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theme/themeOverride1.xml" ContentType="application/vnd.openxmlformats-officedocument.themeOverrid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6.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9.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3.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heme/themeOverride4.xml" ContentType="application/vnd.openxmlformats-officedocument.themeOverride+xml"/>
  <Override PartName="/ppt/notesSlides/notesSlide74.xml" ContentType="application/vnd.openxmlformats-officedocument.presentationml.notesSlide+xml"/>
  <Override PartName="/ppt/theme/themeOverride5.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6.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7.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theme/themeOverride8.xml" ContentType="application/vnd.openxmlformats-officedocument.themeOverr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724" r:id="rId3"/>
    <p:sldMasterId id="2147483737" r:id="rId4"/>
    <p:sldMasterId id="2147483749" r:id="rId5"/>
    <p:sldMasterId id="2147483761" r:id="rId6"/>
    <p:sldMasterId id="2147483773" r:id="rId7"/>
    <p:sldMasterId id="2147483785" r:id="rId8"/>
    <p:sldMasterId id="2147483860" r:id="rId9"/>
    <p:sldMasterId id="2147483873" r:id="rId10"/>
    <p:sldMasterId id="2147483886" r:id="rId11"/>
    <p:sldMasterId id="2147483899" r:id="rId12"/>
    <p:sldMasterId id="2147483912" r:id="rId13"/>
    <p:sldMasterId id="2147483924" r:id="rId14"/>
    <p:sldMasterId id="2147483937" r:id="rId15"/>
    <p:sldMasterId id="2147483949" r:id="rId16"/>
    <p:sldMasterId id="2147483962" r:id="rId17"/>
    <p:sldMasterId id="2147483974" r:id="rId18"/>
    <p:sldMasterId id="2147483987" r:id="rId19"/>
    <p:sldMasterId id="2147484000" r:id="rId20"/>
  </p:sldMasterIdLst>
  <p:notesMasterIdLst>
    <p:notesMasterId r:id="rId235"/>
  </p:notesMasterIdLst>
  <p:sldIdLst>
    <p:sldId id="4067" r:id="rId21"/>
    <p:sldId id="4068" r:id="rId22"/>
    <p:sldId id="4069" r:id="rId23"/>
    <p:sldId id="4070" r:id="rId24"/>
    <p:sldId id="4071" r:id="rId25"/>
    <p:sldId id="4072" r:id="rId26"/>
    <p:sldId id="4073" r:id="rId27"/>
    <p:sldId id="4074" r:id="rId28"/>
    <p:sldId id="4075" r:id="rId29"/>
    <p:sldId id="1270" r:id="rId30"/>
    <p:sldId id="1271" r:id="rId31"/>
    <p:sldId id="1272" r:id="rId32"/>
    <p:sldId id="1273" r:id="rId33"/>
    <p:sldId id="1274" r:id="rId34"/>
    <p:sldId id="1275" r:id="rId35"/>
    <p:sldId id="1276" r:id="rId36"/>
    <p:sldId id="1277" r:id="rId37"/>
    <p:sldId id="1278" r:id="rId38"/>
    <p:sldId id="1279" r:id="rId39"/>
    <p:sldId id="753" r:id="rId40"/>
    <p:sldId id="326" r:id="rId41"/>
    <p:sldId id="757" r:id="rId42"/>
    <p:sldId id="1280" r:id="rId43"/>
    <p:sldId id="1281" r:id="rId44"/>
    <p:sldId id="4076" r:id="rId45"/>
    <p:sldId id="760" r:id="rId46"/>
    <p:sldId id="761" r:id="rId47"/>
    <p:sldId id="762" r:id="rId48"/>
    <p:sldId id="763" r:id="rId49"/>
    <p:sldId id="809" r:id="rId50"/>
    <p:sldId id="810" r:id="rId51"/>
    <p:sldId id="811" r:id="rId52"/>
    <p:sldId id="812" r:id="rId53"/>
    <p:sldId id="813" r:id="rId54"/>
    <p:sldId id="769" r:id="rId55"/>
    <p:sldId id="770" r:id="rId56"/>
    <p:sldId id="771" r:id="rId57"/>
    <p:sldId id="772" r:id="rId58"/>
    <p:sldId id="773" r:id="rId59"/>
    <p:sldId id="774" r:id="rId60"/>
    <p:sldId id="775" r:id="rId61"/>
    <p:sldId id="776" r:id="rId62"/>
    <p:sldId id="777" r:id="rId63"/>
    <p:sldId id="778" r:id="rId64"/>
    <p:sldId id="779" r:id="rId65"/>
    <p:sldId id="780" r:id="rId66"/>
    <p:sldId id="781" r:id="rId67"/>
    <p:sldId id="782" r:id="rId68"/>
    <p:sldId id="783" r:id="rId69"/>
    <p:sldId id="784" r:id="rId70"/>
    <p:sldId id="785" r:id="rId71"/>
    <p:sldId id="786" r:id="rId72"/>
    <p:sldId id="787" r:id="rId73"/>
    <p:sldId id="788" r:id="rId74"/>
    <p:sldId id="789" r:id="rId75"/>
    <p:sldId id="790" r:id="rId76"/>
    <p:sldId id="791" r:id="rId77"/>
    <p:sldId id="792" r:id="rId78"/>
    <p:sldId id="793" r:id="rId79"/>
    <p:sldId id="794" r:id="rId80"/>
    <p:sldId id="795" r:id="rId81"/>
    <p:sldId id="796" r:id="rId82"/>
    <p:sldId id="797" r:id="rId83"/>
    <p:sldId id="798" r:id="rId84"/>
    <p:sldId id="799" r:id="rId85"/>
    <p:sldId id="800" r:id="rId86"/>
    <p:sldId id="801" r:id="rId87"/>
    <p:sldId id="802" r:id="rId88"/>
    <p:sldId id="803" r:id="rId89"/>
    <p:sldId id="804" r:id="rId90"/>
    <p:sldId id="805" r:id="rId91"/>
    <p:sldId id="806" r:id="rId92"/>
    <p:sldId id="807" r:id="rId93"/>
    <p:sldId id="5496" r:id="rId94"/>
    <p:sldId id="5497" r:id="rId95"/>
    <p:sldId id="5498" r:id="rId96"/>
    <p:sldId id="1293" r:id="rId97"/>
    <p:sldId id="4032" r:id="rId98"/>
    <p:sldId id="4033" r:id="rId99"/>
    <p:sldId id="1284" r:id="rId100"/>
    <p:sldId id="1282" r:id="rId101"/>
    <p:sldId id="1283" r:id="rId102"/>
    <p:sldId id="1296" r:id="rId103"/>
    <p:sldId id="1782" r:id="rId104"/>
    <p:sldId id="464" r:id="rId105"/>
    <p:sldId id="4034" r:id="rId106"/>
    <p:sldId id="4035" r:id="rId107"/>
    <p:sldId id="4036" r:id="rId108"/>
    <p:sldId id="4037" r:id="rId109"/>
    <p:sldId id="1301" r:id="rId110"/>
    <p:sldId id="1297" r:id="rId111"/>
    <p:sldId id="509" r:id="rId112"/>
    <p:sldId id="1783" r:id="rId113"/>
    <p:sldId id="510" r:id="rId114"/>
    <p:sldId id="471" r:id="rId115"/>
    <p:sldId id="511" r:id="rId116"/>
    <p:sldId id="512" r:id="rId117"/>
    <p:sldId id="515" r:id="rId118"/>
    <p:sldId id="1785" r:id="rId119"/>
    <p:sldId id="814" r:id="rId120"/>
    <p:sldId id="815" r:id="rId121"/>
    <p:sldId id="816" r:id="rId122"/>
    <p:sldId id="817" r:id="rId123"/>
    <p:sldId id="818" r:id="rId124"/>
    <p:sldId id="513" r:id="rId125"/>
    <p:sldId id="1784" r:id="rId126"/>
    <p:sldId id="514" r:id="rId127"/>
    <p:sldId id="527" r:id="rId128"/>
    <p:sldId id="521" r:id="rId129"/>
    <p:sldId id="522" r:id="rId130"/>
    <p:sldId id="528" r:id="rId131"/>
    <p:sldId id="4038" r:id="rId132"/>
    <p:sldId id="4039" r:id="rId133"/>
    <p:sldId id="4040" r:id="rId134"/>
    <p:sldId id="4041" r:id="rId135"/>
    <p:sldId id="4064" r:id="rId136"/>
    <p:sldId id="4065" r:id="rId137"/>
    <p:sldId id="4066" r:id="rId138"/>
    <p:sldId id="523" r:id="rId139"/>
    <p:sldId id="4042" r:id="rId140"/>
    <p:sldId id="4043" r:id="rId141"/>
    <p:sldId id="4044" r:id="rId142"/>
    <p:sldId id="4045" r:id="rId143"/>
    <p:sldId id="524" r:id="rId144"/>
    <p:sldId id="541" r:id="rId145"/>
    <p:sldId id="540" r:id="rId146"/>
    <p:sldId id="543" r:id="rId147"/>
    <p:sldId id="525" r:id="rId148"/>
    <p:sldId id="529" r:id="rId149"/>
    <p:sldId id="530" r:id="rId150"/>
    <p:sldId id="531" r:id="rId151"/>
    <p:sldId id="532" r:id="rId152"/>
    <p:sldId id="533" r:id="rId153"/>
    <p:sldId id="534" r:id="rId154"/>
    <p:sldId id="535" r:id="rId155"/>
    <p:sldId id="536" r:id="rId156"/>
    <p:sldId id="545" r:id="rId157"/>
    <p:sldId id="661" r:id="rId158"/>
    <p:sldId id="663" r:id="rId159"/>
    <p:sldId id="546" r:id="rId160"/>
    <p:sldId id="1786" r:id="rId161"/>
    <p:sldId id="720" r:id="rId162"/>
    <p:sldId id="547" r:id="rId163"/>
    <p:sldId id="548" r:id="rId164"/>
    <p:sldId id="4046" r:id="rId165"/>
    <p:sldId id="723" r:id="rId166"/>
    <p:sldId id="724" r:id="rId167"/>
    <p:sldId id="549" r:id="rId168"/>
    <p:sldId id="551" r:id="rId169"/>
    <p:sldId id="552" r:id="rId170"/>
    <p:sldId id="553" r:id="rId171"/>
    <p:sldId id="554" r:id="rId172"/>
    <p:sldId id="555" r:id="rId173"/>
    <p:sldId id="556" r:id="rId174"/>
    <p:sldId id="583" r:id="rId175"/>
    <p:sldId id="584" r:id="rId176"/>
    <p:sldId id="585" r:id="rId177"/>
    <p:sldId id="586" r:id="rId178"/>
    <p:sldId id="557" r:id="rId179"/>
    <p:sldId id="558" r:id="rId180"/>
    <p:sldId id="559" r:id="rId181"/>
    <p:sldId id="560" r:id="rId182"/>
    <p:sldId id="4047" r:id="rId183"/>
    <p:sldId id="4048" r:id="rId184"/>
    <p:sldId id="563" r:id="rId185"/>
    <p:sldId id="564" r:id="rId186"/>
    <p:sldId id="4049" r:id="rId187"/>
    <p:sldId id="4050" r:id="rId188"/>
    <p:sldId id="4051" r:id="rId189"/>
    <p:sldId id="568" r:id="rId190"/>
    <p:sldId id="569" r:id="rId191"/>
    <p:sldId id="570" r:id="rId192"/>
    <p:sldId id="4052" r:id="rId193"/>
    <p:sldId id="4053" r:id="rId194"/>
    <p:sldId id="573" r:id="rId195"/>
    <p:sldId id="574" r:id="rId196"/>
    <p:sldId id="575" r:id="rId197"/>
    <p:sldId id="4054" r:id="rId198"/>
    <p:sldId id="4055" r:id="rId199"/>
    <p:sldId id="578" r:id="rId200"/>
    <p:sldId id="579" r:id="rId201"/>
    <p:sldId id="580" r:id="rId202"/>
    <p:sldId id="581" r:id="rId203"/>
    <p:sldId id="582" r:id="rId204"/>
    <p:sldId id="721" r:id="rId205"/>
    <p:sldId id="587" r:id="rId206"/>
    <p:sldId id="588" r:id="rId207"/>
    <p:sldId id="591" r:id="rId208"/>
    <p:sldId id="4056" r:id="rId209"/>
    <p:sldId id="4057" r:id="rId210"/>
    <p:sldId id="4058" r:id="rId211"/>
    <p:sldId id="4059" r:id="rId212"/>
    <p:sldId id="4060" r:id="rId213"/>
    <p:sldId id="601" r:id="rId214"/>
    <p:sldId id="4061" r:id="rId215"/>
    <p:sldId id="4062" r:id="rId216"/>
    <p:sldId id="4063" r:id="rId217"/>
    <p:sldId id="1787" r:id="rId218"/>
    <p:sldId id="1790" r:id="rId219"/>
    <p:sldId id="1788" r:id="rId220"/>
    <p:sldId id="1789" r:id="rId221"/>
    <p:sldId id="725" r:id="rId222"/>
    <p:sldId id="614" r:id="rId223"/>
    <p:sldId id="605" r:id="rId224"/>
    <p:sldId id="611" r:id="rId225"/>
    <p:sldId id="612" r:id="rId226"/>
    <p:sldId id="613" r:id="rId227"/>
    <p:sldId id="606" r:id="rId228"/>
    <p:sldId id="607" r:id="rId229"/>
    <p:sldId id="608" r:id="rId230"/>
    <p:sldId id="610" r:id="rId231"/>
    <p:sldId id="1791" r:id="rId232"/>
    <p:sldId id="320" r:id="rId233"/>
    <p:sldId id="4031" r:id="rId23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8D120C80-A04B-874B-B1EA-91D3CB300A64}">
          <p14:sldIdLst>
            <p14:sldId id="4067"/>
            <p14:sldId id="4068"/>
            <p14:sldId id="4069"/>
            <p14:sldId id="4070"/>
            <p14:sldId id="4071"/>
            <p14:sldId id="4072"/>
            <p14:sldId id="4073"/>
            <p14:sldId id="4074"/>
            <p14:sldId id="4075"/>
            <p14:sldId id="1270"/>
            <p14:sldId id="1271"/>
            <p14:sldId id="1272"/>
            <p14:sldId id="1273"/>
            <p14:sldId id="1274"/>
            <p14:sldId id="1275"/>
            <p14:sldId id="1276"/>
            <p14:sldId id="1277"/>
            <p14:sldId id="1278"/>
            <p14:sldId id="1279"/>
            <p14:sldId id="753"/>
          </p14:sldIdLst>
        </p14:section>
        <p14:section name="Introduction" id="{D475C8AA-B2A0-4342-BF1D-67B7817774AB}">
          <p14:sldIdLst>
            <p14:sldId id="326"/>
            <p14:sldId id="757"/>
            <p14:sldId id="1280"/>
            <p14:sldId id="1281"/>
            <p14:sldId id="4076"/>
            <p14:sldId id="760"/>
            <p14:sldId id="761"/>
            <p14:sldId id="762"/>
            <p14:sldId id="763"/>
            <p14:sldId id="809"/>
            <p14:sldId id="810"/>
            <p14:sldId id="811"/>
            <p14:sldId id="812"/>
            <p14:sldId id="813"/>
            <p14:sldId id="769"/>
            <p14:sldId id="770"/>
            <p14:sldId id="771"/>
            <p14:sldId id="772"/>
            <p14:sldId id="773"/>
            <p14:sldId id="774"/>
            <p14:sldId id="775"/>
            <p14:sldId id="776"/>
            <p14:sldId id="777"/>
            <p14:sldId id="778"/>
            <p14:sldId id="779"/>
            <p14:sldId id="780"/>
            <p14:sldId id="781"/>
            <p14:sldId id="782"/>
            <p14:sldId id="783"/>
            <p14:sldId id="784"/>
            <p14:sldId id="785"/>
            <p14:sldId id="786"/>
            <p14:sldId id="787"/>
            <p14:sldId id="788"/>
            <p14:sldId id="789"/>
            <p14:sldId id="790"/>
            <p14:sldId id="791"/>
            <p14:sldId id="792"/>
            <p14:sldId id="793"/>
            <p14:sldId id="794"/>
            <p14:sldId id="795"/>
            <p14:sldId id="796"/>
            <p14:sldId id="797"/>
            <p14:sldId id="798"/>
            <p14:sldId id="799"/>
            <p14:sldId id="800"/>
            <p14:sldId id="801"/>
            <p14:sldId id="802"/>
            <p14:sldId id="803"/>
            <p14:sldId id="804"/>
            <p14:sldId id="805"/>
            <p14:sldId id="806"/>
            <p14:sldId id="807"/>
            <p14:sldId id="5496"/>
            <p14:sldId id="5497"/>
            <p14:sldId id="5498"/>
          </p14:sldIdLst>
        </p14:section>
        <p14:section name="Sermon" id="{4D342AE8-2D4C-7842-85D5-98CD05F162A9}">
          <p14:sldIdLst>
            <p14:sldId id="1293"/>
            <p14:sldId id="4032"/>
            <p14:sldId id="4033"/>
            <p14:sldId id="1284"/>
            <p14:sldId id="1282"/>
            <p14:sldId id="1283"/>
            <p14:sldId id="1296"/>
            <p14:sldId id="1782"/>
            <p14:sldId id="464"/>
            <p14:sldId id="4034"/>
            <p14:sldId id="4035"/>
            <p14:sldId id="4036"/>
            <p14:sldId id="4037"/>
            <p14:sldId id="1301"/>
            <p14:sldId id="1297"/>
          </p14:sldIdLst>
        </p14:section>
        <p14:section name="Chapters" id="{328A1781-CDB6-F04C-9A56-47C8CB53B630}">
          <p14:sldIdLst>
            <p14:sldId id="509"/>
            <p14:sldId id="1783"/>
            <p14:sldId id="510"/>
            <p14:sldId id="471"/>
            <p14:sldId id="511"/>
            <p14:sldId id="512"/>
            <p14:sldId id="515"/>
            <p14:sldId id="1785"/>
            <p14:sldId id="814"/>
            <p14:sldId id="815"/>
            <p14:sldId id="816"/>
            <p14:sldId id="817"/>
            <p14:sldId id="818"/>
            <p14:sldId id="513"/>
            <p14:sldId id="1784"/>
            <p14:sldId id="514"/>
            <p14:sldId id="527"/>
            <p14:sldId id="521"/>
            <p14:sldId id="522"/>
            <p14:sldId id="528"/>
            <p14:sldId id="4038"/>
            <p14:sldId id="4039"/>
            <p14:sldId id="4040"/>
            <p14:sldId id="4041"/>
            <p14:sldId id="4064"/>
            <p14:sldId id="4065"/>
            <p14:sldId id="4066"/>
            <p14:sldId id="523"/>
            <p14:sldId id="4042"/>
            <p14:sldId id="4043"/>
            <p14:sldId id="4044"/>
            <p14:sldId id="4045"/>
            <p14:sldId id="524"/>
            <p14:sldId id="541"/>
            <p14:sldId id="540"/>
            <p14:sldId id="543"/>
            <p14:sldId id="525"/>
            <p14:sldId id="529"/>
            <p14:sldId id="530"/>
            <p14:sldId id="531"/>
            <p14:sldId id="532"/>
            <p14:sldId id="533"/>
            <p14:sldId id="534"/>
            <p14:sldId id="535"/>
            <p14:sldId id="536"/>
            <p14:sldId id="545"/>
            <p14:sldId id="661"/>
            <p14:sldId id="663"/>
            <p14:sldId id="546"/>
            <p14:sldId id="1786"/>
            <p14:sldId id="720"/>
            <p14:sldId id="547"/>
            <p14:sldId id="548"/>
            <p14:sldId id="4046"/>
            <p14:sldId id="723"/>
            <p14:sldId id="724"/>
            <p14:sldId id="549"/>
            <p14:sldId id="551"/>
            <p14:sldId id="552"/>
            <p14:sldId id="553"/>
            <p14:sldId id="554"/>
            <p14:sldId id="555"/>
            <p14:sldId id="556"/>
            <p14:sldId id="583"/>
            <p14:sldId id="584"/>
            <p14:sldId id="585"/>
            <p14:sldId id="586"/>
            <p14:sldId id="557"/>
            <p14:sldId id="558"/>
            <p14:sldId id="559"/>
            <p14:sldId id="560"/>
            <p14:sldId id="4047"/>
            <p14:sldId id="4048"/>
            <p14:sldId id="563"/>
            <p14:sldId id="564"/>
            <p14:sldId id="4049"/>
            <p14:sldId id="4050"/>
            <p14:sldId id="4051"/>
            <p14:sldId id="568"/>
            <p14:sldId id="569"/>
            <p14:sldId id="570"/>
            <p14:sldId id="4052"/>
            <p14:sldId id="4053"/>
            <p14:sldId id="573"/>
            <p14:sldId id="574"/>
            <p14:sldId id="575"/>
            <p14:sldId id="4054"/>
            <p14:sldId id="4055"/>
            <p14:sldId id="578"/>
            <p14:sldId id="579"/>
            <p14:sldId id="580"/>
            <p14:sldId id="581"/>
            <p14:sldId id="582"/>
            <p14:sldId id="721"/>
            <p14:sldId id="587"/>
            <p14:sldId id="588"/>
            <p14:sldId id="591"/>
            <p14:sldId id="4056"/>
            <p14:sldId id="4057"/>
            <p14:sldId id="4058"/>
            <p14:sldId id="4059"/>
            <p14:sldId id="4060"/>
            <p14:sldId id="601"/>
            <p14:sldId id="4061"/>
            <p14:sldId id="4062"/>
            <p14:sldId id="4063"/>
          </p14:sldIdLst>
        </p14:section>
        <p14:section name="Conclusion" id="{3105AA77-7C27-BC4A-81DB-2ADF11C0A5AD}">
          <p14:sldIdLst>
            <p14:sldId id="1787"/>
            <p14:sldId id="1790"/>
            <p14:sldId id="1788"/>
            <p14:sldId id="1789"/>
            <p14:sldId id="725"/>
            <p14:sldId id="614"/>
            <p14:sldId id="605"/>
            <p14:sldId id="611"/>
            <p14:sldId id="612"/>
            <p14:sldId id="613"/>
            <p14:sldId id="606"/>
            <p14:sldId id="607"/>
            <p14:sldId id="608"/>
            <p14:sldId id="610"/>
            <p14:sldId id="1791"/>
            <p14:sldId id="320"/>
            <p14:sldId id="40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9930" autoAdjust="0"/>
    <p:restoredTop sz="58927" autoAdjust="0"/>
  </p:normalViewPr>
  <p:slideViewPr>
    <p:cSldViewPr snapToGrid="0" snapToObjects="1">
      <p:cViewPr varScale="1">
        <p:scale>
          <a:sx n="77" d="100"/>
          <a:sy n="77" d="100"/>
        </p:scale>
        <p:origin x="184" y="504"/>
      </p:cViewPr>
      <p:guideLst>
        <p:guide orient="horz" pos="2160"/>
        <p:guide pos="2880"/>
      </p:guideLst>
    </p:cSldViewPr>
  </p:slideViewPr>
  <p:outlineViewPr>
    <p:cViewPr>
      <p:scale>
        <a:sx n="33" d="100"/>
        <a:sy n="33" d="100"/>
      </p:scale>
      <p:origin x="0" y="3256"/>
    </p:cViewPr>
    <p:sldLst>
      <p:sld r:id="rId1" collapse="1"/>
      <p:sld r:id="rId2" collapse="1"/>
    </p:sldLst>
  </p:outlineViewPr>
  <p:notesTextViewPr>
    <p:cViewPr>
      <p:scale>
        <a:sx n="155" d="100"/>
        <a:sy n="155"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7.xml"/><Relationship Id="rId21" Type="http://schemas.openxmlformats.org/officeDocument/2006/relationships/slide" Target="slides/slide1.xml"/><Relationship Id="rId42" Type="http://schemas.openxmlformats.org/officeDocument/2006/relationships/slide" Target="slides/slide22.xml"/><Relationship Id="rId63" Type="http://schemas.openxmlformats.org/officeDocument/2006/relationships/slide" Target="slides/slide43.xml"/><Relationship Id="rId84" Type="http://schemas.openxmlformats.org/officeDocument/2006/relationships/slide" Target="slides/slide64.xml"/><Relationship Id="rId138" Type="http://schemas.openxmlformats.org/officeDocument/2006/relationships/slide" Target="slides/slide118.xml"/><Relationship Id="rId159" Type="http://schemas.openxmlformats.org/officeDocument/2006/relationships/slide" Target="slides/slide139.xml"/><Relationship Id="rId170" Type="http://schemas.openxmlformats.org/officeDocument/2006/relationships/slide" Target="slides/slide150.xml"/><Relationship Id="rId191" Type="http://schemas.openxmlformats.org/officeDocument/2006/relationships/slide" Target="slides/slide171.xml"/><Relationship Id="rId205" Type="http://schemas.openxmlformats.org/officeDocument/2006/relationships/slide" Target="slides/slide185.xml"/><Relationship Id="rId226" Type="http://schemas.openxmlformats.org/officeDocument/2006/relationships/slide" Target="slides/slide206.xml"/><Relationship Id="rId107" Type="http://schemas.openxmlformats.org/officeDocument/2006/relationships/slide" Target="slides/slide87.xml"/><Relationship Id="rId11" Type="http://schemas.openxmlformats.org/officeDocument/2006/relationships/slideMaster" Target="slideMasters/slideMaster11.xml"/><Relationship Id="rId32" Type="http://schemas.openxmlformats.org/officeDocument/2006/relationships/slide" Target="slides/slide12.xml"/><Relationship Id="rId53" Type="http://schemas.openxmlformats.org/officeDocument/2006/relationships/slide" Target="slides/slide33.xml"/><Relationship Id="rId74" Type="http://schemas.openxmlformats.org/officeDocument/2006/relationships/slide" Target="slides/slide54.xml"/><Relationship Id="rId128" Type="http://schemas.openxmlformats.org/officeDocument/2006/relationships/slide" Target="slides/slide108.xml"/><Relationship Id="rId149" Type="http://schemas.openxmlformats.org/officeDocument/2006/relationships/slide" Target="slides/slide129.xml"/><Relationship Id="rId5" Type="http://schemas.openxmlformats.org/officeDocument/2006/relationships/slideMaster" Target="slideMasters/slideMaster5.xml"/><Relationship Id="rId95" Type="http://schemas.openxmlformats.org/officeDocument/2006/relationships/slide" Target="slides/slide75.xml"/><Relationship Id="rId160" Type="http://schemas.openxmlformats.org/officeDocument/2006/relationships/slide" Target="slides/slide140.xml"/><Relationship Id="rId181" Type="http://schemas.openxmlformats.org/officeDocument/2006/relationships/slide" Target="slides/slide161.xml"/><Relationship Id="rId216" Type="http://schemas.openxmlformats.org/officeDocument/2006/relationships/slide" Target="slides/slide196.xml"/><Relationship Id="rId237" Type="http://schemas.openxmlformats.org/officeDocument/2006/relationships/viewProps" Target="viewProps.xml"/><Relationship Id="rId22" Type="http://schemas.openxmlformats.org/officeDocument/2006/relationships/slide" Target="slides/slide2.xml"/><Relationship Id="rId43" Type="http://schemas.openxmlformats.org/officeDocument/2006/relationships/slide" Target="slides/slide23.xml"/><Relationship Id="rId64" Type="http://schemas.openxmlformats.org/officeDocument/2006/relationships/slide" Target="slides/slide44.xml"/><Relationship Id="rId118" Type="http://schemas.openxmlformats.org/officeDocument/2006/relationships/slide" Target="slides/slide98.xml"/><Relationship Id="rId139" Type="http://schemas.openxmlformats.org/officeDocument/2006/relationships/slide" Target="slides/slide119.xml"/><Relationship Id="rId85" Type="http://schemas.openxmlformats.org/officeDocument/2006/relationships/slide" Target="slides/slide65.xml"/><Relationship Id="rId150" Type="http://schemas.openxmlformats.org/officeDocument/2006/relationships/slide" Target="slides/slide130.xml"/><Relationship Id="rId171" Type="http://schemas.openxmlformats.org/officeDocument/2006/relationships/slide" Target="slides/slide151.xml"/><Relationship Id="rId192" Type="http://schemas.openxmlformats.org/officeDocument/2006/relationships/slide" Target="slides/slide172.xml"/><Relationship Id="rId206" Type="http://schemas.openxmlformats.org/officeDocument/2006/relationships/slide" Target="slides/slide186.xml"/><Relationship Id="rId227" Type="http://schemas.openxmlformats.org/officeDocument/2006/relationships/slide" Target="slides/slide207.xml"/><Relationship Id="rId12" Type="http://schemas.openxmlformats.org/officeDocument/2006/relationships/slideMaster" Target="slideMasters/slideMaster12.xml"/><Relationship Id="rId33" Type="http://schemas.openxmlformats.org/officeDocument/2006/relationships/slide" Target="slides/slide13.xml"/><Relationship Id="rId108" Type="http://schemas.openxmlformats.org/officeDocument/2006/relationships/slide" Target="slides/slide88.xml"/><Relationship Id="rId129" Type="http://schemas.openxmlformats.org/officeDocument/2006/relationships/slide" Target="slides/slide109.xml"/><Relationship Id="rId54" Type="http://schemas.openxmlformats.org/officeDocument/2006/relationships/slide" Target="slides/slide34.xml"/><Relationship Id="rId75" Type="http://schemas.openxmlformats.org/officeDocument/2006/relationships/slide" Target="slides/slide55.xml"/><Relationship Id="rId96" Type="http://schemas.openxmlformats.org/officeDocument/2006/relationships/slide" Target="slides/slide76.xml"/><Relationship Id="rId140" Type="http://schemas.openxmlformats.org/officeDocument/2006/relationships/slide" Target="slides/slide120.xml"/><Relationship Id="rId161" Type="http://schemas.openxmlformats.org/officeDocument/2006/relationships/slide" Target="slides/slide141.xml"/><Relationship Id="rId182" Type="http://schemas.openxmlformats.org/officeDocument/2006/relationships/slide" Target="slides/slide162.xml"/><Relationship Id="rId217" Type="http://schemas.openxmlformats.org/officeDocument/2006/relationships/slide" Target="slides/slide197.xml"/><Relationship Id="rId6" Type="http://schemas.openxmlformats.org/officeDocument/2006/relationships/slideMaster" Target="slideMasters/slideMaster6.xml"/><Relationship Id="rId238" Type="http://schemas.openxmlformats.org/officeDocument/2006/relationships/theme" Target="theme/theme1.xml"/><Relationship Id="rId23" Type="http://schemas.openxmlformats.org/officeDocument/2006/relationships/slide" Target="slides/slide3.xml"/><Relationship Id="rId119" Type="http://schemas.openxmlformats.org/officeDocument/2006/relationships/slide" Target="slides/slide99.xml"/><Relationship Id="rId44" Type="http://schemas.openxmlformats.org/officeDocument/2006/relationships/slide" Target="slides/slide24.xml"/><Relationship Id="rId65" Type="http://schemas.openxmlformats.org/officeDocument/2006/relationships/slide" Target="slides/slide45.xml"/><Relationship Id="rId86" Type="http://schemas.openxmlformats.org/officeDocument/2006/relationships/slide" Target="slides/slide66.xml"/><Relationship Id="rId130" Type="http://schemas.openxmlformats.org/officeDocument/2006/relationships/slide" Target="slides/slide110.xml"/><Relationship Id="rId151" Type="http://schemas.openxmlformats.org/officeDocument/2006/relationships/slide" Target="slides/slide131.xml"/><Relationship Id="rId172" Type="http://schemas.openxmlformats.org/officeDocument/2006/relationships/slide" Target="slides/slide152.xml"/><Relationship Id="rId193" Type="http://schemas.openxmlformats.org/officeDocument/2006/relationships/slide" Target="slides/slide173.xml"/><Relationship Id="rId207" Type="http://schemas.openxmlformats.org/officeDocument/2006/relationships/slide" Target="slides/slide187.xml"/><Relationship Id="rId228" Type="http://schemas.openxmlformats.org/officeDocument/2006/relationships/slide" Target="slides/slide208.xml"/><Relationship Id="rId13" Type="http://schemas.openxmlformats.org/officeDocument/2006/relationships/slideMaster" Target="slideMasters/slideMaster13.xml"/><Relationship Id="rId109" Type="http://schemas.openxmlformats.org/officeDocument/2006/relationships/slide" Target="slides/slide89.xml"/><Relationship Id="rId34" Type="http://schemas.openxmlformats.org/officeDocument/2006/relationships/slide" Target="slides/slide14.xml"/><Relationship Id="rId55" Type="http://schemas.openxmlformats.org/officeDocument/2006/relationships/slide" Target="slides/slide35.xml"/><Relationship Id="rId76" Type="http://schemas.openxmlformats.org/officeDocument/2006/relationships/slide" Target="slides/slide56.xml"/><Relationship Id="rId97" Type="http://schemas.openxmlformats.org/officeDocument/2006/relationships/slide" Target="slides/slide77.xml"/><Relationship Id="rId120" Type="http://schemas.openxmlformats.org/officeDocument/2006/relationships/slide" Target="slides/slide100.xml"/><Relationship Id="rId141" Type="http://schemas.openxmlformats.org/officeDocument/2006/relationships/slide" Target="slides/slide121.xml"/><Relationship Id="rId7" Type="http://schemas.openxmlformats.org/officeDocument/2006/relationships/slideMaster" Target="slideMasters/slideMaster7.xml"/><Relationship Id="rId162" Type="http://schemas.openxmlformats.org/officeDocument/2006/relationships/slide" Target="slides/slide142.xml"/><Relationship Id="rId183" Type="http://schemas.openxmlformats.org/officeDocument/2006/relationships/slide" Target="slides/slide163.xml"/><Relationship Id="rId218" Type="http://schemas.openxmlformats.org/officeDocument/2006/relationships/slide" Target="slides/slide198.xml"/><Relationship Id="rId239" Type="http://schemas.openxmlformats.org/officeDocument/2006/relationships/tableStyles" Target="tableStyles.xml"/><Relationship Id="rId24" Type="http://schemas.openxmlformats.org/officeDocument/2006/relationships/slide" Target="slides/slide4.xml"/><Relationship Id="rId45" Type="http://schemas.openxmlformats.org/officeDocument/2006/relationships/slide" Target="slides/slide25.xml"/><Relationship Id="rId66" Type="http://schemas.openxmlformats.org/officeDocument/2006/relationships/slide" Target="slides/slide46.xml"/><Relationship Id="rId87" Type="http://schemas.openxmlformats.org/officeDocument/2006/relationships/slide" Target="slides/slide67.xml"/><Relationship Id="rId110" Type="http://schemas.openxmlformats.org/officeDocument/2006/relationships/slide" Target="slides/slide90.xml"/><Relationship Id="rId131" Type="http://schemas.openxmlformats.org/officeDocument/2006/relationships/slide" Target="slides/slide111.xml"/><Relationship Id="rId152" Type="http://schemas.openxmlformats.org/officeDocument/2006/relationships/slide" Target="slides/slide132.xml"/><Relationship Id="rId173" Type="http://schemas.openxmlformats.org/officeDocument/2006/relationships/slide" Target="slides/slide153.xml"/><Relationship Id="rId194" Type="http://schemas.openxmlformats.org/officeDocument/2006/relationships/slide" Target="slides/slide174.xml"/><Relationship Id="rId208" Type="http://schemas.openxmlformats.org/officeDocument/2006/relationships/slide" Target="slides/slide188.xml"/><Relationship Id="rId229" Type="http://schemas.openxmlformats.org/officeDocument/2006/relationships/slide" Target="slides/slide209.xml"/><Relationship Id="rId14" Type="http://schemas.openxmlformats.org/officeDocument/2006/relationships/slideMaster" Target="slideMasters/slideMaster14.xml"/><Relationship Id="rId35" Type="http://schemas.openxmlformats.org/officeDocument/2006/relationships/slide" Target="slides/slide15.xml"/><Relationship Id="rId56" Type="http://schemas.openxmlformats.org/officeDocument/2006/relationships/slide" Target="slides/slide36.xml"/><Relationship Id="rId77" Type="http://schemas.openxmlformats.org/officeDocument/2006/relationships/slide" Target="slides/slide57.xml"/><Relationship Id="rId100" Type="http://schemas.openxmlformats.org/officeDocument/2006/relationships/slide" Target="slides/slide80.xml"/><Relationship Id="rId8" Type="http://schemas.openxmlformats.org/officeDocument/2006/relationships/slideMaster" Target="slideMasters/slideMaster8.xml"/><Relationship Id="rId98" Type="http://schemas.openxmlformats.org/officeDocument/2006/relationships/slide" Target="slides/slide78.xml"/><Relationship Id="rId121" Type="http://schemas.openxmlformats.org/officeDocument/2006/relationships/slide" Target="slides/slide101.xml"/><Relationship Id="rId142" Type="http://schemas.openxmlformats.org/officeDocument/2006/relationships/slide" Target="slides/slide122.xml"/><Relationship Id="rId163" Type="http://schemas.openxmlformats.org/officeDocument/2006/relationships/slide" Target="slides/slide143.xml"/><Relationship Id="rId184" Type="http://schemas.openxmlformats.org/officeDocument/2006/relationships/slide" Target="slides/slide164.xml"/><Relationship Id="rId219" Type="http://schemas.openxmlformats.org/officeDocument/2006/relationships/slide" Target="slides/slide199.xml"/><Relationship Id="rId230" Type="http://schemas.openxmlformats.org/officeDocument/2006/relationships/slide" Target="slides/slide210.xml"/><Relationship Id="rId25" Type="http://schemas.openxmlformats.org/officeDocument/2006/relationships/slide" Target="slides/slide5.xml"/><Relationship Id="rId46" Type="http://schemas.openxmlformats.org/officeDocument/2006/relationships/slide" Target="slides/slide26.xml"/><Relationship Id="rId67" Type="http://schemas.openxmlformats.org/officeDocument/2006/relationships/slide" Target="slides/slide47.xml"/><Relationship Id="rId88" Type="http://schemas.openxmlformats.org/officeDocument/2006/relationships/slide" Target="slides/slide68.xml"/><Relationship Id="rId111" Type="http://schemas.openxmlformats.org/officeDocument/2006/relationships/slide" Target="slides/slide91.xml"/><Relationship Id="rId132" Type="http://schemas.openxmlformats.org/officeDocument/2006/relationships/slide" Target="slides/slide112.xml"/><Relationship Id="rId153" Type="http://schemas.openxmlformats.org/officeDocument/2006/relationships/slide" Target="slides/slide133.xml"/><Relationship Id="rId174" Type="http://schemas.openxmlformats.org/officeDocument/2006/relationships/slide" Target="slides/slide154.xml"/><Relationship Id="rId195" Type="http://schemas.openxmlformats.org/officeDocument/2006/relationships/slide" Target="slides/slide175.xml"/><Relationship Id="rId209" Type="http://schemas.openxmlformats.org/officeDocument/2006/relationships/slide" Target="slides/slide189.xml"/><Relationship Id="rId190" Type="http://schemas.openxmlformats.org/officeDocument/2006/relationships/slide" Target="slides/slide170.xml"/><Relationship Id="rId204" Type="http://schemas.openxmlformats.org/officeDocument/2006/relationships/slide" Target="slides/slide184.xml"/><Relationship Id="rId220" Type="http://schemas.openxmlformats.org/officeDocument/2006/relationships/slide" Target="slides/slide200.xml"/><Relationship Id="rId225" Type="http://schemas.openxmlformats.org/officeDocument/2006/relationships/slide" Target="slides/slide205.xml"/><Relationship Id="rId15" Type="http://schemas.openxmlformats.org/officeDocument/2006/relationships/slideMaster" Target="slideMasters/slideMaster15.xml"/><Relationship Id="rId36" Type="http://schemas.openxmlformats.org/officeDocument/2006/relationships/slide" Target="slides/slide16.xml"/><Relationship Id="rId57" Type="http://schemas.openxmlformats.org/officeDocument/2006/relationships/slide" Target="slides/slide37.xml"/><Relationship Id="rId106" Type="http://schemas.openxmlformats.org/officeDocument/2006/relationships/slide" Target="slides/slide86.xml"/><Relationship Id="rId127" Type="http://schemas.openxmlformats.org/officeDocument/2006/relationships/slide" Target="slides/slide107.xml"/><Relationship Id="rId10" Type="http://schemas.openxmlformats.org/officeDocument/2006/relationships/slideMaster" Target="slideMasters/slideMaster10.xml"/><Relationship Id="rId31" Type="http://schemas.openxmlformats.org/officeDocument/2006/relationships/slide" Target="slides/slide11.xml"/><Relationship Id="rId52" Type="http://schemas.openxmlformats.org/officeDocument/2006/relationships/slide" Target="slides/slide32.xml"/><Relationship Id="rId73" Type="http://schemas.openxmlformats.org/officeDocument/2006/relationships/slide" Target="slides/slide53.xml"/><Relationship Id="rId78" Type="http://schemas.openxmlformats.org/officeDocument/2006/relationships/slide" Target="slides/slide58.xml"/><Relationship Id="rId94" Type="http://schemas.openxmlformats.org/officeDocument/2006/relationships/slide" Target="slides/slide74.xml"/><Relationship Id="rId99" Type="http://schemas.openxmlformats.org/officeDocument/2006/relationships/slide" Target="slides/slide79.xml"/><Relationship Id="rId101" Type="http://schemas.openxmlformats.org/officeDocument/2006/relationships/slide" Target="slides/slide81.xml"/><Relationship Id="rId122" Type="http://schemas.openxmlformats.org/officeDocument/2006/relationships/slide" Target="slides/slide102.xml"/><Relationship Id="rId143" Type="http://schemas.openxmlformats.org/officeDocument/2006/relationships/slide" Target="slides/slide123.xml"/><Relationship Id="rId148" Type="http://schemas.openxmlformats.org/officeDocument/2006/relationships/slide" Target="slides/slide128.xml"/><Relationship Id="rId164" Type="http://schemas.openxmlformats.org/officeDocument/2006/relationships/slide" Target="slides/slide144.xml"/><Relationship Id="rId169" Type="http://schemas.openxmlformats.org/officeDocument/2006/relationships/slide" Target="slides/slide149.xml"/><Relationship Id="rId185" Type="http://schemas.openxmlformats.org/officeDocument/2006/relationships/slide" Target="slides/slide165.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0.xml"/><Relationship Id="rId210" Type="http://schemas.openxmlformats.org/officeDocument/2006/relationships/slide" Target="slides/slide190.xml"/><Relationship Id="rId215" Type="http://schemas.openxmlformats.org/officeDocument/2006/relationships/slide" Target="slides/slide195.xml"/><Relationship Id="rId236" Type="http://schemas.openxmlformats.org/officeDocument/2006/relationships/presProps" Target="presProps.xml"/><Relationship Id="rId26" Type="http://schemas.openxmlformats.org/officeDocument/2006/relationships/slide" Target="slides/slide6.xml"/><Relationship Id="rId231" Type="http://schemas.openxmlformats.org/officeDocument/2006/relationships/slide" Target="slides/slide211.xml"/><Relationship Id="rId47" Type="http://schemas.openxmlformats.org/officeDocument/2006/relationships/slide" Target="slides/slide27.xml"/><Relationship Id="rId68" Type="http://schemas.openxmlformats.org/officeDocument/2006/relationships/slide" Target="slides/slide48.xml"/><Relationship Id="rId89" Type="http://schemas.openxmlformats.org/officeDocument/2006/relationships/slide" Target="slides/slide69.xml"/><Relationship Id="rId112" Type="http://schemas.openxmlformats.org/officeDocument/2006/relationships/slide" Target="slides/slide92.xml"/><Relationship Id="rId133" Type="http://schemas.openxmlformats.org/officeDocument/2006/relationships/slide" Target="slides/slide113.xml"/><Relationship Id="rId154" Type="http://schemas.openxmlformats.org/officeDocument/2006/relationships/slide" Target="slides/slide134.xml"/><Relationship Id="rId175" Type="http://schemas.openxmlformats.org/officeDocument/2006/relationships/slide" Target="slides/slide155.xml"/><Relationship Id="rId196" Type="http://schemas.openxmlformats.org/officeDocument/2006/relationships/slide" Target="slides/slide176.xml"/><Relationship Id="rId200" Type="http://schemas.openxmlformats.org/officeDocument/2006/relationships/slide" Target="slides/slide180.xml"/><Relationship Id="rId16" Type="http://schemas.openxmlformats.org/officeDocument/2006/relationships/slideMaster" Target="slideMasters/slideMaster16.xml"/><Relationship Id="rId221" Type="http://schemas.openxmlformats.org/officeDocument/2006/relationships/slide" Target="slides/slide201.xml"/><Relationship Id="rId37" Type="http://schemas.openxmlformats.org/officeDocument/2006/relationships/slide" Target="slides/slide17.xml"/><Relationship Id="rId58" Type="http://schemas.openxmlformats.org/officeDocument/2006/relationships/slide" Target="slides/slide38.xml"/><Relationship Id="rId79" Type="http://schemas.openxmlformats.org/officeDocument/2006/relationships/slide" Target="slides/slide59.xml"/><Relationship Id="rId102" Type="http://schemas.openxmlformats.org/officeDocument/2006/relationships/slide" Target="slides/slide82.xml"/><Relationship Id="rId123" Type="http://schemas.openxmlformats.org/officeDocument/2006/relationships/slide" Target="slides/slide103.xml"/><Relationship Id="rId144" Type="http://schemas.openxmlformats.org/officeDocument/2006/relationships/slide" Target="slides/slide124.xml"/><Relationship Id="rId90" Type="http://schemas.openxmlformats.org/officeDocument/2006/relationships/slide" Target="slides/slide70.xml"/><Relationship Id="rId165" Type="http://schemas.openxmlformats.org/officeDocument/2006/relationships/slide" Target="slides/slide145.xml"/><Relationship Id="rId186" Type="http://schemas.openxmlformats.org/officeDocument/2006/relationships/slide" Target="slides/slide166.xml"/><Relationship Id="rId211" Type="http://schemas.openxmlformats.org/officeDocument/2006/relationships/slide" Target="slides/slide191.xml"/><Relationship Id="rId232" Type="http://schemas.openxmlformats.org/officeDocument/2006/relationships/slide" Target="slides/slide212.xml"/><Relationship Id="rId27" Type="http://schemas.openxmlformats.org/officeDocument/2006/relationships/slide" Target="slides/slide7.xml"/><Relationship Id="rId48" Type="http://schemas.openxmlformats.org/officeDocument/2006/relationships/slide" Target="slides/slide28.xml"/><Relationship Id="rId69" Type="http://schemas.openxmlformats.org/officeDocument/2006/relationships/slide" Target="slides/slide49.xml"/><Relationship Id="rId113" Type="http://schemas.openxmlformats.org/officeDocument/2006/relationships/slide" Target="slides/slide93.xml"/><Relationship Id="rId134" Type="http://schemas.openxmlformats.org/officeDocument/2006/relationships/slide" Target="slides/slide114.xml"/><Relationship Id="rId80" Type="http://schemas.openxmlformats.org/officeDocument/2006/relationships/slide" Target="slides/slide60.xml"/><Relationship Id="rId155" Type="http://schemas.openxmlformats.org/officeDocument/2006/relationships/slide" Target="slides/slide135.xml"/><Relationship Id="rId176" Type="http://schemas.openxmlformats.org/officeDocument/2006/relationships/slide" Target="slides/slide156.xml"/><Relationship Id="rId197" Type="http://schemas.openxmlformats.org/officeDocument/2006/relationships/slide" Target="slides/slide177.xml"/><Relationship Id="rId201" Type="http://schemas.openxmlformats.org/officeDocument/2006/relationships/slide" Target="slides/slide181.xml"/><Relationship Id="rId222" Type="http://schemas.openxmlformats.org/officeDocument/2006/relationships/slide" Target="slides/slide202.xml"/><Relationship Id="rId17" Type="http://schemas.openxmlformats.org/officeDocument/2006/relationships/slideMaster" Target="slideMasters/slideMaster17.xml"/><Relationship Id="rId38" Type="http://schemas.openxmlformats.org/officeDocument/2006/relationships/slide" Target="slides/slide18.xml"/><Relationship Id="rId59" Type="http://schemas.openxmlformats.org/officeDocument/2006/relationships/slide" Target="slides/slide39.xml"/><Relationship Id="rId103" Type="http://schemas.openxmlformats.org/officeDocument/2006/relationships/slide" Target="slides/slide83.xml"/><Relationship Id="rId124" Type="http://schemas.openxmlformats.org/officeDocument/2006/relationships/slide" Target="slides/slide104.xml"/><Relationship Id="rId70" Type="http://schemas.openxmlformats.org/officeDocument/2006/relationships/slide" Target="slides/slide50.xml"/><Relationship Id="rId91" Type="http://schemas.openxmlformats.org/officeDocument/2006/relationships/slide" Target="slides/slide71.xml"/><Relationship Id="rId145" Type="http://schemas.openxmlformats.org/officeDocument/2006/relationships/slide" Target="slides/slide125.xml"/><Relationship Id="rId166" Type="http://schemas.openxmlformats.org/officeDocument/2006/relationships/slide" Target="slides/slide146.xml"/><Relationship Id="rId187" Type="http://schemas.openxmlformats.org/officeDocument/2006/relationships/slide" Target="slides/slide167.xml"/><Relationship Id="rId1" Type="http://schemas.openxmlformats.org/officeDocument/2006/relationships/slideMaster" Target="slideMasters/slideMaster1.xml"/><Relationship Id="rId212" Type="http://schemas.openxmlformats.org/officeDocument/2006/relationships/slide" Target="slides/slide192.xml"/><Relationship Id="rId233" Type="http://schemas.openxmlformats.org/officeDocument/2006/relationships/slide" Target="slides/slide213.xml"/><Relationship Id="rId28" Type="http://schemas.openxmlformats.org/officeDocument/2006/relationships/slide" Target="slides/slide8.xml"/><Relationship Id="rId49" Type="http://schemas.openxmlformats.org/officeDocument/2006/relationships/slide" Target="slides/slide29.xml"/><Relationship Id="rId114" Type="http://schemas.openxmlformats.org/officeDocument/2006/relationships/slide" Target="slides/slide94.xml"/><Relationship Id="rId60" Type="http://schemas.openxmlformats.org/officeDocument/2006/relationships/slide" Target="slides/slide40.xml"/><Relationship Id="rId81" Type="http://schemas.openxmlformats.org/officeDocument/2006/relationships/slide" Target="slides/slide61.xml"/><Relationship Id="rId135" Type="http://schemas.openxmlformats.org/officeDocument/2006/relationships/slide" Target="slides/slide115.xml"/><Relationship Id="rId156" Type="http://schemas.openxmlformats.org/officeDocument/2006/relationships/slide" Target="slides/slide136.xml"/><Relationship Id="rId177" Type="http://schemas.openxmlformats.org/officeDocument/2006/relationships/slide" Target="slides/slide157.xml"/><Relationship Id="rId198" Type="http://schemas.openxmlformats.org/officeDocument/2006/relationships/slide" Target="slides/slide178.xml"/><Relationship Id="rId202" Type="http://schemas.openxmlformats.org/officeDocument/2006/relationships/slide" Target="slides/slide182.xml"/><Relationship Id="rId223" Type="http://schemas.openxmlformats.org/officeDocument/2006/relationships/slide" Target="slides/slide203.xml"/><Relationship Id="rId18" Type="http://schemas.openxmlformats.org/officeDocument/2006/relationships/slideMaster" Target="slideMasters/slideMaster18.xml"/><Relationship Id="rId39" Type="http://schemas.openxmlformats.org/officeDocument/2006/relationships/slide" Target="slides/slide19.xml"/><Relationship Id="rId50" Type="http://schemas.openxmlformats.org/officeDocument/2006/relationships/slide" Target="slides/slide30.xml"/><Relationship Id="rId104" Type="http://schemas.openxmlformats.org/officeDocument/2006/relationships/slide" Target="slides/slide84.xml"/><Relationship Id="rId125" Type="http://schemas.openxmlformats.org/officeDocument/2006/relationships/slide" Target="slides/slide105.xml"/><Relationship Id="rId146" Type="http://schemas.openxmlformats.org/officeDocument/2006/relationships/slide" Target="slides/slide126.xml"/><Relationship Id="rId167" Type="http://schemas.openxmlformats.org/officeDocument/2006/relationships/slide" Target="slides/slide147.xml"/><Relationship Id="rId188" Type="http://schemas.openxmlformats.org/officeDocument/2006/relationships/slide" Target="slides/slide168.xml"/><Relationship Id="rId71" Type="http://schemas.openxmlformats.org/officeDocument/2006/relationships/slide" Target="slides/slide51.xml"/><Relationship Id="rId92" Type="http://schemas.openxmlformats.org/officeDocument/2006/relationships/slide" Target="slides/slide72.xml"/><Relationship Id="rId213" Type="http://schemas.openxmlformats.org/officeDocument/2006/relationships/slide" Target="slides/slide193.xml"/><Relationship Id="rId234" Type="http://schemas.openxmlformats.org/officeDocument/2006/relationships/slide" Target="slides/slide214.xml"/><Relationship Id="rId2" Type="http://schemas.openxmlformats.org/officeDocument/2006/relationships/slideMaster" Target="slideMasters/slideMaster2.xml"/><Relationship Id="rId29" Type="http://schemas.openxmlformats.org/officeDocument/2006/relationships/slide" Target="slides/slide9.xml"/><Relationship Id="rId40" Type="http://schemas.openxmlformats.org/officeDocument/2006/relationships/slide" Target="slides/slide20.xml"/><Relationship Id="rId115" Type="http://schemas.openxmlformats.org/officeDocument/2006/relationships/slide" Target="slides/slide95.xml"/><Relationship Id="rId136" Type="http://schemas.openxmlformats.org/officeDocument/2006/relationships/slide" Target="slides/slide116.xml"/><Relationship Id="rId157" Type="http://schemas.openxmlformats.org/officeDocument/2006/relationships/slide" Target="slides/slide137.xml"/><Relationship Id="rId178" Type="http://schemas.openxmlformats.org/officeDocument/2006/relationships/slide" Target="slides/slide158.xml"/><Relationship Id="rId61" Type="http://schemas.openxmlformats.org/officeDocument/2006/relationships/slide" Target="slides/slide41.xml"/><Relationship Id="rId82" Type="http://schemas.openxmlformats.org/officeDocument/2006/relationships/slide" Target="slides/slide62.xml"/><Relationship Id="rId199" Type="http://schemas.openxmlformats.org/officeDocument/2006/relationships/slide" Target="slides/slide179.xml"/><Relationship Id="rId203" Type="http://schemas.openxmlformats.org/officeDocument/2006/relationships/slide" Target="slides/slide183.xml"/><Relationship Id="rId19" Type="http://schemas.openxmlformats.org/officeDocument/2006/relationships/slideMaster" Target="slideMasters/slideMaster19.xml"/><Relationship Id="rId224" Type="http://schemas.openxmlformats.org/officeDocument/2006/relationships/slide" Target="slides/slide204.xml"/><Relationship Id="rId30" Type="http://schemas.openxmlformats.org/officeDocument/2006/relationships/slide" Target="slides/slide10.xml"/><Relationship Id="rId105" Type="http://schemas.openxmlformats.org/officeDocument/2006/relationships/slide" Target="slides/slide85.xml"/><Relationship Id="rId126" Type="http://schemas.openxmlformats.org/officeDocument/2006/relationships/slide" Target="slides/slide106.xml"/><Relationship Id="rId147" Type="http://schemas.openxmlformats.org/officeDocument/2006/relationships/slide" Target="slides/slide127.xml"/><Relationship Id="rId168" Type="http://schemas.openxmlformats.org/officeDocument/2006/relationships/slide" Target="slides/slide148.xml"/><Relationship Id="rId51" Type="http://schemas.openxmlformats.org/officeDocument/2006/relationships/slide" Target="slides/slide31.xml"/><Relationship Id="rId72" Type="http://schemas.openxmlformats.org/officeDocument/2006/relationships/slide" Target="slides/slide52.xml"/><Relationship Id="rId93" Type="http://schemas.openxmlformats.org/officeDocument/2006/relationships/slide" Target="slides/slide73.xml"/><Relationship Id="rId189" Type="http://schemas.openxmlformats.org/officeDocument/2006/relationships/slide" Target="slides/slide169.xml"/><Relationship Id="rId3" Type="http://schemas.openxmlformats.org/officeDocument/2006/relationships/slideMaster" Target="slideMasters/slideMaster3.xml"/><Relationship Id="rId214" Type="http://schemas.openxmlformats.org/officeDocument/2006/relationships/slide" Target="slides/slide194.xml"/><Relationship Id="rId235" Type="http://schemas.openxmlformats.org/officeDocument/2006/relationships/notesMaster" Target="notesMasters/notesMaster1.xml"/><Relationship Id="rId116" Type="http://schemas.openxmlformats.org/officeDocument/2006/relationships/slide" Target="slides/slide96.xml"/><Relationship Id="rId137" Type="http://schemas.openxmlformats.org/officeDocument/2006/relationships/slide" Target="slides/slide117.xml"/><Relationship Id="rId158" Type="http://schemas.openxmlformats.org/officeDocument/2006/relationships/slide" Target="slides/slide138.xml"/><Relationship Id="rId20" Type="http://schemas.openxmlformats.org/officeDocument/2006/relationships/slideMaster" Target="slideMasters/slideMaster20.xml"/><Relationship Id="rId41" Type="http://schemas.openxmlformats.org/officeDocument/2006/relationships/slide" Target="slides/slide21.xml"/><Relationship Id="rId62" Type="http://schemas.openxmlformats.org/officeDocument/2006/relationships/slide" Target="slides/slide42.xml"/><Relationship Id="rId83" Type="http://schemas.openxmlformats.org/officeDocument/2006/relationships/slide" Target="slides/slide63.xml"/><Relationship Id="rId179" Type="http://schemas.openxmlformats.org/officeDocument/2006/relationships/slide" Target="slides/slide159.xml"/></Relationships>
</file>

<file path=ppt/_rels/viewProps.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12/19/24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13.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78.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This book of Ruth emphasizes</a:t>
            </a:r>
            <a:r>
              <a:rPr lang="en-US" b="0" baseline="0" dirty="0">
                <a:latin typeface="Arial" panose="020B0604020202020204" pitchFamily="34" charset="0"/>
                <a:ea typeface="ＭＳ Ｐゴシック" charset="0"/>
                <a:cs typeface="Arial" panose="020B0604020202020204" pitchFamily="34" charset="0"/>
              </a:rPr>
              <a:t> through the lives of Boaz and Ruth that God truly cares for those who care for other people. Selflessness is the outstanding quality of these two key characters, especially Ruth herself. </a:t>
            </a:r>
          </a:p>
          <a:p>
            <a:pPr eaLnBrk="1" hangingPunct="1"/>
            <a:endParaRPr lang="en-US" b="0"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book divides nicely in half, showing rewards in chapters 1–2 that fail in comparison to the blessings of chapters 3–4.</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AB0CBF-4296-AD47-8AAD-E313006A31F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9527358"/>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B80AD97-C849-F247-B34B-1E4B1DA385F7}" type="slidenum">
              <a:rPr lang="en-US" sz="1200">
                <a:solidFill>
                  <a:prstClr val="black"/>
                </a:solidFill>
              </a:rPr>
              <a:pPr eaLnBrk="1" hangingPunct="1"/>
              <a:t>107</a:t>
            </a:fld>
            <a:endParaRPr lang="en-US" sz="1200">
              <a:solidFill>
                <a:prstClr val="black"/>
              </a:solidFill>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's devotion to Naomi by working for her benefited them by God's provision of food, protection, and hope for future redemption to show how God blesses those who help others (</a:t>
            </a:r>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 2).</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109</a:t>
            </a:fld>
            <a:endParaRPr lang="en-US"/>
          </a:p>
        </p:txBody>
      </p:sp>
    </p:spTree>
    <p:extLst>
      <p:ext uri="{BB962C8B-B14F-4D97-AF65-F5344CB8AC3E}">
        <p14:creationId xmlns:p14="http://schemas.microsoft.com/office/powerpoint/2010/main" val="329882549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Arial" panose="020B0604020202020204" pitchFamily="34" charset="0"/>
              <a:ea typeface="+mn-ea"/>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God guided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to the field of her kinsman-redeemer, Boaz, due to her initiative to work for Naomi to show his pleasure with those who sacrifice for others (2:1-3).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110</a:t>
            </a:fld>
            <a:endParaRPr lang="en-US"/>
          </a:p>
        </p:txBody>
      </p:sp>
    </p:spTree>
    <p:extLst>
      <p:ext uri="{BB962C8B-B14F-4D97-AF65-F5344CB8AC3E}">
        <p14:creationId xmlns:p14="http://schemas.microsoft.com/office/powerpoint/2010/main" val="22232514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The Practice of Gleaning (Deut. 24:19-22; Lev. 19:9, 10): Israel's "welfare system" required work by the poor ("workfare"). Landowners could not harvest the corners of their fields so that the poor, the aliens, the widows and the orphans could pick up ("glean") these remaining sheaves.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benefited from this merciful provision in the Law (2:2, 3, 7, 8, 15-19, 22).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111</a:t>
            </a:fld>
            <a:endParaRPr lang="en-US"/>
          </a:p>
        </p:txBody>
      </p:sp>
    </p:spTree>
    <p:extLst>
      <p:ext uri="{BB962C8B-B14F-4D97-AF65-F5344CB8AC3E}">
        <p14:creationId xmlns:p14="http://schemas.microsoft.com/office/powerpoint/2010/main" val="334062484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112</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2613548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113</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64559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114</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3937696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115</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898029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512BB3-E458-1846-87E8-C64C358B9B3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But the reaping of wheat and barley in Ruth's time was backbreaking work all by hand.</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674408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What seemed insignificant—gleaning in a field—actually was a small faithfulness that brought huge results.</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11</a:t>
            </a:fld>
            <a:endParaRPr lang="en-US"/>
          </a:p>
        </p:txBody>
      </p:sp>
    </p:spTree>
    <p:extLst>
      <p:ext uri="{BB962C8B-B14F-4D97-AF65-F5344CB8AC3E}">
        <p14:creationId xmlns:p14="http://schemas.microsoft.com/office/powerpoint/2010/main" val="100527422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DC70462-667D-EE4D-82E8-1B5174C5C9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0394138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0274853-E04B-AA40-A687-9A928B469E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0189357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Rather than simply waiting around for God to meet her needs,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took initiative and worked hard for her mother-in-law.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119</a:t>
            </a:fld>
            <a:endParaRPr lang="en-US"/>
          </a:p>
        </p:txBody>
      </p:sp>
    </p:spTree>
    <p:extLst>
      <p:ext uri="{BB962C8B-B14F-4D97-AF65-F5344CB8AC3E}">
        <p14:creationId xmlns:p14="http://schemas.microsoft.com/office/powerpoint/2010/main" val="2360788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120</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9699321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121</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289126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122</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017944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123</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622688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Boaz rewards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gleaning for Naomi when he protects her and provides food for her as God's blessing for her own kindness to Naomi (2:4-16).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124</a:t>
            </a:fld>
            <a:endParaRPr lang="en-US"/>
          </a:p>
        </p:txBody>
      </p:sp>
    </p:spTree>
    <p:extLst>
      <p:ext uri="{BB962C8B-B14F-4D97-AF65-F5344CB8AC3E}">
        <p14:creationId xmlns:p14="http://schemas.microsoft.com/office/powerpoint/2010/main" val="404727508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In 2:12 Boaz gives a blessing to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using an interesting word by saying that she has sought refuge under God’s wings.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125</a:t>
            </a:fld>
            <a:endParaRPr lang="en-US"/>
          </a:p>
        </p:txBody>
      </p:sp>
    </p:spTree>
    <p:extLst>
      <p:ext uri="{BB962C8B-B14F-4D97-AF65-F5344CB8AC3E}">
        <p14:creationId xmlns:p14="http://schemas.microsoft.com/office/powerpoint/2010/main" val="18160381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Do you see something a bit unusual about this picture? If you look closely, you will see two little chicks finding refuge under their mother hen’s wings.</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126</a:t>
            </a:fld>
            <a:endParaRPr lang="en-US"/>
          </a:p>
        </p:txBody>
      </p:sp>
    </p:spTree>
    <p:extLst>
      <p:ext uri="{BB962C8B-B14F-4D97-AF65-F5344CB8AC3E}">
        <p14:creationId xmlns:p14="http://schemas.microsoft.com/office/powerpoint/2010/main" val="17016290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People often get lost in our relentless pursuit of lesser goals. But Ruth stands against all that, reminding us that "relationships are the stuff of life," as one of my teachers aptly said.</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This is the word Boaz uses, giving the imagery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finding protection under God as if he is a caring hen.</a:t>
            </a:r>
            <a:r>
              <a:rPr lang="en-SG" b="1" dirty="0">
                <a:effectLst/>
                <a:latin typeface="Arial" panose="020B0604020202020204" pitchFamily="34" charset="0"/>
                <a:cs typeface="Arial" panose="020B0604020202020204" pitchFamily="34" charset="0"/>
              </a:rPr>
              <a:t> </a:t>
            </a:r>
          </a:p>
          <a:p>
            <a:r>
              <a:rPr lang="en-US" sz="1200" b="1" kern="1200" dirty="0">
                <a:solidFill>
                  <a:schemeClr val="tx1"/>
                </a:solidFill>
                <a:effectLst/>
                <a:latin typeface="Arial" panose="020B0604020202020204" pitchFamily="34" charset="0"/>
                <a:ea typeface="+mn-ea"/>
                <a:cs typeface="Arial" panose="020B0604020202020204" pitchFamily="34" charset="0"/>
              </a:rPr>
              <a:t>Do you have that sense that God also protects you?</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127</a:t>
            </a:fld>
            <a:endParaRPr lang="en-US"/>
          </a:p>
        </p:txBody>
      </p:sp>
    </p:spTree>
    <p:extLst>
      <p:ext uri="{BB962C8B-B14F-4D97-AF65-F5344CB8AC3E}">
        <p14:creationId xmlns:p14="http://schemas.microsoft.com/office/powerpoint/2010/main" val="306138376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shared her blessing of food with Naomi and saw Boaz as a potential kinsman-redeemer, thus filling Naomi with anticipation, thankfulness, and hope for future redemption (2:17-23).</a:t>
            </a:r>
            <a:r>
              <a:rPr lang="en-SG" b="1" dirty="0">
                <a:effectLst/>
                <a:latin typeface="Arial" panose="020B0604020202020204" pitchFamily="34" charset="0"/>
                <a:cs typeface="Arial" panose="020B0604020202020204" pitchFamily="34" charset="0"/>
              </a:rPr>
              <a:t> </a:t>
            </a:r>
          </a:p>
          <a:p>
            <a:r>
              <a:rPr lang="en-SG" b="1" dirty="0">
                <a:effectLst/>
                <a:latin typeface="Arial" panose="020B0604020202020204" pitchFamily="34" charset="0"/>
                <a:cs typeface="Arial" panose="020B0604020202020204" pitchFamily="34" charset="0"/>
              </a:rPr>
              <a:t>So why is there hope? This goes back</a:t>
            </a:r>
            <a:r>
              <a:rPr lang="en-SG" b="1" baseline="0" dirty="0">
                <a:effectLst/>
                <a:latin typeface="Arial" panose="020B0604020202020204" pitchFamily="34" charset="0"/>
                <a:cs typeface="Arial" panose="020B0604020202020204" pitchFamily="34" charset="0"/>
              </a:rPr>
              <a:t> to the customs of these times where God made provisions for widows</a:t>
            </a:r>
            <a:r>
              <a:rPr lang="mr-IN" b="1" baseline="0" dirty="0">
                <a:effectLst/>
                <a:latin typeface="Arial" panose="020B0604020202020204" pitchFamily="34" charset="0"/>
                <a:cs typeface="Arial"/>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128</a:t>
            </a:fld>
            <a:endParaRPr lang="en-US"/>
          </a:p>
        </p:txBody>
      </p:sp>
    </p:spTree>
    <p:extLst>
      <p:ext uri="{BB962C8B-B14F-4D97-AF65-F5344CB8AC3E}">
        <p14:creationId xmlns:p14="http://schemas.microsoft.com/office/powerpoint/2010/main" val="122489100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The Kinsman-Redeemer (Deut. 25:5-10):  The Law also required a dead man’s brother to marry his widow and raise up their first son in the name of his brother.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129</a:t>
            </a:fld>
            <a:endParaRPr lang="en-US"/>
          </a:p>
        </p:txBody>
      </p:sp>
    </p:spTree>
    <p:extLst>
      <p:ext uri="{BB962C8B-B14F-4D97-AF65-F5344CB8AC3E}">
        <p14:creationId xmlns:p14="http://schemas.microsoft.com/office/powerpoint/2010/main" val="210231683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goel (Hebrew). If the deceased man had no living brother then the goel was the closest male relative.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first husband, Mahlon (4:10), had no living brother, thus making the next closest kin responsible (3:12), but since he refused to marry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(4:5-6), Boaz became the closest kin.  This emphasis on the goel in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is evident as the kinsman-redeemer appears 13 times in only four chapters.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130</a:t>
            </a:fld>
            <a:endParaRPr lang="en-US"/>
          </a:p>
        </p:txBody>
      </p:sp>
    </p:spTree>
    <p:extLst>
      <p:ext uri="{BB962C8B-B14F-4D97-AF65-F5344CB8AC3E}">
        <p14:creationId xmlns:p14="http://schemas.microsoft.com/office/powerpoint/2010/main" val="224196728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In what ways does the L</a:t>
            </a:r>
            <a:r>
              <a:rPr lang="en-US" sz="1100" b="1">
                <a:latin typeface="Arial" panose="020B0604020202020204" pitchFamily="34" charset="0"/>
                <a:cs typeface="Arial" panose="020B0604020202020204" pitchFamily="34" charset="0"/>
              </a:rPr>
              <a:t>ORD</a:t>
            </a:r>
            <a:r>
              <a:rPr lang="en-US" b="1" baseline="0">
                <a:latin typeface="Arial" panose="020B0604020202020204" pitchFamily="34" charset="0"/>
                <a:cs typeface="Arial" panose="020B0604020202020204" pitchFamily="34" charset="0"/>
              </a:rPr>
              <a:t> take care of us when we make it others a priority?</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may reward us in a way that we never considered</a:t>
            </a:r>
            <a:r>
              <a:rPr lang="en-SG" sz="1200" b="1" kern="1200">
                <a:solidFill>
                  <a:schemeClr val="tx1"/>
                </a:solidFill>
                <a:effectLst/>
                <a:latin typeface="Arial" panose="020B0604020202020204" pitchFamily="34" charset="0"/>
                <a:ea typeface="+mn-ea"/>
                <a:cs typeface="Arial" panose="020B0604020202020204" pitchFamily="34" charset="0"/>
              </a:rPr>
              <a:t>.</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b="1" dirty="0"/>
              <a:t>Story of </a:t>
            </a:r>
            <a:r>
              <a:rPr lang="ar-SA" b="1" dirty="0" err="1">
                <a:cs typeface="Arial" panose="020B0604020202020204" pitchFamily="34" charset="0"/>
              </a:rPr>
              <a:t>راعوث</a:t>
            </a:r>
            <a:r>
              <a:rPr lang="en-US" b="1" dirty="0"/>
              <a:t> - Movie HD</a:t>
            </a:r>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https://www.youtube.com/</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request for redemption by Boaz shows her devotion to Naomi and his accepting her proposal shows his righteous response to his obligation and God's blessing upon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faith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143</a:t>
            </a:fld>
            <a:endParaRPr lang="en-US"/>
          </a:p>
        </p:txBody>
      </p:sp>
    </p:spTree>
    <p:extLst>
      <p:ext uri="{BB962C8B-B14F-4D97-AF65-F5344CB8AC3E}">
        <p14:creationId xmlns:p14="http://schemas.microsoft.com/office/powerpoint/2010/main" val="3855310458"/>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2"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Naomi requested </a:t>
            </a:r>
            <a:r>
              <a:rPr lang="ar-SA" b="1" dirty="0" err="1">
                <a:latin typeface="Arial" panose="020B0604020202020204" pitchFamily="34" charset="0"/>
                <a:cs typeface="Arial" panose="020B0604020202020204" pitchFamily="34" charset="0"/>
              </a:rPr>
              <a:t>راعوث</a:t>
            </a:r>
            <a:r>
              <a:rPr lang="en-US" b="1" dirty="0">
                <a:latin typeface="Arial" panose="020B0604020202020204" pitchFamily="34" charset="0"/>
                <a:cs typeface="Arial" panose="020B0604020202020204" pitchFamily="34" charset="0"/>
              </a:rPr>
              <a:t> to follow her plan for the young woman's redemption and </a:t>
            </a:r>
            <a:r>
              <a:rPr lang="ar-SA" b="1" dirty="0" err="1">
                <a:latin typeface="Arial" panose="020B0604020202020204" pitchFamily="34" charset="0"/>
                <a:cs typeface="Arial" panose="020B0604020202020204" pitchFamily="34" charset="0"/>
              </a:rPr>
              <a:t>راعوث</a:t>
            </a:r>
            <a:r>
              <a:rPr lang="en-US" b="1" dirty="0">
                <a:latin typeface="Arial" panose="020B0604020202020204" pitchFamily="34" charset="0"/>
                <a:cs typeface="Arial" panose="020B0604020202020204" pitchFamily="34" charset="0"/>
              </a:rPr>
              <a:t> agreed to follow the plan entirely, thus again showing her devotion to her mother-in-law (3:1-5).</a:t>
            </a:r>
          </a:p>
          <a:p>
            <a:pPr marL="0" marR="0" lvl="2" indent="0" algn="l" defTabSz="457200" rtl="0" eaLnBrk="1" fontAlgn="auto" latinLnBrk="0" hangingPunct="1">
              <a:lnSpc>
                <a:spcPct val="100000"/>
              </a:lnSpc>
              <a:spcBef>
                <a:spcPts val="0"/>
              </a:spcBef>
              <a:spcAft>
                <a:spcPts val="0"/>
              </a:spcAft>
              <a:buClrTx/>
              <a:buSzTx/>
              <a:buFontTx/>
              <a:buNone/>
              <a:tabLst/>
              <a:defRPr/>
            </a:pPr>
            <a:r>
              <a:rPr lang="ar-SA" b="1" dirty="0" err="1">
                <a:latin typeface="Arial" panose="020B0604020202020204" pitchFamily="34" charset="0"/>
                <a:cs typeface="Arial" panose="020B0604020202020204" pitchFamily="34" charset="0"/>
              </a:rPr>
              <a:t>راعوث</a:t>
            </a:r>
            <a:r>
              <a:rPr lang="en-US" b="1" dirty="0">
                <a:latin typeface="Arial" panose="020B0604020202020204" pitchFamily="34" charset="0"/>
                <a:cs typeface="Arial" panose="020B0604020202020204" pitchFamily="34" charset="0"/>
              </a:rPr>
              <a:t>'s request for redemption by Boaz showed her devotion to Naomi since without remarriage she had no long-term way to support herself and Naomi (3:6-9). </a:t>
            </a:r>
          </a:p>
        </p:txBody>
      </p:sp>
      <p:sp>
        <p:nvSpPr>
          <p:cNvPr id="4" name="Slide Number Placeholder 3"/>
          <p:cNvSpPr>
            <a:spLocks noGrp="1"/>
          </p:cNvSpPr>
          <p:nvPr>
            <p:ph type="sldNum" sz="quarter" idx="10"/>
          </p:nvPr>
        </p:nvSpPr>
        <p:spPr/>
        <p:txBody>
          <a:bodyPr/>
          <a:lstStyle/>
          <a:p>
            <a:fld id="{A079FDE9-4B2D-884B-BE4B-021913485B06}" type="slidenum">
              <a:rPr lang="en-US" smtClean="0"/>
              <a:pPr/>
              <a:t>144</a:t>
            </a:fld>
            <a:endParaRPr lang="en-US"/>
          </a:p>
        </p:txBody>
      </p:sp>
    </p:spTree>
    <p:extLst>
      <p:ext uri="{BB962C8B-B14F-4D97-AF65-F5344CB8AC3E}">
        <p14:creationId xmlns:p14="http://schemas.microsoft.com/office/powerpoint/2010/main" val="13581001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"The phrase 'God helps those who help themselves' is a popular motto that emphasizes the importance of self-initiative.</a:t>
            </a:r>
          </a:p>
          <a:p>
            <a:r>
              <a:rPr lang="en-US" sz="1200" b="0" kern="1200" dirty="0">
                <a:solidFill>
                  <a:schemeClr val="tx1"/>
                </a:solidFill>
                <a:effectLst/>
                <a:latin typeface="Arial" panose="020B0604020202020204" pitchFamily="34" charset="0"/>
                <a:ea typeface="+mn-ea"/>
                <a:cs typeface="Arial" panose="020B0604020202020204" pitchFamily="34" charset="0"/>
              </a:rPr>
              <a:t>[Although it has been commonly attributed to </a:t>
            </a:r>
            <a:r>
              <a:rPr lang="en-US" sz="1200" b="0" u="sng" kern="1200" dirty="0">
                <a:solidFill>
                  <a:schemeClr val="tx1"/>
                </a:solidFill>
                <a:effectLst/>
                <a:latin typeface="Arial" panose="020B0604020202020204" pitchFamily="34" charset="0"/>
                <a:ea typeface="+mn-ea"/>
                <a:cs typeface="Arial" panose="020B0604020202020204" pitchFamily="34" charset="0"/>
                <a:hlinkClick r:id="rId3"/>
              </a:rPr>
              <a:t>Benjamin Franklin</a:t>
            </a:r>
            <a:r>
              <a:rPr lang="en-US" sz="1200" b="0" kern="1200" dirty="0">
                <a:solidFill>
                  <a:schemeClr val="tx1"/>
                </a:solidFill>
                <a:effectLst/>
                <a:latin typeface="Arial" panose="020B0604020202020204" pitchFamily="34" charset="0"/>
                <a:ea typeface="+mn-ea"/>
                <a:cs typeface="Arial" panose="020B0604020202020204" pitchFamily="34" charset="0"/>
              </a:rPr>
              <a:t>], the phrase originated in </a:t>
            </a:r>
            <a:r>
              <a:rPr lang="en-US" sz="1200" b="0" u="sng" kern="1200" dirty="0">
                <a:solidFill>
                  <a:schemeClr val="tx1"/>
                </a:solidFill>
                <a:effectLst/>
                <a:latin typeface="Arial" panose="020B0604020202020204" pitchFamily="34" charset="0"/>
                <a:ea typeface="+mn-ea"/>
                <a:cs typeface="Arial" panose="020B0604020202020204" pitchFamily="34" charset="0"/>
                <a:hlinkClick r:id="rId4"/>
              </a:rPr>
              <a:t>ancient Greece</a:t>
            </a:r>
            <a:r>
              <a:rPr lang="en-US" sz="1200" b="0" kern="1200" dirty="0">
                <a:solidFill>
                  <a:schemeClr val="tx1"/>
                </a:solidFill>
                <a:effectLst/>
                <a:latin typeface="Arial" panose="020B0604020202020204" pitchFamily="34" charset="0"/>
                <a:ea typeface="+mn-ea"/>
                <a:cs typeface="Arial" panose="020B0604020202020204" pitchFamily="34" charset="0"/>
              </a:rPr>
              <a:t>...</a:t>
            </a:r>
            <a:r>
              <a:rPr lang="en-SG" b="0" dirty="0">
                <a:effectLst/>
                <a:latin typeface="Arial" panose="020B0604020202020204" pitchFamily="34" charset="0"/>
                <a:cs typeface="Arial" panose="020B0604020202020204" pitchFamily="34" charset="0"/>
              </a:rPr>
              <a:t> </a:t>
            </a:r>
          </a:p>
          <a:p>
            <a:r>
              <a:rPr lang="en-US" b="0" dirty="0">
                <a:latin typeface="Arial" panose="020B0604020202020204" pitchFamily="34" charset="0"/>
                <a:cs typeface="Arial" panose="020B0604020202020204" pitchFamily="34" charset="0"/>
              </a:rPr>
              <a:t>• The phrase is often mistaken for a </a:t>
            </a:r>
            <a:r>
              <a:rPr lang="en-US" b="0" dirty="0">
                <a:latin typeface="Arial" panose="020B0604020202020204" pitchFamily="34" charset="0"/>
                <a:cs typeface="Arial" panose="020B0604020202020204" pitchFamily="34" charset="0"/>
                <a:hlinkClick r:id="rId5" tooltip="Bible"/>
              </a:rPr>
              <a:t>Bible</a:t>
            </a:r>
            <a:r>
              <a:rPr lang="en-US" b="0" dirty="0">
                <a:latin typeface="Arial" panose="020B0604020202020204" pitchFamily="34" charset="0"/>
                <a:cs typeface="Arial" panose="020B0604020202020204" pitchFamily="34" charset="0"/>
              </a:rPr>
              <a:t> quote, but it appears nowhere in the Bible."</a:t>
            </a:r>
          </a:p>
          <a:p>
            <a:r>
              <a:rPr lang="en-US" b="0" dirty="0">
                <a:latin typeface="Arial" panose="020B0604020202020204" pitchFamily="34" charset="0"/>
                <a:cs typeface="Arial" panose="020B0604020202020204" pitchFamily="34" charset="0"/>
              </a:rPr>
              <a:t>• Except perhaps for 2 Heresies</a:t>
            </a:r>
            <a:r>
              <a:rPr lang="en-US" b="0" baseline="0" dirty="0">
                <a:latin typeface="Arial" panose="020B0604020202020204" pitchFamily="34" charset="0"/>
                <a:cs typeface="Arial" panose="020B0604020202020204" pitchFamily="34" charset="0"/>
              </a:rPr>
              <a:t> 4:7!</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Source of above quoted material:</a:t>
            </a:r>
            <a:r>
              <a:rPr lang="en-US" b="0" baseline="0" dirty="0">
                <a:latin typeface="Arial" panose="020B0604020202020204" pitchFamily="34" charset="0"/>
                <a:cs typeface="Arial" panose="020B0604020202020204" pitchFamily="34" charset="0"/>
              </a:rPr>
              <a:t> Wikipedia (http://</a:t>
            </a:r>
            <a:r>
              <a:rPr lang="en-US" b="0" baseline="0" dirty="0" err="1">
                <a:latin typeface="Arial" panose="020B0604020202020204" pitchFamily="34" charset="0"/>
                <a:cs typeface="Arial" panose="020B0604020202020204" pitchFamily="34" charset="0"/>
              </a:rPr>
              <a:t>en.wikipedia.org</a:t>
            </a:r>
            <a:r>
              <a:rPr lang="en-US" b="0" baseline="0" dirty="0">
                <a:latin typeface="Arial" panose="020B0604020202020204" pitchFamily="34" charset="0"/>
                <a:cs typeface="Arial" panose="020B0604020202020204" pitchFamily="34" charset="0"/>
              </a:rPr>
              <a:t>/wiki/</a:t>
            </a:r>
            <a:r>
              <a:rPr lang="en-US" b="0" baseline="0" dirty="0" err="1">
                <a:latin typeface="Arial" panose="020B0604020202020204" pitchFamily="34" charset="0"/>
                <a:cs typeface="Arial" panose="020B0604020202020204" pitchFamily="34" charset="0"/>
              </a:rPr>
              <a:t>God_helps_those_who_help_themselves</a:t>
            </a:r>
            <a:r>
              <a:rPr lang="en-US" b="0" baseline="0" dirty="0">
                <a:latin typeface="Arial" panose="020B0604020202020204" pitchFamily="34" charset="0"/>
                <a:cs typeface="Arial" panose="020B0604020202020204" pitchFamily="34" charset="0"/>
              </a:rPr>
              <a:t>)</a:t>
            </a:r>
          </a:p>
          <a:p>
            <a:endParaRPr lang="en-US" b="0" baseline="0" dirty="0">
              <a:latin typeface="Arial" panose="020B0604020202020204" pitchFamily="34" charset="0"/>
              <a:cs typeface="Arial" panose="020B0604020202020204" pitchFamily="34" charset="0"/>
            </a:endParaRPr>
          </a:p>
          <a:p>
            <a:r>
              <a:rPr lang="en-US" b="0" baseline="0" dirty="0">
                <a:latin typeface="Arial" panose="020B0604020202020204" pitchFamily="34" charset="0"/>
                <a:cs typeface="Arial" panose="020B0604020202020204" pitchFamily="34" charset="0"/>
              </a:rPr>
              <a:t>The White House Press Secretary Jay Carney misquoted this saying as from the Bible in 2011.  The clip from the press conferences is at http://</a:t>
            </a:r>
            <a:r>
              <a:rPr lang="en-US" b="0" baseline="0" dirty="0" err="1">
                <a:latin typeface="Arial" panose="020B0604020202020204" pitchFamily="34" charset="0"/>
                <a:cs typeface="Arial" panose="020B0604020202020204" pitchFamily="34" charset="0"/>
              </a:rPr>
              <a:t>www.youtube.com</a:t>
            </a:r>
            <a:r>
              <a:rPr lang="en-US" b="0" baseline="0" dirty="0">
                <a:latin typeface="Arial" panose="020B0604020202020204" pitchFamily="34" charset="0"/>
                <a:cs typeface="Arial" panose="020B0604020202020204" pitchFamily="34" charset="0"/>
              </a:rPr>
              <a:t>/</a:t>
            </a:r>
            <a:r>
              <a:rPr lang="en-US" b="0" baseline="0" dirty="0" err="1">
                <a:latin typeface="Arial" panose="020B0604020202020204" pitchFamily="34" charset="0"/>
                <a:cs typeface="Arial" panose="020B0604020202020204" pitchFamily="34" charset="0"/>
              </a:rPr>
              <a:t>watch?v</a:t>
            </a:r>
            <a:r>
              <a:rPr lang="en-US" b="0" baseline="0" dirty="0">
                <a:latin typeface="Arial" panose="020B0604020202020204" pitchFamily="34" charset="0"/>
                <a:cs typeface="Arial" panose="020B0604020202020204" pitchFamily="34" charset="0"/>
              </a:rPr>
              <a:t>=fZeidL6xtEc (accessed 20 Aug 2012).</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This is the word Boaz uses, giving the imagery of </a:t>
            </a:r>
            <a:r>
              <a:rPr lang="ar-SA" sz="1200" b="0" kern="1200" dirty="0" err="1">
                <a:solidFill>
                  <a:schemeClr val="tx1"/>
                </a:solidFill>
                <a:effectLst/>
                <a:latin typeface="Arial" panose="020B0604020202020204" pitchFamily="34" charset="0"/>
                <a:ea typeface="+mn-ea"/>
                <a:cs typeface="Arial" panose="020B0604020202020204" pitchFamily="34" charset="0"/>
              </a:rPr>
              <a:t>راعوث</a:t>
            </a:r>
            <a:r>
              <a:rPr lang="en-US" sz="1200" b="0" kern="1200" dirty="0">
                <a:solidFill>
                  <a:schemeClr val="tx1"/>
                </a:solidFill>
                <a:effectLst/>
                <a:latin typeface="Arial" panose="020B0604020202020204" pitchFamily="34" charset="0"/>
                <a:ea typeface="+mn-ea"/>
                <a:cs typeface="Arial" panose="020B0604020202020204" pitchFamily="34" charset="0"/>
              </a:rPr>
              <a:t> finding protection under God as if he is a caring hen.</a:t>
            </a:r>
            <a:r>
              <a:rPr lang="en-SG" b="0" dirty="0">
                <a:effectLst/>
                <a:latin typeface="Arial" panose="020B0604020202020204" pitchFamily="34" charset="0"/>
                <a:cs typeface="Arial" panose="020B0604020202020204" pitchFamily="34" charset="0"/>
              </a:rPr>
              <a:t> </a:t>
            </a:r>
          </a:p>
          <a:p>
            <a:r>
              <a:rPr lang="en-US" sz="1200" b="0" kern="1200" dirty="0">
                <a:solidFill>
                  <a:schemeClr val="tx1"/>
                </a:solidFill>
                <a:effectLst/>
                <a:latin typeface="Arial" panose="020B0604020202020204" pitchFamily="34" charset="0"/>
                <a:ea typeface="+mn-ea"/>
                <a:cs typeface="Arial" panose="020B0604020202020204" pitchFamily="34" charset="0"/>
              </a:rPr>
              <a:t>Do you have that sense that God also protects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145</a:t>
            </a:fld>
            <a:endParaRPr lang="en-US"/>
          </a:p>
        </p:txBody>
      </p:sp>
    </p:spTree>
    <p:extLst>
      <p:ext uri="{BB962C8B-B14F-4D97-AF65-F5344CB8AC3E}">
        <p14:creationId xmlns:p14="http://schemas.microsoft.com/office/powerpoint/2010/main" val="207622799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What I find fascinating is that the same Hebrew word is used in 3:9 when </a:t>
            </a:r>
            <a:r>
              <a:rPr lang="ar-SA" sz="1200" b="0" kern="1200" dirty="0" err="1">
                <a:solidFill>
                  <a:schemeClr val="tx1"/>
                </a:solidFill>
                <a:effectLst/>
                <a:latin typeface="Arial" panose="020B0604020202020204" pitchFamily="34" charset="0"/>
                <a:ea typeface="+mn-ea"/>
                <a:cs typeface="Arial" panose="020B0604020202020204" pitchFamily="34" charset="0"/>
              </a:rPr>
              <a:t>راعوث</a:t>
            </a:r>
            <a:r>
              <a:rPr lang="en-US" sz="1200" b="0" kern="1200" dirty="0">
                <a:solidFill>
                  <a:schemeClr val="tx1"/>
                </a:solidFill>
                <a:effectLst/>
                <a:latin typeface="Arial" panose="020B0604020202020204" pitchFamily="34" charset="0"/>
                <a:ea typeface="+mn-ea"/>
                <a:cs typeface="Arial" panose="020B0604020202020204" pitchFamily="34" charset="0"/>
              </a:rPr>
              <a:t> asks Boaz to spread the “corner” (wing!) of his garment over her! She is asking Boaz to answer his own prayer!</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146</a:t>
            </a:fld>
            <a:endParaRPr lang="en-US"/>
          </a:p>
        </p:txBody>
      </p:sp>
    </p:spTree>
    <p:extLst>
      <p:ext uri="{BB962C8B-B14F-4D97-AF65-F5344CB8AC3E}">
        <p14:creationId xmlns:p14="http://schemas.microsoft.com/office/powerpoint/2010/main" val="303858632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a:solidFill>
                  <a:schemeClr val="tx1"/>
                </a:solidFill>
                <a:effectLst/>
                <a:latin typeface="Arial" panose="020B0604020202020204" pitchFamily="34" charset="0"/>
                <a:ea typeface="+mn-ea"/>
                <a:cs typeface="Arial" panose="020B0604020202020204" pitchFamily="34" charset="0"/>
              </a:rPr>
              <a:t>God uses the same word in Ezekiel 16:8 in reference to protecting the nation of Israel.</a:t>
            </a:r>
            <a:r>
              <a:rPr lang="en-SG" b="0">
                <a:effectLst/>
                <a:latin typeface="Arial" panose="020B0604020202020204" pitchFamily="34" charset="0"/>
                <a:cs typeface="Arial" panose="020B0604020202020204" pitchFamily="34" charset="0"/>
              </a:rPr>
              <a:t> </a:t>
            </a:r>
            <a:endParaRPr lang="en-US" b="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147</a:t>
            </a:fld>
            <a:endParaRPr lang="en-US"/>
          </a:p>
        </p:txBody>
      </p:sp>
    </p:spTree>
    <p:extLst>
      <p:ext uri="{BB962C8B-B14F-4D97-AF65-F5344CB8AC3E}">
        <p14:creationId xmlns:p14="http://schemas.microsoft.com/office/powerpoint/2010/main" val="108184633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Boaz gladly accepted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's proposal contingent on the refusal of the nearer kinsman to show his righteous response to his obligation and God's blessing upon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's faith (3:10-15).</a:t>
            </a:r>
          </a:p>
          <a:p>
            <a:r>
              <a:rPr lang="en-US" b="0" dirty="0">
                <a:latin typeface="Arial" panose="020B0604020202020204" pitchFamily="34" charset="0"/>
                <a:cs typeface="Arial" panose="020B0604020202020204" pitchFamily="34" charset="0"/>
              </a:rPr>
              <a:t>Naomi and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 expected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's redemption by the nearer kinsman or Boaz that very day (3:16-18).</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148</a:t>
            </a:fld>
            <a:endParaRPr lang="en-US"/>
          </a:p>
        </p:txBody>
      </p:sp>
    </p:spTree>
    <p:extLst>
      <p:ext uri="{BB962C8B-B14F-4D97-AF65-F5344CB8AC3E}">
        <p14:creationId xmlns:p14="http://schemas.microsoft.com/office/powerpoint/2010/main" val="287647033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's reward of redemption by Boaz for her devotion to Naomi exceeds her dreams in her relationships and sharing in Davidic and messianic line to show how God blesses those who help others (</a:t>
            </a:r>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 4).</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155</a:t>
            </a:fld>
            <a:endParaRPr lang="en-US"/>
          </a:p>
        </p:txBody>
      </p:sp>
    </p:spTree>
    <p:extLst>
      <p:ext uri="{BB962C8B-B14F-4D97-AF65-F5344CB8AC3E}">
        <p14:creationId xmlns:p14="http://schemas.microsoft.com/office/powerpoint/2010/main" val="314070089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kern="1200" dirty="0">
                <a:solidFill>
                  <a:schemeClr val="tx1"/>
                </a:solidFill>
                <a:effectLst/>
                <a:latin typeface="+mn-lt"/>
                <a:ea typeface="+mn-ea"/>
                <a:cs typeface="+mn-cs"/>
              </a:rPr>
              <a:t>As we move into chapter 4, we will see the risk of the nearer kinsman having</a:t>
            </a:r>
            <a:r>
              <a:rPr lang="en-US" sz="1200" kern="1200" baseline="0" dirty="0">
                <a:solidFill>
                  <a:schemeClr val="tx1"/>
                </a:solidFill>
                <a:effectLst/>
                <a:latin typeface="+mn-lt"/>
                <a:ea typeface="+mn-ea"/>
                <a:cs typeface="+mn-cs"/>
              </a:rPr>
              <a:t> </a:t>
            </a:r>
            <a:r>
              <a:rPr lang="ar-SA" sz="1200" b="1" kern="1200" baseline="0" dirty="0" err="1">
                <a:solidFill>
                  <a:schemeClr val="tx1"/>
                </a:solidFill>
                <a:effectLst/>
                <a:latin typeface="+mn-lt"/>
                <a:ea typeface="+mn-ea"/>
                <a:cs typeface="Arial" panose="020B0604020202020204" pitchFamily="34" charset="0"/>
              </a:rPr>
              <a:t>راعوث</a:t>
            </a:r>
            <a:r>
              <a:rPr lang="en-US" sz="1200" kern="1200" baseline="0" dirty="0">
                <a:solidFill>
                  <a:schemeClr val="tx1"/>
                </a:solidFill>
                <a:effectLst/>
                <a:latin typeface="+mn-lt"/>
                <a:ea typeface="+mn-ea"/>
                <a:cs typeface="+mn-cs"/>
              </a:rPr>
              <a:t> take off his sandal. Will she?</a:t>
            </a:r>
          </a:p>
          <a:p>
            <a:r>
              <a:rPr lang="en-US" sz="1200" kern="1200" baseline="0" dirty="0">
                <a:solidFill>
                  <a:schemeClr val="tx1"/>
                </a:solidFill>
                <a:effectLst/>
                <a:latin typeface="+mn-lt"/>
                <a:ea typeface="+mn-ea"/>
                <a:cs typeface="+mn-cs"/>
              </a:rPr>
              <a:t>Actually,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156</a:t>
            </a:fld>
            <a:endParaRPr lang="en-US"/>
          </a:p>
        </p:txBody>
      </p:sp>
    </p:spTree>
    <p:extLst>
      <p:ext uri="{BB962C8B-B14F-4D97-AF65-F5344CB8AC3E}">
        <p14:creationId xmlns:p14="http://schemas.microsoft.com/office/powerpoint/2010/main" val="276357979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1F5742-D4CC-0842-8E55-599CEAEC33E0}" type="slidenum">
              <a:rPr lang="en-US">
                <a:solidFill>
                  <a:prstClr val="black"/>
                </a:solidFill>
              </a:rPr>
              <a:pPr/>
              <a:t>159</a:t>
            </a:fld>
            <a:endParaRPr lang="en-US">
              <a:solidFill>
                <a:prstClr val="black"/>
              </a:solidFill>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52233B-05ED-DF47-90D1-B06D2B5A2523}" type="slidenum">
              <a:rPr lang="en-US">
                <a:solidFill>
                  <a:prstClr val="black"/>
                </a:solidFill>
              </a:rPr>
              <a:pPr/>
              <a:t>160</a:t>
            </a:fld>
            <a:endParaRPr lang="en-US">
              <a:solidFill>
                <a:prstClr val="black"/>
              </a:solidFill>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EE9F90-4F46-A247-BF31-9397081001FC}" type="slidenum">
              <a:rPr lang="en-US">
                <a:solidFill>
                  <a:prstClr val="black"/>
                </a:solidFill>
              </a:rPr>
              <a:pPr/>
              <a:t>161</a:t>
            </a:fld>
            <a:endParaRPr lang="en-US">
              <a:solidFill>
                <a:prstClr val="black"/>
              </a:solidFill>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162</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 Well,</a:t>
            </a:r>
            <a:r>
              <a:rPr lang="en-US" b="0" baseline="0" dirty="0">
                <a:latin typeface="Arial" panose="020B0604020202020204" pitchFamily="34" charset="0"/>
                <a:cs typeface="Arial" panose="020B0604020202020204" pitchFamily="34" charset="0"/>
              </a:rPr>
              <a:t> the exact quote isn't in the Bible, but the concept sure is.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163</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3434181709"/>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164</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30499870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165</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166</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167</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40157187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168</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161808220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169</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297526939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170</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171</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172</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cs typeface="Arial" panose="020B0604020202020204" pitchFamily="34" charset="0"/>
              </a:rPr>
              <a:t>In what ways does the L</a:t>
            </a:r>
            <a:r>
              <a:rPr lang="en-US" sz="1100" b="0" dirty="0">
                <a:latin typeface="Arial" panose="020B0604020202020204" pitchFamily="34" charset="0"/>
                <a:cs typeface="Arial" panose="020B0604020202020204" pitchFamily="34" charset="0"/>
              </a:rPr>
              <a:t>ORD</a:t>
            </a:r>
            <a:r>
              <a:rPr lang="en-US" b="0" baseline="0" dirty="0">
                <a:latin typeface="Arial" panose="020B0604020202020204" pitchFamily="34" charset="0"/>
                <a:cs typeface="Arial" panose="020B0604020202020204" pitchFamily="34" charset="0"/>
              </a:rPr>
              <a:t> take care of us when we make others a priority?</a:t>
            </a:r>
          </a:p>
          <a:p>
            <a:r>
              <a:rPr lang="en-US" b="0" baseline="0" dirty="0">
                <a:latin typeface="Arial" panose="020B0604020202020204" pitchFamily="34" charset="0"/>
                <a:cs typeface="Arial" panose="020B0604020202020204" pitchFamily="34" charset="0"/>
              </a:rPr>
              <a:t>Here is our key issue to address today.</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173</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130247808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174</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301921813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175</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176</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177</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178</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91276048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179</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162728157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180</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181</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182</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B5024B-555E-F749-8E5D-A82D6263D367}" type="slidenum">
              <a:rPr lang="en-US">
                <a:solidFill>
                  <a:prstClr val="black"/>
                </a:solidFill>
              </a:rPr>
              <a:pPr/>
              <a:t>183</a:t>
            </a:fld>
            <a:endParaRPr lang="en-US">
              <a:solidFill>
                <a:prstClr val="black"/>
              </a:solidFill>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42D6748-CB65-3846-94AB-880D4FDBE1FC}" type="slidenum">
              <a:rPr lang="en-US">
                <a:solidFill>
                  <a:prstClr val="black"/>
                </a:solidFill>
              </a:rPr>
              <a:pPr/>
              <a:t>184</a:t>
            </a:fld>
            <a:endParaRPr lang="en-US">
              <a:solidFill>
                <a:prstClr val="black"/>
              </a:solidFill>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mn-lt"/>
                <a:ea typeface="+mn-ea"/>
                <a:cs typeface="+mn-cs"/>
              </a:rPr>
              <a:t>Naomi took the baby and cuddled him to her breast. And she cared for him as if he were her own.  </a:t>
            </a:r>
            <a:r>
              <a:rPr lang="en-SG" sz="1200" b="1" kern="1200" dirty="0">
                <a:solidFill>
                  <a:schemeClr val="tx1"/>
                </a:solidFill>
                <a:effectLst/>
                <a:latin typeface="+mn-lt"/>
                <a:ea typeface="+mn-ea"/>
                <a:cs typeface="+mn-cs"/>
              </a:rPr>
              <a:t>17</a:t>
            </a:r>
            <a:r>
              <a:rPr lang="en-SG" sz="1200" kern="1200" dirty="0">
                <a:solidFill>
                  <a:schemeClr val="tx1"/>
                </a:solidFill>
                <a:effectLst/>
                <a:latin typeface="+mn-lt"/>
                <a:ea typeface="+mn-ea"/>
                <a:cs typeface="+mn-cs"/>
              </a:rPr>
              <a:t> The </a:t>
            </a:r>
            <a:r>
              <a:rPr lang="en-SG" sz="1200" kern="1200" dirty="0" err="1">
                <a:solidFill>
                  <a:schemeClr val="tx1"/>
                </a:solidFill>
                <a:effectLst/>
                <a:latin typeface="+mn-lt"/>
                <a:ea typeface="+mn-ea"/>
                <a:cs typeface="+mn-cs"/>
              </a:rPr>
              <a:t>neighbor</a:t>
            </a:r>
            <a:r>
              <a:rPr lang="en-SG" sz="1200" kern="1200" dirty="0">
                <a:solidFill>
                  <a:schemeClr val="tx1"/>
                </a:solidFill>
                <a:effectLst/>
                <a:latin typeface="+mn-lt"/>
                <a:ea typeface="+mn-ea"/>
                <a:cs typeface="+mn-cs"/>
              </a:rPr>
              <a:t> women said, “Now at last Naomi has a son again!” And they named him Obed. He became the father of Jesse and the grandfather of David.</a:t>
            </a:r>
          </a:p>
        </p:txBody>
      </p:sp>
    </p:spTree>
    <p:extLst>
      <p:ext uri="{BB962C8B-B14F-4D97-AF65-F5344CB8AC3E}">
        <p14:creationId xmlns:p14="http://schemas.microsoft.com/office/powerpoint/2010/main" val="361114900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12AA3A0-D4F9-4249-9257-292B3BC5447A}" type="slidenum">
              <a:rPr lang="en-US" sz="1200">
                <a:solidFill>
                  <a:prstClr val="black"/>
                </a:solidFill>
              </a:rPr>
              <a:pPr eaLnBrk="1" hangingPunct="1"/>
              <a:t>186</a:t>
            </a:fld>
            <a:endParaRPr lang="en-US" sz="1200">
              <a:solidFill>
                <a:prstClr val="black"/>
              </a:solidFill>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187</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732B6B5-6077-2541-B545-4F06451C5A3D}" type="slidenum">
              <a:rPr lang="en-US" sz="1200">
                <a:solidFill>
                  <a:prstClr val="black"/>
                </a:solidFill>
              </a:rPr>
              <a:pPr eaLnBrk="1" hangingPunct="1"/>
              <a:t>188</a:t>
            </a:fld>
            <a:endParaRPr lang="en-US" sz="1200">
              <a:solidFill>
                <a:prstClr val="black"/>
              </a:solidFill>
            </a:endParaRPr>
          </a:p>
        </p:txBody>
      </p:sp>
      <p:sp>
        <p:nvSpPr>
          <p:cNvPr id="171011" name="Rectangle 1026"/>
          <p:cNvSpPr>
            <a:spLocks noGrp="1" noRot="1" noChangeAspect="1" noChangeArrowheads="1" noTextEdit="1"/>
          </p:cNvSpPr>
          <p:nvPr>
            <p:ph type="sldImg"/>
          </p:nvPr>
        </p:nvSpPr>
        <p:spPr>
          <a:ln/>
        </p:spPr>
      </p:sp>
      <p:sp>
        <p:nvSpPr>
          <p:cNvPr id="17101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189</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338379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190</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6551304"/>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191</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0893643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192</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36806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When we care for others, God may reward us in a way that we never considered</a:t>
            </a:r>
            <a:r>
              <a:rPr lang="en-SG" sz="1200" b="0" kern="1200" dirty="0">
                <a:solidFill>
                  <a:schemeClr val="tx1"/>
                </a:solidFill>
                <a:effectLst/>
                <a:latin typeface="Arial" panose="020B0604020202020204" pitchFamily="34" charset="0"/>
                <a:ea typeface="+mn-ea"/>
                <a:cs typeface="Arial" panose="020B0604020202020204" pitchFamily="34" charset="0"/>
              </a:rPr>
              <a:t>.</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193</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0039219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194</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atin typeface="Times New Roman" charset="0"/>
                <a:ea typeface="ＭＳ Ｐゴシック" charset="0"/>
                <a:cs typeface="ＭＳ Ｐゴシック" charset="0"/>
              </a:rPr>
              <a:t>These names have no gaps!</a:t>
            </a: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195</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6558806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196</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1470131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197</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296590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a:latin typeface="Arial" panose="020B0604020202020204" pitchFamily="34" charset="0"/>
                <a:cs typeface="Arial" panose="020B0604020202020204" pitchFamily="34" charset="0"/>
              </a:rPr>
              <a:t>In what ways does the L</a:t>
            </a:r>
            <a:r>
              <a:rPr lang="en-US" sz="1100" b="0">
                <a:latin typeface="Arial" panose="020B0604020202020204" pitchFamily="34" charset="0"/>
                <a:cs typeface="Arial" panose="020B0604020202020204" pitchFamily="34" charset="0"/>
              </a:rPr>
              <a:t>ORD</a:t>
            </a:r>
            <a:r>
              <a:rPr lang="en-US" b="0" baseline="0">
                <a:latin typeface="Arial" panose="020B0604020202020204" pitchFamily="34" charset="0"/>
                <a:cs typeface="Arial" panose="020B0604020202020204" pitchFamily="34" charset="0"/>
              </a:rPr>
              <a:t> take care of us when we make others a priority?</a:t>
            </a:r>
          </a:p>
          <a:p>
            <a:r>
              <a:rPr lang="en-US" b="0" baseline="0">
                <a:latin typeface="Arial" panose="020B0604020202020204" pitchFamily="34" charset="0"/>
                <a:cs typeface="Arial" panose="020B0604020202020204" pitchFamily="34" charset="0"/>
              </a:rPr>
              <a:t>Here is our key issue to address today.</a:t>
            </a:r>
            <a:endParaRPr lang="en-US" b="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may reward us in a way that we never considered</a:t>
            </a:r>
            <a:r>
              <a:rPr lang="en-SG" sz="1200" b="1" kern="1200">
                <a:solidFill>
                  <a:schemeClr val="tx1"/>
                </a:solidFill>
                <a:effectLst/>
                <a:latin typeface="Arial" panose="020B0604020202020204" pitchFamily="34" charset="0"/>
                <a:ea typeface="+mn-ea"/>
                <a:cs typeface="Arial" panose="020B0604020202020204" pitchFamily="34" charset="0"/>
              </a:rPr>
              <a:t>.</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E771CC0-33A9-7C47-8BD8-8114316C46CF}" type="slidenum">
              <a:rPr lang="en-US" sz="1200">
                <a:solidFill>
                  <a:prstClr val="black"/>
                </a:solidFill>
              </a:rPr>
              <a:pPr eaLnBrk="1" hangingPunct="1"/>
              <a:t>203</a:t>
            </a:fld>
            <a:endParaRPr lang="en-US" sz="1200">
              <a:solidFill>
                <a:prstClr val="black"/>
              </a:solidFill>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997F0B3-CC82-EF4A-8818-52DD40A55CAF}" type="slidenum">
              <a:rPr lang="en-US" sz="1200">
                <a:solidFill>
                  <a:prstClr val="black"/>
                </a:solidFill>
              </a:rPr>
              <a:pPr eaLnBrk="1" hangingPunct="1"/>
              <a:t>204</a:t>
            </a:fld>
            <a:endParaRPr lang="en-US" sz="1200">
              <a:solidFill>
                <a:prstClr val="black"/>
              </a:solidFill>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FA2FCE8-5969-9444-B4E5-8A717A484810}" type="slidenum">
              <a:rPr lang="en-US" sz="1200">
                <a:solidFill>
                  <a:prstClr val="black"/>
                </a:solidFill>
              </a:rPr>
              <a:pPr eaLnBrk="1" hangingPunct="1"/>
              <a:t>205</a:t>
            </a:fld>
            <a:endParaRPr lang="en-US" sz="1200">
              <a:solidFill>
                <a:prstClr val="black"/>
              </a:solidFill>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49324C6-5FBD-9242-BF5E-C15A0688531C}" type="slidenum">
              <a:rPr lang="en-US" sz="1200">
                <a:solidFill>
                  <a:prstClr val="black"/>
                </a:solidFill>
              </a:rPr>
              <a:pPr eaLnBrk="1" hangingPunct="1"/>
              <a:t>206</a:t>
            </a:fld>
            <a:endParaRPr lang="en-US" sz="1200">
              <a:solidFill>
                <a:prstClr val="black"/>
              </a:solidFill>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5379DE2-8948-9B4A-BFD4-2E7E6C38D496}" type="slidenum">
              <a:rPr lang="en-US" sz="1200">
                <a:solidFill>
                  <a:prstClr val="black"/>
                </a:solidFill>
              </a:rPr>
              <a:pPr eaLnBrk="1" hangingPunct="1"/>
              <a:t>207</a:t>
            </a:fld>
            <a:endParaRPr lang="en-US" sz="1200">
              <a:solidFill>
                <a:prstClr val="black"/>
              </a:solidFill>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B2FD800-982F-0A48-BFB3-6DA4BE3CED25}" type="slidenum">
              <a:rPr lang="en-US" sz="1200">
                <a:solidFill>
                  <a:prstClr val="black"/>
                </a:solidFill>
              </a:rPr>
              <a:pPr eaLnBrk="1" hangingPunct="1"/>
              <a:t>208</a:t>
            </a:fld>
            <a:endParaRPr lang="en-US" sz="1200">
              <a:solidFill>
                <a:prstClr val="black"/>
              </a:solidFill>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A366E35-A827-AF47-ACCC-12AE5196790F}" type="slidenum">
              <a:rPr lang="en-US" sz="1200">
                <a:solidFill>
                  <a:prstClr val="black"/>
                </a:solidFill>
              </a:rPr>
              <a:pPr eaLnBrk="1" hangingPunct="1"/>
              <a:t>209</a:t>
            </a:fld>
            <a:endParaRPr lang="en-US" sz="1200">
              <a:solidFill>
                <a:prstClr val="black"/>
              </a:solidFill>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624BDF4-BFAF-A446-9BC6-7298ACAD9FF4}" type="slidenum">
              <a:rPr lang="en-US" sz="1200">
                <a:solidFill>
                  <a:prstClr val="black"/>
                </a:solidFill>
              </a:rPr>
              <a:pPr eaLnBrk="1" hangingPunct="1"/>
              <a:t>210</a:t>
            </a:fld>
            <a:endParaRPr lang="en-US" sz="1200">
              <a:solidFill>
                <a:prstClr val="black"/>
              </a:solidFill>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C4A664-3D83-7444-8A79-D92A69C9E2B7}" type="slidenum">
              <a:rPr lang="en-US" sz="1200">
                <a:solidFill>
                  <a:prstClr val="black"/>
                </a:solidFill>
              </a:rPr>
              <a:pPr eaLnBrk="1" hangingPunct="1"/>
              <a:t>211</a:t>
            </a:fld>
            <a:endParaRPr lang="en-US" sz="1200">
              <a:solidFill>
                <a:prstClr val="black"/>
              </a:solidFill>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How can you live for others more rather than simply living for yourself?</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God,</a:t>
            </a:r>
            <a:r>
              <a:rPr lang="en-US" b="0" baseline="0" dirty="0">
                <a:latin typeface="Arial" panose="020B0604020202020204" pitchFamily="34" charset="0"/>
                <a:cs typeface="Arial" panose="020B0604020202020204" pitchFamily="34" charset="0"/>
              </a:rPr>
              <a:t> in fact, rewards US when we seek to be a blessing to OTHERS, so I sum up the entire book of Ruth with this key word: REWARDS. </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FFD5757-0430-FF4F-A65C-11A9558B17A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1602" name="Rectangle 2"/>
          <p:cNvSpPr>
            <a:spLocks noGrp="1" noRot="1" noChangeAspect="1" noChangeArrowheads="1" noTextEdit="1"/>
          </p:cNvSpPr>
          <p:nvPr>
            <p:ph type="sldImg"/>
          </p:nvPr>
        </p:nvSpPr>
        <p:spPr>
          <a:ln/>
        </p:spPr>
      </p:sp>
      <p:sp>
        <p:nvSpPr>
          <p:cNvPr id="281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Boaz and Ruth lived three generations before David as the closing genealogy depicts: Boaz &gt; Obed &gt; Jesse &gt; David. David began ruling around age 30 in 1011 BC, so he was born around 1041 BC. His father Jesse would then be born about 50 years earlier since David was the youngest of eight sons (= 1091 BC), putting the birth of Obed about 30 years before that at about 1120 BC. </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OS-07-Judges-83</a:t>
            </a:r>
          </a:p>
          <a:p>
            <a:pPr eaLnBrk="1" hangingPunct="1"/>
            <a:r>
              <a:rPr lang="en-US" dirty="0">
                <a:latin typeface="Times New Roman" charset="0"/>
                <a:ea typeface="ＭＳ Ｐゴシック" charset="0"/>
                <a:cs typeface="ＭＳ Ｐゴシック" charset="0"/>
              </a:rPr>
              <a:t>OS-08-Ruth-20</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B0CBF-4296-AD47-8AAD-E313006A31F9}" type="slidenum">
              <a:rPr lang="en-US" sz="1200">
                <a:solidFill>
                  <a:prstClr val="black"/>
                </a:solidFill>
              </a:rPr>
              <a:pPr eaLnBrk="1" hangingPunct="1"/>
              <a:t>22</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490976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FD7AA6-9D8E-224D-A7EF-8A7814D62A0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word for "kindness" here is </a:t>
            </a:r>
            <a:r>
              <a:rPr lang="en-US" i="1" dirty="0">
                <a:latin typeface="Times New Roman" charset="0"/>
                <a:ea typeface="ＭＳ Ｐゴシック" charset="0"/>
                <a:cs typeface="ＭＳ Ｐゴシック" charset="0"/>
              </a:rPr>
              <a:t>hesed, </a:t>
            </a:r>
            <a:r>
              <a:rPr lang="en-US" i="0" dirty="0">
                <a:latin typeface="Times New Roman" charset="0"/>
                <a:ea typeface="ＭＳ Ｐゴシック" charset="0"/>
                <a:cs typeface="ＭＳ Ｐゴシック" charset="0"/>
              </a:rPr>
              <a:t>meaning loyal love. Naomi had already used it for the loyalty that her daughters-in-law had shown to their husbands (1:8), but now she is beginning to see that the Lord also was manifesting it.</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1496208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FCF4809-DB41-BB4D-8A48-28EF651B429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6786" name="Rectangle 2"/>
          <p:cNvSpPr>
            <a:spLocks noGrp="1" noRot="1" noChangeAspect="1" noChangeArrowheads="1" noTextEdit="1"/>
          </p:cNvSpPr>
          <p:nvPr>
            <p:ph type="sldImg"/>
          </p:nvPr>
        </p:nvSpPr>
        <p:spPr>
          <a:ln/>
        </p:spPr>
      </p:sp>
      <p:sp>
        <p:nvSpPr>
          <p:cNvPr id="2467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mn-ea"/>
                <a:cs typeface="+mn-cs"/>
              </a:rPr>
              <a:t>Hosea uses a Hebrew equivalent for the English word “love” (</a:t>
            </a:r>
            <a:r>
              <a:rPr lang="en-US" sz="1200" i="1" kern="1200" dirty="0">
                <a:solidFill>
                  <a:schemeClr val="tx1"/>
                </a:solidFill>
                <a:effectLst/>
                <a:latin typeface="+mn-lt"/>
                <a:ea typeface="+mn-ea"/>
                <a:cs typeface="+mn-cs"/>
              </a:rPr>
              <a:t>hesed</a:t>
            </a:r>
            <a:r>
              <a:rPr lang="en-US" sz="1200" kern="1200" dirty="0">
                <a:solidFill>
                  <a:schemeClr val="tx1"/>
                </a:solidFill>
                <a:effectLst/>
                <a:latin typeface="+mn-lt"/>
                <a:ea typeface="+mn-ea"/>
                <a:cs typeface="+mn-cs"/>
              </a:rPr>
              <a:t>) six times in his short writing (2:19; 4:1; 6:4, 6; 10:12; 12:6 [7]).  Other prophets use the same word, such as Isaiah (8 times) and Jeremiah (6 times), but Hosea uses this term more frequently than any other prophet (proportionally, considering his small book size). </a:t>
            </a:r>
            <a:r>
              <a:rPr lang="en-US" sz="1800" dirty="0">
                <a:effectLst/>
                <a:latin typeface="Times"/>
              </a:rPr>
              <a:t>The term</a:t>
            </a:r>
            <a:r>
              <a:rPr lang="en-US" sz="1800" dirty="0">
                <a:effectLst/>
                <a:latin typeface="TTE25ED408t00"/>
              </a:rPr>
              <a:t> </a:t>
            </a:r>
            <a:r>
              <a:rPr lang="en-US" sz="1800" dirty="0">
                <a:effectLst/>
                <a:latin typeface="Times"/>
              </a:rPr>
              <a:t>is found three times in Ruth (1:8, 2:20, and 3:10). </a:t>
            </a:r>
            <a:endParaRPr lang="en-US" dirty="0"/>
          </a:p>
          <a:p>
            <a:endParaRPr lang="en-US" sz="1200" kern="1200" dirty="0">
              <a:solidFill>
                <a:schemeClr val="tx1"/>
              </a:solidFill>
              <a:effectLst/>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What really does </a:t>
            </a:r>
            <a:r>
              <a:rPr lang="en-US" i="1" dirty="0">
                <a:latin typeface="Times New Roman" charset="0"/>
                <a:ea typeface="ＭＳ Ｐゴシック" charset="0"/>
                <a:cs typeface="ＭＳ Ｐゴシック" charset="0"/>
              </a:rPr>
              <a:t>hesed</a:t>
            </a:r>
            <a:r>
              <a:rPr lang="en-US" dirty="0">
                <a:latin typeface="Times New Roman" charset="0"/>
                <a:ea typeface="ＭＳ Ｐゴシック" charset="0"/>
                <a:cs typeface="ＭＳ Ｐゴシック" charset="0"/>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p>
          <a:p>
            <a:pPr marL="0" marR="0" lvl="4" indent="0" algn="l" defTabSz="457200" rtl="0" eaLnBrk="1" fontAlgn="auto" latinLnBrk="0" hangingPunct="1">
              <a:lnSpc>
                <a:spcPct val="100000"/>
              </a:lnSpc>
              <a:spcBef>
                <a:spcPts val="0"/>
              </a:spcBef>
              <a:spcAft>
                <a:spcPts val="0"/>
              </a:spcAft>
              <a:buClrTx/>
              <a:buSzTx/>
              <a:buFontTx/>
              <a:buNone/>
              <a:tabLst/>
              <a:defRPr/>
            </a:pPr>
            <a:r>
              <a:rPr lang="en-US" sz="1200" b="0" kern="1200" dirty="0">
                <a:solidFill>
                  <a:schemeClr val="tx1"/>
                </a:solidFill>
                <a:effectLst/>
                <a:latin typeface="+mn-lt"/>
                <a:ea typeface="+mn-ea"/>
                <a:cs typeface="+mn-cs"/>
              </a:rPr>
              <a:t>What really does </a:t>
            </a:r>
            <a:r>
              <a:rPr lang="en-US" sz="1200" b="0" i="1" kern="1200" dirty="0">
                <a:solidFill>
                  <a:schemeClr val="tx1"/>
                </a:solidFill>
                <a:effectLst/>
                <a:latin typeface="+mn-lt"/>
                <a:ea typeface="+mn-ea"/>
                <a:cs typeface="+mn-cs"/>
              </a:rPr>
              <a:t>hesed</a:t>
            </a:r>
            <a:r>
              <a:rPr lang="en-US" sz="1200" b="0" kern="1200" dirty="0">
                <a:solidFill>
                  <a:schemeClr val="tx1"/>
                </a:solidFill>
                <a:effectLst/>
                <a:latin typeface="+mn-lt"/>
                <a:ea typeface="+mn-ea"/>
                <a:cs typeface="+mn-cs"/>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OS-08-Ruth-25</a:t>
            </a:r>
          </a:p>
          <a:p>
            <a:r>
              <a:rPr lang="en-US" dirty="0">
                <a:latin typeface="Times New Roman" charset="0"/>
                <a:ea typeface="ＭＳ Ｐゴシック" charset="0"/>
                <a:cs typeface="ＭＳ Ｐゴシック" charset="0"/>
              </a:rPr>
              <a:t>OS-28-Hosea-75</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9603999-F30A-E449-ADC4-AAC90F3D4CB9}" type="slidenum">
              <a:rPr lang="en-US" sz="1200">
                <a:solidFill>
                  <a:prstClr val="black"/>
                </a:solidFill>
              </a:rPr>
              <a:pPr eaLnBrk="1" hangingPunct="1"/>
              <a:t>26</a:t>
            </a:fld>
            <a:endParaRPr lang="en-US" sz="1200">
              <a:solidFill>
                <a:prstClr val="black"/>
              </a:solidFill>
            </a:endParaRPr>
          </a:p>
        </p:txBody>
      </p:sp>
      <p:sp>
        <p:nvSpPr>
          <p:cNvPr id="52227" name="Rectangle 1026"/>
          <p:cNvSpPr>
            <a:spLocks noGrp="1" noRot="1" noChangeAspect="1" noChangeArrowheads="1" noTextEdit="1"/>
          </p:cNvSpPr>
          <p:nvPr>
            <p:ph type="sldImg"/>
          </p:nvPr>
        </p:nvSpPr>
        <p:spPr>
          <a:ln/>
        </p:spPr>
      </p:sp>
      <p:sp>
        <p:nvSpPr>
          <p:cNvPr id="5222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Here, in her name, we see a hint at the theme of the book: friendship (loving loyalty, or </a:t>
            </a:r>
            <a:r>
              <a:rPr lang="en-US" i="1" dirty="0">
                <a:latin typeface="Times New Roman" charset="0"/>
                <a:ea typeface="ＭＳ Ｐゴシック" charset="0"/>
                <a:cs typeface="ＭＳ Ｐゴシック" charset="0"/>
              </a:rPr>
              <a:t>hesed</a:t>
            </a:r>
            <a:r>
              <a:rPr lang="en-US" i="0"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A04B0EA-272D-BB48-9420-EDBB4D74E117}" type="slidenum">
              <a:rPr lang="en-US" sz="1200">
                <a:solidFill>
                  <a:prstClr val="black"/>
                </a:solidFill>
              </a:rPr>
              <a:pPr eaLnBrk="1" hangingPunct="1"/>
              <a:t>27</a:t>
            </a:fld>
            <a:endParaRPr lang="en-US" sz="1200">
              <a:solidFill>
                <a:prstClr val="black"/>
              </a:solidFill>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A08B2E-D9AF-CA42-B240-B3EC61F0A61D}" type="slidenum">
              <a:rPr lang="en-US" sz="1200">
                <a:solidFill>
                  <a:prstClr val="black"/>
                </a:solidFill>
              </a:rPr>
              <a:pPr eaLnBrk="1" hangingPunct="1"/>
              <a:t>28</a:t>
            </a:fld>
            <a:endParaRPr lang="en-US" sz="1200">
              <a:solidFill>
                <a:prstClr val="black"/>
              </a:solidFill>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020BE4E-CA17-AF43-97C3-3112B762A0E7}" type="slidenum">
              <a:rPr lang="en-US" sz="1200">
                <a:solidFill>
                  <a:prstClr val="black"/>
                </a:solidFill>
              </a:rPr>
              <a:pPr eaLnBrk="1" hangingPunct="1"/>
              <a:t>29</a:t>
            </a:fld>
            <a:endParaRPr lang="en-US" sz="1200">
              <a:solidFill>
                <a:prstClr val="black"/>
              </a:solidFill>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30</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 period of Judges was the most self-centered era of Israel’s history. </a:t>
            </a: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 The story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takes place at this time to highlight how God responds when we live counter-culture by living a selfless life.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Another way to say "God helps those who help others" is to say that God rewards the selfless.</a:t>
            </a:r>
            <a:r>
              <a:rPr lang="en-US" b="0" baseline="0" dirty="0">
                <a:latin typeface="Arial" panose="020B0604020202020204" pitchFamily="34" charset="0"/>
                <a:cs typeface="Arial" panose="020B0604020202020204" pitchFamily="34" charset="0"/>
              </a:rPr>
              <a:t> Perhaps no better book in Scripture illustrates this truth than</a:t>
            </a:r>
            <a:r>
              <a:rPr lang="mr-IN" b="0" baseline="0" dirty="0">
                <a:latin typeface="Arial" panose="020B0604020202020204" pitchFamily="34" charset="0"/>
                <a:cs typeface="Arial"/>
              </a:rPr>
              <a:t>…</a:t>
            </a:r>
            <a:endParaRPr lang="en-US" b="0" baseline="0" dirty="0">
              <a:latin typeface="Arial" panose="020B0604020202020204" pitchFamily="34" charset="0"/>
              <a:cs typeface="Arial" panose="020B0604020202020204" pitchFamily="34" charset="0"/>
            </a:endParaRPr>
          </a:p>
          <a:p>
            <a:r>
              <a:rPr lang="en-US" b="0" baseline="0" dirty="0">
                <a:latin typeface="Arial" panose="020B0604020202020204" pitchFamily="34" charset="0"/>
                <a:cs typeface="Arial" panose="020B0604020202020204" pitchFamily="34" charset="0"/>
              </a:rPr>
              <a:t>• The Book of Ruth</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218011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31</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32</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That’s why the jeweler always places it on a black piece of velvet! The contrast draws out the beauty</a:t>
            </a:r>
            <a:r>
              <a:rPr lang="en-US" b="1" baseline="0" dirty="0">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The same is true of the amazing story of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—we see it best when we realize its brightness shines during the darkest days of Israel’s history. </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33</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34</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There are more specific contrasts: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Judges was a time of faithlessness, immorality, idolatry, decline, debasement, and disloyalty. But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had lust, war, cruelty, and Bethlehem was a bad town. But in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shows tribal anarchy sourced in Saul where disobedience leads to sorrow due to spiritual darkness. Yet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leads to a national monarchy under David where obedient faith leads to blessing due to spiritual light. </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3C2DAE6-B433-3C4D-80FA-0AA0A6A78DE9}" type="slidenum">
              <a:rPr lang="en-US" sz="1200">
                <a:solidFill>
                  <a:prstClr val="black"/>
                </a:solidFill>
              </a:rPr>
              <a:pPr eaLnBrk="1" hangingPunct="1"/>
              <a:t>35</a:t>
            </a:fld>
            <a:endParaRPr lang="en-US" sz="1200">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8D21DE5-0A35-F042-88E7-72BDB3C918A6}" type="slidenum">
              <a:rPr lang="en-US" sz="1200">
                <a:solidFill>
                  <a:prstClr val="black"/>
                </a:solidFill>
              </a:rPr>
              <a:pPr eaLnBrk="1" hangingPunct="1"/>
              <a:t>36</a:t>
            </a:fld>
            <a:endParaRPr lang="en-US" sz="1200">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37</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4DD4241-52BC-654E-9076-E6D441B1E8F9}" type="slidenum">
              <a:rPr lang="en-US" sz="1200">
                <a:solidFill>
                  <a:prstClr val="black"/>
                </a:solidFill>
              </a:rPr>
              <a:pPr eaLnBrk="1" hangingPunct="1"/>
              <a:t>38</a:t>
            </a:fld>
            <a:endParaRPr lang="en-US" sz="1200">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A44B97C-263D-344B-8819-C9F75E16894D}" type="slidenum">
              <a:rPr lang="en-US" sz="1200">
                <a:solidFill>
                  <a:prstClr val="black"/>
                </a:solidFill>
              </a:rPr>
              <a:pPr eaLnBrk="1" hangingPunct="1"/>
              <a:t>39</a:t>
            </a:fld>
            <a:endParaRPr lang="en-US" sz="1200">
              <a:solidFill>
                <a:prstClr val="black"/>
              </a:solidFill>
            </a:endParaRPr>
          </a:p>
        </p:txBody>
      </p:sp>
      <p:sp>
        <p:nvSpPr>
          <p:cNvPr id="78851" name="Rectangle 1026"/>
          <p:cNvSpPr>
            <a:spLocks noGrp="1" noRot="1" noChangeAspect="1" noChangeArrowheads="1" noTextEdit="1"/>
          </p:cNvSpPr>
          <p:nvPr>
            <p:ph type="sldImg"/>
          </p:nvPr>
        </p:nvSpPr>
        <p:spPr>
          <a:ln/>
        </p:spPr>
      </p:sp>
      <p:sp>
        <p:nvSpPr>
          <p:cNvPr id="7885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F3CFE68-046A-AF4A-8967-9EB6BE64B8E0}" type="slidenum">
              <a:rPr lang="en-US" sz="1200">
                <a:solidFill>
                  <a:prstClr val="black"/>
                </a:solidFill>
              </a:rPr>
              <a:pPr eaLnBrk="1" hangingPunct="1"/>
              <a:t>40</a:t>
            </a:fld>
            <a:endParaRPr lang="en-US" sz="1200">
              <a:solidFill>
                <a:prstClr val="black"/>
              </a:solidFill>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widow Ruth utters the most comprehensive salvation statement in the OT. Here she shows that OT salvation consists of identifying with Israel and the nation's God.</a:t>
            </a:r>
          </a:p>
          <a:p>
            <a:endParaRPr lang="en-US" dirty="0"/>
          </a:p>
          <a:p>
            <a:r>
              <a:rPr lang="en-US" dirty="0"/>
              <a:t>The divine side of this salvation is what God does: he becomes our kin by becoming human, and as a human he redeems us.</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A6FB19B-7753-C345-A018-9A59D2CC562C}" type="slidenum">
              <a:rPr lang="en-US" sz="1200">
                <a:solidFill>
                  <a:prstClr val="black"/>
                </a:solidFill>
              </a:rPr>
              <a:pPr eaLnBrk="1" hangingPunct="1"/>
              <a:t>41</a:t>
            </a:fld>
            <a:endParaRPr lang="en-US" sz="1200">
              <a:solidFill>
                <a:prstClr val="black"/>
              </a:solidFill>
            </a:endParaRPr>
          </a:p>
        </p:txBody>
      </p:sp>
      <p:sp>
        <p:nvSpPr>
          <p:cNvPr id="82947" name="Rectangle 2"/>
          <p:cNvSpPr>
            <a:spLocks noGrp="1" noRot="1" noChangeAspect="1" noChangeArrowheads="1" noTextEdit="1"/>
          </p:cNvSpPr>
          <p:nvPr>
            <p:ph type="sldImg"/>
          </p:nvPr>
        </p:nvSpPr>
        <p:spPr>
          <a:xfrm>
            <a:off x="1130300" y="674688"/>
            <a:ext cx="4597400" cy="3448050"/>
          </a:xfrm>
          <a:ln/>
        </p:spPr>
      </p:sp>
      <p:sp>
        <p:nvSpPr>
          <p:cNvPr id="82948" name="Rectangle 3"/>
          <p:cNvSpPr>
            <a:spLocks noGrp="1" noChangeArrowheads="1"/>
          </p:cNvSpPr>
          <p:nvPr>
            <p:ph type="body" idx="1"/>
          </p:nvPr>
        </p:nvSpPr>
        <p:spPr>
          <a:xfrm>
            <a:off x="914400" y="4346575"/>
            <a:ext cx="5029200" cy="41227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Wadi Mujib</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703F96-CA6F-CA46-931A-1543E667D92A}" type="slidenum">
              <a:rPr lang="en-US" sz="1200">
                <a:solidFill>
                  <a:prstClr val="black"/>
                </a:solidFill>
              </a:rPr>
              <a:pPr eaLnBrk="1" hangingPunct="1"/>
              <a:t>42</a:t>
            </a:fld>
            <a:endParaRPr lang="en-US" sz="1200">
              <a:solidFill>
                <a:prstClr val="black"/>
              </a:solidFill>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585C869-8CA3-6848-B306-1017D2C3B268}" type="slidenum">
              <a:rPr lang="en-US" sz="1200">
                <a:solidFill>
                  <a:prstClr val="black"/>
                </a:solidFill>
              </a:rPr>
              <a:pPr eaLnBrk="1" hangingPunct="1"/>
              <a:t>43</a:t>
            </a:fld>
            <a:endParaRPr lang="en-US" sz="1200">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3984394-B928-1F46-BB37-96A19453A56F}" type="slidenum">
              <a:rPr lang="en-US" sz="1200">
                <a:solidFill>
                  <a:prstClr val="black"/>
                </a:solidFill>
              </a:rPr>
              <a:pPr eaLnBrk="1" hangingPunct="1"/>
              <a:t>44</a:t>
            </a:fld>
            <a:endParaRPr lang="en-US" sz="1200">
              <a:solidFill>
                <a:prstClr val="black"/>
              </a:solidFill>
            </a:endParaRPr>
          </a:p>
        </p:txBody>
      </p:sp>
      <p:sp>
        <p:nvSpPr>
          <p:cNvPr id="89091" name="Rectangle 1026"/>
          <p:cNvSpPr>
            <a:spLocks noGrp="1" noRot="1" noChangeAspect="1" noChangeArrowheads="1" noTextEdit="1"/>
          </p:cNvSpPr>
          <p:nvPr>
            <p:ph type="sldImg"/>
          </p:nvPr>
        </p:nvSpPr>
        <p:spPr>
          <a:ln/>
        </p:spPr>
      </p:sp>
      <p:sp>
        <p:nvSpPr>
          <p:cNvPr id="8909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8727DEF-4438-C346-B2EC-C9E12A0F959D}" type="slidenum">
              <a:rPr lang="en-US" sz="1200">
                <a:solidFill>
                  <a:prstClr val="black"/>
                </a:solidFill>
              </a:rPr>
              <a:pPr eaLnBrk="1" hangingPunct="1"/>
              <a:t>45</a:t>
            </a:fld>
            <a:endParaRPr lang="en-US" sz="1200">
              <a:solidFill>
                <a:prstClr val="black"/>
              </a:solidFill>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DE8551D-4E45-634E-9762-43FEE13337D8}" type="slidenum">
              <a:rPr lang="en-US" sz="1200">
                <a:solidFill>
                  <a:prstClr val="black"/>
                </a:solidFill>
              </a:rPr>
              <a:pPr eaLnBrk="1" hangingPunct="1"/>
              <a:t>46</a:t>
            </a:fld>
            <a:endParaRPr lang="en-US" sz="1200">
              <a:solidFill>
                <a:prstClr val="black"/>
              </a:solidFill>
            </a:endParaRPr>
          </a:p>
        </p:txBody>
      </p:sp>
      <p:sp>
        <p:nvSpPr>
          <p:cNvPr id="93187" name="Rectangle 1026"/>
          <p:cNvSpPr>
            <a:spLocks noGrp="1" noRot="1" noChangeAspect="1" noChangeArrowheads="1" noTextEdit="1"/>
          </p:cNvSpPr>
          <p:nvPr>
            <p:ph type="sldImg"/>
          </p:nvPr>
        </p:nvSpPr>
        <p:spPr>
          <a:ln/>
        </p:spPr>
      </p:sp>
      <p:sp>
        <p:nvSpPr>
          <p:cNvPr id="9318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568A7F8-49BE-7244-8A7F-1F3938091943}" type="slidenum">
              <a:rPr lang="en-US" sz="1200">
                <a:solidFill>
                  <a:prstClr val="black"/>
                </a:solidFill>
              </a:rPr>
              <a:pPr eaLnBrk="1" hangingPunct="1"/>
              <a:t>47</a:t>
            </a:fld>
            <a:endParaRPr lang="en-US" sz="1200">
              <a:solidFill>
                <a:prstClr val="black"/>
              </a:solidFill>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Not all crops ripened at the same time which is obviously true today.</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BC8089C-E6A3-D14F-A791-AB208914C2B3}" type="slidenum">
              <a:rPr lang="en-US" sz="1200">
                <a:solidFill>
                  <a:prstClr val="black"/>
                </a:solidFill>
              </a:rPr>
              <a:pPr eaLnBrk="1" hangingPunct="1"/>
              <a:t>48</a:t>
            </a:fld>
            <a:endParaRPr lang="en-US" sz="1200">
              <a:solidFill>
                <a:prstClr val="black"/>
              </a:solidFill>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It is easy to think that harvesting crops was easy in ancient times since today harvesting is mostly done by machine.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8512BB3-E458-1846-87E8-C64C358B9B33}" type="slidenum">
              <a:rPr lang="en-US" sz="1200">
                <a:solidFill>
                  <a:prstClr val="black"/>
                </a:solidFill>
              </a:rPr>
              <a:pPr eaLnBrk="1" hangingPunct="1"/>
              <a:t>49</a:t>
            </a:fld>
            <a:endParaRPr lang="en-US" sz="1200">
              <a:solidFill>
                <a:prstClr val="black"/>
              </a:solidFill>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But the reaping of wheat and barley in Ruth's time was backbreaking work all by hand.</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55ECEF-1E74-704F-83F5-B5A8D9D6390F}" type="slidenum">
              <a:rPr lang="en-US" sz="1200">
                <a:solidFill>
                  <a:prstClr val="black"/>
                </a:solidFill>
              </a:rPr>
              <a:pPr eaLnBrk="1" hangingPunct="1"/>
              <a:t>50</a:t>
            </a:fld>
            <a:endParaRPr lang="en-US" sz="1200">
              <a:solidFill>
                <a:prstClr val="black"/>
              </a:solidFill>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Typically hired men reaped the crop of the wealthy landowner using only a hand sickle.</a:t>
            </a:r>
          </a:p>
          <a:p>
            <a:pPr eaLnBrk="1" hangingPunct="1"/>
            <a:r>
              <a:rPr lang="en-US" dirty="0">
                <a:latin typeface="Times New Roman" charset="0"/>
                <a:ea typeface="ＭＳ Ｐゴシック" charset="0"/>
                <a:cs typeface="ＭＳ Ｐゴシック" charset="0"/>
              </a:rPr>
              <a:t>Then they bundled the sheaves to bring them closer to the house.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God's kingdom is both corporate and individual. Even when most in the nation miss it through unbelief, the small town of Bethlehem—and especially one couple—allow him to rule. The result is that most unlikely people become part of his plan for the world!</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5</a:t>
            </a:fld>
            <a:endParaRPr lang="en-US"/>
          </a:p>
        </p:txBody>
      </p:sp>
    </p:spTree>
    <p:extLst>
      <p:ext uri="{BB962C8B-B14F-4D97-AF65-F5344CB8AC3E}">
        <p14:creationId xmlns:p14="http://schemas.microsoft.com/office/powerpoint/2010/main" val="3748008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F96E92-7A0C-594B-A75A-68C234FA5113}" type="slidenum">
              <a:rPr lang="en-US" sz="1200">
                <a:solidFill>
                  <a:prstClr val="black"/>
                </a:solidFill>
              </a:rPr>
              <a:pPr eaLnBrk="1" hangingPunct="1"/>
              <a:t>51</a:t>
            </a:fld>
            <a:endParaRPr lang="en-US" sz="1200">
              <a:solidFill>
                <a:prstClr val="black"/>
              </a:solidFill>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 course, the wheat had to be separated from its stalk, so workers used threshing sleds. These heavy sleds broke the wheat heads off the stalks by animals walking on them and by the sled itself.</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DC70462-667D-EE4D-82E8-1B5174C5C9F6}" type="slidenum">
              <a:rPr lang="en-US" sz="1200">
                <a:solidFill>
                  <a:prstClr val="black"/>
                </a:solidFill>
              </a:rPr>
              <a:pPr eaLnBrk="1" hangingPunct="1"/>
              <a:t>52</a:t>
            </a:fld>
            <a:endParaRPr lang="en-US" sz="1200">
              <a:solidFill>
                <a:prstClr val="black"/>
              </a:solidFill>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0274853-E04B-AA40-A687-9A928B469E19}" type="slidenum">
              <a:rPr lang="en-US" sz="1200">
                <a:solidFill>
                  <a:prstClr val="black"/>
                </a:solidFill>
              </a:rPr>
              <a:pPr eaLnBrk="1" hangingPunct="1"/>
              <a:t>53</a:t>
            </a:fld>
            <a:endParaRPr lang="en-US" sz="1200">
              <a:solidFill>
                <a:prstClr val="black"/>
              </a:solidFill>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850BA57-7948-CC48-A76F-C48A40760A31}" type="slidenum">
              <a:rPr lang="en-US" sz="1200">
                <a:solidFill>
                  <a:prstClr val="black"/>
                </a:solidFill>
              </a:rPr>
              <a:pPr eaLnBrk="1" hangingPunct="1"/>
              <a:t>54</a:t>
            </a:fld>
            <a:endParaRPr lang="en-US" sz="1200">
              <a:solidFill>
                <a:prstClr val="black"/>
              </a:solidFill>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women would gather the grain on the ground into baskets with loose sides where dirt and smaller chaff would fall through when they shook the basket.</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55</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All these things were assumed of the readers of the account in Ruth. The same is true of gleaning, which referred to the earlier process of picking up the cut sheaves from the ground to be able to bundle them. But landowners were not allowed to go back to previously harvested plots to do this. God instead commanded that the poor do this so they could have the dignity of working for a living rather than simply receiving a handout from begging.</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56</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These gleanings were for the poor and for the foreigners as well. Ruth was both!</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57</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harvesters couldn't even go to the edges of the fields or to the corners. This way the poor and aliens could glean without being seen as clearly as if they stood in the center of the field. Yet Ruth had no shame and worked right behind the harvesters.</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58</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God included orphans also among those qualified to glean. This was not a welfare program abut a workfare strategy to bless landowner's generosity and the gleaner's hard work.</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59</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Thousands of years later—in the NT times—Paul commanded the same of the Thessalonian believers.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60</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apostles set the example of hard work.</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obscure Ruth the Moabitess exemplifies a selfless life that God rewards in a public way so we are studying her life today!</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6</a:t>
            </a:fld>
            <a:endParaRPr lang="en-US"/>
          </a:p>
        </p:txBody>
      </p:sp>
    </p:spTree>
    <p:extLst>
      <p:ext uri="{BB962C8B-B14F-4D97-AF65-F5344CB8AC3E}">
        <p14:creationId xmlns:p14="http://schemas.microsoft.com/office/powerpoint/2010/main" val="23877312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61</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Hard work has always been God's plan, right from Eden itself where he put Adam to tend the soil that was already producing plentiful fruits.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62</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Hard work starts at home.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DF5F3FB-E2CD-694B-B1C3-A00D8288E9A5}" type="slidenum">
              <a:rPr lang="en-US" sz="1200">
                <a:solidFill>
                  <a:prstClr val="black"/>
                </a:solidFill>
              </a:rPr>
              <a:pPr eaLnBrk="1" hangingPunct="1"/>
              <a:t>63</a:t>
            </a:fld>
            <a:endParaRPr lang="en-US" sz="1200">
              <a:solidFill>
                <a:prstClr val="black"/>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8E45300-3A3A-2441-A782-C60AB0C05B28}" type="slidenum">
              <a:rPr lang="en-US" sz="1200">
                <a:solidFill>
                  <a:prstClr val="black"/>
                </a:solidFill>
              </a:rPr>
              <a:pPr eaLnBrk="1" hangingPunct="1"/>
              <a:t>64</a:t>
            </a:fld>
            <a:endParaRPr lang="en-US" sz="1200">
              <a:solidFill>
                <a:prstClr val="black"/>
              </a:solidFill>
            </a:endParaRPr>
          </a:p>
        </p:txBody>
      </p:sp>
      <p:sp>
        <p:nvSpPr>
          <p:cNvPr id="130051" name="Rectangle 1026"/>
          <p:cNvSpPr>
            <a:spLocks noGrp="1" noRot="1" noChangeAspect="1" noChangeArrowheads="1" noTextEdit="1"/>
          </p:cNvSpPr>
          <p:nvPr>
            <p:ph type="sldImg"/>
          </p:nvPr>
        </p:nvSpPr>
        <p:spPr>
          <a:ln/>
        </p:spPr>
      </p:sp>
      <p:sp>
        <p:nvSpPr>
          <p:cNvPr id="13005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CEC15D-5E60-DD41-A84C-3BA35C32C786}" type="slidenum">
              <a:rPr lang="en-US" sz="1200">
                <a:solidFill>
                  <a:prstClr val="black"/>
                </a:solidFill>
              </a:rPr>
              <a:pPr eaLnBrk="1" hangingPunct="1"/>
              <a:t>65</a:t>
            </a:fld>
            <a:endParaRPr lang="en-US" sz="1200">
              <a:solidFill>
                <a:prstClr val="black"/>
              </a:solidFill>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DCD38FB-7D3E-C840-9369-5C207CEAEBA4}" type="slidenum">
              <a:rPr lang="en-US" sz="1200">
                <a:solidFill>
                  <a:prstClr val="black"/>
                </a:solidFill>
              </a:rPr>
              <a:pPr eaLnBrk="1" hangingPunct="1"/>
              <a:t>66</a:t>
            </a:fld>
            <a:endParaRPr lang="en-US" sz="1200">
              <a:solidFill>
                <a:prstClr val="black"/>
              </a:solidFill>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8D9EA7D-C7BD-1C46-986A-03DCF97B8E58}" type="slidenum">
              <a:rPr lang="en-US" sz="1200">
                <a:solidFill>
                  <a:prstClr val="black"/>
                </a:solidFill>
              </a:rPr>
              <a:pPr eaLnBrk="1" hangingPunct="1"/>
              <a:t>67</a:t>
            </a:fld>
            <a:endParaRPr lang="en-US" sz="1200">
              <a:solidFill>
                <a:prstClr val="black"/>
              </a:solidFill>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F765364-6588-ED44-9A16-B24C38793913}" type="slidenum">
              <a:rPr lang="en-US" sz="1200">
                <a:solidFill>
                  <a:prstClr val="black"/>
                </a:solidFill>
              </a:rPr>
              <a:pPr eaLnBrk="1" hangingPunct="1"/>
              <a:t>68</a:t>
            </a:fld>
            <a:endParaRPr lang="en-US" sz="1200">
              <a:solidFill>
                <a:prstClr val="black"/>
              </a:solidFill>
            </a:endParaRPr>
          </a:p>
        </p:txBody>
      </p:sp>
      <p:sp>
        <p:nvSpPr>
          <p:cNvPr id="138243" name="Rectangle 1026"/>
          <p:cNvSpPr>
            <a:spLocks noGrp="1" noRot="1" noChangeAspect="1" noChangeArrowheads="1" noTextEdit="1"/>
          </p:cNvSpPr>
          <p:nvPr>
            <p:ph type="sldImg"/>
          </p:nvPr>
        </p:nvSpPr>
        <p:spPr>
          <a:ln/>
        </p:spPr>
      </p:sp>
      <p:sp>
        <p:nvSpPr>
          <p:cNvPr id="138244"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C841E1-7334-CE46-8E68-6044E7B8AE5B}" type="slidenum">
              <a:rPr lang="en-US" sz="1200">
                <a:solidFill>
                  <a:prstClr val="black"/>
                </a:solidFill>
              </a:rPr>
              <a:pPr eaLnBrk="1" hangingPunct="1"/>
              <a:t>69</a:t>
            </a:fld>
            <a:endParaRPr lang="en-US" sz="1200">
              <a:solidFill>
                <a:prstClr val="black"/>
              </a:solidFill>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C94FBC-EFEB-7945-8A92-D2568E670DF0}" type="slidenum">
              <a:rPr lang="en-US" sz="1200">
                <a:solidFill>
                  <a:prstClr val="black"/>
                </a:solidFill>
              </a:rPr>
              <a:pPr eaLnBrk="1" hangingPunct="1"/>
              <a:t>70</a:t>
            </a:fld>
            <a:endParaRPr lang="en-US" sz="1200">
              <a:solidFill>
                <a:prstClr val="black"/>
              </a:solidFill>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first verse of the book shows that the nation as a whole is rejecting God's covenant, but the final word of the book is "David," showing that Ruth's faithfulness actually brings her to be part of the Davidic line! There was no higher honor for a Jewish woman.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7</a:t>
            </a:fld>
            <a:endParaRPr lang="en-US"/>
          </a:p>
        </p:txBody>
      </p:sp>
    </p:spTree>
    <p:extLst>
      <p:ext uri="{BB962C8B-B14F-4D97-AF65-F5344CB8AC3E}">
        <p14:creationId xmlns:p14="http://schemas.microsoft.com/office/powerpoint/2010/main" val="55683112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7A5EA55-73AF-354D-80C4-CB228B711A97}" type="slidenum">
              <a:rPr lang="en-US" sz="1200">
                <a:solidFill>
                  <a:prstClr val="black"/>
                </a:solidFill>
              </a:rPr>
              <a:pPr eaLnBrk="1" hangingPunct="1"/>
              <a:t>71</a:t>
            </a:fld>
            <a:endParaRPr lang="en-US" sz="1200">
              <a:solidFill>
                <a:prstClr val="black"/>
              </a:solidFill>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60E0A-5955-964C-B80C-8391B0B1381C}" type="slidenum">
              <a:rPr lang="en-US" sz="1200">
                <a:solidFill>
                  <a:prstClr val="black"/>
                </a:solidFill>
              </a:rPr>
              <a:pPr eaLnBrk="1" hangingPunct="1"/>
              <a:t>72</a:t>
            </a:fld>
            <a:endParaRPr lang="en-US" sz="1200">
              <a:solidFill>
                <a:prstClr val="black"/>
              </a:solidFill>
            </a:endParaRPr>
          </a:p>
        </p:txBody>
      </p:sp>
      <p:sp>
        <p:nvSpPr>
          <p:cNvPr id="146435" name="Rectangle 1026"/>
          <p:cNvSpPr>
            <a:spLocks noGrp="1" noRot="1" noChangeAspect="1" noChangeArrowheads="1" noTextEdit="1"/>
          </p:cNvSpPr>
          <p:nvPr>
            <p:ph type="sldImg"/>
          </p:nvPr>
        </p:nvSpPr>
        <p:spPr>
          <a:ln/>
        </p:spPr>
      </p:sp>
      <p:sp>
        <p:nvSpPr>
          <p:cNvPr id="14643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B229F1-2DA1-6B4E-B650-9B70D1EC0177}" type="slidenum">
              <a:rPr lang="en-US" sz="1200">
                <a:solidFill>
                  <a:prstClr val="black"/>
                </a:solidFill>
              </a:rPr>
              <a:pPr eaLnBrk="1" hangingPunct="1"/>
              <a:t>73</a:t>
            </a:fld>
            <a:endParaRPr lang="en-US" sz="1200">
              <a:solidFill>
                <a:prstClr val="black"/>
              </a:solidFill>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667397-E3BC-EC4A-B17C-6126DD0E3DC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1026"/>
          <p:cNvSpPr>
            <a:spLocks noGrp="1" noRot="1" noChangeAspect="1" noChangeArrowheads="1" noTextEdit="1"/>
          </p:cNvSpPr>
          <p:nvPr>
            <p:ph type="sldImg"/>
          </p:nvPr>
        </p:nvSpPr>
        <p:spPr>
          <a:ln/>
        </p:spPr>
      </p:sp>
      <p:sp>
        <p:nvSpPr>
          <p:cNvPr id="1505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إنَّ لاهوت أسفار القضاة وراعوث وصموئيل رائع. إنَّه يُوضِّح أنَّ الله يمكنه استخدام أيِّ ظرفٍ وأيِّ شخصٍ لامتداد ملكوته ولمجده.</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يُظهِر سِفْر القضاة مشهداً كئيباً حيث كانت هناك حاجةٌ إلى مَلِكٍ للأمَّة.</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تظهر </a:t>
            </a:r>
            <a:r>
              <a:rPr lang="ar-JO" sz="1800" b="0" i="0" u="sng"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في مشهدين مُشِينَيْن:</a:t>
            </a:r>
            <a:endParaRPr lang="ar-JO" b="0" dirty="0">
              <a:effectLst/>
            </a:endParaRP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لاوي من </a:t>
            </a:r>
            <a:r>
              <a:rPr lang="ar-JO" sz="1800" b="0" i="0" u="sng" strike="noStrike"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يقوم بأعمالٍ كهنوتيَّةٍ شرِّيرة، بل وكان متواطئًا مع سِبْط دان لسرقة صنمٍ من أجل هِجْرَتهم إلى الشمال (قضاة الأصحاحان 17-18).</a:t>
            </a: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لاوي آخَر مع سُرِّيَّة- وهو أيضًا من </a:t>
            </a:r>
            <a:r>
              <a:rPr lang="ar-JO" sz="1800" b="0" i="0" u="sng" strike="noStrike"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يلتقي مجموعةً من رجال سِبْط </a:t>
            </a:r>
            <a:r>
              <a:rPr lang="ar-JO" sz="1800" b="0" i="0" u="sng" strike="noStrike" dirty="0">
                <a:solidFill>
                  <a:srgbClr val="000000"/>
                </a:solidFill>
                <a:effectLst/>
                <a:latin typeface="Arial" panose="020B0604020202020204" pitchFamily="34" charset="0"/>
              </a:rPr>
              <a:t>بنيامين</a:t>
            </a:r>
            <a:r>
              <a:rPr lang="ar-JO" sz="1800" b="0" i="0" u="none" strike="noStrike" dirty="0">
                <a:solidFill>
                  <a:srgbClr val="000000"/>
                </a:solidFill>
                <a:effectLst/>
                <a:latin typeface="Arial" panose="020B0604020202020204" pitchFamily="34" charset="0"/>
              </a:rPr>
              <a:t> في جبعة، فيقومون باغتصاب سُرِّيَّته (قضاة الأصحاح 19)، وهو ما يؤدِّي في النهاية إلى موتها المُشين.</a:t>
            </a: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ردًّا على ذلك، أصبح التركيز على بلدة جبعة؛ حيث ظهر أنَّها ليست أفضل حالًا من بيت لحم.</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نرى هنا في حادثة جبعة أنَّ سِبْط </a:t>
            </a:r>
            <a:r>
              <a:rPr lang="ar-JO" sz="1800" b="0" i="0" u="sng" dirty="0">
                <a:solidFill>
                  <a:srgbClr val="000000"/>
                </a:solidFill>
                <a:effectLst/>
                <a:latin typeface="Arial" panose="020B0604020202020204" pitchFamily="34" charset="0"/>
              </a:rPr>
              <a:t>بنيامين</a:t>
            </a:r>
            <a:r>
              <a:rPr lang="ar-JO" sz="1800" b="0" i="0" u="none" strike="noStrike" dirty="0">
                <a:solidFill>
                  <a:srgbClr val="000000"/>
                </a:solidFill>
                <a:effectLst/>
                <a:latin typeface="Arial" panose="020B0604020202020204" pitchFamily="34" charset="0"/>
              </a:rPr>
              <a:t> كاد أن يُبَاد كاملًا باستثناء ستمائة رَجُل (قضاة الأصحاح 20).</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رغم الظلام الأخلاقيِّ الشديد والخطيئة، فإنَّ الله كان يُعِدُّ النظام المَلَكيّ.</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حتِّى إنَّ الله قام بتأسيس تلك المَلَكيَّة على يد رجال سِبْط بنيامين الأشرار بواسطة مدينة جبعة الشريرة.</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كيف؟</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اختار الله شاول الذي هو من سِبْط </a:t>
            </a:r>
            <a:r>
              <a:rPr lang="ar-JO" sz="1800" b="0" i="0" u="sng" dirty="0">
                <a:solidFill>
                  <a:srgbClr val="000000"/>
                </a:solidFill>
                <a:effectLst/>
                <a:latin typeface="Arial" panose="020B0604020202020204" pitchFamily="34" charset="0"/>
              </a:rPr>
              <a:t>بنيامين</a:t>
            </a:r>
            <a:r>
              <a:rPr lang="ar-JO" sz="1800" b="0" i="0" u="none" strike="noStrike" dirty="0">
                <a:solidFill>
                  <a:srgbClr val="000000"/>
                </a:solidFill>
                <a:effectLst/>
                <a:latin typeface="Arial" panose="020B0604020202020204" pitchFamily="34" charset="0"/>
              </a:rPr>
              <a:t> ليكون أوَّل ملكٍ ممسوحٍ لإسرائيل (1صموئيل الأصحاح 8)، رغم أنَّه من أصغر الأسباط.</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ومع ذلك، فإنَّ نهاية شاول الحزينة تجلب المزيد من العار لجبعة.</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إنَّ هذا الإعداد للمَلَكية يجد إتمامَه الحقيقيَّ في مدينة بيت لحم، ففي سِفْر راعوث نرى أنَّ كلًّا من بوعز وأهل بيت لحم يتصرَّفون بشرفٍ في خضَّم الارتداد القوميّ. لذا يستطيع الله أن يستخدم نفس المدينة المخزية، </a:t>
            </a:r>
            <a:r>
              <a:rPr lang="ar-JO" sz="1800" b="0" i="0" u="sng"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لإقامة الوليّ الفادي بواسطة بوعز. كانت راعوث امرأةً من موآب، وهي أمَّةٌ تعبد آلهةً وثنيَّة. ولكن بواسطة خُطَّة الله وتدبيره، جرى تأسيس نَسْل داود، وفي النهاية وُلِد المسيَّا، يسوع المسيح نفسه من هذا النسل.</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كانت هذه الولادة في مدينة بيت لحم المغمورة- تلك البلدة التي رفَعَ داود مكانتها إلى مستوىً مذهل. وعندما نصل إلى العهد الجديد نرى أنَّ هذه البلدة قد رُفِعَتْ إلى مكانةٍ أعلى ممَّا أوصلها إليه داودُ. ونرى أنَّ يسوع- نَسْل داود- لم يُولَد من نَسْله فحسب، بل وُلِد في مدينة داود تحديدًا، بيت لحم (متَّى الأصحاح 2).</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لذلك، فإنَّ لاهوت سِفْر راعوث هو أنَّ نعمة الله يمكنها أن تُحوِّل العادي والمغمور إلى غير عاديٍّ وإلى أمرٍ ذائع الصيت على المستوى العالميّ.</a:t>
            </a:r>
            <a:endParaRPr lang="ar-JO" b="0" dirty="0">
              <a:effectLst/>
            </a:endParaRPr>
          </a:p>
          <a:p>
            <a:endParaRPr lang="ar-JO" sz="1200" kern="1200" dirty="0">
              <a:solidFill>
                <a:schemeClr val="tx1"/>
              </a:solidFill>
              <a:effectLst/>
              <a:latin typeface="Arial" panose="020B0604020202020204" pitchFamily="34" charset="0"/>
              <a:ea typeface="+mn-ea"/>
              <a:cs typeface="Arial" panose="020B0604020202020204" pitchFamily="34" charset="0"/>
            </a:endParaRPr>
          </a:p>
          <a:p>
            <a:r>
              <a:rPr lang="en-SG" sz="1200" kern="1200" dirty="0">
                <a:solidFill>
                  <a:schemeClr val="tx1"/>
                </a:solidFill>
                <a:effectLst/>
                <a:latin typeface="Arial" panose="020B0604020202020204" pitchFamily="34" charset="0"/>
                <a:ea typeface="+mn-ea"/>
                <a:cs typeface="Arial" panose="020B0604020202020204" pitchFamily="34" charset="0"/>
              </a:rPr>
              <a:t>The theology of Judges-Ruth-Samuel is fascinating.  It shows that God can use any circumstance and any person for His kingdom purpose and His glory. </a:t>
            </a:r>
          </a:p>
          <a:p>
            <a:r>
              <a:rPr lang="en-SG" sz="1200" kern="1200" dirty="0">
                <a:solidFill>
                  <a:schemeClr val="tx1"/>
                </a:solidFill>
                <a:effectLst/>
                <a:latin typeface="Arial" panose="020B0604020202020204" pitchFamily="34" charset="0"/>
                <a:ea typeface="+mn-ea"/>
                <a:cs typeface="Arial" panose="020B0604020202020204" pitchFamily="34" charset="0"/>
              </a:rPr>
              <a:t>• The book of Judges shows a dismal scene where a king was needed for the nation.</a:t>
            </a:r>
          </a:p>
          <a:p>
            <a:r>
              <a:rPr lang="en-SG" sz="1200" kern="1200" dirty="0">
                <a:solidFill>
                  <a:schemeClr val="tx1"/>
                </a:solidFill>
                <a:effectLst/>
                <a:latin typeface="Arial" panose="020B0604020202020204" pitchFamily="34" charset="0"/>
                <a:ea typeface="+mn-ea"/>
                <a:cs typeface="Arial" panose="020B0604020202020204" pitchFamily="34" charset="0"/>
              </a:rPr>
              <a:t>•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appears in two disgraceful scenes:</a:t>
            </a:r>
          </a:p>
          <a:p>
            <a:r>
              <a:rPr lang="en-SG" sz="1200" kern="1200" dirty="0">
                <a:solidFill>
                  <a:schemeClr val="tx1"/>
                </a:solidFill>
                <a:effectLst/>
                <a:latin typeface="Arial" panose="020B0604020202020204" pitchFamily="34" charset="0"/>
                <a:ea typeface="+mn-ea"/>
                <a:cs typeface="Arial" panose="020B0604020202020204" pitchFamily="34" charset="0"/>
              </a:rPr>
              <a:t>• A Levite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is involved in ungodly priestly duties and even colludes with the tribe of Dan to steal an idol for their migration north (Judges 17–18).  Another Levite with a concubine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(again) encounters a group of</a:t>
            </a:r>
            <a:r>
              <a:rPr lang="en-SG" sz="1200" u="sng" kern="1200" dirty="0">
                <a:solidFill>
                  <a:schemeClr val="tx1"/>
                </a:solidFill>
                <a:effectLst/>
                <a:latin typeface="Arial" panose="020B0604020202020204" pitchFamily="34" charset="0"/>
                <a:ea typeface="+mn-ea"/>
                <a:cs typeface="Arial" panose="020B0604020202020204" pitchFamily="34" charset="0"/>
              </a:rPr>
              <a:t> Benjaminite</a:t>
            </a:r>
            <a:r>
              <a:rPr lang="en-SG" sz="1200" kern="1200" dirty="0">
                <a:solidFill>
                  <a:schemeClr val="tx1"/>
                </a:solidFill>
                <a:effectLst/>
                <a:latin typeface="Arial" panose="020B0604020202020204" pitchFamily="34" charset="0"/>
                <a:ea typeface="+mn-ea"/>
                <a:cs typeface="Arial" panose="020B0604020202020204" pitchFamily="34" charset="0"/>
              </a:rPr>
              <a:t> men in Gibeah who rape his concubine (Judges 19) and ultimately lead to her disgraceful death.   </a:t>
            </a:r>
          </a:p>
          <a:p>
            <a:r>
              <a:rPr lang="en-SG" sz="1200" kern="1200" dirty="0">
                <a:solidFill>
                  <a:schemeClr val="tx1"/>
                </a:solidFill>
                <a:effectLst/>
                <a:latin typeface="Arial" panose="020B0604020202020204" pitchFamily="34" charset="0"/>
                <a:ea typeface="+mn-ea"/>
                <a:cs typeface="Arial" panose="020B0604020202020204" pitchFamily="34" charset="0"/>
              </a:rPr>
              <a:t>• In retaliation, the town of Gibeah comes into focus. It is no better than Bethlehem.</a:t>
            </a:r>
          </a:p>
          <a:p>
            <a:r>
              <a:rPr lang="en-SG" sz="1200" kern="1200" dirty="0">
                <a:solidFill>
                  <a:schemeClr val="tx1"/>
                </a:solidFill>
                <a:effectLst/>
                <a:latin typeface="Arial" panose="020B0604020202020204" pitchFamily="34" charset="0"/>
                <a:ea typeface="+mn-ea"/>
                <a:cs typeface="Arial" panose="020B0604020202020204" pitchFamily="34" charset="0"/>
              </a:rPr>
              <a:t>• Here in Gibeah the tribe of </a:t>
            </a:r>
            <a:r>
              <a:rPr lang="en-SG" sz="1200" u="sng" kern="1200" dirty="0">
                <a:solidFill>
                  <a:schemeClr val="tx1"/>
                </a:solidFill>
                <a:effectLst/>
                <a:latin typeface="Arial" panose="020B0604020202020204" pitchFamily="34" charset="0"/>
                <a:ea typeface="+mn-ea"/>
                <a:cs typeface="Arial" panose="020B0604020202020204" pitchFamily="34" charset="0"/>
              </a:rPr>
              <a:t>Benjamin</a:t>
            </a:r>
            <a:r>
              <a:rPr lang="en-SG" sz="1200" kern="1200" dirty="0">
                <a:solidFill>
                  <a:schemeClr val="tx1"/>
                </a:solidFill>
                <a:effectLst/>
                <a:latin typeface="Arial" panose="020B0604020202020204" pitchFamily="34" charset="0"/>
                <a:ea typeface="+mn-ea"/>
                <a:cs typeface="Arial" panose="020B0604020202020204" pitchFamily="34" charset="0"/>
              </a:rPr>
              <a:t> was nearly wiped out, except for 600 men (Judges 20). </a:t>
            </a:r>
          </a:p>
          <a:p>
            <a:r>
              <a:rPr lang="en-SG" sz="1200" kern="1200" dirty="0">
                <a:solidFill>
                  <a:schemeClr val="tx1"/>
                </a:solidFill>
                <a:effectLst/>
                <a:latin typeface="Arial" panose="020B0604020202020204" pitchFamily="34" charset="0"/>
                <a:ea typeface="+mn-ea"/>
                <a:cs typeface="Arial" panose="020B0604020202020204" pitchFamily="34" charset="0"/>
              </a:rPr>
              <a:t>• In spite of extreme moral darkness and sin, God was preparing the monarchy. </a:t>
            </a:r>
          </a:p>
          <a:p>
            <a:r>
              <a:rPr lang="en-SG" sz="1200" kern="1200" dirty="0">
                <a:solidFill>
                  <a:schemeClr val="tx1"/>
                </a:solidFill>
                <a:effectLst/>
                <a:latin typeface="Arial" panose="020B0604020202020204" pitchFamily="34" charset="0"/>
                <a:ea typeface="+mn-ea"/>
                <a:cs typeface="Arial" panose="020B0604020202020204" pitchFamily="34" charset="0"/>
              </a:rPr>
              <a:t>• He even established that monarchy through the wicked Benjamites through the wicked city of Gibeah.</a:t>
            </a:r>
          </a:p>
          <a:p>
            <a:r>
              <a:rPr lang="en-SG" sz="1200" kern="1200" dirty="0">
                <a:solidFill>
                  <a:schemeClr val="tx1"/>
                </a:solidFill>
                <a:effectLst/>
                <a:latin typeface="Arial" panose="020B0604020202020204" pitchFamily="34" charset="0"/>
                <a:ea typeface="+mn-ea"/>
                <a:cs typeface="Arial" panose="020B0604020202020204" pitchFamily="34" charset="0"/>
              </a:rPr>
              <a:t>• How? </a:t>
            </a:r>
          </a:p>
          <a:p>
            <a:r>
              <a:rPr lang="en-SG" sz="1200" kern="1200" dirty="0">
                <a:solidFill>
                  <a:schemeClr val="tx1"/>
                </a:solidFill>
                <a:effectLst/>
                <a:latin typeface="Arial" panose="020B0604020202020204" pitchFamily="34" charset="0"/>
                <a:ea typeface="+mn-ea"/>
                <a:cs typeface="Arial" panose="020B0604020202020204" pitchFamily="34" charset="0"/>
              </a:rPr>
              <a:t>God chose the </a:t>
            </a:r>
            <a:r>
              <a:rPr lang="en-SG" sz="1200" u="sng" kern="1200" dirty="0">
                <a:solidFill>
                  <a:schemeClr val="tx1"/>
                </a:solidFill>
                <a:effectLst/>
                <a:latin typeface="Arial" panose="020B0604020202020204" pitchFamily="34" charset="0"/>
                <a:ea typeface="+mn-ea"/>
                <a:cs typeface="Arial" panose="020B0604020202020204" pitchFamily="34" charset="0"/>
              </a:rPr>
              <a:t>Benjaminite</a:t>
            </a:r>
            <a:r>
              <a:rPr lang="en-SG" sz="1200" kern="1200" dirty="0">
                <a:solidFill>
                  <a:schemeClr val="tx1"/>
                </a:solidFill>
                <a:effectLst/>
                <a:latin typeface="Arial" panose="020B0604020202020204" pitchFamily="34" charset="0"/>
                <a:ea typeface="+mn-ea"/>
                <a:cs typeface="Arial" panose="020B0604020202020204" pitchFamily="34" charset="0"/>
              </a:rPr>
              <a:t> Saul as the first anointed king of Israel (1 Sam 8), though he was from the smallest of the tribes.  </a:t>
            </a:r>
          </a:p>
          <a:p>
            <a:r>
              <a:rPr lang="en-SG" sz="1200" kern="1200" dirty="0">
                <a:solidFill>
                  <a:schemeClr val="tx1"/>
                </a:solidFill>
                <a:effectLst/>
                <a:latin typeface="Arial" panose="020B0604020202020204" pitchFamily="34" charset="0"/>
                <a:ea typeface="+mn-ea"/>
                <a:cs typeface="Arial" panose="020B0604020202020204" pitchFamily="34" charset="0"/>
              </a:rPr>
              <a:t>• However, Saul’s sad end brings even more shame on Gibeah. </a:t>
            </a:r>
          </a:p>
          <a:p>
            <a:r>
              <a:rPr lang="en-SG" sz="1200" kern="1200" dirty="0">
                <a:solidFill>
                  <a:schemeClr val="tx1"/>
                </a:solidFill>
                <a:effectLst/>
                <a:latin typeface="Arial" panose="020B0604020202020204" pitchFamily="34" charset="0"/>
                <a:ea typeface="+mn-ea"/>
                <a:cs typeface="Arial" panose="020B0604020202020204" pitchFamily="34" charset="0"/>
              </a:rPr>
              <a:t>• That preparation of the monarchy finds its true fulfilment in the city of Bethlehem, for in Ruth we see that both Boaz and the Bethlehemites act honourably in the midst of national apostasy. So God can use the same, shameful city of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to raise a kinsmen-redeemer through Boaz.  Ruth was a woman from Moab, a nation worshipping pagan gods.  But through God’s plan and provision, the line of David was established and ultimately the Messiah Jesus Christ himself was born through the line. </a:t>
            </a:r>
          </a:p>
          <a:p>
            <a:r>
              <a:rPr lang="en-SG" sz="1200" kern="1200" dirty="0">
                <a:solidFill>
                  <a:schemeClr val="tx1"/>
                </a:solidFill>
                <a:effectLst/>
                <a:latin typeface="Arial" panose="020B0604020202020204" pitchFamily="34" charset="0"/>
                <a:ea typeface="+mn-ea"/>
                <a:cs typeface="Arial" panose="020B0604020202020204" pitchFamily="34" charset="0"/>
              </a:rPr>
              <a:t>• This birth was in the obscure city of Bethlehem, where David raises the status of this town to an amazing height. It is raised to an even higher status than given by David when we get to the NT and see that David’s descendant, Jesus, is not only born into his line but is born in the exact city of David, Bethlehem (Matt 2).</a:t>
            </a:r>
          </a:p>
          <a:p>
            <a:r>
              <a:rPr lang="en-SG" sz="1200" kern="1200" dirty="0">
                <a:solidFill>
                  <a:schemeClr val="tx1"/>
                </a:solidFill>
                <a:effectLst/>
                <a:latin typeface="Arial" panose="020B0604020202020204" pitchFamily="34" charset="0"/>
                <a:ea typeface="+mn-ea"/>
                <a:cs typeface="Arial" panose="020B0604020202020204" pitchFamily="34" charset="0"/>
              </a:rPr>
              <a:t>Therefore, the theology of Ruth is that God’s grace can transform the ordinary and obscure to extraordinary and world renown.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Common-282</a:t>
            </a:r>
          </a:p>
          <a:p>
            <a:r>
              <a:rPr lang="en-SG" sz="1200" kern="1200" dirty="0">
                <a:solidFill>
                  <a:schemeClr val="tx1"/>
                </a:solidFill>
                <a:effectLst/>
                <a:latin typeface="Arial" panose="020B0604020202020204" pitchFamily="34" charset="0"/>
                <a:ea typeface="+mn-ea"/>
                <a:cs typeface="Arial" panose="020B0604020202020204" pitchFamily="34" charset="0"/>
              </a:rPr>
              <a:t>OS-07-Judges-211</a:t>
            </a:r>
          </a:p>
          <a:p>
            <a:r>
              <a:rPr lang="en-SG" sz="1200" kern="1200" dirty="0">
                <a:solidFill>
                  <a:schemeClr val="tx1"/>
                </a:solidFill>
                <a:effectLst/>
                <a:latin typeface="Arial" panose="020B0604020202020204" pitchFamily="34" charset="0"/>
                <a:ea typeface="+mn-ea"/>
                <a:cs typeface="Arial" panose="020B0604020202020204" pitchFamily="34" charset="0"/>
              </a:rPr>
              <a:t>OS-08-Ruth-74</a:t>
            </a:r>
          </a:p>
          <a:p>
            <a:r>
              <a:rPr lang="en-SG" sz="1200" kern="1200" dirty="0">
                <a:solidFill>
                  <a:schemeClr val="tx1"/>
                </a:solidFill>
                <a:effectLst/>
                <a:latin typeface="Arial" panose="020B0604020202020204" pitchFamily="34" charset="0"/>
                <a:ea typeface="+mn-ea"/>
                <a:cs typeface="Arial" panose="020B0604020202020204" pitchFamily="34" charset="0"/>
              </a:rPr>
              <a:t>OS-09-1 Sam-17, 22, 43</a:t>
            </a:r>
          </a:p>
        </p:txBody>
      </p:sp>
    </p:spTree>
    <p:extLst>
      <p:ext uri="{BB962C8B-B14F-4D97-AF65-F5344CB8AC3E}">
        <p14:creationId xmlns:p14="http://schemas.microsoft.com/office/powerpoint/2010/main" val="337980162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D98037-6464-ABCD-1B6E-92BB51A3D8F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F0DA39-681E-170C-E37C-34CE5D2C9FE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F98482-7C39-96F7-48CE-47C93A143BD5}"/>
              </a:ext>
            </a:extLst>
          </p:cNvPr>
          <p:cNvSpPr>
            <a:spLocks noGrp="1"/>
          </p:cNvSpPr>
          <p:nvPr>
            <p:ph type="body" idx="1"/>
          </p:nvPr>
        </p:nvSpPr>
        <p:spPr/>
        <p:txBody>
          <a:bodyPr/>
          <a:lstStyle/>
          <a:p>
            <a:r>
              <a:rPr lang="en-US" dirty="0">
                <a:effectLst/>
                <a:latin typeface="Helvetica" pitchFamily="2" charset="0"/>
              </a:rPr>
              <a:t>"Also the author effectively used a wide range of symmetry in communicating the contents of the work. This is noted through the literary symmetry between chapters</a:t>
            </a:r>
            <a:r>
              <a:rPr lang="en-US" baseline="30000" dirty="0">
                <a:effectLst/>
                <a:latin typeface="Helvetica" pitchFamily="2" charset="0"/>
              </a:rPr>
              <a:t>14</a:t>
            </a:r>
            <a:r>
              <a:rPr lang="en-US" dirty="0">
                <a:effectLst/>
                <a:latin typeface="Helvetica" pitchFamily="2" charset="0"/>
              </a:rPr>
              <a:t> as well as through words that are used infrequently or on only two occasions."</a:t>
            </a:r>
          </a:p>
          <a:p>
            <a:endParaRPr lang="en-US" dirty="0">
              <a:effectLst/>
              <a:latin typeface="Helvetica" pitchFamily="2" charset="0"/>
            </a:endParaRPr>
          </a:p>
          <a:p>
            <a:r>
              <a:rPr lang="en-US" baseline="30000" dirty="0">
                <a:effectLst/>
                <a:latin typeface="Calibri" panose="020F0502020204030204" pitchFamily="34" charset="0"/>
              </a:rPr>
              <a:t>14</a:t>
            </a:r>
            <a:r>
              <a:rPr lang="en-US" dirty="0">
                <a:effectLst/>
                <a:latin typeface="Calibri" panose="020F0502020204030204" pitchFamily="34" charset="0"/>
              </a:rPr>
              <a:t> P. Trible, “Ruth, Book of,” in </a:t>
            </a:r>
            <a:r>
              <a:rPr lang="en-US" i="1" dirty="0">
                <a:effectLst/>
                <a:latin typeface="Calibri" panose="020F0502020204030204" pitchFamily="34" charset="0"/>
              </a:rPr>
              <a:t>ABD</a:t>
            </a:r>
            <a:r>
              <a:rPr lang="en-US" dirty="0">
                <a:effectLst/>
                <a:latin typeface="Calibri" panose="020F0502020204030204" pitchFamily="34" charset="0"/>
              </a:rPr>
              <a:t>, ed. D. N. Freedman (New York: Doubleday, 1992), 5:843–45.</a:t>
            </a:r>
          </a:p>
          <a:p>
            <a:r>
              <a:rPr lang="en-US" dirty="0">
                <a:effectLst/>
                <a:latin typeface="Calibri" panose="020F0502020204030204" pitchFamily="34" charset="0"/>
              </a:rPr>
              <a:t> 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a:p>
            <a:endParaRPr lang="en-US" dirty="0"/>
          </a:p>
        </p:txBody>
      </p:sp>
      <p:sp>
        <p:nvSpPr>
          <p:cNvPr id="4" name="Slide Number Placeholder 3">
            <a:extLst>
              <a:ext uri="{FF2B5EF4-FFF2-40B4-BE49-F238E27FC236}">
                <a16:creationId xmlns:a16="http://schemas.microsoft.com/office/drawing/2014/main" id="{F7EB68FD-3DC2-C6B0-7A4F-EFB3EBB989D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1343260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29DFF3-E633-84E2-DD92-C0AB03BFBBB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3137483-5100-4F6A-8E81-283CA9D025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B8B6E6F-E048-3342-7890-9EEAE546C286}"/>
              </a:ext>
            </a:extLst>
          </p:cNvPr>
          <p:cNvSpPr>
            <a:spLocks noGrp="1"/>
          </p:cNvSpPr>
          <p:nvPr>
            <p:ph type="body" idx="1"/>
          </p:nvPr>
        </p:nvSpPr>
        <p:spPr/>
        <p:txBody>
          <a:bodyPr/>
          <a:lstStyle/>
          <a:p>
            <a:r>
              <a:rPr lang="en-US" dirty="0">
                <a:effectLst/>
                <a:latin typeface="Helvetica" pitchFamily="2" charset="0"/>
              </a:rPr>
              <a:t>"Also the author effectively used a wide range of symmetry in communicating the contents of the work. This is noted through the literary symmetry between chapters</a:t>
            </a:r>
            <a:r>
              <a:rPr lang="en-US" baseline="30000" dirty="0">
                <a:effectLst/>
                <a:latin typeface="Helvetica" pitchFamily="2" charset="0"/>
              </a:rPr>
              <a:t>14</a:t>
            </a:r>
            <a:r>
              <a:rPr lang="en-US" dirty="0">
                <a:effectLst/>
                <a:latin typeface="Helvetica" pitchFamily="2" charset="0"/>
              </a:rPr>
              <a:t> as well as through words that are used infrequently or on only two occasions."</a:t>
            </a:r>
          </a:p>
          <a:p>
            <a:endParaRPr lang="en-US" dirty="0">
              <a:effectLst/>
              <a:latin typeface="Helvetica" pitchFamily="2" charset="0"/>
            </a:endParaRPr>
          </a:p>
          <a:p>
            <a:r>
              <a:rPr lang="en-US" baseline="30000" dirty="0">
                <a:effectLst/>
                <a:latin typeface="Calibri" panose="020F0502020204030204" pitchFamily="34" charset="0"/>
              </a:rPr>
              <a:t>14</a:t>
            </a:r>
            <a:r>
              <a:rPr lang="en-US" dirty="0">
                <a:effectLst/>
                <a:latin typeface="Calibri" panose="020F0502020204030204" pitchFamily="34" charset="0"/>
              </a:rPr>
              <a:t> P. Trible, “Ruth, Book of,” in </a:t>
            </a:r>
            <a:r>
              <a:rPr lang="en-US" i="1" dirty="0">
                <a:effectLst/>
                <a:latin typeface="Calibri" panose="020F0502020204030204" pitchFamily="34" charset="0"/>
              </a:rPr>
              <a:t>ABD</a:t>
            </a:r>
            <a:r>
              <a:rPr lang="en-US" dirty="0">
                <a:effectLst/>
                <a:latin typeface="Calibri" panose="020F0502020204030204" pitchFamily="34" charset="0"/>
              </a:rPr>
              <a:t>, ed. D. N. Freedman (New York: Doubleday, 1992), 5:843–45.</a:t>
            </a:r>
          </a:p>
          <a:p>
            <a:r>
              <a:rPr lang="en-US" dirty="0">
                <a:effectLst/>
                <a:latin typeface="Calibri" panose="020F0502020204030204" pitchFamily="34" charset="0"/>
              </a:rPr>
              <a:t> Mark F. Rooker, “The Book of Ruth,”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303.</a:t>
            </a:r>
          </a:p>
          <a:p>
            <a:endParaRPr lang="en-US" dirty="0"/>
          </a:p>
        </p:txBody>
      </p:sp>
      <p:sp>
        <p:nvSpPr>
          <p:cNvPr id="4" name="Slide Number Placeholder 3">
            <a:extLst>
              <a:ext uri="{FF2B5EF4-FFF2-40B4-BE49-F238E27FC236}">
                <a16:creationId xmlns:a16="http://schemas.microsoft.com/office/drawing/2014/main" id="{56E1C19A-36BD-5DB6-4CB8-F321B2944762}"/>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7620100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People often get lost in our relentless pursuit of lesser goals. But Ruth stands against all that, reminding us that "relationships are the stuff of life," as one of my teachers aptly said.</a:t>
            </a:r>
          </a:p>
          <a:p>
            <a:endParaRPr lang="en-US" dirty="0">
              <a:cs typeface="ＭＳ Ｐゴシック" charset="0"/>
            </a:endParaRPr>
          </a:p>
        </p:txBody>
      </p:sp>
    </p:spTree>
    <p:extLst>
      <p:ext uri="{BB962C8B-B14F-4D97-AF65-F5344CB8AC3E}">
        <p14:creationId xmlns:p14="http://schemas.microsoft.com/office/powerpoint/2010/main" val="366248333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"The phrase 'God helps those who help themselves' is a popular motto that emphasizes the importance of self-initiative.</a:t>
            </a:r>
          </a:p>
          <a:p>
            <a:r>
              <a:rPr lang="en-US" sz="1200" b="1" kern="1200" dirty="0">
                <a:solidFill>
                  <a:schemeClr val="tx1"/>
                </a:solidFill>
                <a:effectLst/>
                <a:latin typeface="Arial" panose="020B0604020202020204" pitchFamily="34" charset="0"/>
                <a:ea typeface="+mn-ea"/>
                <a:cs typeface="Arial" panose="020B0604020202020204" pitchFamily="34" charset="0"/>
              </a:rPr>
              <a:t>[Although it has been commonly attributed to </a:t>
            </a:r>
            <a:r>
              <a:rPr lang="en-US" sz="1200" b="1" u="sng" kern="1200" dirty="0">
                <a:solidFill>
                  <a:schemeClr val="tx1"/>
                </a:solidFill>
                <a:effectLst/>
                <a:latin typeface="Arial" panose="020B0604020202020204" pitchFamily="34" charset="0"/>
                <a:ea typeface="+mn-ea"/>
                <a:cs typeface="Arial" panose="020B0604020202020204" pitchFamily="34" charset="0"/>
                <a:hlinkClick r:id="rId3"/>
              </a:rPr>
              <a:t>Benjamin Franklin</a:t>
            </a:r>
            <a:r>
              <a:rPr lang="en-US" sz="1200" b="1" kern="1200" dirty="0">
                <a:solidFill>
                  <a:schemeClr val="tx1"/>
                </a:solidFill>
                <a:effectLst/>
                <a:latin typeface="Arial" panose="020B0604020202020204" pitchFamily="34" charset="0"/>
                <a:ea typeface="+mn-ea"/>
                <a:cs typeface="Arial" panose="020B0604020202020204" pitchFamily="34" charset="0"/>
              </a:rPr>
              <a:t>], the phrase originated in </a:t>
            </a:r>
            <a:r>
              <a:rPr lang="en-US" sz="1200" b="1" u="sng" kern="1200" dirty="0">
                <a:solidFill>
                  <a:schemeClr val="tx1"/>
                </a:solidFill>
                <a:effectLst/>
                <a:latin typeface="Arial" panose="020B0604020202020204" pitchFamily="34" charset="0"/>
                <a:ea typeface="+mn-ea"/>
                <a:cs typeface="Arial" panose="020B0604020202020204" pitchFamily="34" charset="0"/>
                <a:hlinkClick r:id="rId4"/>
              </a:rPr>
              <a:t>ancient Greece</a:t>
            </a:r>
            <a:r>
              <a:rPr lang="en-US" sz="1200" b="1" kern="1200" dirty="0">
                <a:solidFill>
                  <a:schemeClr val="tx1"/>
                </a:solidFill>
                <a:effectLst/>
                <a:latin typeface="Arial" panose="020B0604020202020204" pitchFamily="34" charset="0"/>
                <a:ea typeface="+mn-ea"/>
                <a:cs typeface="Arial" panose="020B0604020202020204" pitchFamily="34" charset="0"/>
              </a:rPr>
              <a:t>...</a:t>
            </a:r>
            <a:r>
              <a:rPr lang="en-SG" b="1" dirty="0">
                <a:effectLst/>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 The phrase is often mistaken for a </a:t>
            </a:r>
            <a:r>
              <a:rPr lang="en-US" b="1" dirty="0">
                <a:latin typeface="Arial" panose="020B0604020202020204" pitchFamily="34" charset="0"/>
                <a:cs typeface="Arial" panose="020B0604020202020204" pitchFamily="34" charset="0"/>
                <a:hlinkClick r:id="rId5" tooltip="Bible"/>
              </a:rPr>
              <a:t>Bible</a:t>
            </a:r>
            <a:r>
              <a:rPr lang="en-US" b="1" dirty="0">
                <a:latin typeface="Arial" panose="020B0604020202020204" pitchFamily="34" charset="0"/>
                <a:cs typeface="Arial" panose="020B0604020202020204" pitchFamily="34" charset="0"/>
              </a:rPr>
              <a:t> quote, but it appears nowhere in the Bible."</a:t>
            </a:r>
          </a:p>
          <a:p>
            <a:r>
              <a:rPr lang="en-US" b="1" dirty="0">
                <a:latin typeface="Arial" panose="020B0604020202020204" pitchFamily="34" charset="0"/>
                <a:cs typeface="Arial" panose="020B0604020202020204" pitchFamily="34" charset="0"/>
              </a:rPr>
              <a:t>• Except perhaps for 2 Heresies</a:t>
            </a:r>
            <a:r>
              <a:rPr lang="en-US" b="1" baseline="0" dirty="0">
                <a:latin typeface="Arial" panose="020B0604020202020204" pitchFamily="34" charset="0"/>
                <a:cs typeface="Arial" panose="020B0604020202020204" pitchFamily="34" charset="0"/>
              </a:rPr>
              <a:t> 4:7!</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Source of above quoted material:</a:t>
            </a:r>
            <a:r>
              <a:rPr lang="en-US" b="1" baseline="0" dirty="0">
                <a:latin typeface="Arial" panose="020B0604020202020204" pitchFamily="34" charset="0"/>
                <a:cs typeface="Arial" panose="020B0604020202020204" pitchFamily="34" charset="0"/>
              </a:rPr>
              <a:t> Wikipedia (http://</a:t>
            </a:r>
            <a:r>
              <a:rPr lang="en-US" b="1" baseline="0" dirty="0" err="1">
                <a:latin typeface="Arial" panose="020B0604020202020204" pitchFamily="34" charset="0"/>
                <a:cs typeface="Arial" panose="020B0604020202020204" pitchFamily="34" charset="0"/>
              </a:rPr>
              <a:t>en.wikipedia.org</a:t>
            </a:r>
            <a:r>
              <a:rPr lang="en-US" b="1" baseline="0" dirty="0">
                <a:latin typeface="Arial" panose="020B0604020202020204" pitchFamily="34" charset="0"/>
                <a:cs typeface="Arial" panose="020B0604020202020204" pitchFamily="34" charset="0"/>
              </a:rPr>
              <a:t>/wiki/</a:t>
            </a:r>
            <a:r>
              <a:rPr lang="en-US" b="1" baseline="0" dirty="0" err="1">
                <a:latin typeface="Arial" panose="020B0604020202020204" pitchFamily="34" charset="0"/>
                <a:cs typeface="Arial" panose="020B0604020202020204" pitchFamily="34" charset="0"/>
              </a:rPr>
              <a:t>God_helps_those_who_help_themselves</a:t>
            </a:r>
            <a:r>
              <a:rPr lang="en-US" b="1" baseline="0" dirty="0">
                <a:latin typeface="Arial" panose="020B0604020202020204" pitchFamily="34" charset="0"/>
                <a:cs typeface="Arial" panose="020B0604020202020204" pitchFamily="34" charset="0"/>
              </a:rPr>
              <a:t>)</a:t>
            </a: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The White House Press Secretary Jay Carney misquoted this saying as from the Bible in 2011.  The clip from the press conferences is at http://</a:t>
            </a:r>
            <a:r>
              <a:rPr lang="en-US" b="1" baseline="0" dirty="0" err="1">
                <a:latin typeface="Arial" panose="020B0604020202020204" pitchFamily="34" charset="0"/>
                <a:cs typeface="Arial" panose="020B0604020202020204" pitchFamily="34" charset="0"/>
              </a:rPr>
              <a:t>www.youtube.com</a:t>
            </a:r>
            <a:r>
              <a:rPr lang="en-US" b="1" baseline="0" dirty="0">
                <a:latin typeface="Arial" panose="020B0604020202020204" pitchFamily="34" charset="0"/>
                <a:cs typeface="Arial" panose="020B0604020202020204" pitchFamily="34" charset="0"/>
              </a:rPr>
              <a:t>/</a:t>
            </a:r>
            <a:r>
              <a:rPr lang="en-US" b="1" baseline="0" dirty="0" err="1">
                <a:latin typeface="Arial" panose="020B0604020202020204" pitchFamily="34" charset="0"/>
                <a:cs typeface="Arial" panose="020B0604020202020204" pitchFamily="34" charset="0"/>
              </a:rPr>
              <a:t>watch?v</a:t>
            </a:r>
            <a:r>
              <a:rPr lang="en-US" b="1" baseline="0" dirty="0">
                <a:latin typeface="Arial" panose="020B0604020202020204" pitchFamily="34" charset="0"/>
                <a:cs typeface="Arial" panose="020B0604020202020204" pitchFamily="34" charset="0"/>
              </a:rPr>
              <a:t>=fZeidL6xtEc (accessed 20 Aug 2012).</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4240083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 Well,</a:t>
            </a:r>
            <a:r>
              <a:rPr lang="en-US" b="1" baseline="0" dirty="0">
                <a:latin typeface="Arial" panose="020B0604020202020204" pitchFamily="34" charset="0"/>
                <a:cs typeface="Arial" panose="020B0604020202020204" pitchFamily="34" charset="0"/>
              </a:rPr>
              <a:t> the exact quote isn't in the Bible, but the concept sure is.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0305503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Another way to say "God helps those who help others" is to say that God rewards the selfless.</a:t>
            </a:r>
            <a:r>
              <a:rPr lang="en-US" b="1" baseline="0" dirty="0">
                <a:latin typeface="Arial" panose="020B0604020202020204" pitchFamily="34" charset="0"/>
                <a:cs typeface="Arial" panose="020B0604020202020204" pitchFamily="34" charset="0"/>
              </a:rPr>
              <a:t> Perhaps no better book in Scripture illustrates this truth than</a:t>
            </a:r>
            <a:r>
              <a:rPr lang="mr-IN" b="1" baseline="0" dirty="0">
                <a:latin typeface="Arial" panose="020B0604020202020204" pitchFamily="34" charset="0"/>
                <a:cs typeface="Arial"/>
              </a:rPr>
              <a:t>…</a:t>
            </a:r>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 The Book of </a:t>
            </a:r>
            <a:r>
              <a:rPr lang="ar-SA" b="1" baseline="0" dirty="0" err="1">
                <a:latin typeface="Arial" panose="020B0604020202020204" pitchFamily="34" charset="0"/>
                <a:cs typeface="Arial" panose="020B0604020202020204" pitchFamily="34" charset="0"/>
              </a:rPr>
              <a:t>راعوث</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16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LORD specializes in choosing ordinary people like Ruth to do extraordinary tasks. Even Boaz was poised to redeem the nation from a humble community like Bethlehem. But this small town would also be the place where Israel would have its deliverer David.</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8</a:t>
            </a:fld>
            <a:endParaRPr lang="en-US"/>
          </a:p>
        </p:txBody>
      </p:sp>
    </p:spTree>
    <p:extLst>
      <p:ext uri="{BB962C8B-B14F-4D97-AF65-F5344CB8AC3E}">
        <p14:creationId xmlns:p14="http://schemas.microsoft.com/office/powerpoint/2010/main" val="26467038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This book of Ruth emphasizes</a:t>
            </a:r>
            <a:r>
              <a:rPr lang="en-US" b="1" baseline="0" dirty="0">
                <a:latin typeface="Arial" panose="020B0604020202020204" pitchFamily="34" charset="0"/>
                <a:ea typeface="ＭＳ Ｐゴシック" charset="0"/>
                <a:cs typeface="Arial" panose="020B0604020202020204" pitchFamily="34" charset="0"/>
              </a:rPr>
              <a:t> through the lives of Boaz and Ruth that God truly cares for those who care for other people. Selflessness is the outstanding quality of these two key characters, especially Ruth herself.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514658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God,</a:t>
            </a:r>
            <a:r>
              <a:rPr lang="en-US" b="1" baseline="0" dirty="0">
                <a:latin typeface="Arial" panose="020B0604020202020204" pitchFamily="34" charset="0"/>
                <a:cs typeface="Arial" panose="020B0604020202020204" pitchFamily="34" charset="0"/>
              </a:rPr>
              <a:t> in fact, rewards US when we seek to be a blessing to OTHERS, so I sum up the entire book of </a:t>
            </a:r>
            <a:r>
              <a:rPr lang="ar-SA" b="1" baseline="0" dirty="0" err="1">
                <a:latin typeface="Arial" panose="020B0604020202020204" pitchFamily="34" charset="0"/>
                <a:cs typeface="Arial" panose="020B0604020202020204" pitchFamily="34" charset="0"/>
              </a:rPr>
              <a:t>راعوث</a:t>
            </a:r>
            <a:r>
              <a:rPr lang="en-US" b="1" baseline="0" dirty="0">
                <a:latin typeface="Arial" panose="020B0604020202020204" pitchFamily="34" charset="0"/>
                <a:cs typeface="Arial" panose="020B0604020202020204" pitchFamily="34" charset="0"/>
              </a:rPr>
              <a:t> with this key word: REWARDS.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832466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In what ways does the L</a:t>
            </a:r>
            <a:r>
              <a:rPr lang="en-US" sz="1100" b="1">
                <a:latin typeface="Arial" panose="020B0604020202020204" pitchFamily="34" charset="0"/>
                <a:cs typeface="Arial" panose="020B0604020202020204" pitchFamily="34" charset="0"/>
              </a:rPr>
              <a:t>ORD</a:t>
            </a:r>
            <a:r>
              <a:rPr lang="en-US" b="1" baseline="0">
                <a:latin typeface="Arial" panose="020B0604020202020204" pitchFamily="34" charset="0"/>
                <a:cs typeface="Arial" panose="020B0604020202020204" pitchFamily="34" charset="0"/>
              </a:rPr>
              <a:t> take care of us when we make others a priority?</a:t>
            </a:r>
          </a:p>
          <a:p>
            <a:r>
              <a:rPr lang="en-US" b="1" baseline="0">
                <a:latin typeface="Arial" panose="020B0604020202020204" pitchFamily="34" charset="0"/>
                <a:cs typeface="Arial" panose="020B0604020202020204" pitchFamily="34" charset="0"/>
              </a:rPr>
              <a:t>Here is our key issue to address today.</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3687457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This preaching series looks at each book in the Bible in a single sermon—66 messages that each cover an overview of an entire book.</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have taught through the Bible 37 times but never preached through it. Therefore, as I just finished 12 messages on the Minor Prophets, so now I will preach the other 54 books in the coming year until we learn all 66 books.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encourage you to read through the Bible during this series, one book at a time. </a:t>
            </a:r>
          </a:p>
          <a:p>
            <a:endParaRPr lang="en-US" dirty="0">
              <a:cs typeface="ＭＳ Ｐゴシック" charset="0"/>
            </a:endParaRPr>
          </a:p>
        </p:txBody>
      </p:sp>
    </p:spTree>
    <p:extLst>
      <p:ext uri="{BB962C8B-B14F-4D97-AF65-F5344CB8AC3E}">
        <p14:creationId xmlns:p14="http://schemas.microsoft.com/office/powerpoint/2010/main" val="178121556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85</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 period of Judges was the most self-centered era of Israel’s history. </a:t>
            </a: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 The story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takes place at this time to highlight how God responds when we live counter-culture by living a selfless life.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86</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288613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87</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That’s why the jeweler always places it on a black piece of velvet! The contrast draws out the beauty</a:t>
            </a:r>
            <a:r>
              <a:rPr lang="en-US" b="1" baseline="0" dirty="0">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The same is true of the amazing story of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—we see it best when we realize its brightness shines during the darkest days of Israel’s history. </a:t>
            </a:r>
          </a:p>
        </p:txBody>
      </p:sp>
    </p:spTree>
    <p:extLst>
      <p:ext uri="{BB962C8B-B14F-4D97-AF65-F5344CB8AC3E}">
        <p14:creationId xmlns:p14="http://schemas.microsoft.com/office/powerpoint/2010/main" val="226871053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88</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239764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89</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There are more specific contrasts: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Judges was a time of faithlessness, immorality, idolatry, decline, debasement, and disloyalty. But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had lust, war, cruelty, and Bethlehem was a bad town. But in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shows tribal anarchy sourced in Saul where disobedience leads to sorrow due to spiritual darkness. Yet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leads to a national monarchy under David where obedient faith leads to blessing due to spiritual light. </a:t>
            </a:r>
          </a:p>
        </p:txBody>
      </p:sp>
    </p:spTree>
    <p:extLst>
      <p:ext uri="{BB962C8B-B14F-4D97-AF65-F5344CB8AC3E}">
        <p14:creationId xmlns:p14="http://schemas.microsoft.com/office/powerpoint/2010/main" val="167877570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In what ways does the L</a:t>
            </a:r>
            <a:r>
              <a:rPr lang="en-US" sz="1100" b="1">
                <a:latin typeface="Arial" panose="020B0604020202020204" pitchFamily="34" charset="0"/>
                <a:cs typeface="Arial" panose="020B0604020202020204" pitchFamily="34" charset="0"/>
              </a:rPr>
              <a:t>ORD</a:t>
            </a:r>
            <a:r>
              <a:rPr lang="en-US" b="1" baseline="0">
                <a:latin typeface="Arial" panose="020B0604020202020204" pitchFamily="34" charset="0"/>
                <a:cs typeface="Arial" panose="020B0604020202020204" pitchFamily="34" charset="0"/>
              </a:rPr>
              <a:t> take care of us when we make others a priority?</a:t>
            </a:r>
          </a:p>
          <a:p>
            <a:r>
              <a:rPr lang="en-US" b="1" baseline="0">
                <a:latin typeface="Arial" panose="020B0604020202020204" pitchFamily="34" charset="0"/>
                <a:cs typeface="Arial" panose="020B0604020202020204" pitchFamily="34" charset="0"/>
              </a:rPr>
              <a:t>Here is our key issue to address today.</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78909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Boaz of Bethlehem produced David of Bethlehem which produced Jesus of Bethlehem a millennium later. Boaz and David redeemed the people in various ways, but they ultimately pointed to the salvation of Jesus on the cross and his future deliverance from Israel's enemies to bring worldwide peace.</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9</a:t>
            </a:fld>
            <a:endParaRPr lang="en-US"/>
          </a:p>
        </p:txBody>
      </p:sp>
    </p:spTree>
    <p:extLst>
      <p:ext uri="{BB962C8B-B14F-4D97-AF65-F5344CB8AC3E}">
        <p14:creationId xmlns:p14="http://schemas.microsoft.com/office/powerpoint/2010/main" val="116201706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340866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devotion to her mother-in-law Naomi by leaving family and country to return to Bethlehem with her exemplified selfless sacrifice for others and God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1).</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92</a:t>
            </a:fld>
            <a:endParaRPr lang="en-US"/>
          </a:p>
        </p:txBody>
      </p:sp>
    </p:spTree>
    <p:extLst>
      <p:ext uri="{BB962C8B-B14F-4D97-AF65-F5344CB8AC3E}">
        <p14:creationId xmlns:p14="http://schemas.microsoft.com/office/powerpoint/2010/main" val="403322395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1697750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14033D7-F39F-4748-B536-E59FA906E854}" type="slidenum">
              <a:rPr lang="en-US" sz="1200">
                <a:solidFill>
                  <a:prstClr val="black"/>
                </a:solidFill>
              </a:rPr>
              <a:pPr eaLnBrk="1" hangingPunct="1"/>
              <a:t>94</a:t>
            </a:fld>
            <a:endParaRPr lang="en-US" sz="1200">
              <a:solidFill>
                <a:prstClr val="black"/>
              </a:solidFill>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95</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devotion to Naomi by leaving family and country to travel with her to Bethlehem exemplified selfless sacrifice for others and God (1:6-18).</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96</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Arial" panose="020B0604020202020204" pitchFamily="34" charset="0"/>
            </a:endParaRPr>
          </a:p>
          <a:p>
            <a:pPr eaLnBrk="1" hangingPunct="1"/>
            <a:r>
              <a:rPr lang="en-US" sz="1200" b="1" kern="1200">
                <a:solidFill>
                  <a:schemeClr val="tx1"/>
                </a:solidFill>
                <a:effectLst/>
                <a:latin typeface="Arial" panose="020B0604020202020204" pitchFamily="34" charset="0"/>
                <a:ea typeface="+mn-ea"/>
                <a:cs typeface="Arial" panose="020B0604020202020204" pitchFamily="34" charset="0"/>
              </a:rPr>
              <a:t>When Naomi returned to Bethlehem, her daughter-in-law Orpah (Moabite: "stubbornness") stayed in Moab to pursue a selfish, pagan, idolatrous lifestyle (1:6-14).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97</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Unlike Orpah (Moabite: "stubbornness"),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(Heb: "friendship") left her family, country, and idolatry by returning to Bethlehem with Naomi in her selfless commitment to others and God (1:15-18).</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D94CF00-5E69-FC44-BEF6-B4FC01D88B91}" type="slidenum">
              <a:rPr lang="en-US" sz="1200">
                <a:solidFill>
                  <a:prstClr val="black"/>
                </a:solidFill>
              </a:rPr>
              <a:pPr eaLnBrk="1" hangingPunct="1"/>
              <a:t>98</a:t>
            </a:fld>
            <a:endParaRPr lang="en-US" sz="1200">
              <a:solidFill>
                <a:prstClr val="black"/>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Orpah (Moabite: "stubbornness") lived up to her name and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(friendship) lived up to her name also!</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43041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105</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sz="1200" b="1" kern="1200" dirty="0">
              <a:solidFill>
                <a:schemeClr val="tx1"/>
              </a:solidFill>
              <a:effectLst/>
              <a:latin typeface="Arial" panose="020B0604020202020204" pitchFamily="34" charset="0"/>
              <a:ea typeface="+mn-ea"/>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Naomi (Heb: "pleasant") was bitter against God in wanting the name Mara (Heb: "bitterness") as she couldn’t see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as God’s provision to show how not to react to trials (1:19-22).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hemeOverride" Target="../theme/themeOverride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3.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909579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650983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0884343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63183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537960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0688840"/>
      </p:ext>
    </p:extLst>
  </p:cSld>
  <p:clrMapOvr>
    <a:masterClrMapping/>
  </p:clrMapOvr>
  <p:transition>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5008395"/>
      </p:ext>
    </p:extLst>
  </p:cSld>
  <p:clrMapOvr>
    <a:masterClrMapping/>
  </p:clrMapOvr>
  <p:transition>
    <p:randomBar dir="vert"/>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34241"/>
      </p:ext>
    </p:extLst>
  </p:cSld>
  <p:clrMapOvr>
    <a:masterClrMapping/>
  </p:clrMapOvr>
  <p:transition>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8513573"/>
      </p:ext>
    </p:extLst>
  </p:cSld>
  <p:clrMapOvr>
    <a:masterClrMapping/>
  </p:clrMapOvr>
  <p:transition>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5459099"/>
      </p:ext>
    </p:extLst>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8885562"/>
      </p:ext>
    </p:extLst>
  </p:cSld>
  <p:clrMapOvr>
    <a:masterClrMapping/>
  </p:clrMapOvr>
  <p:transition>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380598"/>
      </p:ext>
    </p:extLst>
  </p:cSld>
  <p:clrMapOvr>
    <a:masterClrMapping/>
  </p:clrMapOvr>
  <p:transition>
    <p:randomBar dir="vert"/>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117452"/>
      </p:ext>
    </p:extLst>
  </p:cSld>
  <p:clrMapOvr>
    <a:masterClrMapping/>
  </p:clrMapOvr>
  <p:transition>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7360779"/>
      </p:ext>
    </p:extLst>
  </p:cSld>
  <p:clrMapOvr>
    <a:masterClrMapping/>
  </p:clrMapOvr>
  <p:transition>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645313"/>
      </p:ext>
    </p:extLst>
  </p:cSld>
  <p:clrMapOvr>
    <a:masterClrMapping/>
  </p:clrMapOvr>
  <p:transition>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9850045"/>
      </p:ext>
    </p:extLst>
  </p:cSld>
  <p:clrMapOvr>
    <a:masterClrMapping/>
  </p:clrMapOvr>
  <p:transition>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5011651"/>
      </p:ext>
    </p:extLst>
  </p:cSld>
  <p:clrMapOvr>
    <a:masterClrMapping/>
  </p:clrMapOvr>
  <p:transition>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741822665"/>
      </p:ext>
    </p:extLst>
  </p:cSld>
  <p:clrMapOvr>
    <a:masterClrMapping/>
  </p:clrMapOvr>
  <p:transition>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101817894"/>
      </p:ext>
    </p:extLst>
  </p:cSld>
  <p:clrMapOvr>
    <a:masterClrMapping/>
  </p:clrMapOvr>
  <p:transition>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545733589"/>
      </p:ext>
    </p:extLst>
  </p:cSld>
  <p:clrMapOvr>
    <a:masterClrMapping/>
  </p:clrMapOvr>
  <p:transition>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900602607"/>
      </p:ext>
    </p:extLst>
  </p:cSld>
  <p:clrMapOvr>
    <a:masterClrMapping/>
  </p:clrMapOvr>
  <p:transition>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528987444"/>
      </p:ext>
    </p:extLst>
  </p:cSld>
  <p:clrMapOvr>
    <a:masterClrMapping/>
  </p:clrMapOvr>
  <p:transition>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039555389"/>
      </p:ext>
    </p:extLst>
  </p:cSld>
  <p:clrMapOvr>
    <a:masterClrMapping/>
  </p:clrMapOvr>
  <p:transition>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286365552"/>
      </p:ext>
    </p:extLst>
  </p:cSld>
  <p:clrMapOvr>
    <a:masterClrMapping/>
  </p:clrMapOvr>
  <p:transition>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174765773"/>
      </p:ext>
    </p:extLst>
  </p:cSld>
  <p:clrMapOvr>
    <a:masterClrMapping/>
  </p:clrMapOvr>
  <p:transition>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79241079"/>
      </p:ext>
    </p:extLst>
  </p:cSld>
  <p:clrMapOvr>
    <a:masterClrMapping/>
  </p:clrMapOvr>
  <p:transition>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874852775"/>
      </p:ext>
    </p:extLst>
  </p:cSld>
  <p:clrMapOvr>
    <a:masterClrMapping/>
  </p:clrMapOvr>
  <p:transition>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410935960"/>
      </p:ext>
    </p:extLst>
  </p:cSld>
  <p:clrMapOvr>
    <a:masterClrMapping/>
  </p:clrMapOvr>
  <p:transition>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696889934"/>
      </p:ext>
    </p:extLst>
  </p:cSld>
  <p:clrMapOvr>
    <a:masterClrMapping/>
  </p:clrMapOvr>
  <p:transition>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2585625"/>
      </p:ext>
    </p:extLst>
  </p:cSld>
  <p:clrMapOvr>
    <a:masterClrMapping/>
  </p:clrMapOvr>
  <p:transition>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437744"/>
      </p:ext>
    </p:extLst>
  </p:cSld>
  <p:clrMapOvr>
    <a:masterClrMapping/>
  </p:clrMapOvr>
  <p:transition>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3984358"/>
      </p:ext>
    </p:extLst>
  </p:cSld>
  <p:clrMapOvr>
    <a:masterClrMapping/>
  </p:clrMapOvr>
  <p:transition>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1260656"/>
      </p:ext>
    </p:extLst>
  </p:cSld>
  <p:clrMapOvr>
    <a:masterClrMapping/>
  </p:clrMapOvr>
  <p:transition>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25327"/>
      </p:ext>
    </p:extLst>
  </p:cSld>
  <p:clrMapOvr>
    <a:masterClrMapping/>
  </p:clrMapOvr>
  <p:transition>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9555206"/>
      </p:ext>
    </p:extLst>
  </p:cSld>
  <p:clrMapOvr>
    <a:masterClrMapping/>
  </p:clrMapOvr>
  <p:transition>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125666"/>
      </p:ext>
    </p:extLst>
  </p:cSld>
  <p:clrMapOvr>
    <a:masterClrMapping/>
  </p:clrMapOvr>
  <p:transition>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5901543"/>
      </p:ext>
    </p:extLst>
  </p:cSld>
  <p:clrMapOvr>
    <a:masterClrMapping/>
  </p:clrMapOvr>
  <p:transition>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2035313"/>
      </p:ext>
    </p:extLst>
  </p:cSld>
  <p:clrMapOvr>
    <a:masterClrMapping/>
  </p:clrMapOvr>
  <p:transition>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5442889"/>
      </p:ext>
    </p:extLst>
  </p:cSld>
  <p:clrMapOvr>
    <a:masterClrMapping/>
  </p:clrMapOvr>
  <p:transition>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667103"/>
      </p:ext>
    </p:extLst>
  </p:cSld>
  <p:clrMapOvr>
    <a:masterClrMapping/>
  </p:clrMapOvr>
  <p:transition>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8937719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0130528"/>
      </p:ext>
    </p:extLst>
  </p:cSld>
  <p:clrMapOvr>
    <a:masterClrMapping/>
  </p:clrMapOvr>
  <p:transition>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pPr>
                <a:defRPr/>
              </a:pPr>
              <a:t>12/19/24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pPr>
                <a:defRPr/>
              </a:pPr>
              <a:t>‹#›</a:t>
            </a:fld>
            <a:endParaRPr lang="en-US"/>
          </a:p>
        </p:txBody>
      </p:sp>
    </p:spTree>
    <p:extLst>
      <p:ext uri="{BB962C8B-B14F-4D97-AF65-F5344CB8AC3E}">
        <p14:creationId xmlns:p14="http://schemas.microsoft.com/office/powerpoint/2010/main" val="168799781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pPr>
                <a:defRPr/>
              </a:pPr>
              <a:t>12/19/24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pPr>
                <a:defRPr/>
              </a:pPr>
              <a:t>‹#›</a:t>
            </a:fld>
            <a:endParaRPr lang="en-US"/>
          </a:p>
        </p:txBody>
      </p:sp>
    </p:spTree>
    <p:extLst>
      <p:ext uri="{BB962C8B-B14F-4D97-AF65-F5344CB8AC3E}">
        <p14:creationId xmlns:p14="http://schemas.microsoft.com/office/powerpoint/2010/main" val="193569523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pPr>
                <a:defRPr/>
              </a:pPr>
              <a:t>12/19/24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pPr>
                <a:defRPr/>
              </a:pPr>
              <a:t>‹#›</a:t>
            </a:fld>
            <a:endParaRPr lang="en-US"/>
          </a:p>
        </p:txBody>
      </p:sp>
    </p:spTree>
    <p:extLst>
      <p:ext uri="{BB962C8B-B14F-4D97-AF65-F5344CB8AC3E}">
        <p14:creationId xmlns:p14="http://schemas.microsoft.com/office/powerpoint/2010/main" val="134546146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pPr>
                <a:defRPr/>
              </a:pPr>
              <a:t>12/19/24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pPr>
                <a:defRPr/>
              </a:pPr>
              <a:t>‹#›</a:t>
            </a:fld>
            <a:endParaRPr lang="en-US"/>
          </a:p>
        </p:txBody>
      </p:sp>
    </p:spTree>
    <p:extLst>
      <p:ext uri="{BB962C8B-B14F-4D97-AF65-F5344CB8AC3E}">
        <p14:creationId xmlns:p14="http://schemas.microsoft.com/office/powerpoint/2010/main" val="35927894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pPr>
                <a:defRPr/>
              </a:pPr>
              <a:t>12/19/24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pPr>
                <a:defRPr/>
              </a:pPr>
              <a:t>‹#›</a:t>
            </a:fld>
            <a:endParaRPr lang="en-US"/>
          </a:p>
        </p:txBody>
      </p:sp>
    </p:spTree>
    <p:extLst>
      <p:ext uri="{BB962C8B-B14F-4D97-AF65-F5344CB8AC3E}">
        <p14:creationId xmlns:p14="http://schemas.microsoft.com/office/powerpoint/2010/main" val="419858192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pPr>
                <a:defRPr/>
              </a:pPr>
              <a:t>12/19/24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pPr>
                <a:defRPr/>
              </a:pPr>
              <a:t>‹#›</a:t>
            </a:fld>
            <a:endParaRPr lang="en-US"/>
          </a:p>
        </p:txBody>
      </p:sp>
    </p:spTree>
    <p:extLst>
      <p:ext uri="{BB962C8B-B14F-4D97-AF65-F5344CB8AC3E}">
        <p14:creationId xmlns:p14="http://schemas.microsoft.com/office/powerpoint/2010/main" val="35705085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pPr>
                <a:defRPr/>
              </a:pPr>
              <a:t>12/19/24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pPr>
                <a:defRPr/>
              </a:pPr>
              <a:t>‹#›</a:t>
            </a:fld>
            <a:endParaRPr lang="en-US"/>
          </a:p>
        </p:txBody>
      </p:sp>
    </p:spTree>
    <p:extLst>
      <p:ext uri="{BB962C8B-B14F-4D97-AF65-F5344CB8AC3E}">
        <p14:creationId xmlns:p14="http://schemas.microsoft.com/office/powerpoint/2010/main" val="101997386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pPr>
                <a:defRPr/>
              </a:pPr>
              <a:t>12/19/24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pPr>
                <a:defRPr/>
              </a:pPr>
              <a:t>‹#›</a:t>
            </a:fld>
            <a:endParaRPr lang="en-US"/>
          </a:p>
        </p:txBody>
      </p:sp>
    </p:spTree>
    <p:extLst>
      <p:ext uri="{BB962C8B-B14F-4D97-AF65-F5344CB8AC3E}">
        <p14:creationId xmlns:p14="http://schemas.microsoft.com/office/powerpoint/2010/main" val="9991115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pPr>
                <a:defRPr/>
              </a:pPr>
              <a:t>12/19/24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pPr>
                <a:defRPr/>
              </a:pPr>
              <a:t>‹#›</a:t>
            </a:fld>
            <a:endParaRPr lang="en-US"/>
          </a:p>
        </p:txBody>
      </p:sp>
    </p:spTree>
    <p:extLst>
      <p:ext uri="{BB962C8B-B14F-4D97-AF65-F5344CB8AC3E}">
        <p14:creationId xmlns:p14="http://schemas.microsoft.com/office/powerpoint/2010/main" val="3421754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98132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pPr>
                <a:defRPr/>
              </a:pPr>
              <a:t>12/19/24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pPr>
                <a:defRPr/>
              </a:pPr>
              <a:t>‹#›</a:t>
            </a:fld>
            <a:endParaRPr lang="en-US"/>
          </a:p>
        </p:txBody>
      </p:sp>
    </p:spTree>
    <p:extLst>
      <p:ext uri="{BB962C8B-B14F-4D97-AF65-F5344CB8AC3E}">
        <p14:creationId xmlns:p14="http://schemas.microsoft.com/office/powerpoint/2010/main" val="241282841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pPr>
                <a:defRPr/>
              </a:pPr>
              <a:t>12/19/24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pPr>
                <a:defRPr/>
              </a:pPr>
              <a:t>‹#›</a:t>
            </a:fld>
            <a:endParaRPr lang="en-US"/>
          </a:p>
        </p:txBody>
      </p:sp>
    </p:spTree>
    <p:extLst>
      <p:ext uri="{BB962C8B-B14F-4D97-AF65-F5344CB8AC3E}">
        <p14:creationId xmlns:p14="http://schemas.microsoft.com/office/powerpoint/2010/main" val="365005608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355187655"/>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8127828"/>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6434344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5127016"/>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7038778"/>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720957691"/>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7188679"/>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88402325"/>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130518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08017841"/>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2832353"/>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23718130"/>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206313883"/>
      </p:ext>
    </p:extLst>
  </p:cSld>
  <p:clrMapOvr>
    <a:masterClrMapping/>
  </p:clrMapOvr>
  <p:transition spd="med">
    <p:cu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19/12/2024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240671049"/>
      </p:ext>
    </p:extLst>
  </p:cSld>
  <p:clrMapOvr>
    <a:overrideClrMapping bg1="dk1" tx1="lt1" bg2="dk2" tx2="lt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19/12/2024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73633014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19/12/2024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723109208"/>
      </p:ext>
    </p:extLst>
  </p:cSld>
  <p:clrMapOvr>
    <a:overrideClrMapping bg1="lt1" tx1="dk1" bg2="lt2" tx2="dk2" accent1="accent1" accent2="accent2" accent3="accent3" accent4="accent4" accent5="accent5" accent6="accent6" hlink="hlink" folHlink="folHlink"/>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19/12/2024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8552437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19/12/2024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600049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19/12/2024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2443710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8748090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19/12/2024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0994931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19/12/2024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7377329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19/12/2024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55830580"/>
      </p:ext>
    </p:extLst>
  </p:cSld>
  <p:clrMapOvr>
    <a:overrideClrMapping bg1="lt1" tx1="dk1" bg2="lt2" tx2="dk2" accent1="accent1" accent2="accent2" accent3="accent3" accent4="accent4" accent5="accent5" accent6="accent6" hlink="hlink" folHlink="folHlink"/>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19/12/2024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53219777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19/12/2024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4050817434"/>
      </p:ext>
    </p:extLst>
  </p:cSld>
  <p:clrMapOvr>
    <a:overrideClrMapping bg1="lt1" tx1="dk1" bg2="lt2" tx2="dk2" accent1="accent1" accent2="accent2" accent3="accent3" accent4="accent4" accent5="accent5" accent6="accent6" hlink="hlink" folHlink="folHlink"/>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1C5421EB-CFF1-C846-BF96-0FFDCC2628C2}"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022738216"/>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CE5DB02D-02AB-C447-8300-DC112577293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735998608"/>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D9B7EA4E-3FB8-BB47-AD55-878244D58B5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912677164"/>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72070795-C768-A141-8AAC-0D9D0D1FDAF5}"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45325972"/>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626B6614-C6D2-9741-86C4-41FD2ED4C123}"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162363442"/>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639268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599E4E64-6A3B-A642-81B5-43C1F983C83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2529734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BF97937A-6EFA-7244-9BBB-4B39FA4EDD5D}"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211544472"/>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DB97A148-BB3A-6F4F-A713-8E6B70B4C0C8}"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533705036"/>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43383A86-FADD-714B-BE63-5935EE91934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188631553"/>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33CBCA7D-BFD0-A945-9CDF-5C086F9AF08C}"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911427963"/>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DA14E335-CA85-1D48-81B8-5D641B8822E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577404725"/>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B63174D7-74D0-574E-AB1B-20ACBAC70165}"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002367536"/>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solidFill>
                <a:srgbClr val="EAEAEA"/>
              </a:solidFill>
              <a:latin typeface="Times New Roman"/>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solidFill>
                <a:srgbClr val="EAEAEA"/>
              </a:solidFill>
              <a:latin typeface="Times New Roman"/>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7503928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31032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7591987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478610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029093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221691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9653736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97200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3309074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4338318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2610616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2064447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2113C7-3CE4-3C4D-9495-D45AFAF15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880238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7C6E61-5E4B-0B49-B2B7-43A36003DA9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80118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914239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9E2CA3-ADD4-784C-A129-52C3D4460D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600102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6EE0E7A-9A83-9A42-8903-0E15C4EAB6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25004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5D8CEA0-6918-0C4F-B09A-405CA60D84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675399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98591C4-A099-3D48-99AE-CA167B55B0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090391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FFE262C-CBED-9444-B0CA-F8E69EA838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684214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A3D6A80-9079-1845-92CB-42D2D682E2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59593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1194F8-FCE5-EA44-BED9-E64CEC333C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727333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D2A015-003D-6144-A2A9-1388232895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208166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0FE960-1C0A-EE42-BB72-7061239CF0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26238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B5B0A7-BE95-4D4F-999D-2AF7C067A4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803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4432127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444104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73537656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433276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8502616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3915312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24640719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1175168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3078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26254357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915250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57511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3259669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920053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77510"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277511"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2"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D725DCD2-0353-784D-A8CA-801F255BFA8E}" type="slidenum">
              <a:rPr lang="en-US"/>
              <a:pPr>
                <a:defRPr/>
              </a:pPr>
              <a:t>‹#›</a:t>
            </a:fld>
            <a:endParaRPr lang="en-US"/>
          </a:p>
        </p:txBody>
      </p:sp>
    </p:spTree>
    <p:extLst>
      <p:ext uri="{BB962C8B-B14F-4D97-AF65-F5344CB8AC3E}">
        <p14:creationId xmlns:p14="http://schemas.microsoft.com/office/powerpoint/2010/main" val="108729144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8266200-C8D2-4B4A-AC0B-17D3BD20ED00}" type="slidenum">
              <a:rPr lang="en-US"/>
              <a:pPr>
                <a:defRPr/>
              </a:pPr>
              <a:t>‹#›</a:t>
            </a:fld>
            <a:endParaRPr lang="en-US"/>
          </a:p>
        </p:txBody>
      </p:sp>
    </p:spTree>
    <p:extLst>
      <p:ext uri="{BB962C8B-B14F-4D97-AF65-F5344CB8AC3E}">
        <p14:creationId xmlns:p14="http://schemas.microsoft.com/office/powerpoint/2010/main" val="115711809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FC35E4C-4217-1E40-9EED-16EFFD7D3301}" type="slidenum">
              <a:rPr lang="en-US"/>
              <a:pPr>
                <a:defRPr/>
              </a:pPr>
              <a:t>‹#›</a:t>
            </a:fld>
            <a:endParaRPr lang="en-US"/>
          </a:p>
        </p:txBody>
      </p:sp>
    </p:spTree>
    <p:extLst>
      <p:ext uri="{BB962C8B-B14F-4D97-AF65-F5344CB8AC3E}">
        <p14:creationId xmlns:p14="http://schemas.microsoft.com/office/powerpoint/2010/main" val="64606682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6C568271-4069-1B4E-9CB0-03997A07E0CF}" type="slidenum">
              <a:rPr lang="en-US"/>
              <a:pPr>
                <a:defRPr/>
              </a:pPr>
              <a:t>‹#›</a:t>
            </a:fld>
            <a:endParaRPr lang="en-US"/>
          </a:p>
        </p:txBody>
      </p:sp>
    </p:spTree>
    <p:extLst>
      <p:ext uri="{BB962C8B-B14F-4D97-AF65-F5344CB8AC3E}">
        <p14:creationId xmlns:p14="http://schemas.microsoft.com/office/powerpoint/2010/main" val="309825191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8242DFFE-DD58-FB44-9B04-012D4760CA57}" type="slidenum">
              <a:rPr lang="en-US"/>
              <a:pPr>
                <a:defRPr/>
              </a:pPr>
              <a:t>‹#›</a:t>
            </a:fld>
            <a:endParaRPr lang="en-US"/>
          </a:p>
        </p:txBody>
      </p:sp>
    </p:spTree>
    <p:extLst>
      <p:ext uri="{BB962C8B-B14F-4D97-AF65-F5344CB8AC3E}">
        <p14:creationId xmlns:p14="http://schemas.microsoft.com/office/powerpoint/2010/main" val="90913846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55575F17-3482-D24C-B27E-8689F0EE200B}" type="slidenum">
              <a:rPr lang="en-US"/>
              <a:pPr>
                <a:defRPr/>
              </a:pPr>
              <a:t>‹#›</a:t>
            </a:fld>
            <a:endParaRPr lang="en-US"/>
          </a:p>
        </p:txBody>
      </p:sp>
    </p:spTree>
    <p:extLst>
      <p:ext uri="{BB962C8B-B14F-4D97-AF65-F5344CB8AC3E}">
        <p14:creationId xmlns:p14="http://schemas.microsoft.com/office/powerpoint/2010/main" val="220826013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34371142-CF00-0F4A-A67C-3A45341FBA1E}" type="slidenum">
              <a:rPr lang="en-US"/>
              <a:pPr>
                <a:defRPr/>
              </a:pPr>
              <a:t>‹#›</a:t>
            </a:fld>
            <a:endParaRPr lang="en-US"/>
          </a:p>
        </p:txBody>
      </p:sp>
    </p:spTree>
    <p:extLst>
      <p:ext uri="{BB962C8B-B14F-4D97-AF65-F5344CB8AC3E}">
        <p14:creationId xmlns:p14="http://schemas.microsoft.com/office/powerpoint/2010/main" val="187798549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338D574-0D62-1A4A-A1C0-F1EA72238DD1}" type="slidenum">
              <a:rPr lang="en-US"/>
              <a:pPr>
                <a:defRPr/>
              </a:pPr>
              <a:t>‹#›</a:t>
            </a:fld>
            <a:endParaRPr lang="en-US"/>
          </a:p>
        </p:txBody>
      </p:sp>
    </p:spTree>
    <p:extLst>
      <p:ext uri="{BB962C8B-B14F-4D97-AF65-F5344CB8AC3E}">
        <p14:creationId xmlns:p14="http://schemas.microsoft.com/office/powerpoint/2010/main" val="189866283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0124130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7909580-E6A1-5947-85D3-A0DA5C2B20F1}" type="slidenum">
              <a:rPr lang="en-US"/>
              <a:pPr>
                <a:defRPr/>
              </a:pPr>
              <a:t>‹#›</a:t>
            </a:fld>
            <a:endParaRPr lang="en-US"/>
          </a:p>
        </p:txBody>
      </p:sp>
    </p:spTree>
    <p:extLst>
      <p:ext uri="{BB962C8B-B14F-4D97-AF65-F5344CB8AC3E}">
        <p14:creationId xmlns:p14="http://schemas.microsoft.com/office/powerpoint/2010/main" val="213538207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53D7055-D5B5-834D-8D53-D4B6C3DDF1F7}" type="slidenum">
              <a:rPr lang="en-US"/>
              <a:pPr>
                <a:defRPr/>
              </a:pPr>
              <a:t>‹#›</a:t>
            </a:fld>
            <a:endParaRPr lang="en-US"/>
          </a:p>
        </p:txBody>
      </p:sp>
    </p:spTree>
    <p:extLst>
      <p:ext uri="{BB962C8B-B14F-4D97-AF65-F5344CB8AC3E}">
        <p14:creationId xmlns:p14="http://schemas.microsoft.com/office/powerpoint/2010/main" val="235365938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B24ADF2-FE2A-C548-8C6F-7E0F2CCC868E}" type="slidenum">
              <a:rPr lang="en-US"/>
              <a:pPr>
                <a:defRPr/>
              </a:pPr>
              <a:t>‹#›</a:t>
            </a:fld>
            <a:endParaRPr lang="en-US"/>
          </a:p>
        </p:txBody>
      </p:sp>
    </p:spTree>
    <p:extLst>
      <p:ext uri="{BB962C8B-B14F-4D97-AF65-F5344CB8AC3E}">
        <p14:creationId xmlns:p14="http://schemas.microsoft.com/office/powerpoint/2010/main" val="15555534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801674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185911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4325801"/>
      </p:ext>
    </p:extLst>
  </p:cSld>
  <p:clrMapOvr>
    <a:masterClrMapping/>
  </p:clrMapOvr>
  <p:transition>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532419"/>
      </p:ext>
    </p:extLst>
  </p:cSld>
  <p:clrMapOvr>
    <a:masterClrMapping/>
  </p:clrMapOvr>
  <p:transition>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859016"/>
      </p:ext>
    </p:extLst>
  </p:cSld>
  <p:clrMapOvr>
    <a:masterClrMapping/>
  </p:clrMapOvr>
  <p:transitio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4756529"/>
      </p:ext>
    </p:extLst>
  </p:cSld>
  <p:clrMapOvr>
    <a:masterClrMapping/>
  </p:clrMapOvr>
  <p:transition>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074947"/>
      </p:ext>
    </p:extLst>
  </p:cSld>
  <p:clrMapOvr>
    <a:masterClrMapping/>
  </p:clrMapOvr>
  <p:transitio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9465"/>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84091"/>
      </p:ext>
    </p:extLst>
  </p:cSld>
  <p:clrMapOvr>
    <a:masterClrMapping/>
  </p:clrMapOvr>
  <p:transitio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063179"/>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35952"/>
      </p:ext>
    </p:extLst>
  </p:cSld>
  <p:clrMapOvr>
    <a:masterClrMapping/>
  </p:clrMapOvr>
  <p:transition>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9741115"/>
      </p:ext>
    </p:extLst>
  </p:cSld>
  <p:clrMapOvr>
    <a:masterClrMapping/>
  </p:clrMapOvr>
  <p:transition>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3947419"/>
      </p:ext>
    </p:extLst>
  </p:cSld>
  <p:clrMapOvr>
    <a:masterClrMapping/>
  </p:clrMapOvr>
  <p:transition>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326576"/>
      </p:ext>
    </p:extLst>
  </p:cSld>
  <p:clrMapOvr>
    <a:masterClrMapping/>
  </p:clrMapOvr>
  <p:transition>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74693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1568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20735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30358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4086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718471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62591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92057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89478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80049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95443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824260"/>
      </p:ext>
    </p:extLst>
  </p:cSld>
  <p:clrMapOvr>
    <a:masterClrMapping/>
  </p:clrMapOvr>
  <p:transition>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305872"/>
      </p:ext>
    </p:extLst>
  </p:cSld>
  <p:clrMapOvr>
    <a:masterClrMapping/>
  </p:clrMapOvr>
  <p:transition>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671478"/>
      </p:ext>
    </p:extLst>
  </p:cSld>
  <p:clrMapOvr>
    <a:masterClrMapping/>
  </p:clrMapOvr>
  <p:transition>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5014969"/>
      </p:ext>
    </p:extLst>
  </p:cSld>
  <p:clrMapOvr>
    <a:masterClrMapping/>
  </p:clrMapOvr>
  <p:transition>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43522"/>
      </p:ext>
    </p:extLst>
  </p:cSld>
  <p:clrMapOvr>
    <a:masterClrMapping/>
  </p:clrMapOvr>
  <p:transition>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131782"/>
      </p:ext>
    </p:extLst>
  </p:cSld>
  <p:clrMapOvr>
    <a:masterClrMapping/>
  </p:clrMapOvr>
  <p:transition>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083016"/>
      </p:ext>
    </p:extLst>
  </p:cSld>
  <p:clrMapOvr>
    <a:masterClrMapping/>
  </p:clrMapOvr>
  <p:transition>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727308"/>
      </p:ext>
    </p:extLst>
  </p:cSld>
  <p:clrMapOvr>
    <a:masterClrMapping/>
  </p:clrMapOvr>
  <p:transition>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582369"/>
      </p:ext>
    </p:extLst>
  </p:cSld>
  <p:clrMapOvr>
    <a:masterClrMapping/>
  </p:clrMapOvr>
  <p:transition>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1663759"/>
      </p:ext>
    </p:extLst>
  </p:cSld>
  <p:clrMapOvr>
    <a:masterClrMapping/>
  </p:clrMapOvr>
  <p:transition>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150612"/>
      </p:ext>
    </p:extLst>
  </p:cSld>
  <p:clrMapOvr>
    <a:masterClrMapping/>
  </p:clrMapOvr>
  <p:transitio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803201"/>
      </p:ext>
    </p:extLst>
  </p:cSld>
  <p:clrMapOvr>
    <a:masterClrMapping/>
  </p:clrMapOvr>
  <p:transition>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709354"/>
      </p:ext>
    </p:extLst>
  </p:cSld>
  <p:clrMapOvr>
    <a:masterClrMapping/>
  </p:clrMapOvr>
  <p:transition>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8404560"/>
      </p:ext>
    </p:extLst>
  </p:cSld>
  <p:clrMapOvr>
    <a:masterClrMapping/>
  </p:clrMapOvr>
  <p:transition>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986349"/>
      </p:ext>
    </p:extLst>
  </p:cSld>
  <p:clrMapOvr>
    <a:masterClrMapping/>
  </p:clrMapOvr>
  <p:transition>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75421"/>
      </p:ext>
    </p:extLst>
  </p:cSld>
  <p:clrMapOvr>
    <a:masterClrMapping/>
  </p:clrMapOvr>
  <p:transition>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560534"/>
      </p:ext>
    </p:extLst>
  </p:cSld>
  <p:clrMapOvr>
    <a:masterClrMapping/>
  </p:clrMapOvr>
  <p:transition>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6560053"/>
      </p:ext>
    </p:extLst>
  </p:cSld>
  <p:clrMapOvr>
    <a:masterClrMapping/>
  </p:clrMapOvr>
  <p:transition>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351118"/>
      </p:ext>
    </p:extLst>
  </p:cSld>
  <p:clrMapOvr>
    <a:masterClrMapping/>
  </p:clrMapOvr>
  <p:transition>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114173"/>
      </p:ext>
    </p:extLst>
  </p:cSld>
  <p:clrMapOvr>
    <a:masterClrMapping/>
  </p:clrMapOvr>
  <p:transition>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5521324"/>
      </p:ext>
    </p:extLst>
  </p:cSld>
  <p:clrMapOvr>
    <a:masterClrMapping/>
  </p:clrMapOvr>
  <p:transitio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82379"/>
      </p:ext>
    </p:extLst>
  </p:cSld>
  <p:clrMapOvr>
    <a:masterClrMapping/>
  </p:clrMapOvr>
  <p:transition>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0048289"/>
      </p:ext>
    </p:extLst>
  </p:cSld>
  <p:clrMapOvr>
    <a:masterClrMapping/>
  </p:clrMapOvr>
  <p:transition>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5900341"/>
      </p:ext>
    </p:extLst>
  </p:cSld>
  <p:clrMapOvr>
    <a:masterClrMapping/>
  </p:clrMapOvr>
  <p:transition>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2483163"/>
      </p:ext>
    </p:extLst>
  </p:cSld>
  <p:clrMapOvr>
    <a:masterClrMapping/>
  </p:clrMapOvr>
  <p:transition>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0809693"/>
      </p:ext>
    </p:extLst>
  </p:cSld>
  <p:clrMapOvr>
    <a:masterClrMapping/>
  </p:clrMapOvr>
  <p:transition>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925096"/>
      </p:ext>
    </p:extLst>
  </p:cSld>
  <p:clrMapOvr>
    <a:masterClrMapping/>
  </p:clrMapOvr>
  <p:transition>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597071"/>
      </p:ext>
    </p:extLst>
  </p:cSld>
  <p:clrMapOvr>
    <a:masterClrMapping/>
  </p:clrMapOvr>
  <p:transition>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6583512"/>
      </p:ext>
    </p:extLst>
  </p:cSld>
  <p:clrMapOvr>
    <a:masterClrMapping/>
  </p:clrMapOvr>
  <p:transition>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7116161"/>
      </p:ext>
    </p:extLst>
  </p:cSld>
  <p:clrMapOvr>
    <a:masterClrMapping/>
  </p:clrMapOvr>
  <p:transition>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9724059"/>
      </p:ext>
    </p:extLst>
  </p:cSld>
  <p:clrMapOvr>
    <a:masterClrMapping/>
  </p:clrMapOvr>
  <p:transition>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92938"/>
      </p:ext>
    </p:extLst>
  </p:cSld>
  <p:clrMapOvr>
    <a:masterClrMapping/>
  </p:clrMapOvr>
  <p:transition>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7084966"/>
      </p:ext>
    </p:extLst>
  </p:cSld>
  <p:clrMapOvr>
    <a:masterClrMapping/>
  </p:clrMapOvr>
  <p:transition>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3394776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30413503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41292941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591076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8445801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8069463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7016711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292797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9134176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42294623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88390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2324556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9211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4978452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8580754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0806554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405435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70664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theme" Target="../theme/theme11.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theme" Target="../theme/theme16.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image" Target="../media/image10.png"/><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theme" Target="../theme/theme17.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theme" Target="../theme/theme18.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theme" Target="../theme/theme19.xml"/><Relationship Id="rId18" Type="http://schemas.openxmlformats.org/officeDocument/2006/relationships/image" Target="../media/image5.png"/><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17" Type="http://schemas.openxmlformats.org/officeDocument/2006/relationships/image" Target="../media/image4.png"/><Relationship Id="rId2" Type="http://schemas.openxmlformats.org/officeDocument/2006/relationships/slideLayout" Target="../slideLayouts/slideLayout211.xml"/><Relationship Id="rId16" Type="http://schemas.openxmlformats.org/officeDocument/2006/relationships/image" Target="../media/image3.png"/><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5" Type="http://schemas.openxmlformats.org/officeDocument/2006/relationships/image" Target="../media/image2.png"/><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18" Type="http://schemas.openxmlformats.org/officeDocument/2006/relationships/image" Target="../media/image5.pn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image" Target="../media/image4.png"/><Relationship Id="rId2" Type="http://schemas.openxmlformats.org/officeDocument/2006/relationships/slideLayout" Target="../slideLayouts/slideLayout15.xml"/><Relationship Id="rId16" Type="http://schemas.openxmlformats.org/officeDocument/2006/relationships/image" Target="../media/image3.png"/><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image" Target="../media/image2.png"/><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image" Target="../media/image1.jpe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image" Target="../media/image10.png"/><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20.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image" Target="../media/image7.png"/><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18" Type="http://schemas.openxmlformats.org/officeDocument/2006/relationships/image" Target="../media/image5.png"/><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17" Type="http://schemas.openxmlformats.org/officeDocument/2006/relationships/image" Target="../media/image4.png"/><Relationship Id="rId2" Type="http://schemas.openxmlformats.org/officeDocument/2006/relationships/slideLayout" Target="../slideLayouts/slideLayout94.xml"/><Relationship Id="rId16" Type="http://schemas.openxmlformats.org/officeDocument/2006/relationships/image" Target="../media/image3.png"/><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5" Type="http://schemas.openxmlformats.org/officeDocument/2006/relationships/image" Target="../media/image2.png"/><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0376837"/>
      </p:ext>
    </p:extLst>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3940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 id="2147483898"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3681766"/>
      </p:ext>
    </p:extLst>
  </p:cSld>
  <p:clrMap bg1="lt1" tx1="dk1" bg2="lt2" tx2="dk2" accent1="accent1" accent2="accent2" accent3="accent3" accent4="accent4" accent5="accent5" accent6="accent6" hlink="hlink" folHlink="fol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a:ea typeface="ＭＳ Ｐゴシック" charset="0"/>
              </a:rPr>
              <a:pPr defTabSz="914400" fontAlgn="base">
                <a:spcBef>
                  <a:spcPct val="0"/>
                </a:spcBef>
                <a:spcAft>
                  <a:spcPct val="0"/>
                </a:spcAft>
                <a:defRPr/>
              </a:pPr>
              <a:t>12/19/24</a:t>
            </a:fld>
            <a:endParaRPr lang="en-US">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623871637"/>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929142658"/>
      </p:ext>
    </p:extLst>
  </p:cSld>
  <p:clrMap bg1="dk2" tx1="lt1" bg2="dk1" tx2="lt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 id="214748393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19/12/2024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589826755"/>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 id="2147483944" r:id="rId7"/>
    <p:sldLayoutId id="2147483945" r:id="rId8"/>
    <p:sldLayoutId id="2147483946" r:id="rId9"/>
    <p:sldLayoutId id="2147483947" r:id="rId10"/>
    <p:sldLayoutId id="214748394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9008077"/>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1034" name="Picture 5"/>
            <p:cNvPicPr>
              <a:picLocks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atin typeface="Times New Roman" charset="0"/>
              </a:defRPr>
            </a:lvl1pPr>
          </a:lstStyle>
          <a:p>
            <a:pPr defTabSz="914400" fontAlgn="base">
              <a:spcBef>
                <a:spcPct val="0"/>
              </a:spcBef>
              <a:spcAft>
                <a:spcPct val="0"/>
              </a:spcAft>
              <a:defRPr/>
            </a:pPr>
            <a:fld id="{6B2414AF-C472-6F47-AC66-048B40B0E1EC}"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2190383952"/>
      </p:ext>
    </p:extLst>
  </p:cSld>
  <p:clrMap bg1="dk2" tx1="lt1" bg2="dk1" tx2="lt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7525B181-05A4-EE42-8EE1-EA81EF371F8D}" type="slidenum">
              <a:rPr lang="en-US">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64792125"/>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Lst>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4098140"/>
      </p:ext>
    </p:extLst>
  </p:cSld>
  <p:clrMap bg1="lt1" tx1="dk1" bg2="lt2" tx2="dk2" accent1="accent1" accent2="accent2" accent3="accent3" accent4="accent4" accent5="accent5" accent6="accent6" hlink="hlink" folHlink="folHlink"/>
  <p:sldLayoutIdLst>
    <p:sldLayoutId id="2147483988" r:id="rId1"/>
    <p:sldLayoutId id="2147483989" r:id="rId2"/>
    <p:sldLayoutId id="2147483990" r:id="rId3"/>
    <p:sldLayoutId id="2147483991" r:id="rId4"/>
    <p:sldLayoutId id="2147483992" r:id="rId5"/>
    <p:sldLayoutId id="2147483993" r:id="rId6"/>
    <p:sldLayoutId id="2147483994" r:id="rId7"/>
    <p:sldLayoutId id="2147483995" r:id="rId8"/>
    <p:sldLayoutId id="2147483996" r:id="rId9"/>
    <p:sldLayoutId id="2147483997" r:id="rId10"/>
    <p:sldLayoutId id="2147483998" r:id="rId11"/>
    <p:sldLayoutId id="214748399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b="1" i="0">
                <a:solidFill>
                  <a:schemeClr val="tx2"/>
                </a:solidFill>
                <a:latin typeface="Arial" panose="020B0604020202020204" pitchFamily="34"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chemeClr val="tx2"/>
                </a:solidFill>
                <a:latin typeface="Arial" panose="020B0604020202020204" pitchFamily="34"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b="1" i="0">
                <a:solidFill>
                  <a:schemeClr val="tx2"/>
                </a:solidFill>
                <a:latin typeface="Arial" panose="020B0604020202020204" pitchFamily="34"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906231"/>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1143000" cy="6856413"/>
            <a:chOff x="0" y="0"/>
            <a:chExt cx="720" cy="4319"/>
          </a:xfrm>
        </p:grpSpPr>
        <p:sp>
          <p:nvSpPr>
            <p:cNvPr id="37896"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sp>
          <p:nvSpPr>
            <p:cNvPr id="37897"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p>
          </p:txBody>
        </p:sp>
        <p:pic>
          <p:nvPicPr>
            <p:cNvPr id="37898"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7891"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2"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6488"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276489"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276490"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6004152A-3B3D-D640-819A-715A1483D635}" type="slidenum">
              <a:rPr lang="en-US"/>
              <a:pPr>
                <a:defRPr/>
              </a:pPr>
              <a:t>‹#›</a:t>
            </a:fld>
            <a:endParaRPr lang="en-US"/>
          </a:p>
        </p:txBody>
      </p:sp>
    </p:spTree>
    <p:extLst>
      <p:ext uri="{BB962C8B-B14F-4D97-AF65-F5344CB8AC3E}">
        <p14:creationId xmlns:p14="http://schemas.microsoft.com/office/powerpoint/2010/main" val="2117516193"/>
      </p:ext>
    </p:extLst>
  </p:cSld>
  <p:clrMap bg1="dk2" tx1="lt1" bg2="dk1" tx2="lt2" accent1="accent1" accent2="accent2" accent3="accent3" accent4="accent4" accent5="accent5" accent6="accent6" hlink="hlink" folHlink="folHlink"/>
  <p:sldLayoutIdLst>
    <p:sldLayoutId id="2147484001" r:id="rId1"/>
    <p:sldLayoutId id="2147484002" r:id="rId2"/>
    <p:sldLayoutId id="2147484003" r:id="rId3"/>
    <p:sldLayoutId id="2147484004" r:id="rId4"/>
    <p:sldLayoutId id="2147484005" r:id="rId5"/>
    <p:sldLayoutId id="2147484006" r:id="rId6"/>
    <p:sldLayoutId id="2147484007" r:id="rId7"/>
    <p:sldLayoutId id="2147484008" r:id="rId8"/>
    <p:sldLayoutId id="2147484009" r:id="rId9"/>
    <p:sldLayoutId id="2147484010" r:id="rId10"/>
    <p:sldLayoutId id="2147484011"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971857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rPr>
              <a:pPr defTabSz="914400" fontAlgn="base">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1077637353"/>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657201203"/>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74097D6-3371-2544-B9C1-47762CF39CBC}"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5208149"/>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B7934DC-301D-3E46-B7D6-C73147496BBB}"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65603948"/>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63932536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b="1" i="0">
                <a:solidFill>
                  <a:schemeClr val="tx2"/>
                </a:solidFill>
                <a:latin typeface="Arial" panose="020B0604020202020204" pitchFamily="34"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chemeClr val="tx2"/>
                </a:solidFill>
                <a:latin typeface="Arial" panose="020B0604020202020204" pitchFamily="34"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b="1" i="0">
                <a:solidFill>
                  <a:schemeClr val="tx2"/>
                </a:solidFill>
                <a:latin typeface="Arial" panose="020B0604020202020204" pitchFamily="34"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5443368"/>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100.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1.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2.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3.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4.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9.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00.xml"/><Relationship Id="rId1" Type="http://schemas.openxmlformats.org/officeDocument/2006/relationships/slideLayout" Target="../slideLayouts/slideLayout20.xml"/></Relationships>
</file>

<file path=ppt/slides/_rels/slide10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1.xml"/><Relationship Id="rId1" Type="http://schemas.openxmlformats.org/officeDocument/2006/relationships/slideLayout" Target="../slideLayouts/slideLayout32.xml"/></Relationships>
</file>

<file path=ppt/slides/_rels/slide108.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55.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44.xml"/><Relationship Id="rId1" Type="http://schemas.openxmlformats.org/officeDocument/2006/relationships/themeOverride" Target="../theme/themeOverride7.xml"/></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170.xml"/></Relationships>
</file>

<file path=ppt/slides/_rels/slide1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3.xml"/><Relationship Id="rId1" Type="http://schemas.openxmlformats.org/officeDocument/2006/relationships/slideLayout" Target="../slideLayouts/slideLayout32.xml"/></Relationships>
</file>

<file path=ppt/slides/_rels/slide11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04.xml"/><Relationship Id="rId1" Type="http://schemas.openxmlformats.org/officeDocument/2006/relationships/slideLayout" Target="../slideLayouts/slideLayout55.xml"/></Relationships>
</file>

<file path=ppt/slides/_rels/slide11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5.xml"/><Relationship Id="rId1" Type="http://schemas.openxmlformats.org/officeDocument/2006/relationships/slideLayout" Target="../slideLayouts/slideLayout55.xml"/></Relationships>
</file>

<file path=ppt/slides/_rels/slide11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6.xml"/><Relationship Id="rId1" Type="http://schemas.openxmlformats.org/officeDocument/2006/relationships/slideLayout" Target="../slideLayouts/slideLayout55.xml"/></Relationships>
</file>

<file path=ppt/slides/_rels/slide11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7.xml"/><Relationship Id="rId1" Type="http://schemas.openxmlformats.org/officeDocument/2006/relationships/slideLayout" Target="../slideLayouts/slideLayout55.xml"/></Relationships>
</file>

<file path=ppt/slides/_rels/slide11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8.xml"/><Relationship Id="rId1" Type="http://schemas.openxmlformats.org/officeDocument/2006/relationships/slideLayout" Target="../slideLayouts/slideLayout55.xml"/></Relationships>
</file>

<file path=ppt/slides/_rels/slide11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9.xml"/><Relationship Id="rId1" Type="http://schemas.openxmlformats.org/officeDocument/2006/relationships/slideLayout" Target="../slideLayouts/slideLayout32.xml"/></Relationships>
</file>

<file path=ppt/slides/_rels/slide11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10.xml"/><Relationship Id="rId1" Type="http://schemas.openxmlformats.org/officeDocument/2006/relationships/slideLayout" Target="../slideLayouts/slideLayout32.xml"/></Relationships>
</file>

<file path=ppt/slides/_rels/slide11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11.xml"/><Relationship Id="rId1" Type="http://schemas.openxmlformats.org/officeDocument/2006/relationships/slideLayout" Target="../slideLayouts/slideLayout32.xml"/></Relationships>
</file>

<file path=ppt/slides/_rels/slide11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2.xml"/><Relationship Id="rId1" Type="http://schemas.openxmlformats.org/officeDocument/2006/relationships/slideLayout" Target="../slideLayouts/slideLayout32.xml"/></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3.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4.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5.xml"/><Relationship Id="rId1" Type="http://schemas.openxmlformats.org/officeDocument/2006/relationships/slideLayout" Target="../slideLayouts/slideLayout32.xml"/></Relationships>
</file>

<file path=ppt/slides/_rels/slide12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6.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7.xml"/><Relationship Id="rId1" Type="http://schemas.openxmlformats.org/officeDocument/2006/relationships/slideLayout" Target="../slideLayouts/slideLayout32.xml"/></Relationships>
</file>

<file path=ppt/slides/_rels/slide12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18.xml"/><Relationship Id="rId1" Type="http://schemas.openxmlformats.org/officeDocument/2006/relationships/slideLayout" Target="../slideLayouts/slideLayout55.xml"/></Relationships>
</file>

<file path=ppt/slides/_rels/slide12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9.xml"/><Relationship Id="rId1" Type="http://schemas.openxmlformats.org/officeDocument/2006/relationships/slideLayout" Target="../slideLayouts/slideLayout66.xml"/></Relationships>
</file>

<file path=ppt/slides/_rels/slide12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0.xml"/><Relationship Id="rId1" Type="http://schemas.openxmlformats.org/officeDocument/2006/relationships/slideLayout" Target="../slideLayouts/slideLayout55.xml"/><Relationship Id="rId5" Type="http://schemas.openxmlformats.org/officeDocument/2006/relationships/image" Target="../media/image95.png"/><Relationship Id="rId4" Type="http://schemas.openxmlformats.org/officeDocument/2006/relationships/image" Target="../media/image94.png"/></Relationships>
</file>

<file path=ppt/slides/_rels/slide12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1.xml"/><Relationship Id="rId1" Type="http://schemas.openxmlformats.org/officeDocument/2006/relationships/slideLayout" Target="../slideLayouts/slideLayout32.xml"/></Relationships>
</file>

<file path=ppt/slides/_rels/slide12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2.xml"/><Relationship Id="rId1" Type="http://schemas.openxmlformats.org/officeDocument/2006/relationships/slideLayout" Target="../slideLayouts/slideLayout5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3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3.xml"/><Relationship Id="rId1" Type="http://schemas.openxmlformats.org/officeDocument/2006/relationships/slideLayout" Target="../slideLayouts/slideLayout55.xml"/></Relationships>
</file>

<file path=ppt/slides/_rels/slide131.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55.xml"/></Relationships>
</file>

<file path=ppt/slides/_rels/slide132.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3.x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99.wmf"/><Relationship Id="rId5" Type="http://schemas.openxmlformats.org/officeDocument/2006/relationships/image" Target="../media/image102.wmf"/><Relationship Id="rId4" Type="http://schemas.openxmlformats.org/officeDocument/2006/relationships/image" Target="../media/image101.wmf"/></Relationships>
</file>

<file path=ppt/slides/_rels/slide134.x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9.wmf"/><Relationship Id="rId1" Type="http://schemas.openxmlformats.org/officeDocument/2006/relationships/slideLayout" Target="../slideLayouts/slideLayout55.xml"/><Relationship Id="rId5" Type="http://schemas.openxmlformats.org/officeDocument/2006/relationships/image" Target="../media/image102.wmf"/><Relationship Id="rId4" Type="http://schemas.openxmlformats.org/officeDocument/2006/relationships/image" Target="../media/image101.wmf"/></Relationships>
</file>

<file path=ppt/slides/_rels/slide135.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6.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70.jpeg"/><Relationship Id="rId1" Type="http://schemas.openxmlformats.org/officeDocument/2006/relationships/slideLayout" Target="../slideLayouts/slideLayout55.xml"/></Relationships>
</file>

<file path=ppt/slides/_rels/slide1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8.xml"/><Relationship Id="rId1" Type="http://schemas.openxmlformats.org/officeDocument/2006/relationships/slideLayout" Target="../slideLayouts/slideLayout55.xml"/></Relationships>
</file>

<file path=ppt/slides/_rels/slide14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9.xml"/><Relationship Id="rId1" Type="http://schemas.openxmlformats.org/officeDocument/2006/relationships/slideLayout" Target="../slideLayouts/slideLayout55.xml"/></Relationships>
</file>

<file path=ppt/slides/_rels/slide14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30.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31.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32.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3.xml"/><Relationship Id="rId1" Type="http://schemas.openxmlformats.org/officeDocument/2006/relationships/slideLayout" Target="../slideLayouts/slideLayout55.xml"/></Relationships>
</file>

<file path=ppt/slides/_rels/slide149.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77.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1.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2.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3.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4.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44.xml"/></Relationships>
</file>

<file path=ppt/slides/_rels/slide15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5.xml"/><Relationship Id="rId1" Type="http://schemas.openxmlformats.org/officeDocument/2006/relationships/slideLayout" Target="../slideLayouts/slideLayout77.xml"/></Relationships>
</file>

<file path=ppt/slides/_rels/slide15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6.xml"/><Relationship Id="rId1" Type="http://schemas.openxmlformats.org/officeDocument/2006/relationships/slideLayout" Target="../slideLayouts/slideLayout77.xml"/><Relationship Id="rId5" Type="http://schemas.openxmlformats.org/officeDocument/2006/relationships/image" Target="../media/image107.png"/><Relationship Id="rId4" Type="http://schemas.openxmlformats.org/officeDocument/2006/relationships/image" Target="../media/image106.png"/></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7.xml"/><Relationship Id="rId1" Type="http://schemas.openxmlformats.org/officeDocument/2006/relationships/slideLayout" Target="../slideLayouts/slideLayout77.xml"/></Relationships>
</file>

<file path=ppt/slides/_rels/slide16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8.xml"/><Relationship Id="rId1" Type="http://schemas.openxmlformats.org/officeDocument/2006/relationships/slideLayout" Target="../slideLayouts/slideLayout77.xml"/></Relationships>
</file>

<file path=ppt/slides/_rels/slide16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9.xml"/><Relationship Id="rId1" Type="http://schemas.openxmlformats.org/officeDocument/2006/relationships/slideLayout" Target="../slideLayouts/slideLayout77.xml"/></Relationships>
</file>

<file path=ppt/slides/_rels/slide16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0.xml"/><Relationship Id="rId1" Type="http://schemas.openxmlformats.org/officeDocument/2006/relationships/slideLayout" Target="../slideLayouts/slideLayout77.xml"/></Relationships>
</file>

<file path=ppt/slides/_rels/slide16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1.xml"/><Relationship Id="rId1" Type="http://schemas.openxmlformats.org/officeDocument/2006/relationships/slideLayout" Target="../slideLayouts/slideLayout77.xml"/></Relationships>
</file>

<file path=ppt/slides/_rels/slide16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2.xml"/><Relationship Id="rId1" Type="http://schemas.openxmlformats.org/officeDocument/2006/relationships/slideLayout" Target="../slideLayouts/slideLayout77.xml"/></Relationships>
</file>

<file path=ppt/slides/_rels/slide16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3.xml"/><Relationship Id="rId1" Type="http://schemas.openxmlformats.org/officeDocument/2006/relationships/slideLayout" Target="../slideLayouts/slideLayout77.xml"/></Relationships>
</file>

<file path=ppt/slides/_rels/slide16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4.xml"/><Relationship Id="rId1" Type="http://schemas.openxmlformats.org/officeDocument/2006/relationships/slideLayout" Target="../slideLayouts/slideLayout77.xml"/></Relationships>
</file>

<file path=ppt/slides/_rels/slide16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5.xml"/><Relationship Id="rId1" Type="http://schemas.openxmlformats.org/officeDocument/2006/relationships/slideLayout" Target="../slideLayouts/slideLayout77.xml"/></Relationships>
</file>

<file path=ppt/slides/_rels/slide16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6.xml"/><Relationship Id="rId1" Type="http://schemas.openxmlformats.org/officeDocument/2006/relationships/slideLayout" Target="../slideLayouts/slideLayout77.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7.xml"/><Relationship Id="rId1" Type="http://schemas.openxmlformats.org/officeDocument/2006/relationships/slideLayout" Target="../slideLayouts/slideLayout77.xml"/></Relationships>
</file>

<file path=ppt/slides/_rels/slide17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8.xml"/><Relationship Id="rId1" Type="http://schemas.openxmlformats.org/officeDocument/2006/relationships/slideLayout" Target="../slideLayouts/slideLayout77.xml"/></Relationships>
</file>

<file path=ppt/slides/_rels/slide17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9.xml"/><Relationship Id="rId1" Type="http://schemas.openxmlformats.org/officeDocument/2006/relationships/slideLayout" Target="../slideLayouts/slideLayout77.xml"/></Relationships>
</file>

<file path=ppt/slides/_rels/slide17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0.xml"/><Relationship Id="rId1" Type="http://schemas.openxmlformats.org/officeDocument/2006/relationships/slideLayout" Target="../slideLayouts/slideLayout77.xml"/></Relationships>
</file>

<file path=ppt/slides/_rels/slide17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1.xml"/><Relationship Id="rId1" Type="http://schemas.openxmlformats.org/officeDocument/2006/relationships/slideLayout" Target="../slideLayouts/slideLayout77.xml"/></Relationships>
</file>

<file path=ppt/slides/_rels/slide17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2.xml"/><Relationship Id="rId1" Type="http://schemas.openxmlformats.org/officeDocument/2006/relationships/slideLayout" Target="../slideLayouts/slideLayout77.xml"/></Relationships>
</file>

<file path=ppt/slides/_rels/slide17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3.xml"/><Relationship Id="rId1" Type="http://schemas.openxmlformats.org/officeDocument/2006/relationships/slideLayout" Target="../slideLayouts/slideLayout77.xml"/></Relationships>
</file>

<file path=ppt/slides/_rels/slide17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4.xml"/><Relationship Id="rId1" Type="http://schemas.openxmlformats.org/officeDocument/2006/relationships/slideLayout" Target="../slideLayouts/slideLayout77.xml"/></Relationships>
</file>

<file path=ppt/slides/_rels/slide17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5.xml"/><Relationship Id="rId1" Type="http://schemas.openxmlformats.org/officeDocument/2006/relationships/slideLayout" Target="../slideLayouts/slideLayout77.xml"/></Relationships>
</file>

<file path=ppt/slides/_rels/slide17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6.xml"/><Relationship Id="rId1" Type="http://schemas.openxmlformats.org/officeDocument/2006/relationships/slideLayout" Target="../slideLayouts/slideLayout77.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7.xml"/><Relationship Id="rId1" Type="http://schemas.openxmlformats.org/officeDocument/2006/relationships/slideLayout" Target="../slideLayouts/slideLayout77.xml"/></Relationships>
</file>

<file path=ppt/slides/_rels/slide18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8.xml"/><Relationship Id="rId1" Type="http://schemas.openxmlformats.org/officeDocument/2006/relationships/slideLayout" Target="../slideLayouts/slideLayout77.xml"/></Relationships>
</file>

<file path=ppt/slides/_rels/slide18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9.xml"/><Relationship Id="rId1" Type="http://schemas.openxmlformats.org/officeDocument/2006/relationships/slideLayout" Target="../slideLayouts/slideLayout77.xml"/></Relationships>
</file>

<file path=ppt/slides/_rels/slide18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60.xml"/><Relationship Id="rId1" Type="http://schemas.openxmlformats.org/officeDocument/2006/relationships/slideLayout" Target="../slideLayouts/slideLayout77.xml"/></Relationships>
</file>

<file path=ppt/slides/_rels/slide184.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61.xml"/><Relationship Id="rId1" Type="http://schemas.openxmlformats.org/officeDocument/2006/relationships/slideLayout" Target="../slideLayouts/slideLayout77.xml"/></Relationships>
</file>

<file path=ppt/slides/_rels/slide18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3.xml"/><Relationship Id="rId1" Type="http://schemas.openxmlformats.org/officeDocument/2006/relationships/slideLayout" Target="../slideLayouts/slideLayout32.xml"/></Relationships>
</file>

<file path=ppt/slides/_rels/slide187.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4.xml"/><Relationship Id="rId1" Type="http://schemas.openxmlformats.org/officeDocument/2006/relationships/slideLayout" Target="../slideLayouts/slideLayout32.xml"/></Relationships>
</file>

<file path=ppt/slides/_rels/slide188.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5.xml"/><Relationship Id="rId1" Type="http://schemas.openxmlformats.org/officeDocument/2006/relationships/slideLayout" Target="../slideLayouts/slideLayout32.xml"/></Relationships>
</file>

<file path=ppt/slides/_rels/slide18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6.xml"/><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7.xml"/><Relationship Id="rId1" Type="http://schemas.openxmlformats.org/officeDocument/2006/relationships/slideLayout" Target="../slideLayouts/slideLayout32.xml"/></Relationships>
</file>

<file path=ppt/slides/_rels/slide19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8.xml"/><Relationship Id="rId1" Type="http://schemas.openxmlformats.org/officeDocument/2006/relationships/slideLayout" Target="../slideLayouts/slideLayout32.xml"/></Relationships>
</file>

<file path=ppt/slides/_rels/slide19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9.xml"/><Relationship Id="rId1" Type="http://schemas.openxmlformats.org/officeDocument/2006/relationships/slideLayout" Target="../slideLayouts/slideLayout32.xml"/></Relationships>
</file>

<file path=ppt/slides/_rels/slide19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0.xml"/><Relationship Id="rId1" Type="http://schemas.openxmlformats.org/officeDocument/2006/relationships/slideLayout" Target="../slideLayouts/slideLayout32.xml"/></Relationships>
</file>

<file path=ppt/slides/_rels/slide19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1.xml"/><Relationship Id="rId1" Type="http://schemas.openxmlformats.org/officeDocument/2006/relationships/slideLayout" Target="../slideLayouts/slideLayout32.xml"/></Relationships>
</file>

<file path=ppt/slides/_rels/slide195.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2.xml"/><Relationship Id="rId1" Type="http://schemas.openxmlformats.org/officeDocument/2006/relationships/slideLayout" Target="../slideLayouts/slideLayout32.xml"/></Relationships>
</file>

<file path=ppt/slides/_rels/slide196.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3.xml"/><Relationship Id="rId1" Type="http://schemas.openxmlformats.org/officeDocument/2006/relationships/slideLayout" Target="../slideLayouts/slideLayout32.xml"/></Relationships>
</file>

<file path=ppt/slides/_rels/slide197.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4.xml"/><Relationship Id="rId1" Type="http://schemas.openxmlformats.org/officeDocument/2006/relationships/slideLayout" Target="../slideLayouts/slideLayout32.xml"/></Relationships>
</file>

<file path=ppt/slides/_rels/slide19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88.xml"/></Relationships>
</file>

<file path=ppt/slides/_rels/slide20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79.xml"/><Relationship Id="rId1" Type="http://schemas.openxmlformats.org/officeDocument/2006/relationships/slideLayout" Target="../slideLayouts/slideLayout88.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25.xml"/><Relationship Id="rId1" Type="http://schemas.openxmlformats.org/officeDocument/2006/relationships/themeOverride" Target="../theme/themeOverride8.xml"/><Relationship Id="rId4" Type="http://schemas.openxmlformats.org/officeDocument/2006/relationships/image" Target="../media/image112.jpeg"/></Relationships>
</file>

<file path=ppt/slides/_rels/slide20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81.xml"/><Relationship Id="rId1" Type="http://schemas.openxmlformats.org/officeDocument/2006/relationships/slideLayout" Target="../slideLayouts/slideLayout32.xml"/></Relationships>
</file>

<file path=ppt/slides/_rels/slide206.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82.xml"/><Relationship Id="rId1" Type="http://schemas.openxmlformats.org/officeDocument/2006/relationships/slideLayout" Target="../slideLayouts/slideLayout32.xml"/></Relationships>
</file>

<file path=ppt/slides/_rels/slide20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83.xml"/><Relationship Id="rId1" Type="http://schemas.openxmlformats.org/officeDocument/2006/relationships/slideLayout" Target="../slideLayouts/slideLayout32.xml"/></Relationships>
</file>

<file path=ppt/slides/_rels/slide20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4.xml"/><Relationship Id="rId1" Type="http://schemas.openxmlformats.org/officeDocument/2006/relationships/slideLayout" Target="../slideLayouts/slideLayout32.xml"/></Relationships>
</file>

<file path=ppt/slides/_rels/slide20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5.xml"/><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187.xml"/></Relationships>
</file>

<file path=ppt/slides/_rels/slide21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6.xml"/><Relationship Id="rId1" Type="http://schemas.openxmlformats.org/officeDocument/2006/relationships/slideLayout" Target="../slideLayouts/slideLayout32.xml"/></Relationships>
</file>

<file path=ppt/slides/_rels/slide21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7.xml"/><Relationship Id="rId1" Type="http://schemas.openxmlformats.org/officeDocument/2006/relationships/slideLayout" Target="../slideLayouts/slideLayout25.xml"/></Relationships>
</file>

<file path=ppt/slides/_rels/slide21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89.xml"/><Relationship Id="rId1" Type="http://schemas.openxmlformats.org/officeDocument/2006/relationships/slideLayout" Target="../slideLayouts/slideLayout175.xml"/><Relationship Id="rId4" Type="http://schemas.openxmlformats.org/officeDocument/2006/relationships/image" Target="../media/image116.png"/></Relationships>
</file>

<file path=ppt/slides/_rels/slide2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1.xml"/><Relationship Id="rId1" Type="http://schemas.openxmlformats.org/officeDocument/2006/relationships/slideLayout" Target="../slideLayouts/slideLayout99.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25.xml"/><Relationship Id="rId4" Type="http://schemas.openxmlformats.org/officeDocument/2006/relationships/image" Target="../media/image30.jpeg"/></Relationships>
</file>

<file path=ppt/slides/_rels/slide2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xml"/><Relationship Id="rId1" Type="http://schemas.openxmlformats.org/officeDocument/2006/relationships/slideLayout" Target="../slideLayouts/slideLayout199.xml"/><Relationship Id="rId4" Type="http://schemas.openxmlformats.org/officeDocument/2006/relationships/image" Target="../media/image33.jpg"/></Relationships>
</file>

<file path=ppt/slides/_rels/slide26.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25.xml"/><Relationship Id="rId1" Type="http://schemas.openxmlformats.org/officeDocument/2006/relationships/slideLayout" Target="../slideLayouts/slideLayout104.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96.xml"/><Relationship Id="rId5" Type="http://schemas.openxmlformats.org/officeDocument/2006/relationships/image" Target="../media/image35.emf"/><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96.xml"/><Relationship Id="rId5" Type="http://schemas.openxmlformats.org/officeDocument/2006/relationships/image" Target="../media/image38.emf"/><Relationship Id="rId4" Type="http://schemas.openxmlformats.org/officeDocument/2006/relationships/image" Target="../media/image37.jpeg"/></Relationships>
</file>

<file path=ppt/slides/_rels/slide2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8.xml"/><Relationship Id="rId1" Type="http://schemas.openxmlformats.org/officeDocument/2006/relationships/slideLayout" Target="../slideLayouts/slideLayout9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9.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23.xml"/><Relationship Id="rId1" Type="http://schemas.openxmlformats.org/officeDocument/2006/relationships/themeOverride" Target="../theme/themeOverride3.xml"/><Relationship Id="rId5" Type="http://schemas.openxmlformats.org/officeDocument/2006/relationships/image" Target="../media/image43.png"/><Relationship Id="rId4" Type="http://schemas.openxmlformats.org/officeDocument/2006/relationships/image" Target="../media/image42.png"/></Relationships>
</file>

<file path=ppt/slides/_rels/slide3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2.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3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4.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6.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7.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8.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9.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0.xml"/><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1.xml"/><Relationship Id="rId1" Type="http://schemas.openxmlformats.org/officeDocument/2006/relationships/slideLayout" Target="../slideLayouts/slideLayout99.xml"/></Relationships>
</file>

<file path=ppt/slides/_rels/slide4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2.xml"/><Relationship Id="rId1" Type="http://schemas.openxmlformats.org/officeDocument/2006/relationships/slideLayout" Target="../slideLayouts/slideLayout96.xml"/></Relationships>
</file>

<file path=ppt/slides/_rels/slide4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3.xml"/><Relationship Id="rId1" Type="http://schemas.openxmlformats.org/officeDocument/2006/relationships/slideLayout" Target="../slideLayouts/slideLayout96.xml"/></Relationships>
</file>

<file path=ppt/slides/_rels/slide4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4.xml"/><Relationship Id="rId1" Type="http://schemas.openxmlformats.org/officeDocument/2006/relationships/slideLayout" Target="../slideLayouts/slideLayout96.xml"/></Relationships>
</file>

<file path=ppt/slides/_rels/slide4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5.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6.xml"/><Relationship Id="rId1" Type="http://schemas.openxmlformats.org/officeDocument/2006/relationships/slideLayout" Target="../slideLayouts/slideLayout99.xml"/></Relationships>
</file>

<file path=ppt/slides/_rels/slide48.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11.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18.jpeg"/></Relationships>
</file>

<file path=ppt/slides/_rels/slide4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111.xml"/></Relationships>
</file>

<file path=ppt/slides/_rels/slide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41.xml"/></Relationships>
</file>

<file path=ppt/slides/_rels/slide5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9.xml"/><Relationship Id="rId1" Type="http://schemas.openxmlformats.org/officeDocument/2006/relationships/slideLayout" Target="../slideLayouts/slideLayout111.xml"/><Relationship Id="rId5" Type="http://schemas.openxmlformats.org/officeDocument/2006/relationships/image" Target="../media/image64.jpeg"/><Relationship Id="rId4" Type="http://schemas.openxmlformats.org/officeDocument/2006/relationships/image" Target="../media/image63.jpeg"/></Relationships>
</file>

<file path=ppt/slides/_rels/slide5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0.xml"/><Relationship Id="rId1" Type="http://schemas.openxmlformats.org/officeDocument/2006/relationships/slideLayout" Target="../slideLayouts/slideLayout111.xml"/></Relationships>
</file>

<file path=ppt/slides/_rels/slide5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1.xml"/><Relationship Id="rId1" Type="http://schemas.openxmlformats.org/officeDocument/2006/relationships/slideLayout" Target="../slideLayouts/slideLayout111.xml"/></Relationships>
</file>

<file path=ppt/slides/_rels/slide5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2.xml"/><Relationship Id="rId1" Type="http://schemas.openxmlformats.org/officeDocument/2006/relationships/slideLayout" Target="../slideLayouts/slideLayout111.xml"/></Relationships>
</file>

<file path=ppt/slides/_rels/slide5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3.xml"/><Relationship Id="rId1" Type="http://schemas.openxmlformats.org/officeDocument/2006/relationships/slideLayout" Target="../slideLayouts/slideLayout111.xml"/></Relationships>
</file>

<file path=ppt/slides/_rels/slide5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4.xml"/><Relationship Id="rId1" Type="http://schemas.openxmlformats.org/officeDocument/2006/relationships/slideLayout" Target="../slideLayouts/slideLayout111.xml"/></Relationships>
</file>

<file path=ppt/slides/_rels/slide5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5.xml"/><Relationship Id="rId1" Type="http://schemas.openxmlformats.org/officeDocument/2006/relationships/slideLayout" Target="../slideLayouts/slideLayout111.xml"/></Relationships>
</file>

<file path=ppt/slides/_rels/slide5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6.xml"/><Relationship Id="rId1" Type="http://schemas.openxmlformats.org/officeDocument/2006/relationships/slideLayout" Target="../slideLayouts/slideLayout111.xml"/></Relationships>
</file>

<file path=ppt/slides/_rels/slide5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7.xml"/><Relationship Id="rId1" Type="http://schemas.openxmlformats.org/officeDocument/2006/relationships/slideLayout" Target="../slideLayouts/slideLayout111.xml"/></Relationships>
</file>

<file path=ppt/slides/_rels/slide5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8.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58.xml"/></Relationships>
</file>

<file path=ppt/slides/_rels/slide6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9.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0.xml"/><Relationship Id="rId1" Type="http://schemas.openxmlformats.org/officeDocument/2006/relationships/slideLayout" Target="../slideLayouts/slideLayout111.xml"/></Relationships>
</file>

<file path=ppt/slides/_rels/slide6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1.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6.xml"/></Relationships>
</file>

<file path=ppt/slides/_rels/slide6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5.xml"/><Relationship Id="rId1" Type="http://schemas.openxmlformats.org/officeDocument/2006/relationships/slideLayout" Target="../slideLayouts/slideLayout99.xml"/></Relationships>
</file>

<file path=ppt/slides/_rels/slide6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66.xml"/><Relationship Id="rId1" Type="http://schemas.openxmlformats.org/officeDocument/2006/relationships/slideLayout" Target="../slideLayouts/slideLayout99.xml"/></Relationships>
</file>

<file path=ppt/slides/_rels/slide6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7.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4.jpeg"/></Relationships>
</file>

<file path=ppt/slides/_rels/slide69.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29.jpeg"/><Relationship Id="rId7" Type="http://schemas.openxmlformats.org/officeDocument/2006/relationships/image" Target="../media/image77.jpeg"/><Relationship Id="rId12" Type="http://schemas.openxmlformats.org/officeDocument/2006/relationships/image" Target="../media/image82.png"/><Relationship Id="rId2" Type="http://schemas.openxmlformats.org/officeDocument/2006/relationships/notesSlide" Target="../notesSlides/notesSlide68.xml"/><Relationship Id="rId1" Type="http://schemas.openxmlformats.org/officeDocument/2006/relationships/slideLayout" Target="../slideLayouts/slideLayout111.xml"/><Relationship Id="rId6" Type="http://schemas.openxmlformats.org/officeDocument/2006/relationships/image" Target="../media/image76.jpeg"/><Relationship Id="rId11" Type="http://schemas.openxmlformats.org/officeDocument/2006/relationships/image" Target="../media/image81.jpeg"/><Relationship Id="rId5" Type="http://schemas.openxmlformats.org/officeDocument/2006/relationships/image" Target="../media/image74.jpeg"/><Relationship Id="rId10" Type="http://schemas.openxmlformats.org/officeDocument/2006/relationships/image" Target="../media/image80.jpeg"/><Relationship Id="rId4" Type="http://schemas.openxmlformats.org/officeDocument/2006/relationships/image" Target="../media/image75.jpeg"/><Relationship Id="rId9" Type="http://schemas.openxmlformats.org/officeDocument/2006/relationships/image" Target="../media/image79.png"/></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41.xml"/><Relationship Id="rId5" Type="http://schemas.microsoft.com/office/2007/relationships/hdphoto" Target="../media/hdphoto1.wdp"/><Relationship Id="rId4" Type="http://schemas.openxmlformats.org/officeDocument/2006/relationships/image" Target="../media/image15.jpeg"/></Relationships>
</file>

<file path=ppt/slides/_rels/slide7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9.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4.jpeg"/></Relationships>
</file>

<file path=ppt/slides/_rels/slide7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83.jpeg"/><Relationship Id="rId7" Type="http://schemas.openxmlformats.org/officeDocument/2006/relationships/image" Target="../media/image78.png"/><Relationship Id="rId2" Type="http://schemas.openxmlformats.org/officeDocument/2006/relationships/notesSlide" Target="../notesSlides/notesSlide70.xml"/><Relationship Id="rId1" Type="http://schemas.openxmlformats.org/officeDocument/2006/relationships/slideLayout" Target="../slideLayouts/slideLayout111.xml"/><Relationship Id="rId6" Type="http://schemas.openxmlformats.org/officeDocument/2006/relationships/image" Target="../media/image85.jpeg"/><Relationship Id="rId11" Type="http://schemas.openxmlformats.org/officeDocument/2006/relationships/image" Target="../media/image82.png"/><Relationship Id="rId5" Type="http://schemas.openxmlformats.org/officeDocument/2006/relationships/image" Target="../media/image76.jpeg"/><Relationship Id="rId10" Type="http://schemas.openxmlformats.org/officeDocument/2006/relationships/image" Target="../media/image81.jpeg"/><Relationship Id="rId4" Type="http://schemas.openxmlformats.org/officeDocument/2006/relationships/image" Target="../media/image84.jpeg"/><Relationship Id="rId9" Type="http://schemas.openxmlformats.org/officeDocument/2006/relationships/image" Target="../media/image80.jpeg"/></Relationships>
</file>

<file path=ppt/slides/_rels/slide7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71.xml"/><Relationship Id="rId1" Type="http://schemas.openxmlformats.org/officeDocument/2006/relationships/slideLayout" Target="../slideLayouts/slideLayout9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96.xml"/></Relationships>
</file>

<file path=ppt/slides/_rels/slide7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3.xml"/><Relationship Id="rId1" Type="http://schemas.openxmlformats.org/officeDocument/2006/relationships/slideLayout" Target="../slideLayouts/slideLayout213.xm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23.xml"/><Relationship Id="rId1" Type="http://schemas.openxmlformats.org/officeDocument/2006/relationships/themeOverride" Target="../theme/themeOverride4.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223.xml"/><Relationship Id="rId1" Type="http://schemas.openxmlformats.org/officeDocument/2006/relationships/themeOverride" Target="../theme/themeOverride5.xml"/></Relationships>
</file>

<file path=ppt/slides/_rels/slide7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8.xml"/><Relationship Id="rId1" Type="http://schemas.openxmlformats.org/officeDocument/2006/relationships/slideLayout" Target="../slideLayouts/slideLayout141.xml"/><Relationship Id="rId4" Type="http://schemas.openxmlformats.org/officeDocument/2006/relationships/image" Target="../media/image16.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xml"/><Relationship Id="rId1" Type="http://schemas.openxmlformats.org/officeDocument/2006/relationships/themeOverride" Target="../theme/themeOverride6.xml"/></Relationships>
</file>

<file path=ppt/slides/_rels/slide8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0.xml"/><Relationship Id="rId1" Type="http://schemas.openxmlformats.org/officeDocument/2006/relationships/slideLayout" Target="../slideLayouts/slideLayout1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4.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8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5.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6.xml"/><Relationship Id="rId1" Type="http://schemas.openxmlformats.org/officeDocument/2006/relationships/slideLayout" Target="../slideLayouts/slideLayout20.xml"/><Relationship Id="rId4" Type="http://schemas.openxmlformats.org/officeDocument/2006/relationships/image" Target="../media/image43.png"/></Relationships>
</file>

<file path=ppt/slides/_rels/slide88.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7.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8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8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141.xml"/></Relationships>
</file>

<file path=ppt/slides/_rels/slide9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4.xml"/></Relationships>
</file>

<file path=ppt/slides/_rels/slide9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2.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9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3.xml"/><Relationship Id="rId1" Type="http://schemas.openxmlformats.org/officeDocument/2006/relationships/slideLayout" Target="../slideLayouts/slideLayout20.xml"/></Relationships>
</file>

<file path=ppt/slides/_rels/slide95.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94.xml"/><Relationship Id="rId1" Type="http://schemas.openxmlformats.org/officeDocument/2006/relationships/slideLayout" Target="../slideLayouts/slideLayout20.xml"/></Relationships>
</file>

<file path=ppt/slides/_rels/slide9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5.xml"/><Relationship Id="rId1" Type="http://schemas.openxmlformats.org/officeDocument/2006/relationships/slideLayout" Target="../slideLayouts/slideLayout32.xml"/></Relationships>
</file>

<file path=ppt/slides/_rels/slide9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6.xml"/><Relationship Id="rId1" Type="http://schemas.openxmlformats.org/officeDocument/2006/relationships/slideLayout" Target="../slideLayouts/slideLayout32.xml"/></Relationships>
</file>

<file path=ppt/slides/_rels/slide9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97.xml"/><Relationship Id="rId1" Type="http://schemas.openxmlformats.org/officeDocument/2006/relationships/slideLayout" Target="../slideLayouts/slideLayout32.xml"/></Relationships>
</file>

<file path=ppt/slides/_rels/slide9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98.xml"/><Relationship Id="rId1" Type="http://schemas.openxmlformats.org/officeDocument/2006/relationships/slideLayout" Target="../slideLayouts/slideLayout25.xml"/><Relationship Id="rId4" Type="http://schemas.openxmlformats.org/officeDocument/2006/relationships/image" Target="../media/image30.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ar-JO" sz="9600" dirty="0">
                <a:solidFill>
                  <a:schemeClr val="tx1"/>
                </a:solidFill>
                <a:latin typeface="Arial Black" charset="0"/>
                <a:ea typeface="ＭＳ Ｐゴシック" charset="0"/>
                <a:cs typeface="ＭＳ Ｐゴシック" charset="0"/>
              </a:rPr>
              <a:t>راعوث</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0" y="5311422"/>
            <a:ext cx="522007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يكافئ الله منكري ذواتهم</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21591808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يأتي بالطعام و الحماية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ياتي بالنسل المسياني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إعلان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بوعز</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1 - 2</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3 - 4</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ظهور إنكار الذات</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مؤقتة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طلب الفداء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ابدية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موت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اهتمام راعوث بنعمي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بوعز يهتم براعوث</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ولادة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مؤاب</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حقول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بيدر في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باب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30 سنة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ar-JO" dirty="0">
                <a:solidFill>
                  <a:schemeClr val="bg1"/>
                </a:solidFill>
                <a:latin typeface="Arial Black" pitchFamily="-111" charset="0"/>
                <a:ea typeface="+mj-ea"/>
              </a:rPr>
              <a:t>راعوث</a:t>
            </a:r>
            <a:endParaRPr lang="en-US" dirty="0">
              <a:solidFill>
                <a:schemeClr val="bg1"/>
              </a:solidFill>
              <a:latin typeface="Arial Black" pitchFamily="-111" charset="0"/>
              <a:ea typeface="+mj-ea"/>
            </a:endParaRP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0" y="639763"/>
            <a:ext cx="907391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Narrow" charset="0"/>
                <a:ea typeface="宋体" charset="0"/>
                <a:cs typeface="宋体" charset="0"/>
              </a:rPr>
              <a:t>مكافآت الله لمنكري ذواتهم</a:t>
            </a:r>
            <a:endParaRPr kumimoji="0" lang="en-US" sz="3200" b="1"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8393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p:spPr>
        <p:txBody>
          <a:bodyPr wrap="none" anchor="ctr"/>
          <a:lstStyle/>
          <a:p>
            <a:pPr algn="ctr" defTabSz="914400" fontAlgn="base">
              <a:spcBef>
                <a:spcPct val="20000"/>
              </a:spcBef>
              <a:spcAft>
                <a:spcPct val="0"/>
              </a:spcAft>
            </a:pPr>
            <a:endParaRPr lang="en-US" sz="2000" b="1">
              <a:solidFill>
                <a:srgbClr val="000000"/>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pic>
        <p:nvPicPr>
          <p:cNvPr id="892931"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2932" name="Text Box 4"/>
          <p:cNvSpPr txBox="1">
            <a:spLocks noChangeArrowheads="1"/>
          </p:cNvSpPr>
          <p:nvPr/>
        </p:nvSpPr>
        <p:spPr bwMode="auto">
          <a:xfrm>
            <a:off x="-176348" y="493951"/>
            <a:ext cx="66294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2933" name="Text Box 5"/>
          <p:cNvSpPr txBox="1">
            <a:spLocks noChangeArrowheads="1"/>
          </p:cNvSpPr>
          <p:nvPr/>
        </p:nvSpPr>
        <p:spPr bwMode="auto">
          <a:xfrm>
            <a:off x="533400" y="3336925"/>
            <a:ext cx="7924800"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احفظني مثل حدقة العين بظل جناحيك استرني</a:t>
            </a:r>
          </a:p>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 من وجه الأشرار الذين يخربونني</a:t>
            </a:r>
          </a:p>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 أعدائي بالنفس الذين يكتنفونني</a:t>
            </a:r>
            <a:endParaRPr lang="en-US" sz="28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2934"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17: 8-9</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370876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92933"/>
                                        </p:tgtEl>
                                        <p:attrNameLst>
                                          <p:attrName>style.visibility</p:attrName>
                                        </p:attrNameLst>
                                      </p:cBhvr>
                                      <p:to>
                                        <p:strVal val="visible"/>
                                      </p:to>
                                    </p:set>
                                    <p:animEffect transition="in" filter="dissolve">
                                      <p:cBhvr>
                                        <p:cTn id="7" dur="500"/>
                                        <p:tgtEl>
                                          <p:spTgt spid="89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3"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3956"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3957" name="Text Box 5"/>
          <p:cNvSpPr txBox="1">
            <a:spLocks noChangeArrowheads="1"/>
          </p:cNvSpPr>
          <p:nvPr/>
        </p:nvSpPr>
        <p:spPr bwMode="auto">
          <a:xfrm>
            <a:off x="533400" y="3336925"/>
            <a:ext cx="79248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ما أكرم رحمتك يا الله                                 فبنو البشر في ظل جناحيك يحتمون</a:t>
            </a:r>
            <a:endParaRPr lang="en-US" sz="28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3958"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36: 7</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4012218"/>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9"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4980"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4981" name="Text Box 5"/>
          <p:cNvSpPr txBox="1">
            <a:spLocks noChangeArrowheads="1"/>
          </p:cNvSpPr>
          <p:nvPr/>
        </p:nvSpPr>
        <p:spPr bwMode="auto">
          <a:xfrm>
            <a:off x="325760" y="3336925"/>
            <a:ext cx="8350696" cy="14773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لأنك كنت عوناً لي و بظل جناحيك أبتهج</a:t>
            </a:r>
          </a:p>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التصقت نفسي بك يمينك تعضدني</a:t>
            </a:r>
            <a:endParaRPr lang="en-US" sz="28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4982"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63: 7-8</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66091911"/>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3"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6004"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6005" name="Text Box 5"/>
          <p:cNvSpPr txBox="1">
            <a:spLocks noChangeArrowheads="1"/>
          </p:cNvSpPr>
          <p:nvPr/>
        </p:nvSpPr>
        <p:spPr bwMode="auto">
          <a:xfrm>
            <a:off x="533400" y="3140968"/>
            <a:ext cx="79248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بخوافيه يظللك و تحت أجنحته تحتمي            ترس و مجن حقه</a:t>
            </a:r>
            <a:endParaRPr lang="en-US" sz="36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6006"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91: 4</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3285560"/>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702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7028"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7029" name="Text Box 5"/>
          <p:cNvSpPr txBox="1">
            <a:spLocks noChangeArrowheads="1"/>
          </p:cNvSpPr>
          <p:nvPr/>
        </p:nvSpPr>
        <p:spPr bwMode="auto">
          <a:xfrm>
            <a:off x="395536" y="3336925"/>
            <a:ext cx="8215064"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كم مرة أردت أن أجمع أولادك كما تجمع الدجاجة فراخها تحت جناحيها و لم تريدوا</a:t>
            </a:r>
            <a:endParaRPr lang="en-US" sz="36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7030" name="Text Box 6"/>
          <p:cNvSpPr txBox="1">
            <a:spLocks noChangeArrowheads="1"/>
          </p:cNvSpPr>
          <p:nvPr/>
        </p:nvSpPr>
        <p:spPr bwMode="auto">
          <a:xfrm>
            <a:off x="4648200" y="62484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متى 23: 37</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0674944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glow>
                </a:effectLst>
                <a:latin typeface="Arial" panose="020B0604020202020204" pitchFamily="34" charset="0"/>
                <a:ea typeface="ＭＳ Ｐゴシック" charset="0"/>
                <a:cs typeface="Arial" panose="020B0604020202020204" pitchFamily="34" charset="0"/>
              </a:rPr>
              <a:t>التغييرات</a:t>
            </a:r>
            <a:r>
              <a:rPr lang="ar-JO"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الأعداد 19-22</a:t>
            </a:r>
            <a:r>
              <a:rPr lang="en-US" sz="4000" b="1" dirty="0">
                <a:solidFill>
                  <a:srgbClr val="FFFFFF"/>
                </a:solidFill>
                <a:effectLst>
                  <a:glow rad="228600">
                    <a:srgbClr val="000000"/>
                  </a:glow>
                </a:effectLst>
                <a:latin typeface="Arial" panose="020B0604020202020204" pitchFamily="34" charset="0"/>
                <a:ea typeface="ＭＳ Ｐゴシック" charset="0"/>
                <a:cs typeface="ＭＳ Ｐゴシック" charset="0"/>
              </a:rPr>
              <a:t>  	</a:t>
            </a:r>
          </a:p>
        </p:txBody>
      </p:sp>
      <p:sp>
        <p:nvSpPr>
          <p:cNvPr id="163844" name="Text Box 4"/>
          <p:cNvSpPr txBox="1">
            <a:spLocks noChangeArrowheads="1"/>
          </p:cNvSpPr>
          <p:nvPr/>
        </p:nvSpPr>
        <p:spPr bwMode="auto">
          <a:xfrm>
            <a:off x="76200" y="2156197"/>
            <a:ext cx="9067800" cy="1938992"/>
          </a:xfrm>
          <a:prstGeom prst="rect">
            <a:avLst/>
          </a:prstGeom>
          <a:noFill/>
          <a:ln w="9525">
            <a:noFill/>
            <a:miter lim="800000"/>
            <a:headEnd/>
            <a:tailEnd/>
          </a:ln>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cs typeface="ＭＳ Ｐゴシック"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ar-JO" sz="4000" dirty="0">
                <a:solidFill>
                  <a:srgbClr val="FFFFFF"/>
                </a:solidFill>
                <a:effectLst>
                  <a:glow rad="228600">
                    <a:srgbClr val="000000"/>
                  </a:glow>
                </a:effectLst>
                <a:latin typeface="Courier New" charset="0"/>
                <a:ea typeface="Lucida Grande" charset="0"/>
                <a:cs typeface="Lucida Grande"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Lucida Grande" charset="0"/>
              </a:rPr>
              <a:t>عودة مريرة 19-21</a:t>
            </a:r>
            <a:endParaRPr lang="en-US" sz="4000" b="1" dirty="0">
              <a:solidFill>
                <a:srgbClr val="FFFFFF"/>
              </a:solidFill>
              <a:effectLst>
                <a:glow rad="228600">
                  <a:srgbClr val="000000"/>
                </a:glow>
              </a:effectLst>
              <a:latin typeface="Arial" panose="020B0604020202020204" pitchFamily="34" charset="0"/>
              <a:ea typeface="Lucida Grande" charset="0"/>
              <a:cs typeface="Lucida Grande" charset="0"/>
            </a:endParaRP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panose="020B0604020202020204" pitchFamily="34" charset="0"/>
              <a:ea typeface="Lucida Grande" charset="0"/>
              <a:cs typeface="Lucida Grande" charset="0"/>
            </a:endParaRPr>
          </a:p>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ar-JO" sz="4000" dirty="0">
                <a:solidFill>
                  <a:srgbClr val="FFFFFF"/>
                </a:solidFill>
                <a:effectLst>
                  <a:glow rad="228600">
                    <a:srgbClr val="000000"/>
                  </a:glow>
                </a:effectLst>
                <a:latin typeface="Courier New" charset="0"/>
                <a:ea typeface="Lucida Grande" charset="0"/>
                <a:cs typeface="Lucida Grande"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Lucida Grande" charset="0"/>
              </a:rPr>
              <a:t>إيجاد الرجاء 22</a:t>
            </a:r>
            <a:endParaRPr lang="en-US" sz="4000" b="1" dirty="0">
              <a:solidFill>
                <a:srgbClr val="FFFFFF"/>
              </a:solidFill>
              <a:effectLst>
                <a:glow rad="228600">
                  <a:srgbClr val="000000"/>
                </a:glow>
              </a:effectLst>
              <a:latin typeface="Arial" panose="020B0604020202020204" pitchFamily="34" charset="0"/>
              <a:ea typeface="Lucida Grande" charset="0"/>
              <a:cs typeface="Lucida Grande" charset="0"/>
            </a:endParaRP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ar-JO" sz="4800" kern="1200" dirty="0">
                <a:solidFill>
                  <a:schemeClr val="bg1"/>
                </a:solidFill>
                <a:effectLst>
                  <a:glow rad="228600">
                    <a:schemeClr val="tx1"/>
                  </a:glow>
                </a:effectLst>
                <a:latin typeface="Arial Narrow" pitchFamily="-111" charset="0"/>
                <a:ea typeface="+mn-ea"/>
              </a:rPr>
              <a:t>راعوث 1</a:t>
            </a:r>
            <a:endParaRPr lang="en-US" sz="4800" kern="1200" dirty="0">
              <a:solidFill>
                <a:schemeClr val="bg1"/>
              </a:solidFill>
              <a:effectLst>
                <a:glow rad="228600">
                  <a:schemeClr val="tx1"/>
                </a:glow>
              </a:effectLst>
              <a:latin typeface="Arial Narrow" pitchFamily="-111" charset="0"/>
              <a:ea typeface="+mn-ea"/>
            </a:endParaRPr>
          </a:p>
        </p:txBody>
      </p:sp>
    </p:spTree>
    <p:extLst>
      <p:ext uri="{BB962C8B-B14F-4D97-AF65-F5344CB8AC3E}">
        <p14:creationId xmlns:p14="http://schemas.microsoft.com/office/powerpoint/2010/main" val="155911736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15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04698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SA"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«اذَا سَلَكْتُمْ فِي فَرَائِضِي وَحَفِظْتُمْ وَصَايَايَ وَعَمِلْتُمْ بِهَا ٤ اعْطِي مَطَرَكُمْ فِي حِينِهِ وَتُعْطِي الارْضُ غَلَّتَهَا وَتُعْطِي اشْجَارُ الْحَقْلِ اثْمَارَهَا</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٢٦:٣-٤</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086" name="WordArt 6"/>
          <p:cNvSpPr>
            <a:spLocks noChangeArrowheads="1" noChangeShapeType="1" noTextEdit="1"/>
          </p:cNvSpPr>
          <p:nvPr/>
        </p:nvSpPr>
        <p:spPr bwMode="auto">
          <a:xfrm rot="-776380">
            <a:off x="940888" y="2791471"/>
            <a:ext cx="6334125" cy="2438400"/>
          </a:xfrm>
          <a:prstGeom prst="rect">
            <a:avLst/>
          </a:prstGeom>
        </p:spPr>
        <p:txBody>
          <a:bodyPr wrap="none" fromWordArt="1">
            <a:prstTxWarp prst="textPlain">
              <a:avLst>
                <a:gd name="adj" fmla="val 50000"/>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ar-SA" dirty="0">
                <a:solidFill>
                  <a:srgbClr val="FFFFFF"/>
                </a:solidFill>
                <a:ea typeface="ＭＳ Ｐゴシック" charset="0"/>
              </a:rPr>
              <a:t>الكلمة المفتاحية</a:t>
            </a:r>
            <a:endParaRPr lang="en-US" dirty="0">
              <a:solidFill>
                <a:srgbClr val="FFFFFF"/>
              </a:solidFill>
              <a:ea typeface="ＭＳ Ｐゴシック"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p>
        </p:txBody>
      </p:sp>
    </p:spTree>
    <p:extLst>
      <p:ext uri="{BB962C8B-B14F-4D97-AF65-F5344CB8AC3E}">
        <p14:creationId xmlns:p14="http://schemas.microsoft.com/office/powerpoint/2010/main" val="4387698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p:txBody>
          <a:bodyPr/>
          <a:lstStyle/>
          <a:p>
            <a:r>
              <a:rPr lang="ar-JO" dirty="0">
                <a:solidFill>
                  <a:schemeClr val="bg1"/>
                </a:solidFill>
                <a:effectLst>
                  <a:glow rad="228600">
                    <a:schemeClr val="tx1"/>
                  </a:glow>
                </a:effectLst>
              </a:rPr>
              <a:t>بيت لحم</a:t>
            </a:r>
            <a:endParaRPr lang="en-US" dirty="0">
              <a:solidFill>
                <a:schemeClr val="bg1"/>
              </a:solidFill>
              <a:effectLst>
                <a:glow rad="228600">
                  <a:schemeClr val="tx1"/>
                </a:glow>
              </a:effectLst>
            </a:endParaRPr>
          </a:p>
        </p:txBody>
      </p:sp>
    </p:spTree>
    <p:extLst>
      <p:ext uri="{BB962C8B-B14F-4D97-AF65-F5344CB8AC3E}">
        <p14:creationId xmlns:p14="http://schemas.microsoft.com/office/powerpoint/2010/main" val="816551500"/>
      </p:ext>
    </p:extLst>
  </p:cSld>
  <p:clrMapOvr>
    <a:masterClrMapping/>
  </p:clrMapOvr>
  <p:transition>
    <p:randomBar dir="vert"/>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98" name="Rectangle 46"/>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776" name="Text Box 24"/>
          <p:cNvSpPr txBox="1">
            <a:spLocks noChangeArrowheads="1"/>
          </p:cNvSpPr>
          <p:nvPr/>
        </p:nvSpPr>
        <p:spPr bwMode="auto">
          <a:xfrm>
            <a:off x="0" y="6096000"/>
            <a:ext cx="9144000" cy="685800"/>
          </a:xfrm>
          <a:prstGeom prst="rect">
            <a:avLst/>
          </a:prstGeom>
          <a:solidFill>
            <a:srgbClr val="FFFFCC"/>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lstStyle/>
          <a:p>
            <a:pPr defTabSz="914400" eaLnBrk="0" fontAlgn="base" hangingPunct="0">
              <a:spcBef>
                <a:spcPct val="0"/>
              </a:spcBef>
              <a:spcAft>
                <a:spcPct val="0"/>
              </a:spcAft>
              <a:defRPr/>
            </a:pPr>
            <a:r>
              <a:rPr lang="ar-JO" sz="2800" b="1" dirty="0">
                <a:solidFill>
                  <a:srgbClr val="FF0000"/>
                </a:solidFill>
                <a:latin typeface="Arial" panose="020B0604020202020204" pitchFamily="34" charset="0"/>
                <a:ea typeface="ＭＳ Ｐゴシック" charset="0"/>
                <a:cs typeface="Arial" panose="020B0604020202020204" pitchFamily="34" charset="0"/>
              </a:rPr>
              <a:t>آذار</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نيسان</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أيار</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حزيران</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تموز</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آب</a:t>
            </a:r>
            <a:endParaRPr lang="en-US" sz="1100" b="1" dirty="0">
              <a:solidFill>
                <a:srgbClr val="FF0000"/>
              </a:solidFill>
              <a:latin typeface="Arial" panose="020B0604020202020204" pitchFamily="34" charset="0"/>
              <a:ea typeface="ＭＳ Ｐゴシック" charset="0"/>
              <a:cs typeface="Arial" panose="020B0604020202020204" pitchFamily="34" charset="0"/>
            </a:endParaRPr>
          </a:p>
        </p:txBody>
      </p:sp>
      <p:sp>
        <p:nvSpPr>
          <p:cNvPr id="842801" name="Text Box 49"/>
          <p:cNvSpPr txBox="1">
            <a:spLocks noChangeArrowheads="1"/>
          </p:cNvSpPr>
          <p:nvPr/>
        </p:nvSpPr>
        <p:spPr bwMode="auto">
          <a:xfrm>
            <a:off x="2286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الشعير</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3" name="Text Box 51"/>
          <p:cNvSpPr txBox="1">
            <a:spLocks noChangeArrowheads="1"/>
          </p:cNvSpPr>
          <p:nvPr/>
        </p:nvSpPr>
        <p:spPr bwMode="auto">
          <a:xfrm>
            <a:off x="24384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القمح</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6" name="Text Box 54"/>
          <p:cNvSpPr txBox="1">
            <a:spLocks noChangeArrowheads="1"/>
          </p:cNvSpPr>
          <p:nvPr/>
        </p:nvSpPr>
        <p:spPr bwMode="auto">
          <a:xfrm>
            <a:off x="57150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العنب</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5126" name="Group 63"/>
          <p:cNvGrpSpPr>
            <a:grpSpLocks/>
          </p:cNvGrpSpPr>
          <p:nvPr/>
        </p:nvGrpSpPr>
        <p:grpSpPr bwMode="auto">
          <a:xfrm>
            <a:off x="0" y="0"/>
            <a:ext cx="9144000" cy="3770313"/>
            <a:chOff x="0" y="0"/>
            <a:chExt cx="5760" cy="2375"/>
          </a:xfrm>
        </p:grpSpPr>
        <p:pic>
          <p:nvPicPr>
            <p:cNvPr id="842754"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42812" name="Rectangle 60"/>
            <p:cNvSpPr>
              <a:spLocks noChangeArrowheads="1"/>
            </p:cNvSpPr>
            <p:nvPr/>
          </p:nvSpPr>
          <p:spPr bwMode="auto">
            <a:xfrm>
              <a:off x="1824" y="288"/>
              <a:ext cx="720" cy="336"/>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13" name="Rectangle 61"/>
            <p:cNvSpPr>
              <a:spLocks noChangeArrowheads="1"/>
            </p:cNvSpPr>
            <p:nvPr/>
          </p:nvSpPr>
          <p:spPr bwMode="auto">
            <a:xfrm>
              <a:off x="4512" y="288"/>
              <a:ext cx="528" cy="336"/>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842807" name="Text Box 55"/>
          <p:cNvSpPr txBox="1">
            <a:spLocks noChangeArrowheads="1"/>
          </p:cNvSpPr>
          <p:nvPr/>
        </p:nvSpPr>
        <p:spPr bwMode="auto">
          <a:xfrm>
            <a:off x="6858000" y="762000"/>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التمر</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8" name="Text Box 56"/>
          <p:cNvSpPr txBox="1">
            <a:spLocks noChangeArrowheads="1"/>
          </p:cNvSpPr>
          <p:nvPr/>
        </p:nvSpPr>
        <p:spPr bwMode="auto">
          <a:xfrm>
            <a:off x="76200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التين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4" name="Text Box 52"/>
          <p:cNvSpPr txBox="1">
            <a:spLocks noChangeArrowheads="1"/>
          </p:cNvSpPr>
          <p:nvPr/>
        </p:nvSpPr>
        <p:spPr bwMode="auto">
          <a:xfrm>
            <a:off x="2762250" y="76200"/>
            <a:ext cx="2800350" cy="52322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الموسم الجاف</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11" name="Text Box 59"/>
          <p:cNvSpPr txBox="1">
            <a:spLocks noChangeArrowheads="1"/>
          </p:cNvSpPr>
          <p:nvPr/>
        </p:nvSpPr>
        <p:spPr bwMode="auto">
          <a:xfrm>
            <a:off x="7162800" y="76200"/>
            <a:ext cx="1524000" cy="52322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الحرارة</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5" name="Text Box 53"/>
          <p:cNvSpPr txBox="1">
            <a:spLocks noChangeArrowheads="1"/>
          </p:cNvSpPr>
          <p:nvPr/>
        </p:nvSpPr>
        <p:spPr bwMode="auto">
          <a:xfrm>
            <a:off x="4648200" y="1219200"/>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التين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5132" name="Group 85"/>
          <p:cNvGrpSpPr>
            <a:grpSpLocks/>
          </p:cNvGrpSpPr>
          <p:nvPr/>
        </p:nvGrpSpPr>
        <p:grpSpPr bwMode="auto">
          <a:xfrm>
            <a:off x="0" y="4419600"/>
            <a:ext cx="9182100" cy="1550988"/>
            <a:chOff x="3" y="3127"/>
            <a:chExt cx="5784" cy="977"/>
          </a:xfrm>
        </p:grpSpPr>
        <p:grpSp>
          <p:nvGrpSpPr>
            <p:cNvPr id="5134" name="Group 86"/>
            <p:cNvGrpSpPr>
              <a:grpSpLocks/>
            </p:cNvGrpSpPr>
            <p:nvPr/>
          </p:nvGrpSpPr>
          <p:grpSpPr bwMode="auto">
            <a:xfrm>
              <a:off x="3" y="3127"/>
              <a:ext cx="964" cy="902"/>
              <a:chOff x="0" y="0"/>
              <a:chExt cx="964" cy="902"/>
            </a:xfrm>
          </p:grpSpPr>
          <p:sp>
            <p:nvSpPr>
              <p:cNvPr id="842839" name="Rectangle 87"/>
              <p:cNvSpPr>
                <a:spLocks noChangeArrowheads="1"/>
              </p:cNvSpPr>
              <p:nvPr/>
            </p:nvSpPr>
            <p:spPr bwMode="auto">
              <a:xfrm>
                <a:off x="43"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نيسان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40" name="Rectangle 88"/>
              <p:cNvSpPr>
                <a:spLocks noChangeArrowheads="1"/>
              </p:cNvSpPr>
              <p:nvPr/>
            </p:nvSpPr>
            <p:spPr bwMode="auto">
              <a:xfrm>
                <a:off x="0"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5" name="Group 89"/>
            <p:cNvGrpSpPr>
              <a:grpSpLocks/>
            </p:cNvGrpSpPr>
            <p:nvPr/>
          </p:nvGrpSpPr>
          <p:grpSpPr bwMode="auto">
            <a:xfrm>
              <a:off x="967" y="3127"/>
              <a:ext cx="964" cy="902"/>
              <a:chOff x="964" y="0"/>
              <a:chExt cx="964" cy="902"/>
            </a:xfrm>
          </p:grpSpPr>
          <p:sp>
            <p:nvSpPr>
              <p:cNvPr id="842842" name="Rectangle 90"/>
              <p:cNvSpPr>
                <a:spLocks noChangeArrowheads="1"/>
              </p:cNvSpPr>
              <p:nvPr/>
            </p:nvSpPr>
            <p:spPr bwMode="auto">
              <a:xfrm>
                <a:off x="1007"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إيار</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43" name="Rectangle 91"/>
              <p:cNvSpPr>
                <a:spLocks noChangeArrowheads="1"/>
              </p:cNvSpPr>
              <p:nvPr/>
            </p:nvSpPr>
            <p:spPr bwMode="auto">
              <a:xfrm>
                <a:off x="964"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6" name="Group 92"/>
            <p:cNvGrpSpPr>
              <a:grpSpLocks/>
            </p:cNvGrpSpPr>
            <p:nvPr/>
          </p:nvGrpSpPr>
          <p:grpSpPr bwMode="auto">
            <a:xfrm>
              <a:off x="1931" y="3127"/>
              <a:ext cx="964" cy="902"/>
              <a:chOff x="1928" y="0"/>
              <a:chExt cx="964" cy="902"/>
            </a:xfrm>
          </p:grpSpPr>
          <p:sp>
            <p:nvSpPr>
              <p:cNvPr id="842845" name="Rectangle 93"/>
              <p:cNvSpPr>
                <a:spLocks noChangeArrowheads="1"/>
              </p:cNvSpPr>
              <p:nvPr/>
            </p:nvSpPr>
            <p:spPr bwMode="auto">
              <a:xfrm>
                <a:off x="1971"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سيفان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46" name="Rectangle 94"/>
              <p:cNvSpPr>
                <a:spLocks noChangeArrowheads="1"/>
              </p:cNvSpPr>
              <p:nvPr/>
            </p:nvSpPr>
            <p:spPr bwMode="auto">
              <a:xfrm>
                <a:off x="1928"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7" name="Group 95"/>
            <p:cNvGrpSpPr>
              <a:grpSpLocks/>
            </p:cNvGrpSpPr>
            <p:nvPr/>
          </p:nvGrpSpPr>
          <p:grpSpPr bwMode="auto">
            <a:xfrm>
              <a:off x="3859" y="3127"/>
              <a:ext cx="964" cy="902"/>
              <a:chOff x="3856" y="0"/>
              <a:chExt cx="964" cy="902"/>
            </a:xfrm>
          </p:grpSpPr>
          <p:sp>
            <p:nvSpPr>
              <p:cNvPr id="842848" name="Rectangle 96"/>
              <p:cNvSpPr>
                <a:spLocks noChangeArrowheads="1"/>
              </p:cNvSpPr>
              <p:nvPr/>
            </p:nvSpPr>
            <p:spPr bwMode="auto">
              <a:xfrm>
                <a:off x="3899"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panose="020B0604020202020204" pitchFamily="34" charset="0"/>
                    <a:ea typeface="ＭＳ Ｐゴシック" charset="0"/>
                    <a:cs typeface="Arial" panose="020B0604020202020204" pitchFamily="34" charset="0"/>
                  </a:rPr>
                  <a:t>Av</a:t>
                </a:r>
              </a:p>
              <a:p>
                <a:pPr algn="ctr" defTabSz="914400" eaLnBrk="0" fontAlgn="base" hangingPunct="0">
                  <a:spcBef>
                    <a:spcPct val="0"/>
                  </a:spcBef>
                  <a:spcAft>
                    <a:spcPct val="0"/>
                  </a:spcAft>
                  <a:defRPr/>
                </a:pPr>
                <a:endParaRPr lang="en-US" sz="28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49" name="Rectangle 97"/>
              <p:cNvSpPr>
                <a:spLocks noChangeArrowheads="1"/>
              </p:cNvSpPr>
              <p:nvPr/>
            </p:nvSpPr>
            <p:spPr bwMode="auto">
              <a:xfrm>
                <a:off x="3856"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8" name="Group 98"/>
            <p:cNvGrpSpPr>
              <a:grpSpLocks/>
            </p:cNvGrpSpPr>
            <p:nvPr/>
          </p:nvGrpSpPr>
          <p:grpSpPr bwMode="auto">
            <a:xfrm>
              <a:off x="4823" y="3127"/>
              <a:ext cx="964" cy="902"/>
              <a:chOff x="4820" y="0"/>
              <a:chExt cx="964" cy="902"/>
            </a:xfrm>
          </p:grpSpPr>
          <p:sp>
            <p:nvSpPr>
              <p:cNvPr id="842851" name="Rectangle 99"/>
              <p:cNvSpPr>
                <a:spLocks noChangeArrowheads="1"/>
              </p:cNvSpPr>
              <p:nvPr/>
            </p:nvSpPr>
            <p:spPr bwMode="auto">
              <a:xfrm>
                <a:off x="4863"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panose="020B0604020202020204" pitchFamily="34" charset="0"/>
                    <a:ea typeface="ＭＳ Ｐゴシック" charset="0"/>
                    <a:cs typeface="Arial" panose="020B0604020202020204" pitchFamily="34" charset="0"/>
                  </a:rPr>
                  <a:t>Elul</a:t>
                </a:r>
              </a:p>
              <a:p>
                <a:pPr algn="ctr" defTabSz="914400" eaLnBrk="0" fontAlgn="base" hangingPunct="0">
                  <a:spcBef>
                    <a:spcPct val="0"/>
                  </a:spcBef>
                  <a:spcAft>
                    <a:spcPct val="0"/>
                  </a:spcAft>
                  <a:defRPr/>
                </a:pPr>
                <a:endParaRPr lang="en-US" sz="28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52" name="Rectangle 100"/>
              <p:cNvSpPr>
                <a:spLocks noChangeArrowheads="1"/>
              </p:cNvSpPr>
              <p:nvPr/>
            </p:nvSpPr>
            <p:spPr bwMode="auto">
              <a:xfrm>
                <a:off x="4820"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9" name="Group 101"/>
            <p:cNvGrpSpPr>
              <a:grpSpLocks/>
            </p:cNvGrpSpPr>
            <p:nvPr/>
          </p:nvGrpSpPr>
          <p:grpSpPr bwMode="auto">
            <a:xfrm>
              <a:off x="2934" y="3192"/>
              <a:ext cx="1104" cy="912"/>
              <a:chOff x="1296" y="528"/>
              <a:chExt cx="1104" cy="912"/>
            </a:xfrm>
          </p:grpSpPr>
          <p:grpSp>
            <p:nvGrpSpPr>
              <p:cNvPr id="5140" name="Group 102"/>
              <p:cNvGrpSpPr>
                <a:grpSpLocks/>
              </p:cNvGrpSpPr>
              <p:nvPr/>
            </p:nvGrpSpPr>
            <p:grpSpPr bwMode="auto">
              <a:xfrm>
                <a:off x="1296" y="528"/>
                <a:ext cx="384" cy="240"/>
                <a:chOff x="2892" y="0"/>
                <a:chExt cx="964" cy="902"/>
              </a:xfrm>
            </p:grpSpPr>
            <p:sp>
              <p:nvSpPr>
                <p:cNvPr id="842855" name="Rectangle 103"/>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ت</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56" name="Rectangle 104"/>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41" name="Group 105"/>
              <p:cNvGrpSpPr>
                <a:grpSpLocks/>
              </p:cNvGrpSpPr>
              <p:nvPr/>
            </p:nvGrpSpPr>
            <p:grpSpPr bwMode="auto">
              <a:xfrm>
                <a:off x="1440" y="624"/>
                <a:ext cx="384" cy="240"/>
                <a:chOff x="2892" y="0"/>
                <a:chExt cx="964" cy="902"/>
              </a:xfrm>
            </p:grpSpPr>
            <p:sp>
              <p:nvSpPr>
                <p:cNvPr id="842858" name="Rectangle 106"/>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م</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59" name="Rectangle 107"/>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42" name="Group 108"/>
              <p:cNvGrpSpPr>
                <a:grpSpLocks/>
              </p:cNvGrpSpPr>
              <p:nvPr/>
            </p:nvGrpSpPr>
            <p:grpSpPr bwMode="auto">
              <a:xfrm>
                <a:off x="1584" y="768"/>
                <a:ext cx="384" cy="240"/>
                <a:chOff x="2892" y="0"/>
                <a:chExt cx="964" cy="902"/>
              </a:xfrm>
            </p:grpSpPr>
            <p:sp>
              <p:nvSpPr>
                <p:cNvPr id="842861" name="Rectangle 109"/>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و</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62" name="Rectangle 110"/>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43" name="Group 111"/>
              <p:cNvGrpSpPr>
                <a:grpSpLocks/>
              </p:cNvGrpSpPr>
              <p:nvPr/>
            </p:nvGrpSpPr>
            <p:grpSpPr bwMode="auto">
              <a:xfrm>
                <a:off x="1728" y="912"/>
                <a:ext cx="384" cy="240"/>
                <a:chOff x="2892" y="0"/>
                <a:chExt cx="964" cy="902"/>
              </a:xfrm>
            </p:grpSpPr>
            <p:sp>
              <p:nvSpPr>
                <p:cNvPr id="842864" name="Rectangle 112"/>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ز</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65" name="Rectangle 113"/>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842868" name="Rectangle 116"/>
              <p:cNvSpPr>
                <a:spLocks noChangeArrowheads="1"/>
              </p:cNvSpPr>
              <p:nvPr/>
            </p:nvSpPr>
            <p:spPr bwMode="auto">
              <a:xfrm>
                <a:off x="1872" y="1056"/>
                <a:ext cx="384" cy="24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71" name="Rectangle 119"/>
              <p:cNvSpPr>
                <a:spLocks noChangeArrowheads="1"/>
              </p:cNvSpPr>
              <p:nvPr/>
            </p:nvSpPr>
            <p:spPr bwMode="auto">
              <a:xfrm>
                <a:off x="2016" y="1200"/>
                <a:ext cx="384" cy="24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sp>
        <p:nvSpPr>
          <p:cNvPr id="842872" name="AutoShape 120"/>
          <p:cNvSpPr>
            <a:spLocks noChangeArrowheads="1"/>
          </p:cNvSpPr>
          <p:nvPr/>
        </p:nvSpPr>
        <p:spPr bwMode="auto">
          <a:xfrm>
            <a:off x="304800" y="5105400"/>
            <a:ext cx="4343400" cy="838200"/>
          </a:xfrm>
          <a:prstGeom prst="rightArrow">
            <a:avLst>
              <a:gd name="adj1" fmla="val 50000"/>
              <a:gd name="adj2" fmla="val 129545"/>
            </a:avLst>
          </a:prstGeom>
          <a:solidFill>
            <a:srgbClr val="FF99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2163243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3000"/>
                                  </p:stCondLst>
                                  <p:childTnLst>
                                    <p:set>
                                      <p:cBhvr>
                                        <p:cTn id="6" dur="1" fill="hold">
                                          <p:stCondLst>
                                            <p:cond delay="0"/>
                                          </p:stCondLst>
                                        </p:cTn>
                                        <p:tgtEl>
                                          <p:spTgt spid="842872"/>
                                        </p:tgtEl>
                                        <p:attrNameLst>
                                          <p:attrName>style.visibility</p:attrName>
                                        </p:attrNameLst>
                                      </p:cBhvr>
                                      <p:to>
                                        <p:strVal val="visible"/>
                                      </p:to>
                                    </p:set>
                                    <p:anim calcmode="lin" valueType="num">
                                      <p:cBhvr>
                                        <p:cTn id="7" dur="500" fill="hold"/>
                                        <p:tgtEl>
                                          <p:spTgt spid="842872"/>
                                        </p:tgtEl>
                                        <p:attrNameLst>
                                          <p:attrName>ppt_x</p:attrName>
                                        </p:attrNameLst>
                                      </p:cBhvr>
                                      <p:tavLst>
                                        <p:tav tm="0">
                                          <p:val>
                                            <p:strVal val="#ppt_x-#ppt_w/2"/>
                                          </p:val>
                                        </p:tav>
                                        <p:tav tm="100000">
                                          <p:val>
                                            <p:strVal val="#ppt_x"/>
                                          </p:val>
                                        </p:tav>
                                      </p:tavLst>
                                    </p:anim>
                                    <p:anim calcmode="lin" valueType="num">
                                      <p:cBhvr>
                                        <p:cTn id="8" dur="500" fill="hold"/>
                                        <p:tgtEl>
                                          <p:spTgt spid="842872"/>
                                        </p:tgtEl>
                                        <p:attrNameLst>
                                          <p:attrName>ppt_y</p:attrName>
                                        </p:attrNameLst>
                                      </p:cBhvr>
                                      <p:tavLst>
                                        <p:tav tm="0">
                                          <p:val>
                                            <p:strVal val="#ppt_y"/>
                                          </p:val>
                                        </p:tav>
                                        <p:tav tm="100000">
                                          <p:val>
                                            <p:strVal val="#ppt_y"/>
                                          </p:val>
                                        </p:tav>
                                      </p:tavLst>
                                    </p:anim>
                                    <p:anim calcmode="lin" valueType="num">
                                      <p:cBhvr>
                                        <p:cTn id="9" dur="500" fill="hold"/>
                                        <p:tgtEl>
                                          <p:spTgt spid="842872"/>
                                        </p:tgtEl>
                                        <p:attrNameLst>
                                          <p:attrName>ppt_w</p:attrName>
                                        </p:attrNameLst>
                                      </p:cBhvr>
                                      <p:tavLst>
                                        <p:tav tm="0">
                                          <p:val>
                                            <p:fltVal val="0"/>
                                          </p:val>
                                        </p:tav>
                                        <p:tav tm="100000">
                                          <p:val>
                                            <p:strVal val="#ppt_w"/>
                                          </p:val>
                                        </p:tav>
                                      </p:tavLst>
                                    </p:anim>
                                    <p:anim calcmode="lin" valueType="num">
                                      <p:cBhvr>
                                        <p:cTn id="10" dur="500" fill="hold"/>
                                        <p:tgtEl>
                                          <p:spTgt spid="84287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7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2 </a:t>
            </a:r>
          </a:p>
        </p:txBody>
      </p:sp>
    </p:spTree>
    <p:extLst>
      <p:ext uri="{BB962C8B-B14F-4D97-AF65-F5344CB8AC3E}">
        <p14:creationId xmlns:p14="http://schemas.microsoft.com/office/powerpoint/2010/main" val="4267181752"/>
      </p:ext>
    </p:extLst>
  </p:cSld>
  <p:clrMapOvr>
    <a:overrideClrMapping bg1="lt1" tx1="dk1" bg2="lt2" tx2="dk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33684" t="25075" r="7196" b="11709"/>
          <a:stretch/>
        </p:blipFill>
        <p:spPr>
          <a:xfrm rot="16200000">
            <a:off x="3916339" y="1369691"/>
            <a:ext cx="5955330" cy="449999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7" name="TextBox 3"/>
          <p:cNvSpPr txBox="1">
            <a:spLocks noChangeArrowheads="1"/>
          </p:cNvSpPr>
          <p:nvPr/>
        </p:nvSpPr>
        <p:spPr bwMode="auto">
          <a:xfrm>
            <a:off x="0" y="1109226"/>
            <a:ext cx="5091877" cy="2308324"/>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عودة راعوث مع نعمي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التقاط غير محدود من بوعز</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وقت الولي الفادي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زوج فادي لراعوث</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4"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1413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160929"/>
            <a:ext cx="7772400" cy="1143000"/>
          </a:xfrm>
        </p:spPr>
        <p:txBody>
          <a:bodyPr/>
          <a:lstStyle/>
          <a:p>
            <a:r>
              <a:rPr lang="en-US"/>
              <a:t>Against the Grain</a:t>
            </a:r>
          </a:p>
        </p:txBody>
      </p:sp>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Text Box 3"/>
          <p:cNvSpPr txBox="1">
            <a:spLocks noChangeArrowheads="1"/>
          </p:cNvSpPr>
          <p:nvPr/>
        </p:nvSpPr>
        <p:spPr bwMode="auto">
          <a:xfrm>
            <a:off x="1219200" y="5149850"/>
            <a:ext cx="6705600" cy="171739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ar-JO" sz="4800" b="1" dirty="0">
                <a:solidFill>
                  <a:srgbClr val="FFFFFF"/>
                </a:solidFill>
                <a:latin typeface="Arial" panose="020B0604020202020204" pitchFamily="34" charset="0"/>
                <a:ea typeface="ＭＳ Ｐゴシック" charset="0"/>
                <a:cs typeface="Arial" panose="020B0604020202020204" pitchFamily="34" charset="0"/>
              </a:rPr>
              <a:t>القمح ثانية</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20000"/>
              </a:spcBef>
              <a:spcAft>
                <a:spcPct val="0"/>
              </a:spcAft>
            </a:pPr>
            <a:r>
              <a:rPr lang="ar-JO" sz="4800" b="1" dirty="0">
                <a:solidFill>
                  <a:srgbClr val="FFFFFF"/>
                </a:solidFill>
                <a:latin typeface="Arial" panose="020B0604020202020204" pitchFamily="34" charset="0"/>
                <a:ea typeface="ＭＳ Ｐゴシック" charset="0"/>
                <a:cs typeface="Arial" panose="020B0604020202020204" pitchFamily="34" charset="0"/>
              </a:rPr>
              <a:t>راعوث 2: 1-23</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254738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ar-JO" sz="5400" b="1" dirty="0">
                <a:latin typeface="Arial" panose="020B0604020202020204" pitchFamily="34" charset="0"/>
                <a:cs typeface="Arial" panose="020B0604020202020204" pitchFamily="34" charset="0"/>
              </a:rPr>
              <a:t>الجني</a:t>
            </a:r>
            <a:endParaRPr lang="en-US" sz="5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150798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الحصاد و لقاط حصيدك لا تلتقط</a:t>
            </a:r>
            <a:endParaRPr lang="en-US" sz="3600" b="1" dirty="0">
              <a:solidFill>
                <a:srgbClr val="000000"/>
              </a:solidFill>
              <a:latin typeface="Arial" panose="020B0604020202020204" pitchFamily="34" charset="0"/>
              <a:cs typeface="Arial" panose="020B0604020202020204" pitchFamily="34" charset="0"/>
            </a:endParaRPr>
          </a:p>
        </p:txBody>
      </p:sp>
      <p:sp>
        <p:nvSpPr>
          <p:cNvPr id="338952"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9</a:t>
            </a:r>
            <a:endParaRPr lang="en-US" sz="2000" b="1" dirty="0">
              <a:solidFill>
                <a:srgbClr val="000000"/>
              </a:solidFill>
              <a:latin typeface="Arial" panose="020B0604020202020204" pitchFamily="34" charset="0"/>
              <a:cs typeface="Arial" panose="020B0604020202020204" pitchFamily="34" charset="0"/>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الجمع ممنوع على ملاك الأرض</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36836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كرمك لا تعلله              و نثار كرمك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2645"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10</a:t>
            </a:r>
            <a:endParaRPr lang="en-US" sz="2000" b="1" dirty="0">
              <a:solidFill>
                <a:srgbClr val="000000"/>
              </a:solidFill>
              <a:latin typeface="Arial" panose="020B0604020202020204" pitchFamily="34" charset="0"/>
              <a:cs typeface="Arial" panose="020B0604020202020204" pitchFamily="34" charset="0"/>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الجمع وصية للفقراء</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24740946"/>
      </p:ext>
    </p:extLst>
  </p:cSld>
  <p:clrMapOvr>
    <a:masterClrMapping/>
  </p:clrMapOvr>
  <p:transition>
    <p:randomBar dir="vert"/>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2" name="Text Box 7"/>
          <p:cNvSpPr txBox="1">
            <a:spLocks noChangeArrowheads="1"/>
          </p:cNvSpPr>
          <p:nvPr/>
        </p:nvSpPr>
        <p:spPr bwMode="auto">
          <a:xfrm>
            <a:off x="0" y="152400"/>
            <a:ext cx="482019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حصادك و لقاط حصيدك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4693"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23: 22</a:t>
            </a:r>
            <a:endParaRPr lang="en-US" sz="2000" b="1" dirty="0">
              <a:solidFill>
                <a:srgbClr val="000000"/>
              </a:solidFill>
              <a:latin typeface="Arial" panose="020B0604020202020204" pitchFamily="34" charset="0"/>
              <a:cs typeface="Arial" panose="020B0604020202020204" pitchFamily="34" charset="0"/>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تكرار الوصية</a:t>
            </a:r>
            <a:endParaRPr lang="en-US" sz="32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32343896"/>
      </p:ext>
    </p:extLst>
  </p:cSld>
  <p:clrMapOvr>
    <a:masterClrMapping/>
  </p:clrMapOvr>
  <p:transition>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1311274"/>
            <a:ext cx="5715000" cy="5040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Text Box 7"/>
          <p:cNvSpPr txBox="1">
            <a:spLocks noChangeArrowheads="1"/>
          </p:cNvSpPr>
          <p:nvPr/>
        </p:nvSpPr>
        <p:spPr bwMode="auto">
          <a:xfrm>
            <a:off x="76200" y="-92075"/>
            <a:ext cx="471182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إذا حصدت حصيدك في حقلك و نسيت حزمة في الحقل فلا ترجع لتأخذها للغريب و اليتيم و الأرملة تكون لكي يباركك الرب إلهك في كل عمل يديك</a:t>
            </a:r>
            <a:endParaRPr lang="en-US" sz="3600" b="1" dirty="0">
              <a:solidFill>
                <a:srgbClr val="000000"/>
              </a:solidFill>
              <a:latin typeface="Arial" panose="020B0604020202020204" pitchFamily="34" charset="0"/>
              <a:cs typeface="Arial" panose="020B0604020202020204" pitchFamily="34" charset="0"/>
            </a:endParaRP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تثنية 24: 19</a:t>
            </a:r>
            <a:endParaRPr lang="en-US" sz="2000" b="1" dirty="0">
              <a:solidFill>
                <a:srgbClr val="000000"/>
              </a:solidFill>
              <a:latin typeface="Arial" panose="020B0604020202020204" pitchFamily="34" charset="0"/>
              <a:cs typeface="Arial" panose="020B0604020202020204" pitchFamily="34" charset="0"/>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مرة أخرى</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6029536"/>
      </p:ext>
    </p:extLst>
  </p:cSld>
  <p:clrMapOvr>
    <a:masterClrMapping/>
  </p:clrMapOvr>
  <p:transition>
    <p:randomBar dir="vert"/>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الجني</a:t>
            </a:r>
            <a:endParaRPr lang="en-US" sz="4000" dirty="0">
              <a:solidFill>
                <a:schemeClr val="bg1"/>
              </a:solidFill>
              <a:ea typeface="+mj-ea"/>
            </a:endParaRPr>
          </a:p>
        </p:txBody>
      </p:sp>
    </p:spTree>
    <p:extLst>
      <p:ext uri="{BB962C8B-B14F-4D97-AF65-F5344CB8AC3E}">
        <p14:creationId xmlns:p14="http://schemas.microsoft.com/office/powerpoint/2010/main" val="4171374136"/>
      </p:ext>
    </p:extLst>
  </p:cSld>
  <p:clrMapOvr>
    <a:masterClrMapping/>
  </p:clrMapOvr>
  <p:transition>
    <p:randomBar dir="vert"/>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درس الحنطة</a:t>
            </a:r>
            <a:endParaRPr lang="en-US" sz="4000" dirty="0">
              <a:solidFill>
                <a:schemeClr val="bg1"/>
              </a:solidFill>
              <a:ea typeface="+mj-ea"/>
            </a:endParaRPr>
          </a:p>
        </p:txBody>
      </p:sp>
    </p:spTree>
    <p:extLst>
      <p:ext uri="{BB962C8B-B14F-4D97-AF65-F5344CB8AC3E}">
        <p14:creationId xmlns:p14="http://schemas.microsoft.com/office/powerpoint/2010/main" val="2747933512"/>
      </p:ext>
    </p:extLst>
  </p:cSld>
  <p:clrMapOvr>
    <a:masterClrMapping/>
  </p:clrMapOvr>
  <p:transition>
    <p:randomBar dir="vert"/>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التذرية</a:t>
            </a:r>
            <a:endParaRPr lang="en-US" sz="4000" dirty="0">
              <a:solidFill>
                <a:schemeClr val="bg1"/>
              </a:solidFill>
              <a:ea typeface="+mj-ea"/>
            </a:endParaRPr>
          </a:p>
        </p:txBody>
      </p:sp>
    </p:spTree>
    <p:extLst>
      <p:ext uri="{BB962C8B-B14F-4D97-AF65-F5344CB8AC3E}">
        <p14:creationId xmlns:p14="http://schemas.microsoft.com/office/powerpoint/2010/main" val="812332578"/>
      </p:ext>
    </p:extLst>
  </p:cSld>
  <p:clrMapOvr>
    <a:masterClrMapping/>
  </p:clrMapOvr>
  <p:transition>
    <p:randomBar dir="vert"/>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العمل</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1-7</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33" name="Text Box 93"/>
          <p:cNvSpPr txBox="1">
            <a:spLocks noChangeArrowheads="1"/>
          </p:cNvSpPr>
          <p:nvPr/>
        </p:nvSpPr>
        <p:spPr bwMode="auto">
          <a:xfrm>
            <a:off x="0" y="1568450"/>
            <a:ext cx="9144000" cy="211134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2000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أخذ ا</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لمبادرة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1-3</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إظهار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الإجتهاد</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4-7</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2025666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0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راعوث</a:t>
            </a:r>
            <a:endParaRPr kumimoji="0" lang="en-US"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kern="1200" dirty="0">
                <a:solidFill>
                  <a:schemeClr val="tx1"/>
                </a:solidFill>
                <a:effectLst/>
                <a:ea typeface="ＭＳ Ｐゴシック" charset="0"/>
              </a:rPr>
              <a:t>كن</a:t>
            </a:r>
            <a:r>
              <a:rPr lang="en-US" sz="9600" kern="1200" dirty="0">
                <a:solidFill>
                  <a:schemeClr val="tx1"/>
                </a:solidFill>
                <a:effectLst/>
                <a:ea typeface="ＭＳ Ｐゴシック" charset="0"/>
              </a:rPr>
              <a:t> </a:t>
            </a:r>
            <a:br>
              <a:rPr lang="en-US" sz="9600" kern="1200" dirty="0">
                <a:solidFill>
                  <a:schemeClr val="tx1"/>
                </a:solidFill>
                <a:effectLst/>
                <a:ea typeface="ＭＳ Ｐゴシック" charset="0"/>
              </a:rPr>
            </a:br>
            <a:r>
              <a:rPr lang="ar-JO" sz="9600" kern="1200" dirty="0">
                <a:solidFill>
                  <a:srgbClr val="800000"/>
                </a:solidFill>
                <a:effectLst/>
                <a:ea typeface="ＭＳ Ｐゴシック" charset="0"/>
              </a:rPr>
              <a:t>علاقاتياً</a:t>
            </a:r>
            <a:endParaRPr lang="en-US" sz="9600" kern="1200" dirty="0">
              <a:solidFill>
                <a:srgbClr val="800000"/>
              </a:solidFill>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2011173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لأننا لم نسلك بلا ترتيب بينكم و لا أكلنا خبزاً مجاناً من أحد بل كنا نشتغل بتعب و كد ليلاً و نهاراً لكي لا نثقل على أحد منكم</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7-8</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ffectLst>
                  <a:glow rad="139700">
                    <a:schemeClr val="tx1"/>
                  </a:glow>
                </a:effectLst>
                <a:ea typeface="+mj-ea"/>
              </a:rPr>
              <a:t>يتوقع الله العمل الشاق</a:t>
            </a:r>
            <a:endParaRPr lang="en-US" sz="4000"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133475288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16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ليس أن لا سلطان لنا بل لكي نعطيكم أنفسنا قدوة حتى تتمثلوا بنا فإننا أيضاً حين كنا عندكم أوصيناكم بهذا</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a:p>
              <a:pPr algn="ctr" defTabSz="914400" eaLnBrk="1" fontAlgn="base" hangingPunct="1">
                <a:spcBef>
                  <a:spcPct val="50000"/>
                </a:spcBef>
                <a:spcAft>
                  <a:spcPct val="0"/>
                </a:spcAft>
              </a:pP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9-10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2422255900"/>
      </p:ext>
    </p:extLst>
  </p:cSld>
  <p:clrMapOvr>
    <a:masterClrMapping/>
  </p:clrMapOvr>
  <p:transition>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a:t>
            </a:r>
          </a:p>
          <a:p>
            <a:pPr defTabSz="914400" fontAlgn="base">
              <a:spcBef>
                <a:spcPct val="50000"/>
              </a:spcBef>
              <a:spcAft>
                <a:spcPct val="0"/>
              </a:spcAft>
              <a:defRPr/>
            </a:pPr>
            <a:r>
              <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 </a:t>
            </a: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إنه إن كان أحد لا يريد أن يشتغل </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5" name="Text Box 7"/>
          <p:cNvSpPr txBox="1">
            <a:spLocks noChangeArrowheads="1"/>
          </p:cNvSpPr>
          <p:nvPr/>
        </p:nvSpPr>
        <p:spPr bwMode="auto">
          <a:xfrm>
            <a:off x="76200" y="3794125"/>
            <a:ext cx="4051663"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فلا يأكل أيضاً</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616330549"/>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29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7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52400">
                      <a:srgbClr val="000000"/>
                    </a:glow>
                  </a:effectLst>
                  <a:latin typeface="Arial" panose="020B0604020202020204" pitchFamily="34" charset="0"/>
                  <a:cs typeface="Arial" panose="020B0604020202020204" pitchFamily="34" charset="0"/>
                </a:rPr>
                <a:t>و إن كان أحد لا يعتني بخاصته و لا سيما أهل بيته فقد أنكر الإيمان و هو شر من غير المؤمن</a:t>
              </a:r>
              <a:endParaRPr lang="en-US" sz="3600" b="1" dirty="0">
                <a:solidFill>
                  <a:srgbClr val="FFFFFF"/>
                </a:solidFill>
                <a:effectLst>
                  <a:glow rad="152400">
                    <a:srgbClr val="000000"/>
                  </a:glow>
                </a:effectLst>
                <a:latin typeface="Arial" panose="020B0604020202020204" pitchFamily="34" charset="0"/>
                <a:cs typeface="Arial" panose="020B0604020202020204" pitchFamily="34" charset="0"/>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1 تيموثاوس 5: 8</a:t>
            </a:r>
            <a:endParaRPr lang="en-US"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52400">
                    <a:schemeClr val="tx1"/>
                  </a:glow>
                </a:effectLst>
                <a:ea typeface="ＭＳ Ｐゴシック" charset="0"/>
              </a:rPr>
              <a:t>يتوقع الله العمل الشاق</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1628645688"/>
      </p:ext>
    </p:extLst>
  </p:cSld>
  <p:clrMapOvr>
    <a:masterClrMapping/>
  </p:clrMapOvr>
  <p:transition>
    <p:randomBar dir="vert"/>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90885" name="Text Box 5"/>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المساعدة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8-23</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0886" name="Text Box 6"/>
          <p:cNvSpPr txBox="1">
            <a:spLocks noChangeArrowheads="1"/>
          </p:cNvSpPr>
          <p:nvPr/>
        </p:nvSpPr>
        <p:spPr bwMode="auto">
          <a:xfrm>
            <a:off x="0" y="1612900"/>
            <a:ext cx="914400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Courier New" charset="0"/>
                <a:cs typeface="ＭＳ Ｐゴシック" charset="0"/>
              </a:rPr>
              <a:t>	► </a:t>
            </a:r>
            <a:r>
              <a:rPr lang="ar-JO" sz="4000" dirty="0">
                <a:solidFill>
                  <a:srgbClr val="FFFFFF"/>
                </a:solidFill>
                <a:effectLst>
                  <a:glow rad="228600">
                    <a:srgbClr val="000000">
                      <a:alpha val="75000"/>
                    </a:srgbClr>
                  </a:glow>
                </a:effectLst>
                <a:latin typeface="Courier New" charset="0"/>
                <a:cs typeface="ＭＳ Ｐゴシック" charset="0"/>
              </a:rPr>
              <a:t> </a:t>
            </a:r>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كرم</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 بوعز </a:t>
            </a:r>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لـ 8-16</a:t>
            </a:r>
            <a:endParaRPr lang="en-US"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endParaRPr>
          </a:p>
          <a:p>
            <a:pPr lvl="2" algn="ctr" defTabSz="914400" eaLnBrk="0" fontAlgn="base" hangingPunct="0">
              <a:spcBef>
                <a:spcPct val="20000"/>
              </a:spcBef>
              <a:spcAft>
                <a:spcPct val="0"/>
              </a:spcAft>
              <a:buFont typeface="Wingdings 2" charset="0"/>
              <a:buNone/>
            </a:pPr>
            <a:endParaRPr lang="en-US" sz="1000" b="1" dirty="0">
              <a:solidFill>
                <a:srgbClr val="FFFFFF"/>
              </a:solidFill>
              <a:effectLst>
                <a:glow rad="228600">
                  <a:srgbClr val="000000">
                    <a:alpha val="75000"/>
                  </a:srgbClr>
                </a:glow>
              </a:effectLst>
              <a:latin typeface="Arial" panose="020B0604020202020204" pitchFamily="34" charset="0"/>
              <a:cs typeface="ＭＳ Ｐゴシック" charset="0"/>
            </a:endParaRPr>
          </a:p>
          <a:p>
            <a:pPr algn="r" defTabSz="914400" rtl="1"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cs typeface="Times New Roman" charset="0"/>
              </a:rPr>
              <a:t>		v</a:t>
            </a:r>
            <a:r>
              <a:rPr lang="en-US" sz="3200" b="1" dirty="0">
                <a:solidFill>
                  <a:srgbClr val="FFFFFF"/>
                </a:solidFill>
                <a:effectLst>
                  <a:glow rad="228600">
                    <a:srgbClr val="000000">
                      <a:alpha val="75000"/>
                    </a:srgbClr>
                  </a:glow>
                </a:effectLst>
                <a:cs typeface="Times New Roman" charset="0"/>
              </a:rPr>
              <a:t>  </a:t>
            </a:r>
            <a:r>
              <a:rPr lang="ar-JO" sz="3200" b="1" dirty="0">
                <a:solidFill>
                  <a:srgbClr val="FFFFFF"/>
                </a:solidFill>
                <a:effectLst>
                  <a:glow rad="228600">
                    <a:srgbClr val="000000">
                      <a:alpha val="75000"/>
                    </a:srgbClr>
                  </a:glow>
                </a:effectLst>
                <a:cs typeface="Times New Roman" charset="0"/>
              </a:rPr>
              <a:t>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تقديم </a:t>
            </a:r>
            <a:r>
              <a:rPr lang="ar-JO" sz="3600" b="1" dirty="0">
                <a:solidFill>
                  <a:srgbClr val="FFFF00"/>
                </a:solidFill>
                <a:effectLst>
                  <a:glow rad="228600">
                    <a:srgbClr val="000000">
                      <a:alpha val="75000"/>
                    </a:srgbClr>
                  </a:glow>
                </a:effectLst>
                <a:latin typeface="Arial" panose="020B0604020202020204" pitchFamily="34" charset="0"/>
                <a:cs typeface="Times New Roman" charset="0"/>
              </a:rPr>
              <a:t>الحماية</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 8-13</a:t>
            </a:r>
            <a:endParaRPr lang="en-US" sz="3600" b="1" dirty="0">
              <a:solidFill>
                <a:srgbClr val="FFFFFF"/>
              </a:solidFill>
              <a:effectLst>
                <a:glow rad="228600">
                  <a:srgbClr val="000000">
                    <a:alpha val="75000"/>
                  </a:srgbClr>
                </a:glow>
              </a:effectLst>
              <a:latin typeface="Arial" panose="020B0604020202020204" pitchFamily="34" charset="0"/>
              <a:cs typeface="Times New Roman" charset="0"/>
            </a:endParaRPr>
          </a:p>
          <a:p>
            <a:pPr algn="r" defTabSz="914400" rtl="1" fontAlgn="base">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a:t>
            </a:r>
            <a:r>
              <a:rPr lang="en-US" sz="3200" b="1" dirty="0">
                <a:solidFill>
                  <a:srgbClr val="FFFFFF"/>
                </a:solidFill>
                <a:effectLst>
                  <a:glow rad="228600">
                    <a:srgbClr val="000000">
                      <a:alpha val="75000"/>
                    </a:srgbClr>
                  </a:glow>
                </a:effectLst>
                <a:latin typeface="Monotype Sorts" charset="0"/>
                <a:cs typeface="Times New Roman" charset="0"/>
              </a:rPr>
              <a:t>v</a:t>
            </a:r>
            <a:r>
              <a:rPr lang="en-US" sz="3200" b="1" dirty="0">
                <a:solidFill>
                  <a:srgbClr val="FFFFFF"/>
                </a:solidFill>
                <a:effectLst>
                  <a:glow rad="228600">
                    <a:srgbClr val="000000">
                      <a:alpha val="75000"/>
                    </a:srgbClr>
                  </a:glow>
                </a:effectLst>
                <a:cs typeface="Times New Roman" charset="0"/>
              </a:rPr>
              <a:t>  </a:t>
            </a:r>
            <a:r>
              <a:rPr lang="ar-JO" sz="3200" b="1" dirty="0">
                <a:solidFill>
                  <a:srgbClr val="FFFFFF"/>
                </a:solidFill>
                <a:effectLst>
                  <a:glow rad="228600">
                    <a:srgbClr val="000000">
                      <a:alpha val="75000"/>
                    </a:srgbClr>
                  </a:glow>
                </a:effectLst>
                <a:cs typeface="Times New Roman" charset="0"/>
              </a:rPr>
              <a:t>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ضمان </a:t>
            </a:r>
            <a:r>
              <a:rPr lang="ar-JO" sz="3600" b="1" dirty="0">
                <a:solidFill>
                  <a:srgbClr val="FFFF00"/>
                </a:solidFill>
                <a:effectLst>
                  <a:glow rad="228600">
                    <a:srgbClr val="000000">
                      <a:alpha val="75000"/>
                    </a:srgbClr>
                  </a:glow>
                </a:effectLst>
                <a:latin typeface="Arial" panose="020B0604020202020204" pitchFamily="34" charset="0"/>
                <a:cs typeface="Times New Roman" charset="0"/>
              </a:rPr>
              <a:t>الإمتيازات</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 14-16</a:t>
            </a:r>
            <a:endParaRPr lang="en-US" sz="3600" b="1" dirty="0">
              <a:solidFill>
                <a:srgbClr val="FFFFFF"/>
              </a:solidFill>
              <a:effectLst>
                <a:glow rad="228600">
                  <a:srgbClr val="000000">
                    <a:alpha val="75000"/>
                  </a:srgbClr>
                </a:glow>
              </a:effectLst>
              <a:latin typeface="Arial" panose="020B0604020202020204" pitchFamily="34" charset="0"/>
              <a:cs typeface="Times New Roman" charset="0"/>
            </a:endParaRPr>
          </a:p>
        </p:txBody>
      </p:sp>
    </p:spTree>
    <p:extLst>
      <p:ext uri="{BB962C8B-B14F-4D97-AF65-F5344CB8AC3E}">
        <p14:creationId xmlns:p14="http://schemas.microsoft.com/office/powerpoint/2010/main" val="142791554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13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73476" name="Text Box 4"/>
          <p:cNvSpPr txBox="1">
            <a:spLocks noChangeArrowheads="1"/>
          </p:cNvSpPr>
          <p:nvPr/>
        </p:nvSpPr>
        <p:spPr bwMode="auto">
          <a:xfrm>
            <a:off x="0" y="1981200"/>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ليكن أجرك كاملاً من عند الرب إله إسرائيل</a:t>
            </a:r>
            <a:endParaRPr lang="en-US" sz="4000" b="1"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873477" name="Text Box 5"/>
          <p:cNvSpPr txBox="1">
            <a:spLocks noChangeArrowheads="1"/>
          </p:cNvSpPr>
          <p:nvPr/>
        </p:nvSpPr>
        <p:spPr bwMode="auto">
          <a:xfrm>
            <a:off x="4495800" y="6172200"/>
            <a:ext cx="44958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راعوث 2: 12</a:t>
            </a:r>
            <a:endParaRPr lang="en-US"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73482" name="Text Box 10"/>
          <p:cNvSpPr txBox="1">
            <a:spLocks noChangeArrowheads="1"/>
          </p:cNvSpPr>
          <p:nvPr/>
        </p:nvSpPr>
        <p:spPr bwMode="auto">
          <a:xfrm>
            <a:off x="0" y="3124200"/>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الذي جئت لكي تحتمي تحت </a:t>
            </a:r>
            <a:r>
              <a:rPr lang="ar-JO" sz="4000" b="1" dirty="0">
                <a:solidFill>
                  <a:srgbClr val="FFFF00"/>
                </a:solidFill>
                <a:effectLst>
                  <a:glow rad="127000">
                    <a:srgbClr val="000000"/>
                  </a:glow>
                </a:effectLst>
                <a:latin typeface="Arial" panose="020B0604020202020204" pitchFamily="34" charset="0"/>
                <a:cs typeface="Arial" panose="020B0604020202020204" pitchFamily="34" charset="0"/>
              </a:rPr>
              <a:t>جناحيه</a:t>
            </a:r>
            <a:endParaRPr lang="en-US" sz="4000" b="1" dirty="0">
              <a:solidFill>
                <a:srgbClr val="FFFF00"/>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5837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873482"/>
                                        </p:tgtEl>
                                        <p:attrNameLst>
                                          <p:attrName>style.visibility</p:attrName>
                                        </p:attrNameLst>
                                      </p:cBhvr>
                                      <p:to>
                                        <p:strVal val="visible"/>
                                      </p:to>
                                    </p:set>
                                    <p:animEffect transition="in" filter="dissolve">
                                      <p:cBhvr>
                                        <p:cTn id="11" dur="500"/>
                                        <p:tgtEl>
                                          <p:spTgt spid="873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P spid="873482"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91296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ليكن أجرك كاملاً من عند الرب إله إسرائيل</a:t>
            </a:r>
            <a:endParaRPr lang="en-US" sz="4000" b="1" dirty="0">
              <a:solidFill>
                <a:srgbClr val="FFFFFF"/>
              </a:solidFill>
              <a:effectLst>
                <a:glow rad="127000">
                  <a:srgbClr val="000000"/>
                </a:glow>
              </a:effectLst>
              <a:latin typeface="Arial" panose="020B0604020202020204" pitchFamily="34" charset="0"/>
              <a:cs typeface="Arial" panose="020B0604020202020204" pitchFamily="34" charset="0"/>
            </a:endParaRPr>
          </a:p>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الذي جئت لكي تحتمي تحت </a:t>
            </a:r>
            <a:r>
              <a:rPr lang="ar-JO" sz="4000" b="1" dirty="0">
                <a:solidFill>
                  <a:srgbClr val="FFFF00"/>
                </a:solidFill>
                <a:effectLst>
                  <a:glow rad="127000">
                    <a:srgbClr val="000000"/>
                  </a:glow>
                </a:effectLst>
                <a:latin typeface="Arial" panose="020B0604020202020204" pitchFamily="34" charset="0"/>
                <a:cs typeface="Arial" panose="020B0604020202020204" pitchFamily="34" charset="0"/>
              </a:rPr>
              <a:t>جناحيه</a:t>
            </a:r>
            <a:endParaRPr lang="en-US" sz="4000" b="1" dirty="0">
              <a:solidFill>
                <a:srgbClr val="FFFF00"/>
              </a:solidFill>
              <a:effectLst>
                <a:glow rad="127000">
                  <a:srgbClr val="000000"/>
                </a:glow>
              </a:effectLst>
              <a:latin typeface="Arial" panose="020B0604020202020204" pitchFamily="34" charset="0"/>
              <a:cs typeface="Arial" panose="020B0604020202020204" pitchFamily="34" charset="0"/>
            </a:endParaRP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a:effectLst>
                  <a:glow rad="177800">
                    <a:srgbClr val="000000"/>
                  </a:glow>
                </a:effectLst>
                <a:latin typeface="Arial" panose="020B0604020202020204" pitchFamily="34" charset="0"/>
                <a:ea typeface="ＭＳ Ｐゴシック" charset="0"/>
                <a:cs typeface="Arial" panose="020B0604020202020204" pitchFamily="34" charset="0"/>
              </a:rPr>
              <a:t>wyp;n:K]</a:t>
            </a:r>
            <a:endParaRPr lang="en-US" dirty="0">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ar-JO" sz="32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بوعز في راعوث 2: 12</a:t>
            </a:r>
            <a:endParaRPr lang="en-US" sz="2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242730779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المساعدة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8-23</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1908" name="Text Box 4"/>
          <p:cNvSpPr txBox="1">
            <a:spLocks noChangeArrowheads="1"/>
          </p:cNvSpPr>
          <p:nvPr/>
        </p:nvSpPr>
        <p:spPr bwMode="auto">
          <a:xfrm>
            <a:off x="0" y="1612900"/>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كرم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راعوث</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نحو نعمي 17-23</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891910" name="Text Box 6"/>
          <p:cNvSpPr txBox="1">
            <a:spLocks noChangeArrowheads="1"/>
          </p:cNvSpPr>
          <p:nvPr/>
        </p:nvSpPr>
        <p:spPr bwMode="auto">
          <a:xfrm>
            <a:off x="1828800" y="3072234"/>
            <a:ext cx="7315200" cy="2012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rtl="1"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تقديم </a:t>
            </a:r>
            <a:r>
              <a:rPr lang="ar-JO" sz="3600" b="1" dirty="0">
                <a:solidFill>
                  <a:srgbClr val="FFFF00"/>
                </a:solidFill>
                <a:effectLst>
                  <a:glow rad="228600">
                    <a:srgbClr val="000000">
                      <a:alpha val="75000"/>
                    </a:srgbClr>
                  </a:glow>
                </a:effectLst>
                <a:latin typeface="Arial" panose="020B0604020202020204" pitchFamily="34" charset="0"/>
                <a:ea typeface="ＭＳ Ｐゴシック" charset="0"/>
                <a:cs typeface="Times New Roman" charset="0"/>
              </a:rPr>
              <a:t>المساعدة</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 17-18</a:t>
            </a:r>
            <a:endParaRPr lang="en-US"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endParaRPr>
          </a:p>
          <a:p>
            <a:pPr algn="ctr" defTabSz="914400" rtl="1" fontAlgn="base">
              <a:spcBef>
                <a:spcPct val="50000"/>
              </a:spcBef>
              <a:spcAft>
                <a:spcPct val="0"/>
              </a:spcAft>
            </a:pPr>
            <a:r>
              <a:rPr lang="ar-JO" sz="3200" b="1" dirty="0">
                <a:solidFill>
                  <a:srgbClr val="FFFFFF"/>
                </a:solidFill>
                <a:effectLst>
                  <a:glow rad="228600">
                    <a:srgbClr val="000000">
                      <a:alpha val="75000"/>
                    </a:srgbClr>
                  </a:glow>
                </a:effectLst>
                <a:latin typeface="Monotype Sorts" charset="0"/>
                <a:ea typeface="ＭＳ Ｐゴシック" charset="0"/>
                <a:cs typeface="Times New Roman" charset="0"/>
              </a:rPr>
              <a:t>    </a:t>
            </a: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تعزيز </a:t>
            </a:r>
            <a:r>
              <a:rPr lang="ar-JO" sz="3600" b="1" dirty="0">
                <a:solidFill>
                  <a:srgbClr val="FFFF00"/>
                </a:solidFill>
                <a:effectLst>
                  <a:glow rad="228600">
                    <a:srgbClr val="000000">
                      <a:alpha val="75000"/>
                    </a:srgbClr>
                  </a:glow>
                </a:effectLst>
                <a:latin typeface="Arial" panose="020B0604020202020204" pitchFamily="34" charset="0"/>
                <a:ea typeface="ＭＳ Ｐゴシック" charset="0"/>
                <a:cs typeface="Times New Roman" charset="0"/>
              </a:rPr>
              <a:t>الرجاء</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 19-23</a:t>
            </a:r>
            <a:endParaRPr lang="en-US"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endParaRPr>
          </a:p>
          <a:p>
            <a:pPr defTabSz="914400" fontAlgn="base">
              <a:spcBef>
                <a:spcPct val="50000"/>
              </a:spcBef>
              <a:spcAft>
                <a:spcPct val="0"/>
              </a:spcAft>
            </a:pPr>
            <a:endParaRPr lang="en-US" sz="2400" dirty="0">
              <a:solidFill>
                <a:srgbClr val="000000"/>
              </a:solidFill>
              <a:effectLst>
                <a:glow rad="228600">
                  <a:srgbClr val="000000">
                    <a:alpha val="75000"/>
                  </a:srgb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1892599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إذا افتقر أخوك فباع من ملكه يأتي وليه الأقرب إليه و يفك مبيع أخيه</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لاويين 25: 25</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ar-JO" dirty="0">
                <a:solidFill>
                  <a:srgbClr val="FFFFFF"/>
                </a:solidFill>
              </a:rPr>
              <a:t>القول الذي يقتبس عادة</a:t>
            </a:r>
            <a:endParaRPr lang="en-US" dirty="0">
              <a:solidFill>
                <a:srgbClr val="FFFFFF"/>
              </a:solidFill>
            </a:endParaRPr>
          </a:p>
        </p:txBody>
      </p:sp>
      <p:sp>
        <p:nvSpPr>
          <p:cNvPr id="3" name="Text Box 24"/>
          <p:cNvSpPr txBox="1">
            <a:spLocks noChangeArrowheads="1"/>
          </p:cNvSpPr>
          <p:nvPr/>
        </p:nvSpPr>
        <p:spPr bwMode="auto">
          <a:xfrm rot="600000">
            <a:off x="477030" y="2806685"/>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أنفسهم</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هرطقات 4 : 7</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95443056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algn="ctr" defTabSz="914400" fontAlgn="base">
              <a:spcAft>
                <a:spcPct val="0"/>
              </a:spcAft>
            </a:pPr>
            <a:r>
              <a:rPr lang="ar-JO" i="0"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 و البكر الذي تلده يقوم باسم أخيه الميت لئلا يمحى اسمه من إسرائيل</a:t>
            </a:r>
            <a:endParaRPr lang="en-US" i="0"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defTabSz="914400" fontAlgn="base">
              <a:spcAft>
                <a:spcPct val="0"/>
              </a:spcAft>
            </a:pPr>
            <a:r>
              <a:rPr lang="ar-JO"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تثنية 25: 5-6</a:t>
            </a:r>
            <a:endParaRPr lang="en-US"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29546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في ذلك اليوم جاء إليه صدوقيون الذين يقولون ليس قيامة فسألوه قائلين يا معلم قال موسى إن مات أحد و ليس له أولاد يتزوج أخوه بامرأته و يقم نسلاً لأخيه</a:t>
            </a:r>
            <a:endParaRPr lang="en-US" sz="3600" b="1" baseline="30000"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28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متى 22: 23-24 </a:t>
            </a:r>
            <a:endParaRPr lang="en-US"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2500" name="Text Box 420"/>
          <p:cNvSpPr txBox="1">
            <a:spLocks noChangeArrowheads="1"/>
          </p:cNvSpPr>
          <p:nvPr/>
        </p:nvSpPr>
        <p:spPr bwMode="auto">
          <a:xfrm>
            <a:off x="313509" y="4281488"/>
            <a:ext cx="8335191"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فكان عندنا سبعة إخوة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25</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3525" name="Text Box 421"/>
          <p:cNvSpPr txBox="1">
            <a:spLocks noChangeArrowheads="1"/>
          </p:cNvSpPr>
          <p:nvPr/>
        </p:nvSpPr>
        <p:spPr bwMode="auto">
          <a:xfrm>
            <a:off x="533400" y="4251325"/>
            <a:ext cx="8115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تزوج الأول و مات و إذ لم يكن له نسل ترك امرأته لأخيه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25</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4247" name="Text Box 119"/>
          <p:cNvSpPr txBox="1">
            <a:spLocks noChangeArrowheads="1"/>
          </p:cNvSpPr>
          <p:nvPr/>
        </p:nvSpPr>
        <p:spPr bwMode="auto">
          <a:xfrm>
            <a:off x="352697" y="4251325"/>
            <a:ext cx="8296003"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كذلك الثاني و الثالث إلى السبعة</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26</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5271" name="Text Box 119"/>
          <p:cNvSpPr txBox="1">
            <a:spLocks noChangeArrowheads="1"/>
          </p:cNvSpPr>
          <p:nvPr/>
        </p:nvSpPr>
        <p:spPr bwMode="auto">
          <a:xfrm>
            <a:off x="300446" y="4251325"/>
            <a:ext cx="83482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آخر الكل ماتت المرأة أيضاً</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27</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6295" name="Text Box 119"/>
          <p:cNvSpPr txBox="1">
            <a:spLocks noChangeArrowheads="1"/>
          </p:cNvSpPr>
          <p:nvPr/>
        </p:nvSpPr>
        <p:spPr bwMode="auto">
          <a:xfrm>
            <a:off x="-38100" y="4251325"/>
            <a:ext cx="91821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ففي القيامة لمن من السبعة تكون زوجة فإنها كانت للجميع</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28</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11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JO" sz="36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rPr>
                <a:t>لأن كل ما سبق فكتب كتب لأجل تعليمنا حتى بالصبر و التعزية بما في الكتب يكون لنا رجاء</a:t>
              </a:r>
              <a:endParaRPr lang="en-US" sz="36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28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rPr>
                <a:t>رومية 15: 4</a:t>
              </a:r>
              <a:endParaRPr lang="en-US" sz="28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0695288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ar-JO" sz="6000" dirty="0">
                <a:solidFill>
                  <a:srgbClr val="800000"/>
                </a:solidFill>
                <a:effectLst>
                  <a:glow rad="127000">
                    <a:schemeClr val="bg1"/>
                  </a:glow>
                </a:effectLst>
                <a:ea typeface="ＭＳ Ｐゴシック" charset="0"/>
              </a:rPr>
              <a:t>كيف</a:t>
            </a:r>
            <a:r>
              <a:rPr lang="ar-JO" sz="4800" dirty="0">
                <a:solidFill>
                  <a:schemeClr val="tx1"/>
                </a:solidFill>
                <a:effectLst>
                  <a:glow rad="127000">
                    <a:schemeClr val="bg1"/>
                  </a:glow>
                </a:effectLst>
                <a:ea typeface="ＭＳ Ｐゴシック" charset="0"/>
              </a:rPr>
              <a:t> يكافئنا الله                             عندما نهتم بالآخرين؟</a:t>
            </a:r>
            <a:endParaRPr lang="en-US" sz="4800" dirty="0">
              <a:solidFill>
                <a:schemeClr val="tx1"/>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b="1" dirty="0" err="1">
                <a:solidFill>
                  <a:srgbClr val="000000"/>
                </a:solidFill>
                <a:effectLst>
                  <a:glow rad="127000">
                    <a:srgbClr val="FFFFFF"/>
                  </a:glow>
                </a:effectLst>
                <a:latin typeface="Arial" panose="020B0604020202020204" pitchFamily="34" charset="0"/>
                <a:ea typeface="ＭＳ Ｐゴシック" charset="0"/>
                <a:cs typeface="ＭＳ Ｐゴシック" charset="0"/>
              </a:rPr>
              <a:t>راعوث</a:t>
            </a:r>
            <a:endParaRPr lang="en-US" b="1" dirty="0">
              <a:solidFill>
                <a:srgbClr val="000000"/>
              </a:solidFill>
              <a:effectLst>
                <a:glow rad="127000">
                  <a:srgbClr val="FFFFFF"/>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86314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rgbClr val="0070C0"/>
                </a:solidFill>
                <a:effectLst>
                  <a:glow rad="127000">
                    <a:schemeClr val="bg1"/>
                  </a:glow>
                </a:effectLst>
                <a:ea typeface="ＭＳ Ｐゴシック" charset="0"/>
              </a:rPr>
              <a:t>الشخصية</a:t>
            </a:r>
            <a:endParaRPr lang="en-US" dirty="0">
              <a:solidFill>
                <a:srgbClr val="0070C0"/>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rgbClr val="FFFFFF"/>
                </a:solidFill>
                <a:latin typeface="Arial" panose="020B0604020202020204" pitchFamily="34" charset="0"/>
                <a:cs typeface="Arial" panose="020B0604020202020204" pitchFamily="34" charset="0"/>
              </a:rPr>
              <a:t>كيف يكافئنا الله عندما نهتم بالآخرين؟</a:t>
            </a:r>
            <a:endParaRPr lang="en-US" sz="2800" b="1" dirty="0">
              <a:solidFill>
                <a:srgbClr val="000000"/>
              </a:solidFill>
              <a:effectLst>
                <a:glow rad="127000">
                  <a:srgbClr val="FFFFFF"/>
                </a:glow>
              </a:effectLst>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JO" b="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راعوث 1-2</a:t>
            </a:r>
            <a:endParaRPr lang="en-US" b="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1354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ar-JO" dirty="0">
                <a:solidFill>
                  <a:srgbClr val="FFFFFF"/>
                </a:solidFill>
              </a:rPr>
              <a:t>القول الذي لا يقتبس عادة</a:t>
            </a:r>
            <a:endParaRPr lang="en-US"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الآخرين</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76958366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3 </a:t>
            </a:r>
          </a:p>
        </p:txBody>
      </p:sp>
    </p:spTree>
    <p:extLst>
      <p:ext uri="{BB962C8B-B14F-4D97-AF65-F5344CB8AC3E}">
        <p14:creationId xmlns:p14="http://schemas.microsoft.com/office/powerpoint/2010/main" val="143378972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dirty="0">
                <a:solidFill>
                  <a:schemeClr val="tx2"/>
                </a:solidFill>
                <a:effectLst>
                  <a:glow rad="127000">
                    <a:schemeClr val="bg1"/>
                  </a:glow>
                </a:effectLst>
                <a:ea typeface="ＭＳ Ｐゴシック" charset="0"/>
              </a:rPr>
              <a:t>2. أحياناً يكافئنا الله أكثر مما </a:t>
            </a:r>
            <a:r>
              <a:rPr lang="ar-JO" dirty="0">
                <a:solidFill>
                  <a:schemeClr val="accent2"/>
                </a:solidFill>
                <a:effectLst>
                  <a:glow rad="127000">
                    <a:schemeClr val="bg1"/>
                  </a:glow>
                </a:effectLst>
                <a:ea typeface="ＭＳ Ｐゴシック" charset="0"/>
              </a:rPr>
              <a:t>نحلم</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65254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وضع خطة (3: 1)</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1840066355"/>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defRPr/>
            </a:pP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قدم باردة</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defRPr/>
            </a:pPr>
            <a:r>
              <a:rPr lang="ar-SA"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ر</a:t>
            </a: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اعوث 3: 1-18</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1706095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1440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مشاركة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نعمي 3: 1-4</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33" name="Text Box 93"/>
          <p:cNvSpPr txBox="1">
            <a:spLocks noChangeArrowheads="1"/>
          </p:cNvSpPr>
          <p:nvPr/>
        </p:nvSpPr>
        <p:spPr bwMode="auto">
          <a:xfrm>
            <a:off x="0" y="1568450"/>
            <a:ext cx="9144000" cy="1585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تحمل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المسؤولية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إظهار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الإبداع</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2-4</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343142" name="Text Box 102"/>
          <p:cNvSpPr txBox="1">
            <a:spLocks noChangeArrowheads="1"/>
          </p:cNvSpPr>
          <p:nvPr/>
        </p:nvSpPr>
        <p:spPr bwMode="auto">
          <a:xfrm>
            <a:off x="0" y="3689350"/>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شجاعة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راعوث 3: 5-9</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الخطة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5-7</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الإقتراح</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8-9</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defRPr/>
            </a:pP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406511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1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6450"/>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757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ليكن أجرك كاملاً من عند الرب إله إسرائيل</a:t>
            </a:r>
            <a:endParaRPr lang="en-US" sz="4000" b="1" dirty="0">
              <a:solidFill>
                <a:srgbClr val="FFFFFF"/>
              </a:solidFill>
              <a:effectLst>
                <a:glow rad="127000">
                  <a:srgbClr val="000000"/>
                </a:glow>
              </a:effectLst>
              <a:latin typeface="Arial" panose="020B0604020202020204" pitchFamily="34" charset="0"/>
              <a:cs typeface="Arial" panose="020B0604020202020204" pitchFamily="34" charset="0"/>
            </a:endParaRPr>
          </a:p>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الذي جئت لكي تحتمي تحت </a:t>
            </a:r>
            <a:r>
              <a:rPr lang="ar-JO" sz="4000" b="1" dirty="0">
                <a:solidFill>
                  <a:srgbClr val="FFFF00"/>
                </a:solidFill>
                <a:effectLst>
                  <a:glow rad="127000">
                    <a:srgbClr val="000000"/>
                  </a:glow>
                </a:effectLst>
                <a:latin typeface="Arial" panose="020B0604020202020204" pitchFamily="34" charset="0"/>
                <a:cs typeface="Arial" panose="020B0604020202020204" pitchFamily="34" charset="0"/>
              </a:rPr>
              <a:t>جناحيه</a:t>
            </a:r>
            <a:endParaRPr lang="en-US" sz="4000" b="1" dirty="0">
              <a:solidFill>
                <a:srgbClr val="FFFF00"/>
              </a:solidFill>
              <a:effectLst>
                <a:glow rad="127000">
                  <a:srgbClr val="000000"/>
                </a:glow>
              </a:effectLst>
              <a:latin typeface="Arial" panose="020B0604020202020204" pitchFamily="34" charset="0"/>
              <a:cs typeface="Arial" panose="020B0604020202020204" pitchFamily="34" charset="0"/>
            </a:endParaRPr>
          </a:p>
        </p:txBody>
      </p:sp>
      <p:sp>
        <p:nvSpPr>
          <p:cNvPr id="911366" name="Text Box 6"/>
          <p:cNvSpPr txBox="1">
            <a:spLocks noChangeArrowheads="1"/>
          </p:cNvSpPr>
          <p:nvPr/>
        </p:nvSpPr>
        <p:spPr bwMode="auto">
          <a:xfrm>
            <a:off x="4020120" y="-1144650"/>
            <a:ext cx="2971800" cy="1107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en-US" sz="6600" dirty="0">
                <a:effectLst>
                  <a:glow rad="177800">
                    <a:srgbClr val="000000"/>
                  </a:glow>
                </a:effectLst>
                <a:latin typeface="Arial" panose="020B0604020202020204" pitchFamily="34" charset="0"/>
                <a:ea typeface="ＭＳ Ｐゴシック" charset="0"/>
                <a:cs typeface="Arial" panose="020B0604020202020204" pitchFamily="34" charset="0"/>
              </a:rPr>
              <a:t>Wing</a:t>
            </a:r>
          </a:p>
        </p:txBody>
      </p:sp>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ar-JO" sz="32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بوعز في راعوث 2: 12</a:t>
            </a:r>
            <a:endParaRPr lang="en-US" sz="2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8" name="Picture 7"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120357648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SA" sz="3200" b="1" dirty="0" err="1">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راعوث</a:t>
            </a:r>
            <a:r>
              <a:rPr lang="en-US" sz="32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 3:9 (NIV)</a:t>
            </a:r>
          </a:p>
          <a:p>
            <a:pPr defTabSz="914400" fontAlgn="base">
              <a:spcBef>
                <a:spcPct val="50000"/>
              </a:spcBef>
              <a:spcAft>
                <a:spcPct val="0"/>
              </a:spcAft>
              <a:defRPr/>
            </a:pPr>
            <a:endParaRPr lang="en-US" sz="2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912392" name="Text Box 1032"/>
          <p:cNvSpPr txBox="1">
            <a:spLocks noChangeArrowheads="1"/>
          </p:cNvSpPr>
          <p:nvPr/>
        </p:nvSpPr>
        <p:spPr bwMode="auto">
          <a:xfrm>
            <a:off x="74780" y="3164309"/>
            <a:ext cx="906922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altLang="ja-JP" sz="4000" b="1" dirty="0">
                <a:solidFill>
                  <a:srgbClr val="FFFFFF"/>
                </a:solidFill>
                <a:effectLst>
                  <a:glow rad="152400">
                    <a:srgbClr val="000000"/>
                  </a:glow>
                </a:effectLst>
                <a:latin typeface="Arial" panose="020B0604020202020204" pitchFamily="34" charset="0"/>
                <a:cs typeface="Arial" panose="020B0604020202020204" pitchFamily="34" charset="0"/>
              </a:rPr>
              <a:t>أنا راعوث أمتك فابسط</a:t>
            </a:r>
            <a:r>
              <a:rPr lang="ar-JO" altLang="ja-JP" sz="4000" b="1" dirty="0">
                <a:solidFill>
                  <a:srgbClr val="FFFF00"/>
                </a:solidFill>
                <a:effectLst>
                  <a:glow rad="152400">
                    <a:srgbClr val="000000"/>
                  </a:glow>
                </a:effectLst>
                <a:latin typeface="Arial" panose="020B0604020202020204" pitchFamily="34" charset="0"/>
                <a:cs typeface="Arial" panose="020B0604020202020204" pitchFamily="34" charset="0"/>
              </a:rPr>
              <a:t> ذيل ثوبك </a:t>
            </a:r>
            <a:r>
              <a:rPr lang="ar-JO" altLang="ja-JP" sz="4000" b="1" dirty="0">
                <a:solidFill>
                  <a:srgbClr val="FFFFFF"/>
                </a:solidFill>
                <a:effectLst>
                  <a:glow rad="152400">
                    <a:srgbClr val="000000"/>
                  </a:glow>
                </a:effectLst>
                <a:latin typeface="Arial" panose="020B0604020202020204" pitchFamily="34" charset="0"/>
                <a:cs typeface="Arial" panose="020B0604020202020204" pitchFamily="34" charset="0"/>
              </a:rPr>
              <a:t>على أمتك</a:t>
            </a:r>
          </a:p>
          <a:p>
            <a:pPr lvl="2" algn="ctr" defTabSz="914400" fontAlgn="base">
              <a:spcBef>
                <a:spcPct val="50000"/>
              </a:spcBef>
              <a:spcAft>
                <a:spcPct val="0"/>
              </a:spcAft>
              <a:defRPr/>
            </a:pPr>
            <a:r>
              <a:rPr lang="ar-JO" altLang="ja-JP" sz="4000" b="1" dirty="0">
                <a:solidFill>
                  <a:srgbClr val="FFFFFF"/>
                </a:solidFill>
                <a:effectLst>
                  <a:glow rad="152400">
                    <a:srgbClr val="000000"/>
                  </a:glow>
                </a:effectLst>
                <a:latin typeface="Arial" panose="020B0604020202020204" pitchFamily="34" charset="0"/>
                <a:cs typeface="Arial" panose="020B0604020202020204" pitchFamily="34" charset="0"/>
              </a:rPr>
              <a:t> لأنك ولي</a:t>
            </a:r>
          </a:p>
          <a:p>
            <a:pPr lvl="2" defTabSz="914400" fontAlgn="base">
              <a:spcBef>
                <a:spcPct val="50000"/>
              </a:spcBef>
              <a:spcAft>
                <a:spcPct val="0"/>
              </a:spcAft>
              <a:defRPr/>
            </a:pPr>
            <a:endParaRPr lang="en-US" sz="4000" b="1" dirty="0">
              <a:solidFill>
                <a:srgbClr val="FFFFFF"/>
              </a:solidFill>
              <a:effectLst>
                <a:glow rad="152400">
                  <a:srgbClr val="000000"/>
                </a:glow>
              </a:effectLst>
              <a:latin typeface="Arial" panose="020B0604020202020204" pitchFamily="34" charset="0"/>
              <a:cs typeface="Arial" panose="020B0604020202020204" pitchFamily="34" charset="0"/>
            </a:endParaRP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73081" y="50799"/>
            <a:ext cx="3253887" cy="2276871"/>
          </a:xfrm>
          <a:prstGeom prst="rect">
            <a:avLst/>
          </a:prstGeom>
        </p:spPr>
      </p:pic>
    </p:spTree>
    <p:extLst>
      <p:ext uri="{BB962C8B-B14F-4D97-AF65-F5344CB8AC3E}">
        <p14:creationId xmlns:p14="http://schemas.microsoft.com/office/powerpoint/2010/main" val="39340280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3415" name="Text Box 7"/>
          <p:cNvSpPr txBox="1">
            <a:spLocks noChangeArrowheads="1"/>
          </p:cNvSpPr>
          <p:nvPr/>
        </p:nvSpPr>
        <p:spPr bwMode="auto">
          <a:xfrm>
            <a:off x="343647" y="2336242"/>
            <a:ext cx="8495553" cy="13234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dirty="0">
                <a:solidFill>
                  <a:srgbClr val="FFFFFF"/>
                </a:solidFill>
                <a:effectLst>
                  <a:glow rad="165100">
                    <a:srgbClr val="000000"/>
                  </a:glow>
                </a:effectLst>
                <a:latin typeface="Arial" panose="020B0604020202020204" pitchFamily="34" charset="0"/>
                <a:cs typeface="Arial" panose="020B0604020202020204" pitchFamily="34" charset="0"/>
              </a:rPr>
              <a:t>فمررت بك و رأيتك و إذا زمنك زمن الحب فبسطت</a:t>
            </a:r>
            <a:r>
              <a:rPr lang="ar-JO" sz="4000" b="1" dirty="0">
                <a:solidFill>
                  <a:srgbClr val="FFFF00"/>
                </a:solidFill>
                <a:effectLst>
                  <a:glow rad="165100">
                    <a:srgbClr val="000000"/>
                  </a:glow>
                </a:effectLst>
                <a:latin typeface="Arial" panose="020B0604020202020204" pitchFamily="34" charset="0"/>
                <a:cs typeface="Arial" panose="020B0604020202020204" pitchFamily="34" charset="0"/>
              </a:rPr>
              <a:t> ذيلي </a:t>
            </a:r>
            <a:r>
              <a:rPr lang="ar-JO" sz="4000" b="1" dirty="0">
                <a:solidFill>
                  <a:srgbClr val="FFFFFF"/>
                </a:solidFill>
                <a:effectLst>
                  <a:glow rad="165100">
                    <a:srgbClr val="000000"/>
                  </a:glow>
                </a:effectLst>
                <a:latin typeface="Arial" panose="020B0604020202020204" pitchFamily="34" charset="0"/>
                <a:cs typeface="Arial" panose="020B0604020202020204" pitchFamily="34" charset="0"/>
              </a:rPr>
              <a:t>عليك و سترت عورتك</a:t>
            </a:r>
            <a:endParaRPr lang="en-US" sz="4000" b="1" dirty="0">
              <a:solidFill>
                <a:srgbClr val="FFFFFF"/>
              </a:solidFill>
              <a:effectLst>
                <a:glow rad="165100">
                  <a:srgbClr val="000000"/>
                </a:glow>
              </a:effectLst>
              <a:latin typeface="Arial" panose="020B0604020202020204" pitchFamily="34" charset="0"/>
              <a:cs typeface="Arial" panose="020B0604020202020204" pitchFamily="34" charset="0"/>
            </a:endParaRPr>
          </a:p>
        </p:txBody>
      </p:sp>
      <p:sp>
        <p:nvSpPr>
          <p:cNvPr id="913416" name="Text Box 8"/>
          <p:cNvSpPr txBox="1">
            <a:spLocks noChangeArrowheads="1"/>
          </p:cNvSpPr>
          <p:nvPr/>
        </p:nvSpPr>
        <p:spPr bwMode="auto">
          <a:xfrm>
            <a:off x="4495800" y="5730875"/>
            <a:ext cx="44958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32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rPr>
              <a:t>حزقيال 16: 8</a:t>
            </a:r>
            <a:endParaRPr lang="en-US" sz="24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endParaRPr>
          </a:p>
        </p:txBody>
      </p:sp>
      <p:sp>
        <p:nvSpPr>
          <p:cNvPr id="913418" name="Text Box 10"/>
          <p:cNvSpPr txBox="1">
            <a:spLocks noChangeArrowheads="1"/>
          </p:cNvSpPr>
          <p:nvPr/>
        </p:nvSpPr>
        <p:spPr bwMode="auto">
          <a:xfrm>
            <a:off x="4248803" y="-1182792"/>
            <a:ext cx="36576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en-US" sz="7200" dirty="0">
                <a:effectLst>
                  <a:glow rad="165100">
                    <a:srgbClr val="000000"/>
                  </a:glow>
                </a:effectLst>
                <a:latin typeface="Arial" panose="020B0604020202020204" pitchFamily="34" charset="0"/>
                <a:ea typeface="ＭＳ Ｐゴシック" charset="0"/>
                <a:cs typeface="Arial" panose="020B0604020202020204" pitchFamily="34" charset="0"/>
              </a:rPr>
              <a:t>Wing</a:t>
            </a:r>
          </a:p>
        </p:txBody>
      </p:sp>
      <p:pic>
        <p:nvPicPr>
          <p:cNvPr id="8" name="Picture 7"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7467921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1907"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التزام</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بوعز 3: 10-15</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1908" name="Text Box 4"/>
          <p:cNvSpPr txBox="1">
            <a:spLocks noChangeArrowheads="1"/>
          </p:cNvSpPr>
          <p:nvPr/>
        </p:nvSpPr>
        <p:spPr bwMode="auto">
          <a:xfrm>
            <a:off x="0" y="1612900"/>
            <a:ext cx="9144000" cy="36625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وعده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10-11</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مشكلته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12</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حمايته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13-14</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إعالته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15</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891914" name="Text Box 10"/>
          <p:cNvSpPr txBox="1">
            <a:spLocks noChangeArrowheads="1"/>
          </p:cNvSpPr>
          <p:nvPr/>
        </p:nvSpPr>
        <p:spPr bwMode="auto">
          <a:xfrm>
            <a:off x="0" y="5546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ثقة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نعمي 3: 16-18</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97584258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40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107504" y="3336925"/>
            <a:ext cx="9036496"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إذا افتقر أخوك فباع من ملكه يأتي وليه الأقرب إليه و يفك مبيع أخيه</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لاويين 25: 25</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الممتلكات</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984626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a:t>
            </a:r>
            <a:br>
              <a:rPr lang="ar-JO" sz="6000" dirty="0">
                <a:solidFill>
                  <a:srgbClr val="800000"/>
                </a:solidFill>
                <a:effectLst>
                  <a:glow rad="127000">
                    <a:schemeClr val="bg1"/>
                  </a:glow>
                </a:effectLst>
                <a:ea typeface="ＭＳ Ｐゴシック" charset="0"/>
              </a:rPr>
            </a:br>
            <a:r>
              <a:rPr lang="ar-JO" sz="6000" dirty="0">
                <a:solidFill>
                  <a:srgbClr val="800000"/>
                </a:solidFill>
                <a:effectLst>
                  <a:glow rad="127000">
                    <a:schemeClr val="bg1"/>
                  </a:glow>
                </a:effectLst>
                <a:ea typeface="ＭＳ Ｐゴシック" charset="0"/>
              </a:rPr>
              <a:t>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831788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232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5</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600769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7443" name="Text Box 3"/>
          <p:cNvSpPr txBox="1">
            <a:spLocks noChangeArrowheads="1"/>
          </p:cNvSpPr>
          <p:nvPr/>
        </p:nvSpPr>
        <p:spPr bwMode="auto">
          <a:xfrm>
            <a:off x="609600" y="1752600"/>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و البكر الذي تلده يقوم باسم أخيه الميت لئلا يمحى اسمه من إسرائيل</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6</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44005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7</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72" name="Text Box 8"/>
          <p:cNvSpPr txBox="1">
            <a:spLocks noChangeArrowheads="1"/>
          </p:cNvSpPr>
          <p:nvPr/>
        </p:nvSpPr>
        <p:spPr bwMode="auto">
          <a:xfrm>
            <a:off x="609600" y="1660525"/>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و إن لم يرض الرجل أن يأخذ امرأة أخيه تصعد امرأة أخيه إلى الباب إلى الشيوخ و تقول قد أبى أخو زوجي أن يقيم لأخيه اسماً في إسرائيل لم يشأ أن يقوم لي بواجب أخي الزوج</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79742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8-9</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7" name="Text Box 7"/>
          <p:cNvSpPr txBox="1">
            <a:spLocks noChangeArrowheads="1"/>
          </p:cNvSpPr>
          <p:nvPr/>
        </p:nvSpPr>
        <p:spPr bwMode="auto">
          <a:xfrm>
            <a:off x="609600" y="1736725"/>
            <a:ext cx="80010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فيدعوه شيوخ مدينته و يتكلمون معه فإن أصر و قال لا أرضى أن أتخذها تتقدم امرأة أخيه إليه أمام أعين الشيوخ و تخلع نعله من رجله و تبصق في وجهه</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13166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9-10</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91" name="Text Box 7"/>
          <p:cNvSpPr txBox="1">
            <a:spLocks noChangeArrowheads="1"/>
          </p:cNvSpPr>
          <p:nvPr/>
        </p:nvSpPr>
        <p:spPr bwMode="auto">
          <a:xfrm>
            <a:off x="609600" y="18129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و تصرخ و تقول هكذا يفعل بالرجل الذي لا يبني بيت أخيه فيدعى اسمه في إسرائيل بيت مخلوع النعل</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70777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4 </a:t>
            </a:r>
          </a:p>
        </p:txBody>
      </p:sp>
    </p:spTree>
    <p:extLst>
      <p:ext uri="{BB962C8B-B14F-4D97-AF65-F5344CB8AC3E}">
        <p14:creationId xmlns:p14="http://schemas.microsoft.com/office/powerpoint/2010/main" val="210242699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قدم حافية</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pPr>
            <a:r>
              <a:rPr lang="ar-SA"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راعو</a:t>
            </a: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ث 4: 1-12</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16743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رفض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الإلتزام</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 1-8</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44" name="Text Box 104"/>
          <p:cNvSpPr txBox="1">
            <a:spLocks noChangeArrowheads="1"/>
          </p:cNvSpPr>
          <p:nvPr/>
        </p:nvSpPr>
        <p:spPr bwMode="auto">
          <a:xfrm>
            <a:off x="0" y="1644650"/>
            <a:ext cx="9296400" cy="1860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عقد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الجلسة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1-2</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دراسة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الحالة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3-8</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343145" name="Text Box 105"/>
          <p:cNvSpPr txBox="1">
            <a:spLocks noChangeArrowheads="1"/>
          </p:cNvSpPr>
          <p:nvPr/>
        </p:nvSpPr>
        <p:spPr bwMode="auto">
          <a:xfrm>
            <a:off x="685800" y="3716338"/>
            <a:ext cx="6858000" cy="1616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rtl="1" fontAlgn="base">
              <a:spcBef>
                <a:spcPct val="50000"/>
              </a:spcBef>
              <a:spcAft>
                <a:spcPct val="0"/>
              </a:spcAft>
            </a:pP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	</a:t>
            </a:r>
            <a:r>
              <a:rPr lang="en-US" sz="4000"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الممتلكات 3-4</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endParaRPr>
          </a:p>
          <a:p>
            <a:pPr algn="r" defTabSz="914400" rtl="1" fontAlgn="base">
              <a:spcBef>
                <a:spcPct val="50000"/>
              </a:spcBef>
              <a:spcAft>
                <a:spcPct val="0"/>
              </a:spcAft>
            </a:pP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   	</a:t>
            </a:r>
            <a:r>
              <a:rPr lang="en-US" sz="4000"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الأجيال القادمة 5-8</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7222232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20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63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56419"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الحصول على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الفرصة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 9-12</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956421" name="Text Box 5"/>
          <p:cNvSpPr txBox="1">
            <a:spLocks noChangeArrowheads="1"/>
          </p:cNvSpPr>
          <p:nvPr/>
        </p:nvSpPr>
        <p:spPr bwMode="auto">
          <a:xfrm>
            <a:off x="0" y="2224088"/>
            <a:ext cx="9144000" cy="2195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قبول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الواجبات</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9-10</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pP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الشهادة على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القرار</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11-12</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00071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spAutoFit/>
          </a:bodyPr>
          <a:lstStyle/>
          <a:p>
            <a:pPr algn="ctr" defTabSz="914400" fontAlgn="base">
              <a:spcBef>
                <a:spcPct val="50000"/>
              </a:spcBef>
              <a:spcAft>
                <a:spcPct val="0"/>
              </a:spcAft>
            </a:pPr>
            <a:r>
              <a:rPr lang="ar-JO" sz="4400" b="1" dirty="0">
                <a:solidFill>
                  <a:srgbClr val="000000"/>
                </a:solidFill>
                <a:latin typeface="Arial" panose="020B0604020202020204" pitchFamily="34" charset="0"/>
                <a:ea typeface="ＭＳ Ｐゴシック" charset="0"/>
                <a:cs typeface="Arial" panose="020B0604020202020204" pitchFamily="34" charset="0"/>
              </a:rPr>
              <a:t>الفداء</a:t>
            </a:r>
            <a:endParaRPr lang="en-US" sz="44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32413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chemeClr val="accent2"/>
                </a:solidFill>
                <a:effectLst>
                  <a:glow rad="127000">
                    <a:schemeClr val="bg1"/>
                  </a:glow>
                </a:effectLst>
                <a:ea typeface="ＭＳ Ｐゴシック" charset="0"/>
              </a:rPr>
              <a:t>الشخصية</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6881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panose="020B0604020202020204" pitchFamily="34" charset="0"/>
                <a:cs typeface="Arial" panose="020B0604020202020204" pitchFamily="34" charset="0"/>
              </a:rPr>
              <a:t>أفسس 1: 14</a:t>
            </a:r>
            <a:endParaRPr lang="en-US" sz="2800" b="1" dirty="0">
              <a:solidFill>
                <a:srgbClr val="FFFFFF"/>
              </a:solidFill>
              <a:latin typeface="Arial" panose="020B0604020202020204" pitchFamily="34" charset="0"/>
              <a:cs typeface="Arial" panose="020B0604020202020204" pitchFamily="34" charset="0"/>
            </a:endParaRPr>
          </a:p>
        </p:txBody>
      </p:sp>
      <p:sp>
        <p:nvSpPr>
          <p:cNvPr id="1061894" name="Text Box 6"/>
          <p:cNvSpPr txBox="1">
            <a:spLocks noChangeArrowheads="1"/>
          </p:cNvSpPr>
          <p:nvPr/>
        </p:nvSpPr>
        <p:spPr bwMode="auto">
          <a:xfrm>
            <a:off x="5292080" y="2270125"/>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600" b="1" dirty="0">
                <a:solidFill>
                  <a:srgbClr val="FFFFFF"/>
                </a:solidFill>
                <a:latin typeface="Arial" panose="020B0604020202020204" pitchFamily="34" charset="0"/>
                <a:ea typeface="ＭＳ Ｐゴシック" charset="0"/>
                <a:cs typeface="Arial" panose="020B0604020202020204" pitchFamily="34" charset="0"/>
              </a:rPr>
              <a:t>لفداء المقتنى</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61895" name="Text Box 7"/>
          <p:cNvSpPr txBox="1">
            <a:spLocks noChangeArrowheads="1"/>
          </p:cNvSpPr>
          <p:nvPr/>
        </p:nvSpPr>
        <p:spPr bwMode="auto">
          <a:xfrm>
            <a:off x="0" y="152400"/>
            <a:ext cx="91440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4400" b="1" dirty="0">
                <a:solidFill>
                  <a:srgbClr val="FFFFFF"/>
                </a:solidFill>
                <a:latin typeface="Arial" panose="020B0604020202020204" pitchFamily="34" charset="0"/>
                <a:ea typeface="ＭＳ Ｐゴシック" charset="0"/>
                <a:cs typeface="Arial" panose="020B0604020202020204" pitchFamily="34" charset="0"/>
              </a:rPr>
              <a:t>الممتلكات</a:t>
            </a:r>
            <a:endParaRPr lang="en-US" sz="4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31186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panose="020B0604020202020204" pitchFamily="34" charset="0"/>
                <a:cs typeface="Arial" panose="020B0604020202020204" pitchFamily="34" charset="0"/>
              </a:rPr>
              <a:t>يعقوب 1: 18</a:t>
            </a:r>
            <a:endParaRPr lang="en-US" sz="2800" b="1" dirty="0">
              <a:solidFill>
                <a:srgbClr val="FFFFFF"/>
              </a:solidFill>
              <a:latin typeface="Arial" panose="020B0604020202020204" pitchFamily="34" charset="0"/>
              <a:cs typeface="Arial" panose="020B0604020202020204" pitchFamily="34" charset="0"/>
            </a:endParaRPr>
          </a:p>
        </p:txBody>
      </p:sp>
      <p:sp>
        <p:nvSpPr>
          <p:cNvPr id="1063942" name="Text Box 6"/>
          <p:cNvSpPr txBox="1">
            <a:spLocks noChangeArrowheads="1"/>
          </p:cNvSpPr>
          <p:nvPr/>
        </p:nvSpPr>
        <p:spPr bwMode="auto">
          <a:xfrm>
            <a:off x="5257800" y="914400"/>
            <a:ext cx="35052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latin typeface="Arial" panose="020B0604020202020204" pitchFamily="34" charset="0"/>
                <a:ea typeface="ＭＳ Ｐゴシック" charset="0"/>
                <a:cs typeface="Arial" panose="020B0604020202020204" pitchFamily="34" charset="0"/>
              </a:rPr>
              <a:t>شاء فولدنا بكلمة الحق لكي نكون باكورة من خلائقه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97667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1716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43529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65360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2: 1-2</a:t>
            </a:r>
            <a:endParaRPr lang="en-US" b="1" dirty="0">
              <a:solidFill>
                <a:srgbClr val="FFFFFF"/>
              </a:solidFill>
              <a:latin typeface="Arial" panose="020B0604020202020204" pitchFamily="34" charset="0"/>
              <a:cs typeface="Arial" panose="020B0604020202020204" pitchFamily="34" charset="0"/>
            </a:endParaRPr>
          </a:p>
        </p:txBody>
      </p:sp>
      <p:sp>
        <p:nvSpPr>
          <p:cNvPr id="990212" name="Text Box 4"/>
          <p:cNvSpPr txBox="1">
            <a:spLocks noChangeArrowheads="1"/>
          </p:cNvSpPr>
          <p:nvPr/>
        </p:nvSpPr>
        <p:spPr bwMode="auto">
          <a:xfrm>
            <a:off x="755576" y="332656"/>
            <a:ext cx="8229600" cy="132343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و أنتم أذ كنتم أمواتاً بالذنوب و الخطايا التي سلكتم فيها قبلاً حسب دهر هذا العالم</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0216" name="Text Box 8"/>
          <p:cNvSpPr txBox="1">
            <a:spLocks noChangeArrowheads="1"/>
          </p:cNvSpPr>
          <p:nvPr/>
        </p:nvSpPr>
        <p:spPr bwMode="auto">
          <a:xfrm>
            <a:off x="4946576" y="2340263"/>
            <a:ext cx="4038600" cy="255454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حسب رئيس سبطان الهواء الروح الذي يعمل الآن في أبناء المعصية</a:t>
            </a:r>
            <a:endParaRPr lang="en-US" sz="4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569742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2: 3</a:t>
            </a:r>
            <a:endParaRPr lang="en-US" b="1" dirty="0">
              <a:solidFill>
                <a:srgbClr val="FFFFFF"/>
              </a:solidFill>
              <a:latin typeface="Arial" panose="020B0604020202020204" pitchFamily="34" charset="0"/>
              <a:cs typeface="Arial" panose="020B0604020202020204" pitchFamily="34" charset="0"/>
            </a:endParaRPr>
          </a:p>
        </p:txBody>
      </p:sp>
      <p:sp>
        <p:nvSpPr>
          <p:cNvPr id="992260" name="Text Box 4"/>
          <p:cNvSpPr txBox="1">
            <a:spLocks noChangeArrowheads="1"/>
          </p:cNvSpPr>
          <p:nvPr/>
        </p:nvSpPr>
        <p:spPr bwMode="auto">
          <a:xfrm>
            <a:off x="323528" y="635204"/>
            <a:ext cx="8511480"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الذين نحن أيضاً جميعاً تصرفنا قبلاً بينهم في شهوات جسدنا</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2264" name="Text Box 8"/>
          <p:cNvSpPr txBox="1">
            <a:spLocks noChangeArrowheads="1"/>
          </p:cNvSpPr>
          <p:nvPr/>
        </p:nvSpPr>
        <p:spPr bwMode="auto">
          <a:xfrm>
            <a:off x="5710808" y="2132856"/>
            <a:ext cx="31242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عاملين مشيئات الجسد و الأفكار و كنا بالطبيعة أبناء الغضب كالباقين أيضاً</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03558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53033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57637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2510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dirty="0">
                <a:solidFill>
                  <a:schemeClr val="tx2"/>
                </a:solidFill>
                <a:effectLst>
                  <a:glow rad="127000">
                    <a:schemeClr val="bg1"/>
                  </a:glow>
                </a:effectLst>
                <a:ea typeface="ＭＳ Ｐゴシック" charset="0"/>
              </a:rPr>
              <a:t>2. أحياناً يكافئنا الله أكثر مما </a:t>
            </a:r>
            <a:r>
              <a:rPr lang="ar-JO" dirty="0">
                <a:solidFill>
                  <a:schemeClr val="accent2"/>
                </a:solidFill>
                <a:effectLst>
                  <a:glow rad="127000">
                    <a:schemeClr val="bg1"/>
                  </a:glow>
                </a:effectLst>
                <a:ea typeface="ＭＳ Ｐゴシック" charset="0"/>
              </a:rPr>
              <a:t>نحلم</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54370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عبرانيين 2: 14-15</a:t>
            </a:r>
            <a:endParaRPr lang="en-US" b="1" dirty="0">
              <a:solidFill>
                <a:srgbClr val="FFFFFF"/>
              </a:solidFill>
              <a:latin typeface="Arial" panose="020B0604020202020204" pitchFamily="34" charset="0"/>
              <a:cs typeface="Arial" panose="020B0604020202020204" pitchFamily="34" charset="0"/>
            </a:endParaRPr>
          </a:p>
        </p:txBody>
      </p:sp>
      <p:sp>
        <p:nvSpPr>
          <p:cNvPr id="994308" name="Text Box 4"/>
          <p:cNvSpPr txBox="1">
            <a:spLocks noChangeArrowheads="1"/>
          </p:cNvSpPr>
          <p:nvPr/>
        </p:nvSpPr>
        <p:spPr bwMode="auto">
          <a:xfrm>
            <a:off x="195943" y="707212"/>
            <a:ext cx="8789233"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فإذ قد تشارك الأولاد في اللحم و الدم اشترك هو أيضاً كذلك فيهما</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4316" name="Text Box 12"/>
          <p:cNvSpPr txBox="1">
            <a:spLocks noChangeArrowheads="1"/>
          </p:cNvSpPr>
          <p:nvPr/>
        </p:nvSpPr>
        <p:spPr bwMode="auto">
          <a:xfrm>
            <a:off x="5098976" y="2209800"/>
            <a:ext cx="38862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لكي يبيد بالموت ذاك الذي له سلطان الموت أي إبليس</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30386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و يعتق أولئك الذين خوفاً من الموت كانوا جميعاً كل حياتهم تحت العبودية</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عبرانيين 2: 15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1703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من ثم كان ينبغي أن يشبه إخوته في كل شيء لكي يكون رحيماً و رئيس كهنة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a:solidFill>
                  <a:srgbClr val="FFFFFF"/>
                </a:solidFill>
                <a:latin typeface="Arial" panose="020B0604020202020204" pitchFamily="34" charset="0"/>
                <a:cs typeface="Arial" panose="020B0604020202020204" pitchFamily="34" charset="0"/>
              </a:rPr>
              <a:t>Hebrews 2:17 (NIV)</a:t>
            </a:r>
            <a:endParaRPr lang="en-US" b="1" dirty="0">
              <a:solidFill>
                <a:srgbClr val="FFFFFF"/>
              </a:solidFill>
              <a:latin typeface="Arial" panose="020B0604020202020204" pitchFamily="34" charset="0"/>
              <a:cs typeface="Arial" panose="020B0604020202020204" pitchFamily="34" charset="0"/>
            </a:endParaRPr>
          </a:p>
        </p:txBody>
      </p:sp>
      <p:sp>
        <p:nvSpPr>
          <p:cNvPr id="996364" name="Text Box 12"/>
          <p:cNvSpPr txBox="1">
            <a:spLocks noChangeArrowheads="1"/>
          </p:cNvSpPr>
          <p:nvPr/>
        </p:nvSpPr>
        <p:spPr bwMode="auto">
          <a:xfrm>
            <a:off x="5022776" y="1916832"/>
            <a:ext cx="39624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أميناً في ما لله حتى يكفر خطايا الشعب</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240674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5366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57703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فيلبي 2: 8</a:t>
            </a:r>
            <a:endParaRPr lang="en-US" b="1" dirty="0">
              <a:solidFill>
                <a:srgbClr val="FFFFFF"/>
              </a:solidFill>
              <a:latin typeface="Arial" panose="020B0604020202020204" pitchFamily="34" charset="0"/>
              <a:cs typeface="Arial" panose="020B0604020202020204" pitchFamily="34" charset="0"/>
            </a:endParaRPr>
          </a:p>
        </p:txBody>
      </p:sp>
      <p:sp>
        <p:nvSpPr>
          <p:cNvPr id="1014788" name="Text Box 4"/>
          <p:cNvSpPr txBox="1">
            <a:spLocks noChangeArrowheads="1"/>
          </p:cNvSpPr>
          <p:nvPr/>
        </p:nvSpPr>
        <p:spPr bwMode="auto">
          <a:xfrm>
            <a:off x="179512" y="76200"/>
            <a:ext cx="896448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و إذ وجد في الهيئة كإنسان وضع نفسه و أطاع حتى الموت موت الصليب</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161806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5004048" y="6019800"/>
            <a:ext cx="4032448"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 بطرس 2: 24</a:t>
            </a:r>
            <a:endParaRPr lang="en-US" b="1" dirty="0">
              <a:solidFill>
                <a:srgbClr val="FFFFFF"/>
              </a:solidFill>
              <a:latin typeface="Arial" panose="020B0604020202020204" pitchFamily="34" charset="0"/>
              <a:cs typeface="Arial" panose="020B0604020202020204" pitchFamily="34" charset="0"/>
            </a:endParaRPr>
          </a:p>
        </p:txBody>
      </p:sp>
      <p:sp>
        <p:nvSpPr>
          <p:cNvPr id="1008644" name="Text Box 4"/>
          <p:cNvSpPr txBox="1">
            <a:spLocks noChangeArrowheads="1"/>
          </p:cNvSpPr>
          <p:nvPr/>
        </p:nvSpPr>
        <p:spPr bwMode="auto">
          <a:xfrm>
            <a:off x="104503" y="76200"/>
            <a:ext cx="8931993"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الذي حمل هو نفسيه خطايانا في جسده على الخشبة لكي نموت عن الخطايا فنحيا للبر الذي بجلدته شفيتم</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32842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1: 7</a:t>
            </a:r>
            <a:endParaRPr lang="en-US" b="1" dirty="0">
              <a:solidFill>
                <a:srgbClr val="FFFFFF"/>
              </a:solidFill>
              <a:latin typeface="Arial" panose="020B0604020202020204" pitchFamily="34" charset="0"/>
              <a:cs typeface="Arial" panose="020B0604020202020204" pitchFamily="34" charset="0"/>
            </a:endParaRPr>
          </a:p>
        </p:txBody>
      </p:sp>
      <p:sp>
        <p:nvSpPr>
          <p:cNvPr id="1006596" name="Text Box 4"/>
          <p:cNvSpPr txBox="1">
            <a:spLocks noChangeArrowheads="1"/>
          </p:cNvSpPr>
          <p:nvPr/>
        </p:nvSpPr>
        <p:spPr bwMode="auto">
          <a:xfrm>
            <a:off x="179512" y="419180"/>
            <a:ext cx="8712968"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الذي فيه لنا الفداء بدمه غفران الخطايا حسب غنى نعمته</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42799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98086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249027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ar-JO" dirty="0">
                <a:solidFill>
                  <a:schemeClr val="tx2"/>
                </a:solidFill>
                <a:effectLst>
                  <a:glow rad="127000">
                    <a:schemeClr val="bg1"/>
                  </a:glow>
                </a:effectLst>
                <a:ea typeface="ＭＳ Ｐゴシック" charset="0"/>
              </a:rPr>
              <a:t>الفكرة</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الرئيسية</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يساعد الله الذين يساعدون </a:t>
            </a:r>
            <a:r>
              <a:rPr kumimoji="0" lang="ar-JO"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الآخرين</a:t>
            </a:r>
            <a:endParaRPr kumimoji="0" lang="en-US"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826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3505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يوحنا 3: 16</a:t>
            </a:r>
            <a:endParaRPr lang="en-US" b="1" dirty="0">
              <a:solidFill>
                <a:srgbClr val="FFFFFF"/>
              </a:solidFill>
              <a:latin typeface="Arial" panose="020B0604020202020204" pitchFamily="34" charset="0"/>
              <a:cs typeface="Arial" panose="020B0604020202020204" pitchFamily="34" charset="0"/>
            </a:endParaRPr>
          </a:p>
        </p:txBody>
      </p:sp>
      <p:sp>
        <p:nvSpPr>
          <p:cNvPr id="1012740" name="Text Box 4"/>
          <p:cNvSpPr txBox="1">
            <a:spLocks noChangeArrowheads="1"/>
          </p:cNvSpPr>
          <p:nvPr/>
        </p:nvSpPr>
        <p:spPr bwMode="auto">
          <a:xfrm>
            <a:off x="313509" y="76200"/>
            <a:ext cx="8449491"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لأنه هكذا أحب الله العالم حتى بذل ابنه الوحيد لكي لا يهلك كل من يؤمن به بل تكون له الحياة الأبدية</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816366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7150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panose="020B0604020202020204" pitchFamily="34" charset="0"/>
                <a:cs typeface="Arial" panose="020B0604020202020204" pitchFamily="34" charset="0"/>
              </a:rPr>
              <a:t>أعمال 16: 31</a:t>
            </a:r>
            <a:endParaRPr lang="en-US" sz="2800" b="1" dirty="0">
              <a:solidFill>
                <a:srgbClr val="FFFFFF"/>
              </a:solidFill>
              <a:latin typeface="Arial" panose="020B0604020202020204" pitchFamily="34" charset="0"/>
              <a:cs typeface="Arial" panose="020B0604020202020204" pitchFamily="34" charset="0"/>
            </a:endParaRPr>
          </a:p>
        </p:txBody>
      </p:sp>
      <p:sp>
        <p:nvSpPr>
          <p:cNvPr id="1010692" name="Text Box 4"/>
          <p:cNvSpPr txBox="1">
            <a:spLocks noChangeArrowheads="1"/>
          </p:cNvSpPr>
          <p:nvPr/>
        </p:nvSpPr>
        <p:spPr bwMode="auto">
          <a:xfrm>
            <a:off x="300446" y="609600"/>
            <a:ext cx="84625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600" b="1" dirty="0">
                <a:solidFill>
                  <a:srgbClr val="FFFFFF"/>
                </a:solidFill>
                <a:latin typeface="Arial" panose="020B0604020202020204" pitchFamily="34" charset="0"/>
                <a:ea typeface="ＭＳ Ｐゴシック" charset="0"/>
                <a:cs typeface="Arial" panose="020B0604020202020204" pitchFamily="34" charset="0"/>
              </a:rPr>
              <a:t>آمن بالرب يسوع المسيح فتخلص</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095639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39624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2: 8-9</a:t>
            </a:r>
            <a:endParaRPr lang="en-US" b="1" dirty="0">
              <a:solidFill>
                <a:srgbClr val="FFFFFF"/>
              </a:solidFill>
              <a:latin typeface="Arial" panose="020B0604020202020204" pitchFamily="34" charset="0"/>
              <a:cs typeface="Arial" panose="020B0604020202020204" pitchFamily="34" charset="0"/>
            </a:endParaRPr>
          </a:p>
        </p:txBody>
      </p:sp>
      <p:sp>
        <p:nvSpPr>
          <p:cNvPr id="1016836" name="Text Box 4"/>
          <p:cNvSpPr txBox="1">
            <a:spLocks noChangeArrowheads="1"/>
          </p:cNvSpPr>
          <p:nvPr/>
        </p:nvSpPr>
        <p:spPr bwMode="auto">
          <a:xfrm>
            <a:off x="179512" y="76200"/>
            <a:ext cx="864096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لأنكم بالنعمة مخلصون بالإيمان و ذلك ليس منكم هو عطية الله ليس من أعمال كيلا يفتخر أحد</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178471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هل هو فاديك؟</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897501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هل هو فاديك؟</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0438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الطفل عوبيد</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
        <p:nvSpPr>
          <p:cNvPr id="4" name="Text Box 6">
            <a:extLst>
              <a:ext uri="{FF2B5EF4-FFF2-40B4-BE49-F238E27FC236}">
                <a16:creationId xmlns:a16="http://schemas.microsoft.com/office/drawing/2014/main" id="{8CD40C15-40F4-3F4B-A69C-D624E59CEB10}"/>
              </a:ext>
            </a:extLst>
          </p:cNvPr>
          <p:cNvSpPr txBox="1">
            <a:spLocks noChangeArrowheads="1"/>
          </p:cNvSpPr>
          <p:nvPr/>
        </p:nvSpPr>
        <p:spPr bwMode="auto">
          <a:xfrm>
            <a:off x="6347012" y="5949279"/>
            <a:ext cx="2796988" cy="59495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16-17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861121595"/>
      </p:ext>
    </p:extLst>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للعائلة</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4: 13-17أ</a:t>
            </a: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cs typeface="ＭＳ Ｐゴシック"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00"/>
                </a:solidFill>
                <a:effectLst>
                  <a:glow rad="228600">
                    <a:srgbClr val="000000">
                      <a:alpha val="75000"/>
                    </a:srgbClr>
                  </a:glow>
                </a:effectLst>
                <a:latin typeface="Arial" panose="020B0604020202020204" pitchFamily="34" charset="0"/>
                <a:ea typeface="Lucida Grande" charset="0"/>
                <a:cs typeface="Lucida Grande" charset="0"/>
              </a:rPr>
              <a:t>بوعز </a:t>
            </a:r>
            <a:r>
              <a:rPr lang="ar-JO"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rPr>
              <a:t>13أ</a:t>
            </a:r>
            <a:endParaRPr lang="en-US"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endParaRP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ea typeface="Lucida Grande" charset="0"/>
              <a:cs typeface="Lucida Grande"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00"/>
                </a:solidFill>
                <a:effectLst>
                  <a:glow rad="228600">
                    <a:srgbClr val="000000">
                      <a:alpha val="75000"/>
                    </a:srgbClr>
                  </a:glow>
                </a:effectLst>
                <a:latin typeface="Arial" panose="020B0604020202020204" pitchFamily="34" charset="0"/>
                <a:ea typeface="Lucida Grande" charset="0"/>
                <a:cs typeface="Lucida Grande" charset="0"/>
              </a:rPr>
              <a:t>راعوث </a:t>
            </a:r>
            <a:r>
              <a:rPr lang="ar-JO"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rPr>
              <a:t>13ب</a:t>
            </a:r>
            <a:endParaRPr lang="en-US"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endParaRP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Courier New" charset="0"/>
              <a:ea typeface="Lucida Grande" charset="0"/>
              <a:cs typeface="Lucida Grande"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00"/>
                </a:solidFill>
                <a:effectLst>
                  <a:glow rad="228600">
                    <a:srgbClr val="000000">
                      <a:alpha val="75000"/>
                    </a:srgbClr>
                  </a:glow>
                </a:effectLst>
                <a:latin typeface="Arial" panose="020B0604020202020204" pitchFamily="34" charset="0"/>
                <a:ea typeface="Lucida Grande" charset="0"/>
                <a:cs typeface="Lucida Grande" charset="0"/>
              </a:rPr>
              <a:t>نعمي </a:t>
            </a:r>
            <a:r>
              <a:rPr lang="ar-JO"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rPr>
              <a:t>14-17أ</a:t>
            </a:r>
            <a:endParaRPr lang="en-US" sz="3600" b="1" dirty="0">
              <a:solidFill>
                <a:schemeClr val="bg1"/>
              </a:solidFill>
              <a:effectLst>
                <a:glow rad="228600">
                  <a:srgbClr val="000000">
                    <a:alpha val="75000"/>
                  </a:srgbClr>
                </a:glow>
              </a:effectLst>
              <a:latin typeface="Arial" panose="020B0604020202020204" pitchFamily="34" charset="0"/>
              <a:cs typeface="Times New Roman" charset="0"/>
            </a:endParaRPr>
          </a:p>
        </p:txBody>
      </p:sp>
      <p:sp>
        <p:nvSpPr>
          <p:cNvPr id="304133" name="Text Box 1029"/>
          <p:cNvSpPr txBox="1">
            <a:spLocks noChangeArrowheads="1"/>
          </p:cNvSpPr>
          <p:nvPr/>
        </p:nvSpPr>
        <p:spPr bwMode="auto">
          <a:xfrm>
            <a:off x="-187896" y="4736802"/>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للأمة</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17ب</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304134" name="Text Box 1030"/>
          <p:cNvSpPr txBox="1">
            <a:spLocks noChangeArrowheads="1"/>
          </p:cNvSpPr>
          <p:nvPr/>
        </p:nvSpPr>
        <p:spPr bwMode="auto">
          <a:xfrm>
            <a:off x="-187896" y="5895677"/>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للعالم</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18-22</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ar-JO" dirty="0">
                <a:solidFill>
                  <a:schemeClr val="bg1"/>
                </a:solidFill>
                <a:effectLst>
                  <a:glow rad="228600">
                    <a:schemeClr val="tx1">
                      <a:alpha val="75000"/>
                    </a:schemeClr>
                  </a:glow>
                </a:effectLst>
              </a:rPr>
              <a:t>راعوث 4</a:t>
            </a:r>
            <a:endParaRPr lang="en-US"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22764599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1725"/>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522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1722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18-22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37289378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3450"/>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9987" name="Group 1027"/>
          <p:cNvGrpSpPr>
            <a:grpSpLocks/>
          </p:cNvGrpSpPr>
          <p:nvPr/>
        </p:nvGrpSpPr>
        <p:grpSpPr bwMode="auto">
          <a:xfrm>
            <a:off x="466725" y="0"/>
            <a:ext cx="5449888" cy="6858000"/>
            <a:chOff x="6" y="0"/>
            <a:chExt cx="3433" cy="4320"/>
          </a:xfrm>
        </p:grpSpPr>
        <p:pic>
          <p:nvPicPr>
            <p:cNvPr id="169999" name="Picture 102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9" name="Text Box 1029"/>
            <p:cNvSpPr txBox="1">
              <a:spLocks noChangeArrowheads="1"/>
            </p:cNvSpPr>
            <p:nvPr/>
          </p:nvSpPr>
          <p:spPr bwMode="auto">
            <a:xfrm>
              <a:off x="7" y="3793"/>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3110" name="Text Box 1030"/>
          <p:cNvSpPr txBox="1">
            <a:spLocks noChangeArrowheads="1"/>
          </p:cNvSpPr>
          <p:nvPr/>
        </p:nvSpPr>
        <p:spPr bwMode="auto">
          <a:xfrm>
            <a:off x="6010274" y="0"/>
            <a:ext cx="2519771" cy="563231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فارص</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حصرون</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رام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عميناداب نحشون</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سلمون</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بوعز</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عوبيد</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داود</a:t>
            </a:r>
          </a:p>
        </p:txBody>
      </p:sp>
      <p:sp>
        <p:nvSpPr>
          <p:cNvPr id="303112" name="Text Box 1032"/>
          <p:cNvSpPr txBox="1">
            <a:spLocks noChangeArrowheads="1"/>
          </p:cNvSpPr>
          <p:nvPr/>
        </p:nvSpPr>
        <p:spPr bwMode="auto">
          <a:xfrm>
            <a:off x="1676400" y="711101"/>
            <a:ext cx="3124200" cy="701675"/>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ar-JO" sz="4000" b="1" dirty="0">
                <a:solidFill>
                  <a:srgbClr val="66FF66"/>
                </a:solidFill>
                <a:effectLst>
                  <a:glow rad="228600">
                    <a:srgbClr val="000000"/>
                  </a:glow>
                </a:effectLst>
                <a:latin typeface="Arial" panose="020B0604020202020204" pitchFamily="34" charset="0"/>
                <a:ea typeface="ＭＳ Ｐゴシック" charset="0"/>
                <a:cs typeface="Arial" panose="020B0604020202020204" pitchFamily="34" charset="0"/>
              </a:rPr>
              <a:t>فجوات؟</a:t>
            </a:r>
            <a:endParaRPr lang="en-US" sz="4000" b="1" dirty="0">
              <a:solidFill>
                <a:srgbClr val="66FF66"/>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3113" name="Line 1033"/>
          <p:cNvSpPr>
            <a:spLocks noChangeShapeType="1"/>
          </p:cNvSpPr>
          <p:nvPr/>
        </p:nvSpPr>
        <p:spPr bwMode="auto">
          <a:xfrm>
            <a:off x="5133975" y="1168301"/>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4" name="Text Box 1034"/>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18-22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303115" name="Line 1035"/>
          <p:cNvSpPr>
            <a:spLocks noChangeShapeType="1"/>
          </p:cNvSpPr>
          <p:nvPr/>
        </p:nvSpPr>
        <p:spPr bwMode="auto">
          <a:xfrm>
            <a:off x="5105400" y="1687488"/>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6" name="Line 1036"/>
          <p:cNvSpPr>
            <a:spLocks noChangeShapeType="1"/>
          </p:cNvSpPr>
          <p:nvPr/>
        </p:nvSpPr>
        <p:spPr bwMode="auto">
          <a:xfrm>
            <a:off x="5105400" y="2852936"/>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7" name="Line 1037"/>
          <p:cNvSpPr>
            <a:spLocks noChangeShapeType="1"/>
          </p:cNvSpPr>
          <p:nvPr/>
        </p:nvSpPr>
        <p:spPr bwMode="auto">
          <a:xfrm>
            <a:off x="5105400" y="3356992"/>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8" name="Text Box 1038"/>
          <p:cNvSpPr txBox="1">
            <a:spLocks noChangeArrowheads="1"/>
          </p:cNvSpPr>
          <p:nvPr/>
        </p:nvSpPr>
        <p:spPr bwMode="auto">
          <a:xfrm>
            <a:off x="1752600" y="2117725"/>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panose="020B0604020202020204" pitchFamily="34" charset="0"/>
                <a:ea typeface="ＭＳ Ｐゴシック" charset="0"/>
                <a:cs typeface="Arial" panose="020B0604020202020204" pitchFamily="34" charset="0"/>
              </a:rPr>
              <a:t>موسى</a:t>
            </a:r>
            <a:endParaRPr lang="en-US" sz="4000" b="1" dirty="0">
              <a:solidFill>
                <a:srgbClr val="FF66FF"/>
              </a:solidFill>
              <a:latin typeface="Arial" panose="020B0604020202020204" pitchFamily="34" charset="0"/>
              <a:ea typeface="ＭＳ Ｐゴシック" charset="0"/>
              <a:cs typeface="Arial" panose="020B0604020202020204" pitchFamily="34" charset="0"/>
            </a:endParaRPr>
          </a:p>
        </p:txBody>
      </p:sp>
      <p:sp>
        <p:nvSpPr>
          <p:cNvPr id="303119" name="Text Box 1039"/>
          <p:cNvSpPr txBox="1">
            <a:spLocks noChangeArrowheads="1"/>
          </p:cNvSpPr>
          <p:nvPr/>
        </p:nvSpPr>
        <p:spPr bwMode="auto">
          <a:xfrm>
            <a:off x="1752600" y="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panose="020B0604020202020204" pitchFamily="34" charset="0"/>
                <a:ea typeface="ＭＳ Ｐゴシック" charset="0"/>
                <a:cs typeface="Arial" panose="020B0604020202020204" pitchFamily="34" charset="0"/>
              </a:rPr>
              <a:t>يعقوب</a:t>
            </a:r>
            <a:endParaRPr lang="en-US" sz="4000" b="1" dirty="0">
              <a:solidFill>
                <a:srgbClr val="FF66FF"/>
              </a:solidFill>
              <a:latin typeface="Arial" panose="020B0604020202020204" pitchFamily="34" charset="0"/>
              <a:ea typeface="ＭＳ Ｐゴシック" charset="0"/>
              <a:cs typeface="Arial" panose="020B0604020202020204" pitchFamily="34" charset="0"/>
            </a:endParaRPr>
          </a:p>
        </p:txBody>
      </p:sp>
      <p:sp>
        <p:nvSpPr>
          <p:cNvPr id="303120" name="Text Box 1040"/>
          <p:cNvSpPr txBox="1">
            <a:spLocks noChangeArrowheads="1"/>
          </p:cNvSpPr>
          <p:nvPr/>
        </p:nvSpPr>
        <p:spPr bwMode="auto">
          <a:xfrm>
            <a:off x="1752600" y="3048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panose="020B0604020202020204" pitchFamily="34" charset="0"/>
                <a:ea typeface="ＭＳ Ｐゴシック" charset="0"/>
                <a:cs typeface="Arial" panose="020B0604020202020204" pitchFamily="34" charset="0"/>
              </a:rPr>
              <a:t>يشوع</a:t>
            </a:r>
            <a:endParaRPr lang="en-US" sz="4000" b="1" dirty="0">
              <a:solidFill>
                <a:srgbClr val="FF66FF"/>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0" y="0"/>
            <a:ext cx="3059832" cy="1340768"/>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rPr>
              <a:t>نسل         فارص</a:t>
            </a:r>
            <a:endParaRPr lang="en-US" sz="4000" dirty="0">
              <a:solidFill>
                <a:srgbClr val="FFFFFF"/>
              </a:solidFill>
            </a:endParaRPr>
          </a:p>
        </p:txBody>
      </p:sp>
      <p:sp>
        <p:nvSpPr>
          <p:cNvPr id="18" name="Text Box 7"/>
          <p:cNvSpPr txBox="1">
            <a:spLocks noChangeArrowheads="1"/>
          </p:cNvSpPr>
          <p:nvPr/>
        </p:nvSpPr>
        <p:spPr bwMode="auto">
          <a:xfrm>
            <a:off x="8151222" y="0"/>
            <a:ext cx="992777" cy="5632311"/>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455014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03112"/>
                                        </p:tgtEl>
                                        <p:attrNameLst>
                                          <p:attrName>style.visibility</p:attrName>
                                        </p:attrNameLst>
                                      </p:cBhvr>
                                      <p:to>
                                        <p:strVal val="visible"/>
                                      </p:to>
                                    </p:set>
                                    <p:animEffect transition="in" filter="dissolve">
                                      <p:cBhvr>
                                        <p:cTn id="7" dur="500"/>
                                        <p:tgtEl>
                                          <p:spTgt spid="303112"/>
                                        </p:tgtEl>
                                      </p:cBhvr>
                                    </p:animEffect>
                                  </p:childTnLst>
                                </p:cTn>
                              </p:par>
                            </p:childTnLst>
                          </p:cTn>
                        </p:par>
                        <p:par>
                          <p:cTn id="8" fill="hold" nodeType="afterGroup">
                            <p:stCondLst>
                              <p:cond delay="1500"/>
                            </p:stCondLst>
                            <p:childTnLst>
                              <p:par>
                                <p:cTn id="9" presetID="22" presetClass="entr" presetSubtype="8" fill="hold" grpId="0" nodeType="afterEffect">
                                  <p:stCondLst>
                                    <p:cond delay="2000"/>
                                  </p:stCondLst>
                                  <p:childTnLst>
                                    <p:set>
                                      <p:cBhvr>
                                        <p:cTn id="10" dur="1" fill="hold">
                                          <p:stCondLst>
                                            <p:cond delay="0"/>
                                          </p:stCondLst>
                                        </p:cTn>
                                        <p:tgtEl>
                                          <p:spTgt spid="303113"/>
                                        </p:tgtEl>
                                        <p:attrNameLst>
                                          <p:attrName>style.visibility</p:attrName>
                                        </p:attrNameLst>
                                      </p:cBhvr>
                                      <p:to>
                                        <p:strVal val="visible"/>
                                      </p:to>
                                    </p:set>
                                    <p:animEffect transition="in" filter="wipe(left)">
                                      <p:cBhvr>
                                        <p:cTn id="11" dur="500"/>
                                        <p:tgtEl>
                                          <p:spTgt spid="303113"/>
                                        </p:tgtEl>
                                      </p:cBhvr>
                                    </p:animEffect>
                                  </p:childTnLst>
                                  <p:subTnLst>
                                    <p:set>
                                      <p:cBhvr override="childStyle">
                                        <p:cTn dur="1" fill="hold" display="0" masterRel="nextClick" afterEffect="1"/>
                                        <p:tgtEl>
                                          <p:spTgt spid="303113"/>
                                        </p:tgtEl>
                                        <p:attrNameLst>
                                          <p:attrName>style.visibility</p:attrName>
                                        </p:attrNameLst>
                                      </p:cBhvr>
                                      <p:to>
                                        <p:strVal val="hidden"/>
                                      </p:to>
                                    </p:set>
                                  </p:subTnLst>
                                </p:cTn>
                              </p:par>
                            </p:childTnLst>
                          </p:cTn>
                        </p:par>
                        <p:par>
                          <p:cTn id="12" fill="hold" nodeType="afterGroup">
                            <p:stCondLst>
                              <p:cond delay="4000"/>
                            </p:stCondLst>
                            <p:childTnLst>
                              <p:par>
                                <p:cTn id="13" presetID="22" presetClass="entr" presetSubtype="8" fill="hold" grpId="0" nodeType="afterEffect">
                                  <p:stCondLst>
                                    <p:cond delay="2000"/>
                                  </p:stCondLst>
                                  <p:childTnLst>
                                    <p:set>
                                      <p:cBhvr>
                                        <p:cTn id="14" dur="1" fill="hold">
                                          <p:stCondLst>
                                            <p:cond delay="0"/>
                                          </p:stCondLst>
                                        </p:cTn>
                                        <p:tgtEl>
                                          <p:spTgt spid="303115"/>
                                        </p:tgtEl>
                                        <p:attrNameLst>
                                          <p:attrName>style.visibility</p:attrName>
                                        </p:attrNameLst>
                                      </p:cBhvr>
                                      <p:to>
                                        <p:strVal val="visible"/>
                                      </p:to>
                                    </p:set>
                                    <p:animEffect transition="in" filter="wipe(left)">
                                      <p:cBhvr>
                                        <p:cTn id="15" dur="500"/>
                                        <p:tgtEl>
                                          <p:spTgt spid="303115"/>
                                        </p:tgtEl>
                                      </p:cBhvr>
                                    </p:animEffect>
                                  </p:childTnLst>
                                  <p:subTnLst>
                                    <p:set>
                                      <p:cBhvr override="childStyle">
                                        <p:cTn dur="1" fill="hold" display="0" masterRel="nextClick" afterEffect="1"/>
                                        <p:tgtEl>
                                          <p:spTgt spid="303115"/>
                                        </p:tgtEl>
                                        <p:attrNameLst>
                                          <p:attrName>style.visibility</p:attrName>
                                        </p:attrNameLst>
                                      </p:cBhvr>
                                      <p:to>
                                        <p:strVal val="hidden"/>
                                      </p:to>
                                    </p:set>
                                  </p:subTnLst>
                                </p:cTn>
                              </p:par>
                            </p:childTnLst>
                          </p:cTn>
                        </p:par>
                        <p:par>
                          <p:cTn id="16" fill="hold" nodeType="afterGroup">
                            <p:stCondLst>
                              <p:cond delay="6500"/>
                            </p:stCondLst>
                            <p:childTnLst>
                              <p:par>
                                <p:cTn id="17" presetID="22" presetClass="entr" presetSubtype="8" fill="hold" grpId="0" nodeType="afterEffect">
                                  <p:stCondLst>
                                    <p:cond delay="4000"/>
                                  </p:stCondLst>
                                  <p:childTnLst>
                                    <p:set>
                                      <p:cBhvr>
                                        <p:cTn id="18" dur="1" fill="hold">
                                          <p:stCondLst>
                                            <p:cond delay="0"/>
                                          </p:stCondLst>
                                        </p:cTn>
                                        <p:tgtEl>
                                          <p:spTgt spid="303116"/>
                                        </p:tgtEl>
                                        <p:attrNameLst>
                                          <p:attrName>style.visibility</p:attrName>
                                        </p:attrNameLst>
                                      </p:cBhvr>
                                      <p:to>
                                        <p:strVal val="visible"/>
                                      </p:to>
                                    </p:set>
                                    <p:animEffect transition="in" filter="wipe(left)">
                                      <p:cBhvr>
                                        <p:cTn id="19" dur="500"/>
                                        <p:tgtEl>
                                          <p:spTgt spid="303116"/>
                                        </p:tgtEl>
                                      </p:cBhvr>
                                    </p:animEffect>
                                  </p:childTnLst>
                                  <p:subTnLst>
                                    <p:set>
                                      <p:cBhvr override="childStyle">
                                        <p:cTn dur="1" fill="hold" display="0" masterRel="nextClick" afterEffect="1"/>
                                        <p:tgtEl>
                                          <p:spTgt spid="303116"/>
                                        </p:tgtEl>
                                        <p:attrNameLst>
                                          <p:attrName>style.visibility</p:attrName>
                                        </p:attrNameLst>
                                      </p:cBhvr>
                                      <p:to>
                                        <p:strVal val="hidden"/>
                                      </p:to>
                                    </p:set>
                                  </p:subTnLst>
                                </p:cTn>
                              </p:par>
                            </p:childTnLst>
                          </p:cTn>
                        </p:par>
                        <p:par>
                          <p:cTn id="20" fill="hold" nodeType="afterGroup">
                            <p:stCondLst>
                              <p:cond delay="11000"/>
                            </p:stCondLst>
                            <p:childTnLst>
                              <p:par>
                                <p:cTn id="21" presetID="22" presetClass="entr" presetSubtype="8" fill="hold" grpId="0" nodeType="afterEffect">
                                  <p:stCondLst>
                                    <p:cond delay="2000"/>
                                  </p:stCondLst>
                                  <p:childTnLst>
                                    <p:set>
                                      <p:cBhvr>
                                        <p:cTn id="22" dur="1" fill="hold">
                                          <p:stCondLst>
                                            <p:cond delay="0"/>
                                          </p:stCondLst>
                                        </p:cTn>
                                        <p:tgtEl>
                                          <p:spTgt spid="303117"/>
                                        </p:tgtEl>
                                        <p:attrNameLst>
                                          <p:attrName>style.visibility</p:attrName>
                                        </p:attrNameLst>
                                      </p:cBhvr>
                                      <p:to>
                                        <p:strVal val="visible"/>
                                      </p:to>
                                    </p:set>
                                    <p:animEffect transition="in" filter="wipe(left)">
                                      <p:cBhvr>
                                        <p:cTn id="23" dur="500"/>
                                        <p:tgtEl>
                                          <p:spTgt spid="303117"/>
                                        </p:tgtEl>
                                      </p:cBhvr>
                                    </p:animEffect>
                                  </p:childTnLst>
                                  <p:subTnLst>
                                    <p:set>
                                      <p:cBhvr override="childStyle">
                                        <p:cTn dur="1" fill="hold" display="0" masterRel="nextClick" afterEffect="1"/>
                                        <p:tgtEl>
                                          <p:spTgt spid="3031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12" grpId="0" autoUpdateAnimBg="0"/>
      <p:bldP spid="303113" grpId="0" animBg="1"/>
      <p:bldP spid="303115" grpId="0" animBg="1"/>
      <p:bldP spid="303116" grpId="0" animBg="1"/>
      <p:bldP spid="303117"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
        <p:nvSpPr>
          <p:cNvPr id="10" name="Text Box 8"/>
          <p:cNvSpPr txBox="1">
            <a:spLocks noChangeArrowheads="1"/>
          </p:cNvSpPr>
          <p:nvPr/>
        </p:nvSpPr>
        <p:spPr bwMode="auto">
          <a:xfrm>
            <a:off x="0" y="3276600"/>
            <a:ext cx="5672667" cy="1938992"/>
          </a:xfrm>
          <a:prstGeom prst="rect">
            <a:avLst/>
          </a:prstGeom>
          <a:noFill/>
          <a:ln w="9525">
            <a:noFill/>
            <a:miter lim="800000"/>
            <a:headEnd/>
            <a:tailEnd/>
          </a:ln>
          <a:effectLst/>
        </p:spPr>
        <p:txBody>
          <a:bodyPr wrap="square">
            <a:spAutoFit/>
          </a:bodyPr>
          <a:lstStyle/>
          <a:p>
            <a:pPr marL="228600" lvl="2" algn="ctr" defTabSz="914400" fontAlgn="base">
              <a:spcBef>
                <a:spcPct val="50000"/>
              </a:spcBef>
              <a:spcAft>
                <a:spcPct val="0"/>
              </a:spcAft>
              <a:defRPr/>
            </a:pPr>
            <a:r>
              <a:rPr lang="ar-JO"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rPr>
              <a:t>و ليكن بيتك كبيت فارص الذي ولدته ثامار ليهوذا من النسل الذي يعطيك الرب من هذه الفتاة</a:t>
            </a:r>
            <a:endParaRPr lang="en-US"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500847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
        <p:nvSpPr>
          <p:cNvPr id="900098" name="Rectangle 2"/>
          <p:cNvSpPr>
            <a:spLocks noGrp="1" noChangeArrowheads="1"/>
          </p:cNvSpPr>
          <p:nvPr>
            <p:ph type="ctrTitle"/>
          </p:nvPr>
        </p:nvSpPr>
        <p:spPr>
          <a:xfrm>
            <a:off x="0" y="14526"/>
            <a:ext cx="9144000" cy="1291763"/>
          </a:xfrm>
          <a:solidFill>
            <a:schemeClr val="tx1"/>
          </a:solidFill>
          <a:effectLst>
            <a:outerShdw blurRad="63500" dist="35921" dir="2700000" algn="ctr" rotWithShape="0">
              <a:schemeClr val="tx2">
                <a:alpha val="74998"/>
              </a:schemeClr>
            </a:outerShdw>
          </a:effectLst>
        </p:spPr>
        <p:txBody>
          <a:bodyPr/>
          <a:lstStyle/>
          <a:p>
            <a:pPr>
              <a:defRPr/>
            </a:pPr>
            <a:r>
              <a:rPr lang="ar-JO" sz="3600" dirty="0">
                <a:effectLst>
                  <a:glow rad="127000">
                    <a:schemeClr val="tx1"/>
                  </a:glow>
                </a:effectLst>
                <a:ea typeface="ＭＳ Ｐゴシック" charset="0"/>
              </a:rPr>
              <a:t>من هم الأشخاص الموجودين في محيطك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 الذين يريدك الله أن تساعدهم؟</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377306028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00"/>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
        <p:nvSpPr>
          <p:cNvPr id="10" name="Text Box 8"/>
          <p:cNvSpPr txBox="1">
            <a:spLocks noChangeArrowheads="1"/>
          </p:cNvSpPr>
          <p:nvPr/>
        </p:nvSpPr>
        <p:spPr bwMode="auto">
          <a:xfrm>
            <a:off x="0" y="3276600"/>
            <a:ext cx="5858933" cy="1938992"/>
          </a:xfrm>
          <a:prstGeom prst="rect">
            <a:avLst/>
          </a:prstGeom>
          <a:noFill/>
          <a:ln w="9525">
            <a:noFill/>
            <a:miter lim="800000"/>
            <a:headEnd/>
            <a:tailEnd/>
          </a:ln>
          <a:effectLst/>
        </p:spPr>
        <p:txBody>
          <a:bodyPr wrap="square">
            <a:spAutoFit/>
          </a:bodyPr>
          <a:lstStyle/>
          <a:p>
            <a:pPr marL="228600" lvl="2" algn="ctr" defTabSz="914400" fontAlgn="base">
              <a:spcBef>
                <a:spcPct val="50000"/>
              </a:spcBef>
              <a:spcAft>
                <a:spcPct val="0"/>
              </a:spcAft>
              <a:defRPr/>
            </a:pPr>
            <a:r>
              <a:rPr lang="ar-JO"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rPr>
              <a:t>و ليكن بيتك كبيت فارص الذي ولدته ثامار ليهوذا من النسل الذي يعطيك الرب من هذه الفتاة</a:t>
            </a:r>
            <a:endParaRPr lang="en-US"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39194710"/>
      </p:ext>
    </p:extLst>
  </p:cSld>
  <p:clrMapOvr>
    <a:masterClrMapping/>
  </p:clrMapOvr>
  <p:transition>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00"/>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a:t>
            </a:r>
            <a:r>
              <a:rPr lang="ar-JO" sz="3200" b="1" dirty="0">
                <a:solidFill>
                  <a:srgbClr val="FFFF00"/>
                </a:solidFill>
                <a:latin typeface="Arial" panose="020B0604020202020204" pitchFamily="34" charset="0"/>
                <a:cs typeface="Arial" panose="020B0604020202020204" pitchFamily="34" charset="0"/>
              </a:rPr>
              <a:t>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18-22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3504788343"/>
      </p:ext>
    </p:extLst>
  </p:cSld>
  <p:clrMapOvr>
    <a:masterClrMapping/>
  </p:clrMapOvr>
  <p:transition>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3-6</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925511936"/>
      </p:ext>
    </p:extLst>
  </p:cSld>
  <p:clrMapOvr>
    <a:masterClrMapping/>
  </p:clrMapOvr>
  <p:transition>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chemeClr val="bg1">
                    <a:lumMod val="65000"/>
                  </a:schemeClr>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حصرون</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رام    </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عميناداب نحشون</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 سلمون</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بوعز</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الذي</a:t>
            </a:r>
            <a:r>
              <a:rPr lang="en-US" sz="3200" b="1" dirty="0">
                <a:solidFill>
                  <a:srgbClr val="FFFF00"/>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أمه راعوث</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5</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1283679254"/>
      </p:ext>
    </p:extLst>
  </p:cSld>
  <p:clrMapOvr>
    <a:masterClrMapping/>
  </p:clrMapOvr>
  <p:transition>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عوبيد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يسوع</a:t>
            </a:r>
            <a:endParaRPr lang="en-US" sz="2000" b="1" dirty="0">
              <a:solidFill>
                <a:srgbClr val="0000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2699303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997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عوبيد</a:t>
            </a:r>
            <a:r>
              <a:rPr lang="ar-JO" sz="3600" b="1" dirty="0">
                <a:solidFill>
                  <a:srgbClr val="FFFFFF"/>
                </a:solidFill>
                <a:latin typeface="Arial" panose="020B0604020202020204" pitchFamily="34" charset="0"/>
                <a:cs typeface="Arial" panose="020B0604020202020204" pitchFamily="34" charset="0"/>
              </a:rPr>
              <a:t>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يسوع</a:t>
            </a:r>
            <a:endParaRPr lang="en-US" sz="2000" b="1" dirty="0">
              <a:solidFill>
                <a:srgbClr val="0000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2084301863"/>
      </p:ext>
    </p:extLst>
  </p:cSld>
  <p:clrMapOvr>
    <a:masterClrMapping/>
  </p:clrMapOvr>
  <p:transition>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عوبيد</a:t>
            </a:r>
            <a:r>
              <a:rPr lang="ar-JO" sz="3600" b="1" dirty="0">
                <a:solidFill>
                  <a:srgbClr val="FFFFFF"/>
                </a:solidFill>
                <a:latin typeface="Arial" panose="020B0604020202020204" pitchFamily="34" charset="0"/>
                <a:cs typeface="Arial" panose="020B0604020202020204" pitchFamily="34" charset="0"/>
              </a:rPr>
              <a:t>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داود</a:t>
            </a:r>
            <a:endParaRPr lang="en-US" sz="3600" b="1" dirty="0">
              <a:solidFill>
                <a:srgbClr val="FFFF00"/>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يسوع</a:t>
            </a:r>
            <a:endParaRPr lang="en-US" sz="2000" b="1" dirty="0">
              <a:solidFill>
                <a:srgbClr val="0000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1604462627"/>
      </p:ext>
    </p:extLst>
  </p:cSld>
  <p:clrMapOvr>
    <a:masterClrMapping/>
  </p:clrMapOvr>
  <p:transition>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عوبيد</a:t>
            </a:r>
            <a:r>
              <a:rPr lang="ar-JO" sz="3600" b="1" dirty="0">
                <a:solidFill>
                  <a:srgbClr val="FFFFFF"/>
                </a:solidFill>
                <a:latin typeface="Arial" panose="020B0604020202020204" pitchFamily="34" charset="0"/>
                <a:cs typeface="Arial" panose="020B0604020202020204" pitchFamily="34" charset="0"/>
              </a:rPr>
              <a:t>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داود</a:t>
            </a:r>
            <a:endParaRPr lang="en-US" sz="3600" b="1" dirty="0">
              <a:solidFill>
                <a:srgbClr val="FFFF00"/>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يسوع</a:t>
            </a:r>
            <a:endParaRPr lang="en-US" sz="2000" b="1" dirty="0">
              <a:solidFill>
                <a:srgbClr val="FFFF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4291474863"/>
      </p:ext>
    </p:extLst>
  </p:cSld>
  <p:clrMapOvr>
    <a:masterClrMapping/>
  </p:clrMapOvr>
  <p:transition>
    <p:randomBar dir="vert"/>
  </p:transition>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752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ar-JO" dirty="0">
                <a:solidFill>
                  <a:schemeClr val="tx2"/>
                </a:solidFill>
                <a:effectLst>
                  <a:glow rad="127000">
                    <a:schemeClr val="bg1"/>
                  </a:glow>
                </a:effectLst>
                <a:ea typeface="ＭＳ Ｐゴシック" charset="0"/>
              </a:rPr>
              <a:t>الفكرة</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الرئيسية</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يساعد الله الذين يساعدون </a:t>
            </a:r>
            <a:r>
              <a:rPr kumimoji="0" lang="ar-JO"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الآخرين</a:t>
            </a:r>
            <a:endParaRPr kumimoji="0" lang="en-US"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راعوث</a:t>
            </a:r>
            <a:endParaRPr kumimoji="0" lang="en-US"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6424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88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96690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253503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chemeClr val="accent2"/>
                </a:solidFill>
                <a:effectLst>
                  <a:glow rad="127000">
                    <a:schemeClr val="bg1"/>
                  </a:glow>
                </a:effectLst>
                <a:ea typeface="ＭＳ Ｐゴシック" charset="0"/>
              </a:rPr>
              <a:t>الشخصية</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38286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dirty="0">
                <a:solidFill>
                  <a:schemeClr val="tx2"/>
                </a:solidFill>
                <a:effectLst>
                  <a:glow rad="127000">
                    <a:schemeClr val="bg1"/>
                  </a:glow>
                </a:effectLst>
                <a:ea typeface="ＭＳ Ｐゴシック" charset="0"/>
              </a:rPr>
              <a:t>2. أحياناً يكافئنا الله اكثر مما </a:t>
            </a:r>
            <a:r>
              <a:rPr lang="ar-JO" dirty="0">
                <a:solidFill>
                  <a:schemeClr val="accent2"/>
                </a:solidFill>
                <a:effectLst>
                  <a:glow rad="127000">
                    <a:schemeClr val="bg1"/>
                  </a:glow>
                </a:effectLst>
                <a:ea typeface="ＭＳ Ｐゴシック" charset="0"/>
              </a:rPr>
              <a:t>نحلم</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310010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144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4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sym typeface="Wingdings" charset="0"/>
              </a:rPr>
              <a:t>ماذا يريد منك الرب أن تعمل بخصوص ما سمعته؟</a:t>
            </a:r>
            <a:endParaRPr lang="en-US" sz="44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sym typeface="Wingdings" charset="0"/>
            </a:endParaRPr>
          </a:p>
        </p:txBody>
      </p:sp>
      <p:sp>
        <p:nvSpPr>
          <p:cNvPr id="662532" name="Rectangle 4"/>
          <p:cNvSpPr>
            <a:spLocks noGrp="1" noChangeArrowheads="1"/>
          </p:cNvSpPr>
          <p:nvPr>
            <p:ph type="title" idx="4294967295"/>
          </p:nvPr>
        </p:nvSpPr>
        <p:spPr/>
        <p:txBody>
          <a:bodyPr/>
          <a:lstStyle/>
          <a:p>
            <a:pPr eaLnBrk="1" hangingPunct="1">
              <a:defRPr/>
            </a:pPr>
            <a:r>
              <a:rPr lang="en-US" dirty="0">
                <a:cs typeface="+mj-cs"/>
              </a:rPr>
              <a:t>	</a:t>
            </a:r>
          </a:p>
        </p:txBody>
      </p:sp>
    </p:spTree>
    <p:extLst>
      <p:ext uri="{BB962C8B-B14F-4D97-AF65-F5344CB8AC3E}">
        <p14:creationId xmlns:p14="http://schemas.microsoft.com/office/powerpoint/2010/main" val="386215486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ja-JP" sz="3200" b="1" dirty="0">
                <a:solidFill>
                  <a:srgbClr val="FFFFFF"/>
                </a:solidFill>
                <a:effectLst>
                  <a:glow rad="177800">
                    <a:srgbClr val="000000"/>
                  </a:glow>
                </a:effectLst>
                <a:latin typeface="Arial" panose="020B0604020202020204" pitchFamily="34" charset="0"/>
                <a:cs typeface="Arial" panose="020B0604020202020204" pitchFamily="34" charset="0"/>
              </a:rPr>
              <a:t>بل في كل أمة الذي يتقيه و يصنع البر مقبول عنده</a:t>
            </a:r>
          </a:p>
          <a:p>
            <a:pPr algn="r" defTabSz="914400" eaLnBrk="1" fontAlgn="base" hangingPunct="1">
              <a:spcBef>
                <a:spcPct val="0"/>
              </a:spcBef>
              <a:spcAft>
                <a:spcPct val="0"/>
              </a:spcAft>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أعمال 10: 35</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5" name="Text Box 5"/>
          <p:cNvSpPr txBox="1">
            <a:spLocks noChangeArrowheads="1"/>
          </p:cNvSpPr>
          <p:nvPr/>
        </p:nvSpPr>
        <p:spPr bwMode="auto">
          <a:xfrm>
            <a:off x="533400" y="2922588"/>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0"/>
              </a:spcBef>
              <a:spcAft>
                <a:spcPct val="0"/>
              </a:spcAft>
              <a:buFontTx/>
              <a:buChar char="•"/>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قبل الله عبادة راعوث</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6" name="Text Box 6"/>
          <p:cNvSpPr txBox="1">
            <a:spLocks noChangeArrowheads="1"/>
          </p:cNvSpPr>
          <p:nvPr/>
        </p:nvSpPr>
        <p:spPr bwMode="auto">
          <a:xfrm>
            <a:off x="533400" y="3541713"/>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0"/>
              </a:spcBef>
              <a:spcAft>
                <a:spcPct val="0"/>
              </a:spcAft>
              <a:buFontTx/>
              <a:buChar char="•"/>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بارك الله راعوث بالحماية، الإعالة و العائلة</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7" name="Text Box 7"/>
          <p:cNvSpPr txBox="1">
            <a:spLocks noChangeArrowheads="1"/>
          </p:cNvSpPr>
          <p:nvPr/>
        </p:nvSpPr>
        <p:spPr bwMode="auto">
          <a:xfrm>
            <a:off x="609600" y="1066800"/>
            <a:ext cx="82296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ja-JP" sz="2800" b="1" dirty="0">
                <a:solidFill>
                  <a:srgbClr val="FFFFFF"/>
                </a:solidFill>
                <a:effectLst>
                  <a:glow rad="177800">
                    <a:srgbClr val="000000"/>
                  </a:glow>
                </a:effectLst>
                <a:latin typeface="Arial" panose="020B0604020202020204" pitchFamily="34" charset="0"/>
                <a:cs typeface="Arial" panose="020B0604020202020204" pitchFamily="34" charset="0"/>
              </a:rPr>
              <a:t>حيثما ذهبت أذهب و حيثما بت أبيت شعبك شعبي و إلهك إلهي</a:t>
            </a:r>
          </a:p>
          <a:p>
            <a:pPr defTabSz="914400" eaLnBrk="1" fontAlgn="base" hangingPunct="1">
              <a:spcBef>
                <a:spcPct val="0"/>
              </a:spcBef>
              <a:spcAft>
                <a:spcPct val="0"/>
              </a:spcAft>
            </a:pPr>
            <a:r>
              <a:rPr lang="ar-JO" sz="2800" b="1" dirty="0">
                <a:solidFill>
                  <a:srgbClr val="FFFFFF"/>
                </a:solidFill>
                <a:effectLst>
                  <a:glow rad="177800">
                    <a:srgbClr val="000000"/>
                  </a:glow>
                </a:effectLst>
                <a:latin typeface="Arial" panose="020B0604020202020204" pitchFamily="34" charset="0"/>
                <a:cs typeface="Arial" panose="020B0604020202020204" pitchFamily="34" charset="0"/>
              </a:rPr>
              <a:t>1: 16</a:t>
            </a:r>
            <a:endParaRPr lang="en-AU" sz="28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ar-JO" sz="3600" b="1" kern="1200" dirty="0">
                <a:solidFill>
                  <a:srgbClr val="FFFFFF"/>
                </a:solidFill>
                <a:effectLst/>
                <a:latin typeface="Arial" panose="020B0604020202020204" pitchFamily="34" charset="0"/>
                <a:ea typeface="ＭＳ Ｐゴシック"/>
                <a:cs typeface="Arial" panose="020B0604020202020204" pitchFamily="34" charset="0"/>
              </a:rPr>
              <a:t>محبة الله نزيهة</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9028907"/>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8658"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0" y="0"/>
            <a:ext cx="92424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000000"/>
                </a:solidFill>
                <a:latin typeface="Arial" panose="020B0604020202020204" pitchFamily="34" charset="0"/>
                <a:cs typeface="Arial" panose="020B0604020202020204" pitchFamily="34" charset="0"/>
              </a:rPr>
              <a:t>185</a:t>
            </a:r>
          </a:p>
        </p:txBody>
      </p:sp>
      <p:sp>
        <p:nvSpPr>
          <p:cNvPr id="198660"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ar-JO" dirty="0">
                <a:solidFill>
                  <a:srgbClr val="FFFFFF"/>
                </a:solidFill>
              </a:rPr>
              <a:t>البيان الموجز</a:t>
            </a:r>
            <a:endParaRPr lang="en-US" dirty="0">
              <a:solidFill>
                <a:srgbClr val="FFFFFF"/>
              </a:solidFill>
              <a:ea typeface="ＭＳ Ｐゴシック" charset="0"/>
            </a:endParaRPr>
          </a:p>
        </p:txBody>
      </p:sp>
      <p:sp>
        <p:nvSpPr>
          <p:cNvPr id="251911" name="Text Box 7"/>
          <p:cNvSpPr txBox="1">
            <a:spLocks noChangeArrowheads="1"/>
          </p:cNvSpPr>
          <p:nvPr/>
        </p:nvSpPr>
        <p:spPr bwMode="auto">
          <a:xfrm>
            <a:off x="304800" y="2819400"/>
            <a:ext cx="8839200" cy="2800767"/>
          </a:xfrm>
          <a:prstGeom prst="rect">
            <a:avLst/>
          </a:prstGeom>
          <a:gradFill rotWithShape="1">
            <a:gsLst>
              <a:gs pos="0">
                <a:schemeClr val="tx1">
                  <a:alpha val="66000"/>
                </a:schemeClr>
              </a:gs>
              <a:gs pos="100000">
                <a:srgbClr val="000000">
                  <a:alpha val="82000"/>
                </a:srgbClr>
              </a:gs>
            </a:gsLst>
            <a:lin ang="5400000" scaled="1"/>
          </a:gradFill>
          <a:ln w="9525">
            <a:noFill/>
            <a:miter lim="800000"/>
            <a:headEnd/>
            <a:tailEnd/>
          </a:ln>
          <a:effectLst>
            <a:outerShdw blurRad="63500" dist="38099" dir="2700000" algn="ctr" rotWithShape="0">
              <a:srgbClr val="FFFFFF">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ar-JO" sz="4400" b="1" kern="0" dirty="0">
                <a:solidFill>
                  <a:srgbClr val="FFFFFF"/>
                </a:solidFill>
                <a:effectLst>
                  <a:glow rad="127000">
                    <a:srgbClr val="000000"/>
                  </a:glow>
                </a:effectLst>
                <a:latin typeface="Arial" panose="020B0604020202020204" pitchFamily="34" charset="0"/>
                <a:cs typeface="Arial" panose="020B0604020202020204" pitchFamily="34" charset="0"/>
              </a:rPr>
              <a:t>الولاء للمحتاجين قاد إلى توفير الله للطعام و المسكن و المشاركة في الخط الداوودي و المسياني ليظهر كيف </a:t>
            </a:r>
            <a:r>
              <a:rPr lang="ar-JO" sz="4400" b="1" kern="0" dirty="0">
                <a:solidFill>
                  <a:srgbClr val="FFFF00"/>
                </a:solidFill>
                <a:effectLst>
                  <a:glow rad="127000">
                    <a:srgbClr val="000000"/>
                  </a:glow>
                </a:effectLst>
                <a:latin typeface="Arial" panose="020B0604020202020204" pitchFamily="34" charset="0"/>
                <a:cs typeface="Arial" panose="020B0604020202020204" pitchFamily="34" charset="0"/>
              </a:rPr>
              <a:t>يبارك</a:t>
            </a:r>
            <a:r>
              <a:rPr lang="ar-JO" sz="4400" b="1" kern="0" dirty="0">
                <a:solidFill>
                  <a:srgbClr val="FFFFFF"/>
                </a:solidFill>
                <a:effectLst>
                  <a:glow rad="127000">
                    <a:srgbClr val="000000"/>
                  </a:glow>
                </a:effectLst>
                <a:latin typeface="Arial" panose="020B0604020202020204" pitchFamily="34" charset="0"/>
                <a:cs typeface="Arial" panose="020B0604020202020204" pitchFamily="34" charset="0"/>
              </a:rPr>
              <a:t> الله هؤلاء الذين يساعدون الآخرين</a:t>
            </a:r>
            <a:endParaRPr lang="en-US" sz="44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91058"/>
      </p:ext>
    </p:extLst>
  </p:cSld>
  <p:clrMapOvr>
    <a:overrideClrMapping bg1="lt1" tx1="dk1" bg2="lt2" tx2="dk2" accent1="accent1" accent2="accent2" accent3="accent3" accent4="accent4" accent5="accent5" accent6="accent6" hlink="hlink" folHlink="folHlink"/>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4"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651" name="Text Box 3"/>
          <p:cNvSpPr txBox="1">
            <a:spLocks noChangeArrowheads="1"/>
          </p:cNvSpPr>
          <p:nvPr/>
        </p:nvSpPr>
        <p:spPr bwMode="auto">
          <a:xfrm>
            <a:off x="838200" y="882585"/>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600" b="1" dirty="0">
                <a:solidFill>
                  <a:srgbClr val="FFFFFF"/>
                </a:solidFill>
                <a:effectLst>
                  <a:glow rad="152400">
                    <a:srgbClr val="000000">
                      <a:alpha val="90000"/>
                    </a:srgbClr>
                  </a:glow>
                </a:effectLst>
                <a:latin typeface="Arial" panose="020B0604020202020204" pitchFamily="34" charset="0"/>
                <a:cs typeface="Arial" panose="020B0604020202020204" pitchFamily="34" charset="0"/>
              </a:rPr>
              <a:t>هل تنبذ الشيطان و كل قوات الشر الروحية التي تتمرد على الله؟</a:t>
            </a:r>
            <a:endParaRPr lang="en-US" sz="3600" b="1" dirty="0">
              <a:solidFill>
                <a:srgbClr val="FFFFFF"/>
              </a:solidFill>
              <a:effectLst>
                <a:glow rad="152400">
                  <a:srgbClr val="000000">
                    <a:alpha val="90000"/>
                  </a:srgbClr>
                </a:glow>
              </a:effectLst>
              <a:latin typeface="Arial" panose="020B0604020202020204" pitchFamily="34" charset="0"/>
              <a:cs typeface="Arial" panose="020B0604020202020204" pitchFamily="34" charset="0"/>
            </a:endParaRPr>
          </a:p>
        </p:txBody>
      </p:sp>
      <p:sp>
        <p:nvSpPr>
          <p:cNvPr id="155652" name="Text Box 4"/>
          <p:cNvSpPr txBox="1">
            <a:spLocks noChangeArrowheads="1"/>
          </p:cNvSpPr>
          <p:nvPr/>
        </p:nvSpPr>
        <p:spPr bwMode="auto">
          <a:xfrm>
            <a:off x="838200" y="4648200"/>
            <a:ext cx="7772400" cy="1200329"/>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600" b="1" dirty="0">
                <a:solidFill>
                  <a:srgbClr val="FFFFFF"/>
                </a:solidFill>
                <a:effectLst>
                  <a:glow rad="152400">
                    <a:srgbClr val="000000">
                      <a:alpha val="90000"/>
                    </a:srgbClr>
                  </a:glow>
                </a:effectLst>
                <a:latin typeface="Arial" panose="020B0604020202020204" pitchFamily="34" charset="0"/>
                <a:ea typeface="Times New Roman" charset="0"/>
                <a:cs typeface="Arial" panose="020B0604020202020204" pitchFamily="34" charset="0"/>
              </a:rPr>
              <a:t>هل تنبذ القوى الشريرة في هذا العالم التي تفسد و تدمر خليقة الله؟</a:t>
            </a:r>
            <a:endParaRPr lang="en-US" sz="2000" b="1" dirty="0">
              <a:solidFill>
                <a:srgbClr val="FFFFFF"/>
              </a:solidFill>
              <a:effectLst>
                <a:glow rad="152400">
                  <a:srgbClr val="000000">
                    <a:alpha val="90000"/>
                  </a:srgbClr>
                </a:glow>
              </a:effectLst>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685800" y="-27384"/>
            <a:ext cx="7772400" cy="648072"/>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ar-JO" sz="3600" kern="1200" dirty="0">
                <a:solidFill>
                  <a:schemeClr val="bg1"/>
                </a:solidFill>
                <a:effectLst>
                  <a:glow rad="152400">
                    <a:schemeClr val="tx1">
                      <a:alpha val="90000"/>
                    </a:schemeClr>
                  </a:glow>
                </a:effectLst>
                <a:ea typeface="ＭＳ Ｐゴシック" charset="0"/>
              </a:rPr>
              <a:t>النبذ</a:t>
            </a:r>
            <a:endParaRPr lang="en-US" sz="3600"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9779323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5651"/>
                                        </p:tgtEl>
                                        <p:attrNameLst>
                                          <p:attrName>style.visibility</p:attrName>
                                        </p:attrNameLst>
                                      </p:cBhvr>
                                      <p:to>
                                        <p:strVal val="visible"/>
                                      </p:to>
                                    </p:set>
                                    <p:animEffect transition="in" filter="dissolve">
                                      <p:cBhvr>
                                        <p:cTn id="7" dur="500"/>
                                        <p:tgtEl>
                                          <p:spTgt spid="155651"/>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155652"/>
                                        </p:tgtEl>
                                        <p:attrNameLst>
                                          <p:attrName>style.visibility</p:attrName>
                                        </p:attrNameLst>
                                      </p:cBhvr>
                                      <p:to>
                                        <p:strVal val="visible"/>
                                      </p:to>
                                    </p:set>
                                    <p:animEffect transition="in" filter="dissolve">
                                      <p:cBhvr>
                                        <p:cTn id="11" dur="500"/>
                                        <p:tgtEl>
                                          <p:spTgt spid="155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1" grpId="0" autoUpdateAnimBg="0"/>
      <p:bldP spid="155652"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6675" name="Text Box 3"/>
          <p:cNvSpPr txBox="1">
            <a:spLocks noChangeArrowheads="1"/>
          </p:cNvSpPr>
          <p:nvPr/>
        </p:nvSpPr>
        <p:spPr bwMode="auto">
          <a:xfrm>
            <a:off x="838200" y="1170617"/>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algn="r" defTabSz="914400" fontAlgn="base">
              <a:spcAft>
                <a:spcPct val="0"/>
              </a:spcAft>
            </a:pPr>
            <a:r>
              <a:rPr lang="ar-JO"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rPr>
              <a:t>هل تنبذ كل الرغبات الخاطئة التي تبعدك عن محبة الله؟</a:t>
            </a:r>
            <a:endParaRPr lang="en-US"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156676" name="Text Box 4"/>
          <p:cNvSpPr txBox="1">
            <a:spLocks noChangeArrowheads="1"/>
          </p:cNvSpPr>
          <p:nvPr/>
        </p:nvSpPr>
        <p:spPr bwMode="auto">
          <a:xfrm>
            <a:off x="838200" y="4648200"/>
            <a:ext cx="7315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algn="r" defTabSz="914400" fontAlgn="base">
              <a:spcAft>
                <a:spcPct val="0"/>
              </a:spcAft>
            </a:pPr>
            <a:r>
              <a:rPr lang="ar-JO"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rPr>
              <a:t>هل تضع ثقتك الكاملة في نعمته و محبته؟</a:t>
            </a:r>
            <a:endParaRPr lang="en-US"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685800" y="44624"/>
            <a:ext cx="7772400" cy="646331"/>
          </a:xfr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eaLnBrk="1" hangingPunct="1">
              <a:spcBef>
                <a:spcPct val="50000"/>
              </a:spcBef>
            </a:pPr>
            <a:r>
              <a:rPr lang="ar-JO" sz="3600" kern="1200" dirty="0">
                <a:solidFill>
                  <a:schemeClr val="bg1"/>
                </a:solidFill>
                <a:effectLst>
                  <a:glow rad="152400">
                    <a:schemeClr val="tx1">
                      <a:alpha val="90000"/>
                    </a:schemeClr>
                  </a:glow>
                </a:effectLst>
                <a:ea typeface="ＭＳ Ｐゴシック" charset="0"/>
              </a:rPr>
              <a:t>النبذ</a:t>
            </a:r>
            <a:endParaRPr lang="en-US" sz="3600"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5421929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156676"/>
                                        </p:tgtEl>
                                        <p:attrNameLst>
                                          <p:attrName>style.visibility</p:attrName>
                                        </p:attrNameLst>
                                      </p:cBhvr>
                                      <p:to>
                                        <p:strVal val="visible"/>
                                      </p:to>
                                    </p:set>
                                    <p:animEffect transition="in" filter="dissolve">
                                      <p:cBhvr>
                                        <p:cTn id="7" dur="500"/>
                                        <p:tgtEl>
                                          <p:spTgt spid="156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9" name="Text Box 3"/>
          <p:cNvSpPr txBox="1">
            <a:spLocks noChangeArrowheads="1"/>
          </p:cNvSpPr>
          <p:nvPr/>
        </p:nvSpPr>
        <p:spPr bwMode="auto">
          <a:xfrm>
            <a:off x="838200" y="1314604"/>
            <a:ext cx="7696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lvl1pPr eaLnBrk="1" hangingPunct="1">
              <a:spcBef>
                <a:spcPct val="50000"/>
              </a:spcBef>
              <a:defRPr sz="3600" b="1">
                <a:solidFill>
                  <a:schemeClr val="bg1"/>
                </a:solidFill>
                <a:effectLst>
                  <a:glow rad="152400">
                    <a:schemeClr val="tx1">
                      <a:alpha val="90000"/>
                    </a:schemeClr>
                  </a:glow>
                </a:effectLst>
                <a:latin typeface="Arial"/>
                <a:cs typeface="Arial"/>
              </a:defRPr>
            </a:lvl1pPr>
            <a:lvl2pPr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defTabSz="914400" fontAlgn="base">
              <a:spcAft>
                <a:spcPct val="0"/>
              </a:spcAft>
            </a:pPr>
            <a:r>
              <a:rPr lang="ar-JO"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rPr>
              <a:t>هل تتعهد أن تتبعه و تطيعه باعتباره رباً لك؟</a:t>
            </a:r>
            <a:endParaRPr lang="en-US"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685800" y="159051"/>
            <a:ext cx="7772400" cy="64633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ar-JO" sz="3600" kern="1200" dirty="0">
                <a:solidFill>
                  <a:schemeClr val="bg1"/>
                </a:solidFill>
                <a:effectLst>
                  <a:glow rad="152400">
                    <a:schemeClr val="tx1">
                      <a:alpha val="90000"/>
                    </a:schemeClr>
                  </a:glow>
                </a:effectLst>
                <a:ea typeface="ＭＳ Ｐゴシック" charset="0"/>
              </a:rPr>
              <a:t>الوعد</a:t>
            </a:r>
            <a:endParaRPr lang="en-US" sz="3600"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958909104"/>
      </p:ext>
    </p:extLst>
  </p:cSld>
  <p:clrMapOvr>
    <a:masterClrMapping/>
  </p:clrMapOvr>
  <p:transition>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0707"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80" name="Text Box 4"/>
          <p:cNvSpPr txBox="1">
            <a:spLocks noChangeArrowheads="1"/>
          </p:cNvSpPr>
          <p:nvPr/>
        </p:nvSpPr>
        <p:spPr bwMode="auto">
          <a:xfrm>
            <a:off x="4648200" y="136525"/>
            <a:ext cx="44958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إن كان أحد يأتي إلي و لا يبغض أباه و أمه و امرأته و أولاده و إخوته و أخواته حتى نفسه أيضاً فلا يقدر أن يكون لي تلميذاَ</a:t>
            </a:r>
            <a:endParaRPr lang="en-US" sz="28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4572000" y="6218148"/>
            <a:ext cx="4460032"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ar-JO" sz="2800" kern="1200" dirty="0">
                <a:solidFill>
                  <a:schemeClr val="bg1"/>
                </a:solidFill>
                <a:effectLst>
                  <a:outerShdw blurRad="38100" dist="38100" dir="2700000" algn="tl">
                    <a:srgbClr val="808080"/>
                  </a:outerShdw>
                </a:effectLst>
                <a:ea typeface="ＭＳ Ｐゴシック" charset="0"/>
              </a:rPr>
              <a:t>لوقا 14: 26</a:t>
            </a:r>
            <a:endParaRPr lang="en-US" sz="2800" kern="12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3829961429"/>
      </p:ext>
    </p:extLst>
  </p:cSld>
  <p:clrMapOvr>
    <a:masterClrMapping/>
  </p:clrMapOvr>
  <p:transition>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2755"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04" name="Text Box 4"/>
          <p:cNvSpPr txBox="1">
            <a:spLocks noChangeArrowheads="1"/>
          </p:cNvSpPr>
          <p:nvPr/>
        </p:nvSpPr>
        <p:spPr bwMode="auto">
          <a:xfrm>
            <a:off x="4648200" y="152400"/>
            <a:ext cx="4495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و من لا يحمل صليبه و يأتي ورائي فلا يقدر أن يكون لي تلميذاَ</a:t>
            </a:r>
            <a:endParaRPr lang="en-US" sz="3600" b="1" dirty="0">
              <a:solidFill>
                <a:srgbClr val="FFFFFF"/>
              </a:solidFill>
              <a:latin typeface="Arial" panose="020B0604020202020204" pitchFamily="34" charset="0"/>
              <a:ea typeface="Times New Roman" charset="0"/>
              <a:cs typeface="Arial" panose="020B0604020202020204" pitchFamily="34" charset="0"/>
            </a:endParaRPr>
          </a:p>
        </p:txBody>
      </p:sp>
      <p:sp>
        <p:nvSpPr>
          <p:cNvPr id="3" name="Title 2"/>
          <p:cNvSpPr>
            <a:spLocks noGrp="1"/>
          </p:cNvSpPr>
          <p:nvPr>
            <p:ph type="title" idx="4294967295"/>
          </p:nvPr>
        </p:nvSpPr>
        <p:spPr>
          <a:xfrm>
            <a:off x="5004048" y="6146140"/>
            <a:ext cx="4118782" cy="523220"/>
          </a:xfrm>
          <a:noFill/>
          <a:ln w="9525">
            <a:noFill/>
            <a:miter lim="800000"/>
            <a:headEnd/>
            <a:tailEnd/>
          </a:ln>
          <a:effectLst>
            <a:outerShdw blurRad="63500" dist="35921"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algn="r" eaLnBrk="1" hangingPunct="1">
              <a:spcBef>
                <a:spcPct val="50000"/>
              </a:spcBef>
            </a:pPr>
            <a:r>
              <a:rPr lang="ar-JO" sz="2800" kern="1200" dirty="0">
                <a:solidFill>
                  <a:schemeClr val="bg1"/>
                </a:solidFill>
                <a:effectLst>
                  <a:outerShdw blurRad="38100" dist="38100" dir="2700000" algn="tl">
                    <a:srgbClr val="808080"/>
                  </a:outerShdw>
                </a:effectLst>
                <a:ea typeface="ＭＳ Ｐゴシック" charset="0"/>
              </a:rPr>
              <a:t>لوقا 14: 27</a:t>
            </a:r>
            <a:endParaRPr lang="en-US" sz="2800" kern="12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1701198247"/>
      </p:ext>
    </p:extLst>
  </p:cSld>
  <p:clrMapOvr>
    <a:masterClrMapping/>
  </p:clrMapOvr>
  <p:transition>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057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r="-39"/>
          <a:stretch>
            <a:fillRect/>
          </a:stretch>
        </p:blipFill>
        <p:spPr bwMode="auto">
          <a:xfrm>
            <a:off x="0" y="650875"/>
            <a:ext cx="8915400" cy="628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78" name="Rectangle 3"/>
          <p:cNvSpPr>
            <a:spLocks noGrp="1" noChangeArrowheads="1"/>
          </p:cNvSpPr>
          <p:nvPr>
            <p:ph type="ctrTitle"/>
          </p:nvPr>
        </p:nvSpPr>
        <p:spPr>
          <a:xfrm>
            <a:off x="0" y="0"/>
            <a:ext cx="8458200" cy="762000"/>
          </a:xfrm>
          <a:gradFill rotWithShape="0">
            <a:gsLst>
              <a:gs pos="0">
                <a:srgbClr val="800080"/>
              </a:gs>
              <a:gs pos="100000">
                <a:srgbClr val="3B003B"/>
              </a:gs>
            </a:gsLst>
            <a:path path="shape">
              <a:fillToRect l="50000" t="50000" r="50000" b="50000"/>
            </a:path>
          </a:gradFill>
        </p:spPr>
        <p:txBody>
          <a:bodyPr/>
          <a:lstStyle/>
          <a:p>
            <a:pPr algn="ctr" eaLnBrk="1" hangingPunct="1"/>
            <a:r>
              <a:rPr lang="ar-JO" sz="4000" b="1" dirty="0">
                <a:latin typeface="Arial" panose="020B0604020202020204" pitchFamily="34" charset="0"/>
                <a:ea typeface="ＭＳ Ｐゴシック" charset="0"/>
                <a:cs typeface="Arial" panose="020B0604020202020204" pitchFamily="34" charset="0"/>
              </a:rPr>
              <a:t>آباء و قضاة العهد القديم</a:t>
            </a:r>
            <a:endParaRPr lang="en-US" sz="4000" b="1" dirty="0">
              <a:latin typeface="Arial" panose="020B0604020202020204" pitchFamily="34" charset="0"/>
              <a:ea typeface="ＭＳ Ｐゴシック" charset="0"/>
              <a:cs typeface="Arial" panose="020B0604020202020204" pitchFamily="34" charset="0"/>
            </a:endParaRPr>
          </a:p>
        </p:txBody>
      </p:sp>
      <p:sp>
        <p:nvSpPr>
          <p:cNvPr id="280579" name="Text Box 5"/>
          <p:cNvSpPr txBox="1">
            <a:spLocks noChangeArrowheads="1"/>
          </p:cNvSpPr>
          <p:nvPr/>
        </p:nvSpPr>
        <p:spPr bwMode="auto">
          <a:xfrm>
            <a:off x="8382000" y="30163"/>
            <a:ext cx="762000" cy="40011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65أ</a:t>
            </a:r>
            <a:endParaRPr kumimoji="0" lang="en-US" sz="16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 name="Oval 5">
            <a:extLst>
              <a:ext uri="{FF2B5EF4-FFF2-40B4-BE49-F238E27FC236}">
                <a16:creationId xmlns:a16="http://schemas.microsoft.com/office/drawing/2014/main" id="{9FCB83FE-DCD6-DDD2-4635-C7A7AB26375A}"/>
              </a:ext>
            </a:extLst>
          </p:cNvPr>
          <p:cNvSpPr>
            <a:spLocks noChangeArrowheads="1"/>
          </p:cNvSpPr>
          <p:nvPr/>
        </p:nvSpPr>
        <p:spPr bwMode="auto">
          <a:xfrm>
            <a:off x="-228600" y="5662861"/>
            <a:ext cx="2370222" cy="592390"/>
          </a:xfrm>
          <a:prstGeom prst="ellipse">
            <a:avLst/>
          </a:prstGeom>
          <a:noFill/>
          <a:ln w="57150">
            <a:solidFill>
              <a:srgbClr val="DF002E"/>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0280473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4803"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9" name="Text Box 5"/>
          <p:cNvSpPr txBox="1">
            <a:spLocks noChangeArrowheads="1"/>
          </p:cNvSpPr>
          <p:nvPr/>
        </p:nvSpPr>
        <p:spPr bwMode="auto">
          <a:xfrm>
            <a:off x="4648200" y="152400"/>
            <a:ext cx="4495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فكذلك كل واحد منكم لا يترك جميع أمواله لا يقدر أن يكون لي تلميذاً</a:t>
            </a:r>
            <a:endParaRPr lang="en-US" sz="36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4499992" y="6218148"/>
            <a:ext cx="4644008"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ar-JO" sz="2800" kern="1200" dirty="0">
                <a:solidFill>
                  <a:schemeClr val="bg1"/>
                </a:solidFill>
                <a:effectLst>
                  <a:outerShdw blurRad="38100" dist="38100" dir="2700000" algn="tl">
                    <a:srgbClr val="808080"/>
                  </a:outerShdw>
                </a:effectLst>
                <a:ea typeface="ＭＳ Ｐゴシック" charset="0"/>
              </a:rPr>
              <a:t>لوقا 14: 33</a:t>
            </a:r>
            <a:endParaRPr lang="en-US" sz="2800" kern="12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142686418"/>
      </p:ext>
    </p:extLst>
  </p:cSld>
  <p:clrMapOvr>
    <a:masterClrMapping/>
  </p:clrMapOvr>
  <p:transition>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06850" name="Rectangle 6"/>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206851" name="Picture 7"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185</a:t>
            </a:r>
          </a:p>
        </p:txBody>
      </p:sp>
      <p:sp>
        <p:nvSpPr>
          <p:cNvPr id="20685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التطبيق</a:t>
            </a:r>
            <a:endParaRPr lang="en-US" dirty="0">
              <a:solidFill>
                <a:schemeClr val="bg1"/>
              </a:solidFill>
              <a:ea typeface="ＭＳ Ｐゴシック" charset="0"/>
            </a:endParaRPr>
          </a:p>
        </p:txBody>
      </p:sp>
      <p:sp>
        <p:nvSpPr>
          <p:cNvPr id="252933" name="Text Box 5"/>
          <p:cNvSpPr txBox="1">
            <a:spLocks noChangeArrowheads="1"/>
          </p:cNvSpPr>
          <p:nvPr/>
        </p:nvSpPr>
        <p:spPr bwMode="auto">
          <a:xfrm>
            <a:off x="1371600" y="5267643"/>
            <a:ext cx="6248400" cy="147732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sz="9600" b="1" dirty="0">
                <a:solidFill>
                  <a:srgbClr val="FFFFFF"/>
                </a:solidFill>
                <a:latin typeface="Arial Black" charset="0"/>
                <a:ea typeface="宋体" charset="0"/>
                <a:cs typeface="宋体" charset="0"/>
              </a:rPr>
              <a:t>الآخرين؟</a:t>
            </a:r>
            <a:endParaRPr lang="en-US" sz="9600" b="1" dirty="0">
              <a:solidFill>
                <a:srgbClr val="FFFFFF"/>
              </a:solidFill>
              <a:latin typeface="Arial Black" charset="0"/>
              <a:ea typeface="宋体" charset="0"/>
              <a:cs typeface="宋体" charset="0"/>
            </a:endParaRPr>
          </a:p>
        </p:txBody>
      </p:sp>
      <p:sp>
        <p:nvSpPr>
          <p:cNvPr id="252936" name="Text Box 8"/>
          <p:cNvSpPr txBox="1">
            <a:spLocks noChangeArrowheads="1"/>
          </p:cNvSpPr>
          <p:nvPr/>
        </p:nvSpPr>
        <p:spPr bwMode="auto">
          <a:xfrm>
            <a:off x="1219200" y="2971800"/>
            <a:ext cx="6477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هل تعيش</a:t>
            </a:r>
          </a:p>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لأجل نفسك</a:t>
            </a:r>
            <a:endParaRPr lang="en-US" sz="4800" b="1" dirty="0">
              <a:solidFill>
                <a:srgbClr val="FFFFFF"/>
              </a:solidFill>
              <a:effectLst>
                <a:glow rad="228600">
                  <a:srgbClr val="000000"/>
                </a:glow>
              </a:effectLst>
              <a:latin typeface="Arial" panose="020B0604020202020204" pitchFamily="34" charset="0"/>
              <a:cs typeface="Arial" panose="020B0604020202020204" pitchFamily="34" charset="0"/>
            </a:endParaRPr>
          </a:p>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أم تعيش لأجل ...</a:t>
            </a:r>
            <a:endParaRPr lang="en-US" sz="4800" b="1" dirty="0">
              <a:solidFill>
                <a:srgbClr val="FFFFFF"/>
              </a:solidFill>
              <a:effectLst>
                <a:glow rad="228600">
                  <a:srgbClr val="000000"/>
                </a:glow>
              </a:effectLst>
              <a:latin typeface="Arial" panose="020B0604020202020204" pitchFamily="34" charset="0"/>
              <a:cs typeface="Arial" panose="020B0604020202020204" pitchFamily="34" charset="0"/>
              <a:sym typeface="Wingdings" charset="0"/>
            </a:endParaRPr>
          </a:p>
        </p:txBody>
      </p:sp>
    </p:spTree>
    <p:extLst>
      <p:ext uri="{BB962C8B-B14F-4D97-AF65-F5344CB8AC3E}">
        <p14:creationId xmlns:p14="http://schemas.microsoft.com/office/powerpoint/2010/main" val="24453029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52936"/>
                                        </p:tgtEl>
                                        <p:attrNameLst>
                                          <p:attrName>style.visibility</p:attrName>
                                        </p:attrNameLst>
                                      </p:cBhvr>
                                      <p:to>
                                        <p:strVal val="visible"/>
                                      </p:to>
                                    </p:set>
                                    <p:animEffect transition="in" filter="dissolve">
                                      <p:cBhvr>
                                        <p:cTn id="7" dur="75"/>
                                        <p:tgtEl>
                                          <p:spTgt spid="2529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2933"/>
                                        </p:tgtEl>
                                        <p:attrNameLst>
                                          <p:attrName>style.visibility</p:attrName>
                                        </p:attrNameLst>
                                      </p:cBhvr>
                                      <p:to>
                                        <p:strVal val="visible"/>
                                      </p:to>
                                    </p:set>
                                    <p:animEffect transition="in" filter="checkerboard(across)">
                                      <p:cBhvr>
                                        <p:cTn id="12" dur="500"/>
                                        <p:tgtEl>
                                          <p:spTgt spid="25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3" grpId="0" animBg="1" autoUpdateAnimBg="0"/>
      <p:bldP spid="252936" grpId="0" autoUpdateAnimBg="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
        <p:nvSpPr>
          <p:cNvPr id="900098" name="Rectangle 2"/>
          <p:cNvSpPr>
            <a:spLocks noGrp="1" noChangeArrowheads="1"/>
          </p:cNvSpPr>
          <p:nvPr>
            <p:ph type="ctrTitle"/>
          </p:nvPr>
        </p:nvSpPr>
        <p:spPr>
          <a:xfrm>
            <a:off x="0" y="14526"/>
            <a:ext cx="9144000" cy="1291763"/>
          </a:xfrm>
          <a:solidFill>
            <a:schemeClr val="tx1"/>
          </a:solidFill>
          <a:effectLst>
            <a:outerShdw blurRad="63500" dist="35921" dir="2700000" algn="ctr" rotWithShape="0">
              <a:schemeClr val="tx2">
                <a:alpha val="74998"/>
              </a:schemeClr>
            </a:outerShdw>
          </a:effectLst>
        </p:spPr>
        <p:txBody>
          <a:bodyPr/>
          <a:lstStyle/>
          <a:p>
            <a:pPr>
              <a:defRPr/>
            </a:pPr>
            <a:r>
              <a:rPr lang="ar-JO" sz="3600" dirty="0">
                <a:effectLst>
                  <a:glow rad="127000">
                    <a:schemeClr val="tx1"/>
                  </a:glow>
                </a:effectLst>
                <a:ea typeface="ＭＳ Ｐゴシック" charset="0"/>
              </a:rPr>
              <a:t>من هم الأشخاص الموجودين في محيطك و الذين يريدك الله أن تساعدهم؟</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2030159237"/>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04698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rtl="1"/>
            <a:r>
              <a:rPr lang="ar-SA" sz="4400" dirty="0">
                <a:solidFill>
                  <a:schemeClr val="bg1"/>
                </a:solidFill>
              </a:rPr>
              <a:t>«اذَا سَلَكْتُمْ فِي فَرَائِضِي وَحَفِظْتُمْ وَصَايَايَ وَعَمِلْتُمْ بِهَا ٤ اعْطِي مَطَرَكُمْ فِي حِينِهِ وَتُعْطِي الارْضُ غَلَّتَهَا وَتُعْطِي اشْجَارُ الْحَقْلِ اثْمَارَهَا</a:t>
            </a:r>
            <a:endParaRPr lang="en-US" sz="4400" dirty="0">
              <a:solidFill>
                <a:schemeClr val="bg1"/>
              </a:solidFill>
            </a:endParaRPr>
          </a:p>
          <a:p>
            <a:pPr algn="r" rtl="1"/>
            <a:r>
              <a:rPr lang="en-US" sz="6000" b="1" dirty="0">
                <a:solidFill>
                  <a:schemeClr val="bg1"/>
                </a:solidFill>
                <a:latin typeface="Arial" panose="020B0604020202020204" pitchFamily="34" charset="0"/>
                <a:ea typeface="ＭＳ Ｐゴシック" charset="0"/>
                <a:cs typeface="Arial" panose="020B0604020202020204" pitchFamily="34" charset="0"/>
              </a:rPr>
              <a:t>—</a:t>
            </a:r>
            <a:r>
              <a:rPr lang="ar-SA" sz="6000" b="1" dirty="0">
                <a:solidFill>
                  <a:schemeClr val="bg1"/>
                </a:solidFill>
                <a:latin typeface="Arial" panose="020B0604020202020204" pitchFamily="34" charset="0"/>
                <a:ea typeface="ＭＳ Ｐゴシック" charset="0"/>
                <a:cs typeface="Arial" panose="020B0604020202020204" pitchFamily="34" charset="0"/>
              </a:rPr>
              <a:t>لاويين ٢٦:</a:t>
            </a:r>
            <a:r>
              <a:rPr lang="en-US" sz="6000" b="1" dirty="0">
                <a:solidFill>
                  <a:schemeClr val="bg1"/>
                </a:solidFill>
                <a:latin typeface="Arial" panose="020B0604020202020204" pitchFamily="34" charset="0"/>
                <a:ea typeface="ＭＳ Ｐゴシック" charset="0"/>
                <a:cs typeface="Arial" panose="020B0604020202020204" pitchFamily="34" charset="0"/>
              </a:rPr>
              <a:t> </a:t>
            </a:r>
            <a:r>
              <a:rPr lang="ar-SA" sz="6000" b="1" dirty="0">
                <a:solidFill>
                  <a:schemeClr val="bg1"/>
                </a:solidFill>
                <a:latin typeface="Arial" panose="020B0604020202020204" pitchFamily="34" charset="0"/>
                <a:ea typeface="ＭＳ Ｐゴシック" charset="0"/>
                <a:cs typeface="Arial" panose="020B0604020202020204" pitchFamily="34" charset="0"/>
              </a:rPr>
              <a:t>٣-٤</a:t>
            </a:r>
            <a:endParaRPr lang="en-US" sz="60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6086" name="WordArt 6"/>
          <p:cNvSpPr>
            <a:spLocks noChangeArrowheads="1" noChangeShapeType="1" noTextEdit="1"/>
          </p:cNvSpPr>
          <p:nvPr/>
        </p:nvSpPr>
        <p:spPr bwMode="auto">
          <a:xfrm rot="-776380">
            <a:off x="913255" y="2794604"/>
            <a:ext cx="6362113" cy="2438400"/>
          </a:xfrm>
          <a:prstGeom prst="rect">
            <a:avLst/>
          </a:prstGeom>
        </p:spPr>
        <p:txBody>
          <a:bodyPr wrap="none" fromWordArt="1">
            <a:prstTxWarp prst="textPlain">
              <a:avLst>
                <a:gd name="adj" fmla="val 50000"/>
              </a:avLst>
            </a:prstTxWarp>
          </a:bodyPr>
          <a:lstStyle/>
          <a:p>
            <a:pPr lvl="0" algn="ctr" eaLnBrk="0" fontAlgn="base" hangingPunct="0">
              <a:spcBef>
                <a:spcPct val="0"/>
              </a:spcBef>
              <a:spcAft>
                <a:spcPct val="0"/>
              </a:spcAft>
              <a:defRPr/>
            </a:pPr>
            <a:r>
              <a:rPr lang="ar-JO" sz="96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المكافآت</a:t>
            </a:r>
            <a:endParaRPr lang="en-US"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ar-SA" dirty="0">
                <a:solidFill>
                  <a:srgbClr val="FFFFFF"/>
                </a:solidFill>
                <a:ea typeface="ＭＳ Ｐゴシック" charset="0"/>
              </a:rPr>
              <a:t>الكلمة المفتاحية</a:t>
            </a:r>
            <a:endParaRPr lang="en-US" dirty="0">
              <a:solidFill>
                <a:srgbClr val="FFFFFF"/>
              </a:solidFill>
              <a:ea typeface="ＭＳ Ｐゴシック"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831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ea typeface="ＭＳ Ｐゴシック" charset="0"/>
              </a:rPr>
              <a:t>الآيات المفتاحية</a:t>
            </a:r>
            <a:endParaRPr lang="en-US" dirty="0">
              <a:solidFill>
                <a:schemeClr val="bg1"/>
              </a:solidFill>
              <a:ea typeface="ＭＳ Ｐゴシック" charset="0"/>
            </a:endParaRPr>
          </a:p>
        </p:txBody>
      </p:sp>
      <p:sp>
        <p:nvSpPr>
          <p:cNvPr id="247812" name="Text Box 4"/>
          <p:cNvSpPr txBox="1">
            <a:spLocks noChangeArrowheads="1"/>
          </p:cNvSpPr>
          <p:nvPr/>
        </p:nvSpPr>
        <p:spPr bwMode="auto">
          <a:xfrm>
            <a:off x="467544" y="1066800"/>
            <a:ext cx="8352928" cy="3724096"/>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a:t>
            </a:r>
            <a:r>
              <a:rPr kumimoji="0" lang="ar-SA"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لولاء</a:t>
            </a:r>
            <a:endParaRPr kumimoji="0" lang="en-US"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راعوث لا تلحي علي أن أتركك و أرجع عنك لأنه حيثما ذهبت أذهب و حيثما بت أبيت </a:t>
            </a: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شعبك شعبي و إلهك إلهي</a:t>
            </a:r>
            <a:br>
              <a:rPr kumimoji="0" lang="en-US"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b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(1 : 16)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08416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49154" name="Picture 97" descr="MF, Village Jesus &amp; His Times, 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3726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5"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56" name="Rectangle 88"/>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ea typeface="ＭＳ Ｐゴシック" charset="0"/>
              </a:rPr>
              <a:t>الآيات المفتاحية</a:t>
            </a:r>
            <a:endParaRPr lang="en-US" dirty="0">
              <a:solidFill>
                <a:schemeClr val="bg1"/>
              </a:solidFill>
              <a:ea typeface="ＭＳ Ｐゴシック" charset="0"/>
            </a:endParaRPr>
          </a:p>
        </p:txBody>
      </p:sp>
      <p:sp>
        <p:nvSpPr>
          <p:cNvPr id="13403" name="Text Box 91"/>
          <p:cNvSpPr txBox="1">
            <a:spLocks noChangeArrowheads="1"/>
          </p:cNvSpPr>
          <p:nvPr/>
        </p:nvSpPr>
        <p:spPr bwMode="auto">
          <a:xfrm>
            <a:off x="304800" y="1676400"/>
            <a:ext cx="8610600" cy="372409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المكافآت</a:t>
            </a:r>
            <a:endParaRPr kumimoji="0" lang="en-US"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نعمي لكنتها مبارك هو من الرب لأنه لم يترك المعروف مع الأحياء و الموتى ثم قالت لها نعمي الرجل ذو قرابة لنا هو </a:t>
            </a:r>
            <a:r>
              <a:rPr kumimoji="0" lang="ar-JO" altLang="zh-CN"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ثاني ولينا</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 : 20)</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65696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403"/>
                                        </p:tgtEl>
                                        <p:attrNameLst>
                                          <p:attrName>style.visibility</p:attrName>
                                        </p:attrNameLst>
                                      </p:cBhvr>
                                      <p:to>
                                        <p:strVal val="visible"/>
                                      </p:to>
                                    </p:set>
                                    <p:anim calcmode="lin" valueType="num">
                                      <p:cBhvr additive="base">
                                        <p:cTn id="7" dur="500" fill="hold"/>
                                        <p:tgtEl>
                                          <p:spTgt spid="13403"/>
                                        </p:tgtEl>
                                        <p:attrNameLst>
                                          <p:attrName>ppt_x</p:attrName>
                                        </p:attrNameLst>
                                      </p:cBhvr>
                                      <p:tavLst>
                                        <p:tav tm="0">
                                          <p:val>
                                            <p:strVal val="#ppt_x"/>
                                          </p:val>
                                        </p:tav>
                                        <p:tav tm="100000">
                                          <p:val>
                                            <p:strVal val="#ppt_x"/>
                                          </p:val>
                                        </p:tav>
                                      </p:tavLst>
                                    </p:anim>
                                    <p:anim calcmode="lin" valueType="num">
                                      <p:cBhvr additive="base">
                                        <p:cTn id="8" dur="500" fill="hold"/>
                                        <p:tgtEl>
                                          <p:spTgt spid="134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0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2"/>
          <p:cNvSpPr>
            <a:spLocks noGrp="1" noChangeArrowheads="1"/>
          </p:cNvSpPr>
          <p:nvPr>
            <p:ph type="title"/>
          </p:nvPr>
        </p:nvSpPr>
        <p:spPr>
          <a:xfrm>
            <a:off x="671513" y="0"/>
            <a:ext cx="7862887" cy="914400"/>
          </a:xfrm>
          <a:solidFill>
            <a:srgbClr val="000000"/>
          </a:solidFill>
        </p:spPr>
        <p:txBody>
          <a:bodyPr/>
          <a:lstStyle/>
          <a:p>
            <a:r>
              <a:rPr lang="en-US" sz="3600" dirty="0">
                <a:solidFill>
                  <a:srgbClr val="EAEAEA"/>
                </a:solidFill>
                <a:ea typeface="ＭＳ Ｐゴシック" charset="0"/>
              </a:rPr>
              <a:t>Hesed </a:t>
            </a:r>
            <a:r>
              <a:rPr lang="en-US" sz="6000" dirty="0">
                <a:solidFill>
                  <a:srgbClr val="EAEAEA"/>
                </a:solidFill>
                <a:latin typeface="Bwhebb" charset="0"/>
                <a:ea typeface="ＭＳ Ｐゴシック" charset="0"/>
                <a:cs typeface="ＭＳ Ｐゴシック" charset="0"/>
              </a:rPr>
              <a:t>ds,x,</a:t>
            </a:r>
            <a:endParaRPr lang="en-US" dirty="0">
              <a:solidFill>
                <a:srgbClr val="EAEAEA"/>
              </a:solidFill>
              <a:latin typeface="Bwhebb" charset="0"/>
              <a:ea typeface="ＭＳ Ｐゴシック" charset="0"/>
              <a:cs typeface="ＭＳ Ｐゴシック" charset="0"/>
            </a:endParaRPr>
          </a:p>
        </p:txBody>
      </p:sp>
      <p:sp>
        <p:nvSpPr>
          <p:cNvPr id="245762" name="Text Box 4"/>
          <p:cNvSpPr txBox="1">
            <a:spLocks noChangeArrowheads="1"/>
          </p:cNvSpPr>
          <p:nvPr/>
        </p:nvSpPr>
        <p:spPr bwMode="auto">
          <a:xfrm>
            <a:off x="8502650"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567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747713" y="2133600"/>
            <a:ext cx="7772400" cy="838200"/>
          </a:xfrm>
          <a:prstGeom prst="rect">
            <a:avLst/>
          </a:prstGeom>
          <a:solidFill>
            <a:srgbClr val="000000"/>
          </a:solid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الكلمة المفتاحية لهوشع : الإخلاص</a:t>
            </a:r>
            <a:endParaRPr kumimoji="0" lang="en-US" sz="3600" b="1" u="none" strike="noStrike" kern="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762000" y="3124200"/>
            <a:ext cx="7772400" cy="3657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الآية المفتاحية لهوشع</a:t>
            </a:r>
            <a:endParaRPr kumimoji="0" lang="en-US"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و أزرعها لنفسي في الأرض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و أرحم لورحامة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و أقول للوعمي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أنت شعبي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و هو يقول أنت إلهي</a:t>
            </a:r>
            <a:endParaRPr kumimoji="0" lang="en-US"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pic>
        <p:nvPicPr>
          <p:cNvPr id="9" name="Picture 8" descr="loyalt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2125009"/>
            <a:ext cx="1425640" cy="2543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le 3"/>
          <p:cNvSpPr txBox="1">
            <a:spLocks noChangeArrowheads="1"/>
          </p:cNvSpPr>
          <p:nvPr/>
        </p:nvSpPr>
        <p:spPr bwMode="auto">
          <a:xfrm>
            <a:off x="838200" y="914400"/>
            <a:ext cx="7862888"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KJV: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 محبة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رحمة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صلاح</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Nelson Glueck (1927):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الإخلاص للعهد</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 name="Picture 2">
            <a:extLst>
              <a:ext uri="{FF2B5EF4-FFF2-40B4-BE49-F238E27FC236}">
                <a16:creationId xmlns:a16="http://schemas.microsoft.com/office/drawing/2014/main" id="{454E6FCA-C5A4-5563-374A-5F2EBDDE33AC}"/>
              </a:ext>
            </a:extLst>
          </p:cNvPr>
          <p:cNvPicPr>
            <a:picLocks noChangeAspect="1"/>
          </p:cNvPicPr>
          <p:nvPr/>
        </p:nvPicPr>
        <p:blipFill>
          <a:blip r:embed="rId4"/>
          <a:stretch>
            <a:fillRect/>
          </a:stretch>
        </p:blipFill>
        <p:spPr>
          <a:xfrm>
            <a:off x="4839462" y="76200"/>
            <a:ext cx="1285875" cy="838200"/>
          </a:xfrm>
          <a:prstGeom prst="rect">
            <a:avLst/>
          </a:prstGeom>
        </p:spPr>
      </p:pic>
    </p:spTree>
    <p:extLst>
      <p:ext uri="{BB962C8B-B14F-4D97-AF65-F5344CB8AC3E}">
        <p14:creationId xmlns:p14="http://schemas.microsoft.com/office/powerpoint/2010/main" val="488967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8" presetClass="entr" presetSubtype="0" accel="5000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p:cTn id="17" dur="1000" fill="hold"/>
                                        <p:tgtEl>
                                          <p:spTgt spid="10">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8" dur="1000" fill="hold"/>
                                        <p:tgtEl>
                                          <p:spTgt spid="10">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9" dur="1000" fill="hold"/>
                                        <p:tgtEl>
                                          <p:spTgt spid="10">
                                            <p:txEl>
                                              <p:pRg st="0" end="0"/>
                                            </p:txEl>
                                          </p:spTgt>
                                        </p:tgtEl>
                                        <p:attrNameLst>
                                          <p:attrName>ppt_y</p:attrName>
                                        </p:attrNameLst>
                                      </p:cBhvr>
                                      <p:tavLst>
                                        <p:tav tm="0">
                                          <p:val>
                                            <p:strVal val="#ppt_y"/>
                                          </p:val>
                                        </p:tav>
                                        <p:tav tm="100000">
                                          <p:val>
                                            <p:strVal val="#ppt_y"/>
                                          </p:val>
                                        </p:tav>
                                      </p:tavLst>
                                    </p:anim>
                                    <p:animEffect transition="in" filter="fade">
                                      <p:cBhvr>
                                        <p:cTn id="20" dur="1000"/>
                                        <p:tgtEl>
                                          <p:spTgt spid="10">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8" presetClass="entr" presetSubtype="0" accel="50000" fill="hold" nodeType="clickEffect">
                                  <p:stCondLst>
                                    <p:cond delay="0"/>
                                  </p:stCondLst>
                                  <p:childTnLst>
                                    <p:set>
                                      <p:cBhvr>
                                        <p:cTn id="24" dur="1" fill="hold">
                                          <p:stCondLst>
                                            <p:cond delay="0"/>
                                          </p:stCondLst>
                                        </p:cTn>
                                        <p:tgtEl>
                                          <p:spTgt spid="10">
                                            <p:txEl>
                                              <p:pRg st="1" end="1"/>
                                            </p:txEl>
                                          </p:spTgt>
                                        </p:tgtEl>
                                        <p:attrNameLst>
                                          <p:attrName>style.visibility</p:attrName>
                                        </p:attrNameLst>
                                      </p:cBhvr>
                                      <p:to>
                                        <p:strVal val="visible"/>
                                      </p:to>
                                    </p:set>
                                    <p:anim calcmode="lin" valueType="num">
                                      <p:cBhvr>
                                        <p:cTn id="25" dur="1000" fill="hold"/>
                                        <p:tgtEl>
                                          <p:spTgt spid="10">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6" dur="1000" fill="hold"/>
                                        <p:tgtEl>
                                          <p:spTgt spid="10">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7" dur="1000" fill="hold"/>
                                        <p:tgtEl>
                                          <p:spTgt spid="10">
                                            <p:txEl>
                                              <p:pRg st="1" end="1"/>
                                            </p:txEl>
                                          </p:spTgt>
                                        </p:tgtEl>
                                        <p:attrNameLst>
                                          <p:attrName>ppt_y</p:attrName>
                                        </p:attrNameLst>
                                      </p:cBhvr>
                                      <p:tavLst>
                                        <p:tav tm="0">
                                          <p:val>
                                            <p:strVal val="#ppt_y"/>
                                          </p:val>
                                        </p:tav>
                                        <p:tav tm="100000">
                                          <p:val>
                                            <p:strVal val="#ppt_y"/>
                                          </p:val>
                                        </p:tav>
                                      </p:tavLst>
                                    </p:anim>
                                    <p:animEffect transition="in" filter="fade">
                                      <p:cBhvr>
                                        <p:cTn id="28" dur="1000"/>
                                        <p:tgtEl>
                                          <p:spTgt spid="1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120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186</a:t>
            </a:r>
            <a:endParaRPr lang="en-US" b="1" dirty="0">
              <a:solidFill>
                <a:srgbClr val="FFFFFF"/>
              </a:solidFill>
              <a:latin typeface="Arial" panose="020B0604020202020204" pitchFamily="34" charset="0"/>
              <a:cs typeface="Arial" panose="020B0604020202020204" pitchFamily="34" charset="0"/>
            </a:endParaRPr>
          </a:p>
        </p:txBody>
      </p:sp>
      <p:sp>
        <p:nvSpPr>
          <p:cNvPr id="5120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العنوان</a:t>
            </a:r>
            <a:endParaRPr lang="en-US" dirty="0">
              <a:solidFill>
                <a:schemeClr val="bg1"/>
              </a:solidFill>
              <a:ea typeface="ＭＳ Ｐゴシック" charset="0"/>
            </a:endParaRPr>
          </a:p>
        </p:txBody>
      </p:sp>
      <p:sp>
        <p:nvSpPr>
          <p:cNvPr id="51204" name="Text Box 6"/>
          <p:cNvSpPr txBox="1">
            <a:spLocks noChangeArrowheads="1"/>
          </p:cNvSpPr>
          <p:nvPr/>
        </p:nvSpPr>
        <p:spPr bwMode="auto">
          <a:xfrm>
            <a:off x="914400" y="1905000"/>
            <a:ext cx="7924800"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400" b="1" dirty="0">
                <a:solidFill>
                  <a:srgbClr val="FFFFFF"/>
                </a:solidFill>
                <a:latin typeface="Arial" panose="020B0604020202020204" pitchFamily="34" charset="0"/>
                <a:ea typeface="宋体" charset="0"/>
                <a:cs typeface="Arial" panose="020B0604020202020204" pitchFamily="34" charset="0"/>
              </a:rPr>
              <a:t>اسم راعوث يعني حرفياً (صداقة)</a:t>
            </a:r>
          </a:p>
          <a:p>
            <a:pPr algn="ctr" defTabSz="914400" eaLnBrk="1" fontAlgn="base" hangingPunct="1">
              <a:spcBef>
                <a:spcPct val="50000"/>
              </a:spcBef>
              <a:spcAft>
                <a:spcPct val="0"/>
              </a:spcAft>
            </a:pPr>
            <a:r>
              <a:rPr lang="ar-JO" sz="4400" b="1" dirty="0">
                <a:solidFill>
                  <a:srgbClr val="FFFFFF"/>
                </a:solidFill>
                <a:latin typeface="Arial" panose="020B0604020202020204" pitchFamily="34" charset="0"/>
                <a:ea typeface="宋体" charset="0"/>
                <a:cs typeface="Arial" panose="020B0604020202020204" pitchFamily="34" charset="0"/>
              </a:rPr>
              <a:t>و يصف السمة البارزة للشخصية الرئيسية في السفر – راعوث نفسها </a:t>
            </a:r>
            <a:endParaRPr lang="en-US" sz="4400" b="1" dirty="0">
              <a:solidFill>
                <a:srgbClr val="FFFFFF"/>
              </a:solidFill>
              <a:latin typeface="Arial" panose="020B0604020202020204" pitchFamily="34" charset="0"/>
              <a:ea typeface="宋体" charset="0"/>
              <a:cs typeface="Arial" panose="020B0604020202020204" pitchFamily="34" charset="0"/>
            </a:endParaRPr>
          </a:p>
        </p:txBody>
      </p:sp>
      <p:pic>
        <p:nvPicPr>
          <p:cNvPr id="51205" name="Picture 7" descr="d1rn4yv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152400"/>
            <a:ext cx="2286000" cy="191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2799005"/>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8440" name="Rectangle 8"/>
          <p:cNvSpPr>
            <a:spLocks noChangeArrowheads="1"/>
          </p:cNvSpPr>
          <p:nvPr/>
        </p:nvSpPr>
        <p:spPr bwMode="auto">
          <a:xfrm>
            <a:off x="838200" y="1371600"/>
            <a:ext cx="8305800" cy="5486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ctr" defTabSz="914400" fontAlgn="base">
              <a:lnSpc>
                <a:spcPct val="90000"/>
              </a:lnSpc>
              <a:spcBef>
                <a:spcPct val="20000"/>
              </a:spcBef>
              <a:spcAft>
                <a:spcPct val="0"/>
              </a:spcAft>
            </a:pPr>
            <a:r>
              <a:rPr lang="ar-JO" altLang="zh-CN" sz="3600" u="sng" dirty="0">
                <a:solidFill>
                  <a:srgbClr val="FFFFFF"/>
                </a:solidFill>
                <a:latin typeface="Impact" charset="0"/>
                <a:ea typeface="宋体" charset="0"/>
                <a:cs typeface="宋体" charset="0"/>
              </a:rPr>
              <a:t>الدليل الداخلي </a:t>
            </a:r>
            <a:endParaRPr lang="ar-JO" altLang="zh-CN" sz="2400" b="1" dirty="0">
              <a:solidFill>
                <a:srgbClr val="FFFFFF"/>
              </a:solidFill>
              <a:latin typeface="Arial" panose="020B0604020202020204" pitchFamily="34" charset="0"/>
              <a:ea typeface="宋体" charset="0"/>
              <a:cs typeface="宋体" charset="0"/>
            </a:endParaRP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宋体" charset="0"/>
              </a:rPr>
              <a:t>المؤلف مجهول و قد يرى البعض أن صموئيل هو المؤلف كون داود يظهر في سفر راعوث (4: 17-22) كما أن صموئيل قد مات قبل تتويج داود (1 صم 25: 1)</a:t>
            </a: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宋体" charset="0"/>
              </a:rPr>
              <a:t>لكن صموئيل نفسه مسح داود ملكاً على الرغم من أنه لم يكن قد توج بعد (1 صم 16)</a:t>
            </a: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宋体" charset="0"/>
              </a:rPr>
              <a:t>النسب (4: 18-21) ينتهي بداود (ليس سليمان) لذلك فمن المحتمل أنه كتب بعد مسح داود ملكاً (لكن ليس بالضرورة كان على العرش بعد)</a:t>
            </a:r>
            <a:r>
              <a:rPr lang="en-US" altLang="zh-CN" sz="2400" b="1" dirty="0">
                <a:solidFill>
                  <a:srgbClr val="FFFFFF"/>
                </a:solidFill>
                <a:latin typeface="Arial" panose="020B0604020202020204" pitchFamily="34" charset="0"/>
                <a:ea typeface="宋体" charset="0"/>
                <a:cs typeface="宋体" charset="0"/>
              </a:rPr>
              <a:t> </a:t>
            </a:r>
            <a:endParaRPr lang="ar-JO" altLang="zh-CN" sz="2400" b="1" dirty="0">
              <a:solidFill>
                <a:srgbClr val="FFFFFF"/>
              </a:solidFill>
              <a:latin typeface="Arial" panose="020B0604020202020204" pitchFamily="34" charset="0"/>
              <a:ea typeface="宋体" charset="0"/>
              <a:cs typeface="宋体" charset="0"/>
            </a:endParaRP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宋体" charset="0"/>
              </a:rPr>
              <a:t>الإحتمال الأكبر أن صموئيل هو من ألف السفر</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b="1" dirty="0">
                <a:solidFill>
                  <a:srgbClr val="FFFFFF"/>
                </a:solidFill>
                <a:latin typeface="Arial" panose="020B0604020202020204" pitchFamily="34" charset="0"/>
                <a:ea typeface="宋体" charset="0"/>
                <a:cs typeface="宋体" charset="0"/>
              </a:rPr>
              <a:t>التقليد الوحيد ينسب الكتابة إلى صموئيل</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b="1" dirty="0">
                <a:solidFill>
                  <a:srgbClr val="FFFFFF"/>
                </a:solidFill>
                <a:latin typeface="Arial" panose="020B0604020202020204" pitchFamily="34" charset="0"/>
                <a:ea typeface="宋体" charset="0"/>
                <a:cs typeface="宋体" charset="0"/>
              </a:rPr>
              <a:t>كتب خلال فترة حياة صموئيل</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b="1" dirty="0">
                <a:solidFill>
                  <a:srgbClr val="FFFFFF"/>
                </a:solidFill>
                <a:latin typeface="Arial" panose="020B0604020202020204" pitchFamily="34" charset="0"/>
                <a:ea typeface="宋体" charset="0"/>
                <a:cs typeface="宋体" charset="0"/>
              </a:rPr>
              <a:t>لا يوجد دليل داخلي يثبت العكس</a:t>
            </a:r>
            <a:endParaRPr lang="en-US" sz="2400" b="1" dirty="0">
              <a:solidFill>
                <a:srgbClr val="FFFFFF"/>
              </a:solidFill>
              <a:latin typeface="Arial" panose="020B0604020202020204" pitchFamily="34" charset="0"/>
              <a:ea typeface="宋体" charset="0"/>
              <a:cs typeface="宋体" charset="0"/>
            </a:endParaRPr>
          </a:p>
        </p:txBody>
      </p:sp>
      <p:sp>
        <p:nvSpPr>
          <p:cNvPr id="53251"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186</a:t>
            </a:r>
            <a:endParaRPr lang="en-US" b="1" dirty="0">
              <a:solidFill>
                <a:srgbClr val="FFFFFF"/>
              </a:solidFill>
              <a:latin typeface="Arial" panose="020B0604020202020204" pitchFamily="34" charset="0"/>
              <a:cs typeface="Arial" panose="020B0604020202020204" pitchFamily="34" charset="0"/>
            </a:endParaRPr>
          </a:p>
        </p:txBody>
      </p:sp>
      <p:sp>
        <p:nvSpPr>
          <p:cNvPr id="53252" name="Rectangle 3"/>
          <p:cNvSpPr>
            <a:spLocks noGrp="1" noChangeArrowheads="1"/>
          </p:cNvSpPr>
          <p:nvPr>
            <p:ph type="title"/>
          </p:nvPr>
        </p:nvSpPr>
        <p:spPr>
          <a:xfrm>
            <a:off x="2667000" y="152400"/>
            <a:ext cx="43434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التأليف </a:t>
            </a:r>
            <a:endParaRPr lang="en-US" dirty="0">
              <a:solidFill>
                <a:schemeClr val="bg1"/>
              </a:solidFill>
              <a:ea typeface="ＭＳ Ｐゴシック" charset="0"/>
            </a:endParaRPr>
          </a:p>
        </p:txBody>
      </p:sp>
      <p:pic>
        <p:nvPicPr>
          <p:cNvPr id="53253" name="Picture 7" descr="kbuemnjx[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84007">
            <a:off x="228600" y="0"/>
            <a:ext cx="2514600" cy="2000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42" name="Rectangle 10"/>
          <p:cNvSpPr>
            <a:spLocks noChangeArrowheads="1"/>
          </p:cNvSpPr>
          <p:nvPr/>
        </p:nvSpPr>
        <p:spPr bwMode="auto">
          <a:xfrm>
            <a:off x="2667000" y="2862592"/>
            <a:ext cx="4646612" cy="2271110"/>
          </a:xfrm>
          <a:prstGeom prst="rect">
            <a:avLst/>
          </a:prstGeom>
          <a:solidFill>
            <a:schemeClr val="accent3"/>
          </a:solidFill>
          <a:ln w="9525">
            <a:solidFill>
              <a:schemeClr val="tx1"/>
            </a:solidFill>
            <a:miter lim="800000"/>
            <a:headEnd/>
            <a:tailEnd/>
          </a:ln>
        </p:spPr>
        <p:txBody>
          <a:bodyPr anchor="ctr"/>
          <a:lstStyle/>
          <a:p>
            <a:pPr marL="342900" indent="-342900" algn="ctr" defTabSz="914400" rtl="1" fontAlgn="base">
              <a:lnSpc>
                <a:spcPct val="90000"/>
              </a:lnSpc>
              <a:spcBef>
                <a:spcPct val="20000"/>
              </a:spcBef>
              <a:spcAft>
                <a:spcPct val="0"/>
              </a:spcAft>
              <a:buFontTx/>
              <a:buBlip>
                <a:blip r:embed="rId3"/>
              </a:buBlip>
            </a:pPr>
            <a:r>
              <a:rPr lang="ar-JO" altLang="zh-CN" sz="3200" b="1" u="sng" dirty="0">
                <a:solidFill>
                  <a:srgbClr val="000000"/>
                </a:solidFill>
                <a:latin typeface="Arial" panose="020B0604020202020204" pitchFamily="34" charset="0"/>
                <a:ea typeface="宋体" charset="0"/>
                <a:cs typeface="宋体" charset="0"/>
              </a:rPr>
              <a:t>الدليل الخارجي</a:t>
            </a:r>
            <a:endParaRPr lang="ar-JO" altLang="zh-CN" sz="3200" b="1" dirty="0">
              <a:solidFill>
                <a:srgbClr val="000000"/>
              </a:solidFill>
              <a:latin typeface="Arial" panose="020B0604020202020204" pitchFamily="34" charset="0"/>
              <a:ea typeface="宋体" charset="0"/>
              <a:cs typeface="宋体" charset="0"/>
            </a:endParaRPr>
          </a:p>
          <a:p>
            <a:pPr algn="ctr" defTabSz="914400" fontAlgn="base">
              <a:lnSpc>
                <a:spcPct val="90000"/>
              </a:lnSpc>
              <a:spcBef>
                <a:spcPct val="20000"/>
              </a:spcBef>
              <a:spcAft>
                <a:spcPct val="0"/>
              </a:spcAft>
            </a:pPr>
            <a:r>
              <a:rPr lang="ar-JO" sz="3200" b="1" dirty="0">
                <a:solidFill>
                  <a:srgbClr val="000000"/>
                </a:solidFill>
                <a:latin typeface="Arial" panose="020B0604020202020204" pitchFamily="34" charset="0"/>
                <a:ea typeface="宋体" charset="0"/>
                <a:cs typeface="宋体" charset="0"/>
              </a:rPr>
              <a:t>التقليد التلمودي ينسب تأليف سفر راعوث إلى صموئيل</a:t>
            </a:r>
            <a:endParaRPr lang="en-US" sz="3200" b="1" dirty="0">
              <a:solidFill>
                <a:srgbClr val="000000"/>
              </a:solidFill>
              <a:latin typeface="Arial" panose="020B0604020202020204" pitchFamily="34" charset="0"/>
              <a:ea typeface="宋体" charset="0"/>
              <a:cs typeface="宋体" charset="0"/>
            </a:endParaRPr>
          </a:p>
        </p:txBody>
      </p:sp>
    </p:spTree>
    <p:extLst>
      <p:ext uri="{BB962C8B-B14F-4D97-AF65-F5344CB8AC3E}">
        <p14:creationId xmlns:p14="http://schemas.microsoft.com/office/powerpoint/2010/main" val="27730129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0">
                                            <p:bg/>
                                          </p:spTgt>
                                        </p:tgtEl>
                                        <p:attrNameLst>
                                          <p:attrName>style.visibility</p:attrName>
                                        </p:attrNameLst>
                                      </p:cBhvr>
                                      <p:to>
                                        <p:strVal val="visible"/>
                                      </p:to>
                                    </p:set>
                                    <p:anim calcmode="lin" valueType="num">
                                      <p:cBhvr additive="base">
                                        <p:cTn id="7" dur="500" fill="hold"/>
                                        <p:tgtEl>
                                          <p:spTgt spid="18440">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0">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40">
                                            <p:txEl>
                                              <p:pRg st="0" end="0"/>
                                            </p:txEl>
                                          </p:spTgt>
                                        </p:tgtEl>
                                        <p:attrNameLst>
                                          <p:attrName>style.visibility</p:attrName>
                                        </p:attrNameLst>
                                      </p:cBhvr>
                                      <p:to>
                                        <p:strVal val="visible"/>
                                      </p:to>
                                    </p:set>
                                    <p:anim calcmode="lin" valueType="num">
                                      <p:cBhvr additive="base">
                                        <p:cTn id="11" dur="500" fill="hold"/>
                                        <p:tgtEl>
                                          <p:spTgt spid="1844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8440">
                                            <p:txEl>
                                              <p:pRg st="1" end="1"/>
                                            </p:txEl>
                                          </p:spTgt>
                                        </p:tgtEl>
                                        <p:attrNameLst>
                                          <p:attrName>style.visibility</p:attrName>
                                        </p:attrNameLst>
                                      </p:cBhvr>
                                      <p:to>
                                        <p:strVal val="visible"/>
                                      </p:to>
                                    </p:set>
                                    <p:anim calcmode="lin" valueType="num">
                                      <p:cBhvr additive="base">
                                        <p:cTn id="17" dur="500" fill="hold"/>
                                        <p:tgtEl>
                                          <p:spTgt spid="1844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84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8440">
                                            <p:txEl>
                                              <p:pRg st="2" end="2"/>
                                            </p:txEl>
                                          </p:spTgt>
                                        </p:tgtEl>
                                        <p:attrNameLst>
                                          <p:attrName>style.visibility</p:attrName>
                                        </p:attrNameLst>
                                      </p:cBhvr>
                                      <p:to>
                                        <p:strVal val="visible"/>
                                      </p:to>
                                    </p:set>
                                    <p:anim calcmode="lin" valueType="num">
                                      <p:cBhvr additive="base">
                                        <p:cTn id="23" dur="500" fill="hold"/>
                                        <p:tgtEl>
                                          <p:spTgt spid="1844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84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8440">
                                            <p:txEl>
                                              <p:pRg st="3" end="3"/>
                                            </p:txEl>
                                          </p:spTgt>
                                        </p:tgtEl>
                                        <p:attrNameLst>
                                          <p:attrName>style.visibility</p:attrName>
                                        </p:attrNameLst>
                                      </p:cBhvr>
                                      <p:to>
                                        <p:strVal val="visible"/>
                                      </p:to>
                                    </p:set>
                                    <p:anim calcmode="lin" valueType="num">
                                      <p:cBhvr additive="base">
                                        <p:cTn id="29" dur="500" fill="hold"/>
                                        <p:tgtEl>
                                          <p:spTgt spid="1844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84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0">
                                            <p:txEl>
                                              <p:pRg st="4" end="4"/>
                                            </p:txEl>
                                          </p:spTgt>
                                        </p:tgtEl>
                                        <p:attrNameLst>
                                          <p:attrName>style.visibility</p:attrName>
                                        </p:attrNameLst>
                                      </p:cBhvr>
                                      <p:to>
                                        <p:strVal val="visible"/>
                                      </p:to>
                                    </p:set>
                                    <p:anim calcmode="lin" valueType="num">
                                      <p:cBhvr additive="base">
                                        <p:cTn id="35" dur="500" fill="hold"/>
                                        <p:tgtEl>
                                          <p:spTgt spid="18440">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0">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0">
                                            <p:txEl>
                                              <p:pRg st="5" end="5"/>
                                            </p:txEl>
                                          </p:spTgt>
                                        </p:tgtEl>
                                        <p:attrNameLst>
                                          <p:attrName>style.visibility</p:attrName>
                                        </p:attrNameLst>
                                      </p:cBhvr>
                                      <p:to>
                                        <p:strVal val="visible"/>
                                      </p:to>
                                    </p:set>
                                    <p:anim calcmode="lin" valueType="num">
                                      <p:cBhvr additive="base">
                                        <p:cTn id="39" dur="500" fill="hold"/>
                                        <p:tgtEl>
                                          <p:spTgt spid="18440">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0">
                                            <p:txEl>
                                              <p:pRg st="5" end="5"/>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8440">
                                            <p:txEl>
                                              <p:pRg st="6" end="6"/>
                                            </p:txEl>
                                          </p:spTgt>
                                        </p:tgtEl>
                                        <p:attrNameLst>
                                          <p:attrName>style.visibility</p:attrName>
                                        </p:attrNameLst>
                                      </p:cBhvr>
                                      <p:to>
                                        <p:strVal val="visible"/>
                                      </p:to>
                                    </p:set>
                                    <p:anim calcmode="lin" valueType="num">
                                      <p:cBhvr additive="base">
                                        <p:cTn id="43" dur="500" fill="hold"/>
                                        <p:tgtEl>
                                          <p:spTgt spid="18440">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440">
                                            <p:txEl>
                                              <p:pRg st="6" end="6"/>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8440">
                                            <p:txEl>
                                              <p:pRg st="7" end="7"/>
                                            </p:txEl>
                                          </p:spTgt>
                                        </p:tgtEl>
                                        <p:attrNameLst>
                                          <p:attrName>style.visibility</p:attrName>
                                        </p:attrNameLst>
                                      </p:cBhvr>
                                      <p:to>
                                        <p:strVal val="visible"/>
                                      </p:to>
                                    </p:set>
                                    <p:anim calcmode="lin" valueType="num">
                                      <p:cBhvr additive="base">
                                        <p:cTn id="47" dur="500" fill="hold"/>
                                        <p:tgtEl>
                                          <p:spTgt spid="1844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844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8442"/>
                                        </p:tgtEl>
                                        <p:attrNameLst>
                                          <p:attrName>style.visibility</p:attrName>
                                        </p:attrNameLst>
                                      </p:cBhvr>
                                      <p:to>
                                        <p:strVal val="visible"/>
                                      </p:to>
                                    </p:set>
                                    <p:anim calcmode="lin" valueType="num">
                                      <p:cBhvr additive="base">
                                        <p:cTn id="53" dur="500" fill="hold"/>
                                        <p:tgtEl>
                                          <p:spTgt spid="18442"/>
                                        </p:tgtEl>
                                        <p:attrNameLst>
                                          <p:attrName>ppt_x</p:attrName>
                                        </p:attrNameLst>
                                      </p:cBhvr>
                                      <p:tavLst>
                                        <p:tav tm="0">
                                          <p:val>
                                            <p:strVal val="#ppt_x"/>
                                          </p:val>
                                        </p:tav>
                                        <p:tav tm="100000">
                                          <p:val>
                                            <p:strVal val="#ppt_x"/>
                                          </p:val>
                                        </p:tav>
                                      </p:tavLst>
                                    </p:anim>
                                    <p:anim calcmode="lin" valueType="num">
                                      <p:cBhvr additive="base">
                                        <p:cTn id="54" dur="500" fill="hold"/>
                                        <p:tgtEl>
                                          <p:spTgt spid="184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0" grpId="0" build="p" animBg="1" autoUpdateAnimBg="0"/>
      <p:bldP spid="18442" grpId="0"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299" name="Text Box 4"/>
          <p:cNvSpPr txBox="1">
            <a:spLocks noChangeArrowheads="1"/>
          </p:cNvSpPr>
          <p:nvPr/>
        </p:nvSpPr>
        <p:spPr bwMode="auto">
          <a:xfrm>
            <a:off x="8122096" y="19472"/>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186</a:t>
            </a:r>
            <a:endParaRPr lang="en-US" sz="2000" b="1" dirty="0">
              <a:solidFill>
                <a:srgbClr val="FFFFFF"/>
              </a:solidFill>
              <a:latin typeface="Arial" panose="020B0604020202020204" pitchFamily="34" charset="0"/>
              <a:cs typeface="Arial" panose="020B0604020202020204" pitchFamily="34" charset="0"/>
            </a:endParaRP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ar-JO" sz="4000" dirty="0">
                <a:solidFill>
                  <a:schemeClr val="bg1"/>
                </a:solidFill>
                <a:ea typeface="ＭＳ Ｐゴシック" charset="0"/>
              </a:rPr>
              <a:t>التاريخ</a:t>
            </a:r>
            <a:endParaRPr lang="en-US" sz="4000" dirty="0">
              <a:solidFill>
                <a:schemeClr val="bg1"/>
              </a:solidFill>
              <a:ea typeface="ＭＳ Ｐゴシック" charset="0"/>
            </a:endParaRP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algn="r" rtl="1" eaLnBrk="1" hangingPunct="1">
              <a:lnSpc>
                <a:spcPct val="90000"/>
              </a:lnSpc>
              <a:defRPr/>
            </a:pPr>
            <a:r>
              <a:rPr lang="ar-JO" altLang="zh-CN" sz="1800" dirty="0">
                <a:solidFill>
                  <a:schemeClr val="bg1"/>
                </a:solidFill>
                <a:ea typeface="宋体" pitchFamily="-111" charset="-122"/>
              </a:rPr>
              <a:t>بما أن النسب (4: 18-21) ينتهي عند داود (ليس سليمان) فمن المحتمل كتابة السفر بعد مسح داود (1030 ق.م) و على الأقل قبل تتويج سليمان ملكاً (971 ق.م)</a:t>
            </a:r>
          </a:p>
          <a:p>
            <a:pPr algn="r" rtl="1" eaLnBrk="1" hangingPunct="1">
              <a:lnSpc>
                <a:spcPct val="90000"/>
              </a:lnSpc>
              <a:defRPr/>
            </a:pPr>
            <a:r>
              <a:rPr lang="ar-JO" altLang="zh-CN" sz="1800" dirty="0">
                <a:solidFill>
                  <a:schemeClr val="bg1"/>
                </a:solidFill>
                <a:ea typeface="宋体" pitchFamily="-111" charset="-122"/>
              </a:rPr>
              <a:t>التأليف من قبل صموئيل يدفع التاريخ رجوعاً لحوالي 1030-1020 ق.م</a:t>
            </a:r>
          </a:p>
          <a:p>
            <a:pPr algn="r" rtl="1" eaLnBrk="1" hangingPunct="1">
              <a:lnSpc>
                <a:spcPct val="90000"/>
              </a:lnSpc>
              <a:defRPr/>
            </a:pPr>
            <a:r>
              <a:rPr lang="ar-JO" altLang="zh-CN" sz="1800" dirty="0">
                <a:solidFill>
                  <a:schemeClr val="bg1"/>
                </a:solidFill>
                <a:ea typeface="宋体" pitchFamily="-111" charset="-122"/>
              </a:rPr>
              <a:t>تدور أحداث القصة في الفترة السابقة من زمن القضاة (1: 1، 1373-1049 ق.م)</a:t>
            </a:r>
          </a:p>
          <a:p>
            <a:pPr algn="r" rtl="1" eaLnBrk="1" hangingPunct="1">
              <a:lnSpc>
                <a:spcPct val="90000"/>
              </a:lnSpc>
              <a:defRPr/>
            </a:pPr>
            <a:r>
              <a:rPr lang="ar-JO" altLang="zh-CN" sz="1800" dirty="0">
                <a:solidFill>
                  <a:schemeClr val="bg1"/>
                </a:solidFill>
                <a:ea typeface="宋体" pitchFamily="-111" charset="-122"/>
              </a:rPr>
              <a:t>بما أن راعوث هي جدة داود الكبرى (4: 17) و هو قد ابتدأ حكمه في 1010 ق.م فإن البعض يرى أن راعوث عاشت في الجزء الأخير من القرن الثاني عشر </a:t>
            </a:r>
          </a:p>
          <a:p>
            <a:pPr algn="r" rtl="1" eaLnBrk="1" hangingPunct="1">
              <a:lnSpc>
                <a:spcPct val="90000"/>
              </a:lnSpc>
              <a:defRPr/>
            </a:pPr>
            <a:r>
              <a:rPr lang="ar-JO" altLang="zh-CN" sz="1800" dirty="0">
                <a:solidFill>
                  <a:schemeClr val="bg1"/>
                </a:solidFill>
                <a:ea typeface="宋体" pitchFamily="-111" charset="-122"/>
              </a:rPr>
              <a:t>لهذا فإن صموئيل يسجل أحداثاً تمت قبل حوالي 100 سنة</a:t>
            </a:r>
            <a:r>
              <a:rPr lang="en-US" altLang="zh-CN" sz="1800" dirty="0">
                <a:solidFill>
                  <a:schemeClr val="bg1"/>
                </a:solidFill>
                <a:ea typeface="宋体" pitchFamily="-111" charset="-122"/>
              </a:rPr>
              <a:t> </a:t>
            </a: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55303" name="Text Box 11"/>
          <p:cNvSpPr txBox="1">
            <a:spLocks noChangeArrowheads="1"/>
          </p:cNvSpPr>
          <p:nvPr/>
        </p:nvSpPr>
        <p:spPr bwMode="auto">
          <a:xfrm>
            <a:off x="324008" y="1752600"/>
            <a:ext cx="75533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1373</a:t>
            </a:r>
            <a:endParaRPr lang="en-US" sz="2000" b="1" dirty="0">
              <a:solidFill>
                <a:srgbClr val="FFFFFF"/>
              </a:solidFill>
              <a:latin typeface="Arial" panose="020B0604020202020204" pitchFamily="34" charset="0"/>
              <a:cs typeface="Arial" panose="020B0604020202020204" pitchFamily="34" charset="0"/>
            </a:endParaRPr>
          </a:p>
        </p:txBody>
      </p:sp>
      <p:sp>
        <p:nvSpPr>
          <p:cNvPr id="55304" name="Text Box 12"/>
          <p:cNvSpPr txBox="1">
            <a:spLocks noChangeArrowheads="1"/>
          </p:cNvSpPr>
          <p:nvPr/>
        </p:nvSpPr>
        <p:spPr bwMode="auto">
          <a:xfrm>
            <a:off x="2851358" y="1752600"/>
            <a:ext cx="75523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1049</a:t>
            </a:r>
          </a:p>
        </p:txBody>
      </p:sp>
      <p:sp>
        <p:nvSpPr>
          <p:cNvPr id="55305" name="Text Box 13"/>
          <p:cNvSpPr txBox="1">
            <a:spLocks noChangeArrowheads="1"/>
          </p:cNvSpPr>
          <p:nvPr/>
        </p:nvSpPr>
        <p:spPr bwMode="auto">
          <a:xfrm>
            <a:off x="4330908" y="1752600"/>
            <a:ext cx="75523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1030</a:t>
            </a:r>
          </a:p>
        </p:txBody>
      </p:sp>
      <p:sp>
        <p:nvSpPr>
          <p:cNvPr id="55306" name="Text Box 18"/>
          <p:cNvSpPr txBox="1">
            <a:spLocks noChangeArrowheads="1"/>
          </p:cNvSpPr>
          <p:nvPr/>
        </p:nvSpPr>
        <p:spPr bwMode="auto">
          <a:xfrm>
            <a:off x="5397708" y="1752600"/>
            <a:ext cx="75523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1010</a:t>
            </a:r>
          </a:p>
        </p:txBody>
      </p:sp>
      <p:sp>
        <p:nvSpPr>
          <p:cNvPr id="55307" name="Text Box 23"/>
          <p:cNvSpPr txBox="1">
            <a:spLocks noChangeArrowheads="1"/>
          </p:cNvSpPr>
          <p:nvPr/>
        </p:nvSpPr>
        <p:spPr bwMode="auto">
          <a:xfrm>
            <a:off x="8167778" y="17526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971</a:t>
            </a:r>
          </a:p>
        </p:txBody>
      </p:sp>
      <p:sp>
        <p:nvSpPr>
          <p:cNvPr id="20508" name="Text Box 28"/>
          <p:cNvSpPr txBox="1">
            <a:spLocks noChangeArrowheads="1"/>
          </p:cNvSpPr>
          <p:nvPr/>
        </p:nvSpPr>
        <p:spPr bwMode="auto">
          <a:xfrm>
            <a:off x="1331760" y="762000"/>
            <a:ext cx="114807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فترة القضاة</a:t>
            </a:r>
            <a:endParaRPr lang="en-US" sz="2000" b="1" dirty="0">
              <a:solidFill>
                <a:srgbClr val="FFFFFF"/>
              </a:solidFill>
              <a:latin typeface="Arial" panose="020B0604020202020204" pitchFamily="34" charset="0"/>
              <a:cs typeface="Arial" panose="020B0604020202020204" pitchFamily="34" charset="0"/>
            </a:endParaRPr>
          </a:p>
        </p:txBody>
      </p:sp>
      <p:sp>
        <p:nvSpPr>
          <p:cNvPr id="20509" name="Text Box 29"/>
          <p:cNvSpPr txBox="1">
            <a:spLocks noChangeArrowheads="1"/>
          </p:cNvSpPr>
          <p:nvPr/>
        </p:nvSpPr>
        <p:spPr bwMode="auto">
          <a:xfrm>
            <a:off x="1879267" y="0"/>
            <a:ext cx="692818"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النسب</a:t>
            </a:r>
            <a:endParaRPr lang="en-US" sz="2000" b="1" dirty="0">
              <a:solidFill>
                <a:srgbClr val="FFFFFF"/>
              </a:solidFill>
              <a:latin typeface="Arial" panose="020B0604020202020204" pitchFamily="34" charset="0"/>
              <a:cs typeface="Arial" panose="020B0604020202020204" pitchFamily="34" charset="0"/>
            </a:endParaRPr>
          </a:p>
        </p:txBody>
      </p:sp>
      <p:sp>
        <p:nvSpPr>
          <p:cNvPr id="20510" name="Text Box 30"/>
          <p:cNvSpPr txBox="1">
            <a:spLocks noChangeArrowheads="1"/>
          </p:cNvSpPr>
          <p:nvPr/>
        </p:nvSpPr>
        <p:spPr bwMode="auto">
          <a:xfrm>
            <a:off x="4476750" y="396875"/>
            <a:ext cx="16192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داود      كممسوح</a:t>
            </a:r>
            <a:endParaRPr lang="en-US" sz="2000" b="1" dirty="0">
              <a:solidFill>
                <a:srgbClr val="FFFFFF"/>
              </a:solidFill>
              <a:latin typeface="Arial" panose="020B0604020202020204" pitchFamily="34" charset="0"/>
              <a:cs typeface="Arial" panose="020B0604020202020204" pitchFamily="34" charset="0"/>
            </a:endParaRPr>
          </a:p>
        </p:txBody>
      </p:sp>
      <p:sp>
        <p:nvSpPr>
          <p:cNvPr id="20511" name="Text Box 31"/>
          <p:cNvSpPr txBox="1">
            <a:spLocks noChangeArrowheads="1"/>
          </p:cNvSpPr>
          <p:nvPr/>
        </p:nvSpPr>
        <p:spPr bwMode="auto">
          <a:xfrm>
            <a:off x="6457950" y="396875"/>
            <a:ext cx="16192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داود           كملك</a:t>
            </a:r>
            <a:endParaRPr lang="en-US" sz="2000" b="1" dirty="0">
              <a:solidFill>
                <a:srgbClr val="FFFFFF"/>
              </a:solidFill>
              <a:latin typeface="Arial" panose="020B0604020202020204" pitchFamily="34" charset="0"/>
              <a:cs typeface="Arial" panose="020B0604020202020204" pitchFamily="34" charset="0"/>
            </a:endParaRPr>
          </a:p>
        </p:txBody>
      </p:sp>
      <p:sp>
        <p:nvSpPr>
          <p:cNvPr id="55312" name="Text Box 32"/>
          <p:cNvSpPr txBox="1">
            <a:spLocks noChangeArrowheads="1"/>
          </p:cNvSpPr>
          <p:nvPr/>
        </p:nvSpPr>
        <p:spPr bwMode="auto">
          <a:xfrm>
            <a:off x="1931334" y="1752600"/>
            <a:ext cx="74108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dirty="0">
                <a:solidFill>
                  <a:srgbClr val="FFFFFF"/>
                </a:solidFill>
                <a:latin typeface="Arial" panose="020B0604020202020204" pitchFamily="34" charset="0"/>
                <a:cs typeface="Arial" panose="020B0604020202020204" pitchFamily="34" charset="0"/>
              </a:rPr>
              <a:t>1105</a:t>
            </a: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حياة صموئيل</a:t>
            </a:r>
            <a:endParaRPr lang="en-US" sz="2000" b="1" dirty="0">
              <a:solidFill>
                <a:srgbClr val="FFFFFF"/>
              </a:solidFill>
              <a:latin typeface="Arial" panose="020B0604020202020204" pitchFamily="34" charset="0"/>
              <a:cs typeface="Arial" panose="020B0604020202020204" pitchFamily="34" charset="0"/>
            </a:endParaRPr>
          </a:p>
        </p:txBody>
      </p:sp>
      <p:sp>
        <p:nvSpPr>
          <p:cNvPr id="20514" name="Text Box 34"/>
          <p:cNvSpPr txBox="1">
            <a:spLocks noChangeArrowheads="1"/>
          </p:cNvSpPr>
          <p:nvPr/>
        </p:nvSpPr>
        <p:spPr bwMode="auto">
          <a:xfrm>
            <a:off x="1295400" y="3200400"/>
            <a:ext cx="1066800" cy="707886"/>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حياة راعوث</a:t>
            </a:r>
            <a:endParaRPr lang="en-US" sz="2000" b="1" dirty="0">
              <a:solidFill>
                <a:srgbClr val="FFFFFF"/>
              </a:solidFill>
              <a:latin typeface="Arial" panose="020B0604020202020204" pitchFamily="34" charset="0"/>
              <a:cs typeface="Arial" panose="020B0604020202020204" pitchFamily="34" charset="0"/>
            </a:endParaRPr>
          </a:p>
        </p:txBody>
      </p:sp>
      <p:sp>
        <p:nvSpPr>
          <p:cNvPr id="55315" name="Text Box 35"/>
          <p:cNvSpPr txBox="1">
            <a:spLocks noChangeArrowheads="1"/>
          </p:cNvSpPr>
          <p:nvPr/>
        </p:nvSpPr>
        <p:spPr bwMode="auto">
          <a:xfrm>
            <a:off x="550088" y="2286000"/>
            <a:ext cx="78419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عثنيئيل</a:t>
            </a:r>
            <a:endParaRPr lang="en-US" sz="2000" b="1" dirty="0">
              <a:solidFill>
                <a:srgbClr val="FFFFFF"/>
              </a:solidFill>
              <a:latin typeface="Arial" panose="020B0604020202020204" pitchFamily="34" charset="0"/>
              <a:cs typeface="Arial" panose="020B0604020202020204" pitchFamily="34" charset="0"/>
            </a:endParaRPr>
          </a:p>
        </p:txBody>
      </p:sp>
      <p:sp>
        <p:nvSpPr>
          <p:cNvPr id="55316" name="Text Box 36"/>
          <p:cNvSpPr txBox="1">
            <a:spLocks noChangeArrowheads="1"/>
          </p:cNvSpPr>
          <p:nvPr/>
        </p:nvSpPr>
        <p:spPr bwMode="auto">
          <a:xfrm>
            <a:off x="2457913" y="2286000"/>
            <a:ext cx="8563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شمشون</a:t>
            </a:r>
            <a:endParaRPr lang="en-US" sz="2000" b="1" dirty="0">
              <a:solidFill>
                <a:srgbClr val="FFFFFF"/>
              </a:solidFill>
              <a:latin typeface="Arial" panose="020B0604020202020204" pitchFamily="34" charset="0"/>
              <a:cs typeface="Arial" panose="020B0604020202020204" pitchFamily="34" charset="0"/>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25" name="Text Box 45"/>
          <p:cNvSpPr txBox="1">
            <a:spLocks noChangeArrowheads="1"/>
          </p:cNvSpPr>
          <p:nvPr/>
        </p:nvSpPr>
        <p:spPr bwMode="auto">
          <a:xfrm>
            <a:off x="4038600" y="3200400"/>
            <a:ext cx="1600200" cy="70788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p>
            <a:pPr algn="ctr" defTabSz="914400" fontAlgn="base">
              <a:spcBef>
                <a:spcPct val="2000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كتابة       راعوث</a:t>
            </a:r>
            <a:endParaRPr lang="en-US" sz="2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76187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57346" name="Picture 6" descr="MF, J1-2 Bethlehem Shepherds Fields"/>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11" name="Text Box 7"/>
          <p:cNvSpPr txBox="1">
            <a:spLocks noChangeArrowheads="1"/>
          </p:cNvSpPr>
          <p:nvPr/>
        </p:nvSpPr>
        <p:spPr bwMode="auto">
          <a:xfrm>
            <a:off x="0" y="4191000"/>
            <a:ext cx="3581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بيت لحم</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7348" name="Text Box 3"/>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57349" name="Rectangle 4"/>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المستلمين</a:t>
            </a:r>
            <a:endParaRPr lang="en-US" dirty="0">
              <a:solidFill>
                <a:schemeClr val="bg1"/>
              </a:solidFill>
              <a:ea typeface="ＭＳ Ｐゴシック" charset="0"/>
            </a:endParaRPr>
          </a:p>
        </p:txBody>
      </p:sp>
      <p:sp>
        <p:nvSpPr>
          <p:cNvPr id="21509" name="Rectangle 5"/>
          <p:cNvSpPr>
            <a:spLocks noGrp="1" noChangeArrowheads="1"/>
          </p:cNvSpPr>
          <p:nvPr>
            <p:ph type="body" sz="half" idx="1"/>
          </p:nvPr>
        </p:nvSpPr>
        <p:spPr>
          <a:xfrm>
            <a:off x="3962400" y="4038600"/>
            <a:ext cx="5181600" cy="2971800"/>
          </a:xfrm>
          <a:gradFill rotWithShape="1">
            <a:gsLst>
              <a:gs pos="0">
                <a:srgbClr val="0033CC">
                  <a:alpha val="74001"/>
                </a:srgbClr>
              </a:gs>
              <a:gs pos="100000">
                <a:srgbClr val="0033CC">
                  <a:gamma/>
                  <a:shade val="46275"/>
                  <a:invGamma/>
                </a:srgbClr>
              </a:gs>
            </a:gsLst>
            <a:path path="shape">
              <a:fillToRect l="50000" t="50000" r="50000" b="50000"/>
            </a:path>
          </a:gradFill>
          <a:effectLst>
            <a:outerShdw blurRad="63500" dist="38099" dir="2700000" algn="ctr" rotWithShape="0">
              <a:schemeClr val="tx1">
                <a:alpha val="74998"/>
              </a:schemeClr>
            </a:outerShdw>
          </a:effectLst>
        </p:spPr>
        <p:txBody>
          <a:bodyPr/>
          <a:lstStyle/>
          <a:p>
            <a:pPr algn="ctr" eaLnBrk="1" hangingPunct="1">
              <a:buFontTx/>
              <a:buNone/>
            </a:pPr>
            <a:r>
              <a:rPr lang="ar-JO" sz="3200" dirty="0">
                <a:solidFill>
                  <a:schemeClr val="bg1"/>
                </a:solidFill>
                <a:ea typeface="宋体" charset="0"/>
              </a:rPr>
              <a:t>القراء الأوائل كانوا ضمن المملكة المتحدة بقيادة شاول و داود . بعض القراء المتأخرين اختبروا مأساة نهاية فترة القضاة</a:t>
            </a:r>
            <a:endParaRPr lang="en-US" sz="3200" dirty="0">
              <a:solidFill>
                <a:schemeClr val="bg1"/>
              </a:solidFill>
              <a:ea typeface="宋体" charset="0"/>
            </a:endParaRPr>
          </a:p>
        </p:txBody>
      </p:sp>
    </p:spTree>
    <p:extLst>
      <p:ext uri="{BB962C8B-B14F-4D97-AF65-F5344CB8AC3E}">
        <p14:creationId xmlns:p14="http://schemas.microsoft.com/office/powerpoint/2010/main" val="21578882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509">
                                            <p:bg/>
                                          </p:spTgt>
                                        </p:tgtEl>
                                        <p:attrNameLst>
                                          <p:attrName>style.visibility</p:attrName>
                                        </p:attrNameLst>
                                      </p:cBhvr>
                                      <p:to>
                                        <p:strVal val="visible"/>
                                      </p:to>
                                    </p:set>
                                    <p:animEffect transition="in" filter="checkerboard(across)">
                                      <p:cBhvr>
                                        <p:cTn id="7" dur="500"/>
                                        <p:tgtEl>
                                          <p:spTgt spid="21509">
                                            <p:bg/>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1509">
                                            <p:txEl>
                                              <p:pRg st="0" end="0"/>
                                            </p:txEl>
                                          </p:spTgt>
                                        </p:tgtEl>
                                        <p:attrNameLst>
                                          <p:attrName>style.visibility</p:attrName>
                                        </p:attrNameLst>
                                      </p:cBhvr>
                                      <p:to>
                                        <p:strVal val="visible"/>
                                      </p:to>
                                    </p:set>
                                    <p:animEffect transition="in" filter="checkerboard(across)">
                                      <p:cBhvr>
                                        <p:cTn id="12" dur="500"/>
                                        <p:tgtEl>
                                          <p:spTgt spid="215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2274104"/>
            <a:ext cx="9144000" cy="27635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يكافئ الله منكري ذواتهم</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104239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FontTx/>
              <a:buNone/>
            </a:pPr>
            <a:r>
              <a:rPr lang="ar-JO" sz="4000" dirty="0">
                <a:latin typeface="Arial" panose="020B0604020202020204" pitchFamily="34" charset="0"/>
                <a:cs typeface="Arial" panose="020B0604020202020204" pitchFamily="34" charset="0"/>
              </a:rPr>
              <a:t>في تلك الأيام لم يكن ملك في إسرائيل                   كل واحد عمل ما حسن في عينيه</a:t>
            </a:r>
            <a:endParaRPr lang="en-US" sz="4000" dirty="0">
              <a:latin typeface="Arial" panose="020B0604020202020204" pitchFamily="34" charset="0"/>
              <a:cs typeface="Arial" panose="020B0604020202020204" pitchFamily="34" charset="0"/>
            </a:endParaRPr>
          </a:p>
          <a:p>
            <a:pPr marL="0" indent="0">
              <a:buFontTx/>
              <a:buNone/>
            </a:pPr>
            <a:endParaRPr lang="en-US" sz="4000" dirty="0">
              <a:latin typeface="Arial" panose="020B0604020202020204" pitchFamily="34" charset="0"/>
              <a:cs typeface="Arial" panose="020B0604020202020204" pitchFamily="34" charset="0"/>
            </a:endParaRPr>
          </a:p>
          <a:p>
            <a:pPr marL="0" indent="0">
              <a:buFontTx/>
              <a:buNone/>
            </a:pPr>
            <a:r>
              <a:rPr lang="ar-JO" sz="4000" dirty="0">
                <a:latin typeface="Arial" panose="020B0604020202020204" pitchFamily="34" charset="0"/>
                <a:cs typeface="Arial" panose="020B0604020202020204" pitchFamily="34" charset="0"/>
              </a:rPr>
              <a:t>قضاة 21: 25</a:t>
            </a:r>
            <a:endParaRPr lang="en-US" sz="4000" dirty="0">
              <a:latin typeface="Arial" panose="020B0604020202020204" pitchFamily="34" charset="0"/>
              <a:cs typeface="Arial" panose="020B0604020202020204" pitchFamily="34"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rtl="1" fontAlgn="base">
              <a:spcBef>
                <a:spcPct val="20000"/>
              </a:spcBef>
              <a:spcAft>
                <a:spcPct val="0"/>
              </a:spcAft>
              <a:buFontTx/>
              <a:buBlip>
                <a:blip r:embed="rId4"/>
              </a:buBlip>
              <a:defRPr/>
            </a:pPr>
            <a:r>
              <a:rPr lang="ar-JO"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حدثت أحداث سفر راعوث خلال زمن القضاة (1: 1)</a:t>
            </a:r>
            <a:r>
              <a:rPr lang="en-US"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Tree>
    <p:extLst>
      <p:ext uri="{BB962C8B-B14F-4D97-AF65-F5344CB8AC3E}">
        <p14:creationId xmlns:p14="http://schemas.microsoft.com/office/powerpoint/2010/main" val="11900180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يسجل صموئيل في سفر القضاة الفشل الأخلاقي و الروحي لإسرائيل و الذي انتهى أي الفشل بقصتين مرعبتين :</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كاهن وثني لاوي يبارك هجرة سبط دان غير الصحيحة (قض 17-18)</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جريمة البنيامينيين تجاه السرية حتى قامت الأسباط الأخرى بتدمير هذا السبط (قض 19-21)</a:t>
            </a:r>
          </a:p>
          <a:p>
            <a:pPr lvl="1" algn="r" defTabSz="914400" rtl="1" fontAlgn="base">
              <a:spcBef>
                <a:spcPct val="20000"/>
              </a:spcBef>
              <a:spcAft>
                <a:spcPct val="0"/>
              </a:spcAft>
              <a:buClr>
                <a:srgbClr val="D69B80"/>
              </a:buClr>
              <a:defRPr/>
            </a:pPr>
            <a:endPar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endParaRPr>
          </a:p>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قصة راعوث هي إيضاح ثالث عن الحياة في هذا الوقت لكنها تقدم الناحية الأخرى من القصة</a:t>
            </a:r>
            <a:r>
              <a:rPr lang="en-US"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 </a:t>
            </a:r>
          </a:p>
        </p:txBody>
      </p:sp>
    </p:spTree>
    <p:extLst>
      <p:ext uri="{BB962C8B-B14F-4D97-AF65-F5344CB8AC3E}">
        <p14:creationId xmlns:p14="http://schemas.microsoft.com/office/powerpoint/2010/main" val="12441871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535">
                                            <p:txEl>
                                              <p:pRg st="4" end="4"/>
                                            </p:txEl>
                                          </p:spTgt>
                                        </p:tgtEl>
                                        <p:attrNameLst>
                                          <p:attrName>style.visibility</p:attrName>
                                        </p:attrNameLst>
                                      </p:cBhvr>
                                      <p:to>
                                        <p:strVal val="visible"/>
                                      </p:to>
                                    </p:set>
                                    <p:anim calcmode="lin" valueType="num">
                                      <p:cBhvr additive="base">
                                        <p:cTn id="17"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ar-JO"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يوحنا ريد، راعوث في تفسير الكتاب المقدس المعرفي، 1: 415</a:t>
            </a:r>
            <a:endParaRPr lang="en-US"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يومض سفر راعوث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مثل لؤلؤة جميلة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على خلفية سوداء كالفحم</a:t>
            </a:r>
            <a:endParaRPr lang="en-US"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29158599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43013" name="Text Box 1029"/>
          <p:cNvSpPr txBox="1">
            <a:spLocks noChangeArrowheads="1"/>
          </p:cNvSpPr>
          <p:nvPr/>
        </p:nvSpPr>
        <p:spPr bwMode="auto">
          <a:xfrm>
            <a:off x="914400" y="2043179"/>
            <a:ext cx="6321896" cy="256685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algn="r" defTabSz="914400" rtl="1" eaLnBrk="1" fontAlgn="base" hangingPunct="1">
              <a:lnSpc>
                <a:spcPct val="90000"/>
              </a:lnSpc>
              <a:spcBef>
                <a:spcPct val="20000"/>
              </a:spcBef>
              <a:spcAft>
                <a:spcPct val="0"/>
              </a:spcAft>
              <a:buFontTx/>
              <a:buBlip>
                <a:blip r:embed="rId4"/>
              </a:buBlip>
            </a:pPr>
            <a:r>
              <a:rPr lang="ar-JO" altLang="zh-CN" b="1" dirty="0">
                <a:solidFill>
                  <a:srgbClr val="FFFFFF"/>
                </a:solidFill>
                <a:latin typeface="Arial" panose="020B0604020202020204" pitchFamily="34" charset="0"/>
                <a:ea typeface="宋体" charset="0"/>
                <a:cs typeface="Arial" panose="020B0604020202020204" pitchFamily="34" charset="0"/>
              </a:rPr>
              <a:t>ربما احتاج صموئيل إلى موازنة الصورة السلبية لفترة حكم القضاة مع مثال تقي (راعوث و بوعز) الذين عاشا بحسب ناموس الله على الرغم من عدم الأمانة الوطنية</a:t>
            </a:r>
            <a:endParaRPr lang="en-US" altLang="zh-CN" b="1" dirty="0">
              <a:solidFill>
                <a:srgbClr val="FFFFFF"/>
              </a:solidFill>
              <a:latin typeface="Arial" panose="020B0604020202020204" pitchFamily="34" charset="0"/>
              <a:ea typeface="宋体" charset="0"/>
              <a:cs typeface="Arial" panose="020B0604020202020204" pitchFamily="34" charset="0"/>
            </a:endParaRPr>
          </a:p>
          <a:p>
            <a:pPr defTabSz="914400" eaLnBrk="1" fontAlgn="base" hangingPunct="1">
              <a:lnSpc>
                <a:spcPct val="90000"/>
              </a:lnSpc>
              <a:spcBef>
                <a:spcPct val="20000"/>
              </a:spcBef>
              <a:spcAft>
                <a:spcPct val="0"/>
              </a:spcAft>
            </a:pPr>
            <a:endParaRPr lang="ar-JO" altLang="zh-CN" b="1" dirty="0">
              <a:solidFill>
                <a:srgbClr val="FFFFFF"/>
              </a:solidFill>
              <a:latin typeface="Arial" panose="020B0604020202020204" pitchFamily="34" charset="0"/>
              <a:ea typeface="宋体" charset="0"/>
              <a:cs typeface="Arial" panose="020B0604020202020204" pitchFamily="34" charset="0"/>
            </a:endParaRPr>
          </a:p>
          <a:p>
            <a:pPr marL="355600" indent="-355600" algn="r" defTabSz="914400" rtl="1" eaLnBrk="1" fontAlgn="base" hangingPunct="1">
              <a:lnSpc>
                <a:spcPct val="90000"/>
              </a:lnSpc>
              <a:spcBef>
                <a:spcPct val="20000"/>
              </a:spcBef>
              <a:spcAft>
                <a:spcPct val="0"/>
              </a:spcAft>
              <a:buFontTx/>
              <a:buBlip>
                <a:blip r:embed="rId4"/>
              </a:buBlip>
            </a:pPr>
            <a:r>
              <a:rPr lang="ar-JO" b="1" dirty="0">
                <a:solidFill>
                  <a:srgbClr val="FFFFFF"/>
                </a:solidFill>
                <a:latin typeface="Arial" panose="020B0604020202020204" pitchFamily="34" charset="0"/>
                <a:ea typeface="宋体" charset="0"/>
                <a:cs typeface="Arial" panose="020B0604020202020204" pitchFamily="34" charset="0"/>
              </a:rPr>
              <a:t>هناك موضوع رئيسي واحد في سفر راعوث و هو مشابه لموضوع سفر القضاة – فداء الله – مع الإختلافات الرئيسية التالية :</a:t>
            </a:r>
            <a:endParaRPr lang="en-US" b="1" dirty="0">
              <a:solidFill>
                <a:srgbClr val="FFFFFF"/>
              </a:solidFill>
              <a:latin typeface="Arial" panose="020B0604020202020204" pitchFamily="34" charset="0"/>
              <a:ea typeface="宋体" charset="0"/>
              <a:cs typeface="Arial" panose="020B0604020202020204" pitchFamily="34" charset="0"/>
            </a:endParaRPr>
          </a:p>
        </p:txBody>
      </p:sp>
      <p:sp>
        <p:nvSpPr>
          <p:cNvPr id="43015" name="Text Box 1031"/>
          <p:cNvSpPr txBox="1">
            <a:spLocks noChangeArrowheads="1"/>
          </p:cNvSpPr>
          <p:nvPr/>
        </p:nvSpPr>
        <p:spPr bwMode="auto">
          <a:xfrm>
            <a:off x="609600" y="5410200"/>
            <a:ext cx="2667000" cy="1471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 </a:t>
            </a:r>
          </a:p>
          <a:p>
            <a:pPr algn="ctr" defTabSz="914400" eaLnBrk="1" fontAlgn="base" hangingPunct="1">
              <a:spcBef>
                <a:spcPct val="20000"/>
              </a:spcBef>
              <a:spcAft>
                <a:spcPct val="0"/>
              </a:spcAft>
            </a:pPr>
            <a:r>
              <a:rPr lang="ar-JO" sz="2800" b="1" u="sng" dirty="0">
                <a:solidFill>
                  <a:srgbClr val="0033CC"/>
                </a:solidFill>
                <a:latin typeface="Arial" panose="020B0604020202020204" pitchFamily="34" charset="0"/>
                <a:cs typeface="Arial" panose="020B0604020202020204" pitchFamily="34" charset="0"/>
              </a:rPr>
              <a:t>محررين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JO"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قضاة</a:t>
            </a:r>
            <a:endParaRPr lang="en-US"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a:t>
            </a:r>
            <a:br>
              <a:rPr lang="en-US" sz="2800" b="1" dirty="0">
                <a:solidFill>
                  <a:srgbClr val="000000"/>
                </a:solidFill>
                <a:latin typeface="Arial" panose="020B0604020202020204" pitchFamily="34" charset="0"/>
                <a:cs typeface="Arial" panose="020B0604020202020204" pitchFamily="34" charset="0"/>
              </a:rPr>
            </a:br>
            <a:r>
              <a:rPr lang="ar-JO" sz="2800" b="1" u="sng" dirty="0">
                <a:solidFill>
                  <a:srgbClr val="0033CC"/>
                </a:solidFill>
                <a:latin typeface="Arial" panose="020B0604020202020204" pitchFamily="34" charset="0"/>
                <a:cs typeface="Arial" panose="020B0604020202020204" pitchFamily="34" charset="0"/>
              </a:rPr>
              <a:t>زوجين تقيين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SA" sz="3600" kern="10" dirty="0" err="1">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راعوث</a:t>
            </a:r>
            <a:endParaRPr lang="en-US" sz="3600" kern="10" dirty="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Tree>
    <p:extLst>
      <p:ext uri="{BB962C8B-B14F-4D97-AF65-F5344CB8AC3E}">
        <p14:creationId xmlns:p14="http://schemas.microsoft.com/office/powerpoint/2010/main" val="8482269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التباينات</a:t>
            </a:r>
            <a:endParaRPr lang="en-US" dirty="0">
              <a:solidFill>
                <a:schemeClr val="bg1"/>
              </a:solidFill>
              <a:ea typeface="ＭＳ Ｐゴシック"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عدم 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الفجور</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الإخلاص، البر، الطهارة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الوثنية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اتباع الإله الحقيقي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الإنحدار، الإنحطاط، الخيانة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التكريس</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الشهوة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المحبة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الحرب</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السلام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القسوة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اللطف</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مساوئ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مزايا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الفوضى</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الملكية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القبلية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الوطنية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شاول</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داود</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العصيان يؤدي إلى الألم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الإيمان الطائع يؤدي إلى البركة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الظلمة الروحية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النور الروحي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ar-JO"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قضاة</a:t>
            </a:r>
            <a:endPar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ar-SA" sz="3600" kern="10" dirty="0" err="1">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راعوث</a:t>
            </a:r>
            <a:endParaRPr lang="en-US" sz="3600" kern="10" dirty="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Tree>
    <p:extLst>
      <p:ext uri="{BB962C8B-B14F-4D97-AF65-F5344CB8AC3E}">
        <p14:creationId xmlns:p14="http://schemas.microsoft.com/office/powerpoint/2010/main" val="21753073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7587" name="Picture 3" descr="OABSO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5537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8" name="Text Box 4"/>
          <p:cNvSpPr txBox="1">
            <a:spLocks noChangeArrowheads="1"/>
          </p:cNvSpPr>
          <p:nvPr/>
        </p:nvSpPr>
        <p:spPr bwMode="auto">
          <a:xfrm>
            <a:off x="5508104" y="303213"/>
            <a:ext cx="3635896" cy="261610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فحبلت ابنتا لوط من أبيهما فولدت البكر ابناً و دعت اسمه مؤاب و هو أبو المؤابيين إلى اليوم</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2400" b="1" dirty="0">
                <a:solidFill>
                  <a:srgbClr val="FFFFFF"/>
                </a:solidFill>
                <a:latin typeface="Arial" panose="020B0604020202020204" pitchFamily="34" charset="0"/>
                <a:ea typeface="ＭＳ Ｐゴシック" charset="0"/>
                <a:cs typeface="Arial" panose="020B0604020202020204" pitchFamily="34" charset="0"/>
              </a:rPr>
              <a:t>تكوين 19: 36-37 </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7109" name="Rectangle 5"/>
          <p:cNvSpPr>
            <a:spLocks noGrp="1" noChangeArrowheads="1"/>
          </p:cNvSpPr>
          <p:nvPr>
            <p:ph type="title" idx="4294967295"/>
          </p:nvPr>
        </p:nvSpPr>
        <p:spPr>
          <a:xfrm>
            <a:off x="0" y="5715000"/>
            <a:ext cx="5486400" cy="914400"/>
          </a:xfrm>
        </p:spPr>
        <p:txBody>
          <a:bodyPr anchor="ctr"/>
          <a:lstStyle/>
          <a:p>
            <a:pPr eaLnBrk="1" hangingPunct="1"/>
            <a:r>
              <a:rPr lang="ar-JO" sz="4000" dirty="0">
                <a:solidFill>
                  <a:schemeClr val="bg1"/>
                </a:solidFill>
                <a:effectLst>
                  <a:glow rad="279400">
                    <a:schemeClr val="tx1">
                      <a:alpha val="88000"/>
                    </a:schemeClr>
                  </a:glow>
                </a:effectLst>
                <a:ea typeface="ＭＳ Ｐゴシック" charset="0"/>
              </a:rPr>
              <a:t>أصل المؤابيين</a:t>
            </a:r>
            <a:endParaRPr lang="en-US" sz="4000"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14781586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8000"/>
                                  </p:stCondLst>
                                  <p:childTnLst>
                                    <p:set>
                                      <p:cBhvr>
                                        <p:cTn id="6" dur="1" fill="hold">
                                          <p:stCondLst>
                                            <p:cond delay="0"/>
                                          </p:stCondLst>
                                        </p:cTn>
                                        <p:tgtEl>
                                          <p:spTgt spid="47108"/>
                                        </p:tgtEl>
                                        <p:attrNameLst>
                                          <p:attrName>style.visibility</p:attrName>
                                        </p:attrNameLst>
                                      </p:cBhvr>
                                      <p:to>
                                        <p:strVal val="visible"/>
                                      </p:to>
                                    </p:set>
                                    <p:animEffect transition="in" filter="dissolve">
                                      <p:cBhvr>
                                        <p:cTn id="7" dur="500"/>
                                        <p:tgtEl>
                                          <p:spTgt spid="47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OMSSO008"/>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726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Text Box 3"/>
          <p:cNvSpPr txBox="1">
            <a:spLocks noChangeArrowheads="1"/>
          </p:cNvSpPr>
          <p:nvPr/>
        </p:nvSpPr>
        <p:spPr bwMode="auto">
          <a:xfrm>
            <a:off x="971600" y="1295400"/>
            <a:ext cx="7105600" cy="4401205"/>
          </a:xfrm>
          <a:prstGeom prst="rect">
            <a:avLst/>
          </a:prstGeom>
          <a:noFill/>
          <a:ln>
            <a:noFill/>
          </a:ln>
        </p:spPr>
        <p:txBody>
          <a:bodyPr vert="horz" wrap="square" lIns="91440" tIns="45720" rIns="91440" bIns="45720" numCol="1" anchor="ctr" anchorCtr="0" compatLnSpc="1">
            <a:prstTxWarp prst="textNoShape">
              <a:avLst/>
            </a:prstTxWarp>
          </a:bodyPr>
          <a:lstStyle>
            <a:lvl1pPr algn="l" eaLnBrk="1" hangingPunct="1">
              <a:spcBef>
                <a:spcPct val="0"/>
              </a:spcBef>
              <a:defRPr sz="4000" b="1">
                <a:solidFill>
                  <a:schemeClr val="bg1"/>
                </a:solidFill>
                <a:effectLst>
                  <a:glow rad="279400">
                    <a:schemeClr val="tx1">
                      <a:alpha val="88000"/>
                    </a:schemeClr>
                  </a:glow>
                </a:effectLst>
                <a:latin typeface="Arial"/>
                <a:cs typeface="Arial"/>
              </a:defRPr>
            </a:lvl1pPr>
            <a:lvl2pPr algn="l"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algn="l"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algn="l"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algn="l"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pPr algn="r" defTabSz="914400" fontAlgn="base">
              <a:spcAft>
                <a:spcPct val="0"/>
              </a:spcAft>
            </a:pPr>
            <a:r>
              <a:rPr lang="ar-JO"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rPr>
              <a:t>و أقام إسرائيل في شطيم و ابتدأ الشعب يزنون مع بنات مؤاب فدعون الشعب إلى ذبائح آلهتهن</a:t>
            </a:r>
            <a:endParaRPr lang="en-US"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endParaRPr>
          </a:p>
          <a:p>
            <a:pPr algn="r" defTabSz="914400" fontAlgn="base">
              <a:spcAft>
                <a:spcPct val="0"/>
              </a:spcAft>
            </a:pPr>
            <a:endParaRPr lang="en-US"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endParaRPr>
          </a:p>
          <a:p>
            <a:pPr algn="r" defTabSz="914400" fontAlgn="base">
              <a:spcAft>
                <a:spcPct val="0"/>
              </a:spcAft>
            </a:pPr>
            <a:r>
              <a:rPr lang="ar-JO"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rPr>
              <a:t>عدد 25: 1-2</a:t>
            </a:r>
            <a:endParaRPr lang="en-US"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endParaRPr>
          </a:p>
        </p:txBody>
      </p:sp>
      <p:sp>
        <p:nvSpPr>
          <p:cNvPr id="69636" name="Rectangle 4"/>
          <p:cNvSpPr>
            <a:spLocks noGrp="1" noChangeArrowheads="1"/>
          </p:cNvSpPr>
          <p:nvPr>
            <p:ph type="title" idx="4294967295"/>
          </p:nvPr>
        </p:nvSpPr>
        <p:spPr>
          <a:xfrm>
            <a:off x="4267200" y="0"/>
            <a:ext cx="4572000" cy="914400"/>
          </a:xfrm>
          <a:noFill/>
          <a:ln>
            <a:noFill/>
          </a:ln>
        </p:spPr>
        <p:txBody>
          <a:bodyPr vert="horz" wrap="square" lIns="91440" tIns="45720" rIns="91440" bIns="45720" numCol="1" anchor="ctr" anchorCtr="0" compatLnSpc="1">
            <a:prstTxWarp prst="textNoShape">
              <a:avLst/>
            </a:prstTxWarp>
          </a:bodyPr>
          <a:lstStyle/>
          <a:p>
            <a:pPr algn="ctr" eaLnBrk="1" hangingPunct="1"/>
            <a:r>
              <a:rPr lang="ar-JO" sz="4000" dirty="0">
                <a:solidFill>
                  <a:schemeClr val="bg1"/>
                </a:solidFill>
                <a:effectLst>
                  <a:glow rad="279400">
                    <a:schemeClr val="tx1">
                      <a:alpha val="88000"/>
                    </a:schemeClr>
                  </a:glow>
                </a:effectLst>
                <a:ea typeface="ＭＳ Ｐゴシック" charset="0"/>
              </a:rPr>
              <a:t>تأثير المؤابيين</a:t>
            </a:r>
            <a:endParaRPr lang="en-US" sz="4000"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2642548872"/>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بيت لحم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الكرك</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a14="http://schemas.microsoft.com/office/drawing/2010/main" xmlns="">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أريحا</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أرنون</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أورشليم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البحر الميت</a:t>
            </a:r>
            <a:endParaRPr lang="en-US" sz="2000" b="1" dirty="0">
              <a:solidFill>
                <a:srgbClr val="FFFFFF"/>
              </a:solidFill>
              <a:latin typeface="Arial" panose="020B0604020202020204" pitchFamily="34" charset="0"/>
              <a:cs typeface="Arial" panose="020B0604020202020204" pitchFamily="34" charset="0"/>
            </a:endParaRP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مؤاب</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192</a:t>
            </a:r>
            <a:endParaRPr lang="en-US" b="1" dirty="0">
              <a:solidFill>
                <a:srgbClr val="FFFFFF"/>
              </a:solidFill>
              <a:latin typeface="Arial" panose="020B0604020202020204" pitchFamily="34" charset="0"/>
              <a:cs typeface="Arial" panose="020B0604020202020204" pitchFamily="34" charset="0"/>
            </a:endParaRP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ar-JO" altLang="zh-CN" dirty="0">
                <a:solidFill>
                  <a:schemeClr val="bg1"/>
                </a:solidFill>
                <a:ea typeface="宋体" charset="0"/>
              </a:rPr>
              <a:t>جغرافيا سفر راعوث</a:t>
            </a:r>
            <a:endParaRPr lang="en-US" dirty="0">
              <a:solidFill>
                <a:schemeClr val="bg1"/>
              </a:solidFill>
              <a:ea typeface="宋体" charset="0"/>
            </a:endParaRPr>
          </a:p>
        </p:txBody>
      </p:sp>
    </p:spTree>
    <p:extLst>
      <p:ext uri="{BB962C8B-B14F-4D97-AF65-F5344CB8AC3E}">
        <p14:creationId xmlns:p14="http://schemas.microsoft.com/office/powerpoint/2010/main" val="26860885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2" descr="ISRAEL28"/>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9" name="Rectangle 4"/>
          <p:cNvSpPr>
            <a:spLocks noGrp="1" noChangeArrowheads="1"/>
          </p:cNvSpPr>
          <p:nvPr>
            <p:ph type="title" idx="4294967295"/>
          </p:nvPr>
        </p:nvSpPr>
        <p:spPr>
          <a:xfrm>
            <a:off x="1066800" y="990600"/>
            <a:ext cx="7772400" cy="1143000"/>
          </a:xfrm>
        </p:spPr>
        <p:txBody>
          <a:bodyPr anchor="ctr"/>
          <a:lstStyle/>
          <a:p>
            <a:pPr eaLnBrk="1" hangingPunct="1"/>
            <a:r>
              <a:rPr lang="ar-JO" sz="4800" dirty="0">
                <a:solidFill>
                  <a:schemeClr val="tx1"/>
                </a:solidFill>
                <a:ea typeface="ＭＳ Ｐゴシック" charset="0"/>
              </a:rPr>
              <a:t>أورشليم</a:t>
            </a:r>
            <a:endParaRPr lang="en-US" sz="5400" dirty="0">
              <a:ea typeface="ＭＳ Ｐゴシック" charset="0"/>
            </a:endParaRPr>
          </a:p>
        </p:txBody>
      </p:sp>
    </p:spTree>
    <p:extLst>
      <p:ext uri="{BB962C8B-B14F-4D97-AF65-F5344CB8AC3E}">
        <p14:creationId xmlns:p14="http://schemas.microsoft.com/office/powerpoint/2010/main" val="2103338692"/>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descr="ISRAEL48"/>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10439400" cy="695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8" name="Rectangle 4"/>
          <p:cNvSpPr>
            <a:spLocks noGrp="1" noChangeArrowheads="1"/>
          </p:cNvSpPr>
          <p:nvPr>
            <p:ph type="title" idx="4294967295"/>
          </p:nvPr>
        </p:nvSpPr>
        <p:spPr>
          <a:xfrm>
            <a:off x="1752600" y="44958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ar-JO" sz="4000" dirty="0">
                <a:solidFill>
                  <a:schemeClr val="bg1"/>
                </a:solidFill>
                <a:ea typeface="+mj-ea"/>
              </a:rPr>
              <a:t>طريق أريحا</a:t>
            </a:r>
            <a:endParaRPr lang="en-US" sz="4000" dirty="0">
              <a:solidFill>
                <a:schemeClr val="bg1"/>
              </a:solidFill>
              <a:ea typeface="+mj-ea"/>
            </a:endParaRPr>
          </a:p>
        </p:txBody>
      </p:sp>
    </p:spTree>
    <p:extLst>
      <p:ext uri="{BB962C8B-B14F-4D97-AF65-F5344CB8AC3E}">
        <p14:creationId xmlns:p14="http://schemas.microsoft.com/office/powerpoint/2010/main" val="369149794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196752"/>
            <a:ext cx="9144000" cy="24190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فقالت راعوث لا تلحي علي أن اتركك و أرجع عنك لأنه حيثما ذهبت اذهب و حيثما بت أبيت </a:t>
            </a:r>
            <a:r>
              <a:rPr kumimoji="0" lang="ar-JO"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شعبك شعبي و إلهك إلهي </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 16) </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0" y="3579016"/>
            <a:ext cx="9144000" cy="23409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نعمي لكنتها مبارك هو من الرب لأنه لم يترك المعروف مع الأحياء و الموتى ثم قالت لها نعمي الرجل ذو قرابة لنا هو </a:t>
            </a:r>
            <a:r>
              <a:rPr kumimoji="0" lang="ar-JO" altLang="zh-CN" sz="28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ثاني ولينا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 : 20)</a:t>
            </a:r>
            <a:endParaRPr kumimoji="0" lang="en-US"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464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SRAEL29"/>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525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2" name="Rectangle 4"/>
          <p:cNvSpPr>
            <a:spLocks noGrp="1" noChangeArrowheads="1"/>
          </p:cNvSpPr>
          <p:nvPr>
            <p:ph type="title" idx="4294967295"/>
          </p:nvPr>
        </p:nvSpPr>
        <p:spPr>
          <a:xfrm>
            <a:off x="0" y="55626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ar-JO" sz="4000" dirty="0">
                <a:solidFill>
                  <a:schemeClr val="bg1"/>
                </a:solidFill>
                <a:ea typeface="+mj-ea"/>
              </a:rPr>
              <a:t>أريحا القديمة</a:t>
            </a:r>
            <a:endParaRPr lang="en-US" sz="4000" dirty="0">
              <a:solidFill>
                <a:schemeClr val="bg1"/>
              </a:solidFill>
              <a:ea typeface="+mj-ea"/>
            </a:endParaRPr>
          </a:p>
        </p:txBody>
      </p:sp>
    </p:spTree>
    <p:extLst>
      <p:ext uri="{BB962C8B-B14F-4D97-AF65-F5344CB8AC3E}">
        <p14:creationId xmlns:p14="http://schemas.microsoft.com/office/powerpoint/2010/main" val="3880980211"/>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MF, N2-1 Wadi Mujib"/>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99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3" name="Text Box 3"/>
          <p:cNvSpPr txBox="1">
            <a:spLocks noChangeArrowheads="1"/>
          </p:cNvSpPr>
          <p:nvPr/>
        </p:nvSpPr>
        <p:spPr bwMode="auto">
          <a:xfrm>
            <a:off x="457200" y="76200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endParaRPr lang="en-US" sz="2800" b="1">
              <a:solidFill>
                <a:srgbClr val="000000"/>
              </a:solidFill>
              <a:latin typeface="Arial" panose="020B0604020202020204" pitchFamily="34" charset="0"/>
              <a:cs typeface="Arial" panose="020B0604020202020204" pitchFamily="34" charset="0"/>
            </a:endParaRPr>
          </a:p>
        </p:txBody>
      </p:sp>
      <p:sp>
        <p:nvSpPr>
          <p:cNvPr id="59396" name="Text Box 4"/>
          <p:cNvSpPr txBox="1">
            <a:spLocks noChangeArrowheads="1"/>
          </p:cNvSpPr>
          <p:nvPr/>
        </p:nvSpPr>
        <p:spPr bwMode="auto">
          <a:xfrm>
            <a:off x="5257800" y="3733800"/>
            <a:ext cx="3505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400" b="1" dirty="0">
                <a:solidFill>
                  <a:srgbClr val="FFFFFF"/>
                </a:solidFill>
                <a:latin typeface="Arial" panose="020B0604020202020204" pitchFamily="34" charset="0"/>
                <a:ea typeface="ＭＳ Ｐゴシック" charset="0"/>
                <a:cs typeface="Arial" panose="020B0604020202020204" pitchFamily="34" charset="0"/>
              </a:rPr>
              <a:t>نهر أرنون</a:t>
            </a:r>
            <a:endParaRPr lang="en-US" sz="4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9397" name="Text Box 5"/>
          <p:cNvSpPr txBox="1">
            <a:spLocks noChangeArrowheads="1"/>
          </p:cNvSpPr>
          <p:nvPr/>
        </p:nvSpPr>
        <p:spPr bwMode="auto">
          <a:xfrm>
            <a:off x="4860032" y="1371600"/>
            <a:ext cx="3995936"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600" b="1" dirty="0">
                <a:solidFill>
                  <a:srgbClr val="FFFF00"/>
                </a:solidFill>
                <a:latin typeface="Arial" panose="020B0604020202020204" pitchFamily="34" charset="0"/>
                <a:ea typeface="ＭＳ Ｐゴシック" charset="0"/>
                <a:cs typeface="Arial" panose="020B0604020202020204" pitchFamily="34" charset="0"/>
              </a:rPr>
              <a:t>سبط رأوبين</a:t>
            </a:r>
            <a:endParaRPr lang="en-US" sz="36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9398" name="Text Box 6"/>
          <p:cNvSpPr txBox="1">
            <a:spLocks noChangeArrowheads="1"/>
          </p:cNvSpPr>
          <p:nvPr/>
        </p:nvSpPr>
        <p:spPr bwMode="auto">
          <a:xfrm>
            <a:off x="685800" y="5486400"/>
            <a:ext cx="358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00"/>
                </a:solidFill>
                <a:latin typeface="Arial" panose="020B0604020202020204" pitchFamily="34" charset="0"/>
                <a:ea typeface="ＭＳ Ｐゴシック" charset="0"/>
                <a:cs typeface="Arial" panose="020B0604020202020204" pitchFamily="34" charset="0"/>
              </a:rPr>
              <a:t>مؤاب</a:t>
            </a:r>
            <a:endParaRPr lang="en-US" sz="36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9399" name="Text Box 7"/>
          <p:cNvSpPr txBox="1">
            <a:spLocks noChangeArrowheads="1"/>
          </p:cNvSpPr>
          <p:nvPr/>
        </p:nvSpPr>
        <p:spPr bwMode="auto">
          <a:xfrm>
            <a:off x="381000" y="685800"/>
            <a:ext cx="2819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00"/>
                </a:solidFill>
                <a:latin typeface="Arial" panose="020B0604020202020204" pitchFamily="34" charset="0"/>
                <a:ea typeface="ＭＳ Ｐゴシック" charset="0"/>
                <a:cs typeface="Arial" panose="020B0604020202020204" pitchFamily="34" charset="0"/>
              </a:rPr>
              <a:t>البحر الميت</a:t>
            </a:r>
            <a:endParaRPr lang="en-US" sz="36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9400" name="Rectangle 8"/>
          <p:cNvSpPr>
            <a:spLocks noGrp="1" noChangeArrowheads="1"/>
          </p:cNvSpPr>
          <p:nvPr>
            <p:ph type="title" idx="4294967295"/>
          </p:nvPr>
        </p:nvSpPr>
        <p:spPr>
          <a:xfrm>
            <a:off x="0" y="2708920"/>
            <a:ext cx="6516216" cy="769441"/>
          </a:xfrm>
          <a:effectLst>
            <a:outerShdw blurRad="63500" dist="38099" dir="2700000" algn="ctr" rotWithShape="0">
              <a:schemeClr val="tx1">
                <a:alpha val="74998"/>
              </a:schemeClr>
            </a:outerShdw>
          </a:effectLst>
        </p:spPr>
        <p:txBody>
          <a:bodyPr wrap="square" anchor="t">
            <a:spAutoFit/>
          </a:bodyPr>
          <a:lstStyle/>
          <a:p>
            <a:pPr algn="ctr" eaLnBrk="1" hangingPunct="1">
              <a:spcBef>
                <a:spcPct val="50000"/>
              </a:spcBef>
              <a:defRPr/>
            </a:pPr>
            <a:r>
              <a:rPr lang="ar-JO" dirty="0">
                <a:solidFill>
                  <a:schemeClr val="bg1"/>
                </a:solidFill>
                <a:ea typeface="+mj-ea"/>
              </a:rPr>
              <a:t>وادي أرنون</a:t>
            </a:r>
            <a:endParaRPr lang="en-US" dirty="0">
              <a:solidFill>
                <a:schemeClr val="bg1"/>
              </a:solidFill>
              <a:ea typeface="+mj-ea"/>
            </a:endParaRPr>
          </a:p>
        </p:txBody>
      </p:sp>
    </p:spTree>
    <p:extLst>
      <p:ext uri="{BB962C8B-B14F-4D97-AF65-F5344CB8AC3E}">
        <p14:creationId xmlns:p14="http://schemas.microsoft.com/office/powerpoint/2010/main" val="635181415"/>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0"/>
            <a:ext cx="9263063" cy="7086600"/>
            <a:chOff x="0" y="0"/>
            <a:chExt cx="5835" cy="4464"/>
          </a:xfrm>
        </p:grpSpPr>
        <p:pic>
          <p:nvPicPr>
            <p:cNvPr id="83973" name="Picture 3" descr="Slide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4" name="Freeform 4"/>
            <p:cNvSpPr>
              <a:spLocks/>
            </p:cNvSpPr>
            <p:nvPr/>
          </p:nvSpPr>
          <p:spPr bwMode="auto">
            <a:xfrm>
              <a:off x="1152" y="0"/>
              <a:ext cx="4683" cy="1200"/>
            </a:xfrm>
            <a:custGeom>
              <a:avLst/>
              <a:gdLst>
                <a:gd name="T0" fmla="*/ 172 w 4658"/>
                <a:gd name="T1" fmla="*/ 168 h 1116"/>
                <a:gd name="T2" fmla="*/ 546 w 4658"/>
                <a:gd name="T3" fmla="*/ 252 h 1116"/>
                <a:gd name="T4" fmla="*/ 1089 w 4658"/>
                <a:gd name="T5" fmla="*/ 323 h 1116"/>
                <a:gd name="T6" fmla="*/ 1173 w 4658"/>
                <a:gd name="T7" fmla="*/ 348 h 1116"/>
                <a:gd name="T8" fmla="*/ 1282 w 4658"/>
                <a:gd name="T9" fmla="*/ 413 h 1116"/>
                <a:gd name="T10" fmla="*/ 1396 w 4658"/>
                <a:gd name="T11" fmla="*/ 458 h 1116"/>
                <a:gd name="T12" fmla="*/ 1445 w 4658"/>
                <a:gd name="T13" fmla="*/ 484 h 1116"/>
                <a:gd name="T14" fmla="*/ 1505 w 4658"/>
                <a:gd name="T15" fmla="*/ 490 h 1116"/>
                <a:gd name="T16" fmla="*/ 1764 w 4658"/>
                <a:gd name="T17" fmla="*/ 542 h 1116"/>
                <a:gd name="T18" fmla="*/ 1927 w 4658"/>
                <a:gd name="T19" fmla="*/ 568 h 1116"/>
                <a:gd name="T20" fmla="*/ 2054 w 4658"/>
                <a:gd name="T21" fmla="*/ 600 h 1116"/>
                <a:gd name="T22" fmla="*/ 2126 w 4658"/>
                <a:gd name="T23" fmla="*/ 613 h 1116"/>
                <a:gd name="T24" fmla="*/ 2247 w 4658"/>
                <a:gd name="T25" fmla="*/ 626 h 1116"/>
                <a:gd name="T26" fmla="*/ 2374 w 4658"/>
                <a:gd name="T27" fmla="*/ 665 h 1116"/>
                <a:gd name="T28" fmla="*/ 2452 w 4658"/>
                <a:gd name="T29" fmla="*/ 690 h 1116"/>
                <a:gd name="T30" fmla="*/ 2573 w 4658"/>
                <a:gd name="T31" fmla="*/ 703 h 1116"/>
                <a:gd name="T32" fmla="*/ 2814 w 4658"/>
                <a:gd name="T33" fmla="*/ 755 h 1116"/>
                <a:gd name="T34" fmla="*/ 3104 w 4658"/>
                <a:gd name="T35" fmla="*/ 826 h 1116"/>
                <a:gd name="T36" fmla="*/ 3441 w 4658"/>
                <a:gd name="T37" fmla="*/ 858 h 1116"/>
                <a:gd name="T38" fmla="*/ 3550 w 4658"/>
                <a:gd name="T39" fmla="*/ 877 h 1116"/>
                <a:gd name="T40" fmla="*/ 3797 w 4658"/>
                <a:gd name="T41" fmla="*/ 948 h 1116"/>
                <a:gd name="T42" fmla="*/ 3858 w 4658"/>
                <a:gd name="T43" fmla="*/ 974 h 1116"/>
                <a:gd name="T44" fmla="*/ 3870 w 4658"/>
                <a:gd name="T45" fmla="*/ 1065 h 1116"/>
                <a:gd name="T46" fmla="*/ 3960 w 4658"/>
                <a:gd name="T47" fmla="*/ 1097 h 1116"/>
                <a:gd name="T48" fmla="*/ 4286 w 4658"/>
                <a:gd name="T49" fmla="*/ 1103 h 1116"/>
                <a:gd name="T50" fmla="*/ 4394 w 4658"/>
                <a:gd name="T51" fmla="*/ 1174 h 1116"/>
                <a:gd name="T52" fmla="*/ 4461 w 4658"/>
                <a:gd name="T53" fmla="*/ 1200 h 1116"/>
                <a:gd name="T54" fmla="*/ 4527 w 4658"/>
                <a:gd name="T55" fmla="*/ 1181 h 1116"/>
                <a:gd name="T56" fmla="*/ 4551 w 4658"/>
                <a:gd name="T57" fmla="*/ 1123 h 1116"/>
                <a:gd name="T58" fmla="*/ 4587 w 4658"/>
                <a:gd name="T59" fmla="*/ 1110 h 1116"/>
                <a:gd name="T60" fmla="*/ 4606 w 4658"/>
                <a:gd name="T61" fmla="*/ 1103 h 1116"/>
                <a:gd name="T62" fmla="*/ 4636 w 4658"/>
                <a:gd name="T63" fmla="*/ 1058 h 1116"/>
                <a:gd name="T64" fmla="*/ 4648 w 4658"/>
                <a:gd name="T65" fmla="*/ 1006 h 1116"/>
                <a:gd name="T66" fmla="*/ 4654 w 4658"/>
                <a:gd name="T67" fmla="*/ 839 h 1116"/>
                <a:gd name="T68" fmla="*/ 4666 w 4658"/>
                <a:gd name="T69" fmla="*/ 716 h 1116"/>
                <a:gd name="T70" fmla="*/ 4648 w 4658"/>
                <a:gd name="T71" fmla="*/ 258 h 1116"/>
                <a:gd name="T72" fmla="*/ 4636 w 4658"/>
                <a:gd name="T73" fmla="*/ 168 h 1116"/>
                <a:gd name="T74" fmla="*/ 4213 w 4658"/>
                <a:gd name="T75" fmla="*/ 129 h 1116"/>
                <a:gd name="T76" fmla="*/ 3333 w 4658"/>
                <a:gd name="T77" fmla="*/ 71 h 1116"/>
                <a:gd name="T78" fmla="*/ 2404 w 4658"/>
                <a:gd name="T79" fmla="*/ 77 h 1116"/>
                <a:gd name="T80" fmla="*/ 1602 w 4658"/>
                <a:gd name="T81" fmla="*/ 45 h 1116"/>
                <a:gd name="T82" fmla="*/ 1372 w 4658"/>
                <a:gd name="T83" fmla="*/ 26 h 1116"/>
                <a:gd name="T84" fmla="*/ 992 w 4658"/>
                <a:gd name="T85" fmla="*/ 0 h 1116"/>
                <a:gd name="T86" fmla="*/ 630 w 4658"/>
                <a:gd name="T87" fmla="*/ 6 h 1116"/>
                <a:gd name="T88" fmla="*/ 81 w 4658"/>
                <a:gd name="T89" fmla="*/ 77 h 1116"/>
                <a:gd name="T90" fmla="*/ 39 w 4658"/>
                <a:gd name="T91" fmla="*/ 84 h 1116"/>
                <a:gd name="T92" fmla="*/ 112 w 4658"/>
                <a:gd name="T93" fmla="*/ 187 h 1116"/>
                <a:gd name="T94" fmla="*/ 461 w 4658"/>
                <a:gd name="T95" fmla="*/ 290 h 1116"/>
                <a:gd name="T96" fmla="*/ 606 w 4658"/>
                <a:gd name="T97" fmla="*/ 310 h 1116"/>
                <a:gd name="T98" fmla="*/ 685 w 4658"/>
                <a:gd name="T99" fmla="*/ 329 h 1116"/>
                <a:gd name="T100" fmla="*/ 757 w 4658"/>
                <a:gd name="T101" fmla="*/ 342 h 1116"/>
                <a:gd name="T102" fmla="*/ 956 w 4658"/>
                <a:gd name="T103" fmla="*/ 400 h 1116"/>
                <a:gd name="T104" fmla="*/ 1125 w 4658"/>
                <a:gd name="T105" fmla="*/ 452 h 1116"/>
                <a:gd name="T106" fmla="*/ 1258 w 4658"/>
                <a:gd name="T107" fmla="*/ 490 h 1116"/>
                <a:gd name="T108" fmla="*/ 1378 w 4658"/>
                <a:gd name="T109" fmla="*/ 516 h 1116"/>
                <a:gd name="T110" fmla="*/ 1583 w 4658"/>
                <a:gd name="T111" fmla="*/ 548 h 1116"/>
                <a:gd name="T112" fmla="*/ 1710 w 4658"/>
                <a:gd name="T113" fmla="*/ 587 h 1116"/>
                <a:gd name="T114" fmla="*/ 1776 w 4658"/>
                <a:gd name="T115" fmla="*/ 613 h 1116"/>
                <a:gd name="T116" fmla="*/ 2054 w 4658"/>
                <a:gd name="T117" fmla="*/ 632 h 1116"/>
                <a:gd name="T118" fmla="*/ 2344 w 4658"/>
                <a:gd name="T119" fmla="*/ 658 h 1116"/>
                <a:gd name="T120" fmla="*/ 2458 w 4658"/>
                <a:gd name="T121" fmla="*/ 677 h 1116"/>
                <a:gd name="T122" fmla="*/ 3019 w 4658"/>
                <a:gd name="T123" fmla="*/ 76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83975"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83976"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49159" name="Text Box 7"/>
          <p:cNvSpPr txBox="1">
            <a:spLocks noChangeArrowheads="1"/>
          </p:cNvSpPr>
          <p:nvPr/>
        </p:nvSpPr>
        <p:spPr bwMode="auto">
          <a:xfrm>
            <a:off x="1371600" y="228600"/>
            <a:ext cx="6477000" cy="4031873"/>
          </a:xfrm>
          <a:prstGeom prst="rect">
            <a:avLst/>
          </a:prstGeom>
          <a:noFill/>
          <a:ln w="9525">
            <a:noFill/>
            <a:miter lim="800000"/>
            <a:headEnd/>
            <a:tailEnd/>
          </a:ln>
          <a:effectLst/>
        </p:spPr>
        <p:txBody>
          <a:bodyPr>
            <a:spAutoFit/>
          </a:bodyPr>
          <a:lstStyle/>
          <a:p>
            <a:pPr algn="ctr" defTabSz="914400" fontAlgn="base">
              <a:spcBef>
                <a:spcPct val="50000"/>
              </a:spcBef>
              <a:spcAft>
                <a:spcPct val="0"/>
              </a:spcAft>
              <a:defRPr/>
            </a:pPr>
            <a:r>
              <a:rPr lang="ar-JO" sz="48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لا يدخل عموني و لا مؤابي في جماعة الرب حتى الجيل العاشر لا يدخل منهم أحد في جماعة الرب إلى الأبد</a:t>
            </a:r>
            <a:endParaRPr lang="en-US"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تثنية 23: 3</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83972" name="Rectangle 8"/>
          <p:cNvSpPr>
            <a:spLocks noGrp="1" noChangeArrowheads="1"/>
          </p:cNvSpPr>
          <p:nvPr>
            <p:ph type="title" idx="4294967295"/>
          </p:nvPr>
        </p:nvSpPr>
        <p:spPr>
          <a:xfrm>
            <a:off x="685800" y="6172200"/>
            <a:ext cx="7772400" cy="685800"/>
          </a:xfrm>
        </p:spPr>
        <p:txBody>
          <a:bodyPr/>
          <a:lstStyle/>
          <a:p>
            <a:pPr algn="ctr" eaLnBrk="1" hangingPunct="1"/>
            <a:r>
              <a:rPr lang="ar-JO" dirty="0">
                <a:ea typeface="ＭＳ Ｐゴシック" charset="0"/>
              </a:rPr>
              <a:t>دينونة المؤابيين</a:t>
            </a:r>
            <a:endParaRPr lang="en-US" dirty="0">
              <a:ea typeface="ＭＳ Ｐゴシック" charset="0"/>
            </a:endParaRPr>
          </a:p>
        </p:txBody>
      </p:sp>
    </p:spTree>
    <p:extLst>
      <p:ext uri="{BB962C8B-B14F-4D97-AF65-F5344CB8AC3E}">
        <p14:creationId xmlns:p14="http://schemas.microsoft.com/office/powerpoint/2010/main" val="213475364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6018" name="Picture 6" descr="Israel 076"/>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9"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187-189</a:t>
            </a:r>
            <a:endParaRPr lang="en-US" b="1" dirty="0">
              <a:solidFill>
                <a:srgbClr val="FFFFFF"/>
              </a:solidFill>
              <a:latin typeface="Arial" panose="020B0604020202020204" pitchFamily="34" charset="0"/>
              <a:cs typeface="Arial" panose="020B0604020202020204" pitchFamily="34" charset="0"/>
            </a:endParaRPr>
          </a:p>
        </p:txBody>
      </p:sp>
      <p:sp>
        <p:nvSpPr>
          <p:cNvPr id="86020"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3559" name="Rectangle 7"/>
          <p:cNvSpPr>
            <a:spLocks noChangeArrowheads="1"/>
          </p:cNvSpPr>
          <p:nvPr/>
        </p:nvSpPr>
        <p:spPr bwMode="auto">
          <a:xfrm>
            <a:off x="609600" y="1611567"/>
            <a:ext cx="8210872" cy="397031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pPr>
            <a:r>
              <a:rPr lang="ar-JO" altLang="zh-CN"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راعوث هو أحد السفرين الوحيدين في الكتاب المقدس اللذان سميا باسم امرأة (الآخر هو أستير) كانت أستير يهودية تزوجت من أممي أما راعوث فهي أممية تزوجت من يهودي</a:t>
            </a:r>
            <a:endParaRPr lang="en-US" altLang="zh-CN" sz="32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defTabSz="914400" fontAlgn="base">
              <a:spcBef>
                <a:spcPct val="50000"/>
              </a:spcBef>
              <a:spcAft>
                <a:spcPct val="0"/>
              </a:spcAft>
            </a:pPr>
            <a:endParaRPr lang="en-US" altLang="zh-CN" sz="44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pPr>
            <a:r>
              <a:rPr lang="ar-JO" altLang="zh-CN" sz="32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يحتوي سفر راعوث على أعلى ثاني حصة من الحوار في الأسفار القانونية يسبقه نشيد الأنشاد فقط</a:t>
            </a:r>
            <a:r>
              <a:rPr lang="ar-JO" altLang="zh-CN"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p>
          <a:p>
            <a:pPr algn="r" defTabSz="914400" fontAlgn="base">
              <a:spcBef>
                <a:spcPct val="50000"/>
              </a:spcBef>
              <a:spcAft>
                <a:spcPct val="0"/>
              </a:spcAft>
            </a:pPr>
            <a:r>
              <a:rPr lang="ar-JO" altLang="zh-CN" sz="24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و من بين 84 آية في السفر فهناك 59 منها على شكل حوا</a:t>
            </a:r>
            <a:r>
              <a:rPr lang="ar-JO" altLang="zh-CN"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ر</a:t>
            </a:r>
            <a:endParaRPr lang="en-US" altLang="zh-CN" sz="32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7224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559">
                                            <p:txEl>
                                              <p:pRg st="0" end="0"/>
                                            </p:txEl>
                                          </p:spTgt>
                                        </p:tgtEl>
                                        <p:attrNameLst>
                                          <p:attrName>style.visibility</p:attrName>
                                        </p:attrNameLst>
                                      </p:cBhvr>
                                      <p:to>
                                        <p:strVal val="visible"/>
                                      </p:to>
                                    </p:set>
                                    <p:anim calcmode="lin" valueType="num">
                                      <p:cBhvr additive="base">
                                        <p:cTn id="7" dur="500" fill="hold"/>
                                        <p:tgtEl>
                                          <p:spTgt spid="235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35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3559">
                                            <p:txEl>
                                              <p:pRg st="2" end="2"/>
                                            </p:txEl>
                                          </p:spTgt>
                                        </p:tgtEl>
                                        <p:attrNameLst>
                                          <p:attrName>style.visibility</p:attrName>
                                        </p:attrNameLst>
                                      </p:cBhvr>
                                      <p:to>
                                        <p:strVal val="visible"/>
                                      </p:to>
                                    </p:set>
                                    <p:anim calcmode="lin" valueType="num">
                                      <p:cBhvr additive="base">
                                        <p:cTn id="13" dur="500" fill="hold"/>
                                        <p:tgtEl>
                                          <p:spTgt spid="2355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35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3559">
                                            <p:txEl>
                                              <p:pRg st="3" end="3"/>
                                            </p:txEl>
                                          </p:spTgt>
                                        </p:tgtEl>
                                        <p:attrNameLst>
                                          <p:attrName>style.visibility</p:attrName>
                                        </p:attrNameLst>
                                      </p:cBhvr>
                                      <p:to>
                                        <p:strVal val="visible"/>
                                      </p:to>
                                    </p:set>
                                    <p:anim calcmode="lin" valueType="num">
                                      <p:cBhvr additive="base">
                                        <p:cTn id="19" dur="500" fill="hold"/>
                                        <p:tgtEl>
                                          <p:spTgt spid="23559">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355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9"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8066" name="Picture 6" descr="Aerial modified"/>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7" name="Text Box 2"/>
          <p:cNvSpPr txBox="1">
            <a:spLocks noChangeArrowheads="1"/>
          </p:cNvSpPr>
          <p:nvPr/>
        </p:nvSpPr>
        <p:spPr bwMode="auto">
          <a:xfrm>
            <a:off x="7573416" y="152400"/>
            <a:ext cx="146308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88068"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 </a:t>
            </a:r>
            <a:endParaRPr lang="en-US" dirty="0">
              <a:solidFill>
                <a:schemeClr val="bg1"/>
              </a:solidFill>
              <a:ea typeface="ＭＳ Ｐゴシック" charset="0"/>
            </a:endParaRPr>
          </a:p>
        </p:txBody>
      </p:sp>
      <p:sp>
        <p:nvSpPr>
          <p:cNvPr id="88069" name="Text Box 5"/>
          <p:cNvSpPr txBox="1">
            <a:spLocks noChangeArrowheads="1"/>
          </p:cNvSpPr>
          <p:nvPr/>
        </p:nvSpPr>
        <p:spPr bwMode="auto">
          <a:xfrm>
            <a:off x="0" y="762000"/>
            <a:ext cx="9144000" cy="480131"/>
          </a:xfrm>
          <a:prstGeom prst="rect">
            <a:avLst/>
          </a:prstGeom>
          <a:solidFill>
            <a:srgbClr val="000090"/>
          </a:solidFill>
          <a:ln w="9525">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ar-JO" sz="2800" b="1" dirty="0">
                <a:solidFill>
                  <a:srgbClr val="FFFFFF"/>
                </a:solidFill>
                <a:latin typeface="Arial" panose="020B0604020202020204" pitchFamily="34" charset="0"/>
                <a:ea typeface="宋体" charset="0"/>
                <a:cs typeface="Arial" panose="020B0604020202020204" pitchFamily="34" charset="0"/>
              </a:rPr>
              <a:t>تلعب السخرية درساً هاماً في رواية راعوث</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
        <p:nvSpPr>
          <p:cNvPr id="25607" name="Rectangle 7"/>
          <p:cNvSpPr>
            <a:spLocks noChangeArrowheads="1"/>
          </p:cNvSpPr>
          <p:nvPr/>
        </p:nvSpPr>
        <p:spPr bwMode="auto">
          <a:xfrm>
            <a:off x="175846" y="1600200"/>
            <a:ext cx="8968154" cy="5257800"/>
          </a:xfrm>
          <a:prstGeom prst="rect">
            <a:avLst/>
          </a:prstGeom>
          <a:noFill/>
          <a:ln w="9525">
            <a:noFill/>
            <a:miter lim="800000"/>
            <a:headEnd/>
            <a:tailEnd/>
          </a:ln>
          <a:effectLst/>
        </p:spPr>
        <p:txBody>
          <a:bodyPr/>
          <a:lstStyle/>
          <a:p>
            <a:pPr marL="628650" indent="-628650"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1. هذه هي أجمل قصة حب في الكتاب المقدس مع أنها لم تستخدم كلمة الحب و لا مرة واحدة</a:t>
            </a:r>
          </a:p>
          <a:p>
            <a:pPr marL="628650" indent="-628650" algn="r" defTabSz="914400" rtl="1" fontAlgn="base">
              <a:lnSpc>
                <a:spcPct val="80000"/>
              </a:lnSpc>
              <a:spcBef>
                <a:spcPct val="20000"/>
              </a:spcBef>
              <a:spcAft>
                <a:spcPct val="0"/>
              </a:spcAft>
            </a:pPr>
            <a:endPar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628650" indent="-628650"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2. في بداية القصة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بارك</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الله (1: 6) لكن نعمي كانت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مرة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a:t>
            </a:r>
            <a:br>
              <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b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(1: 20-21) على كل حال في النهاية كانت نعمي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مباركة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a:t>
            </a:r>
            <a:br>
              <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b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14) على الرغم من تسميتها مارة أي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مرة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(1: 21)</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15993471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4" name="Picture 7" descr="Flowe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5488" y="-27384"/>
            <a:ext cx="9906000" cy="6973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5" name="Text Box 3"/>
          <p:cNvSpPr txBox="1">
            <a:spLocks noChangeArrowheads="1"/>
          </p:cNvSpPr>
          <p:nvPr/>
        </p:nvSpPr>
        <p:spPr bwMode="auto">
          <a:xfrm>
            <a:off x="7501408" y="152400"/>
            <a:ext cx="1535088"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90116" name="Rectangle 4"/>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90117" name="Text Box 6"/>
          <p:cNvSpPr txBox="1">
            <a:spLocks noChangeArrowheads="1"/>
          </p:cNvSpPr>
          <p:nvPr/>
        </p:nvSpPr>
        <p:spPr bwMode="auto">
          <a:xfrm>
            <a:off x="228600" y="762000"/>
            <a:ext cx="8001000" cy="48577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ar-JO" sz="2800" b="1" dirty="0">
                <a:solidFill>
                  <a:srgbClr val="FFFFFF"/>
                </a:solidFill>
                <a:latin typeface="Arial" panose="020B0604020202020204" pitchFamily="34" charset="0"/>
                <a:ea typeface="宋体" charset="0"/>
                <a:cs typeface="Arial" panose="020B0604020202020204" pitchFamily="34" charset="0"/>
              </a:rPr>
              <a:t>تلعب السخرية درساً هاماً في رواية راعوث</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
        <p:nvSpPr>
          <p:cNvPr id="246792" name="Rectangle 8"/>
          <p:cNvSpPr>
            <a:spLocks noChangeArrowheads="1"/>
          </p:cNvSpPr>
          <p:nvPr/>
        </p:nvSpPr>
        <p:spPr bwMode="auto">
          <a:xfrm>
            <a:off x="228600" y="1600200"/>
            <a:ext cx="8915400" cy="5257800"/>
          </a:xfrm>
          <a:prstGeom prst="rect">
            <a:avLst/>
          </a:prstGeom>
          <a:noFill/>
          <a:ln w="9525">
            <a:noFill/>
            <a:miter lim="800000"/>
            <a:headEnd/>
            <a:tailEnd/>
          </a:ln>
          <a:effectLst/>
        </p:spPr>
        <p:txBody>
          <a:bodyPr/>
          <a:lstStyle/>
          <a:p>
            <a:pPr marL="406400" indent="-395288"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3. قالت نعمي أنها لا تستطيع تقديم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أي</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رجل لراعوث كزوج (1: 11-13) لكن رجلاً من عائلت</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ها</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تزوج راعوث     (2: 20، 4: 13)</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تذمرت نعمي أنها عادت إلى بيت لحم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فارغة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(1: 21) و لكن في النهاية كانت راعوث أفضل لها من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سبعة بنين </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15، 1 صم 2: 5)</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pP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5. صلى بوعز لأجل راعوث التي وجدت ملجأ لها تحت </a:t>
            </a:r>
            <a:r>
              <a:rPr lang="ar-JO"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جناحي يهوه</a:t>
            </a: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(2: 12) لكن بعد عدة أشهر طلبت راعوث منه أن يغطيها </a:t>
            </a:r>
            <a:r>
              <a:rPr lang="ar-JO"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بجناحيه</a:t>
            </a: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(3: 9) فتزوجها و استجيبت صلاته</a:t>
            </a:r>
            <a:endParaRPr lang="en-US"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6720336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6792">
                                            <p:txEl>
                                              <p:pRg st="0" end="0"/>
                                            </p:txEl>
                                          </p:spTgt>
                                        </p:tgtEl>
                                        <p:attrNameLst>
                                          <p:attrName>style.visibility</p:attrName>
                                        </p:attrNameLst>
                                      </p:cBhvr>
                                      <p:to>
                                        <p:strVal val="visible"/>
                                      </p:to>
                                    </p:set>
                                    <p:anim calcmode="lin" valueType="num">
                                      <p:cBhvr additive="base">
                                        <p:cTn id="7" dur="500" fill="hold"/>
                                        <p:tgtEl>
                                          <p:spTgt spid="2467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67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6792">
                                            <p:txEl>
                                              <p:pRg st="2" end="2"/>
                                            </p:txEl>
                                          </p:spTgt>
                                        </p:tgtEl>
                                        <p:attrNameLst>
                                          <p:attrName>style.visibility</p:attrName>
                                        </p:attrNameLst>
                                      </p:cBhvr>
                                      <p:to>
                                        <p:strVal val="visible"/>
                                      </p:to>
                                    </p:set>
                                    <p:anim calcmode="lin" valueType="num">
                                      <p:cBhvr additive="base">
                                        <p:cTn id="13" dur="500" fill="hold"/>
                                        <p:tgtEl>
                                          <p:spTgt spid="24679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67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6792">
                                            <p:txEl>
                                              <p:pRg st="4" end="4"/>
                                            </p:txEl>
                                          </p:spTgt>
                                        </p:tgtEl>
                                        <p:attrNameLst>
                                          <p:attrName>style.visibility</p:attrName>
                                        </p:attrNameLst>
                                      </p:cBhvr>
                                      <p:to>
                                        <p:strVal val="visible"/>
                                      </p:to>
                                    </p:set>
                                    <p:anim calcmode="lin" valueType="num">
                                      <p:cBhvr additive="base">
                                        <p:cTn id="19" dur="500" fill="hold"/>
                                        <p:tgtEl>
                                          <p:spTgt spid="246792">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679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2" grpId="0" build="p"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92162" name="Picture 98" descr="MF, Grain Great People - Ruth, p"/>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3" name="Text Box 2"/>
          <p:cNvSpPr txBox="1">
            <a:spLocks noChangeArrowheads="1"/>
          </p:cNvSpPr>
          <p:nvPr/>
        </p:nvSpPr>
        <p:spPr bwMode="auto">
          <a:xfrm>
            <a:off x="7524328"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92164"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6628" name="Text Box 4"/>
          <p:cNvSpPr txBox="1">
            <a:spLocks noChangeArrowheads="1"/>
          </p:cNvSpPr>
          <p:nvPr/>
        </p:nvSpPr>
        <p:spPr bwMode="auto">
          <a:xfrm>
            <a:off x="609600" y="762000"/>
            <a:ext cx="8001000" cy="480131"/>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ar-JO" altLang="zh-CN" sz="2800" b="1" dirty="0">
                <a:solidFill>
                  <a:srgbClr val="FFFFFF"/>
                </a:solidFill>
                <a:latin typeface="Arial" panose="020B0604020202020204" pitchFamily="34" charset="0"/>
                <a:ea typeface="宋体" pitchFamily="-111" charset="-122"/>
                <a:cs typeface="宋体" pitchFamily="-111" charset="-122"/>
              </a:rPr>
              <a:t>العرف السائد يساعدنا على فهم قصة راعوث</a:t>
            </a:r>
            <a:endParaRPr lang="en-US" altLang="zh-CN" sz="2800" b="1" dirty="0">
              <a:solidFill>
                <a:srgbClr val="FFFFFF"/>
              </a:solidFill>
              <a:latin typeface="Arial" panose="020B0604020202020204" pitchFamily="34" charset="0"/>
              <a:ea typeface="宋体" pitchFamily="-111" charset="-122"/>
              <a:cs typeface="宋体" pitchFamily="-111" charset="-122"/>
            </a:endParaRPr>
          </a:p>
        </p:txBody>
      </p:sp>
      <p:sp>
        <p:nvSpPr>
          <p:cNvPr id="26721" name="Text Box 97"/>
          <p:cNvSpPr txBox="1">
            <a:spLocks noChangeArrowheads="1"/>
          </p:cNvSpPr>
          <p:nvPr/>
        </p:nvSpPr>
        <p:spPr bwMode="auto">
          <a:xfrm>
            <a:off x="228600" y="2133600"/>
            <a:ext cx="8458200" cy="3323987"/>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14400" indent="-3429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altLang="zh-CN" sz="2800" b="1" dirty="0">
                <a:solidFill>
                  <a:srgbClr val="FFFFFF"/>
                </a:solidFill>
                <a:latin typeface="Arial" panose="020B0604020202020204" pitchFamily="34" charset="0"/>
                <a:ea typeface="宋体" charset="0"/>
                <a:cs typeface="Arial" panose="020B0604020202020204" pitchFamily="34" charset="0"/>
              </a:rPr>
              <a:t>نظام الإزدهار في إسرائيل جعل الفقراء يعملون</a:t>
            </a:r>
          </a:p>
          <a:p>
            <a:pPr algn="r" defTabSz="914400" eaLnBrk="1" fontAlgn="base" hangingPunct="1">
              <a:spcBef>
                <a:spcPct val="50000"/>
              </a:spcBef>
              <a:spcAft>
                <a:spcPct val="0"/>
              </a:spcAft>
            </a:pPr>
            <a:r>
              <a:rPr lang="ar-JO" altLang="zh-CN" sz="2800" b="1" dirty="0">
                <a:solidFill>
                  <a:srgbClr val="FFFFFF"/>
                </a:solidFill>
                <a:latin typeface="Arial" panose="020B0604020202020204" pitchFamily="34" charset="0"/>
                <a:ea typeface="宋体" charset="0"/>
                <a:cs typeface="Arial" panose="020B0604020202020204" pitchFamily="34" charset="0"/>
              </a:rPr>
              <a:t>(تث 24: 19-22، لا 19: 9-10)</a:t>
            </a:r>
            <a:endParaRPr lang="en-US" altLang="zh-CN" sz="2800" b="1" dirty="0">
              <a:solidFill>
                <a:srgbClr val="FFFFFF"/>
              </a:solidFill>
              <a:latin typeface="Arial" panose="020B0604020202020204" pitchFamily="34" charset="0"/>
              <a:ea typeface="宋体" charset="0"/>
              <a:cs typeface="Arial" panose="020B0604020202020204" pitchFamily="34" charset="0"/>
            </a:endParaRPr>
          </a:p>
          <a:p>
            <a:pPr lvl="1" algn="r" defTabSz="914400" rtl="1" eaLnBrk="1" fontAlgn="base" hangingPunct="1">
              <a:spcBef>
                <a:spcPct val="50000"/>
              </a:spcBef>
              <a:spcAft>
                <a:spcPct val="0"/>
              </a:spcAft>
              <a:buFontTx/>
              <a:buChar char="•"/>
            </a:pPr>
            <a:r>
              <a:rPr lang="ar-JO" altLang="zh-CN" sz="2800" b="1" dirty="0">
                <a:solidFill>
                  <a:srgbClr val="FFFFFF"/>
                </a:solidFill>
                <a:latin typeface="Arial" panose="020B0604020202020204" pitchFamily="34" charset="0"/>
                <a:ea typeface="宋体" charset="0"/>
                <a:cs typeface="Arial" panose="020B0604020202020204" pitchFamily="34" charset="0"/>
              </a:rPr>
              <a:t>أصحاب الأراضي لا يمكنهم حصاد زوايا حقولهم و يجب أن يتركوا بعض السنابل حتى يقوم الفقراء بالتقاطها (الجمع)</a:t>
            </a:r>
            <a:r>
              <a:rPr lang="en-US" altLang="zh-CN" sz="2800" b="1" dirty="0">
                <a:solidFill>
                  <a:srgbClr val="FFFFFF"/>
                </a:solidFill>
                <a:latin typeface="Arial" panose="020B0604020202020204" pitchFamily="34" charset="0"/>
                <a:ea typeface="宋体" charset="0"/>
                <a:cs typeface="Arial" panose="020B0604020202020204" pitchFamily="34" charset="0"/>
              </a:rPr>
              <a:t> </a:t>
            </a:r>
            <a:endParaRPr lang="ar-JO" altLang="zh-CN" sz="2800" b="1" dirty="0">
              <a:solidFill>
                <a:srgbClr val="FFFFFF"/>
              </a:solidFill>
              <a:latin typeface="Arial" panose="020B0604020202020204" pitchFamily="34" charset="0"/>
              <a:ea typeface="宋体" charset="0"/>
              <a:cs typeface="Arial" panose="020B0604020202020204" pitchFamily="34" charset="0"/>
            </a:endParaRPr>
          </a:p>
          <a:p>
            <a:pPr lvl="1" algn="r" defTabSz="914400" rtl="1" eaLnBrk="1" fontAlgn="base" hangingPunct="1">
              <a:spcBef>
                <a:spcPct val="50000"/>
              </a:spcBef>
              <a:spcAft>
                <a:spcPct val="0"/>
              </a:spcAft>
              <a:buFontTx/>
              <a:buChar char="•"/>
            </a:pPr>
            <a:r>
              <a:rPr lang="ar-JO" sz="2800" b="1" dirty="0">
                <a:solidFill>
                  <a:srgbClr val="FFFFFF"/>
                </a:solidFill>
                <a:latin typeface="Arial" panose="020B0604020202020204" pitchFamily="34" charset="0"/>
                <a:ea typeface="宋体" charset="0"/>
                <a:cs typeface="Arial" panose="020B0604020202020204" pitchFamily="34" charset="0"/>
              </a:rPr>
              <a:t>استفادت راعوث من هذا الإمتياز الرحيم في الناموس  (2: 2، 3، 7، 8، 15-19، 22)</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5803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6721"/>
                                        </p:tgtEl>
                                        <p:attrNameLst>
                                          <p:attrName>style.visibility</p:attrName>
                                        </p:attrNameLst>
                                      </p:cBhvr>
                                      <p:to>
                                        <p:strVal val="visible"/>
                                      </p:to>
                                    </p:set>
                                    <p:animEffect transition="in" filter="box(in)">
                                      <p:cBhvr>
                                        <p:cTn id="7" dur="500"/>
                                        <p:tgtEl>
                                          <p:spTgt spid="26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1"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آذار</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نيسان</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أيار</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حزيران</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تموز</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آب</a:t>
            </a:r>
            <a:endParaRPr lang="en-US" sz="1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7140" name="Text Box 4"/>
          <p:cNvSpPr txBox="1">
            <a:spLocks noChangeArrowheads="1"/>
          </p:cNvSpPr>
          <p:nvPr/>
        </p:nvSpPr>
        <p:spPr bwMode="auto">
          <a:xfrm>
            <a:off x="2286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الشعير</a:t>
            </a:r>
            <a:endParaRPr lang="en-US" sz="3200" b="1" dirty="0">
              <a:solidFill>
                <a:srgbClr val="000000"/>
              </a:solidFill>
              <a:latin typeface="Arial" panose="020B0604020202020204" pitchFamily="34" charset="0"/>
              <a:cs typeface="Arial" panose="020B0604020202020204" pitchFamily="34" charset="0"/>
            </a:endParaRPr>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القمح</a:t>
            </a:r>
            <a:endParaRPr lang="en-US" sz="3200" b="1" dirty="0">
              <a:solidFill>
                <a:srgbClr val="000000"/>
              </a:solidFill>
              <a:latin typeface="Arial" panose="020B0604020202020204" pitchFamily="34" charset="0"/>
              <a:cs typeface="Arial" panose="020B0604020202020204" pitchFamily="34" charset="0"/>
            </a:endParaRPr>
          </a:p>
        </p:txBody>
      </p:sp>
      <p:sp>
        <p:nvSpPr>
          <p:cNvPr id="347142" name="Text Box 6"/>
          <p:cNvSpPr txBox="1">
            <a:spLocks noChangeArrowheads="1"/>
          </p:cNvSpPr>
          <p:nvPr/>
        </p:nvSpPr>
        <p:spPr bwMode="auto">
          <a:xfrm>
            <a:off x="5508104" y="3687763"/>
            <a:ext cx="1730896"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العنب</a:t>
            </a:r>
            <a:endParaRPr lang="en-US" sz="3200" b="1" dirty="0">
              <a:solidFill>
                <a:srgbClr val="000000"/>
              </a:solidFill>
              <a:latin typeface="Arial" panose="020B0604020202020204" pitchFamily="34" charset="0"/>
              <a:cs typeface="Arial" panose="020B0604020202020204" pitchFamily="34" charset="0"/>
            </a:endParaRPr>
          </a:p>
        </p:txBody>
      </p:sp>
      <p:grpSp>
        <p:nvGrpSpPr>
          <p:cNvPr id="94215" name="Group 7"/>
          <p:cNvGrpSpPr>
            <a:grpSpLocks/>
          </p:cNvGrpSpPr>
          <p:nvPr/>
        </p:nvGrpSpPr>
        <p:grpSpPr bwMode="auto">
          <a:xfrm>
            <a:off x="0" y="0"/>
            <a:ext cx="9144000" cy="3770313"/>
            <a:chOff x="0" y="0"/>
            <a:chExt cx="5760" cy="2375"/>
          </a:xfrm>
        </p:grpSpPr>
        <p:pic>
          <p:nvPicPr>
            <p:cNvPr id="94257"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58"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259"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التمور</a:t>
            </a:r>
            <a:endParaRPr lang="en-US" sz="3200" b="1" dirty="0">
              <a:solidFill>
                <a:srgbClr val="000000"/>
              </a:solidFill>
              <a:latin typeface="Arial" panose="020B0604020202020204" pitchFamily="34" charset="0"/>
              <a:cs typeface="Arial" panose="020B0604020202020204" pitchFamily="34" charset="0"/>
            </a:endParaRPr>
          </a:p>
        </p:txBody>
      </p:sp>
      <p:sp>
        <p:nvSpPr>
          <p:cNvPr id="347148" name="Text Box 12"/>
          <p:cNvSpPr txBox="1">
            <a:spLocks noChangeArrowheads="1"/>
          </p:cNvSpPr>
          <p:nvPr/>
        </p:nvSpPr>
        <p:spPr bwMode="auto">
          <a:xfrm>
            <a:off x="76200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التين</a:t>
            </a:r>
            <a:endParaRPr lang="en-US" sz="3200" b="1" dirty="0">
              <a:solidFill>
                <a:srgbClr val="000000"/>
              </a:solidFill>
              <a:latin typeface="Arial" panose="020B0604020202020204" pitchFamily="34" charset="0"/>
              <a:cs typeface="Arial" panose="020B0604020202020204" pitchFamily="34" charset="0"/>
            </a:endParaRPr>
          </a:p>
        </p:txBody>
      </p:sp>
      <p:sp>
        <p:nvSpPr>
          <p:cNvPr id="94218" name="Text Box 13"/>
          <p:cNvSpPr txBox="1">
            <a:spLocks noChangeArrowheads="1"/>
          </p:cNvSpPr>
          <p:nvPr/>
        </p:nvSpPr>
        <p:spPr bwMode="auto">
          <a:xfrm>
            <a:off x="2762250" y="76200"/>
            <a:ext cx="28003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الفصل الجاف</a:t>
            </a:r>
            <a:endParaRPr lang="en-US" sz="3200" b="1" dirty="0">
              <a:solidFill>
                <a:srgbClr val="000000"/>
              </a:solidFill>
              <a:latin typeface="Arial" panose="020B0604020202020204" pitchFamily="34" charset="0"/>
              <a:cs typeface="Arial" panose="020B0604020202020204" pitchFamily="34" charset="0"/>
            </a:endParaRPr>
          </a:p>
        </p:txBody>
      </p:sp>
      <p:sp>
        <p:nvSpPr>
          <p:cNvPr id="94219"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الحرارة</a:t>
            </a:r>
            <a:endParaRPr lang="en-US" sz="3200" b="1" dirty="0">
              <a:solidFill>
                <a:srgbClr val="000000"/>
              </a:solidFill>
              <a:latin typeface="Arial" panose="020B0604020202020204" pitchFamily="34" charset="0"/>
              <a:cs typeface="Arial" panose="020B0604020202020204" pitchFamily="34" charset="0"/>
            </a:endParaRPr>
          </a:p>
        </p:txBody>
      </p:sp>
      <p:sp>
        <p:nvSpPr>
          <p:cNvPr id="347151" name="Text Box 15"/>
          <p:cNvSpPr txBox="1">
            <a:spLocks noChangeArrowheads="1"/>
          </p:cNvSpPr>
          <p:nvPr/>
        </p:nvSpPr>
        <p:spPr bwMode="auto">
          <a:xfrm>
            <a:off x="4648200" y="12192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التين</a:t>
            </a:r>
            <a:endParaRPr lang="en-US" sz="3200" b="1" dirty="0">
              <a:solidFill>
                <a:srgbClr val="000000"/>
              </a:solidFill>
              <a:latin typeface="Arial" panose="020B0604020202020204" pitchFamily="34" charset="0"/>
              <a:cs typeface="Arial" panose="020B0604020202020204" pitchFamily="34" charset="0"/>
            </a:endParaRPr>
          </a:p>
        </p:txBody>
      </p:sp>
      <p:grpSp>
        <p:nvGrpSpPr>
          <p:cNvPr id="94221" name="Group 16"/>
          <p:cNvGrpSpPr>
            <a:grpSpLocks/>
          </p:cNvGrpSpPr>
          <p:nvPr/>
        </p:nvGrpSpPr>
        <p:grpSpPr bwMode="auto">
          <a:xfrm>
            <a:off x="0" y="4419600"/>
            <a:ext cx="9182100" cy="1550988"/>
            <a:chOff x="3" y="3127"/>
            <a:chExt cx="5784" cy="977"/>
          </a:xfrm>
        </p:grpSpPr>
        <p:grpSp>
          <p:nvGrpSpPr>
            <p:cNvPr id="94223" name="Group 17"/>
            <p:cNvGrpSpPr>
              <a:grpSpLocks/>
            </p:cNvGrpSpPr>
            <p:nvPr/>
          </p:nvGrpSpPr>
          <p:grpSpPr bwMode="auto">
            <a:xfrm>
              <a:off x="3" y="3127"/>
              <a:ext cx="964" cy="902"/>
              <a:chOff x="0" y="0"/>
              <a:chExt cx="964" cy="902"/>
            </a:xfrm>
          </p:grpSpPr>
          <p:sp>
            <p:nvSpPr>
              <p:cNvPr id="94255" name="Rectangle 18"/>
              <p:cNvSpPr>
                <a:spLocks noChangeArrowheads="1"/>
              </p:cNvSpPr>
              <p:nvPr/>
            </p:nvSpPr>
            <p:spPr bwMode="auto">
              <a:xfrm>
                <a:off x="4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نيسان</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6" name="Rectangle 19"/>
              <p:cNvSpPr>
                <a:spLocks noChangeArrowheads="1"/>
              </p:cNvSpPr>
              <p:nvPr/>
            </p:nvSpPr>
            <p:spPr bwMode="auto">
              <a:xfrm>
                <a:off x="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4" name="Group 20"/>
            <p:cNvGrpSpPr>
              <a:grpSpLocks/>
            </p:cNvGrpSpPr>
            <p:nvPr/>
          </p:nvGrpSpPr>
          <p:grpSpPr bwMode="auto">
            <a:xfrm>
              <a:off x="967" y="3127"/>
              <a:ext cx="964" cy="902"/>
              <a:chOff x="964" y="0"/>
              <a:chExt cx="964" cy="902"/>
            </a:xfrm>
          </p:grpSpPr>
          <p:sp>
            <p:nvSpPr>
              <p:cNvPr id="94253" name="Rectangle 21"/>
              <p:cNvSpPr>
                <a:spLocks noChangeArrowheads="1"/>
              </p:cNvSpPr>
              <p:nvPr/>
            </p:nvSpPr>
            <p:spPr bwMode="auto">
              <a:xfrm>
                <a:off x="1007"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أيار</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4" name="Rectangle 22"/>
              <p:cNvSpPr>
                <a:spLocks noChangeArrowheads="1"/>
              </p:cNvSpPr>
              <p:nvPr/>
            </p:nvSpPr>
            <p:spPr bwMode="auto">
              <a:xfrm>
                <a:off x="964"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5" name="Group 23"/>
            <p:cNvGrpSpPr>
              <a:grpSpLocks/>
            </p:cNvGrpSpPr>
            <p:nvPr/>
          </p:nvGrpSpPr>
          <p:grpSpPr bwMode="auto">
            <a:xfrm>
              <a:off x="1931" y="3127"/>
              <a:ext cx="964" cy="902"/>
              <a:chOff x="1928" y="0"/>
              <a:chExt cx="964" cy="902"/>
            </a:xfrm>
          </p:grpSpPr>
          <p:sp>
            <p:nvSpPr>
              <p:cNvPr id="94251" name="Rectangle 24"/>
              <p:cNvSpPr>
                <a:spLocks noChangeArrowheads="1"/>
              </p:cNvSpPr>
              <p:nvPr/>
            </p:nvSpPr>
            <p:spPr bwMode="auto">
              <a:xfrm>
                <a:off x="1971"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سيفان</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2" name="Rectangle 25"/>
              <p:cNvSpPr>
                <a:spLocks noChangeArrowheads="1"/>
              </p:cNvSpPr>
              <p:nvPr/>
            </p:nvSpPr>
            <p:spPr bwMode="auto">
              <a:xfrm>
                <a:off x="1928"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6" name="Group 26"/>
            <p:cNvGrpSpPr>
              <a:grpSpLocks/>
            </p:cNvGrpSpPr>
            <p:nvPr/>
          </p:nvGrpSpPr>
          <p:grpSpPr bwMode="auto">
            <a:xfrm>
              <a:off x="3859" y="3127"/>
              <a:ext cx="964" cy="902"/>
              <a:chOff x="3856" y="0"/>
              <a:chExt cx="964" cy="902"/>
            </a:xfrm>
          </p:grpSpPr>
          <p:sp>
            <p:nvSpPr>
              <p:cNvPr id="94249" name="Rectangle 27"/>
              <p:cNvSpPr>
                <a:spLocks noChangeArrowheads="1"/>
              </p:cNvSpPr>
              <p:nvPr/>
            </p:nvSpPr>
            <p:spPr bwMode="auto">
              <a:xfrm>
                <a:off x="3899"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آب</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0" name="Rectangle 28"/>
              <p:cNvSpPr>
                <a:spLocks noChangeArrowheads="1"/>
              </p:cNvSpPr>
              <p:nvPr/>
            </p:nvSpPr>
            <p:spPr bwMode="auto">
              <a:xfrm>
                <a:off x="3856"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7" name="Group 29"/>
            <p:cNvGrpSpPr>
              <a:grpSpLocks/>
            </p:cNvGrpSpPr>
            <p:nvPr/>
          </p:nvGrpSpPr>
          <p:grpSpPr bwMode="auto">
            <a:xfrm>
              <a:off x="4823" y="3127"/>
              <a:ext cx="964" cy="902"/>
              <a:chOff x="4820" y="0"/>
              <a:chExt cx="964" cy="902"/>
            </a:xfrm>
          </p:grpSpPr>
          <p:sp>
            <p:nvSpPr>
              <p:cNvPr id="94247" name="Rectangle 30"/>
              <p:cNvSpPr>
                <a:spLocks noChangeArrowheads="1"/>
              </p:cNvSpPr>
              <p:nvPr/>
            </p:nvSpPr>
            <p:spPr bwMode="auto">
              <a:xfrm>
                <a:off x="486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إيلول</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8" name="Rectangle 31"/>
              <p:cNvSpPr>
                <a:spLocks noChangeArrowheads="1"/>
              </p:cNvSpPr>
              <p:nvPr/>
            </p:nvSpPr>
            <p:spPr bwMode="auto">
              <a:xfrm>
                <a:off x="482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8" name="Group 32"/>
            <p:cNvGrpSpPr>
              <a:grpSpLocks/>
            </p:cNvGrpSpPr>
            <p:nvPr/>
          </p:nvGrpSpPr>
          <p:grpSpPr bwMode="auto">
            <a:xfrm>
              <a:off x="2934" y="3192"/>
              <a:ext cx="1104" cy="912"/>
              <a:chOff x="1296" y="528"/>
              <a:chExt cx="1104" cy="912"/>
            </a:xfrm>
          </p:grpSpPr>
          <p:grpSp>
            <p:nvGrpSpPr>
              <p:cNvPr id="94229" name="Group 33"/>
              <p:cNvGrpSpPr>
                <a:grpSpLocks/>
              </p:cNvGrpSpPr>
              <p:nvPr/>
            </p:nvGrpSpPr>
            <p:grpSpPr bwMode="auto">
              <a:xfrm>
                <a:off x="1296" y="528"/>
                <a:ext cx="384" cy="240"/>
                <a:chOff x="2892" y="0"/>
                <a:chExt cx="964" cy="902"/>
              </a:xfrm>
            </p:grpSpPr>
            <p:sp>
              <p:nvSpPr>
                <p:cNvPr id="94245" name="Rectangle 34"/>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ت</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6" name="Rectangle 35"/>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30" name="Group 36"/>
              <p:cNvGrpSpPr>
                <a:grpSpLocks/>
              </p:cNvGrpSpPr>
              <p:nvPr/>
            </p:nvGrpSpPr>
            <p:grpSpPr bwMode="auto">
              <a:xfrm>
                <a:off x="1440" y="624"/>
                <a:ext cx="384" cy="240"/>
                <a:chOff x="2892" y="0"/>
                <a:chExt cx="964" cy="902"/>
              </a:xfrm>
            </p:grpSpPr>
            <p:sp>
              <p:nvSpPr>
                <p:cNvPr id="94243" name="Rectangle 37"/>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م</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4" name="Rectangle 38"/>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31" name="Group 39"/>
              <p:cNvGrpSpPr>
                <a:grpSpLocks/>
              </p:cNvGrpSpPr>
              <p:nvPr/>
            </p:nvGrpSpPr>
            <p:grpSpPr bwMode="auto">
              <a:xfrm>
                <a:off x="1584" y="768"/>
                <a:ext cx="384" cy="240"/>
                <a:chOff x="2892" y="0"/>
                <a:chExt cx="964" cy="902"/>
              </a:xfrm>
            </p:grpSpPr>
            <p:sp>
              <p:nvSpPr>
                <p:cNvPr id="94241" name="Rectangle 40"/>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و</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2" name="Rectangle 41"/>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32" name="Group 42"/>
              <p:cNvGrpSpPr>
                <a:grpSpLocks/>
              </p:cNvGrpSpPr>
              <p:nvPr/>
            </p:nvGrpSpPr>
            <p:grpSpPr bwMode="auto">
              <a:xfrm>
                <a:off x="1728" y="912"/>
                <a:ext cx="384" cy="240"/>
                <a:chOff x="2892" y="0"/>
                <a:chExt cx="964" cy="902"/>
              </a:xfrm>
            </p:grpSpPr>
            <p:sp>
              <p:nvSpPr>
                <p:cNvPr id="94239" name="Rectangle 43"/>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ز</a:t>
                  </a:r>
                  <a:r>
                    <a:rPr lang="en-US" sz="3200" b="1" dirty="0">
                      <a:solidFill>
                        <a:srgbClr val="000000"/>
                      </a:solidFill>
                      <a:latin typeface="Arial" panose="020B0604020202020204" pitchFamily="34" charset="0"/>
                      <a:ea typeface="ＭＳ Ｐゴシック" charset="0"/>
                      <a:cs typeface="Arial" panose="020B0604020202020204" pitchFamily="34" charset="0"/>
                    </a:rPr>
                    <a:t>              </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0" name="Rectangle 44"/>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238" name="Rectangle 47"/>
              <p:cNvSpPr>
                <a:spLocks noChangeArrowheads="1"/>
              </p:cNvSpPr>
              <p:nvPr/>
            </p:nvSpPr>
            <p:spPr bwMode="auto">
              <a:xfrm>
                <a:off x="1872" y="1056"/>
                <a:ext cx="384"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236" name="Rectangle 50"/>
              <p:cNvSpPr>
                <a:spLocks noChangeArrowheads="1"/>
              </p:cNvSpPr>
              <p:nvPr/>
            </p:nvSpPr>
            <p:spPr bwMode="auto">
              <a:xfrm>
                <a:off x="2016" y="1200"/>
                <a:ext cx="384"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sp>
        <p:nvSpPr>
          <p:cNvPr id="94222" name="Rectangle 51"/>
          <p:cNvSpPr>
            <a:spLocks noGrp="1" noChangeArrowheads="1"/>
          </p:cNvSpPr>
          <p:nvPr>
            <p:ph type="title" idx="4294967295"/>
          </p:nvPr>
        </p:nvSpPr>
        <p:spPr>
          <a:xfrm>
            <a:off x="0" y="359351"/>
            <a:ext cx="7772400" cy="936049"/>
          </a:xfrm>
        </p:spPr>
        <p:txBody>
          <a:bodyPr/>
          <a:lstStyle/>
          <a:p>
            <a:pPr eaLnBrk="1" hangingPunct="1"/>
            <a:r>
              <a:rPr lang="ar-JO" dirty="0">
                <a:ea typeface="ＭＳ Ｐゴシック" charset="0"/>
              </a:rPr>
              <a:t>الفصول في إسرائيل</a:t>
            </a:r>
            <a:endParaRPr lang="en-US" dirty="0">
              <a:ea typeface="ＭＳ Ｐゴシック" charset="0"/>
            </a:endParaRPr>
          </a:p>
        </p:txBody>
      </p:sp>
    </p:spTree>
    <p:extLst>
      <p:ext uri="{BB962C8B-B14F-4D97-AF65-F5344CB8AC3E}">
        <p14:creationId xmlns:p14="http://schemas.microsoft.com/office/powerpoint/2010/main" val="15818277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3875"/>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9375"/>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2875"/>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20375"/>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2875"/>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5375"/>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324611" name="Picture 3" descr="Tractor and Combine Parts 200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648200" cy="2681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0" name="Picture 4" descr="MF, Thrashing fields"/>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4648200" y="3543300"/>
            <a:ext cx="4495800" cy="337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4613" name="Picture 5" descr="home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586038"/>
            <a:ext cx="5410200" cy="427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6"/>
          <p:cNvGrpSpPr>
            <a:grpSpLocks/>
          </p:cNvGrpSpPr>
          <p:nvPr/>
        </p:nvGrpSpPr>
        <p:grpSpPr bwMode="auto">
          <a:xfrm>
            <a:off x="4648200" y="0"/>
            <a:ext cx="4495800" cy="3886200"/>
            <a:chOff x="0" y="0"/>
            <a:chExt cx="1968" cy="1632"/>
          </a:xfrm>
        </p:grpSpPr>
        <p:pic>
          <p:nvPicPr>
            <p:cNvPr id="96264" name="Picture 7" descr="home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968" cy="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5" name="Picture 8" descr="home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296" y="1248"/>
              <a:ext cx="672" cy="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96263" name="Rectangle 9"/>
          <p:cNvSpPr>
            <a:spLocks noGrp="1" noChangeArrowheads="1"/>
          </p:cNvSpPr>
          <p:nvPr>
            <p:ph type="title" idx="4294967295"/>
          </p:nvPr>
        </p:nvSpPr>
        <p:spPr>
          <a:xfrm>
            <a:off x="1219200" y="228600"/>
            <a:ext cx="7772400" cy="1143000"/>
          </a:xfrm>
        </p:spPr>
        <p:txBody>
          <a:bodyPr/>
          <a:lstStyle/>
          <a:p>
            <a:pPr eaLnBrk="1" hangingPunct="1"/>
            <a:r>
              <a:rPr lang="ar-JO" dirty="0">
                <a:ea typeface="ＭＳ Ｐゴシック" charset="0"/>
              </a:rPr>
              <a:t>كان الحصاد عملاً شاقاً</a:t>
            </a:r>
            <a:endParaRPr lang="en-US" dirty="0">
              <a:ea typeface="ＭＳ Ｐゴシック" charset="0"/>
            </a:endParaRPr>
          </a:p>
        </p:txBody>
      </p:sp>
    </p:spTree>
    <p:extLst>
      <p:ext uri="{BB962C8B-B14F-4D97-AF65-F5344CB8AC3E}">
        <p14:creationId xmlns:p14="http://schemas.microsoft.com/office/powerpoint/2010/main" val="37540976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200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nodeType="afterEffect">
                                  <p:stCondLst>
                                    <p:cond delay="0"/>
                                  </p:stCondLst>
                                  <p:childTnLst>
                                    <p:set>
                                      <p:cBhvr>
                                        <p:cTn id="11" dur="1" fill="hold">
                                          <p:stCondLst>
                                            <p:cond delay="0"/>
                                          </p:stCondLst>
                                        </p:cTn>
                                        <p:tgtEl>
                                          <p:spTgt spid="324613"/>
                                        </p:tgtEl>
                                        <p:attrNameLst>
                                          <p:attrName>style.visibility</p:attrName>
                                        </p:attrNameLst>
                                      </p:cBhvr>
                                      <p:to>
                                        <p:strVal val="visible"/>
                                      </p:to>
                                    </p:set>
                                    <p:anim calcmode="lin" valueType="num">
                                      <p:cBhvr>
                                        <p:cTn id="12" dur="500" fill="hold"/>
                                        <p:tgtEl>
                                          <p:spTgt spid="324613"/>
                                        </p:tgtEl>
                                        <p:attrNameLst>
                                          <p:attrName>ppt_w</p:attrName>
                                        </p:attrNameLst>
                                      </p:cBhvr>
                                      <p:tavLst>
                                        <p:tav tm="0">
                                          <p:val>
                                            <p:fltVal val="0"/>
                                          </p:val>
                                        </p:tav>
                                        <p:tav tm="100000">
                                          <p:val>
                                            <p:strVal val="#ppt_w"/>
                                          </p:val>
                                        </p:tav>
                                      </p:tavLst>
                                    </p:anim>
                                    <p:anim calcmode="lin" valueType="num">
                                      <p:cBhvr>
                                        <p:cTn id="13" dur="500" fill="hold"/>
                                        <p:tgtEl>
                                          <p:spTgt spid="32461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nodeType="afterEffect">
                                  <p:stCondLst>
                                    <p:cond delay="0"/>
                                  </p:stCondLst>
                                  <p:childTnLst>
                                    <p:set>
                                      <p:cBhvr>
                                        <p:cTn id="16" dur="1" fill="hold">
                                          <p:stCondLst>
                                            <p:cond delay="0"/>
                                          </p:stCondLst>
                                        </p:cTn>
                                        <p:tgtEl>
                                          <p:spTgt spid="324611"/>
                                        </p:tgtEl>
                                        <p:attrNameLst>
                                          <p:attrName>style.visibility</p:attrName>
                                        </p:attrNameLst>
                                      </p:cBhvr>
                                      <p:to>
                                        <p:strVal val="visible"/>
                                      </p:to>
                                    </p:set>
                                    <p:anim calcmode="lin" valueType="num">
                                      <p:cBhvr>
                                        <p:cTn id="17" dur="500" fill="hold"/>
                                        <p:tgtEl>
                                          <p:spTgt spid="324611"/>
                                        </p:tgtEl>
                                        <p:attrNameLst>
                                          <p:attrName>ppt_w</p:attrName>
                                        </p:attrNameLst>
                                      </p:cBhvr>
                                      <p:tavLst>
                                        <p:tav tm="0">
                                          <p:val>
                                            <p:fltVal val="0"/>
                                          </p:val>
                                        </p:tav>
                                        <p:tav tm="100000">
                                          <p:val>
                                            <p:strVal val="#ppt_w"/>
                                          </p:val>
                                        </p:tav>
                                      </p:tavLst>
                                    </p:anim>
                                    <p:anim calcmode="lin" valueType="num">
                                      <p:cBhvr>
                                        <p:cTn id="18" dur="500" fill="hold"/>
                                        <p:tgtEl>
                                          <p:spTgt spid="3246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الجني</a:t>
            </a:r>
            <a:endParaRPr lang="en-US" sz="4000" dirty="0">
              <a:solidFill>
                <a:schemeClr val="bg1"/>
              </a:solidFill>
              <a:ea typeface="+mj-ea"/>
            </a:endParaRPr>
          </a:p>
        </p:txBody>
      </p:sp>
    </p:spTree>
    <p:extLst>
      <p:ext uri="{BB962C8B-B14F-4D97-AF65-F5344CB8AC3E}">
        <p14:creationId xmlns:p14="http://schemas.microsoft.com/office/powerpoint/2010/main" val="641977563"/>
      </p:ext>
    </p:extLst>
  </p:cSld>
  <p:clrMapOvr>
    <a:masterClrMapping/>
  </p:clrMapOvr>
  <p:transition>
    <p:randomBar dir="vert"/>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56130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يكافئ</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الله الذين يخضعون لحكمه على حياتهم الشخصية بغض النظر عن كون ذلك غير صحيح في الأمة كاملة</a:t>
            </a: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2328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0355" name="Picture 3"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962400" cy="333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60" name="Picture 4" descr="MF, Gathering Great People - Ruth, p"/>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648200"/>
            <a:ext cx="6305550" cy="187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5"/>
          <p:cNvGrpSpPr>
            <a:grpSpLocks/>
          </p:cNvGrpSpPr>
          <p:nvPr/>
        </p:nvGrpSpPr>
        <p:grpSpPr bwMode="auto">
          <a:xfrm>
            <a:off x="4648200" y="1828800"/>
            <a:ext cx="3644900" cy="2570163"/>
            <a:chOff x="5684" y="1560"/>
            <a:chExt cx="2296" cy="1619"/>
          </a:xfrm>
        </p:grpSpPr>
        <p:pic>
          <p:nvPicPr>
            <p:cNvPr id="100361" name="Picture 6" descr="MF, Gathering Great People - Ruth, p"/>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00" y="1560"/>
              <a:ext cx="2280" cy="16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62" name="Rectangle 7"/>
            <p:cNvSpPr>
              <a:spLocks noChangeArrowheads="1"/>
            </p:cNvSpPr>
            <p:nvPr/>
          </p:nvSpPr>
          <p:spPr bwMode="auto">
            <a:xfrm>
              <a:off x="5684" y="1560"/>
              <a:ext cx="536" cy="32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100363" name="Rectangle 8"/>
            <p:cNvSpPr>
              <a:spLocks noChangeArrowheads="1"/>
            </p:cNvSpPr>
            <p:nvPr/>
          </p:nvSpPr>
          <p:spPr bwMode="auto">
            <a:xfrm>
              <a:off x="6064" y="1560"/>
              <a:ext cx="220" cy="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326665" name="Text Box 9"/>
          <p:cNvSpPr txBox="1">
            <a:spLocks noChangeArrowheads="1"/>
          </p:cNvSpPr>
          <p:nvPr/>
        </p:nvSpPr>
        <p:spPr bwMode="auto">
          <a:xfrm>
            <a:off x="1371600" y="3505200"/>
            <a:ext cx="22860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000000"/>
                </a:solidFill>
                <a:latin typeface="Arial" panose="020B0604020202020204" pitchFamily="34" charset="0"/>
                <a:cs typeface="Arial" panose="020B0604020202020204" pitchFamily="34" charset="0"/>
              </a:rPr>
              <a:t>الجني</a:t>
            </a:r>
            <a:endParaRPr lang="en-US" sz="4000" b="1" dirty="0">
              <a:solidFill>
                <a:srgbClr val="000000"/>
              </a:solidFill>
              <a:latin typeface="Arial" panose="020B0604020202020204" pitchFamily="34" charset="0"/>
              <a:cs typeface="Arial" panose="020B0604020202020204" pitchFamily="34" charset="0"/>
            </a:endParaRPr>
          </a:p>
        </p:txBody>
      </p:sp>
      <p:sp>
        <p:nvSpPr>
          <p:cNvPr id="326667" name="Text Box 11"/>
          <p:cNvSpPr txBox="1">
            <a:spLocks noChangeArrowheads="1"/>
          </p:cNvSpPr>
          <p:nvPr/>
        </p:nvSpPr>
        <p:spPr bwMode="auto">
          <a:xfrm>
            <a:off x="3886200" y="0"/>
            <a:ext cx="5257800" cy="1077218"/>
          </a:xfrm>
          <a:prstGeom prst="rect">
            <a:avLst/>
          </a:prstGeom>
          <a:gradFill rotWithShape="0">
            <a:gsLst>
              <a:gs pos="0">
                <a:schemeClr val="tx2"/>
              </a:gs>
              <a:gs pos="50000">
                <a:srgbClr val="996600"/>
              </a:gs>
              <a:gs pos="100000">
                <a:schemeClr val="tx2"/>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حصاد القمح و الشعير                آذار – حزيران </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0360" name="Rectangle 12"/>
          <p:cNvSpPr>
            <a:spLocks noGrp="1" noChangeArrowheads="1"/>
          </p:cNvSpPr>
          <p:nvPr>
            <p:ph type="title" idx="4294967295"/>
          </p:nvPr>
        </p:nvSpPr>
        <p:spPr>
          <a:xfrm>
            <a:off x="5410200" y="4403725"/>
            <a:ext cx="3733800" cy="701675"/>
          </a:xfrm>
          <a:noFill/>
        </p:spPr>
        <p:txBody>
          <a:bodyPr anchor="t">
            <a:spAutoFit/>
          </a:bodyPr>
          <a:lstStyle/>
          <a:p>
            <a:pPr eaLnBrk="1" hangingPunct="1">
              <a:spcBef>
                <a:spcPct val="50000"/>
              </a:spcBef>
            </a:pPr>
            <a:r>
              <a:rPr lang="ar-JO" sz="4000" dirty="0">
                <a:solidFill>
                  <a:schemeClr val="tx1"/>
                </a:solidFill>
                <a:ea typeface="ＭＳ Ｐゴシック" charset="0"/>
              </a:rPr>
              <a:t>التجميع</a:t>
            </a:r>
            <a:endParaRPr lang="en-US" sz="4000" dirty="0">
              <a:solidFill>
                <a:schemeClr val="tx1"/>
              </a:solidFill>
              <a:ea typeface="ＭＳ Ｐゴシック" charset="0"/>
            </a:endParaRPr>
          </a:p>
        </p:txBody>
      </p:sp>
    </p:spTree>
    <p:extLst>
      <p:ext uri="{BB962C8B-B14F-4D97-AF65-F5344CB8AC3E}">
        <p14:creationId xmlns:p14="http://schemas.microsoft.com/office/powerpoint/2010/main" val="231672923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26665"/>
                                        </p:tgtEl>
                                        <p:attrNameLst>
                                          <p:attrName>style.visibility</p:attrName>
                                        </p:attrNameLst>
                                      </p:cBhvr>
                                      <p:to>
                                        <p:strVal val="visible"/>
                                      </p:to>
                                    </p:set>
                                    <p:animEffect transition="in" filter="dissolve">
                                      <p:cBhvr>
                                        <p:cTn id="7" dur="500"/>
                                        <p:tgtEl>
                                          <p:spTgt spid="326665"/>
                                        </p:tgtEl>
                                      </p:cBhvr>
                                    </p:animEffect>
                                  </p:childTnLst>
                                </p:cTn>
                              </p:par>
                            </p:childTnLst>
                          </p:cTn>
                        </p:par>
                        <p:par>
                          <p:cTn id="8" fill="hold" nodeType="afterGroup">
                            <p:stCondLst>
                              <p:cond delay="1500"/>
                            </p:stCondLst>
                            <p:childTnLst>
                              <p:par>
                                <p:cTn id="9" presetID="9" presetClass="entr" presetSubtype="0" fill="hold" nodeType="afterEffect">
                                  <p:stCondLst>
                                    <p:cond delay="4000"/>
                                  </p:stCondLst>
                                  <p:childTnLst>
                                    <p:set>
                                      <p:cBhvr>
                                        <p:cTn id="10" dur="1" fill="hold">
                                          <p:stCondLst>
                                            <p:cond delay="0"/>
                                          </p:stCondLst>
                                        </p:cTn>
                                        <p:tgtEl>
                                          <p:spTgt spid="326660"/>
                                        </p:tgtEl>
                                        <p:attrNameLst>
                                          <p:attrName>style.visibility</p:attrName>
                                        </p:attrNameLst>
                                      </p:cBhvr>
                                      <p:to>
                                        <p:strVal val="visible"/>
                                      </p:to>
                                    </p:set>
                                    <p:animEffect transition="in" filter="dissolve">
                                      <p:cBhvr>
                                        <p:cTn id="11" dur="500"/>
                                        <p:tgtEl>
                                          <p:spTgt spid="326660"/>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par>
                          <p:cTn id="16" fill="hold">
                            <p:stCondLst>
                              <p:cond delay="9500"/>
                            </p:stCondLst>
                            <p:childTnLst>
                              <p:par>
                                <p:cTn id="17" presetID="1" presetClass="entr" presetSubtype="0" fill="hold" grpId="0" nodeType="afterEffect">
                                  <p:stCondLst>
                                    <p:cond delay="0"/>
                                  </p:stCondLst>
                                  <p:childTnLst>
                                    <p:set>
                                      <p:cBhvr>
                                        <p:cTn id="18" dur="1" fill="hold">
                                          <p:stCondLst>
                                            <p:cond delay="0"/>
                                          </p:stCondLst>
                                        </p:cTn>
                                        <p:tgtEl>
                                          <p:spTgt spid="100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5" grpId="0" autoUpdateAnimBg="0"/>
      <p:bldP spid="10036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7048500"/>
            <a:chOff x="0" y="0"/>
            <a:chExt cx="5760" cy="4440"/>
          </a:xfrm>
        </p:grpSpPr>
        <p:pic>
          <p:nvPicPr>
            <p:cNvPr id="102404" name="Picture 3" descr="MF, Harvesting1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4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5" name="Rectangle 4"/>
            <p:cNvSpPr>
              <a:spLocks noChangeArrowheads="1"/>
            </p:cNvSpPr>
            <p:nvPr/>
          </p:nvSpPr>
          <p:spPr bwMode="auto">
            <a:xfrm>
              <a:off x="336" y="3360"/>
              <a:ext cx="2304" cy="10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102403" name="Rectangle 6"/>
          <p:cNvSpPr>
            <a:spLocks noGrp="1" noChangeArrowheads="1"/>
          </p:cNvSpPr>
          <p:nvPr>
            <p:ph type="title" idx="4294967295"/>
          </p:nvPr>
        </p:nvSpPr>
        <p:spPr>
          <a:xfrm>
            <a:off x="609600" y="5410200"/>
            <a:ext cx="4419600" cy="1143000"/>
          </a:xfrm>
        </p:spPr>
        <p:txBody>
          <a:bodyPr/>
          <a:lstStyle/>
          <a:p>
            <a:pPr algn="l" eaLnBrk="1" hangingPunct="1"/>
            <a:r>
              <a:rPr lang="ar-JO" sz="4000" dirty="0">
                <a:solidFill>
                  <a:schemeClr val="tx1"/>
                </a:solidFill>
                <a:ea typeface="ＭＳ Ｐゴシック" charset="0"/>
              </a:rPr>
              <a:t>درس الحنطة</a:t>
            </a:r>
            <a:endParaRPr lang="en-US" dirty="0">
              <a:ea typeface="ＭＳ Ｐゴシック" charset="0"/>
            </a:endParaRPr>
          </a:p>
        </p:txBody>
      </p:sp>
    </p:spTree>
    <p:extLst>
      <p:ext uri="{BB962C8B-B14F-4D97-AF65-F5344CB8AC3E}">
        <p14:creationId xmlns:p14="http://schemas.microsoft.com/office/powerpoint/2010/main" val="2554145415"/>
      </p:ext>
    </p:extLst>
  </p:cSld>
  <p:clrMapOvr>
    <a:masterClrMapping/>
  </p:clrMapOvr>
  <p:transition>
    <p:randomBar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درس الحنطة</a:t>
            </a:r>
            <a:endParaRPr lang="en-US" sz="4000" dirty="0">
              <a:solidFill>
                <a:schemeClr val="bg1"/>
              </a:solidFill>
              <a:ea typeface="+mj-ea"/>
            </a:endParaRPr>
          </a:p>
        </p:txBody>
      </p:sp>
    </p:spTree>
    <p:extLst>
      <p:ext uri="{BB962C8B-B14F-4D97-AF65-F5344CB8AC3E}">
        <p14:creationId xmlns:p14="http://schemas.microsoft.com/office/powerpoint/2010/main" val="687555818"/>
      </p:ext>
    </p:extLst>
  </p:cSld>
  <p:clrMapOvr>
    <a:masterClrMapping/>
  </p:clrMapOvr>
  <p:transition>
    <p:randomBar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التذرية</a:t>
            </a:r>
            <a:endParaRPr lang="en-US" sz="4000" dirty="0">
              <a:solidFill>
                <a:schemeClr val="bg1"/>
              </a:solidFill>
              <a:ea typeface="+mj-ea"/>
            </a:endParaRPr>
          </a:p>
        </p:txBody>
      </p:sp>
    </p:spTree>
    <p:extLst>
      <p:ext uri="{BB962C8B-B14F-4D97-AF65-F5344CB8AC3E}">
        <p14:creationId xmlns:p14="http://schemas.microsoft.com/office/powerpoint/2010/main" val="3050146654"/>
      </p:ext>
    </p:extLst>
  </p:cSld>
  <p:clrMapOvr>
    <a:masterClrMapping/>
  </p:clrMapOvr>
  <p:transition>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108547" name="Text Box 3"/>
          <p:cNvSpPr txBox="1">
            <a:spLocks noChangeArrowheads="1"/>
          </p:cNvSpPr>
          <p:nvPr/>
        </p:nvSpPr>
        <p:spPr bwMode="auto">
          <a:xfrm>
            <a:off x="3962400" y="0"/>
            <a:ext cx="57150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4000" b="1">
                <a:solidFill>
                  <a:srgbClr val="000000"/>
                </a:solidFill>
                <a:latin typeface="Arial" panose="020B0604020202020204" pitchFamily="34" charset="0"/>
                <a:cs typeface="Arial" panose="020B0604020202020204" pitchFamily="34" charset="0"/>
              </a:rPr>
              <a:t>Winnowing</a:t>
            </a:r>
          </a:p>
        </p:txBody>
      </p:sp>
      <p:pic>
        <p:nvPicPr>
          <p:cNvPr id="108548" name="Picture 4" descr="MF, Harvesting2 Great People - Ruth, p"/>
          <p:cNvPicPr>
            <a:picLocks noChangeAspect="1" noChangeArrowheads="1"/>
          </p:cNvPicPr>
          <p:nvPr/>
        </p:nvPicPr>
        <p:blipFill>
          <a:blip r:embed="rId3" cstate="screen">
            <a:lum contrast="6000"/>
            <a:extLst>
              <a:ext uri="{28A0092B-C50C-407E-A947-70E740481C1C}">
                <a14:useLocalDpi xmlns:a14="http://schemas.microsoft.com/office/drawing/2010/main"/>
              </a:ext>
            </a:extLst>
          </a:blip>
          <a:srcRect l="-1599"/>
          <a:stretch>
            <a:fillRect/>
          </a:stretch>
        </p:blipFill>
        <p:spPr bwMode="auto">
          <a:xfrm>
            <a:off x="-838200" y="0"/>
            <a:ext cx="9677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26" name="Text Box 6"/>
          <p:cNvSpPr txBox="1">
            <a:spLocks noChangeArrowheads="1"/>
          </p:cNvSpPr>
          <p:nvPr/>
        </p:nvSpPr>
        <p:spPr bwMode="auto">
          <a:xfrm>
            <a:off x="304800" y="381000"/>
            <a:ext cx="5715000" cy="7016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ar-JO" sz="4000" b="1" dirty="0">
                <a:solidFill>
                  <a:srgbClr val="FFFFFF"/>
                </a:solidFill>
                <a:effectLst>
                  <a:glow rad="266700">
                    <a:srgbClr val="000000">
                      <a:alpha val="87000"/>
                    </a:srgbClr>
                  </a:glow>
                </a:effectLst>
                <a:latin typeface="Arial" panose="020B0604020202020204" pitchFamily="34" charset="0"/>
                <a:ea typeface="ＭＳ Ｐゴシック" charset="0"/>
                <a:cs typeface="Arial" panose="020B0604020202020204" pitchFamily="34" charset="0"/>
              </a:rPr>
              <a:t>التذرية</a:t>
            </a:r>
            <a:endParaRPr lang="en-US" sz="4000" b="1" dirty="0">
              <a:solidFill>
                <a:srgbClr val="FFFFFF"/>
              </a:solidFill>
              <a:effectLst>
                <a:glow rad="266700">
                  <a:srgbClr val="000000">
                    <a:alpha val="87000"/>
                  </a:srgbClr>
                </a:glow>
              </a:effectLst>
              <a:latin typeface="Arial" panose="020B0604020202020204" pitchFamily="34" charset="0"/>
              <a:ea typeface="ＭＳ Ｐゴシック" charset="0"/>
              <a:cs typeface="Arial" panose="020B0604020202020204" pitchFamily="34" charset="0"/>
            </a:endParaRPr>
          </a:p>
        </p:txBody>
      </p:sp>
      <p:sp>
        <p:nvSpPr>
          <p:cNvPr id="108550" name="Rectangle 7"/>
          <p:cNvSpPr>
            <a:spLocks noGrp="1" noChangeArrowheads="1"/>
          </p:cNvSpPr>
          <p:nvPr>
            <p:ph type="title" idx="4294967295"/>
          </p:nvPr>
        </p:nvSpPr>
        <p:spPr>
          <a:xfrm>
            <a:off x="7315200" y="5715000"/>
            <a:ext cx="1828800" cy="1143000"/>
          </a:xfrm>
        </p:spPr>
        <p:txBody>
          <a:bodyPr/>
          <a:lstStyle/>
          <a:p>
            <a:pPr algn="r" eaLnBrk="1" hangingPunct="1"/>
            <a:r>
              <a:rPr lang="ar-SA" sz="4000">
                <a:solidFill>
                  <a:schemeClr val="tx1"/>
                </a:solidFill>
                <a:ea typeface="ＭＳ Ｐゴシック" charset="0"/>
              </a:rPr>
              <a:t>غربلة</a:t>
            </a:r>
            <a:endParaRPr lang="en-US" dirty="0">
              <a:ea typeface="ＭＳ Ｐゴシック" charset="0"/>
            </a:endParaRPr>
          </a:p>
        </p:txBody>
      </p:sp>
    </p:spTree>
    <p:extLst>
      <p:ext uri="{BB962C8B-B14F-4D97-AF65-F5344CB8AC3E}">
        <p14:creationId xmlns:p14="http://schemas.microsoft.com/office/powerpoint/2010/main" val="1307121334"/>
      </p:ext>
    </p:extLst>
  </p:cSld>
  <p:clrMapOvr>
    <a:masterClrMapping/>
  </p:clrMapOvr>
  <p:transition>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الحصاد و لقاط حصيدك لا تلتقط</a:t>
            </a:r>
            <a:endParaRPr lang="en-US" sz="3600" b="1" dirty="0">
              <a:solidFill>
                <a:srgbClr val="000000"/>
              </a:solidFill>
              <a:latin typeface="Arial" panose="020B0604020202020204" pitchFamily="34" charset="0"/>
              <a:cs typeface="Arial" panose="020B0604020202020204" pitchFamily="34" charset="0"/>
            </a:endParaRPr>
          </a:p>
        </p:txBody>
      </p:sp>
      <p:sp>
        <p:nvSpPr>
          <p:cNvPr id="338952"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9</a:t>
            </a:r>
            <a:endParaRPr lang="en-US" sz="2000" b="1" dirty="0">
              <a:solidFill>
                <a:srgbClr val="000000"/>
              </a:solidFill>
              <a:latin typeface="Arial" panose="020B0604020202020204" pitchFamily="34" charset="0"/>
              <a:cs typeface="Arial" panose="020B0604020202020204" pitchFamily="34" charset="0"/>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ar-JO" sz="3200" dirty="0">
                <a:ea typeface="ＭＳ Ｐゴシック" charset="0"/>
              </a:rPr>
              <a:t>الجمع ممنوع على ملاك الأرض</a:t>
            </a:r>
            <a:endParaRPr lang="en-US" sz="4000" dirty="0">
              <a:ea typeface="ＭＳ Ｐゴシック" charset="0"/>
            </a:endParaRPr>
          </a:p>
        </p:txBody>
      </p:sp>
    </p:spTree>
    <p:extLst>
      <p:ext uri="{BB962C8B-B14F-4D97-AF65-F5344CB8AC3E}">
        <p14:creationId xmlns:p14="http://schemas.microsoft.com/office/powerpoint/2010/main" val="34644905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كرمك لا تعلله              و نثار كرمك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2645"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10</a:t>
            </a:r>
            <a:endParaRPr lang="en-US" sz="2000" b="1" dirty="0">
              <a:solidFill>
                <a:srgbClr val="000000"/>
              </a:solidFill>
              <a:latin typeface="Arial" panose="020B0604020202020204" pitchFamily="34" charset="0"/>
              <a:cs typeface="Arial" panose="020B0604020202020204" pitchFamily="34" charset="0"/>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ar-JO" sz="4000" dirty="0">
                <a:ea typeface="ＭＳ Ｐゴシック" charset="0"/>
              </a:rPr>
              <a:t>الجمع وصية للفقراء</a:t>
            </a:r>
            <a:endParaRPr lang="en-US" sz="4000" dirty="0">
              <a:ea typeface="ＭＳ Ｐゴシック" charset="0"/>
            </a:endParaRPr>
          </a:p>
        </p:txBody>
      </p:sp>
    </p:spTree>
    <p:extLst>
      <p:ext uri="{BB962C8B-B14F-4D97-AF65-F5344CB8AC3E}">
        <p14:creationId xmlns:p14="http://schemas.microsoft.com/office/powerpoint/2010/main" val="801901241"/>
      </p:ext>
    </p:extLst>
  </p:cSld>
  <p:clrMapOvr>
    <a:masterClrMapping/>
  </p:clrMapOvr>
  <p:transition>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2" name="Text Box 7"/>
          <p:cNvSpPr txBox="1">
            <a:spLocks noChangeArrowheads="1"/>
          </p:cNvSpPr>
          <p:nvPr/>
        </p:nvSpPr>
        <p:spPr bwMode="auto">
          <a:xfrm>
            <a:off x="0" y="152400"/>
            <a:ext cx="482019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حصادك و لقاط حصيدك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4693"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23: 22</a:t>
            </a:r>
            <a:endParaRPr lang="en-US" sz="2000" b="1" dirty="0">
              <a:solidFill>
                <a:srgbClr val="000000"/>
              </a:solidFill>
              <a:latin typeface="Arial" panose="020B0604020202020204" pitchFamily="34" charset="0"/>
              <a:cs typeface="Arial" panose="020B0604020202020204" pitchFamily="34" charset="0"/>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ar-JO" sz="3200" dirty="0">
                <a:ea typeface="ＭＳ Ｐゴシック" charset="0"/>
              </a:rPr>
              <a:t>تكرار الوصية</a:t>
            </a:r>
            <a:endParaRPr lang="en-US" sz="3200" dirty="0">
              <a:ea typeface="ＭＳ Ｐゴシック" charset="0"/>
            </a:endParaRPr>
          </a:p>
        </p:txBody>
      </p:sp>
    </p:spTree>
    <p:extLst>
      <p:ext uri="{BB962C8B-B14F-4D97-AF65-F5344CB8AC3E}">
        <p14:creationId xmlns:p14="http://schemas.microsoft.com/office/powerpoint/2010/main" val="3009260798"/>
      </p:ext>
    </p:extLst>
  </p:cSld>
  <p:clrMapOvr>
    <a:masterClrMapping/>
  </p:clrMapOvr>
  <p:transition>
    <p:randomBar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Text Box 7"/>
          <p:cNvSpPr txBox="1">
            <a:spLocks noChangeArrowheads="1"/>
          </p:cNvSpPr>
          <p:nvPr/>
        </p:nvSpPr>
        <p:spPr bwMode="auto">
          <a:xfrm>
            <a:off x="76200" y="181057"/>
            <a:ext cx="471182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إذا حصدت حصيدك في حقلك و نسيت حزمة في الحقل فلا ترجع لتأخذها للغريب و اليتيم و الأرملة تكون لكي يباركك الرب إلهك في كل عمل يديك</a:t>
            </a:r>
            <a:endParaRPr lang="en-US" sz="3600" b="1" dirty="0">
              <a:solidFill>
                <a:srgbClr val="000000"/>
              </a:solidFill>
              <a:latin typeface="Arial" panose="020B0604020202020204" pitchFamily="34" charset="0"/>
              <a:cs typeface="Arial" panose="020B0604020202020204" pitchFamily="34" charset="0"/>
            </a:endParaRP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تثنية 24: 19</a:t>
            </a:r>
            <a:endParaRPr lang="en-US" sz="2000" b="1" dirty="0">
              <a:solidFill>
                <a:srgbClr val="000000"/>
              </a:solidFill>
              <a:latin typeface="Arial" panose="020B0604020202020204" pitchFamily="34" charset="0"/>
              <a:cs typeface="Arial" panose="020B0604020202020204" pitchFamily="34" charset="0"/>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ar-JO" sz="4000" dirty="0">
                <a:ea typeface="ＭＳ Ｐゴシック" charset="0"/>
              </a:rPr>
              <a:t>مرة أخرى</a:t>
            </a:r>
            <a:endParaRPr lang="en-US" sz="4000" dirty="0">
              <a:ea typeface="ＭＳ Ｐゴシック" charset="0"/>
            </a:endParaRPr>
          </a:p>
        </p:txBody>
      </p:sp>
    </p:spTree>
    <p:extLst>
      <p:ext uri="{BB962C8B-B14F-4D97-AF65-F5344CB8AC3E}">
        <p14:creationId xmlns:p14="http://schemas.microsoft.com/office/powerpoint/2010/main" val="1829503831"/>
      </p:ext>
    </p:extLst>
  </p:cSld>
  <p:clrMapOvr>
    <a:masterClrMapping/>
  </p:clrMapOvr>
  <p:transition>
    <p:randomBar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لأننا لم نسلك بلا ترتيب بينكم و لا أكلنا خبزاً مجاناً من أحد بل كنا نشتغل بتعب و كد ليلاً و نهاراً لكي لا نثقل على أحد منكم</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7-8</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ffectLst>
                  <a:glow rad="139700">
                    <a:schemeClr val="tx1"/>
                  </a:glow>
                </a:effectLst>
                <a:ea typeface="+mj-ea"/>
              </a:rPr>
              <a:t>يتوقع الله العمل الشاق</a:t>
            </a:r>
            <a:endParaRPr lang="en-US" sz="4000"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267227172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الولاء للمحتاجين قاد إلى توفير الله للطعام و المسكن و المشاركة في الخط الداوودي و المسياني ليظهر كيف </a:t>
            </a:r>
            <a:r>
              <a:rPr kumimoji="0" lang="ar-JO"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يبارك</a:t>
            </a:r>
            <a:r>
              <a:rPr kumimoji="0" lang="ar-JO"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هؤلاء الذين يساعدون الآخرين</a:t>
            </a:r>
            <a:endParaRPr kumimoji="0" lang="en-US"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618648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16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ليس أن لا سلطان لنا بل لكي نعطيكم أنفسنا قدوة حتى تتمثلوا بنا فإننا أيضاً حين كنا عندكم أوصيناكم بهذا</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a:p>
              <a:pPr algn="ctr" defTabSz="914400" eaLnBrk="1" fontAlgn="base" hangingPunct="1">
                <a:spcBef>
                  <a:spcPct val="50000"/>
                </a:spcBef>
                <a:spcAft>
                  <a:spcPct val="0"/>
                </a:spcAft>
              </a:pP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9-10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405611501"/>
      </p:ext>
    </p:extLst>
  </p:cSld>
  <p:clrMapOvr>
    <a:masterClrMapping/>
  </p:clrMapOvr>
  <p:transition>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2" name="Rectangle 4"/>
          <p:cNvSpPr>
            <a:spLocks noChangeArrowheads="1"/>
          </p:cNvSpPr>
          <p:nvPr/>
        </p:nvSpPr>
        <p:spPr bwMode="auto">
          <a:xfrm>
            <a:off x="76200" y="5690553"/>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a:t>
            </a:r>
          </a:p>
          <a:p>
            <a:pPr defTabSz="914400" fontAlgn="base">
              <a:spcBef>
                <a:spcPct val="50000"/>
              </a:spcBef>
              <a:spcAft>
                <a:spcPct val="0"/>
              </a:spcAft>
              <a:defRPr/>
            </a:pPr>
            <a:r>
              <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 </a:t>
            </a: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إنه إن كان أحد لا يريد أن يشتغل </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5" name="Text Box 7"/>
          <p:cNvSpPr txBox="1">
            <a:spLocks noChangeArrowheads="1"/>
          </p:cNvSpPr>
          <p:nvPr/>
        </p:nvSpPr>
        <p:spPr bwMode="auto">
          <a:xfrm>
            <a:off x="76200" y="3794125"/>
            <a:ext cx="4051663"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فلا يأكل أيضاً</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3503203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29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6116" name="Rectangle 4"/>
          <p:cNvSpPr>
            <a:spLocks noChangeArrowheads="1"/>
          </p:cNvSpPr>
          <p:nvPr/>
        </p:nvSpPr>
        <p:spPr bwMode="auto">
          <a:xfrm>
            <a:off x="0" y="5898121"/>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7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52400">
                      <a:srgbClr val="000000"/>
                    </a:glow>
                  </a:effectLst>
                  <a:latin typeface="Arial" panose="020B0604020202020204" pitchFamily="34" charset="0"/>
                  <a:cs typeface="Arial" panose="020B0604020202020204" pitchFamily="34" charset="0"/>
                </a:rPr>
                <a:t>و إن كان أحد لا يعتني بخاصته و لا سيما أهل بيته فقد أنكر الإيمان و هو شر من غير المؤمن</a:t>
              </a:r>
              <a:endParaRPr lang="en-US" sz="3600" b="1" dirty="0">
                <a:solidFill>
                  <a:srgbClr val="FFFFFF"/>
                </a:solidFill>
                <a:effectLst>
                  <a:glow rad="152400">
                    <a:srgbClr val="000000"/>
                  </a:glow>
                </a:effectLst>
                <a:latin typeface="Arial" panose="020B0604020202020204" pitchFamily="34" charset="0"/>
                <a:cs typeface="Arial" panose="020B0604020202020204" pitchFamily="34" charset="0"/>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1 تيموثاوس 5: 8</a:t>
            </a:r>
            <a:endParaRPr lang="en-US"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52400">
                    <a:schemeClr val="tx1"/>
                  </a:glow>
                </a:effectLst>
                <a:ea typeface="ＭＳ Ｐゴシック" charset="0"/>
              </a:rPr>
              <a:t>يتوقع الله العمل الشاق</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3096824011"/>
      </p:ext>
    </p:extLst>
  </p:cSld>
  <p:clrMapOvr>
    <a:masterClrMapping/>
  </p:clrMapOvr>
  <p:transition>
    <p:randomBar dir="vert"/>
  </p:transition>
</p:sld>
</file>

<file path=ppt/slides/slide6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126979"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7654" name="Text Box 6"/>
          <p:cNvSpPr txBox="1">
            <a:spLocks noChangeArrowheads="1"/>
          </p:cNvSpPr>
          <p:nvPr/>
        </p:nvSpPr>
        <p:spPr bwMode="auto">
          <a:xfrm>
            <a:off x="76200" y="1836738"/>
            <a:ext cx="8991600" cy="44012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971550" indent="-4572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altLang="zh-CN" sz="2800" b="1" dirty="0">
                <a:solidFill>
                  <a:srgbClr val="000000"/>
                </a:solidFill>
                <a:latin typeface="Arial Narrow" charset="0"/>
                <a:ea typeface="宋体" charset="0"/>
                <a:cs typeface="宋体" charset="0"/>
              </a:rPr>
              <a:t>يجب على أخو الرجل المتوفي أن يتزوج أرملة أخيه ليقيم الإبن الأول في هذا الزواج تحت اسم أخيه </a:t>
            </a:r>
            <a:endParaRPr lang="en-US" altLang="zh-CN" sz="2800" b="1" dirty="0">
              <a:solidFill>
                <a:srgbClr val="000000"/>
              </a:solidFill>
              <a:latin typeface="Arial Narrow" charset="0"/>
              <a:ea typeface="宋体" charset="0"/>
              <a:cs typeface="宋体" charset="0"/>
            </a:endParaRPr>
          </a:p>
          <a:p>
            <a:pPr lvl="1" algn="r" defTabSz="914400" rtl="1" eaLnBrk="1" fontAlgn="base" hangingPunct="1">
              <a:spcBef>
                <a:spcPct val="50000"/>
              </a:spcBef>
              <a:spcAft>
                <a:spcPct val="0"/>
              </a:spcAft>
              <a:buFontTx/>
              <a:buChar char="•"/>
            </a:pPr>
            <a:r>
              <a:rPr lang="ar-JO" altLang="zh-CN" sz="2800" b="1" dirty="0">
                <a:solidFill>
                  <a:srgbClr val="000000"/>
                </a:solidFill>
                <a:latin typeface="Arial Narrow" charset="0"/>
                <a:ea typeface="宋体" charset="0"/>
                <a:cs typeface="宋体" charset="0"/>
              </a:rPr>
              <a:t>يمنع الناموس ممارسة الجنس مع زوجة الأخ (لا 18: 16) لكن ناموس الولي الفادي يصبح مطلوباً عندما يموت الأخ: (أ) بدون ابن (وريث ذكر) و (ب) عندما يعيش هؤلاء الإخوة معاً في ملكية موروثة من أبيهم</a:t>
            </a:r>
          </a:p>
          <a:p>
            <a:pPr lvl="1" algn="r" defTabSz="914400" rtl="1" eaLnBrk="1" fontAlgn="base" hangingPunct="1">
              <a:spcBef>
                <a:spcPct val="50000"/>
              </a:spcBef>
              <a:spcAft>
                <a:spcPct val="0"/>
              </a:spcAft>
              <a:buFontTx/>
              <a:buChar char="•"/>
            </a:pPr>
            <a:r>
              <a:rPr lang="ar-JO" sz="2800" b="1" dirty="0">
                <a:solidFill>
                  <a:srgbClr val="000000"/>
                </a:solidFill>
                <a:latin typeface="Arial Narrow" charset="0"/>
                <a:ea typeface="宋体" charset="0"/>
                <a:cs typeface="宋体" charset="0"/>
              </a:rPr>
              <a:t>يسمى الزوج الجديد (الولي الفادي) أو غوئيل (عبري) و إذا لم يكن للرجل المتوفي أخ ذكر حي فيصبح غوئيل هو القريب الذكر الأقرب</a:t>
            </a:r>
            <a:endParaRPr lang="en-US" sz="2800" b="1" dirty="0">
              <a:solidFill>
                <a:srgbClr val="000000"/>
              </a:solidFill>
              <a:latin typeface="Arial Narrow" charset="0"/>
              <a:ea typeface="宋体" charset="0"/>
              <a:cs typeface="宋体" charset="0"/>
            </a:endParaRPr>
          </a:p>
        </p:txBody>
      </p:sp>
      <p:sp>
        <p:nvSpPr>
          <p:cNvPr id="27655" name="Text Box 7"/>
          <p:cNvSpPr txBox="1">
            <a:spLocks noChangeArrowheads="1"/>
          </p:cNvSpPr>
          <p:nvPr/>
        </p:nvSpPr>
        <p:spPr bwMode="auto">
          <a:xfrm>
            <a:off x="609600" y="762000"/>
            <a:ext cx="8001000" cy="480131"/>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ar-JO" altLang="zh-CN" sz="2800" b="1" dirty="0">
                <a:solidFill>
                  <a:srgbClr val="FFFFFF"/>
                </a:solidFill>
                <a:latin typeface="Arial" panose="020B0604020202020204" pitchFamily="34" charset="0"/>
                <a:ea typeface="宋体" pitchFamily="-111" charset="-122"/>
                <a:cs typeface="宋体" pitchFamily="-111" charset="-122"/>
              </a:rPr>
              <a:t>عرف الولي الفادي يساعدنا على فهم قصة راعوث :</a:t>
            </a:r>
            <a:endParaRPr lang="en-US" altLang="zh-CN" sz="2800" b="1" dirty="0">
              <a:solidFill>
                <a:srgbClr val="FFFFFF"/>
              </a:solidFill>
              <a:latin typeface="Arial" panose="020B0604020202020204" pitchFamily="34" charset="0"/>
              <a:ea typeface="宋体" pitchFamily="-111" charset="-122"/>
              <a:cs typeface="宋体" pitchFamily="-111" charset="-122"/>
            </a:endParaRPr>
          </a:p>
        </p:txBody>
      </p:sp>
    </p:spTree>
    <p:extLst>
      <p:ext uri="{BB962C8B-B14F-4D97-AF65-F5344CB8AC3E}">
        <p14:creationId xmlns:p14="http://schemas.microsoft.com/office/powerpoint/2010/main" val="18897628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4"/>
                                        </p:tgtEl>
                                        <p:attrNameLst>
                                          <p:attrName>style.visibility</p:attrName>
                                        </p:attrNameLst>
                                      </p:cBhvr>
                                      <p:to>
                                        <p:strVal val="visible"/>
                                      </p:to>
                                    </p:set>
                                    <p:animEffect transition="in" filter="box(in)">
                                      <p:cBhvr>
                                        <p:cTn id="7" dur="500"/>
                                        <p:tgtEl>
                                          <p:spTgt spid="27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4"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9026" name="Text Box 2"/>
          <p:cNvSpPr txBox="1">
            <a:spLocks noChangeArrowheads="1"/>
          </p:cNvSpPr>
          <p:nvPr/>
        </p:nvSpPr>
        <p:spPr bwMode="auto">
          <a:xfrm>
            <a:off x="7596336"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129027"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8677" name="Text Box 5"/>
          <p:cNvSpPr txBox="1">
            <a:spLocks noChangeArrowheads="1"/>
          </p:cNvSpPr>
          <p:nvPr/>
        </p:nvSpPr>
        <p:spPr bwMode="auto">
          <a:xfrm>
            <a:off x="228600" y="1905000"/>
            <a:ext cx="8677894" cy="41857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1.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قريب</a:t>
            </a:r>
            <a:r>
              <a:rPr lang="ar-JO" altLang="zh-CN" sz="2800" b="1" dirty="0">
                <a:solidFill>
                  <a:srgbClr val="000000"/>
                </a:solidFill>
                <a:latin typeface="Arial" panose="020B0604020202020204" pitchFamily="34" charset="0"/>
                <a:ea typeface="宋体" charset="0"/>
                <a:cs typeface="Arial" panose="020B0604020202020204" pitchFamily="34" charset="0"/>
              </a:rPr>
              <a:t> دم لهؤلاء المفديين (2: 20، تث 25: 5، 7-10) . يسوع هو الله الذي صار إنساناً (يو 1: 14، رو 1: 3، في 2: 5-8، عب 2: 14-15)</a:t>
            </a:r>
          </a:p>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2.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قادراً</a:t>
            </a:r>
            <a:r>
              <a:rPr lang="ar-JO" altLang="zh-CN" sz="2800" b="1" dirty="0">
                <a:solidFill>
                  <a:srgbClr val="000000"/>
                </a:solidFill>
                <a:latin typeface="Arial" panose="020B0604020202020204" pitchFamily="34" charset="0"/>
                <a:ea typeface="宋体" charset="0"/>
                <a:cs typeface="Arial" panose="020B0604020202020204" pitchFamily="34" charset="0"/>
              </a:rPr>
              <a:t> على دفع ثمن الفداء (2: 1، 1 بط 1: 18-19)</a:t>
            </a:r>
          </a:p>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3.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راغباً</a:t>
            </a:r>
            <a:r>
              <a:rPr lang="ar-JO" altLang="zh-CN" sz="2800" b="1" dirty="0">
                <a:solidFill>
                  <a:srgbClr val="000000"/>
                </a:solidFill>
                <a:latin typeface="Arial" panose="020B0604020202020204" pitchFamily="34" charset="0"/>
                <a:ea typeface="宋体" charset="0"/>
                <a:cs typeface="Arial" panose="020B0604020202020204" pitchFamily="34" charset="0"/>
              </a:rPr>
              <a:t> في الفداء (3: 11، مت 20: 28، يو 10: 15، 18، عب 10: 7)</a:t>
            </a:r>
          </a:p>
          <a:p>
            <a:pPr marL="352425" indent="-352425" algn="r" defTabSz="914400" rtl="1" eaLnBrk="1" fontAlgn="base" hangingPunct="1">
              <a:spcBef>
                <a:spcPct val="50000"/>
              </a:spcBef>
              <a:spcAft>
                <a:spcPct val="0"/>
              </a:spcAft>
            </a:pPr>
            <a:r>
              <a:rPr lang="ar-JO" sz="2800" b="1" dirty="0">
                <a:solidFill>
                  <a:srgbClr val="000000"/>
                </a:solidFill>
                <a:latin typeface="Arial" panose="020B0604020202020204" pitchFamily="34" charset="0"/>
                <a:ea typeface="宋体" charset="0"/>
                <a:cs typeface="Arial" panose="020B0604020202020204" pitchFamily="34" charset="0"/>
              </a:rPr>
              <a:t>4. يجب أن يكون هو نفسه حراً (4: 10، حرر الميلاد العذراوي المسيح من لعنة الخطية، مت 1: 23)</a:t>
            </a:r>
            <a:endParaRPr lang="en-US" sz="2800" b="1" dirty="0">
              <a:solidFill>
                <a:srgbClr val="000000"/>
              </a:solidFill>
              <a:latin typeface="Arial" panose="020B0604020202020204" pitchFamily="34" charset="0"/>
              <a:ea typeface="宋体" charset="0"/>
              <a:cs typeface="Arial" panose="020B0604020202020204" pitchFamily="34" charset="0"/>
            </a:endParaRPr>
          </a:p>
        </p:txBody>
      </p:sp>
      <p:sp>
        <p:nvSpPr>
          <p:cNvPr id="129029" name="Text Box 6"/>
          <p:cNvSpPr txBox="1">
            <a:spLocks noChangeArrowheads="1"/>
          </p:cNvSpPr>
          <p:nvPr/>
        </p:nvSpPr>
        <p:spPr bwMode="auto">
          <a:xfrm>
            <a:off x="152400" y="838200"/>
            <a:ext cx="8839200" cy="830997"/>
          </a:xfrm>
          <a:prstGeom prst="rect">
            <a:avLst/>
          </a:prstGeom>
          <a:gradFill rotWithShape="1">
            <a:gsLst>
              <a:gs pos="0">
                <a:srgbClr val="FF0000"/>
              </a:gs>
              <a:gs pos="100000">
                <a:srgbClr val="760000"/>
              </a:gs>
            </a:gsLst>
            <a:path path="shape">
              <a:fillToRect l="50000" t="50000" r="50000" b="50000"/>
            </a:path>
          </a:gra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ea typeface="宋体" charset="0"/>
                <a:cs typeface="Arial" panose="020B0604020202020204" pitchFamily="34" charset="0"/>
              </a:rPr>
              <a:t>يصور الولي الفادي (غوئيل) المسيح و الكنيسة بصورة جميلة، يتمم المسيح المتطلبات الأربعة باعتباره غوئيل لفداء الجنس البشري</a:t>
            </a:r>
            <a:endParaRPr lang="en-US" b="1" dirty="0">
              <a:solidFill>
                <a:srgbClr val="FFFFFF"/>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26702869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xEl>
                                              <p:pRg st="0" end="0"/>
                                            </p:txEl>
                                          </p:spTgt>
                                        </p:tgtEl>
                                        <p:attrNameLst>
                                          <p:attrName>style.visibility</p:attrName>
                                        </p:attrNameLst>
                                      </p:cBhvr>
                                      <p:to>
                                        <p:strVal val="visible"/>
                                      </p:to>
                                    </p:set>
                                    <p:anim calcmode="lin" valueType="num">
                                      <p:cBhvr additive="base">
                                        <p:cTn id="7" dur="500" fill="hold"/>
                                        <p:tgtEl>
                                          <p:spTgt spid="286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6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7">
                                            <p:txEl>
                                              <p:pRg st="1" end="1"/>
                                            </p:txEl>
                                          </p:spTgt>
                                        </p:tgtEl>
                                        <p:attrNameLst>
                                          <p:attrName>style.visibility</p:attrName>
                                        </p:attrNameLst>
                                      </p:cBhvr>
                                      <p:to>
                                        <p:strVal val="visible"/>
                                      </p:to>
                                    </p:set>
                                    <p:anim calcmode="lin" valueType="num">
                                      <p:cBhvr additive="base">
                                        <p:cTn id="13" dur="500" fill="hold"/>
                                        <p:tgtEl>
                                          <p:spTgt spid="286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6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8677">
                                            <p:txEl>
                                              <p:pRg st="2" end="2"/>
                                            </p:txEl>
                                          </p:spTgt>
                                        </p:tgtEl>
                                        <p:attrNameLst>
                                          <p:attrName>style.visibility</p:attrName>
                                        </p:attrNameLst>
                                      </p:cBhvr>
                                      <p:to>
                                        <p:strVal val="visible"/>
                                      </p:to>
                                    </p:set>
                                    <p:anim calcmode="lin" valueType="num">
                                      <p:cBhvr additive="base">
                                        <p:cTn id="19" dur="500" fill="hold"/>
                                        <p:tgtEl>
                                          <p:spTgt spid="2867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6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677">
                                            <p:txEl>
                                              <p:pRg st="3" end="3"/>
                                            </p:txEl>
                                          </p:spTgt>
                                        </p:tgtEl>
                                        <p:attrNameLst>
                                          <p:attrName>style.visibility</p:attrName>
                                        </p:attrNameLst>
                                      </p:cBhvr>
                                      <p:to>
                                        <p:strVal val="visible"/>
                                      </p:to>
                                    </p:set>
                                    <p:anim calcmode="lin" valueType="num">
                                      <p:cBhvr additive="base">
                                        <p:cTn id="25" dur="500" fill="hold"/>
                                        <p:tgtEl>
                                          <p:spTgt spid="2867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67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7"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7696200"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panose="020B0604020202020204" pitchFamily="34" charset="0"/>
                <a:cs typeface="Arial" panose="020B0604020202020204" pitchFamily="34" charset="0"/>
              </a:rPr>
              <a:t>187-189</a:t>
            </a:r>
          </a:p>
        </p:txBody>
      </p:sp>
      <p:sp>
        <p:nvSpPr>
          <p:cNvPr id="131075" name="Rectangle 3"/>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ar-JO" sz="4000" dirty="0">
                <a:solidFill>
                  <a:schemeClr val="bg1"/>
                </a:solidFill>
                <a:ea typeface="ＭＳ Ｐゴシック" charset="0"/>
              </a:rPr>
              <a:t>ما هو الموضوع الرئيسي</a:t>
            </a:r>
            <a:endParaRPr lang="en-US" sz="4000" dirty="0">
              <a:solidFill>
                <a:schemeClr val="bg1"/>
              </a:solidFill>
              <a:ea typeface="ＭＳ Ｐゴシック" charset="0"/>
            </a:endParaRPr>
          </a:p>
        </p:txBody>
      </p:sp>
      <p:sp>
        <p:nvSpPr>
          <p:cNvPr id="131076" name="Text Box 5"/>
          <p:cNvSpPr txBox="1">
            <a:spLocks noChangeArrowheads="1"/>
          </p:cNvSpPr>
          <p:nvPr/>
        </p:nvSpPr>
        <p:spPr bwMode="auto">
          <a:xfrm>
            <a:off x="152400" y="692150"/>
            <a:ext cx="8839200" cy="46166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FFFFFF"/>
                </a:solidFill>
                <a:latin typeface="Arial" panose="020B0604020202020204" pitchFamily="34" charset="0"/>
                <a:ea typeface="宋体" charset="0"/>
                <a:cs typeface="宋体" charset="0"/>
              </a:rPr>
              <a:t>فيما يلي قائمة جزئية لما اقترحه البعض على أنه التعليم الرئيسي في السفر</a:t>
            </a:r>
            <a:endParaRPr lang="en-US" altLang="zh-CN" b="1" dirty="0">
              <a:solidFill>
                <a:srgbClr val="FFFFFF"/>
              </a:solidFill>
              <a:latin typeface="Arial" panose="020B0604020202020204" pitchFamily="34" charset="0"/>
              <a:ea typeface="宋体" charset="0"/>
              <a:cs typeface="宋体" charset="0"/>
            </a:endParaRPr>
          </a:p>
        </p:txBody>
      </p:sp>
      <p:sp>
        <p:nvSpPr>
          <p:cNvPr id="31752" name="Text Box 8"/>
          <p:cNvSpPr txBox="1">
            <a:spLocks noChangeArrowheads="1"/>
          </p:cNvSpPr>
          <p:nvPr/>
        </p:nvSpPr>
        <p:spPr bwMode="auto">
          <a:xfrm>
            <a:off x="2514600" y="1676400"/>
            <a:ext cx="434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لا غرض على الإطلاق</a:t>
            </a:r>
            <a:endParaRPr lang="en-US" b="1" dirty="0">
              <a:solidFill>
                <a:srgbClr val="000000"/>
              </a:solidFill>
              <a:latin typeface="Arial Black" charset="0"/>
              <a:ea typeface="宋体" charset="0"/>
              <a:cs typeface="宋体" charset="0"/>
            </a:endParaRPr>
          </a:p>
        </p:txBody>
      </p:sp>
      <p:sp>
        <p:nvSpPr>
          <p:cNvPr id="31753" name="Text Box 9"/>
          <p:cNvSpPr txBox="1">
            <a:spLocks noChangeArrowheads="1"/>
          </p:cNvSpPr>
          <p:nvPr/>
        </p:nvSpPr>
        <p:spPr bwMode="auto">
          <a:xfrm>
            <a:off x="457200" y="2192338"/>
            <a:ext cx="815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التأكيد على حقوق الملك داود في العرش</a:t>
            </a:r>
            <a:endParaRPr lang="en-US" b="1" dirty="0">
              <a:solidFill>
                <a:srgbClr val="000000"/>
              </a:solidFill>
              <a:latin typeface="Arial Black" charset="0"/>
              <a:ea typeface="宋体" charset="0"/>
              <a:cs typeface="宋体" charset="0"/>
            </a:endParaRPr>
          </a:p>
        </p:txBody>
      </p:sp>
      <p:sp>
        <p:nvSpPr>
          <p:cNvPr id="31755" name="Text Box 11"/>
          <p:cNvSpPr txBox="1">
            <a:spLocks noChangeArrowheads="1"/>
          </p:cNvSpPr>
          <p:nvPr/>
        </p:nvSpPr>
        <p:spPr bwMode="auto">
          <a:xfrm>
            <a:off x="1371600" y="2708275"/>
            <a:ext cx="63246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أعمال عناية و أمانة الله</a:t>
            </a:r>
            <a:endParaRPr lang="en-US" b="1" dirty="0">
              <a:solidFill>
                <a:srgbClr val="000000"/>
              </a:solidFill>
              <a:latin typeface="Arial Black" charset="0"/>
              <a:ea typeface="宋体" charset="0"/>
              <a:cs typeface="宋体" charset="0"/>
            </a:endParaRPr>
          </a:p>
        </p:txBody>
      </p:sp>
      <p:sp>
        <p:nvSpPr>
          <p:cNvPr id="31757" name="Text Box 13"/>
          <p:cNvSpPr txBox="1">
            <a:spLocks noChangeArrowheads="1"/>
          </p:cNvSpPr>
          <p:nvPr/>
        </p:nvSpPr>
        <p:spPr bwMode="auto">
          <a:xfrm>
            <a:off x="2819400" y="3225800"/>
            <a:ext cx="34290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الطاعة الأمينة</a:t>
            </a:r>
            <a:endParaRPr lang="en-US" b="1" dirty="0">
              <a:solidFill>
                <a:srgbClr val="000000"/>
              </a:solidFill>
              <a:latin typeface="Arial Black" charset="0"/>
              <a:ea typeface="宋体" charset="0"/>
              <a:cs typeface="宋体" charset="0"/>
            </a:endParaRPr>
          </a:p>
        </p:txBody>
      </p:sp>
      <p:sp>
        <p:nvSpPr>
          <p:cNvPr id="31759" name="Text Box 15"/>
          <p:cNvSpPr txBox="1">
            <a:spLocks noChangeArrowheads="1"/>
          </p:cNvSpPr>
          <p:nvPr/>
        </p:nvSpPr>
        <p:spPr bwMode="auto">
          <a:xfrm>
            <a:off x="1524000" y="3741738"/>
            <a:ext cx="6019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الفداء / الولي الفادي</a:t>
            </a:r>
            <a:endParaRPr lang="en-US" b="1" dirty="0">
              <a:solidFill>
                <a:srgbClr val="000000"/>
              </a:solidFill>
              <a:latin typeface="Arial Black" charset="0"/>
              <a:ea typeface="宋体" charset="0"/>
              <a:cs typeface="宋体" charset="0"/>
            </a:endParaRPr>
          </a:p>
        </p:txBody>
      </p:sp>
      <p:sp>
        <p:nvSpPr>
          <p:cNvPr id="31761" name="Text Box 17"/>
          <p:cNvSpPr txBox="1">
            <a:spLocks noChangeArrowheads="1"/>
          </p:cNvSpPr>
          <p:nvPr/>
        </p:nvSpPr>
        <p:spPr bwMode="auto">
          <a:xfrm>
            <a:off x="2286000" y="4257675"/>
            <a:ext cx="4495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ضع حياتك معاً</a:t>
            </a:r>
            <a:endParaRPr lang="en-US" b="1" dirty="0">
              <a:solidFill>
                <a:srgbClr val="000000"/>
              </a:solidFill>
              <a:latin typeface="Arial Black" charset="0"/>
              <a:ea typeface="宋体" charset="0"/>
              <a:cs typeface="宋体" charset="0"/>
            </a:endParaRPr>
          </a:p>
        </p:txBody>
      </p:sp>
      <p:sp>
        <p:nvSpPr>
          <p:cNvPr id="31763" name="Text Box 19"/>
          <p:cNvSpPr txBox="1">
            <a:spLocks noChangeArrowheads="1"/>
          </p:cNvSpPr>
          <p:nvPr/>
        </p:nvSpPr>
        <p:spPr bwMode="auto">
          <a:xfrm>
            <a:off x="1371600" y="4775200"/>
            <a:ext cx="64770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يا رجال احترسوا من هؤلاء النساء</a:t>
            </a:r>
            <a:endParaRPr lang="en-US" b="1" dirty="0">
              <a:solidFill>
                <a:srgbClr val="000000"/>
              </a:solidFill>
              <a:latin typeface="Arial Black" charset="0"/>
              <a:ea typeface="宋体" charset="0"/>
              <a:cs typeface="宋体" charset="0"/>
            </a:endParaRPr>
          </a:p>
        </p:txBody>
      </p:sp>
      <p:sp>
        <p:nvSpPr>
          <p:cNvPr id="31764" name="Text Box 20"/>
          <p:cNvSpPr txBox="1">
            <a:spLocks noChangeArrowheads="1"/>
          </p:cNvSpPr>
          <p:nvPr/>
        </p:nvSpPr>
        <p:spPr bwMode="auto">
          <a:xfrm>
            <a:off x="1981200" y="5291138"/>
            <a:ext cx="5257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الزواج من الأجانب مقبول</a:t>
            </a:r>
            <a:endParaRPr lang="en-US" b="1" dirty="0">
              <a:solidFill>
                <a:srgbClr val="000000"/>
              </a:solidFill>
              <a:latin typeface="Arial Black" charset="0"/>
              <a:ea typeface="宋体" charset="0"/>
              <a:cs typeface="宋体" charset="0"/>
            </a:endParaRPr>
          </a:p>
        </p:txBody>
      </p:sp>
      <p:sp>
        <p:nvSpPr>
          <p:cNvPr id="31765" name="Text Box 21"/>
          <p:cNvSpPr txBox="1">
            <a:spLocks noChangeArrowheads="1"/>
          </p:cNvSpPr>
          <p:nvPr/>
        </p:nvSpPr>
        <p:spPr bwMode="auto">
          <a:xfrm>
            <a:off x="3124200" y="5807075"/>
            <a:ext cx="2971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التسلية</a:t>
            </a:r>
            <a:endParaRPr lang="en-US" b="1" dirty="0">
              <a:solidFill>
                <a:srgbClr val="000000"/>
              </a:solidFill>
              <a:latin typeface="Arial Black" charset="0"/>
              <a:ea typeface="宋体" charset="0"/>
              <a:cs typeface="宋体" charset="0"/>
            </a:endParaRPr>
          </a:p>
        </p:txBody>
      </p:sp>
      <p:sp>
        <p:nvSpPr>
          <p:cNvPr id="31767" name="Text Box 23"/>
          <p:cNvSpPr txBox="1">
            <a:spLocks noChangeArrowheads="1"/>
          </p:cNvSpPr>
          <p:nvPr/>
        </p:nvSpPr>
        <p:spPr bwMode="auto">
          <a:xfrm>
            <a:off x="2514600" y="6324600"/>
            <a:ext cx="40386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أغراض أخرى عديدة</a:t>
            </a:r>
            <a:endParaRPr lang="en-US" b="1" dirty="0">
              <a:solidFill>
                <a:srgbClr val="000000"/>
              </a:solidFill>
              <a:latin typeface="Arial Black" charset="0"/>
              <a:ea typeface="宋体" charset="0"/>
              <a:cs typeface="宋体" charset="0"/>
            </a:endParaRPr>
          </a:p>
        </p:txBody>
      </p:sp>
      <p:sp>
        <p:nvSpPr>
          <p:cNvPr id="31768" name="Text Box 24"/>
          <p:cNvSpPr txBox="1">
            <a:spLocks noChangeArrowheads="1"/>
          </p:cNvSpPr>
          <p:nvPr/>
        </p:nvSpPr>
        <p:spPr bwMode="auto">
          <a:xfrm rot="600000">
            <a:off x="327952" y="2334938"/>
            <a:ext cx="8359254" cy="3693319"/>
          </a:xfrm>
          <a:prstGeom prst="rect">
            <a:avLst/>
          </a:prstGeom>
          <a:solidFill>
            <a:schemeClr val="tx1"/>
          </a:solidFill>
          <a:ln w="9525">
            <a:solidFill>
              <a:schemeClr val="tx1"/>
            </a:solidFill>
            <a:miter lim="800000"/>
            <a:headEnd type="none" w="sm" len="sm"/>
            <a:tailEnd type="none" w="sm" len="sm"/>
          </a:ln>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sz="8000" b="1" dirty="0">
                <a:solidFill>
                  <a:srgbClr val="FFFFFF"/>
                </a:solidFill>
                <a:latin typeface="Arial Black" charset="0"/>
                <a:ea typeface="宋体" charset="0"/>
                <a:cs typeface="宋体" charset="0"/>
              </a:rPr>
              <a:t>يبارك الله       الذين يساعدون  الآخرين</a:t>
            </a:r>
            <a:endParaRPr lang="en-US" sz="8000" b="1" dirty="0">
              <a:solidFill>
                <a:srgbClr val="FFFFFF"/>
              </a:solidFill>
              <a:latin typeface="Arial Black" charset="0"/>
              <a:ea typeface="宋体" charset="0"/>
              <a:cs typeface="宋体" charset="0"/>
            </a:endParaRPr>
          </a:p>
        </p:txBody>
      </p:sp>
    </p:spTree>
    <p:extLst>
      <p:ext uri="{BB962C8B-B14F-4D97-AF65-F5344CB8AC3E}">
        <p14:creationId xmlns:p14="http://schemas.microsoft.com/office/powerpoint/2010/main" val="25949553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additive="base">
                                        <p:cTn id="7" dur="500" fill="hold"/>
                                        <p:tgtEl>
                                          <p:spTgt spid="31752"/>
                                        </p:tgtEl>
                                        <p:attrNameLst>
                                          <p:attrName>ppt_x</p:attrName>
                                        </p:attrNameLst>
                                      </p:cBhvr>
                                      <p:tavLst>
                                        <p:tav tm="0">
                                          <p:val>
                                            <p:strVal val="#ppt_x"/>
                                          </p:val>
                                        </p:tav>
                                        <p:tav tm="100000">
                                          <p:val>
                                            <p:strVal val="#ppt_x"/>
                                          </p:val>
                                        </p:tav>
                                      </p:tavLst>
                                    </p:anim>
                                    <p:anim calcmode="lin" valueType="num">
                                      <p:cBhvr additive="base">
                                        <p:cTn id="8" dur="500" fill="hold"/>
                                        <p:tgtEl>
                                          <p:spTgt spid="317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753"/>
                                        </p:tgtEl>
                                        <p:attrNameLst>
                                          <p:attrName>style.visibility</p:attrName>
                                        </p:attrNameLst>
                                      </p:cBhvr>
                                      <p:to>
                                        <p:strVal val="visible"/>
                                      </p:to>
                                    </p:set>
                                    <p:anim calcmode="lin" valueType="num">
                                      <p:cBhvr additive="base">
                                        <p:cTn id="13" dur="500" fill="hold"/>
                                        <p:tgtEl>
                                          <p:spTgt spid="31753"/>
                                        </p:tgtEl>
                                        <p:attrNameLst>
                                          <p:attrName>ppt_x</p:attrName>
                                        </p:attrNameLst>
                                      </p:cBhvr>
                                      <p:tavLst>
                                        <p:tav tm="0">
                                          <p:val>
                                            <p:strVal val="#ppt_x"/>
                                          </p:val>
                                        </p:tav>
                                        <p:tav tm="100000">
                                          <p:val>
                                            <p:strVal val="#ppt_x"/>
                                          </p:val>
                                        </p:tav>
                                      </p:tavLst>
                                    </p:anim>
                                    <p:anim calcmode="lin" valueType="num">
                                      <p:cBhvr additive="base">
                                        <p:cTn id="14" dur="500" fill="hold"/>
                                        <p:tgtEl>
                                          <p:spTgt spid="3175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1755"/>
                                        </p:tgtEl>
                                        <p:attrNameLst>
                                          <p:attrName>style.visibility</p:attrName>
                                        </p:attrNameLst>
                                      </p:cBhvr>
                                      <p:to>
                                        <p:strVal val="visible"/>
                                      </p:to>
                                    </p:set>
                                    <p:anim calcmode="lin" valueType="num">
                                      <p:cBhvr additive="base">
                                        <p:cTn id="19" dur="500" fill="hold"/>
                                        <p:tgtEl>
                                          <p:spTgt spid="31755"/>
                                        </p:tgtEl>
                                        <p:attrNameLst>
                                          <p:attrName>ppt_x</p:attrName>
                                        </p:attrNameLst>
                                      </p:cBhvr>
                                      <p:tavLst>
                                        <p:tav tm="0">
                                          <p:val>
                                            <p:strVal val="#ppt_x"/>
                                          </p:val>
                                        </p:tav>
                                        <p:tav tm="100000">
                                          <p:val>
                                            <p:strVal val="#ppt_x"/>
                                          </p:val>
                                        </p:tav>
                                      </p:tavLst>
                                    </p:anim>
                                    <p:anim calcmode="lin" valueType="num">
                                      <p:cBhvr additive="base">
                                        <p:cTn id="20" dur="500" fill="hold"/>
                                        <p:tgtEl>
                                          <p:spTgt spid="3175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757"/>
                                        </p:tgtEl>
                                        <p:attrNameLst>
                                          <p:attrName>style.visibility</p:attrName>
                                        </p:attrNameLst>
                                      </p:cBhvr>
                                      <p:to>
                                        <p:strVal val="visible"/>
                                      </p:to>
                                    </p:set>
                                    <p:anim calcmode="lin" valueType="num">
                                      <p:cBhvr additive="base">
                                        <p:cTn id="25" dur="500" fill="hold"/>
                                        <p:tgtEl>
                                          <p:spTgt spid="31757"/>
                                        </p:tgtEl>
                                        <p:attrNameLst>
                                          <p:attrName>ppt_x</p:attrName>
                                        </p:attrNameLst>
                                      </p:cBhvr>
                                      <p:tavLst>
                                        <p:tav tm="0">
                                          <p:val>
                                            <p:strVal val="#ppt_x"/>
                                          </p:val>
                                        </p:tav>
                                        <p:tav tm="100000">
                                          <p:val>
                                            <p:strVal val="#ppt_x"/>
                                          </p:val>
                                        </p:tav>
                                      </p:tavLst>
                                    </p:anim>
                                    <p:anim calcmode="lin" valueType="num">
                                      <p:cBhvr additive="base">
                                        <p:cTn id="26" dur="500" fill="hold"/>
                                        <p:tgtEl>
                                          <p:spTgt spid="31757"/>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1759"/>
                                        </p:tgtEl>
                                        <p:attrNameLst>
                                          <p:attrName>style.visibility</p:attrName>
                                        </p:attrNameLst>
                                      </p:cBhvr>
                                      <p:to>
                                        <p:strVal val="visible"/>
                                      </p:to>
                                    </p:set>
                                    <p:anim calcmode="lin" valueType="num">
                                      <p:cBhvr additive="base">
                                        <p:cTn id="31" dur="500" fill="hold"/>
                                        <p:tgtEl>
                                          <p:spTgt spid="31759"/>
                                        </p:tgtEl>
                                        <p:attrNameLst>
                                          <p:attrName>ppt_x</p:attrName>
                                        </p:attrNameLst>
                                      </p:cBhvr>
                                      <p:tavLst>
                                        <p:tav tm="0">
                                          <p:val>
                                            <p:strVal val="#ppt_x"/>
                                          </p:val>
                                        </p:tav>
                                        <p:tav tm="100000">
                                          <p:val>
                                            <p:strVal val="#ppt_x"/>
                                          </p:val>
                                        </p:tav>
                                      </p:tavLst>
                                    </p:anim>
                                    <p:anim calcmode="lin" valueType="num">
                                      <p:cBhvr additive="base">
                                        <p:cTn id="32" dur="500" fill="hold"/>
                                        <p:tgtEl>
                                          <p:spTgt spid="3175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31761"/>
                                        </p:tgtEl>
                                        <p:attrNameLst>
                                          <p:attrName>style.visibility</p:attrName>
                                        </p:attrNameLst>
                                      </p:cBhvr>
                                      <p:to>
                                        <p:strVal val="visible"/>
                                      </p:to>
                                    </p:set>
                                    <p:anim calcmode="lin" valueType="num">
                                      <p:cBhvr additive="base">
                                        <p:cTn id="37" dur="500" fill="hold"/>
                                        <p:tgtEl>
                                          <p:spTgt spid="31761"/>
                                        </p:tgtEl>
                                        <p:attrNameLst>
                                          <p:attrName>ppt_x</p:attrName>
                                        </p:attrNameLst>
                                      </p:cBhvr>
                                      <p:tavLst>
                                        <p:tav tm="0">
                                          <p:val>
                                            <p:strVal val="#ppt_x"/>
                                          </p:val>
                                        </p:tav>
                                        <p:tav tm="100000">
                                          <p:val>
                                            <p:strVal val="#ppt_x"/>
                                          </p:val>
                                        </p:tav>
                                      </p:tavLst>
                                    </p:anim>
                                    <p:anim calcmode="lin" valueType="num">
                                      <p:cBhvr additive="base">
                                        <p:cTn id="38" dur="500" fill="hold"/>
                                        <p:tgtEl>
                                          <p:spTgt spid="3176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1763"/>
                                        </p:tgtEl>
                                        <p:attrNameLst>
                                          <p:attrName>style.visibility</p:attrName>
                                        </p:attrNameLst>
                                      </p:cBhvr>
                                      <p:to>
                                        <p:strVal val="visible"/>
                                      </p:to>
                                    </p:set>
                                    <p:anim calcmode="lin" valueType="num">
                                      <p:cBhvr additive="base">
                                        <p:cTn id="43" dur="500" fill="hold"/>
                                        <p:tgtEl>
                                          <p:spTgt spid="31763"/>
                                        </p:tgtEl>
                                        <p:attrNameLst>
                                          <p:attrName>ppt_x</p:attrName>
                                        </p:attrNameLst>
                                      </p:cBhvr>
                                      <p:tavLst>
                                        <p:tav tm="0">
                                          <p:val>
                                            <p:strVal val="#ppt_x"/>
                                          </p:val>
                                        </p:tav>
                                        <p:tav tm="100000">
                                          <p:val>
                                            <p:strVal val="#ppt_x"/>
                                          </p:val>
                                        </p:tav>
                                      </p:tavLst>
                                    </p:anim>
                                    <p:anim calcmode="lin" valueType="num">
                                      <p:cBhvr additive="base">
                                        <p:cTn id="44" dur="500" fill="hold"/>
                                        <p:tgtEl>
                                          <p:spTgt spid="31763"/>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31764"/>
                                        </p:tgtEl>
                                        <p:attrNameLst>
                                          <p:attrName>style.visibility</p:attrName>
                                        </p:attrNameLst>
                                      </p:cBhvr>
                                      <p:to>
                                        <p:strVal val="visible"/>
                                      </p:to>
                                    </p:set>
                                    <p:anim calcmode="lin" valueType="num">
                                      <p:cBhvr additive="base">
                                        <p:cTn id="49" dur="500" fill="hold"/>
                                        <p:tgtEl>
                                          <p:spTgt spid="31764"/>
                                        </p:tgtEl>
                                        <p:attrNameLst>
                                          <p:attrName>ppt_x</p:attrName>
                                        </p:attrNameLst>
                                      </p:cBhvr>
                                      <p:tavLst>
                                        <p:tav tm="0">
                                          <p:val>
                                            <p:strVal val="#ppt_x"/>
                                          </p:val>
                                        </p:tav>
                                        <p:tav tm="100000">
                                          <p:val>
                                            <p:strVal val="#ppt_x"/>
                                          </p:val>
                                        </p:tav>
                                      </p:tavLst>
                                    </p:anim>
                                    <p:anim calcmode="lin" valueType="num">
                                      <p:cBhvr additive="base">
                                        <p:cTn id="50" dur="500" fill="hold"/>
                                        <p:tgtEl>
                                          <p:spTgt spid="3176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31765"/>
                                        </p:tgtEl>
                                        <p:attrNameLst>
                                          <p:attrName>style.visibility</p:attrName>
                                        </p:attrNameLst>
                                      </p:cBhvr>
                                      <p:to>
                                        <p:strVal val="visible"/>
                                      </p:to>
                                    </p:set>
                                    <p:anim calcmode="lin" valueType="num">
                                      <p:cBhvr additive="base">
                                        <p:cTn id="55" dur="500" fill="hold"/>
                                        <p:tgtEl>
                                          <p:spTgt spid="31765"/>
                                        </p:tgtEl>
                                        <p:attrNameLst>
                                          <p:attrName>ppt_x</p:attrName>
                                        </p:attrNameLst>
                                      </p:cBhvr>
                                      <p:tavLst>
                                        <p:tav tm="0">
                                          <p:val>
                                            <p:strVal val="#ppt_x"/>
                                          </p:val>
                                        </p:tav>
                                        <p:tav tm="100000">
                                          <p:val>
                                            <p:strVal val="#ppt_x"/>
                                          </p:val>
                                        </p:tav>
                                      </p:tavLst>
                                    </p:anim>
                                    <p:anim calcmode="lin" valueType="num">
                                      <p:cBhvr additive="base">
                                        <p:cTn id="56" dur="500" fill="hold"/>
                                        <p:tgtEl>
                                          <p:spTgt spid="31765"/>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1767"/>
                                        </p:tgtEl>
                                        <p:attrNameLst>
                                          <p:attrName>style.visibility</p:attrName>
                                        </p:attrNameLst>
                                      </p:cBhvr>
                                      <p:to>
                                        <p:strVal val="visible"/>
                                      </p:to>
                                    </p:set>
                                    <p:anim calcmode="lin" valueType="num">
                                      <p:cBhvr additive="base">
                                        <p:cTn id="61" dur="500" fill="hold"/>
                                        <p:tgtEl>
                                          <p:spTgt spid="31767"/>
                                        </p:tgtEl>
                                        <p:attrNameLst>
                                          <p:attrName>ppt_x</p:attrName>
                                        </p:attrNameLst>
                                      </p:cBhvr>
                                      <p:tavLst>
                                        <p:tav tm="0">
                                          <p:val>
                                            <p:strVal val="#ppt_x"/>
                                          </p:val>
                                        </p:tav>
                                        <p:tav tm="100000">
                                          <p:val>
                                            <p:strVal val="#ppt_x"/>
                                          </p:val>
                                        </p:tav>
                                      </p:tavLst>
                                    </p:anim>
                                    <p:anim calcmode="lin" valueType="num">
                                      <p:cBhvr additive="base">
                                        <p:cTn id="62" dur="500" fill="hold"/>
                                        <p:tgtEl>
                                          <p:spTgt spid="3176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5" presetClass="entr" presetSubtype="0" fill="hold" grpId="0" nodeType="clickEffect">
                                  <p:stCondLst>
                                    <p:cond delay="0"/>
                                  </p:stCondLst>
                                  <p:childTnLst>
                                    <p:set>
                                      <p:cBhvr>
                                        <p:cTn id="66" dur="1" fill="hold">
                                          <p:stCondLst>
                                            <p:cond delay="0"/>
                                          </p:stCondLst>
                                        </p:cTn>
                                        <p:tgtEl>
                                          <p:spTgt spid="31768"/>
                                        </p:tgtEl>
                                        <p:attrNameLst>
                                          <p:attrName>style.visibility</p:attrName>
                                        </p:attrNameLst>
                                      </p:cBhvr>
                                      <p:to>
                                        <p:strVal val="visible"/>
                                      </p:to>
                                    </p:set>
                                    <p:anim calcmode="lin" valueType="num">
                                      <p:cBhvr>
                                        <p:cTn id="67" dur="1000" fill="hold"/>
                                        <p:tgtEl>
                                          <p:spTgt spid="31768"/>
                                        </p:tgtEl>
                                        <p:attrNameLst>
                                          <p:attrName>ppt_w</p:attrName>
                                        </p:attrNameLst>
                                      </p:cBhvr>
                                      <p:tavLst>
                                        <p:tav tm="0">
                                          <p:val>
                                            <p:fltVal val="0"/>
                                          </p:val>
                                        </p:tav>
                                        <p:tav tm="100000">
                                          <p:val>
                                            <p:strVal val="#ppt_w"/>
                                          </p:val>
                                        </p:tav>
                                      </p:tavLst>
                                    </p:anim>
                                    <p:anim calcmode="lin" valueType="num">
                                      <p:cBhvr>
                                        <p:cTn id="68" dur="1000" fill="hold"/>
                                        <p:tgtEl>
                                          <p:spTgt spid="31768"/>
                                        </p:tgtEl>
                                        <p:attrNameLst>
                                          <p:attrName>ppt_h</p:attrName>
                                        </p:attrNameLst>
                                      </p:cBhvr>
                                      <p:tavLst>
                                        <p:tav tm="0">
                                          <p:val>
                                            <p:fltVal val="0"/>
                                          </p:val>
                                        </p:tav>
                                        <p:tav tm="100000">
                                          <p:val>
                                            <p:strVal val="#ppt_h"/>
                                          </p:val>
                                        </p:tav>
                                      </p:tavLst>
                                    </p:anim>
                                    <p:anim calcmode="lin" valueType="num">
                                      <p:cBhvr>
                                        <p:cTn id="69" dur="1000" fill="hold"/>
                                        <p:tgtEl>
                                          <p:spTgt spid="31768"/>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176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P spid="31753" grpId="0" animBg="1" autoUpdateAnimBg="0"/>
      <p:bldP spid="31755" grpId="0" animBg="1" autoUpdateAnimBg="0"/>
      <p:bldP spid="31757" grpId="0" animBg="1" autoUpdateAnimBg="0"/>
      <p:bldP spid="31759" grpId="0" animBg="1" autoUpdateAnimBg="0"/>
      <p:bldP spid="31761" grpId="0" animBg="1" autoUpdateAnimBg="0"/>
      <p:bldP spid="31763" grpId="0" animBg="1" autoUpdateAnimBg="0"/>
      <p:bldP spid="31764" grpId="0" animBg="1" autoUpdateAnimBg="0"/>
      <p:bldP spid="31765" grpId="0" animBg="1" autoUpdateAnimBg="0"/>
      <p:bldP spid="31767" grpId="0" animBg="1" autoUpdateAnimBg="0"/>
      <p:bldP spid="31768"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3123" name="Picture 3" descr="PMDCP004"/>
          <p:cNvPicPr>
            <a:picLocks noChangeAspect="1" noChangeArrowheads="1"/>
          </p:cNvPicPr>
          <p:nvPr/>
        </p:nvPicPr>
        <p:blipFill>
          <a:blip r:embed="rId3">
            <a:lum contrast="22000"/>
            <a:extLst>
              <a:ext uri="{28A0092B-C50C-407E-A947-70E740481C1C}">
                <a14:useLocalDpi xmlns:a14="http://schemas.microsoft.com/office/drawing/2010/main"/>
              </a:ext>
            </a:extLst>
          </a:blip>
          <a:srcRect/>
          <a:stretch>
            <a:fillRect/>
          </a:stretch>
        </p:blipFill>
        <p:spPr bwMode="auto">
          <a:xfrm>
            <a:off x="0" y="0"/>
            <a:ext cx="54879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ext Box 4"/>
          <p:cNvSpPr txBox="1">
            <a:spLocks noChangeArrowheads="1"/>
          </p:cNvSpPr>
          <p:nvPr/>
        </p:nvSpPr>
        <p:spPr bwMode="auto">
          <a:xfrm>
            <a:off x="5410200" y="152400"/>
            <a:ext cx="3733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اثنان خير من واحد لأن لهما أجرة لتعبهما صالحة لأنه إن وقع أحدهما يقيمه رفيقه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33125" name="Rectangle 6"/>
          <p:cNvSpPr>
            <a:spLocks noGrp="1" noChangeArrowheads="1"/>
          </p:cNvSpPr>
          <p:nvPr>
            <p:ph type="title" idx="4294967295"/>
          </p:nvPr>
        </p:nvSpPr>
        <p:spPr>
          <a:xfrm>
            <a:off x="1371600" y="6019800"/>
            <a:ext cx="7772400" cy="685800"/>
          </a:xfrm>
        </p:spPr>
        <p:txBody>
          <a:bodyPr/>
          <a:lstStyle/>
          <a:p>
            <a:pPr algn="r" eaLnBrk="1" hangingPunct="1"/>
            <a:r>
              <a:rPr lang="ar-JO" sz="2800" dirty="0">
                <a:solidFill>
                  <a:schemeClr val="bg1"/>
                </a:solidFill>
                <a:ea typeface="ＭＳ Ｐゴシック" charset="0"/>
              </a:rPr>
              <a:t>جامعة 4: 9-10أ</a:t>
            </a:r>
            <a:endParaRPr lang="en-US" sz="4000" dirty="0">
              <a:ea typeface="ＭＳ Ｐゴシック" charset="0"/>
            </a:endParaRPr>
          </a:p>
        </p:txBody>
      </p:sp>
    </p:spTree>
    <p:extLst>
      <p:ext uri="{BB962C8B-B14F-4D97-AF65-F5344CB8AC3E}">
        <p14:creationId xmlns:p14="http://schemas.microsoft.com/office/powerpoint/2010/main" val="137236563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64515" name="Picture 3" descr="PMDMO0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546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516" name="Text Box 4"/>
          <p:cNvSpPr txBox="1">
            <a:spLocks noChangeArrowheads="1"/>
          </p:cNvSpPr>
          <p:nvPr/>
        </p:nvSpPr>
        <p:spPr bwMode="auto">
          <a:xfrm>
            <a:off x="5410200" y="2286000"/>
            <a:ext cx="3733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ويل لمن هو وحده إن وقع إذ ليس ثان ليقيمه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35173" name="Rectangle 6"/>
          <p:cNvSpPr>
            <a:spLocks noGrp="1" noChangeArrowheads="1"/>
          </p:cNvSpPr>
          <p:nvPr>
            <p:ph type="title" idx="4294967295"/>
          </p:nvPr>
        </p:nvSpPr>
        <p:spPr>
          <a:xfrm>
            <a:off x="5292080" y="5486400"/>
            <a:ext cx="3851920" cy="1066800"/>
          </a:xfrm>
        </p:spPr>
        <p:txBody>
          <a:bodyPr/>
          <a:lstStyle/>
          <a:p>
            <a:pPr algn="r" eaLnBrk="1" hangingPunct="1"/>
            <a:r>
              <a:rPr lang="ar-JO" sz="2400" dirty="0">
                <a:solidFill>
                  <a:schemeClr val="bg1"/>
                </a:solidFill>
                <a:ea typeface="ＭＳ Ｐゴシック" charset="0"/>
              </a:rPr>
              <a:t>جامعة 4: 10ب</a:t>
            </a:r>
            <a:endParaRPr lang="en-US" sz="4000" dirty="0">
              <a:ea typeface="ＭＳ Ｐゴシック" charset="0"/>
            </a:endParaRPr>
          </a:p>
        </p:txBody>
      </p:sp>
    </p:spTree>
    <p:extLst>
      <p:ext uri="{BB962C8B-B14F-4D97-AF65-F5344CB8AC3E}">
        <p14:creationId xmlns:p14="http://schemas.microsoft.com/office/powerpoint/2010/main" val="32272958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afterEffect">
                                  <p:stCondLst>
                                    <p:cond delay="4000"/>
                                  </p:stCondLst>
                                  <p:childTnLst>
                                    <p:set>
                                      <p:cBhvr>
                                        <p:cTn id="6" dur="1" fill="hold">
                                          <p:stCondLst>
                                            <p:cond delay="0"/>
                                          </p:stCondLst>
                                        </p:cTn>
                                        <p:tgtEl>
                                          <p:spTgt spid="64515"/>
                                        </p:tgtEl>
                                        <p:attrNameLst>
                                          <p:attrName>style.visibility</p:attrName>
                                        </p:attrNameLst>
                                      </p:cBhvr>
                                      <p:to>
                                        <p:strVal val="visible"/>
                                      </p:to>
                                    </p:set>
                                    <p:animEffect transition="in" filter="checkerboard(down)">
                                      <p:cBhvr>
                                        <p:cTn id="7" dur="5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bg>
      <p:bgPr>
        <a:solidFill>
          <a:srgbClr val="A7947B"/>
        </a:solidFill>
        <a:effectLst/>
      </p:bgPr>
    </p:bg>
    <p:spTree>
      <p:nvGrpSpPr>
        <p:cNvPr id="1" name=""/>
        <p:cNvGrpSpPr/>
        <p:nvPr/>
      </p:nvGrpSpPr>
      <p:grpSpPr>
        <a:xfrm>
          <a:off x="0" y="0"/>
          <a:ext cx="0" cy="0"/>
          <a:chOff x="0" y="0"/>
          <a:chExt cx="0" cy="0"/>
        </a:xfrm>
      </p:grpSpPr>
      <p:sp>
        <p:nvSpPr>
          <p:cNvPr id="137218"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7219" name="Picture 7"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220"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189</a:t>
            </a:r>
            <a:endParaRPr lang="en-US" b="1" dirty="0">
              <a:solidFill>
                <a:srgbClr val="FFFFFF"/>
              </a:solidFill>
              <a:latin typeface="Arial" panose="020B0604020202020204" pitchFamily="34" charset="0"/>
              <a:cs typeface="Arial" panose="020B0604020202020204" pitchFamily="34" charset="0"/>
            </a:endParaRPr>
          </a:p>
        </p:txBody>
      </p:sp>
      <p:sp>
        <p:nvSpPr>
          <p:cNvPr id="137221"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الحجة</a:t>
            </a:r>
            <a:endParaRPr lang="en-US" dirty="0">
              <a:solidFill>
                <a:schemeClr val="bg1"/>
              </a:solidFill>
              <a:ea typeface="ＭＳ Ｐゴシック" charset="0"/>
            </a:endParaRPr>
          </a:p>
        </p:txBody>
      </p:sp>
      <p:sp>
        <p:nvSpPr>
          <p:cNvPr id="33800" name="Rectangle 8"/>
          <p:cNvSpPr>
            <a:spLocks noChangeArrowheads="1"/>
          </p:cNvSpPr>
          <p:nvPr/>
        </p:nvSpPr>
        <p:spPr bwMode="auto">
          <a:xfrm>
            <a:off x="685800" y="1295400"/>
            <a:ext cx="7924800" cy="525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latin typeface="Arial Narrow" pitchFamily="-111" charset="0"/>
                <a:ea typeface="宋体" pitchFamily="-111" charset="-122"/>
                <a:cs typeface="宋体" pitchFamily="-111" charset="-122"/>
              </a:rPr>
              <a:t> يسجل سفر راعوث تفاني راعوث الأرملة المؤابية  </a:t>
            </a:r>
          </a:p>
          <a:p>
            <a:pPr algn="r" defTabSz="914400" rtl="1" fontAlgn="base">
              <a:lnSpc>
                <a:spcPct val="90000"/>
              </a:lnSpc>
              <a:spcBef>
                <a:spcPct val="20000"/>
              </a:spcBef>
              <a:spcAft>
                <a:spcPct val="0"/>
              </a:spcAft>
              <a:defRPr/>
            </a:pPr>
            <a:r>
              <a:rPr lang="ar-JO" altLang="zh-CN" sz="3200" b="1" dirty="0">
                <a:solidFill>
                  <a:srgbClr val="FFFFFF"/>
                </a:solidFill>
                <a:latin typeface="Arial Narrow" pitchFamily="-111" charset="0"/>
                <a:ea typeface="宋体" pitchFamily="-111" charset="-122"/>
                <a:cs typeface="宋体" pitchFamily="-111" charset="-122"/>
              </a:rPr>
              <a:t>   الشابة تجاه نعمي حماتها الأرملة</a:t>
            </a:r>
            <a:r>
              <a:rPr lang="en-US" altLang="zh-CN" sz="3200" b="1" dirty="0">
                <a:solidFill>
                  <a:srgbClr val="FFFFFF"/>
                </a:solidFill>
                <a:latin typeface="Arial Narrow" pitchFamily="-111" charset="0"/>
                <a:ea typeface="宋体" pitchFamily="-111" charset="-122"/>
                <a:cs typeface="宋体" pitchFamily="-111" charset="-122"/>
              </a:rPr>
              <a:t> </a:t>
            </a:r>
          </a:p>
          <a:p>
            <a:pPr marL="342900" indent="-342900" defTabSz="914400" fontAlgn="base">
              <a:lnSpc>
                <a:spcPct val="90000"/>
              </a:lnSpc>
              <a:spcBef>
                <a:spcPct val="20000"/>
              </a:spcBef>
              <a:spcAft>
                <a:spcPct val="0"/>
              </a:spcAft>
              <a:defRPr/>
            </a:pPr>
            <a:endParaRPr lang="en-US" altLang="zh-CN" sz="3200" b="1" dirty="0">
              <a:solidFill>
                <a:srgbClr val="FFFFFF"/>
              </a:solidFill>
              <a:latin typeface="Arial Narrow" pitchFamily="-111" charset="0"/>
              <a:ea typeface="宋体" pitchFamily="-111" charset="-122"/>
              <a:cs typeface="宋体" pitchFamily="-111" charset="-122"/>
            </a:endParaRPr>
          </a:p>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latin typeface="Arial Narrow" pitchFamily="-111" charset="0"/>
                <a:ea typeface="宋体" pitchFamily="-111" charset="-122"/>
                <a:cs typeface="宋体" pitchFamily="-111" charset="-122"/>
              </a:rPr>
              <a:t>هدف هذه القصة إظهار كيف يبارك الله الذين يساعدون الآخرين و تظهر أهميتها الخاصة كونها تحدث في أكثر الفترات أنانية في تاريخ إسرائيل – فترة القضاة – عندما فعل كل شخص ما حسن في عينيه (قضاة 21: 25) </a:t>
            </a:r>
          </a:p>
          <a:p>
            <a:pPr marL="342900" indent="-342900" defTabSz="914400" fontAlgn="base">
              <a:lnSpc>
                <a:spcPct val="90000"/>
              </a:lnSpc>
              <a:spcBef>
                <a:spcPct val="20000"/>
              </a:spcBef>
              <a:spcAft>
                <a:spcPct val="0"/>
              </a:spcAft>
              <a:buFontTx/>
              <a:buBlip>
                <a:blip r:embed="rId5"/>
              </a:buBlip>
              <a:defRPr/>
            </a:pPr>
            <a:endParaRPr lang="en-US" altLang="zh-CN" sz="3200" b="1" dirty="0">
              <a:solidFill>
                <a:srgbClr val="FFFFFF"/>
              </a:solidFill>
              <a:latin typeface="Arial Narrow" pitchFamily="-111" charset="0"/>
              <a:ea typeface="宋体" pitchFamily="-111" charset="-122"/>
              <a:cs typeface="宋体" pitchFamily="-111" charset="-122"/>
            </a:endParaRPr>
          </a:p>
        </p:txBody>
      </p:sp>
    </p:spTree>
    <p:extLst>
      <p:ext uri="{BB962C8B-B14F-4D97-AF65-F5344CB8AC3E}">
        <p14:creationId xmlns:p14="http://schemas.microsoft.com/office/powerpoint/2010/main" val="21581682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800">
                                            <p:txEl>
                                              <p:pRg st="0" end="0"/>
                                            </p:txEl>
                                          </p:spTgt>
                                        </p:tgtEl>
                                        <p:attrNameLst>
                                          <p:attrName>style.visibility</p:attrName>
                                        </p:attrNameLst>
                                      </p:cBhvr>
                                      <p:to>
                                        <p:strVal val="visible"/>
                                      </p:to>
                                    </p:set>
                                    <p:anim calcmode="lin" valueType="num">
                                      <p:cBhvr additive="base">
                                        <p:cTn id="7" dur="500" fill="hold"/>
                                        <p:tgtEl>
                                          <p:spTgt spid="338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8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800">
                                            <p:txEl>
                                              <p:pRg st="1" end="1"/>
                                            </p:txEl>
                                          </p:spTgt>
                                        </p:tgtEl>
                                        <p:attrNameLst>
                                          <p:attrName>style.visibility</p:attrName>
                                        </p:attrNameLst>
                                      </p:cBhvr>
                                      <p:to>
                                        <p:strVal val="visible"/>
                                      </p:to>
                                    </p:set>
                                    <p:anim calcmode="lin" valueType="num">
                                      <p:cBhvr additive="base">
                                        <p:cTn id="13" dur="500" fill="hold"/>
                                        <p:tgtEl>
                                          <p:spTgt spid="3380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8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800">
                                            <p:txEl>
                                              <p:pRg st="3" end="3"/>
                                            </p:txEl>
                                          </p:spTgt>
                                        </p:tgtEl>
                                        <p:attrNameLst>
                                          <p:attrName>style.visibility</p:attrName>
                                        </p:attrNameLst>
                                      </p:cBhvr>
                                      <p:to>
                                        <p:strVal val="visible"/>
                                      </p:to>
                                    </p:set>
                                    <p:anim calcmode="lin" valueType="num">
                                      <p:cBhvr additive="base">
                                        <p:cTn id="19" dur="500" fill="hold"/>
                                        <p:tgtEl>
                                          <p:spTgt spid="33800">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380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58723" name="Picture 3" descr="COINS"/>
          <p:cNvPicPr>
            <a:picLocks noChangeAspect="1" noChangeArrowheads="1"/>
          </p:cNvPicPr>
          <p:nvPr/>
        </p:nvPicPr>
        <p:blipFill>
          <a:blip r:embed="rId4" cstate="screen">
            <a:lum bright="-18000" contrast="6000"/>
            <a:extLst>
              <a:ext uri="{28A0092B-C50C-407E-A947-70E740481C1C}">
                <a14:useLocalDpi xmlns:a14="http://schemas.microsoft.com/office/drawing/2010/main"/>
              </a:ext>
            </a:extLst>
          </a:blip>
          <a:srcRect/>
          <a:stretch>
            <a:fillRect/>
          </a:stretch>
        </p:blipFill>
        <p:spPr bwMode="auto">
          <a:xfrm>
            <a:off x="6248400" y="4686300"/>
            <a:ext cx="28956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268" name="Picture 4" descr="Ain Dara gods"/>
          <p:cNvPicPr>
            <a:picLocks noChangeAspect="1" noChangeArrowheads="1"/>
          </p:cNvPicPr>
          <p:nvPr/>
        </p:nvPicPr>
        <p:blipFill>
          <a:blip r:embed="rId5" cstate="screen">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26" name="Picture 6" descr="Shaq440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4800" y="2057400"/>
            <a:ext cx="2444750" cy="334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27" name="Picture 7" descr="PT Cruise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600200" y="230188"/>
            <a:ext cx="4876800" cy="197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0" name="Picture 10" descr="TV"/>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1" name="Picture 11" descr="stereo"/>
          <p:cNvPicPr>
            <a:picLocks noChangeAspect="1" noChangeArrowheads="1"/>
          </p:cNvPicPr>
          <p:nvPr/>
        </p:nvPicPr>
        <p:blipFill>
          <a:blip r:embed="rId9" cstate="screen">
            <a:extLst>
              <a:ext uri="{28A0092B-C50C-407E-A947-70E740481C1C}">
                <a14:useLocalDpi xmlns:a14="http://schemas.microsoft.com/office/drawing/2010/main"/>
              </a:ext>
            </a:extLst>
          </a:blip>
          <a:srcRect l="56352"/>
          <a:stretch>
            <a:fillRect/>
          </a:stretch>
        </p:blipFill>
        <p:spPr bwMode="auto">
          <a:xfrm>
            <a:off x="152400" y="1524000"/>
            <a:ext cx="1752600" cy="950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2" name="Picture 12" descr="VC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57200" y="381000"/>
            <a:ext cx="1597025" cy="731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3"/>
          <p:cNvGrpSpPr>
            <a:grpSpLocks/>
          </p:cNvGrpSpPr>
          <p:nvPr/>
        </p:nvGrpSpPr>
        <p:grpSpPr bwMode="auto">
          <a:xfrm>
            <a:off x="6858000" y="228600"/>
            <a:ext cx="1714500" cy="1508125"/>
            <a:chOff x="4320" y="144"/>
            <a:chExt cx="1080" cy="950"/>
          </a:xfrm>
        </p:grpSpPr>
        <p:pic>
          <p:nvPicPr>
            <p:cNvPr id="139278" name="Picture 14" descr="cams_digital8"/>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39279"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158736" name="Rectangle 16"/>
          <p:cNvSpPr>
            <a:spLocks noGrp="1" noChangeArrowheads="1"/>
          </p:cNvSpPr>
          <p:nvPr>
            <p:ph type="title" idx="4294967295"/>
          </p:nvPr>
        </p:nvSpPr>
        <p:spPr>
          <a:xfrm>
            <a:off x="1371600" y="60960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3200" dirty="0">
                <a:solidFill>
                  <a:schemeClr val="bg1"/>
                </a:solidFill>
                <a:ea typeface="+mj-ea"/>
              </a:rPr>
              <a:t>1 تسالونيكي 1: 9</a:t>
            </a:r>
            <a:endParaRPr lang="en-US" sz="3200" dirty="0">
              <a:solidFill>
                <a:schemeClr val="bg1"/>
              </a:solidFill>
              <a:ea typeface="+mj-ea"/>
            </a:endParaRPr>
          </a:p>
        </p:txBody>
      </p:sp>
      <p:pic>
        <p:nvPicPr>
          <p:cNvPr id="16" name="Picture 15"/>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8729" name="Text Box 9"/>
          <p:cNvSpPr txBox="1">
            <a:spLocks noChangeArrowheads="1"/>
          </p:cNvSpPr>
          <p:nvPr/>
        </p:nvSpPr>
        <p:spPr bwMode="auto">
          <a:xfrm>
            <a:off x="2895600" y="4022725"/>
            <a:ext cx="5943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كيف رجعتم إلى الله من الأوثان لتعبدوا الله الحي الحقيقي</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3851932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29"/>
                                        </p:tgtEl>
                                        <p:attrNameLst>
                                          <p:attrName>style.visibility</p:attrName>
                                        </p:attrNameLst>
                                      </p:cBhvr>
                                      <p:to>
                                        <p:strVal val="visible"/>
                                      </p:to>
                                    </p:set>
                                    <p:animEffect transition="in" filter="dissolve">
                                      <p:cBhvr>
                                        <p:cTn id="7" dur="500"/>
                                        <p:tgtEl>
                                          <p:spTgt spid="158729"/>
                                        </p:tgtEl>
                                      </p:cBhvr>
                                    </p:animEffect>
                                  </p:childTnLst>
                                </p:cTn>
                              </p:par>
                            </p:childTnLst>
                          </p:cTn>
                        </p:par>
                        <p:par>
                          <p:cTn id="8" fill="hold" nodeType="afterGroup">
                            <p:stCondLst>
                              <p:cond delay="1500"/>
                            </p:stCondLst>
                            <p:childTnLst>
                              <p:par>
                                <p:cTn id="9" presetID="4" presetClass="entr" presetSubtype="32" fill="hold" nodeType="afterEffect">
                                  <p:stCondLst>
                                    <p:cond delay="2000"/>
                                  </p:stCondLst>
                                  <p:childTnLst>
                                    <p:set>
                                      <p:cBhvr>
                                        <p:cTn id="10" dur="1" fill="hold">
                                          <p:stCondLst>
                                            <p:cond delay="0"/>
                                          </p:stCondLst>
                                        </p:cTn>
                                        <p:tgtEl>
                                          <p:spTgt spid="158727"/>
                                        </p:tgtEl>
                                        <p:attrNameLst>
                                          <p:attrName>style.visibility</p:attrName>
                                        </p:attrNameLst>
                                      </p:cBhvr>
                                      <p:to>
                                        <p:strVal val="visible"/>
                                      </p:to>
                                    </p:set>
                                    <p:animEffect transition="in" filter="box(out)">
                                      <p:cBhvr>
                                        <p:cTn id="11" dur="500"/>
                                        <p:tgtEl>
                                          <p:spTgt spid="158727"/>
                                        </p:tgtEl>
                                      </p:cBhvr>
                                    </p:animEffect>
                                  </p:childTnLst>
                                </p:cTn>
                              </p:par>
                            </p:childTnLst>
                          </p:cTn>
                        </p:par>
                        <p:par>
                          <p:cTn id="12" fill="hold" nodeType="afterGroup">
                            <p:stCondLst>
                              <p:cond delay="4000"/>
                            </p:stCondLst>
                            <p:childTnLst>
                              <p:par>
                                <p:cTn id="13" presetID="23" presetClass="entr" presetSubtype="16" fill="hold" nodeType="afterEffect">
                                  <p:stCondLst>
                                    <p:cond delay="2000"/>
                                  </p:stCondLst>
                                  <p:childTnLst>
                                    <p:set>
                                      <p:cBhvr>
                                        <p:cTn id="14" dur="1" fill="hold">
                                          <p:stCondLst>
                                            <p:cond delay="0"/>
                                          </p:stCondLst>
                                        </p:cTn>
                                        <p:tgtEl>
                                          <p:spTgt spid="158726"/>
                                        </p:tgtEl>
                                        <p:attrNameLst>
                                          <p:attrName>style.visibility</p:attrName>
                                        </p:attrNameLst>
                                      </p:cBhvr>
                                      <p:to>
                                        <p:strVal val="visible"/>
                                      </p:to>
                                    </p:set>
                                    <p:anim calcmode="lin" valueType="num">
                                      <p:cBhvr>
                                        <p:cTn id="15" dur="500" fill="hold"/>
                                        <p:tgtEl>
                                          <p:spTgt spid="158726"/>
                                        </p:tgtEl>
                                        <p:attrNameLst>
                                          <p:attrName>ppt_w</p:attrName>
                                        </p:attrNameLst>
                                      </p:cBhvr>
                                      <p:tavLst>
                                        <p:tav tm="0">
                                          <p:val>
                                            <p:fltVal val="0"/>
                                          </p:val>
                                        </p:tav>
                                        <p:tav tm="100000">
                                          <p:val>
                                            <p:strVal val="#ppt_w"/>
                                          </p:val>
                                        </p:tav>
                                      </p:tavLst>
                                    </p:anim>
                                    <p:anim calcmode="lin" valueType="num">
                                      <p:cBhvr>
                                        <p:cTn id="16" dur="500" fill="hold"/>
                                        <p:tgtEl>
                                          <p:spTgt spid="15872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6500"/>
                            </p:stCondLst>
                            <p:childTnLst>
                              <p:par>
                                <p:cTn id="18" presetID="23" presetClass="entr" presetSubtype="16" fill="hold" nodeType="afterEffect">
                                  <p:stCondLst>
                                    <p:cond delay="400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par>
                          <p:cTn id="22" fill="hold" nodeType="afterGroup">
                            <p:stCondLst>
                              <p:cond delay="11000"/>
                            </p:stCondLst>
                            <p:childTnLst>
                              <p:par>
                                <p:cTn id="23" presetID="23" presetClass="entr" presetSubtype="16" fill="hold" nodeType="afterEffect">
                                  <p:stCondLst>
                                    <p:cond delay="0"/>
                                  </p:stCondLst>
                                  <p:childTnLst>
                                    <p:set>
                                      <p:cBhvr>
                                        <p:cTn id="24" dur="1" fill="hold">
                                          <p:stCondLst>
                                            <p:cond delay="0"/>
                                          </p:stCondLst>
                                        </p:cTn>
                                        <p:tgtEl>
                                          <p:spTgt spid="158732"/>
                                        </p:tgtEl>
                                        <p:attrNameLst>
                                          <p:attrName>style.visibility</p:attrName>
                                        </p:attrNameLst>
                                      </p:cBhvr>
                                      <p:to>
                                        <p:strVal val="visible"/>
                                      </p:to>
                                    </p:set>
                                    <p:anim calcmode="lin" valueType="num">
                                      <p:cBhvr>
                                        <p:cTn id="25" dur="500" fill="hold"/>
                                        <p:tgtEl>
                                          <p:spTgt spid="158732"/>
                                        </p:tgtEl>
                                        <p:attrNameLst>
                                          <p:attrName>ppt_w</p:attrName>
                                        </p:attrNameLst>
                                      </p:cBhvr>
                                      <p:tavLst>
                                        <p:tav tm="0">
                                          <p:val>
                                            <p:fltVal val="0"/>
                                          </p:val>
                                        </p:tav>
                                        <p:tav tm="100000">
                                          <p:val>
                                            <p:strVal val="#ppt_w"/>
                                          </p:val>
                                        </p:tav>
                                      </p:tavLst>
                                    </p:anim>
                                    <p:anim calcmode="lin" valueType="num">
                                      <p:cBhvr>
                                        <p:cTn id="26" dur="500" fill="hold"/>
                                        <p:tgtEl>
                                          <p:spTgt spid="158732"/>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3"/>
                                            </p:cond>
                                          </p:stCondLst>
                                        </p:cTn>
                                        <p:tgtEl>
                                          <p:spTgt spid="158732"/>
                                        </p:tgtEl>
                                        <p:attrNameLst>
                                          <p:attrName>style.visibility</p:attrName>
                                        </p:attrNameLst>
                                      </p:cBhvr>
                                      <p:to>
                                        <p:strVal val="hidden"/>
                                      </p:to>
                                    </p:set>
                                  </p:subTnLst>
                                </p:cTn>
                              </p:par>
                            </p:childTnLst>
                          </p:cTn>
                        </p:par>
                        <p:par>
                          <p:cTn id="27" fill="hold" nodeType="afterGroup">
                            <p:stCondLst>
                              <p:cond delay="11500"/>
                            </p:stCondLst>
                            <p:childTnLst>
                              <p:par>
                                <p:cTn id="28" presetID="23" presetClass="entr" presetSubtype="16" fill="hold" nodeType="afterEffect">
                                  <p:stCondLst>
                                    <p:cond delay="0"/>
                                  </p:stCondLst>
                                  <p:childTnLst>
                                    <p:set>
                                      <p:cBhvr>
                                        <p:cTn id="29" dur="1" fill="hold">
                                          <p:stCondLst>
                                            <p:cond delay="0"/>
                                          </p:stCondLst>
                                        </p:cTn>
                                        <p:tgtEl>
                                          <p:spTgt spid="158730"/>
                                        </p:tgtEl>
                                        <p:attrNameLst>
                                          <p:attrName>style.visibility</p:attrName>
                                        </p:attrNameLst>
                                      </p:cBhvr>
                                      <p:to>
                                        <p:strVal val="visible"/>
                                      </p:to>
                                    </p:set>
                                    <p:anim calcmode="lin" valueType="num">
                                      <p:cBhvr>
                                        <p:cTn id="30" dur="500" fill="hold"/>
                                        <p:tgtEl>
                                          <p:spTgt spid="158730"/>
                                        </p:tgtEl>
                                        <p:attrNameLst>
                                          <p:attrName>ppt_w</p:attrName>
                                        </p:attrNameLst>
                                      </p:cBhvr>
                                      <p:tavLst>
                                        <p:tav tm="0">
                                          <p:val>
                                            <p:fltVal val="0"/>
                                          </p:val>
                                        </p:tav>
                                        <p:tav tm="100000">
                                          <p:val>
                                            <p:strVal val="#ppt_w"/>
                                          </p:val>
                                        </p:tav>
                                      </p:tavLst>
                                    </p:anim>
                                    <p:anim calcmode="lin" valueType="num">
                                      <p:cBhvr>
                                        <p:cTn id="31" dur="500" fill="hold"/>
                                        <p:tgtEl>
                                          <p:spTgt spid="158730"/>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0"/>
                                        </p:tgtEl>
                                        <p:attrNameLst>
                                          <p:attrName>style.visibility</p:attrName>
                                        </p:attrNameLst>
                                      </p:cBhvr>
                                      <p:to>
                                        <p:strVal val="hidden"/>
                                      </p:to>
                                    </p:set>
                                  </p:subTnLst>
                                </p:cTn>
                              </p:par>
                            </p:childTnLst>
                          </p:cTn>
                        </p:par>
                        <p:par>
                          <p:cTn id="32" fill="hold" nodeType="afterGroup">
                            <p:stCondLst>
                              <p:cond delay="12000"/>
                            </p:stCondLst>
                            <p:childTnLst>
                              <p:par>
                                <p:cTn id="33" presetID="23" presetClass="entr" presetSubtype="16" fill="hold" nodeType="afterEffect">
                                  <p:stCondLst>
                                    <p:cond delay="0"/>
                                  </p:stCondLst>
                                  <p:childTnLst>
                                    <p:set>
                                      <p:cBhvr>
                                        <p:cTn id="34" dur="1" fill="hold">
                                          <p:stCondLst>
                                            <p:cond delay="0"/>
                                          </p:stCondLst>
                                        </p:cTn>
                                        <p:tgtEl>
                                          <p:spTgt spid="158731"/>
                                        </p:tgtEl>
                                        <p:attrNameLst>
                                          <p:attrName>style.visibility</p:attrName>
                                        </p:attrNameLst>
                                      </p:cBhvr>
                                      <p:to>
                                        <p:strVal val="visible"/>
                                      </p:to>
                                    </p:set>
                                    <p:anim calcmode="lin" valueType="num">
                                      <p:cBhvr>
                                        <p:cTn id="35" dur="500" fill="hold"/>
                                        <p:tgtEl>
                                          <p:spTgt spid="158731"/>
                                        </p:tgtEl>
                                        <p:attrNameLst>
                                          <p:attrName>ppt_w</p:attrName>
                                        </p:attrNameLst>
                                      </p:cBhvr>
                                      <p:tavLst>
                                        <p:tav tm="0">
                                          <p:val>
                                            <p:fltVal val="0"/>
                                          </p:val>
                                        </p:tav>
                                        <p:tav tm="100000">
                                          <p:val>
                                            <p:strVal val="#ppt_w"/>
                                          </p:val>
                                        </p:tav>
                                      </p:tavLst>
                                    </p:anim>
                                    <p:anim calcmode="lin" valueType="num">
                                      <p:cBhvr>
                                        <p:cTn id="36" dur="500" fill="hold"/>
                                        <p:tgtEl>
                                          <p:spTgt spid="158731"/>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1"/>
                                        </p:tgtEl>
                                        <p:attrNameLst>
                                          <p:attrName>style.visibility</p:attrName>
                                        </p:attrNameLst>
                                      </p:cBhvr>
                                      <p:to>
                                        <p:strVal val="hidden"/>
                                      </p:to>
                                    </p:set>
                                  </p:subTnLst>
                                </p:cTn>
                              </p:par>
                            </p:childTnLst>
                          </p:cTn>
                        </p:par>
                        <p:par>
                          <p:cTn id="37" fill="hold" nodeType="afterGroup">
                            <p:stCondLst>
                              <p:cond delay="12500"/>
                            </p:stCondLst>
                            <p:childTnLst>
                              <p:par>
                                <p:cTn id="38" presetID="23" presetClass="entr" presetSubtype="16" fill="hold" nodeType="afterEffect">
                                  <p:stCondLst>
                                    <p:cond delay="0"/>
                                  </p:stCondLst>
                                  <p:childTnLst>
                                    <p:set>
                                      <p:cBhvr>
                                        <p:cTn id="39" dur="1" fill="hold">
                                          <p:stCondLst>
                                            <p:cond delay="0"/>
                                          </p:stCondLst>
                                        </p:cTn>
                                        <p:tgtEl>
                                          <p:spTgt spid="158723"/>
                                        </p:tgtEl>
                                        <p:attrNameLst>
                                          <p:attrName>style.visibility</p:attrName>
                                        </p:attrNameLst>
                                      </p:cBhvr>
                                      <p:to>
                                        <p:strVal val="visible"/>
                                      </p:to>
                                    </p:set>
                                    <p:anim calcmode="lin" valueType="num">
                                      <p:cBhvr>
                                        <p:cTn id="40" dur="500" fill="hold"/>
                                        <p:tgtEl>
                                          <p:spTgt spid="158723"/>
                                        </p:tgtEl>
                                        <p:attrNameLst>
                                          <p:attrName>ppt_w</p:attrName>
                                        </p:attrNameLst>
                                      </p:cBhvr>
                                      <p:tavLst>
                                        <p:tav tm="0">
                                          <p:val>
                                            <p:fltVal val="0"/>
                                          </p:val>
                                        </p:tav>
                                        <p:tav tm="100000">
                                          <p:val>
                                            <p:strVal val="#ppt_w"/>
                                          </p:val>
                                        </p:tav>
                                      </p:tavLst>
                                    </p:anim>
                                    <p:anim calcmode="lin" valueType="num">
                                      <p:cBhvr>
                                        <p:cTn id="41" dur="500" fill="hold"/>
                                        <p:tgtEl>
                                          <p:spTgt spid="158723"/>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38"/>
                                            </p:cond>
                                          </p:stCondLst>
                                        </p:cTn>
                                        <p:tgtEl>
                                          <p:spTgt spid="158723"/>
                                        </p:tgtEl>
                                        <p:attrNameLst>
                                          <p:attrName>style.visibility</p:attrName>
                                        </p:attrNameLst>
                                      </p:cBhvr>
                                      <p:to>
                                        <p:strVal val="hidden"/>
                                      </p:to>
                                    </p:set>
                                  </p:subTnLst>
                                </p:cTn>
                              </p:par>
                              <p:par>
                                <p:cTn id="42" presetID="9"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dissolv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9"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8"/>
            <a:ext cx="7953484" cy="35711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على الرغم من تمرد الشعب تحت حكم القضاة (1 : 1) لكن الولاء للعهد الإلهي تم حفظه في بقية تقية حافظوا على النسل المسياني و شاركوا في العهد الداوودي (4 : 17 – 22)</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9929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Rectangle 5"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1315" name="Picture 8"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457200" y="19050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6"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solidFill>
                  <a:srgbClr val="FFFFFF"/>
                </a:solidFill>
              </a:rPr>
              <a:t>189</a:t>
            </a:r>
          </a:p>
        </p:txBody>
      </p:sp>
      <p:sp>
        <p:nvSpPr>
          <p:cNvPr id="141317"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الحجة</a:t>
            </a:r>
            <a:endParaRPr lang="en-US" dirty="0">
              <a:solidFill>
                <a:schemeClr val="bg1"/>
              </a:solidFill>
              <a:ea typeface="ＭＳ Ｐゴシック" charset="0"/>
            </a:endParaRPr>
          </a:p>
        </p:txBody>
      </p:sp>
      <p:sp>
        <p:nvSpPr>
          <p:cNvPr id="248841" name="Rectangle 9"/>
          <p:cNvSpPr>
            <a:spLocks noChangeArrowheads="1"/>
          </p:cNvSpPr>
          <p:nvPr/>
        </p:nvSpPr>
        <p:spPr bwMode="auto">
          <a:xfrm>
            <a:off x="304800" y="1143000"/>
            <a:ext cx="8610600" cy="5562600"/>
          </a:xfrm>
          <a:prstGeom prst="rect">
            <a:avLst/>
          </a:prstGeom>
          <a:noFill/>
          <a:ln w="9525">
            <a:noFill/>
            <a:miter lim="800000"/>
            <a:headEnd/>
            <a:tailEnd/>
          </a:ln>
          <a:effectLst/>
        </p:spPr>
        <p:txBody>
          <a:bodyPr/>
          <a:lstStyle/>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بارك الله تفاني راعوث تجاه نعمي أولاً من خلال إعالة الإحتياجات الوقتية كالطعام و الحماية (راعوث 1-2) لكن الإصحاحات التالية تنتهي في ذروتها بمكافأة راعوث في العائلة و المشاركة في النسل الداوودي و المسياني (راعوث 3-4)</a:t>
            </a: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a:p>
            <a:pPr marL="342900" indent="-342900" defTabSz="914400" fontAlgn="base">
              <a:lnSpc>
                <a:spcPct val="90000"/>
              </a:lnSpc>
              <a:spcBef>
                <a:spcPct val="20000"/>
              </a:spcBef>
              <a:spcAft>
                <a:spcPct val="0"/>
              </a:spcAft>
              <a:defRPr/>
            </a:pP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لهذا فإن سفر راعوث يقف كدفاع قوي لمصلحة العيش غير الأناني و البار خلال أكثر الفترات أنانية و شر في تاريخ إسرائيل</a:t>
            </a: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p:txBody>
      </p:sp>
    </p:spTree>
    <p:extLst>
      <p:ext uri="{BB962C8B-B14F-4D97-AF65-F5344CB8AC3E}">
        <p14:creationId xmlns:p14="http://schemas.microsoft.com/office/powerpoint/2010/main" val="26687838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8841">
                                            <p:txEl>
                                              <p:pRg st="0" end="0"/>
                                            </p:txEl>
                                          </p:spTgt>
                                        </p:tgtEl>
                                        <p:attrNameLst>
                                          <p:attrName>style.visibility</p:attrName>
                                        </p:attrNameLst>
                                      </p:cBhvr>
                                      <p:to>
                                        <p:strVal val="visible"/>
                                      </p:to>
                                    </p:set>
                                    <p:anim calcmode="lin" valueType="num">
                                      <p:cBhvr additive="base">
                                        <p:cTn id="7" dur="500" fill="hold"/>
                                        <p:tgtEl>
                                          <p:spTgt spid="24884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88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8841">
                                            <p:txEl>
                                              <p:pRg st="2" end="2"/>
                                            </p:txEl>
                                          </p:spTgt>
                                        </p:tgtEl>
                                        <p:attrNameLst>
                                          <p:attrName>style.visibility</p:attrName>
                                        </p:attrNameLst>
                                      </p:cBhvr>
                                      <p:to>
                                        <p:strVal val="visible"/>
                                      </p:to>
                                    </p:set>
                                    <p:anim calcmode="lin" valueType="num">
                                      <p:cBhvr additive="base">
                                        <p:cTn id="13" dur="500" fill="hold"/>
                                        <p:tgtEl>
                                          <p:spTgt spid="248841">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88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41" grpId="0" build="p"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3363" name="Picture 3" descr="COINS"/>
          <p:cNvPicPr>
            <a:picLocks noChangeAspect="1" noChangeArrowheads="1"/>
          </p:cNvPicPr>
          <p:nvPr/>
        </p:nvPicPr>
        <p:blipFill>
          <a:blip r:embed="rId3" cstate="screen">
            <a:lum bright="-18000" contrast="6000"/>
            <a:extLst>
              <a:ext uri="{28A0092B-C50C-407E-A947-70E740481C1C}">
                <a14:useLocalDpi xmlns:a14="http://schemas.microsoft.com/office/drawing/2010/main"/>
              </a:ext>
            </a:extLst>
          </a:blip>
          <a:srcRect/>
          <a:stretch>
            <a:fillRect/>
          </a:stretch>
        </p:blipFill>
        <p:spPr bwMode="auto">
          <a:xfrm>
            <a:off x="5943600" y="4686300"/>
            <a:ext cx="32004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4" name="Picture 4" descr="Ain Dara gods"/>
          <p:cNvPicPr>
            <a:picLocks noChangeAspect="1" noChangeArrowheads="1"/>
          </p:cNvPicPr>
          <p:nvPr/>
        </p:nvPicPr>
        <p:blipFill>
          <a:blip r:embed="rId4" cstate="screen">
            <a:extLst>
              <a:ext uri="{28A0092B-C50C-407E-A947-70E740481C1C}">
                <a14:useLocalDpi xmlns:a14="http://schemas.microsoft.com/office/drawing/2010/main"/>
              </a:ext>
            </a:extLst>
          </a:blip>
          <a:srcRect l="-3768"/>
          <a:stretch>
            <a:fillRect/>
          </a:stretch>
        </p:blipFill>
        <p:spPr bwMode="auto">
          <a:xfrm>
            <a:off x="0" y="1981200"/>
            <a:ext cx="69342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6" name="Picture 6" descr="Shaq44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 y="2209800"/>
            <a:ext cx="1897063" cy="259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7" name="Picture 7" descr="PT Cruise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133600" y="230188"/>
            <a:ext cx="3886200" cy="197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9" name="Picture 10" descr="TV"/>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70" name="Picture 11" descr="stereo"/>
          <p:cNvPicPr>
            <a:picLocks noChangeAspect="1" noChangeArrowheads="1"/>
          </p:cNvPicPr>
          <p:nvPr/>
        </p:nvPicPr>
        <p:blipFill>
          <a:blip r:embed="rId8" cstate="screen">
            <a:extLst>
              <a:ext uri="{28A0092B-C50C-407E-A947-70E740481C1C}">
                <a14:useLocalDpi xmlns:a14="http://schemas.microsoft.com/office/drawing/2010/main"/>
              </a:ext>
            </a:extLst>
          </a:blip>
          <a:srcRect l="56352"/>
          <a:stretch>
            <a:fillRect/>
          </a:stretch>
        </p:blipFill>
        <p:spPr bwMode="auto">
          <a:xfrm>
            <a:off x="0" y="990600"/>
            <a:ext cx="1752600" cy="950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71" name="Picture 12" descr="VC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533400" y="228600"/>
            <a:ext cx="1597025" cy="731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372" name="Group 13"/>
          <p:cNvGrpSpPr>
            <a:grpSpLocks/>
          </p:cNvGrpSpPr>
          <p:nvPr/>
        </p:nvGrpSpPr>
        <p:grpSpPr bwMode="auto">
          <a:xfrm>
            <a:off x="6858000" y="228600"/>
            <a:ext cx="1714500" cy="1508125"/>
            <a:chOff x="4320" y="144"/>
            <a:chExt cx="1080" cy="950"/>
          </a:xfrm>
        </p:grpSpPr>
        <p:pic>
          <p:nvPicPr>
            <p:cNvPr id="143374" name="Picture 14" descr="cams_digital8"/>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43375"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143373" name="Rectangle 16"/>
          <p:cNvSpPr>
            <a:spLocks noGrp="1" noChangeArrowheads="1"/>
          </p:cNvSpPr>
          <p:nvPr>
            <p:ph type="title" idx="4294967295"/>
          </p:nvPr>
        </p:nvSpPr>
        <p:spPr>
          <a:xfrm>
            <a:off x="1371600" y="4600451"/>
            <a:ext cx="7772400" cy="1143000"/>
          </a:xfrm>
        </p:spPr>
        <p:txBody>
          <a:bodyPr/>
          <a:lstStyle/>
          <a:p>
            <a:pPr algn="r" eaLnBrk="1" hangingPunct="1"/>
            <a:r>
              <a:rPr lang="ar-JO" sz="3200" dirty="0">
                <a:solidFill>
                  <a:srgbClr val="FFFF00"/>
                </a:solidFill>
                <a:ea typeface="ＭＳ Ｐゴシック" charset="0"/>
              </a:rPr>
              <a:t>1 يوحنا 5: 21 </a:t>
            </a:r>
            <a:endParaRPr lang="en-US" dirty="0">
              <a:ea typeface="ＭＳ Ｐゴシック" charset="0"/>
            </a:endParaRPr>
          </a:p>
        </p:txBody>
      </p:sp>
      <p:pic>
        <p:nvPicPr>
          <p:cNvPr id="2" name="Picture 1"/>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9753" name="Text Box 9"/>
          <p:cNvSpPr txBox="1">
            <a:spLocks noChangeArrowheads="1"/>
          </p:cNvSpPr>
          <p:nvPr/>
        </p:nvSpPr>
        <p:spPr bwMode="auto">
          <a:xfrm>
            <a:off x="2895600" y="3212976"/>
            <a:ext cx="59436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00"/>
                </a:solidFill>
                <a:latin typeface="Arial" panose="020B0604020202020204" pitchFamily="34" charset="0"/>
                <a:ea typeface="ＭＳ Ｐゴシック" charset="0"/>
                <a:cs typeface="Arial" panose="020B0604020202020204" pitchFamily="34" charset="0"/>
              </a:rPr>
              <a:t>أيها الأولاد احفظوا أنفسكم من الأصنام</a:t>
            </a:r>
            <a:endParaRPr lang="en-US" sz="40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80388178"/>
      </p:ext>
    </p:extLst>
  </p:cSld>
  <p:clrMapOvr>
    <a:masterClrMapping/>
  </p:clrMapOvr>
  <p:transition>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145410" name="Picture 10" descr="Bleeding heart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5411" name="Text Box 2"/>
          <p:cNvSpPr txBox="1">
            <a:spLocks noChangeArrowheads="1"/>
          </p:cNvSpPr>
          <p:nvPr/>
        </p:nvSpPr>
        <p:spPr bwMode="auto">
          <a:xfrm>
            <a:off x="7573416" y="116632"/>
            <a:ext cx="1535088"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panose="020B0604020202020204" pitchFamily="34" charset="0"/>
                <a:cs typeface="Arial" panose="020B0604020202020204" pitchFamily="34" charset="0"/>
              </a:rPr>
              <a:t>189-190</a:t>
            </a:r>
          </a:p>
        </p:txBody>
      </p:sp>
      <p:sp>
        <p:nvSpPr>
          <p:cNvPr id="145412"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الفرضية</a:t>
            </a:r>
            <a:endParaRPr lang="en-US" dirty="0">
              <a:solidFill>
                <a:schemeClr val="bg1"/>
              </a:solidFill>
              <a:ea typeface="ＭＳ Ｐゴシック" charset="0"/>
            </a:endParaRPr>
          </a:p>
        </p:txBody>
      </p:sp>
      <p:sp>
        <p:nvSpPr>
          <p:cNvPr id="34823" name="Text Box 7"/>
          <p:cNvSpPr txBox="1">
            <a:spLocks noChangeArrowheads="1"/>
          </p:cNvSpPr>
          <p:nvPr/>
        </p:nvSpPr>
        <p:spPr bwMode="auto">
          <a:xfrm>
            <a:off x="952500" y="2657475"/>
            <a:ext cx="56007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Black" charset="0"/>
                <a:ea typeface="宋体" charset="0"/>
                <a:cs typeface="宋体" charset="0"/>
              </a:rPr>
              <a:t>1-2 التفاني يأتي             بالطعام و الحماية</a:t>
            </a:r>
            <a:endParaRPr lang="en-US" altLang="zh-CN" sz="3200" b="1" dirty="0">
              <a:solidFill>
                <a:srgbClr val="000000"/>
              </a:solidFill>
              <a:latin typeface="Arial Black" charset="0"/>
              <a:ea typeface="宋体" charset="0"/>
              <a:cs typeface="宋体" charset="0"/>
            </a:endParaRPr>
          </a:p>
        </p:txBody>
      </p:sp>
      <p:sp>
        <p:nvSpPr>
          <p:cNvPr id="145414" name="Text Box 8"/>
          <p:cNvSpPr txBox="1">
            <a:spLocks noChangeArrowheads="1"/>
          </p:cNvSpPr>
          <p:nvPr/>
        </p:nvSpPr>
        <p:spPr bwMode="auto">
          <a:xfrm>
            <a:off x="1066800" y="1392238"/>
            <a:ext cx="7010400" cy="5847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Black" charset="0"/>
                <a:ea typeface="宋体" charset="0"/>
                <a:cs typeface="宋体" charset="0"/>
              </a:rPr>
              <a:t>يكافأ الله منكري ذواتهم</a:t>
            </a:r>
            <a:endParaRPr lang="en-US" altLang="zh-CN" sz="3200" b="1" dirty="0">
              <a:solidFill>
                <a:srgbClr val="000000"/>
              </a:solidFill>
              <a:latin typeface="Arial Black" charset="0"/>
              <a:ea typeface="宋体" charset="0"/>
              <a:cs typeface="宋体" charset="0"/>
            </a:endParaRPr>
          </a:p>
        </p:txBody>
      </p:sp>
      <p:sp>
        <p:nvSpPr>
          <p:cNvPr id="34825" name="Text Box 9"/>
          <p:cNvSpPr txBox="1">
            <a:spLocks noChangeArrowheads="1"/>
          </p:cNvSpPr>
          <p:nvPr/>
        </p:nvSpPr>
        <p:spPr bwMode="auto">
          <a:xfrm>
            <a:off x="3276600" y="5029200"/>
            <a:ext cx="55626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Black" charset="0"/>
                <a:ea typeface="宋体" charset="0"/>
                <a:cs typeface="宋体" charset="0"/>
              </a:rPr>
              <a:t>3-4 التفاني يأتي           بسلالة مسيانية</a:t>
            </a:r>
            <a:endParaRPr lang="en-US" altLang="zh-CN" sz="3200" b="1" dirty="0">
              <a:solidFill>
                <a:srgbClr val="000000"/>
              </a:solidFill>
              <a:latin typeface="Arial Black" charset="0"/>
              <a:ea typeface="宋体" charset="0"/>
              <a:cs typeface="宋体" charset="0"/>
            </a:endParaRPr>
          </a:p>
        </p:txBody>
      </p:sp>
    </p:spTree>
    <p:extLst>
      <p:ext uri="{BB962C8B-B14F-4D97-AF65-F5344CB8AC3E}">
        <p14:creationId xmlns:p14="http://schemas.microsoft.com/office/powerpoint/2010/main" val="35730072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0-#ppt_w/2"/>
                                          </p:val>
                                        </p:tav>
                                        <p:tav tm="100000">
                                          <p:val>
                                            <p:strVal val="#ppt_x"/>
                                          </p:val>
                                        </p:tav>
                                      </p:tavLst>
                                    </p:anim>
                                    <p:anim calcmode="lin" valueType="num">
                                      <p:cBhvr additive="base">
                                        <p:cTn id="8" dur="500" fill="hold"/>
                                        <p:tgtEl>
                                          <p:spTgt spid="348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825"/>
                                        </p:tgtEl>
                                        <p:attrNameLst>
                                          <p:attrName>style.visibility</p:attrName>
                                        </p:attrNameLst>
                                      </p:cBhvr>
                                      <p:to>
                                        <p:strVal val="visible"/>
                                      </p:to>
                                    </p:set>
                                    <p:anim calcmode="lin" valueType="num">
                                      <p:cBhvr additive="base">
                                        <p:cTn id="13" dur="500" fill="hold"/>
                                        <p:tgtEl>
                                          <p:spTgt spid="34825"/>
                                        </p:tgtEl>
                                        <p:attrNameLst>
                                          <p:attrName>ppt_x</p:attrName>
                                        </p:attrNameLst>
                                      </p:cBhvr>
                                      <p:tavLst>
                                        <p:tav tm="0">
                                          <p:val>
                                            <p:strVal val="0-#ppt_w/2"/>
                                          </p:val>
                                        </p:tav>
                                        <p:tav tm="100000">
                                          <p:val>
                                            <p:strVal val="#ppt_x"/>
                                          </p:val>
                                        </p:tav>
                                      </p:tavLst>
                                    </p:anim>
                                    <p:anim calcmode="lin" valueType="num">
                                      <p:cBhvr additive="base">
                                        <p:cTn id="14" dur="500" fill="hold"/>
                                        <p:tgtEl>
                                          <p:spTgt spid="348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5"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4745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190-191</a:t>
            </a:r>
          </a:p>
        </p:txBody>
      </p:sp>
      <p:sp>
        <p:nvSpPr>
          <p:cNvPr id="147459"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الملخص</a:t>
            </a:r>
            <a:endParaRPr lang="en-US" dirty="0">
              <a:solidFill>
                <a:schemeClr val="bg1"/>
              </a:solidFill>
              <a:ea typeface="ＭＳ Ｐゴシック" charset="0"/>
            </a:endParaRPr>
          </a:p>
        </p:txBody>
      </p:sp>
      <p:sp>
        <p:nvSpPr>
          <p:cNvPr id="35847" name="Text Box 7"/>
          <p:cNvSpPr txBox="1">
            <a:spLocks noChangeArrowheads="1"/>
          </p:cNvSpPr>
          <p:nvPr/>
        </p:nvSpPr>
        <p:spPr bwMode="auto">
          <a:xfrm>
            <a:off x="838200" y="1371600"/>
            <a:ext cx="8001000" cy="138499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11163" indent="-411163" algn="r" defTabSz="914400" rtl="1" eaLnBrk="1" fontAlgn="base" hangingPunct="1">
              <a:spcBef>
                <a:spcPct val="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1. (الإصحاحات 1-2) تفاني راعوث تجاه نعمي أفادهن من خلال تزويد الله للطعام و الحماية لهما ليوضح كيف يبارك الله من يساعد الآخرين</a:t>
            </a:r>
            <a:endParaRPr lang="en-US" altLang="zh-CN" sz="2800" b="1" dirty="0">
              <a:solidFill>
                <a:srgbClr val="000000"/>
              </a:solidFill>
              <a:latin typeface="Arial" panose="020B0604020202020204" pitchFamily="34" charset="0"/>
              <a:ea typeface="宋体" charset="0"/>
              <a:cs typeface="Arial" panose="020B0604020202020204" pitchFamily="34" charset="0"/>
            </a:endParaRPr>
          </a:p>
        </p:txBody>
      </p:sp>
      <p:sp>
        <p:nvSpPr>
          <p:cNvPr id="35848" name="Text Box 8"/>
          <p:cNvSpPr txBox="1">
            <a:spLocks noChangeArrowheads="1"/>
          </p:cNvSpPr>
          <p:nvPr/>
        </p:nvSpPr>
        <p:spPr bwMode="auto">
          <a:xfrm>
            <a:off x="838200" y="3736975"/>
            <a:ext cx="8001000" cy="1815882"/>
          </a:xfrm>
          <a:prstGeom prst="rect">
            <a:avLst/>
          </a:prstGeom>
          <a:solidFill>
            <a:srgbClr val="FFFFFF"/>
          </a:solidFill>
          <a:ln w="9525">
            <a:solidFill>
              <a:srgbClr val="000000"/>
            </a:solidFill>
            <a:miter lim="800000"/>
            <a:headEnd/>
            <a:tailEnd/>
          </a:ln>
        </p:spPr>
        <p:txBody>
          <a:bodyPr>
            <a:spAutoFit/>
          </a:bodyPr>
          <a:lstStyle>
            <a:defPPr>
              <a:defRPr lang="en-US"/>
            </a:defPPr>
            <a:lvl1pPr marL="411163" indent="-411163" algn="r" defTabSz="914400" rtl="1" fontAlgn="base">
              <a:spcBef>
                <a:spcPct val="0"/>
              </a:spcBef>
              <a:spcAft>
                <a:spcPct val="0"/>
              </a:spcAft>
              <a:defRPr sz="2800" b="1">
                <a:solidFill>
                  <a:srgbClr val="000000"/>
                </a:solidFill>
                <a:latin typeface="Arial" panose="020B0604020202020204" pitchFamily="34" charset="0"/>
                <a:ea typeface="宋体" charset="0"/>
                <a:cs typeface="Arial" panose="020B0604020202020204" pitchFamily="34" charset="0"/>
              </a:defRPr>
            </a:lvl1pPr>
            <a:lvl2pPr marL="37931725" indent="-37474525" eaLnBrk="0" hangingPunct="0">
              <a:defRPr sz="2400">
                <a:latin typeface="Times New Roman" charset="0"/>
                <a:ea typeface="ＭＳ Ｐゴシック" charset="0"/>
              </a:defRPr>
            </a:lvl2pPr>
            <a:lvl3pPr eaLnBrk="0" hangingPunct="0">
              <a:defRPr sz="2400">
                <a:latin typeface="Times New Roman" charset="0"/>
                <a:ea typeface="ＭＳ Ｐゴシック" charset="0"/>
              </a:defRPr>
            </a:lvl3pPr>
            <a:lvl4pPr eaLnBrk="0" hangingPunct="0">
              <a:defRPr sz="2400">
                <a:latin typeface="Times New Roman" charset="0"/>
                <a:ea typeface="ＭＳ Ｐゴシック" charset="0"/>
              </a:defRPr>
            </a:lvl4pPr>
            <a:lvl5pPr eaLnBrk="0" hangingPunct="0">
              <a:defRPr sz="2400">
                <a:latin typeface="Times New Roman" charset="0"/>
                <a:ea typeface="ＭＳ Ｐゴシック" charset="0"/>
              </a:defRPr>
            </a:lvl5pPr>
            <a:lvl6pPr marL="457200" eaLnBrk="0" fontAlgn="base" hangingPunct="0">
              <a:spcBef>
                <a:spcPct val="20000"/>
              </a:spcBef>
              <a:spcAft>
                <a:spcPct val="0"/>
              </a:spcAft>
              <a:defRPr sz="2400">
                <a:latin typeface="Times New Roman" charset="0"/>
                <a:ea typeface="ＭＳ Ｐゴシック" charset="0"/>
              </a:defRPr>
            </a:lvl6pPr>
            <a:lvl7pPr marL="914400" eaLnBrk="0" fontAlgn="base" hangingPunct="0">
              <a:spcBef>
                <a:spcPct val="20000"/>
              </a:spcBef>
              <a:spcAft>
                <a:spcPct val="0"/>
              </a:spcAft>
              <a:defRPr sz="2400">
                <a:latin typeface="Times New Roman" charset="0"/>
                <a:ea typeface="ＭＳ Ｐゴシック" charset="0"/>
              </a:defRPr>
            </a:lvl7pPr>
            <a:lvl8pPr marL="1371600" eaLnBrk="0" fontAlgn="base" hangingPunct="0">
              <a:spcBef>
                <a:spcPct val="20000"/>
              </a:spcBef>
              <a:spcAft>
                <a:spcPct val="0"/>
              </a:spcAft>
              <a:defRPr sz="2400">
                <a:latin typeface="Times New Roman" charset="0"/>
                <a:ea typeface="ＭＳ Ｐゴシック" charset="0"/>
              </a:defRPr>
            </a:lvl8pPr>
            <a:lvl9pPr marL="1828800" eaLnBrk="0" fontAlgn="base" hangingPunct="0">
              <a:spcBef>
                <a:spcPct val="20000"/>
              </a:spcBef>
              <a:spcAft>
                <a:spcPct val="0"/>
              </a:spcAft>
              <a:defRPr sz="2400">
                <a:latin typeface="Times New Roman" charset="0"/>
                <a:ea typeface="ＭＳ Ｐゴシック" charset="0"/>
              </a:defRPr>
            </a:lvl9pPr>
          </a:lstStyle>
          <a:p>
            <a:r>
              <a:rPr lang="ar-JO" altLang="zh-CN" dirty="0"/>
              <a:t>2. (الإصحاحات 3-4) تفاني راعوث تجاه نعمي من خلال طلبها الفداء من قبل بوعز كوفئ أكثر من تخيلهما من خلال عائلة و المشاركة في النسل الداوودي و المسياني ليظهر كيف يبارك الله من يساعدون الآخرين</a:t>
            </a:r>
            <a:endParaRPr lang="en-US" altLang="zh-CN" dirty="0"/>
          </a:p>
        </p:txBody>
      </p:sp>
    </p:spTree>
    <p:extLst>
      <p:ext uri="{BB962C8B-B14F-4D97-AF65-F5344CB8AC3E}">
        <p14:creationId xmlns:p14="http://schemas.microsoft.com/office/powerpoint/2010/main" val="1412360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847"/>
                                        </p:tgtEl>
                                        <p:attrNameLst>
                                          <p:attrName>style.visibility</p:attrName>
                                        </p:attrNameLst>
                                      </p:cBhvr>
                                      <p:to>
                                        <p:strVal val="visible"/>
                                      </p:to>
                                    </p:set>
                                    <p:anim calcmode="lin" valueType="num">
                                      <p:cBhvr additive="base">
                                        <p:cTn id="7" dur="500" fill="hold"/>
                                        <p:tgtEl>
                                          <p:spTgt spid="35847"/>
                                        </p:tgtEl>
                                        <p:attrNameLst>
                                          <p:attrName>ppt_x</p:attrName>
                                        </p:attrNameLst>
                                      </p:cBhvr>
                                      <p:tavLst>
                                        <p:tav tm="0">
                                          <p:val>
                                            <p:strVal val="#ppt_x"/>
                                          </p:val>
                                        </p:tav>
                                        <p:tav tm="100000">
                                          <p:val>
                                            <p:strVal val="#ppt_x"/>
                                          </p:val>
                                        </p:tav>
                                      </p:tavLst>
                                    </p:anim>
                                    <p:anim calcmode="lin" valueType="num">
                                      <p:cBhvr additive="base">
                                        <p:cTn id="8" dur="500" fill="hold"/>
                                        <p:tgtEl>
                                          <p:spTgt spid="35847"/>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848"/>
                                        </p:tgtEl>
                                        <p:attrNameLst>
                                          <p:attrName>style.visibility</p:attrName>
                                        </p:attrNameLst>
                                      </p:cBhvr>
                                      <p:to>
                                        <p:strVal val="visible"/>
                                      </p:to>
                                    </p:set>
                                    <p:anim calcmode="lin" valueType="num">
                                      <p:cBhvr additive="base">
                                        <p:cTn id="13" dur="500" fill="hold"/>
                                        <p:tgtEl>
                                          <p:spTgt spid="35848"/>
                                        </p:tgtEl>
                                        <p:attrNameLst>
                                          <p:attrName>ppt_x</p:attrName>
                                        </p:attrNameLst>
                                      </p:cBhvr>
                                      <p:tavLst>
                                        <p:tav tm="0">
                                          <p:val>
                                            <p:strVal val="#ppt_x"/>
                                          </p:val>
                                        </p:tav>
                                        <p:tav tm="100000">
                                          <p:val>
                                            <p:strVal val="#ppt_x"/>
                                          </p:val>
                                        </p:tav>
                                      </p:tavLst>
                                    </p:anim>
                                    <p:anim calcmode="lin" valueType="num">
                                      <p:cBhvr additive="base">
                                        <p:cTn id="14" dur="500" fill="hold"/>
                                        <p:tgtEl>
                                          <p:spTgt spid="3584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7" grpId="0" animBg="1" autoUpdateAnimBg="0"/>
      <p:bldP spid="35848" grpId="0" animBg="1"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8212110" y="-27480"/>
            <a:ext cx="931890" cy="48213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193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49507" name="Rectangle 3"/>
          <p:cNvSpPr>
            <a:spLocks noGrp="1" noChangeArrowheads="1"/>
          </p:cNvSpPr>
          <p:nvPr>
            <p:ph type="title"/>
          </p:nvPr>
        </p:nvSpPr>
        <p:spPr>
          <a:xfrm>
            <a:off x="0" y="454650"/>
            <a:ext cx="9144000" cy="729000"/>
          </a:xfrm>
          <a:solidFill>
            <a:schemeClr val="tx1"/>
          </a:solidFill>
          <a:ln>
            <a:solidFill>
              <a:schemeClr val="tx1"/>
            </a:solidFill>
            <a:miter lim="800000"/>
            <a:headEnd/>
            <a:tailEnd/>
          </a:ln>
        </p:spPr>
        <p:txBody>
          <a:bodyPr anchor="ctr" anchorCtr="1"/>
          <a:lstStyle/>
          <a:p>
            <a:pPr algn="ctr" rtl="1" eaLnBrk="1" hangingPunct="1"/>
            <a:r>
              <a:rPr lang="ar-JO" altLang="zh-CN" sz="3600" b="1" dirty="0">
                <a:solidFill>
                  <a:schemeClr val="bg1"/>
                </a:solidFill>
                <a:latin typeface="Arial"/>
                <a:ea typeface="宋体" charset="0"/>
                <a:cs typeface="Arial"/>
              </a:rPr>
              <a:t>لاهوت القضاة – راعوث - صموئيل</a:t>
            </a:r>
            <a:endParaRPr lang="en-US" sz="1600" dirty="0">
              <a:solidFill>
                <a:schemeClr val="bg1"/>
              </a:solidFill>
              <a:latin typeface="Arial"/>
              <a:ea typeface="宋体" charset="0"/>
              <a:cs typeface="Arial"/>
            </a:endParaRPr>
          </a:p>
        </p:txBody>
      </p:sp>
      <p:sp>
        <p:nvSpPr>
          <p:cNvPr id="149508" name="Rectangle 7"/>
          <p:cNvSpPr>
            <a:spLocks noChangeArrowheads="1"/>
          </p:cNvSpPr>
          <p:nvPr/>
        </p:nvSpPr>
        <p:spPr bwMode="auto">
          <a:xfrm>
            <a:off x="1668542"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القضاة</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09" name="Rectangle 8"/>
          <p:cNvSpPr>
            <a:spLocks noChangeArrowheads="1"/>
          </p:cNvSpPr>
          <p:nvPr/>
        </p:nvSpPr>
        <p:spPr bwMode="auto">
          <a:xfrm>
            <a:off x="382712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راعوث</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10" name="Rectangle 9"/>
          <p:cNvSpPr>
            <a:spLocks noChangeArrowheads="1"/>
          </p:cNvSpPr>
          <p:nvPr/>
        </p:nvSpPr>
        <p:spPr bwMode="auto">
          <a:xfrm>
            <a:off x="583580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صموئيل</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2" name="Group 11"/>
          <p:cNvGrpSpPr>
            <a:grpSpLocks/>
          </p:cNvGrpSpPr>
          <p:nvPr/>
        </p:nvGrpSpPr>
        <p:grpSpPr bwMode="auto">
          <a:xfrm>
            <a:off x="1259632" y="5157192"/>
            <a:ext cx="1892745" cy="1096962"/>
            <a:chOff x="0" y="0"/>
            <a:chExt cx="20000" cy="20000"/>
          </a:xfrm>
        </p:grpSpPr>
        <p:sp>
          <p:nvSpPr>
            <p:cNvPr id="149533" name="Freeform 12"/>
            <p:cNvSpPr>
              <a:spLocks/>
            </p:cNvSpPr>
            <p:nvPr/>
          </p:nvSpPr>
          <p:spPr bwMode="auto">
            <a:xfrm>
              <a:off x="0" y="0"/>
              <a:ext cx="20000" cy="20000"/>
            </a:xfrm>
            <a:custGeom>
              <a:avLst/>
              <a:gdLst>
                <a:gd name="T0" fmla="*/ 14660 w 20000"/>
                <a:gd name="T1" fmla="*/ 1666 h 20000"/>
                <a:gd name="T2" fmla="*/ 15104 w 20000"/>
                <a:gd name="T3" fmla="*/ 1110 h 20000"/>
                <a:gd name="T4" fmla="*/ 14734 w 20000"/>
                <a:gd name="T5" fmla="*/ 879 h 20000"/>
                <a:gd name="T6" fmla="*/ 13623 w 20000"/>
                <a:gd name="T7" fmla="*/ 879 h 20000"/>
                <a:gd name="T8" fmla="*/ 13327 w 20000"/>
                <a:gd name="T9" fmla="*/ 0 h 20000"/>
                <a:gd name="T10" fmla="*/ 5331 w 20000"/>
                <a:gd name="T11" fmla="*/ 0 h 20000"/>
                <a:gd name="T12" fmla="*/ 5331 w 20000"/>
                <a:gd name="T13" fmla="*/ 1666 h 20000"/>
                <a:gd name="T14" fmla="*/ 0 w 20000"/>
                <a:gd name="T15" fmla="*/ 1666 h 20000"/>
                <a:gd name="T16" fmla="*/ 1333 w 20000"/>
                <a:gd name="T17" fmla="*/ 3331 h 20000"/>
                <a:gd name="T18" fmla="*/ 0 w 20000"/>
                <a:gd name="T19" fmla="*/ 8329 h 20000"/>
                <a:gd name="T20" fmla="*/ 2665 w 20000"/>
                <a:gd name="T21" fmla="*/ 9994 h 20000"/>
                <a:gd name="T22" fmla="*/ 1333 w 20000"/>
                <a:gd name="T23" fmla="*/ 9994 h 20000"/>
                <a:gd name="T24" fmla="*/ 1333 w 20000"/>
                <a:gd name="T25" fmla="*/ 16657 h 20000"/>
                <a:gd name="T26" fmla="*/ 6664 w 20000"/>
                <a:gd name="T27" fmla="*/ 16657 h 20000"/>
                <a:gd name="T28" fmla="*/ 7996 w 20000"/>
                <a:gd name="T29" fmla="*/ 13326 h 20000"/>
                <a:gd name="T30" fmla="*/ 9329 w 20000"/>
                <a:gd name="T31" fmla="*/ 14991 h 20000"/>
                <a:gd name="T32" fmla="*/ 14660 w 20000"/>
                <a:gd name="T33" fmla="*/ 19988 h 20000"/>
                <a:gd name="T34" fmla="*/ 14660 w 20000"/>
                <a:gd name="T35" fmla="*/ 13326 h 20000"/>
                <a:gd name="T36" fmla="*/ 17325 w 20000"/>
                <a:gd name="T37" fmla="*/ 11660 h 20000"/>
                <a:gd name="T38" fmla="*/ 19991 w 20000"/>
                <a:gd name="T39" fmla="*/ 11660 h 20000"/>
                <a:gd name="T40" fmla="*/ 18658 w 20000"/>
                <a:gd name="T41" fmla="*/ 8329 h 20000"/>
                <a:gd name="T42" fmla="*/ 19991 w 20000"/>
                <a:gd name="T43" fmla="*/ 3331 h 20000"/>
                <a:gd name="T44" fmla="*/ 15993 w 20000"/>
                <a:gd name="T45" fmla="*/ 1666 h 20000"/>
                <a:gd name="T46" fmla="*/ 14660 w 20000"/>
                <a:gd name="T47" fmla="*/ 0 h 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00"/>
                <a:gd name="T73" fmla="*/ 0 h 20000"/>
                <a:gd name="T74" fmla="*/ 20000 w 20000"/>
                <a:gd name="T75" fmla="*/ 20000 h 200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00" h="20000">
                  <a:moveTo>
                    <a:pt x="14660" y="1666"/>
                  </a:moveTo>
                  <a:lnTo>
                    <a:pt x="15104" y="1110"/>
                  </a:lnTo>
                  <a:lnTo>
                    <a:pt x="14734" y="879"/>
                  </a:lnTo>
                  <a:lnTo>
                    <a:pt x="13623" y="879"/>
                  </a:lnTo>
                  <a:lnTo>
                    <a:pt x="13327" y="0"/>
                  </a:lnTo>
                  <a:lnTo>
                    <a:pt x="5331" y="0"/>
                  </a:lnTo>
                  <a:lnTo>
                    <a:pt x="5331" y="1666"/>
                  </a:lnTo>
                  <a:lnTo>
                    <a:pt x="0" y="1666"/>
                  </a:lnTo>
                  <a:lnTo>
                    <a:pt x="1333" y="3331"/>
                  </a:lnTo>
                  <a:lnTo>
                    <a:pt x="0" y="8329"/>
                  </a:lnTo>
                  <a:lnTo>
                    <a:pt x="2665" y="9994"/>
                  </a:lnTo>
                  <a:lnTo>
                    <a:pt x="1333" y="9994"/>
                  </a:lnTo>
                  <a:lnTo>
                    <a:pt x="1333" y="16657"/>
                  </a:lnTo>
                  <a:lnTo>
                    <a:pt x="6664" y="16657"/>
                  </a:lnTo>
                  <a:lnTo>
                    <a:pt x="7996" y="13326"/>
                  </a:lnTo>
                  <a:lnTo>
                    <a:pt x="9329" y="14991"/>
                  </a:lnTo>
                  <a:lnTo>
                    <a:pt x="14660" y="19988"/>
                  </a:lnTo>
                  <a:lnTo>
                    <a:pt x="14660" y="13326"/>
                  </a:lnTo>
                  <a:lnTo>
                    <a:pt x="17325" y="11660"/>
                  </a:lnTo>
                  <a:lnTo>
                    <a:pt x="19991" y="11660"/>
                  </a:lnTo>
                  <a:lnTo>
                    <a:pt x="18658" y="8329"/>
                  </a:lnTo>
                  <a:lnTo>
                    <a:pt x="19991" y="3331"/>
                  </a:lnTo>
                  <a:lnTo>
                    <a:pt x="15993" y="1666"/>
                  </a:lnTo>
                  <a:lnTo>
                    <a:pt x="14660" y="0"/>
                  </a:lnTo>
                </a:path>
              </a:pathLst>
            </a:custGeom>
            <a:solidFill>
              <a:srgbClr val="FFFFFF"/>
            </a:solidFill>
            <a:ln w="50800">
              <a:solidFill>
                <a:srgbClr val="000088"/>
              </a:solidFill>
              <a:round/>
              <a:headEnd type="none" w="lg" len="sm"/>
              <a:tailEnd type="none" w="lg" len="sm"/>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4" name="Rectangle 13"/>
            <p:cNvSpPr>
              <a:spLocks noChangeArrowheads="1"/>
            </p:cNvSpPr>
            <p:nvPr/>
          </p:nvSpPr>
          <p:spPr bwMode="auto">
            <a:xfrm>
              <a:off x="4343" y="1318"/>
              <a:ext cx="13336" cy="8341"/>
            </a:xfrm>
            <a:prstGeom prst="rect">
              <a:avLst/>
            </a:prstGeom>
            <a:noFill/>
            <a:ln>
              <a:noFill/>
            </a:ln>
            <a:extLst>
              <a:ext uri="{91240B29-F687-4f45-9708-019B960494DF}">
                <a14:hiddenLine xmlns:a14="http://schemas.microsoft.com/office/drawing/2010/main" xmlns="" w="25400">
                  <a:solidFill>
                    <a:srgbClr val="000000"/>
                  </a:solidFill>
                  <a:miter lim="800000"/>
                  <a:headEnd/>
                  <a:tailEnd/>
                </a14:hiddenLine>
              </a:ext>
            </a:extLst>
          </p:spPr>
          <p:txBody>
            <a:bodyPr lIns="12700" tIns="12700" rIns="12700" bIns="12700"/>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الحاجة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3" name="Group 14"/>
          <p:cNvGrpSpPr>
            <a:grpSpLocks/>
          </p:cNvGrpSpPr>
          <p:nvPr/>
        </p:nvGrpSpPr>
        <p:grpSpPr bwMode="auto">
          <a:xfrm>
            <a:off x="3687763" y="5301208"/>
            <a:ext cx="1453831" cy="822325"/>
            <a:chOff x="4" y="0"/>
            <a:chExt cx="22720" cy="20000"/>
          </a:xfrm>
        </p:grpSpPr>
        <p:sp>
          <p:nvSpPr>
            <p:cNvPr id="149531" name="Oval 15"/>
            <p:cNvSpPr>
              <a:spLocks noChangeArrowheads="1"/>
            </p:cNvSpPr>
            <p:nvPr/>
          </p:nvSpPr>
          <p:spPr bwMode="auto">
            <a:xfrm>
              <a:off x="4" y="0"/>
              <a:ext cx="22720" cy="20000"/>
            </a:xfrm>
            <a:prstGeom prst="ellipse">
              <a:avLst/>
            </a:prstGeom>
            <a:solidFill>
              <a:srgbClr val="FFFFFF"/>
            </a:solidFill>
            <a:ln w="25400">
              <a:solidFill>
                <a:srgbClr val="000088"/>
              </a:solidFill>
              <a:round/>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2" name="Rectangle 16"/>
            <p:cNvSpPr>
              <a:spLocks noChangeArrowheads="1"/>
            </p:cNvSpPr>
            <p:nvPr/>
          </p:nvSpPr>
          <p:spPr bwMode="auto">
            <a:xfrm>
              <a:off x="2859" y="1784"/>
              <a:ext cx="19865" cy="11102"/>
            </a:xfrm>
            <a:prstGeom prst="rect">
              <a:avLst/>
            </a:prstGeom>
            <a:noFill/>
            <a:ln>
              <a:noFill/>
            </a:ln>
            <a:extLst>
              <a:ext uri="{91240B29-F687-4f45-9708-019B960494DF}">
                <a14:hiddenLine xmlns:a14="http://schemas.microsoft.com/office/drawing/2010/main" xmlns="" w="50800">
                  <a:solidFill>
                    <a:srgbClr val="000000"/>
                  </a:solidFill>
                  <a:miter lim="800000"/>
                  <a:headEnd/>
                  <a:tailEnd/>
                </a14:hiddenLine>
              </a:ext>
            </a:extLst>
          </p:spPr>
          <p:txBody>
            <a:bodyPr lIns="12700" tIns="12700" rIns="12700" bIns="12700"/>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التحضير</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sp>
        <p:nvSpPr>
          <p:cNvPr id="39960" name="Line 24"/>
          <p:cNvSpPr>
            <a:spLocks noChangeShapeType="1"/>
          </p:cNvSpPr>
          <p:nvPr/>
        </p:nvSpPr>
        <p:spPr bwMode="auto">
          <a:xfrm flipV="1">
            <a:off x="3491880" y="3212976"/>
            <a:ext cx="361950" cy="182562"/>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1" name="Line 25"/>
          <p:cNvSpPr>
            <a:spLocks noChangeShapeType="1"/>
          </p:cNvSpPr>
          <p:nvPr/>
        </p:nvSpPr>
        <p:spPr bwMode="auto">
          <a:xfrm flipV="1">
            <a:off x="5273675" y="2642690"/>
            <a:ext cx="363538" cy="182563"/>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2" name="Line 26"/>
          <p:cNvSpPr>
            <a:spLocks noChangeShapeType="1"/>
          </p:cNvSpPr>
          <p:nvPr/>
        </p:nvSpPr>
        <p:spPr bwMode="auto">
          <a:xfrm>
            <a:off x="3567558" y="4871588"/>
            <a:ext cx="2072830" cy="213596"/>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5" name="Text Box 29"/>
          <p:cNvSpPr txBox="1">
            <a:spLocks noChangeArrowheads="1"/>
          </p:cNvSpPr>
          <p:nvPr/>
        </p:nvSpPr>
        <p:spPr bwMode="auto">
          <a:xfrm>
            <a:off x="930454" y="2204864"/>
            <a:ext cx="1513556"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4000" b="1" i="0" u="sng" strike="noStrike" kern="1200" cap="none" spc="0" normalizeH="0" baseline="0" noProof="0" dirty="0">
                <a:ln>
                  <a:noFill/>
                </a:ln>
                <a:solidFill>
                  <a:srgbClr val="000000"/>
                </a:solidFill>
                <a:effectLst/>
                <a:uLnTx/>
                <a:uFillTx/>
                <a:latin typeface="Arial"/>
                <a:ea typeface="ＭＳ Ｐゴシック" charset="0"/>
                <a:cs typeface="Arial"/>
              </a:rPr>
              <a:t>بيت لحم</a:t>
            </a:r>
            <a:endParaRPr kumimoji="0" lang="en-US" sz="40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6" name="Text Box 30"/>
          <p:cNvSpPr txBox="1">
            <a:spLocks noChangeArrowheads="1"/>
          </p:cNvSpPr>
          <p:nvPr/>
        </p:nvSpPr>
        <p:spPr bwMode="auto">
          <a:xfrm>
            <a:off x="1" y="2852936"/>
            <a:ext cx="3533590" cy="1311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الوثنيَّة (17 – 18)</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السُّرِّيَّة (19)</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7" name="Text Box 31"/>
          <p:cNvSpPr txBox="1">
            <a:spLocks noChangeArrowheads="1"/>
          </p:cNvSpPr>
          <p:nvPr/>
        </p:nvSpPr>
        <p:spPr bwMode="auto">
          <a:xfrm>
            <a:off x="912342" y="4005064"/>
            <a:ext cx="990977"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4000" b="1" i="0" u="sng" strike="noStrike" kern="1200" cap="none" spc="0" normalizeH="0" baseline="0" noProof="0" dirty="0">
                <a:ln>
                  <a:noFill/>
                </a:ln>
                <a:solidFill>
                  <a:srgbClr val="000000"/>
                </a:solidFill>
                <a:effectLst/>
                <a:uLnTx/>
                <a:uFillTx/>
                <a:latin typeface="Arial"/>
                <a:ea typeface="ＭＳ Ｐゴシック" charset="0"/>
                <a:cs typeface="Arial"/>
              </a:rPr>
              <a:t>جبعة</a:t>
            </a:r>
            <a:endParaRPr kumimoji="0" lang="en-US" sz="40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8" name="Text Box 32"/>
          <p:cNvSpPr txBox="1">
            <a:spLocks noChangeArrowheads="1"/>
          </p:cNvSpPr>
          <p:nvPr/>
        </p:nvSpPr>
        <p:spPr bwMode="auto">
          <a:xfrm>
            <a:off x="179512" y="4509120"/>
            <a:ext cx="3000079"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جريمة (19-20)</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9" name="Text Box 33"/>
          <p:cNvSpPr txBox="1">
            <a:spLocks noChangeArrowheads="1"/>
          </p:cNvSpPr>
          <p:nvPr/>
        </p:nvSpPr>
        <p:spPr bwMode="auto">
          <a:xfrm>
            <a:off x="3822784" y="2492896"/>
            <a:ext cx="1425391" cy="1175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بوعز</a:t>
            </a:r>
          </a:p>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البيتلحميّ</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0" name="Text Box 34"/>
          <p:cNvSpPr txBox="1">
            <a:spLocks noChangeArrowheads="1"/>
          </p:cNvSpPr>
          <p:nvPr/>
        </p:nvSpPr>
        <p:spPr bwMode="auto">
          <a:xfrm>
            <a:off x="5847482" y="4725144"/>
            <a:ext cx="90281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شاول</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1" name="Text Box 35"/>
          <p:cNvSpPr txBox="1">
            <a:spLocks noChangeArrowheads="1"/>
          </p:cNvSpPr>
          <p:nvPr/>
        </p:nvSpPr>
        <p:spPr bwMode="auto">
          <a:xfrm>
            <a:off x="5775564" y="2348880"/>
            <a:ext cx="742511"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داود</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4" name="Group 36"/>
          <p:cNvGrpSpPr>
            <a:grpSpLocks/>
          </p:cNvGrpSpPr>
          <p:nvPr/>
        </p:nvGrpSpPr>
        <p:grpSpPr bwMode="auto">
          <a:xfrm>
            <a:off x="5610225" y="5229200"/>
            <a:ext cx="1295400" cy="906463"/>
            <a:chOff x="3456" y="3404"/>
            <a:chExt cx="816" cy="571"/>
          </a:xfrm>
        </p:grpSpPr>
        <p:sp>
          <p:nvSpPr>
            <p:cNvPr id="149525" name="Rectangle 27"/>
            <p:cNvSpPr>
              <a:spLocks noChangeArrowheads="1"/>
            </p:cNvSpPr>
            <p:nvPr/>
          </p:nvSpPr>
          <p:spPr bwMode="auto">
            <a:xfrm>
              <a:off x="3456" y="3462"/>
              <a:ext cx="816" cy="43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nchor="ct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6" name="Line 20"/>
            <p:cNvSpPr>
              <a:spLocks noChangeShapeType="1"/>
            </p:cNvSpPr>
            <p:nvPr/>
          </p:nvSpPr>
          <p:spPr bwMode="auto">
            <a:xfrm>
              <a:off x="3456" y="3456"/>
              <a:ext cx="0" cy="461"/>
            </a:xfrm>
            <a:prstGeom prst="line">
              <a:avLst/>
            </a:prstGeom>
            <a:noFill/>
            <a:ln w="25400">
              <a:solidFill>
                <a:srgbClr val="000088"/>
              </a:solidFill>
              <a:round/>
              <a:headEnd type="none" w="lg" len="sm"/>
              <a:tailEnd type="none" w="lg"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7" name="Line 21"/>
            <p:cNvSpPr>
              <a:spLocks noChangeShapeType="1"/>
            </p:cNvSpPr>
            <p:nvPr/>
          </p:nvSpPr>
          <p:spPr bwMode="auto">
            <a:xfrm>
              <a:off x="4263" y="3456"/>
              <a:ext cx="0" cy="461"/>
            </a:xfrm>
            <a:prstGeom prst="line">
              <a:avLst/>
            </a:prstGeom>
            <a:noFill/>
            <a:ln w="25400">
              <a:solidFill>
                <a:srgbClr val="000088"/>
              </a:solidFill>
              <a:round/>
              <a:headEnd type="none" w="lg" len="sm"/>
              <a:tailEnd type="none" w="lg"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8" name="Oval 19"/>
            <p:cNvSpPr>
              <a:spLocks noChangeArrowheads="1"/>
            </p:cNvSpPr>
            <p:nvPr/>
          </p:nvSpPr>
          <p:spPr bwMode="auto">
            <a:xfrm>
              <a:off x="3456" y="3859"/>
              <a:ext cx="807" cy="116"/>
            </a:xfrm>
            <a:prstGeom prst="ellipse">
              <a:avLst/>
            </a:prstGeom>
            <a:solidFill>
              <a:srgbClr val="FFFFFF"/>
            </a:solidFill>
            <a:ln w="25400">
              <a:solidFill>
                <a:srgbClr val="000088"/>
              </a:solidFill>
              <a:round/>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9" name="Rectangle 23"/>
            <p:cNvSpPr>
              <a:spLocks noChangeArrowheads="1"/>
            </p:cNvSpPr>
            <p:nvPr/>
          </p:nvSpPr>
          <p:spPr bwMode="auto">
            <a:xfrm>
              <a:off x="3482" y="3452"/>
              <a:ext cx="771" cy="231"/>
            </a:xfrm>
            <a:prstGeom prst="rect">
              <a:avLst/>
            </a:prstGeom>
            <a:noFill/>
            <a:ln>
              <a:noFill/>
            </a:ln>
            <a:extLst>
              <a:ext uri="{91240B29-F687-4f45-9708-019B960494DF}">
                <a14:hiddenLine xmlns:a14="http://schemas.microsoft.com/office/drawing/2010/main" xmlns="" w="25400">
                  <a:solidFill>
                    <a:srgbClr val="000000"/>
                  </a:solidFill>
                  <a:miter lim="800000"/>
                  <a:headEnd/>
                  <a:tailEnd/>
                </a14:hiddenLine>
              </a:ext>
            </a:extLst>
          </p:spPr>
          <p:txBody>
            <a:bodyPr lIns="12700" tIns="12700" rIns="12700" bIns="12700"/>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تأسيس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المَلَكيَّة</a:t>
              </a:r>
              <a:endParaRPr kumimoji="0" lang="en-US" sz="2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30" name="Freeform 22"/>
            <p:cNvSpPr>
              <a:spLocks/>
            </p:cNvSpPr>
            <p:nvPr/>
          </p:nvSpPr>
          <p:spPr bwMode="auto">
            <a:xfrm rot="10800000">
              <a:off x="3456" y="3404"/>
              <a:ext cx="807" cy="58"/>
            </a:xfrm>
            <a:custGeom>
              <a:avLst/>
              <a:gdLst>
                <a:gd name="T0" fmla="*/ 0 w 20000"/>
                <a:gd name="T1" fmla="*/ 0 h 20000"/>
                <a:gd name="T2" fmla="*/ 58 w 20000"/>
                <a:gd name="T3" fmla="*/ 58 h 20000"/>
                <a:gd name="T4" fmla="*/ 115 w 20000"/>
                <a:gd name="T5" fmla="*/ 0 h 20000"/>
                <a:gd name="T6" fmla="*/ 173 w 20000"/>
                <a:gd name="T7" fmla="*/ 58 h 20000"/>
                <a:gd name="T8" fmla="*/ 230 w 20000"/>
                <a:gd name="T9" fmla="*/ 0 h 20000"/>
                <a:gd name="T10" fmla="*/ 288 w 20000"/>
                <a:gd name="T11" fmla="*/ 58 h 20000"/>
                <a:gd name="T12" fmla="*/ 346 w 20000"/>
                <a:gd name="T13" fmla="*/ 0 h 20000"/>
                <a:gd name="T14" fmla="*/ 403 w 20000"/>
                <a:gd name="T15" fmla="*/ 58 h 20000"/>
                <a:gd name="T16" fmla="*/ 461 w 20000"/>
                <a:gd name="T17" fmla="*/ 0 h 20000"/>
                <a:gd name="T18" fmla="*/ 519 w 20000"/>
                <a:gd name="T19" fmla="*/ 58 h 20000"/>
                <a:gd name="T20" fmla="*/ 576 w 20000"/>
                <a:gd name="T21" fmla="*/ 0 h 20000"/>
                <a:gd name="T22" fmla="*/ 634 w 20000"/>
                <a:gd name="T23" fmla="*/ 58 h 20000"/>
                <a:gd name="T24" fmla="*/ 691 w 20000"/>
                <a:gd name="T25" fmla="*/ 0 h 20000"/>
                <a:gd name="T26" fmla="*/ 749 w 20000"/>
                <a:gd name="T27" fmla="*/ 58 h 20000"/>
                <a:gd name="T28" fmla="*/ 807 w 20000"/>
                <a:gd name="T29" fmla="*/ 0 h 2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00"/>
                <a:gd name="T46" fmla="*/ 0 h 20000"/>
                <a:gd name="T47" fmla="*/ 20000 w 20000"/>
                <a:gd name="T48" fmla="*/ 20000 h 2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00" h="20000">
                  <a:moveTo>
                    <a:pt x="0" y="0"/>
                  </a:moveTo>
                  <a:lnTo>
                    <a:pt x="1428" y="19862"/>
                  </a:lnTo>
                  <a:lnTo>
                    <a:pt x="2856" y="0"/>
                  </a:lnTo>
                  <a:lnTo>
                    <a:pt x="4284" y="19862"/>
                  </a:lnTo>
                  <a:lnTo>
                    <a:pt x="5711" y="0"/>
                  </a:lnTo>
                  <a:lnTo>
                    <a:pt x="7139" y="19862"/>
                  </a:lnTo>
                  <a:lnTo>
                    <a:pt x="8567" y="0"/>
                  </a:lnTo>
                  <a:lnTo>
                    <a:pt x="9995" y="19862"/>
                  </a:lnTo>
                  <a:lnTo>
                    <a:pt x="11423" y="0"/>
                  </a:lnTo>
                  <a:lnTo>
                    <a:pt x="12851" y="19862"/>
                  </a:lnTo>
                  <a:lnTo>
                    <a:pt x="14279" y="0"/>
                  </a:lnTo>
                  <a:lnTo>
                    <a:pt x="15706" y="19862"/>
                  </a:lnTo>
                  <a:lnTo>
                    <a:pt x="17134" y="0"/>
                  </a:lnTo>
                  <a:lnTo>
                    <a:pt x="18562" y="19862"/>
                  </a:lnTo>
                  <a:lnTo>
                    <a:pt x="19990" y="0"/>
                  </a:lnTo>
                </a:path>
              </a:pathLst>
            </a:custGeom>
            <a:solidFill>
              <a:srgbClr val="FFFFFF"/>
            </a:solidFill>
            <a:ln w="25400">
              <a:solidFill>
                <a:srgbClr val="000088"/>
              </a:solidFill>
              <a:round/>
              <a:headEnd type="none" w="lg" len="sm"/>
              <a:tailEnd type="none" w="lg" len="sm"/>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149524" name="Text Box 37"/>
          <p:cNvSpPr txBox="1">
            <a:spLocks noChangeArrowheads="1"/>
          </p:cNvSpPr>
          <p:nvPr/>
        </p:nvSpPr>
        <p:spPr bwMode="auto">
          <a:xfrm>
            <a:off x="0" y="6151660"/>
            <a:ext cx="9144000"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宋体" charset="0"/>
                <a:cs typeface="Arial"/>
              </a:rPr>
              <a:t>مقتبس من توماس ل. كونستابل، لاهوت يشوع وراعوث والقضاة</a:t>
            </a:r>
          </a:p>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宋体" charset="0"/>
                <a:cs typeface="Arial"/>
              </a:rPr>
              <a:t>في اللاهوت الكتابيَّ للعهد القديم، إد، روي ر. زوك، 95-96، 117</a:t>
            </a:r>
            <a:endParaRPr kumimoji="0" lang="en-US" sz="2000" b="1" i="0" u="none" strike="noStrike" kern="1200" cap="none" spc="0" normalizeH="0" baseline="0" noProof="0" dirty="0">
              <a:ln>
                <a:noFill/>
              </a:ln>
              <a:solidFill>
                <a:srgbClr val="000000"/>
              </a:solidFill>
              <a:effectLst/>
              <a:uLnTx/>
              <a:uFillTx/>
              <a:latin typeface="Arial"/>
              <a:ea typeface="宋体" charset="0"/>
              <a:cs typeface="Arial"/>
            </a:endParaRPr>
          </a:p>
        </p:txBody>
      </p:sp>
    </p:spTree>
    <p:extLst>
      <p:ext uri="{BB962C8B-B14F-4D97-AF65-F5344CB8AC3E}">
        <p14:creationId xmlns:p14="http://schemas.microsoft.com/office/powerpoint/2010/main" val="26421343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9965"/>
                                        </p:tgtEl>
                                        <p:attrNameLst>
                                          <p:attrName>style.visibility</p:attrName>
                                        </p:attrNameLst>
                                      </p:cBhvr>
                                      <p:to>
                                        <p:strVal val="visible"/>
                                      </p:to>
                                    </p:set>
                                    <p:animEffect transition="in" filter="wipe(left)">
                                      <p:cBhvr>
                                        <p:cTn id="12" dur="500"/>
                                        <p:tgtEl>
                                          <p:spTgt spid="399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9966"/>
                                        </p:tgtEl>
                                        <p:attrNameLst>
                                          <p:attrName>style.visibility</p:attrName>
                                        </p:attrNameLst>
                                      </p:cBhvr>
                                      <p:to>
                                        <p:strVal val="visible"/>
                                      </p:to>
                                    </p:set>
                                    <p:animEffect transition="in" filter="wipe(left)">
                                      <p:cBhvr>
                                        <p:cTn id="17" dur="500"/>
                                        <p:tgtEl>
                                          <p:spTgt spid="3996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967"/>
                                        </p:tgtEl>
                                        <p:attrNameLst>
                                          <p:attrName>style.visibility</p:attrName>
                                        </p:attrNameLst>
                                      </p:cBhvr>
                                      <p:to>
                                        <p:strVal val="visible"/>
                                      </p:to>
                                    </p:set>
                                    <p:animEffect transition="in" filter="wipe(left)">
                                      <p:cBhvr>
                                        <p:cTn id="22" dur="500"/>
                                        <p:tgtEl>
                                          <p:spTgt spid="3996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968"/>
                                        </p:tgtEl>
                                        <p:attrNameLst>
                                          <p:attrName>style.visibility</p:attrName>
                                        </p:attrNameLst>
                                      </p:cBhvr>
                                      <p:to>
                                        <p:strVal val="visible"/>
                                      </p:to>
                                    </p:set>
                                    <p:animEffect transition="in" filter="wipe(left)">
                                      <p:cBhvr>
                                        <p:cTn id="27" dur="500"/>
                                        <p:tgtEl>
                                          <p:spTgt spid="3996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down)">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9970"/>
                                        </p:tgtEl>
                                        <p:attrNameLst>
                                          <p:attrName>style.visibility</p:attrName>
                                        </p:attrNameLst>
                                      </p:cBhvr>
                                      <p:to>
                                        <p:strVal val="visible"/>
                                      </p:to>
                                    </p:set>
                                    <p:animEffect transition="in" filter="wipe(left)">
                                      <p:cBhvr>
                                        <p:cTn id="42" dur="500"/>
                                        <p:tgtEl>
                                          <p:spTgt spid="3997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9962"/>
                                        </p:tgtEl>
                                        <p:attrNameLst>
                                          <p:attrName>style.visibility</p:attrName>
                                        </p:attrNameLst>
                                      </p:cBhvr>
                                      <p:to>
                                        <p:strVal val="visible"/>
                                      </p:to>
                                    </p:set>
                                    <p:animEffect transition="in" filter="wipe(left)">
                                      <p:cBhvr>
                                        <p:cTn id="47" dur="500"/>
                                        <p:tgtEl>
                                          <p:spTgt spid="399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39960"/>
                                        </p:tgtEl>
                                        <p:attrNameLst>
                                          <p:attrName>style.visibility</p:attrName>
                                        </p:attrNameLst>
                                      </p:cBhvr>
                                      <p:to>
                                        <p:strVal val="visible"/>
                                      </p:to>
                                    </p:set>
                                    <p:animEffect transition="in" filter="wipe(left)">
                                      <p:cBhvr>
                                        <p:cTn id="52" dur="500"/>
                                        <p:tgtEl>
                                          <p:spTgt spid="39960"/>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9969"/>
                                        </p:tgtEl>
                                        <p:attrNameLst>
                                          <p:attrName>style.visibility</p:attrName>
                                        </p:attrNameLst>
                                      </p:cBhvr>
                                      <p:to>
                                        <p:strVal val="visible"/>
                                      </p:to>
                                    </p:set>
                                    <p:animEffect transition="in" filter="wipe(left)">
                                      <p:cBhvr>
                                        <p:cTn id="55" dur="500"/>
                                        <p:tgtEl>
                                          <p:spTgt spid="3996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39961"/>
                                        </p:tgtEl>
                                        <p:attrNameLst>
                                          <p:attrName>style.visibility</p:attrName>
                                        </p:attrNameLst>
                                      </p:cBhvr>
                                      <p:to>
                                        <p:strVal val="visible"/>
                                      </p:to>
                                    </p:set>
                                    <p:animEffect transition="in" filter="wipe(left)">
                                      <p:cBhvr>
                                        <p:cTn id="60" dur="500"/>
                                        <p:tgtEl>
                                          <p:spTgt spid="39961"/>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39971"/>
                                        </p:tgtEl>
                                        <p:attrNameLst>
                                          <p:attrName>style.visibility</p:attrName>
                                        </p:attrNameLst>
                                      </p:cBhvr>
                                      <p:to>
                                        <p:strVal val="visible"/>
                                      </p:to>
                                    </p:set>
                                    <p:animEffect transition="in" filter="wipe(left)">
                                      <p:cBhvr>
                                        <p:cTn id="63" dur="500"/>
                                        <p:tgtEl>
                                          <p:spTgt spid="39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60" grpId="0" animBg="1"/>
      <p:bldP spid="39961" grpId="0" animBg="1"/>
      <p:bldP spid="39962" grpId="0" animBg="1"/>
      <p:bldP spid="39965" grpId="0"/>
      <p:bldP spid="39966" grpId="0"/>
      <p:bldP spid="39967" grpId="0"/>
      <p:bldP spid="39968" grpId="0"/>
      <p:bldP spid="39969" grpId="0"/>
      <p:bldP spid="39970" grpId="0"/>
      <p:bldP spid="3997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a:extLst>
            <a:ext uri="{FF2B5EF4-FFF2-40B4-BE49-F238E27FC236}">
              <a16:creationId xmlns:a16="http://schemas.microsoft.com/office/drawing/2014/main" id="{E3D5FC6B-CDFC-C89E-0A14-21636922B7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1E33815-97E2-8544-08DE-8D46D48A7286}"/>
              </a:ext>
            </a:extLst>
          </p:cNvPr>
          <p:cNvSpPr>
            <a:spLocks noGrp="1"/>
          </p:cNvSpPr>
          <p:nvPr>
            <p:ph type="title"/>
          </p:nvPr>
        </p:nvSpPr>
        <p:spPr/>
        <p:txBody>
          <a:bodyPr/>
          <a:lstStyle/>
          <a:p>
            <a:pPr algn="r"/>
            <a:r>
              <a:rPr lang="ar-EG" dirty="0"/>
              <a:t>التماثل في راعوث</a:t>
            </a:r>
            <a:endParaRPr lang="en-US" dirty="0"/>
          </a:p>
        </p:txBody>
      </p:sp>
      <p:sp>
        <p:nvSpPr>
          <p:cNvPr id="3" name="Content Placeholder 2">
            <a:extLst>
              <a:ext uri="{FF2B5EF4-FFF2-40B4-BE49-F238E27FC236}">
                <a16:creationId xmlns:a16="http://schemas.microsoft.com/office/drawing/2014/main" id="{492AD5FA-2F6A-0D5C-6B98-53AF3FCEE7D3}"/>
              </a:ext>
            </a:extLst>
          </p:cNvPr>
          <p:cNvSpPr>
            <a:spLocks noGrp="1"/>
          </p:cNvSpPr>
          <p:nvPr>
            <p:ph idx="1"/>
          </p:nvPr>
        </p:nvSpPr>
        <p:spPr>
          <a:xfrm>
            <a:off x="1065259" y="5128986"/>
            <a:ext cx="7924800" cy="1729014"/>
          </a:xfrm>
        </p:spPr>
        <p:txBody>
          <a:bodyPr anchor="ctr"/>
          <a:lstStyle/>
          <a:p>
            <a:pPr marL="0" indent="0" algn="r">
              <a:buNone/>
            </a:pPr>
            <a:r>
              <a:rPr lang="en-US" sz="1800" b="1" dirty="0">
                <a:effectLst/>
                <a:latin typeface="Helvetica" pitchFamily="2" charset="0"/>
              </a:rPr>
              <a:t>See E. Campbell, </a:t>
            </a:r>
            <a:r>
              <a:rPr lang="en-US" sz="1800" b="1" i="1" dirty="0">
                <a:effectLst/>
                <a:latin typeface="Helvetica" pitchFamily="2" charset="0"/>
              </a:rPr>
              <a:t>Ruth</a:t>
            </a:r>
            <a:r>
              <a:rPr lang="en-US" sz="1800" b="1" dirty="0">
                <a:effectLst/>
                <a:latin typeface="Helvetica" pitchFamily="2" charset="0"/>
              </a:rPr>
              <a:t> [Garden City, N. Y.: Doubleday, 1975], 13–14; </a:t>
            </a:r>
            <a:r>
              <a:rPr lang="ar-EG" sz="1800" dirty="0">
                <a:latin typeface="Helvetica" pitchFamily="2" charset="0"/>
              </a:rPr>
              <a:t>و </a:t>
            </a:r>
            <a:r>
              <a:rPr lang="en-US" sz="1800" dirty="0">
                <a:latin typeface="Helvetica" pitchFamily="2" charset="0"/>
              </a:rPr>
              <a:t>Y. </a:t>
            </a:r>
            <a:r>
              <a:rPr lang="en-US" sz="1800" dirty="0" err="1">
                <a:latin typeface="Helvetica" pitchFamily="2" charset="0"/>
              </a:rPr>
              <a:t>Zakovitz</a:t>
            </a:r>
            <a:r>
              <a:rPr lang="en-US" sz="1800" dirty="0">
                <a:latin typeface="Helvetica" pitchFamily="2" charset="0"/>
              </a:rPr>
              <a:t> ، Ruth: Introduction and Commentary [Jerusalem: Magnes ، 1990] ، 12-13 [</a:t>
            </a:r>
            <a:r>
              <a:rPr lang="ar-EG" sz="1800" dirty="0">
                <a:latin typeface="Helvetica" pitchFamily="2" charset="0"/>
              </a:rPr>
              <a:t>بالعبرية]) ؛ استشهد به يوجين إتش ميريل ومارك روكر ومايكل أ. جريسانتي ، العالم والكلمة: مقدمة في العهد القديم (ناشفيل ، تينيسي: </a:t>
            </a:r>
            <a:r>
              <a:rPr lang="en-US" sz="1800" dirty="0">
                <a:latin typeface="Helvetica" pitchFamily="2" charset="0"/>
              </a:rPr>
              <a:t>B&amp;H Academic ، 2011) ، 303 ، </a:t>
            </a:r>
            <a:r>
              <a:rPr lang="ar-EG" sz="1800" dirty="0">
                <a:latin typeface="Helvetica" pitchFamily="2" charset="0"/>
              </a:rPr>
              <a:t>الحاشية السفلية 15.</a:t>
            </a:r>
            <a:endParaRPr lang="en-US" sz="1800" b="1" dirty="0">
              <a:effectLst/>
              <a:latin typeface="Calibri" panose="020F0502020204030204" pitchFamily="34" charset="0"/>
            </a:endParaRPr>
          </a:p>
        </p:txBody>
      </p:sp>
      <p:sp>
        <p:nvSpPr>
          <p:cNvPr id="4" name="Content Placeholder 2">
            <a:extLst>
              <a:ext uri="{FF2B5EF4-FFF2-40B4-BE49-F238E27FC236}">
                <a16:creationId xmlns:a16="http://schemas.microsoft.com/office/drawing/2014/main" id="{540482B4-6D85-33B7-7B06-4DB59BD1E5FB}"/>
              </a:ext>
            </a:extLst>
          </p:cNvPr>
          <p:cNvSpPr txBox="1">
            <a:spLocks/>
          </p:cNvSpPr>
          <p:nvPr/>
        </p:nvSpPr>
        <p:spPr bwMode="auto">
          <a:xfrm>
            <a:off x="1197030" y="1729014"/>
            <a:ext cx="7793029" cy="302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a:lstStyle>
          <a:p>
            <a:pPr marL="0" marR="0" lvl="0" indent="0" algn="r" defTabSz="9144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en-US" sz="2800" b="1" i="0" u="none" strike="noStrike" kern="0" cap="none" spc="0" normalizeH="0" baseline="0" noProof="0" dirty="0">
                <a:ln>
                  <a:noFill/>
                </a:ln>
                <a:solidFill>
                  <a:srgbClr val="EAEAEA"/>
                </a:solidFill>
                <a:effectLst/>
                <a:uLnTx/>
                <a:uFillTx/>
                <a:latin typeface="Helvetica" pitchFamily="2" charset="0"/>
                <a:ea typeface="ＭＳ Ｐゴシック" pitchFamily="-112" charset="-128"/>
                <a:cs typeface="Arial"/>
              </a:rPr>
              <a:t>"</a:t>
            </a:r>
            <a:r>
              <a:rPr kumimoji="0" lang="ar-EG" sz="2800" b="1" i="0" u="none" strike="noStrike" kern="0" cap="none" spc="0" normalizeH="0" baseline="0" noProof="0" dirty="0">
                <a:ln>
                  <a:noFill/>
                </a:ln>
                <a:solidFill>
                  <a:srgbClr val="EAEAEA"/>
                </a:solidFill>
                <a:effectLst/>
                <a:uLnTx/>
                <a:uFillTx/>
                <a:latin typeface="Helvetica" pitchFamily="2" charset="0"/>
                <a:ea typeface="ＭＳ Ｐゴシック" pitchFamily="-112" charset="-128"/>
                <a:cs typeface="Arial"/>
              </a:rPr>
              <a:t>تشمل المصطلحات الرئيسية الطفل / الأطفال (1: 5 ؛ 4: 16) ، حسد (1: 8 ؛ 2: 20 ؛ 3: 10) ، الأمن (1: 9 ؛ 3: 1) ، التشبث (1: 14 ؛ 2: 8 ، 21 ، 23) ، النزل (1: 16 ؛ 3: 13) ، إعادته / استعادة (1: 21 ؛ 4: 15) ، فارغ (1: 21 ؛ 3: 17) ، أخ العهد (2: 1 ؛ 3: 2) ، نبيل (2: 1 ؛ 3: 11). الجناح (الأجنحة) (2:12؛ 3:9)."</a:t>
            </a:r>
            <a:endParaRPr kumimoji="0" lang="en-US" sz="2800" b="1" i="0" u="none" strike="noStrike" kern="0" cap="none" spc="0" normalizeH="0" baseline="0" noProof="0" dirty="0">
              <a:ln>
                <a:noFill/>
              </a:ln>
              <a:solidFill>
                <a:srgbClr val="EAEAEA"/>
              </a:solidFill>
              <a:effectLst/>
              <a:uLnTx/>
              <a:uFillTx/>
              <a:latin typeface="Calibri" panose="020F0502020204030204" pitchFamily="34" charset="0"/>
              <a:ea typeface="ＭＳ Ｐゴシック" pitchFamily="-112" charset="-128"/>
              <a:cs typeface="Arial"/>
            </a:endParaRPr>
          </a:p>
        </p:txBody>
      </p:sp>
    </p:spTree>
    <p:extLst>
      <p:ext uri="{BB962C8B-B14F-4D97-AF65-F5344CB8AC3E}">
        <p14:creationId xmlns:p14="http://schemas.microsoft.com/office/powerpoint/2010/main" val="3457478625"/>
      </p:ext>
    </p:extLst>
  </p:cSld>
  <p:clrMapOvr>
    <a:overrideClrMapping bg1="dk2" tx1="lt1" bg2="dk1" tx2="lt2" accent1="accent1" accent2="accent2" accent3="accent3" accent4="accent4" accent5="accent5" accent6="accent6" hlink="hlink" folHlink="folHlink"/>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a:extLst>
            <a:ext uri="{FF2B5EF4-FFF2-40B4-BE49-F238E27FC236}">
              <a16:creationId xmlns:a16="http://schemas.microsoft.com/office/drawing/2014/main" id="{530AFB0B-374D-EF67-5753-28DF4765D94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CBCB499-F07C-A7F6-9F09-AD2D9D1553C8}"/>
              </a:ext>
            </a:extLst>
          </p:cNvPr>
          <p:cNvSpPr>
            <a:spLocks noGrp="1"/>
          </p:cNvSpPr>
          <p:nvPr>
            <p:ph type="title"/>
          </p:nvPr>
        </p:nvSpPr>
        <p:spPr/>
        <p:txBody>
          <a:bodyPr/>
          <a:lstStyle/>
          <a:p>
            <a:pPr algn="r"/>
            <a:r>
              <a:rPr lang="ar-EG" dirty="0"/>
              <a:t>التوصيف في راعوث</a:t>
            </a:r>
            <a:endParaRPr lang="en-US" b="1" dirty="0">
              <a:latin typeface="Arial" panose="020B0604020202020204" pitchFamily="34" charset="0"/>
              <a:cs typeface="Arial" panose="020B0604020202020204" pitchFamily="34" charset="0"/>
            </a:endParaRPr>
          </a:p>
        </p:txBody>
      </p:sp>
      <p:sp>
        <p:nvSpPr>
          <p:cNvPr id="3" name="Content Placeholder 2">
            <a:extLst>
              <a:ext uri="{FF2B5EF4-FFF2-40B4-BE49-F238E27FC236}">
                <a16:creationId xmlns:a16="http://schemas.microsoft.com/office/drawing/2014/main" id="{52412FB9-822C-26B2-909B-091C145E3EE4}"/>
              </a:ext>
            </a:extLst>
          </p:cNvPr>
          <p:cNvSpPr>
            <a:spLocks noGrp="1"/>
          </p:cNvSpPr>
          <p:nvPr>
            <p:ph idx="1"/>
          </p:nvPr>
        </p:nvSpPr>
        <p:spPr>
          <a:xfrm>
            <a:off x="982135" y="6074228"/>
            <a:ext cx="7924800" cy="783771"/>
          </a:xfrm>
        </p:spPr>
        <p:txBody>
          <a:bodyPr anchor="ctr"/>
          <a:lstStyle/>
          <a:p>
            <a:pPr marL="0" indent="0" algn="r">
              <a:buNone/>
            </a:pPr>
            <a:r>
              <a:rPr lang="ar-EG" sz="1600" dirty="0"/>
              <a:t>مارك ف. روكر ، "كتاب راعوث" ، في العالم والكلمة: مقدمة في العهد القديم (ناشفيل ، تينيسي: </a:t>
            </a:r>
            <a:r>
              <a:rPr lang="en-US" sz="1600" dirty="0"/>
              <a:t>B&amp;H Academic ، 2011) ، 303.</a:t>
            </a:r>
            <a:endParaRPr lang="en-US" sz="1600" b="1" dirty="0">
              <a:effectLst/>
              <a:latin typeface="Arial" panose="020B0604020202020204" pitchFamily="34" charset="0"/>
              <a:cs typeface="Arial" panose="020B0604020202020204" pitchFamily="34" charset="0"/>
            </a:endParaRPr>
          </a:p>
        </p:txBody>
      </p:sp>
      <p:sp>
        <p:nvSpPr>
          <p:cNvPr id="4" name="Content Placeholder 2">
            <a:extLst>
              <a:ext uri="{FF2B5EF4-FFF2-40B4-BE49-F238E27FC236}">
                <a16:creationId xmlns:a16="http://schemas.microsoft.com/office/drawing/2014/main" id="{FEDAC328-EB79-4F83-4453-36C0BB5293A4}"/>
              </a:ext>
            </a:extLst>
          </p:cNvPr>
          <p:cNvSpPr txBox="1">
            <a:spLocks/>
          </p:cNvSpPr>
          <p:nvPr/>
        </p:nvSpPr>
        <p:spPr bwMode="auto">
          <a:xfrm>
            <a:off x="1134535" y="1729014"/>
            <a:ext cx="7772400" cy="43452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a:lstStyle>
          <a:p>
            <a:pPr marL="0" marR="0" lvl="0" indent="0" algn="r" defTabSz="457200" rtl="0" eaLnBrk="0" fontAlgn="base" latinLnBrk="0" hangingPunct="0">
              <a:lnSpc>
                <a:spcPct val="100000"/>
              </a:lnSpc>
              <a:spcBef>
                <a:spcPct val="20000"/>
              </a:spcBef>
              <a:spcAft>
                <a:spcPct val="0"/>
              </a:spcAft>
              <a:buClr>
                <a:srgbClr val="FFCC66"/>
              </a:buClr>
              <a:buSzPct val="90000"/>
              <a:buFont typeface="Symbol" charset="0"/>
              <a:buNone/>
              <a:tabLst/>
              <a:defRPr/>
            </a:pPr>
            <a:r>
              <a:rPr kumimoji="0" lang="ar-EG"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rPr>
              <a:t>"جهاز آخر استخدمه المؤلف ببراعة هو جهاز التوصيف. يتضح هذا من تطور شخصية نعومي من الفصل 1 إلى الفصل 4 بالإضافة إلى التناقض بين عورة مع راعوث والقريب المجهول مع بوعز. يوضح كلا الزوجين كيف تظهر راعوث وبوعز الحشد ("الولاء") في الذهاب إلى أبعد من ذلك وأنهما مناسبان لبعضهما البعض (2: 1؛ 2: 1؛ 2: 1؛ 2: 1؛ 2: 1؛ 2: 1؛ 2: 1؛ 2: 1؛ 2: 1؛ 2: 1؛ 2: 1؛ 2: 1؛ 2: 1؛ 2: 1؛ 2: 1؛ 2: 1؛ 2: 1؛ 2: 1؛ 2: 1؛ 2: 1؛ 2: 1؛ 2: 1؛ 2: 1؛ 2: 1 3:11). تشير هذه السمات إلى وحدة شاملة في عمل كتبه عبقري أدبي.17
17 كامبل ، روث ، 10.</a:t>
            </a:r>
            <a:endParaRPr kumimoji="0" lang="en-US" sz="20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704742106"/>
      </p:ext>
    </p:extLst>
  </p:cSld>
  <p:clrMapOvr>
    <a:overrideClrMapping bg1="dk2" tx1="lt1" bg2="dk1" tx2="lt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1212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راعوث</a:t>
            </a:r>
            <a:endParaRPr kumimoji="0" lang="en-US"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kern="1200" dirty="0">
                <a:solidFill>
                  <a:schemeClr val="tx1"/>
                </a:solidFill>
                <a:effectLst/>
                <a:ea typeface="ＭＳ Ｐゴシック" charset="0"/>
              </a:rPr>
              <a:t>كن</a:t>
            </a:r>
            <a:r>
              <a:rPr lang="en-US" sz="9600" kern="1200" dirty="0">
                <a:solidFill>
                  <a:schemeClr val="tx1"/>
                </a:solidFill>
                <a:effectLst/>
                <a:ea typeface="ＭＳ Ｐゴシック" charset="0"/>
              </a:rPr>
              <a:t> </a:t>
            </a:r>
            <a:br>
              <a:rPr lang="en-US" sz="9600" kern="1200" dirty="0">
                <a:solidFill>
                  <a:schemeClr val="tx1"/>
                </a:solidFill>
                <a:effectLst/>
                <a:ea typeface="ＭＳ Ｐゴシック" charset="0"/>
              </a:rPr>
            </a:br>
            <a:r>
              <a:rPr lang="ar-JO" sz="9600" kern="1200" dirty="0">
                <a:solidFill>
                  <a:srgbClr val="800000"/>
                </a:solidFill>
                <a:effectLst/>
                <a:ea typeface="ＭＳ Ｐゴシック" charset="0"/>
              </a:rPr>
              <a:t>علاقاتياً</a:t>
            </a:r>
            <a:endParaRPr lang="en-US" sz="9600" kern="1200" dirty="0">
              <a:solidFill>
                <a:srgbClr val="800000"/>
              </a:solidFill>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6394866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ar-JO" dirty="0">
                <a:solidFill>
                  <a:srgbClr val="FFFFFF"/>
                </a:solidFill>
              </a:rPr>
              <a:t>القول الذي يقتبس عادة</a:t>
            </a:r>
            <a:endParaRPr lang="en-US" dirty="0">
              <a:solidFill>
                <a:srgbClr val="FFFFFF"/>
              </a:solidFill>
            </a:endParaRPr>
          </a:p>
        </p:txBody>
      </p:sp>
      <p:sp>
        <p:nvSpPr>
          <p:cNvPr id="3" name="Text Box 24"/>
          <p:cNvSpPr txBox="1">
            <a:spLocks noChangeArrowheads="1"/>
          </p:cNvSpPr>
          <p:nvPr/>
        </p:nvSpPr>
        <p:spPr bwMode="auto">
          <a:xfrm rot="600000">
            <a:off x="477030" y="2806685"/>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أنفسهم</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هرطقات 4 : 7</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021398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ar-JO" dirty="0">
                <a:solidFill>
                  <a:srgbClr val="FFFFFF"/>
                </a:solidFill>
              </a:rPr>
              <a:t>القول الذي لا يقتبس عادة</a:t>
            </a:r>
            <a:endParaRPr lang="en-US"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الآخرين</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46097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خلاص الله لم يأت من إصلاحات قضائية لكن من راعوث و ثاني وليها بوعز الذين سيفدي نسلهم العالم من خلال النسل الفادي يسوع</a:t>
            </a:r>
            <a:endParaRPr kumimoji="0" lang="en-US"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9138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74104"/>
            <a:ext cx="9144000" cy="27635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يكافئ الله منكري ذواتهم</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498074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ar-JO" sz="9600" dirty="0">
                <a:solidFill>
                  <a:schemeClr val="tx1"/>
                </a:solidFill>
                <a:latin typeface="Arial Black" charset="0"/>
                <a:ea typeface="ＭＳ Ｐゴシック" charset="0"/>
                <a:cs typeface="ＭＳ Ｐゴシック" charset="0"/>
              </a:rPr>
              <a:t>راعوث</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0" y="5311422"/>
            <a:ext cx="522007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يكافئ الله منكري ذواتهم</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28734318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70483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88466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455313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a typeface="ＭＳ Ｐゴシック" charset="0"/>
              </a:rPr>
              <a:t>دعونا ندرس</a:t>
            </a:r>
            <a:br>
              <a:rPr lang="ar-JO" sz="5400" dirty="0">
                <a:solidFill>
                  <a:schemeClr val="tx1"/>
                </a:solidFill>
                <a:ea typeface="ＭＳ Ｐゴシック" charset="0"/>
              </a:rPr>
            </a:br>
            <a:r>
              <a:rPr lang="ar-JO" sz="5400" dirty="0">
                <a:solidFill>
                  <a:schemeClr val="tx1"/>
                </a:solidFill>
                <a:ea typeface="ＭＳ Ｐゴシック" charset="0"/>
              </a:rPr>
              <a:t>الكلمة المقدسة</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سفراً سفراً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تكوين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88707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None/>
            </a:pPr>
            <a:r>
              <a:rPr lang="ar-JO" sz="4000" dirty="0">
                <a:latin typeface="Arial" panose="020B0604020202020204" pitchFamily="34" charset="0"/>
                <a:cs typeface="Arial" panose="020B0604020202020204" pitchFamily="34" charset="0"/>
              </a:rPr>
              <a:t>في تلك الأيام لم يكن ملك في إسرائيل                    كل واحد عمل ما حسن في عينيه</a:t>
            </a:r>
            <a:endParaRPr lang="en-US" sz="4000" dirty="0">
              <a:latin typeface="Arial" panose="020B0604020202020204" pitchFamily="34" charset="0"/>
              <a:cs typeface="Arial" panose="020B0604020202020204" pitchFamily="34" charset="0"/>
            </a:endParaRPr>
          </a:p>
          <a:p>
            <a:pPr marL="0" indent="0">
              <a:buNone/>
            </a:pPr>
            <a:endParaRPr lang="en-US" sz="4000" dirty="0">
              <a:latin typeface="Arial" panose="020B0604020202020204" pitchFamily="34" charset="0"/>
              <a:cs typeface="Arial" panose="020B0604020202020204" pitchFamily="34" charset="0"/>
            </a:endParaRPr>
          </a:p>
          <a:p>
            <a:pPr marL="0" indent="0">
              <a:buNone/>
            </a:pPr>
            <a:r>
              <a:rPr lang="ar-JO" sz="4000" dirty="0">
                <a:latin typeface="Arial" panose="020B0604020202020204" pitchFamily="34" charset="0"/>
                <a:cs typeface="Arial" panose="020B0604020202020204" pitchFamily="34" charset="0"/>
              </a:rPr>
              <a:t>قضاة 21: 25</a:t>
            </a:r>
            <a:endParaRPr lang="en-US" sz="4000" dirty="0">
              <a:latin typeface="Arial" panose="020B0604020202020204" pitchFamily="34" charset="0"/>
              <a:cs typeface="Arial" panose="020B0604020202020204" pitchFamily="34"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rtl="1" fontAlgn="base">
              <a:spcBef>
                <a:spcPct val="20000"/>
              </a:spcBef>
              <a:spcAft>
                <a:spcPct val="0"/>
              </a:spcAft>
              <a:buFontTx/>
              <a:buBlip>
                <a:blip r:embed="rId4"/>
              </a:buBlip>
              <a:defRPr/>
            </a:pPr>
            <a:r>
              <a:rPr lang="ar-JO"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 حدثت قصة راعوث في فترة القضاة (1: 1)</a:t>
            </a:r>
            <a:r>
              <a:rPr lang="en-US"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Tree>
    <p:extLst>
      <p:ext uri="{BB962C8B-B14F-4D97-AF65-F5344CB8AC3E}">
        <p14:creationId xmlns:p14="http://schemas.microsoft.com/office/powerpoint/2010/main" val="34343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يسجل صموئيل في سفر القضاة الفشل الأخلاقي و الروحي لإسرائيل و الذي انتهى أي الفشل بقصتين مرعبتين :</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كاهن وثني لاوي يبارك هجرة سبط دان غير الصحيحة (قض 17-18)</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جريمة البنيامينيين تجاه السرية حتى قامت الأسباط الأخرى بتدمير هذا السبط (قض 19-21)</a:t>
            </a:r>
          </a:p>
          <a:p>
            <a:pPr lvl="1" algn="r" defTabSz="914400" rtl="1" fontAlgn="base">
              <a:spcBef>
                <a:spcPct val="20000"/>
              </a:spcBef>
              <a:spcAft>
                <a:spcPct val="0"/>
              </a:spcAft>
              <a:buClr>
                <a:srgbClr val="D69B80"/>
              </a:buClr>
              <a:defRPr/>
            </a:pPr>
            <a:endPar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endParaRPr>
          </a:p>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قصة راعوث هي إيضاح ثالث عن الحياة في هذا الوقت لكنها تقدم الناحية الأخرى من القصة</a:t>
            </a:r>
            <a:r>
              <a:rPr lang="en-US"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 </a:t>
            </a:r>
          </a:p>
        </p:txBody>
      </p:sp>
    </p:spTree>
    <p:extLst>
      <p:ext uri="{BB962C8B-B14F-4D97-AF65-F5344CB8AC3E}">
        <p14:creationId xmlns:p14="http://schemas.microsoft.com/office/powerpoint/2010/main" val="2015316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535">
                                            <p:txEl>
                                              <p:pRg st="4" end="4"/>
                                            </p:txEl>
                                          </p:spTgt>
                                        </p:tgtEl>
                                        <p:attrNameLst>
                                          <p:attrName>style.visibility</p:attrName>
                                        </p:attrNameLst>
                                      </p:cBhvr>
                                      <p:to>
                                        <p:strVal val="visible"/>
                                      </p:to>
                                    </p:set>
                                    <p:anim calcmode="lin" valueType="num">
                                      <p:cBhvr additive="base">
                                        <p:cTn id="17"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ar-JO"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يوحنا ريد، راعوث في تفسير الكتاب المقدس المعرفي، 1: 415</a:t>
            </a:r>
            <a:endParaRPr lang="en-US"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يومض سفر راعوث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مثل لؤلؤة جميلة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على خلفية سوداء كالفحم</a:t>
            </a:r>
            <a:endParaRPr lang="en-US"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pic>
        <p:nvPicPr>
          <p:cNvPr id="3" name="Picture 2"/>
          <p:cNvPicPr>
            <a:picLocks noChangeAspect="1"/>
          </p:cNvPicPr>
          <p:nvPr/>
        </p:nvPicPr>
        <p:blipFill>
          <a:blip r:embed="rId4"/>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821119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43013" name="Text Box 1029"/>
          <p:cNvSpPr txBox="1">
            <a:spLocks noChangeArrowheads="1"/>
          </p:cNvSpPr>
          <p:nvPr/>
        </p:nvSpPr>
        <p:spPr bwMode="auto">
          <a:xfrm>
            <a:off x="914400" y="2043179"/>
            <a:ext cx="6321896" cy="256685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algn="r" defTabSz="914400" rtl="1" eaLnBrk="1" fontAlgn="base" hangingPunct="1">
              <a:lnSpc>
                <a:spcPct val="90000"/>
              </a:lnSpc>
              <a:spcBef>
                <a:spcPct val="20000"/>
              </a:spcBef>
              <a:spcAft>
                <a:spcPct val="0"/>
              </a:spcAft>
              <a:buFontTx/>
              <a:buBlip>
                <a:blip r:embed="rId4"/>
              </a:buBlip>
            </a:pPr>
            <a:r>
              <a:rPr lang="ar-JO" altLang="zh-CN" b="1" dirty="0">
                <a:solidFill>
                  <a:srgbClr val="FFFFFF"/>
                </a:solidFill>
                <a:latin typeface="Arial" panose="020B0604020202020204" pitchFamily="34" charset="0"/>
                <a:ea typeface="宋体" charset="0"/>
                <a:cs typeface="Arial" panose="020B0604020202020204" pitchFamily="34" charset="0"/>
              </a:rPr>
              <a:t>ربما احتاج صموئيل إلى موازنة الصورة السلبية لفترة حكم القضاة مع مثال تقي (راعوث و بوعز) الذين عاشا بحسب ناموس الله على الرغم من عدم الأمانة الوطنية</a:t>
            </a:r>
            <a:endParaRPr lang="en-US" altLang="zh-CN" b="1" dirty="0">
              <a:solidFill>
                <a:srgbClr val="FFFFFF"/>
              </a:solidFill>
              <a:latin typeface="Arial" panose="020B0604020202020204" pitchFamily="34" charset="0"/>
              <a:ea typeface="宋体" charset="0"/>
              <a:cs typeface="Arial" panose="020B0604020202020204" pitchFamily="34" charset="0"/>
            </a:endParaRPr>
          </a:p>
          <a:p>
            <a:pPr defTabSz="914400" eaLnBrk="1" fontAlgn="base" hangingPunct="1">
              <a:lnSpc>
                <a:spcPct val="90000"/>
              </a:lnSpc>
              <a:spcBef>
                <a:spcPct val="20000"/>
              </a:spcBef>
              <a:spcAft>
                <a:spcPct val="0"/>
              </a:spcAft>
            </a:pPr>
            <a:endParaRPr lang="ar-JO" altLang="zh-CN" b="1" dirty="0">
              <a:solidFill>
                <a:srgbClr val="FFFFFF"/>
              </a:solidFill>
              <a:latin typeface="Arial" panose="020B0604020202020204" pitchFamily="34" charset="0"/>
              <a:ea typeface="宋体" charset="0"/>
              <a:cs typeface="Arial" panose="020B0604020202020204" pitchFamily="34" charset="0"/>
            </a:endParaRPr>
          </a:p>
          <a:p>
            <a:pPr marL="355600" indent="-355600" algn="r" defTabSz="914400" rtl="1" eaLnBrk="1" fontAlgn="base" hangingPunct="1">
              <a:lnSpc>
                <a:spcPct val="90000"/>
              </a:lnSpc>
              <a:spcBef>
                <a:spcPct val="20000"/>
              </a:spcBef>
              <a:spcAft>
                <a:spcPct val="0"/>
              </a:spcAft>
              <a:buFontTx/>
              <a:buBlip>
                <a:blip r:embed="rId4"/>
              </a:buBlip>
            </a:pPr>
            <a:r>
              <a:rPr lang="ar-JO" b="1" dirty="0">
                <a:solidFill>
                  <a:srgbClr val="FFFFFF"/>
                </a:solidFill>
                <a:latin typeface="Arial" panose="020B0604020202020204" pitchFamily="34" charset="0"/>
                <a:ea typeface="宋体" charset="0"/>
                <a:cs typeface="Arial" panose="020B0604020202020204" pitchFamily="34" charset="0"/>
              </a:rPr>
              <a:t>هناك موضوع رئيسي واحد في سفر راعوث و هو مشابه لموضوع سفر القضاة – فداء الله – مع الإختلافات الرئيسية التالية :</a:t>
            </a:r>
            <a:endParaRPr lang="en-US" b="1" dirty="0">
              <a:solidFill>
                <a:srgbClr val="FFFFFF"/>
              </a:solidFill>
              <a:latin typeface="Arial" panose="020B0604020202020204" pitchFamily="34" charset="0"/>
              <a:ea typeface="宋体" charset="0"/>
              <a:cs typeface="Arial" panose="020B0604020202020204" pitchFamily="34" charset="0"/>
            </a:endParaRPr>
          </a:p>
        </p:txBody>
      </p:sp>
      <p:sp>
        <p:nvSpPr>
          <p:cNvPr id="43015" name="Text Box 1031"/>
          <p:cNvSpPr txBox="1">
            <a:spLocks noChangeArrowheads="1"/>
          </p:cNvSpPr>
          <p:nvPr/>
        </p:nvSpPr>
        <p:spPr bwMode="auto">
          <a:xfrm>
            <a:off x="609600" y="5410200"/>
            <a:ext cx="2667000" cy="1471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 </a:t>
            </a:r>
          </a:p>
          <a:p>
            <a:pPr algn="ctr" defTabSz="914400" eaLnBrk="1" fontAlgn="base" hangingPunct="1">
              <a:spcBef>
                <a:spcPct val="20000"/>
              </a:spcBef>
              <a:spcAft>
                <a:spcPct val="0"/>
              </a:spcAft>
            </a:pPr>
            <a:r>
              <a:rPr lang="ar-JO" sz="2800" b="1" u="sng" dirty="0">
                <a:solidFill>
                  <a:srgbClr val="0033CC"/>
                </a:solidFill>
                <a:latin typeface="Arial" panose="020B0604020202020204" pitchFamily="34" charset="0"/>
                <a:cs typeface="Arial" panose="020B0604020202020204" pitchFamily="34" charset="0"/>
              </a:rPr>
              <a:t>محررين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JO"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قضاة</a:t>
            </a:r>
            <a:endParaRPr lang="en-US"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a:t>
            </a:r>
            <a:br>
              <a:rPr lang="en-US" sz="2800" b="1" dirty="0">
                <a:solidFill>
                  <a:srgbClr val="000000"/>
                </a:solidFill>
                <a:latin typeface="Arial" panose="020B0604020202020204" pitchFamily="34" charset="0"/>
                <a:cs typeface="Arial" panose="020B0604020202020204" pitchFamily="34" charset="0"/>
              </a:rPr>
            </a:br>
            <a:r>
              <a:rPr lang="ar-JO" sz="2800" b="1" u="sng" dirty="0">
                <a:solidFill>
                  <a:srgbClr val="0033CC"/>
                </a:solidFill>
                <a:latin typeface="Arial" panose="020B0604020202020204" pitchFamily="34" charset="0"/>
                <a:cs typeface="Arial" panose="020B0604020202020204" pitchFamily="34" charset="0"/>
              </a:rPr>
              <a:t>زوجين تقيين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SA" sz="3600" kern="10" dirty="0" err="1">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راعوث</a:t>
            </a:r>
            <a:endParaRPr lang="en-US" sz="3600" kern="10" dirty="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Tree>
    <p:extLst>
      <p:ext uri="{BB962C8B-B14F-4D97-AF65-F5344CB8AC3E}">
        <p14:creationId xmlns:p14="http://schemas.microsoft.com/office/powerpoint/2010/main" val="5029050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التباينات</a:t>
            </a:r>
            <a:endParaRPr lang="en-US" dirty="0">
              <a:solidFill>
                <a:schemeClr val="bg1"/>
              </a:solidFill>
              <a:ea typeface="ＭＳ Ｐゴシック"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عدم 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الفجور</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الإخلاص، البر، الطهارة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الوثنية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اتباع الإله الحقيقي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الإنحدار، الإنحطاط، الخيانة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التكريس</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الشهوة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المحبة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الحرب</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السلام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القسوة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اللطف</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مساوئ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مزايا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الفوضى</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الملكية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القبلية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الوطنية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شاول</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داود</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العصيان يؤدي إلى الألم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الإيمان الطائع يؤدي إلى البركة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الظلمة الروحية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النور الروحي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ar-JO"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قضاة</a:t>
            </a:r>
            <a:endPar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ar-SA" sz="3600" kern="10" dirty="0" err="1">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راعوث</a:t>
            </a:r>
            <a:endParaRPr lang="en-US" sz="3600" kern="10" dirty="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Tree>
    <p:extLst>
      <p:ext uri="{BB962C8B-B14F-4D97-AF65-F5344CB8AC3E}">
        <p14:creationId xmlns:p14="http://schemas.microsoft.com/office/powerpoint/2010/main" val="40297722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 بوعز بأمانة كولي ثاني لراعوث (3 : 9) كالمسيح الذي سيفدي و يكون وسيط الإنسان لتحريره من الخطية بصفته الفادي النهائي للنسل الداوودي</a:t>
            </a:r>
            <a:endParaRPr kumimoji="0" lang="en-US"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7569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80734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chemeClr val="accent2"/>
                </a:solidFill>
                <a:effectLst>
                  <a:glow rad="127000">
                    <a:schemeClr val="bg1"/>
                  </a:glow>
                </a:effectLst>
                <a:ea typeface="ＭＳ Ｐゴシック" charset="0"/>
              </a:rPr>
              <a:t>الشخصية</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87586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1 </a:t>
            </a:r>
          </a:p>
        </p:txBody>
      </p:sp>
    </p:spTree>
    <p:extLst>
      <p:ext uri="{BB962C8B-B14F-4D97-AF65-F5344CB8AC3E}">
        <p14:creationId xmlns:p14="http://schemas.microsoft.com/office/powerpoint/2010/main" val="309132022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يأتي بالطعام و الحماية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ياتي بالنسل المسياني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إعلان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بوعز</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1 - 2</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3 - 4</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ظهور إنكار الذات</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مؤقتة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طلب الفداء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ابدية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موت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اهتمام راعوث بنعمي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بوعز يهتم براعوث</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ولادة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مؤاب</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حقول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بيدر في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باب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30 سنة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ar-JO" dirty="0">
                <a:solidFill>
                  <a:schemeClr val="bg1"/>
                </a:solidFill>
                <a:latin typeface="Arial Black" pitchFamily="-111" charset="0"/>
                <a:ea typeface="+mj-ea"/>
              </a:rPr>
              <a:t>راعوث</a:t>
            </a:r>
            <a:endParaRPr lang="en-US" dirty="0">
              <a:solidFill>
                <a:schemeClr val="bg1"/>
              </a:solidFill>
              <a:latin typeface="Arial Black" pitchFamily="-111" charset="0"/>
              <a:ea typeface="+mj-ea"/>
            </a:endParaRP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0" y="639763"/>
            <a:ext cx="907391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Narrow" charset="0"/>
                <a:ea typeface="宋体" charset="0"/>
                <a:cs typeface="宋体" charset="0"/>
              </a:rPr>
              <a:t>مكافآت الله لمنكري ذواتهم</a:t>
            </a:r>
            <a:endParaRPr kumimoji="0" lang="en-US" sz="3200" b="1"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24535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23528" y="693003"/>
            <a:ext cx="8515672" cy="830997"/>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pPr>
            <a:r>
              <a:rPr lang="ar-JO" sz="4800" kern="1200" dirty="0">
                <a:solidFill>
                  <a:schemeClr val="bg1"/>
                </a:solidFill>
                <a:latin typeface="Arial Narrow" pitchFamily="-111" charset="0"/>
                <a:ea typeface="+mn-ea"/>
              </a:rPr>
              <a:t>راعوث 1</a:t>
            </a:r>
            <a:endParaRPr lang="en-US" sz="4800" kern="1200" dirty="0">
              <a:solidFill>
                <a:schemeClr val="bg1"/>
              </a:solidFill>
              <a:latin typeface="Arial Narrow" pitchFamily="-111" charset="0"/>
              <a:ea typeface="+mn-ea"/>
            </a:endParaRPr>
          </a:p>
        </p:txBody>
      </p:sp>
      <p:sp>
        <p:nvSpPr>
          <p:cNvPr id="4" name="Title 1"/>
          <p:cNvSpPr txBox="1">
            <a:spLocks/>
          </p:cNvSpPr>
          <p:nvPr/>
        </p:nvSpPr>
        <p:spPr bwMode="auto">
          <a:xfrm>
            <a:off x="0" y="6334780"/>
            <a:ext cx="9144000" cy="523220"/>
          </a:xfrm>
          <a:prstGeom prst="rect">
            <a:avLst/>
          </a:prstGeom>
          <a:noFill/>
          <a:ln w="9525">
            <a:no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a:lstStyle>
          <a:p>
            <a:pPr algn="ctr">
              <a:spcBef>
                <a:spcPct val="50000"/>
              </a:spcBef>
            </a:pPr>
            <a:r>
              <a:rPr lang="ar-JO" sz="2800" b="1" dirty="0">
                <a:solidFill>
                  <a:schemeClr val="bg1"/>
                </a:solidFill>
                <a:latin typeface="Arial Narrow" pitchFamily="-111" charset="0"/>
                <a:ea typeface="+mn-ea"/>
                <a:cs typeface="Arial" panose="020B0604020202020204" pitchFamily="34" charset="0"/>
              </a:rPr>
              <a:t>حزم الحصاد من محلون فريزن، ف ب س يعقيبة، 2000</a:t>
            </a:r>
            <a:endParaRPr lang="en-US" sz="2800" b="1" kern="1200" dirty="0">
              <a:solidFill>
                <a:schemeClr val="bg1"/>
              </a:solidFill>
              <a:latin typeface="Arial Narrow" pitchFamily="-111" charset="0"/>
              <a:ea typeface="+mn-ea"/>
              <a:cs typeface="Arial" panose="020B0604020202020204" pitchFamily="34" charset="0"/>
            </a:endParaRPr>
          </a:p>
        </p:txBody>
      </p:sp>
    </p:spTree>
    <p:extLst>
      <p:ext uri="{BB962C8B-B14F-4D97-AF65-F5344CB8AC3E}">
        <p14:creationId xmlns:p14="http://schemas.microsoft.com/office/powerpoint/2010/main" val="8544138"/>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بيت لحم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الكرك</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a14="http://schemas.microsoft.com/office/drawing/2010/main" xmlns="">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أريحا</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أرنون</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أورشليم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47" name="Text Box 19"/>
          <p:cNvSpPr txBox="1">
            <a:spLocks noChangeArrowheads="1"/>
          </p:cNvSpPr>
          <p:nvPr/>
        </p:nvSpPr>
        <p:spPr bwMode="auto">
          <a:xfrm rot="-3861716">
            <a:off x="3094038" y="4814858"/>
            <a:ext cx="16764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البحر الميت</a:t>
            </a:r>
            <a:endParaRPr lang="en-US" sz="2000" b="1" dirty="0">
              <a:solidFill>
                <a:srgbClr val="FFFFFF"/>
              </a:solidFill>
              <a:latin typeface="Arial" panose="020B0604020202020204" pitchFamily="34" charset="0"/>
              <a:cs typeface="Arial" panose="020B0604020202020204" pitchFamily="34" charset="0"/>
            </a:endParaRP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مؤاب</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ar-JO" altLang="zh-CN" dirty="0">
                <a:solidFill>
                  <a:schemeClr val="bg1"/>
                </a:solidFill>
                <a:ea typeface="宋体" charset="0"/>
              </a:rPr>
              <a:t>جغرافيا سفر راعوث</a:t>
            </a:r>
            <a:endParaRPr lang="en-US" dirty="0">
              <a:solidFill>
                <a:schemeClr val="bg1"/>
              </a:solidFill>
              <a:ea typeface="宋体" charset="0"/>
            </a:endParaRPr>
          </a:p>
        </p:txBody>
      </p:sp>
    </p:spTree>
    <p:extLst>
      <p:ext uri="{BB962C8B-B14F-4D97-AF65-F5344CB8AC3E}">
        <p14:creationId xmlns:p14="http://schemas.microsoft.com/office/powerpoint/2010/main" val="8899341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glow>
                </a:effectLst>
                <a:latin typeface="Arial" panose="020B0604020202020204" pitchFamily="34" charset="0"/>
                <a:ea typeface="ＭＳ Ｐゴシック" charset="0"/>
                <a:cs typeface="Arial" panose="020B0604020202020204" pitchFamily="34" charset="0"/>
              </a:rPr>
              <a:t>الخيارات</a:t>
            </a:r>
            <a:r>
              <a:rPr lang="ar-JO"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1: 6-18</a:t>
            </a:r>
            <a:r>
              <a:rPr lang="en-US"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en-US" sz="4000" b="1" dirty="0">
                <a:solidFill>
                  <a:srgbClr val="FFFFFF"/>
                </a:solidFill>
                <a:effectLst>
                  <a:glow rad="228600">
                    <a:srgbClr val="000000"/>
                  </a:glow>
                </a:effectLst>
                <a:latin typeface="Arial" panose="020B0604020202020204" pitchFamily="34" charset="0"/>
                <a:ea typeface="ＭＳ Ｐゴシック" charset="0"/>
                <a:cs typeface="ＭＳ Ｐゴシック" charset="0"/>
              </a:rPr>
              <a:t>	</a:t>
            </a:r>
          </a:p>
        </p:txBody>
      </p:sp>
      <p:sp>
        <p:nvSpPr>
          <p:cNvPr id="161796" name="Text Box 4"/>
          <p:cNvSpPr txBox="1">
            <a:spLocks noChangeArrowheads="1"/>
          </p:cNvSpPr>
          <p:nvPr/>
        </p:nvSpPr>
        <p:spPr bwMode="auto">
          <a:xfrm>
            <a:off x="0" y="2191345"/>
            <a:ext cx="9296400" cy="477053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ضع </a:t>
            </a:r>
            <a:r>
              <a:rPr lang="ar-JO" sz="4000" b="1" dirty="0">
                <a:solidFill>
                  <a:srgbClr val="FFFF00"/>
                </a:solidFill>
                <a:effectLst>
                  <a:glow rad="228600">
                    <a:srgbClr val="000000"/>
                  </a:glow>
                </a:effectLst>
                <a:latin typeface="Arial" panose="020B0604020202020204" pitchFamily="34" charset="0"/>
                <a:ea typeface="Lucida Grande" charset="0"/>
                <a:cs typeface="Arial" panose="020B0604020202020204" pitchFamily="34" charset="0"/>
              </a:rPr>
              <a:t>الإحتمالات</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في اعتبارك (6-10)</a:t>
            </a: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endParaRPr>
          </a:p>
          <a:p>
            <a:pPr lvl="3" algn="r" defTabSz="914400" rtl="1" eaLnBrk="1" fontAlgn="base" hangingPunct="1">
              <a:spcBef>
                <a:spcPct val="50000"/>
              </a:spcBef>
              <a:spcAft>
                <a:spcPct val="0"/>
              </a:spcAft>
            </a:pPr>
            <a:r>
              <a:rPr lang="en-US"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b="1" dirty="0">
                <a:solidFill>
                  <a:srgbClr val="FFFFFF"/>
                </a:solidFill>
                <a:effectLst>
                  <a:glow rad="228600">
                    <a:srgbClr val="000000"/>
                  </a:glow>
                </a:effectLst>
                <a:latin typeface="Arial" panose="020B0604020202020204" pitchFamily="34" charset="0"/>
                <a:cs typeface="Arial" panose="020B0604020202020204" pitchFamily="34" charset="0"/>
              </a:rPr>
              <a:t>v  </a:t>
            </a:r>
            <a:r>
              <a:rPr lang="ar-JO"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cs typeface="Arial" panose="020B0604020202020204" pitchFamily="34" charset="0"/>
              </a:rPr>
              <a:t>في يهوذا (6-7)</a:t>
            </a:r>
            <a:endParaRPr lang="en-US" sz="3600" b="1" dirty="0">
              <a:solidFill>
                <a:srgbClr val="FFFFFF"/>
              </a:solidFill>
              <a:effectLst>
                <a:glow rad="228600">
                  <a:srgbClr val="000000"/>
                </a:glow>
              </a:effectLst>
              <a:latin typeface="Arial" panose="020B0604020202020204" pitchFamily="34" charset="0"/>
              <a:cs typeface="Arial" panose="020B0604020202020204" pitchFamily="34" charset="0"/>
            </a:endParaRPr>
          </a:p>
          <a:p>
            <a:pPr algn="r" defTabSz="914400" rtl="1" eaLnBrk="1" fontAlgn="base" hangingPunct="1">
              <a:spcBef>
                <a:spcPct val="50000"/>
              </a:spcBef>
              <a:spcAft>
                <a:spcPct val="0"/>
              </a:spcAft>
            </a:pPr>
            <a:r>
              <a:rPr lang="en-US" sz="3600"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b="1" dirty="0">
                <a:solidFill>
                  <a:srgbClr val="FFFFFF"/>
                </a:solidFill>
                <a:effectLst>
                  <a:glow rad="228600">
                    <a:srgbClr val="000000"/>
                  </a:glow>
                </a:effectLst>
                <a:latin typeface="Arial" panose="020B0604020202020204" pitchFamily="34" charset="0"/>
                <a:cs typeface="Arial" panose="020B0604020202020204" pitchFamily="34" charset="0"/>
              </a:rPr>
              <a:t>v  </a:t>
            </a:r>
            <a:r>
              <a:rPr lang="ar-JO"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cs typeface="Arial" panose="020B0604020202020204" pitchFamily="34" charset="0"/>
              </a:rPr>
              <a:t>في مؤاب (8-10)</a:t>
            </a:r>
            <a:endParaRPr lang="en-US" sz="3600" b="1" dirty="0">
              <a:solidFill>
                <a:srgbClr val="FFFFFF"/>
              </a:solidFill>
              <a:effectLst>
                <a:glow rad="228600">
                  <a:srgbClr val="000000"/>
                </a:glow>
              </a:effectLst>
              <a:latin typeface="Arial" panose="020B0604020202020204" pitchFamily="34" charset="0"/>
              <a:cs typeface="Arial" panose="020B0604020202020204" pitchFamily="34" charset="0"/>
            </a:endParaRPr>
          </a:p>
          <a:p>
            <a:pPr lvl="2" defTabSz="914400" fontAlgn="base">
              <a:spcBef>
                <a:spcPct val="0"/>
              </a:spcBef>
              <a:spcAft>
                <a:spcPct val="0"/>
              </a:spcAft>
              <a:buFont typeface="Wingdings 2" charset="0"/>
              <a:buNone/>
            </a:pPr>
            <a:endParaRPr lang="en-US" sz="3600" b="1" dirty="0">
              <a:solidFill>
                <a:srgbClr val="FFFFFF"/>
              </a:solidFill>
              <a:effectLst>
                <a:glow rad="228600">
                  <a:srgbClr val="000000"/>
                </a:glow>
              </a:effectLst>
              <a:latin typeface="Arial" panose="020B0604020202020204" pitchFamily="34" charset="0"/>
              <a:ea typeface="Times New Roman" charset="0"/>
              <a:cs typeface="Arial" panose="020B0604020202020204" pitchFamily="34"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glow>
                </a:effectLst>
                <a:latin typeface="Arial" panose="020B0604020202020204" pitchFamily="34" charset="0"/>
                <a:ea typeface="Times New Roman" charset="0"/>
                <a:cs typeface="Arial" panose="020B0604020202020204" pitchFamily="34" charset="0"/>
              </a:rPr>
              <a:t>	</a:t>
            </a:r>
            <a:r>
              <a:rPr lang="en-US" sz="4000" b="1" dirty="0">
                <a:solidFill>
                  <a:srgbClr val="FFFFFF"/>
                </a:solidFill>
                <a:effectLst>
                  <a:glow rad="228600">
                    <a:srgbClr val="000000"/>
                  </a:glow>
                </a:effectLst>
                <a:latin typeface="Arial" panose="020B0604020202020204" pitchFamily="34" charset="0"/>
                <a:cs typeface="Arial" panose="020B0604020202020204" pitchFamily="34" charset="0"/>
              </a:rPr>
              <a:t>►</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تفكر في </a:t>
            </a:r>
            <a:r>
              <a:rPr lang="ar-JO" sz="4000" b="1" dirty="0">
                <a:solidFill>
                  <a:srgbClr val="FFFF00"/>
                </a:solidFill>
                <a:effectLst>
                  <a:glow rad="228600">
                    <a:srgbClr val="000000"/>
                  </a:glow>
                </a:effectLst>
                <a:latin typeface="Arial" panose="020B0604020202020204" pitchFamily="34" charset="0"/>
                <a:ea typeface="Lucida Grande" charset="0"/>
                <a:cs typeface="Arial" panose="020B0604020202020204" pitchFamily="34" charset="0"/>
              </a:rPr>
              <a:t>الإحتمالات</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11-14</a:t>
            </a:r>
            <a:endPar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endParaRP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kern="1200" dirty="0">
                <a:solidFill>
                  <a:schemeClr val="bg1"/>
                </a:solidFill>
                <a:effectLst>
                  <a:glow rad="228600">
                    <a:schemeClr val="tx1"/>
                  </a:glow>
                </a:effectLst>
                <a:latin typeface="Arial Narrow" pitchFamily="-111" charset="0"/>
                <a:ea typeface="+mn-ea"/>
              </a:rPr>
              <a:t>راعوث 1</a:t>
            </a:r>
            <a:endParaRPr lang="en-US" sz="4800" kern="1200" dirty="0">
              <a:solidFill>
                <a:schemeClr val="bg1"/>
              </a:solidFill>
              <a:effectLst>
                <a:glow rad="228600">
                  <a:schemeClr val="tx1"/>
                </a:glow>
              </a:effectLst>
              <a:latin typeface="Arial Narrow" pitchFamily="-111" charset="0"/>
              <a:ea typeface="+mn-ea"/>
            </a:endParaRPr>
          </a:p>
        </p:txBody>
      </p:sp>
    </p:spTree>
    <p:extLst>
      <p:ext uri="{BB962C8B-B14F-4D97-AF65-F5344CB8AC3E}">
        <p14:creationId xmlns:p14="http://schemas.microsoft.com/office/powerpoint/2010/main" val="417506077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الخيارات</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 6-18</a:t>
            </a: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p>
        </p:txBody>
      </p:sp>
      <p:sp>
        <p:nvSpPr>
          <p:cNvPr id="162820" name="Text Box 4"/>
          <p:cNvSpPr txBox="1">
            <a:spLocks noChangeArrowheads="1"/>
          </p:cNvSpPr>
          <p:nvPr/>
        </p:nvSpPr>
        <p:spPr bwMode="auto">
          <a:xfrm>
            <a:off x="0" y="2127795"/>
            <a:ext cx="9296400" cy="3200876"/>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ＭＳ Ｐゴシック" charset="0"/>
              </a:rPr>
              <a:t>	</a:t>
            </a:r>
            <a:r>
              <a:rPr lang="en-US" sz="4000" b="1" dirty="0">
                <a:solidFill>
                  <a:srgbClr val="FFFFFF"/>
                </a:solidFill>
                <a:effectLst>
                  <a:glow rad="228600">
                    <a:srgbClr val="000000">
                      <a:alpha val="75000"/>
                    </a:srgbClr>
                  </a:glow>
                </a:effectLst>
                <a:latin typeface="Arial" panose="020B0604020202020204" pitchFamily="34" charset="0"/>
                <a:cs typeface="Lucida Grande" charset="0"/>
              </a:rPr>
              <a:t>►</a:t>
            </a:r>
            <a:r>
              <a:rPr lang="en-US" sz="4000" b="1" dirty="0">
                <a:solidFill>
                  <a:srgbClr val="FFFFFF"/>
                </a:solidFill>
                <a:effectLst>
                  <a:glow rad="228600">
                    <a:srgbClr val="000000">
                      <a:alpha val="75000"/>
                    </a:srgbClr>
                  </a:glow>
                </a:effectLst>
                <a:latin typeface="Arial" panose="020B0604020202020204" pitchFamily="34" charset="0"/>
                <a:ea typeface="Lucida Grande" charset="0"/>
                <a:cs typeface="Lucida Grande" charset="0"/>
              </a:rPr>
              <a:t> </a:t>
            </a:r>
            <a:r>
              <a:rPr lang="ar-JO" sz="4000" b="1" dirty="0">
                <a:solidFill>
                  <a:srgbClr val="FFFFFF"/>
                </a:solidFill>
                <a:effectLst>
                  <a:glow rad="228600">
                    <a:srgbClr val="000000">
                      <a:alpha val="75000"/>
                    </a:srgbClr>
                  </a:glow>
                </a:effectLst>
                <a:latin typeface="Arial" panose="020B0604020202020204" pitchFamily="34" charset="0"/>
                <a:ea typeface="Lucida Grande" charset="0"/>
                <a:cs typeface="Lucida Grande" charset="0"/>
              </a:rPr>
              <a:t> اختر أولوياتك (15-18)</a:t>
            </a:r>
            <a:endParaRPr lang="en-US" sz="4000" b="1" dirty="0">
              <a:solidFill>
                <a:srgbClr val="FFFFFF"/>
              </a:solidFill>
              <a:effectLst>
                <a:glow rad="228600">
                  <a:srgbClr val="000000">
                    <a:alpha val="75000"/>
                  </a:srgbClr>
                </a:glow>
              </a:effectLst>
              <a:latin typeface="Arial" panose="020B0604020202020204" pitchFamily="34" charset="0"/>
              <a:ea typeface="Lucida Grande" charset="0"/>
              <a:cs typeface="Lucida Grande" charset="0"/>
            </a:endParaRP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الجغرافيا</a:t>
            </a: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a:t>
            </a: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النسب</a:t>
            </a: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a:t>
            </a: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اللاهوت</a:t>
            </a: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a:t>
            </a:r>
            <a:endParaRPr lang="ar-JO" sz="3600" b="1" dirty="0">
              <a:solidFill>
                <a:srgbClr val="FFFFFF"/>
              </a:solidFill>
              <a:effectLst>
                <a:glow rad="228600">
                  <a:srgbClr val="000000">
                    <a:alpha val="75000"/>
                  </a:srgbClr>
                </a:glow>
              </a:effectLst>
              <a:latin typeface="Arial" panose="020B0604020202020204" pitchFamily="34" charset="0"/>
              <a:cs typeface="Times New Roman" charset="0"/>
            </a:endParaRP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kern="1200" dirty="0">
                <a:solidFill>
                  <a:schemeClr val="bg1"/>
                </a:solidFill>
                <a:effectLst>
                  <a:glow rad="228600">
                    <a:schemeClr val="tx1">
                      <a:alpha val="75000"/>
                    </a:schemeClr>
                  </a:glow>
                </a:effectLst>
                <a:latin typeface="Arial Narrow" pitchFamily="-111" charset="0"/>
                <a:ea typeface="+mn-ea"/>
              </a:rPr>
              <a:t>راعوث 1</a:t>
            </a:r>
            <a:endParaRPr lang="en-US" sz="4800" kern="1200" dirty="0">
              <a:solidFill>
                <a:schemeClr val="bg1"/>
              </a:solidFill>
              <a:effectLst>
                <a:glow rad="228600">
                  <a:schemeClr val="tx1">
                    <a:alpha val="75000"/>
                  </a:schemeClr>
                </a:glow>
              </a:effectLst>
              <a:latin typeface="Arial Narrow" pitchFamily="-111" charset="0"/>
              <a:ea typeface="+mn-ea"/>
            </a:endParaRPr>
          </a:p>
        </p:txBody>
      </p:sp>
    </p:spTree>
    <p:extLst>
      <p:ext uri="{BB962C8B-B14F-4D97-AF65-F5344CB8AC3E}">
        <p14:creationId xmlns:p14="http://schemas.microsoft.com/office/powerpoint/2010/main" val="39466554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ar-JO" dirty="0">
                <a:solidFill>
                  <a:schemeClr val="bg1"/>
                </a:solidFill>
                <a:effectLst>
                  <a:outerShdw blurRad="50800" dist="88900" dir="2700000" algn="tl" rotWithShape="0">
                    <a:srgbClr val="000000">
                      <a:alpha val="78000"/>
                    </a:srgbClr>
                  </a:outerShdw>
                </a:effectLst>
              </a:rPr>
              <a:t>ترفض راعوث ترك نعمي</a:t>
            </a:r>
            <a:endParaRPr lang="en-US" dirty="0">
              <a:solidFill>
                <a:schemeClr val="bg1"/>
              </a:solidFill>
              <a:effectLst>
                <a:outerShdw blurRad="50800" dist="88900" dir="2700000" algn="tl" rotWithShape="0">
                  <a:srgbClr val="000000">
                    <a:alpha val="78000"/>
                  </a:srgbClr>
                </a:outerShdw>
              </a:effectLst>
            </a:endParaRPr>
          </a:p>
        </p:txBody>
      </p:sp>
    </p:spTree>
    <p:extLst>
      <p:ext uri="{BB962C8B-B14F-4D97-AF65-F5344CB8AC3E}">
        <p14:creationId xmlns:p14="http://schemas.microsoft.com/office/powerpoint/2010/main" val="461241434"/>
      </p:ext>
    </p:extLst>
  </p:cSld>
  <p:clrMapOvr>
    <a:masterClrMapping/>
  </p:clrMapOvr>
  <p:transition>
    <p:randomBar dir="vert"/>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ea typeface="ＭＳ Ｐゴシック" charset="0"/>
              </a:rPr>
              <a:t>الآيات المفتاحية</a:t>
            </a:r>
            <a:endParaRPr lang="en-US" dirty="0">
              <a:solidFill>
                <a:schemeClr val="bg1"/>
              </a:solidFill>
              <a:ea typeface="ＭＳ Ｐゴシック" charset="0"/>
            </a:endParaRPr>
          </a:p>
        </p:txBody>
      </p:sp>
      <p:sp>
        <p:nvSpPr>
          <p:cNvPr id="247812" name="Text Box 4"/>
          <p:cNvSpPr txBox="1">
            <a:spLocks noChangeArrowheads="1"/>
          </p:cNvSpPr>
          <p:nvPr/>
        </p:nvSpPr>
        <p:spPr bwMode="auto">
          <a:xfrm>
            <a:off x="467544" y="1066800"/>
            <a:ext cx="8352928" cy="3477875"/>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zh-CN" sz="44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الولاء</a:t>
            </a:r>
            <a:endParaRPr kumimoji="0" lang="en-US"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راعوث لا تلحي علي أن اتركك و أرجع عنك لأنه حيثما ذهبت اذهب و حيثما بت أبيت </a:t>
            </a: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شعبك شعبي و إلهك إلهي</a:t>
            </a:r>
            <a:br>
              <a:rPr kumimoji="0" lang="en-US"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b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(1 : 16)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p>
        </p:txBody>
      </p:sp>
    </p:spTree>
    <p:extLst>
      <p:ext uri="{BB962C8B-B14F-4D97-AF65-F5344CB8AC3E}">
        <p14:creationId xmlns:p14="http://schemas.microsoft.com/office/powerpoint/2010/main" val="23907869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theme/_rels/theme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image" Target="../media/image8.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6.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5.xml><?xml version="1.0" encoding="utf-8"?>
<a:themeOverride xmlns:a="http://schemas.openxmlformats.org/drawingml/2006/main">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docProps/app.xml><?xml version="1.0" encoding="utf-8"?>
<Properties xmlns="http://schemas.openxmlformats.org/officeDocument/2006/extended-properties" xmlns:vt="http://schemas.openxmlformats.org/officeDocument/2006/docPropsVTypes">
  <TotalTime>7507</TotalTime>
  <Words>11220</Words>
  <Application>Microsoft Macintosh PowerPoint</Application>
  <PresentationFormat>On-screen Show (4:3)</PresentationFormat>
  <Paragraphs>1440</Paragraphs>
  <Slides>214</Slides>
  <Notes>189</Notes>
  <HiddenSlides>0</HiddenSlides>
  <MMClips>0</MMClips>
  <ScaleCrop>false</ScaleCrop>
  <HeadingPairs>
    <vt:vector size="6" baseType="variant">
      <vt:variant>
        <vt:lpstr>Fonts Used</vt:lpstr>
      </vt:variant>
      <vt:variant>
        <vt:i4>21</vt:i4>
      </vt:variant>
      <vt:variant>
        <vt:lpstr>Theme</vt:lpstr>
      </vt:variant>
      <vt:variant>
        <vt:i4>20</vt:i4>
      </vt:variant>
      <vt:variant>
        <vt:lpstr>Slide Titles</vt:lpstr>
      </vt:variant>
      <vt:variant>
        <vt:i4>214</vt:i4>
      </vt:variant>
    </vt:vector>
  </HeadingPairs>
  <TitlesOfParts>
    <vt:vector size="255" baseType="lpstr">
      <vt:lpstr>ＭＳ Ｐゴシック</vt:lpstr>
      <vt:lpstr>Osaka</vt:lpstr>
      <vt:lpstr>宋体</vt:lpstr>
      <vt:lpstr>Times</vt:lpstr>
      <vt:lpstr>TTE25ED408t00</vt:lpstr>
      <vt:lpstr>Arial</vt:lpstr>
      <vt:lpstr>Arial Black</vt:lpstr>
      <vt:lpstr>Arial Narrow</vt:lpstr>
      <vt:lpstr>Bwhebb</vt:lpstr>
      <vt:lpstr>Calibri</vt:lpstr>
      <vt:lpstr>Comic Sans MS</vt:lpstr>
      <vt:lpstr>Courier New</vt:lpstr>
      <vt:lpstr>Helvetica</vt:lpstr>
      <vt:lpstr>Impact</vt:lpstr>
      <vt:lpstr>Monotype Sorts</vt:lpstr>
      <vt:lpstr>Symbol</vt:lpstr>
      <vt:lpstr>Tahoma</vt:lpstr>
      <vt:lpstr>Times New Roman</vt:lpstr>
      <vt:lpstr>Tw Cen MT</vt:lpstr>
      <vt:lpstr>Wingdings</vt:lpstr>
      <vt:lpstr>Wingdings 2</vt:lpstr>
      <vt:lpstr>49_Blank Presentation</vt:lpstr>
      <vt:lpstr>Expedition</vt:lpstr>
      <vt:lpstr>Default Design</vt:lpstr>
      <vt:lpstr>Blank Presentation</vt:lpstr>
      <vt:lpstr>2_Default Design</vt:lpstr>
      <vt:lpstr>3_Default Design</vt:lpstr>
      <vt:lpstr>4_Default Design</vt:lpstr>
      <vt:lpstr>Blueprint</vt:lpstr>
      <vt:lpstr>2_Expedition</vt:lpstr>
      <vt:lpstr>5_Default Design</vt:lpstr>
      <vt:lpstr>6_Default Design</vt:lpstr>
      <vt:lpstr>7_Default Design</vt:lpstr>
      <vt:lpstr>1_Office Theme</vt:lpstr>
      <vt:lpstr>1_untitled 1</vt:lpstr>
      <vt:lpstr>Median</vt:lpstr>
      <vt:lpstr>8_Default Design</vt:lpstr>
      <vt:lpstr>2_Lock And Key</vt:lpstr>
      <vt:lpstr>9_Default Design</vt:lpstr>
      <vt:lpstr>3_Expedition</vt:lpstr>
      <vt:lpstr>Lock And Key</vt:lpstr>
      <vt:lpstr>راعوث</vt:lpstr>
      <vt:lpstr>الكلمة المفتاحية</vt:lpstr>
      <vt:lpstr>الموضوع الرئيسي</vt:lpstr>
      <vt:lpstr>الآيات المفتاحية</vt:lpstr>
      <vt:lpstr>بيان الملكوت</vt:lpstr>
      <vt:lpstr>البيان الموجز</vt:lpstr>
      <vt:lpstr>العهد</vt:lpstr>
      <vt:lpstr>الفداء</vt:lpstr>
      <vt:lpstr>المسيا</vt:lpstr>
      <vt:lpstr>راعوث</vt:lpstr>
      <vt:lpstr>Barry Huddleston, The Acrostic Summarized Bible (Grand Rapids: Baker, 1992)</vt:lpstr>
      <vt:lpstr>كن  علاقاتياً</vt:lpstr>
      <vt:lpstr>القول الذي يقتبس عادة</vt:lpstr>
      <vt:lpstr>القول الذي لا يقتبس عادة</vt:lpstr>
      <vt:lpstr>كيف يكافئنا الله  عندما نهتم بالآخرين؟ </vt:lpstr>
      <vt:lpstr>1. يسدد الله احتياجاتنا الشخصية</vt:lpstr>
      <vt:lpstr>2. أحياناً يكافئنا الله أكثر مما نحلم</vt:lpstr>
      <vt:lpstr>الفكرة الرئيسية</vt:lpstr>
      <vt:lpstr>من هم الأشخاص الموجودين في محيطك  و الذين يريدك الله أن تساعدهم؟</vt:lpstr>
      <vt:lpstr>Black</vt:lpstr>
      <vt:lpstr>آباء و قضاة العهد القديم</vt:lpstr>
      <vt:lpstr>الكلمة المفتاحية</vt:lpstr>
      <vt:lpstr>الآيات المفتاحية</vt:lpstr>
      <vt:lpstr>الآيات المفتاحية</vt:lpstr>
      <vt:lpstr>Hesed ds,x,</vt:lpstr>
      <vt:lpstr>العنوان</vt:lpstr>
      <vt:lpstr>التأليف </vt:lpstr>
      <vt:lpstr>التاريخ</vt:lpstr>
      <vt:lpstr>المستلمين</vt:lpstr>
      <vt:lpstr>المناسبة</vt:lpstr>
      <vt:lpstr>المناسبة</vt:lpstr>
      <vt:lpstr>المناسبة</vt:lpstr>
      <vt:lpstr>المناسبة</vt:lpstr>
      <vt:lpstr>التباينات</vt:lpstr>
      <vt:lpstr>أصل المؤابيين</vt:lpstr>
      <vt:lpstr>تأثير المؤابيين</vt:lpstr>
      <vt:lpstr>جغرافيا سفر راعوث</vt:lpstr>
      <vt:lpstr>أورشليم</vt:lpstr>
      <vt:lpstr>طريق أريحا</vt:lpstr>
      <vt:lpstr>أريحا القديمة</vt:lpstr>
      <vt:lpstr>وادي أرنون</vt:lpstr>
      <vt:lpstr>دينونة المؤابيين</vt:lpstr>
      <vt:lpstr>الخصائص</vt:lpstr>
      <vt:lpstr>الخصائص </vt:lpstr>
      <vt:lpstr>الخصائص</vt:lpstr>
      <vt:lpstr>الخصائص</vt:lpstr>
      <vt:lpstr>الفصول في إسرائيل</vt:lpstr>
      <vt:lpstr>كان الحصاد عملاً شاقاً</vt:lpstr>
      <vt:lpstr>الجني</vt:lpstr>
      <vt:lpstr>التجميع</vt:lpstr>
      <vt:lpstr>درس الحنطة</vt:lpstr>
      <vt:lpstr>درس الحنطة</vt:lpstr>
      <vt:lpstr>التذرية</vt:lpstr>
      <vt:lpstr>غربلة</vt:lpstr>
      <vt:lpstr>الجمع ممنوع على ملاك الأرض</vt:lpstr>
      <vt:lpstr>الجمع وصية للفقراء</vt:lpstr>
      <vt:lpstr>تكرار الوصية</vt:lpstr>
      <vt:lpstr>مرة أخرى</vt:lpstr>
      <vt:lpstr>يتوقع الله العمل الشاق</vt:lpstr>
      <vt:lpstr>يتوقع الله العمل الشاق</vt:lpstr>
      <vt:lpstr>يتوقع الله العمل الشاق</vt:lpstr>
      <vt:lpstr>يتوقع الله العمل الشاق</vt:lpstr>
      <vt:lpstr>الخصائص</vt:lpstr>
      <vt:lpstr>الخصائص</vt:lpstr>
      <vt:lpstr>ما هو الموضوع الرئيسي</vt:lpstr>
      <vt:lpstr>جامعة 4: 9-10أ</vt:lpstr>
      <vt:lpstr>جامعة 4: 10ب</vt:lpstr>
      <vt:lpstr>الحجة</vt:lpstr>
      <vt:lpstr>1 تسالونيكي 1: 9</vt:lpstr>
      <vt:lpstr>الحجة</vt:lpstr>
      <vt:lpstr>1 يوحنا 5: 21 </vt:lpstr>
      <vt:lpstr>الفرضية</vt:lpstr>
      <vt:lpstr>الملخص</vt:lpstr>
      <vt:lpstr>لاهوت القضاة – راعوث - صموئيل</vt:lpstr>
      <vt:lpstr>التماثل في راعوث</vt:lpstr>
      <vt:lpstr>التوصيف في راعوث</vt:lpstr>
      <vt:lpstr>كن  علاقاتياً</vt:lpstr>
      <vt:lpstr>القول الذي يقتبس عادة</vt:lpstr>
      <vt:lpstr>القول الذي لا يقتبس عادة</vt:lpstr>
      <vt:lpstr>الموضوع الرئيسي</vt:lpstr>
      <vt:lpstr>راعوث</vt:lpstr>
      <vt:lpstr>الكلمة المفتاحية</vt:lpstr>
      <vt:lpstr>كيف يكافئنا الله عندما نهتم بالآخرين </vt:lpstr>
      <vt:lpstr>دعونا ندرس الكلمة المقدسة</vt:lpstr>
      <vt:lpstr>المناسبة</vt:lpstr>
      <vt:lpstr>المناسبة</vt:lpstr>
      <vt:lpstr>المناسبة</vt:lpstr>
      <vt:lpstr>المناسبة</vt:lpstr>
      <vt:lpstr>التباينات</vt:lpstr>
      <vt:lpstr>كيف يكافئنا الله عندما نهتم بالآخرين </vt:lpstr>
      <vt:lpstr>1. يسدد الله احتياجاتنا الشخصية</vt:lpstr>
      <vt:lpstr>Slides on  راعوث 1 </vt:lpstr>
      <vt:lpstr>راعوث</vt:lpstr>
      <vt:lpstr>راعوث 1</vt:lpstr>
      <vt:lpstr>جغرافيا سفر راعوث</vt:lpstr>
      <vt:lpstr>راعوث 1</vt:lpstr>
      <vt:lpstr>راعوث 1</vt:lpstr>
      <vt:lpstr>ترفض راعوث ترك نعمي</vt:lpstr>
      <vt:lpstr>الآيات المفتاحية</vt:lpstr>
      <vt:lpstr>PowerPoint Presentation</vt:lpstr>
      <vt:lpstr>PowerPoint Presentation</vt:lpstr>
      <vt:lpstr>PowerPoint Presentation</vt:lpstr>
      <vt:lpstr>PowerPoint Presentation</vt:lpstr>
      <vt:lpstr>PowerPoint Presentation</vt:lpstr>
      <vt:lpstr>راعوث 1</vt:lpstr>
      <vt:lpstr>الكلمة المفتاحية</vt:lpstr>
      <vt:lpstr>بيت لحم</vt:lpstr>
      <vt:lpstr>PowerPoint Presentation</vt:lpstr>
      <vt:lpstr>Slides on  راعوث 2 </vt:lpstr>
      <vt:lpstr>Against the Grain</vt:lpstr>
      <vt:lpstr>الجني</vt:lpstr>
      <vt:lpstr>الجمع ممنوع على ملاك الأرض</vt:lpstr>
      <vt:lpstr>الجمع وصية للفقراء</vt:lpstr>
      <vt:lpstr>تكرار الوصية</vt:lpstr>
      <vt:lpstr>مرة أخرى</vt:lpstr>
      <vt:lpstr>الجني</vt:lpstr>
      <vt:lpstr>درس الحنطة</vt:lpstr>
      <vt:lpstr>التذرية</vt:lpstr>
      <vt:lpstr>PowerPoint Presentation</vt:lpstr>
      <vt:lpstr>يتوقع الله العمل الشاق</vt:lpstr>
      <vt:lpstr>يتوقع الله العمل الشاق</vt:lpstr>
      <vt:lpstr>يتوقع الله العمل الشاق</vt:lpstr>
      <vt:lpstr>يتوقع الله العمل الشاق</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كيف يكافئنا الله                             عندما نهتم بالآخرين؟</vt:lpstr>
      <vt:lpstr>1. يسدد الله احتياجاتنا الشخصية</vt:lpstr>
      <vt:lpstr>Slides on  راعوث 3 </vt:lpstr>
      <vt:lpstr>2. أحياناً يكافئنا الله أكثر مما نحلم</vt:lpstr>
      <vt:lpstr>وضع خطة (3: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راعوث 4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الطفل عوبيد</vt:lpstr>
      <vt:lpstr>راعوث 4</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كيف يكافئنا الله عندما نهتم بالآخرين؟ </vt:lpstr>
      <vt:lpstr>الفكرة الرئيسية</vt:lpstr>
      <vt:lpstr>1. يسدد الله احتياجاتنا الشخصية</vt:lpstr>
      <vt:lpstr>2. أحياناً يكافئنا الله اكثر مما نحلم</vt:lpstr>
      <vt:lpstr> </vt:lpstr>
      <vt:lpstr>محبة الله نزيهة</vt:lpstr>
      <vt:lpstr>البيان الموجز</vt:lpstr>
      <vt:lpstr>النبذ</vt:lpstr>
      <vt:lpstr>النبذ</vt:lpstr>
      <vt:lpstr>الوعد</vt:lpstr>
      <vt:lpstr>لوقا 14: 26</vt:lpstr>
      <vt:lpstr>لوقا 14: 27</vt:lpstr>
      <vt:lpstr>لوقا 14: 33</vt:lpstr>
      <vt:lpstr>التطبيق</vt:lpstr>
      <vt:lpstr>من هم الأشخاص الموجودين في محيطك و الذين يريدك الله أن تساعدهم؟</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328</cp:revision>
  <dcterms:created xsi:type="dcterms:W3CDTF">2014-08-02T06:39:19Z</dcterms:created>
  <dcterms:modified xsi:type="dcterms:W3CDTF">2024-12-20T06:54:50Z</dcterms:modified>
</cp:coreProperties>
</file>