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13" r:id="rId1"/>
    <p:sldMasterId id="2147483915" r:id="rId2"/>
    <p:sldMasterId id="2147483961" r:id="rId3"/>
    <p:sldMasterId id="2147484065" r:id="rId4"/>
    <p:sldMasterId id="2147484077" r:id="rId5"/>
    <p:sldMasterId id="2147484089" r:id="rId6"/>
    <p:sldMasterId id="2147484101" r:id="rId7"/>
    <p:sldMasterId id="2147484113" r:id="rId8"/>
    <p:sldMasterId id="2147484125" r:id="rId9"/>
  </p:sldMasterIdLst>
  <p:notesMasterIdLst>
    <p:notesMasterId r:id="rId70"/>
  </p:notesMasterIdLst>
  <p:handoutMasterIdLst>
    <p:handoutMasterId r:id="rId71"/>
  </p:handoutMasterIdLst>
  <p:sldIdLst>
    <p:sldId id="272" r:id="rId10"/>
    <p:sldId id="616" r:id="rId11"/>
    <p:sldId id="617" r:id="rId12"/>
    <p:sldId id="353" r:id="rId13"/>
    <p:sldId id="259" r:id="rId14"/>
    <p:sldId id="618" r:id="rId15"/>
    <p:sldId id="619" r:id="rId16"/>
    <p:sldId id="261" r:id="rId17"/>
    <p:sldId id="620" r:id="rId18"/>
    <p:sldId id="290" r:id="rId19"/>
    <p:sldId id="280" r:id="rId20"/>
    <p:sldId id="296" r:id="rId21"/>
    <p:sldId id="310" r:id="rId22"/>
    <p:sldId id="298" r:id="rId23"/>
    <p:sldId id="299" r:id="rId24"/>
    <p:sldId id="300" r:id="rId25"/>
    <p:sldId id="301" r:id="rId26"/>
    <p:sldId id="291" r:id="rId27"/>
    <p:sldId id="279" r:id="rId28"/>
    <p:sldId id="312" r:id="rId29"/>
    <p:sldId id="292" r:id="rId30"/>
    <p:sldId id="258" r:id="rId31"/>
    <p:sldId id="269" r:id="rId32"/>
    <p:sldId id="621" r:id="rId33"/>
    <p:sldId id="277" r:id="rId34"/>
    <p:sldId id="622" r:id="rId35"/>
    <p:sldId id="623" r:id="rId36"/>
    <p:sldId id="624" r:id="rId37"/>
    <p:sldId id="278" r:id="rId38"/>
    <p:sldId id="286" r:id="rId39"/>
    <p:sldId id="625" r:id="rId40"/>
    <p:sldId id="293" r:id="rId41"/>
    <p:sldId id="276" r:id="rId42"/>
    <p:sldId id="302" r:id="rId43"/>
    <p:sldId id="265" r:id="rId44"/>
    <p:sldId id="306" r:id="rId45"/>
    <p:sldId id="266" r:id="rId46"/>
    <p:sldId id="303" r:id="rId47"/>
    <p:sldId id="267" r:id="rId48"/>
    <p:sldId id="304" r:id="rId49"/>
    <p:sldId id="294" r:id="rId50"/>
    <p:sldId id="308" r:id="rId51"/>
    <p:sldId id="309" r:id="rId52"/>
    <p:sldId id="264" r:id="rId53"/>
    <p:sldId id="285" r:id="rId54"/>
    <p:sldId id="268" r:id="rId55"/>
    <p:sldId id="626" r:id="rId56"/>
    <p:sldId id="627" r:id="rId57"/>
    <p:sldId id="372" r:id="rId58"/>
    <p:sldId id="373" r:id="rId59"/>
    <p:sldId id="263" r:id="rId60"/>
    <p:sldId id="271" r:id="rId61"/>
    <p:sldId id="273" r:id="rId62"/>
    <p:sldId id="287" r:id="rId63"/>
    <p:sldId id="288" r:id="rId64"/>
    <p:sldId id="289" r:id="rId65"/>
    <p:sldId id="295" r:id="rId66"/>
    <p:sldId id="274" r:id="rId67"/>
    <p:sldId id="305" r:id="rId68"/>
    <p:sldId id="307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ahoma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FF00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4692"/>
  </p:normalViewPr>
  <p:slideViewPr>
    <p:cSldViewPr>
      <p:cViewPr varScale="1">
        <p:scale>
          <a:sx n="73" d="100"/>
          <a:sy n="73" d="100"/>
        </p:scale>
        <p:origin x="-106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" Type="http://schemas.openxmlformats.org/officeDocument/2006/relationships/slideMaster" Target="slideMasters/slideMaster7.xml"/><Relationship Id="rId71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6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FAC56C2-E59B-CD44-85C7-7DB45198B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95077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19BA2EE-20F1-AC45-8F59-4F0B5BA04589}" type="datetimeFigureOut">
              <a:rPr lang="en-US"/>
              <a:pPr>
                <a:defRPr/>
              </a:pPr>
              <a:t>9/24/2022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A6DFF40-71B8-C348-B796-94FAB0D8C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80149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C1E12D-6FAA-7D4C-A682-E8B94684FA64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charset="0"/>
              <a:ea typeface="ＭＳ Ｐゴシック" charset="0"/>
            </a:endParaRPr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274638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eaLnBrk="1" hangingPunct="1">
              <a:spcBef>
                <a:spcPct val="0"/>
              </a:spcBef>
            </a:pPr>
            <a:r>
              <a:rPr lang="ar-JO" dirty="0">
                <a:latin typeface="Arial"/>
                <a:cs typeface="Arial"/>
              </a:rPr>
              <a:t>كتب موسى الكتب الخمسة الأولى من الكتاب المقدس بعد فرار إسرائيل من مصر. ومع ذلك ما زالوا بحاجة ليفهموا السبب. </a:t>
            </a:r>
            <a:endParaRPr lang="en-US" dirty="0">
              <a:latin typeface="Arial"/>
              <a:cs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E590F-DC84-2346-8345-5E52FFA92F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7D7A8-5567-7440-AA7F-5D5E5F3AE5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2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41454-A51A-0148-A2C4-21D610D29A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5FB79-0617-6F46-BD76-FC2E308CAFC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1EC300-9BBF-D44E-A342-B82603662D6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4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6F37F8-1728-D147-9BF5-F7F73F1597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41454-A51A-0148-A2C4-21D610D29A1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A309D71-5510-FF47-A62D-7346A84A09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29A84-CA05-9B46-AF15-6DA7FFC6A879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C85AD8-95CD-6548-908A-5D705D6DD01A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7AA729-5BE4-B647-8F86-37DC034EE90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6546376" y="8774669"/>
            <a:ext cx="311624" cy="369332"/>
          </a:xfrm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60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68801"/>
            <a:ext cx="918799" cy="369332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OT Survey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 (</a:t>
            </a:r>
            <a:r>
              <a:rPr lang="en-US" baseline="0" dirty="0" err="1"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29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50D358-713E-214D-BD66-A5A7BE250CD3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8093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 sz="1600" b="1">
                <a:latin typeface="Arial" charset="0"/>
              </a:rPr>
              <a:t>https://portal.tiu.edu/uportal/teds/otdept/jhoffmeier</a:t>
            </a:r>
            <a:endParaRPr lang="en-US" altLang="zh-CN" b="1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B78102-66B5-E645-99D1-66D1AA05FF4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4DFED-8624-C943-971E-DE05DB188D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C650EA-308E-DF41-8BDB-5EEE9B639AC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6845E2-BC04-7F48-A3CF-58A2DFECD16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8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EAED8C-B707-5949-8A25-C1943C57D01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1905CC-9831-2E4A-8349-B69AA17FB5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99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399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E9FC3-1181-C545-81C3-9D4067C5A2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7386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76839-77A2-2343-A3F1-EBB92F8B9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8772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C3B7C7-6835-5840-8FCB-11079DB090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8875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4204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4204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7AAD6-54B8-9F48-8899-26953D763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583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AC268-DDA7-6046-B29A-F411B0CDF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2269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33D8-4BFD-C84D-95E7-7A373A190A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37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5B984-D21F-1445-A99B-D96109B36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8858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EC7FB-B41C-934B-BB96-FE93A6ACA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661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48E55-2764-884C-B55A-E047293D0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15963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7B78E-292A-EC4F-9EEB-8011DADEE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7418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BF1AA-BDF6-2D46-9325-D54AD3E54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69740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EE16B-FDD2-F64B-96F6-01769686F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06806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2C19E-B922-E64F-A355-BD93B2DCC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83184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7F0A3-81FE-1943-A4C3-AB33F182F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8181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F049A-6298-A242-A8C7-13B52B8EA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69883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96105C8-9D7B-C949-94B4-23D3F2B26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02149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DFDBD15-01D3-3D44-9ED6-7226CF3B1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12020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7218D83-331A-C34B-80F5-C09E367BB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087388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DC40D9E-2433-4D4C-8A5B-0843BDAB6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056565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D317F53-FBBB-7542-A9D0-F7AF908A1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580736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B6E869-E727-024A-9511-4CD6B07B9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020620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55879DC-84FD-3C46-ADDE-5FC72291A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91067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E4DD1-245C-AD49-91A6-4106462D1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686258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163824C-77BC-FC48-9230-5C47FA9D1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0294307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F9A8955-B8F8-EF4C-80D0-5E9E67010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17605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2E5D17A-5CFA-6A4C-B3BD-F1D6AF4EE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235024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0C2B75B-DB14-4740-9F33-40F88BC89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1366032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5AA032B-F343-4040-A302-60B51FE431A6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158103"/>
      </p:ext>
    </p:extLst>
  </p:cSld>
  <p:clrMapOvr>
    <a:masterClrMapping/>
  </p:clrMapOvr>
  <p:transition spd="med">
    <p:randomBar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1D4C350B-D93B-F442-87E4-F5D3387E0801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6194173"/>
      </p:ext>
    </p:extLst>
  </p:cSld>
  <p:clrMapOvr>
    <a:masterClrMapping/>
  </p:clrMapOvr>
  <p:transition spd="med">
    <p:randomBar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30F30067-492C-6343-9714-5F88F97C219E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6667396"/>
      </p:ext>
    </p:extLst>
  </p:cSld>
  <p:clrMapOvr>
    <a:masterClrMapping/>
  </p:clrMapOvr>
  <p:transition spd="med">
    <p:randomBar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002F1A5E-7E70-7F40-A725-2BFE50077A17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9127196"/>
      </p:ext>
    </p:extLst>
  </p:cSld>
  <p:clrMapOvr>
    <a:masterClrMapping/>
  </p:clrMapOvr>
  <p:transition spd="med">
    <p:randomBar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B89C03A-7B9A-F449-872A-53EB2AE8F033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900646"/>
      </p:ext>
    </p:extLst>
  </p:cSld>
  <p:clrMapOvr>
    <a:masterClrMapping/>
  </p:clrMapOvr>
  <p:transition spd="med">
    <p:randomBar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6AD6521F-0C79-CF43-B32B-59E163DB3836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29525326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E0572-C2FE-6C45-9FDB-33722EA48F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03783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8167CB3-685D-1D4E-AF46-59A4E276561D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8452060"/>
      </p:ext>
    </p:extLst>
  </p:cSld>
  <p:clrMapOvr>
    <a:masterClrMapping/>
  </p:clrMapOvr>
  <p:transition spd="med">
    <p:randomBar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CD88617E-CBB5-AD4F-A5A7-3A5C037BCA68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44909481"/>
      </p:ext>
    </p:extLst>
  </p:cSld>
  <p:clrMapOvr>
    <a:masterClrMapping/>
  </p:clrMapOvr>
  <p:transition spd="med">
    <p:randomBar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A149708C-66D4-DA42-BDAF-02149EFF7B90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3539384"/>
      </p:ext>
    </p:extLst>
  </p:cSld>
  <p:clrMapOvr>
    <a:masterClrMapping/>
  </p:clrMapOvr>
  <p:transition spd="med">
    <p:randomBar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75B7EAEA-5DA3-0648-B379-685D4E8951EC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637930"/>
      </p:ext>
    </p:extLst>
  </p:cSld>
  <p:clrMapOvr>
    <a:masterClrMapping/>
  </p:clrMapOvr>
  <p:transition spd="med">
    <p:randomBar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defTabSz="457200" fontAlgn="auto"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defRPr/>
            </a:lvl1pPr>
          </a:lstStyle>
          <a:p>
            <a:pPr>
              <a:defRPr/>
            </a:pPr>
            <a:fld id="{EE21DA28-B47D-2146-8AC8-C5033482F54D}" type="slidenum">
              <a:rPr lang="en-US">
                <a:latin typeface="Times New Roman"/>
              </a:rPr>
              <a:pPr>
                <a:defRPr/>
              </a:pPr>
              <a:t>‹#›</a:t>
            </a:fld>
            <a:endParaRPr lang="en-US"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00065"/>
      </p:ext>
    </p:extLst>
  </p:cSld>
  <p:clrMapOvr>
    <a:masterClrMapping/>
  </p:clrMapOvr>
  <p:transition spd="med">
    <p:randomBar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3E59D6-5BFD-4F4A-A921-645CA2BAF08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189900"/>
      </p:ext>
    </p:extLst>
  </p:cSld>
  <p:clrMapOvr>
    <a:masterClrMapping/>
  </p:clrMapOvr>
  <p:transition spd="med">
    <p:randomBar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FCD73-99D6-4046-BCD2-DFBD003281F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6487774"/>
      </p:ext>
    </p:extLst>
  </p:cSld>
  <p:clrMapOvr>
    <a:masterClrMapping/>
  </p:clrMapOvr>
  <p:transition spd="med">
    <p:randomBar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E141-6341-224C-B7E0-488FDE1AEE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309000"/>
      </p:ext>
    </p:extLst>
  </p:cSld>
  <p:clrMapOvr>
    <a:masterClrMapping/>
  </p:clrMapOvr>
  <p:transition spd="med">
    <p:randomBar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3D2CB-8CC4-484D-9CD2-D93D261C908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1229775"/>
      </p:ext>
    </p:extLst>
  </p:cSld>
  <p:clrMapOvr>
    <a:masterClrMapping/>
  </p:clrMapOvr>
  <p:transition spd="med">
    <p:randomBar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8F6FD-582E-D34A-9183-4143955BE4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572963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6FA4FF-6E22-E64D-B70A-3F8FECE6EE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16258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D385-DFC5-C848-AE56-0FD165B057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5878780"/>
      </p:ext>
    </p:extLst>
  </p:cSld>
  <p:clrMapOvr>
    <a:masterClrMapping/>
  </p:clrMapOvr>
  <p:transition spd="med">
    <p:randomBar dir="vert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93B08-D205-C24D-BE45-3EE9576803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8133928"/>
      </p:ext>
    </p:extLst>
  </p:cSld>
  <p:clrMapOvr>
    <a:masterClrMapping/>
  </p:clrMapOvr>
  <p:transition spd="med">
    <p:randomBar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1706C-7713-5B40-9593-E19F3CA7A7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1757784"/>
      </p:ext>
    </p:extLst>
  </p:cSld>
  <p:clrMapOvr>
    <a:masterClrMapping/>
  </p:clrMapOvr>
  <p:transition spd="med">
    <p:randomBar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5FEA1-6353-814B-8174-51D40A311D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4880854"/>
      </p:ext>
    </p:extLst>
  </p:cSld>
  <p:clrMapOvr>
    <a:masterClrMapping/>
  </p:clrMapOvr>
  <p:transition spd="med">
    <p:randomBar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3489D-E3DD-FD4A-B9A0-930959BC985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316973"/>
      </p:ext>
    </p:extLst>
  </p:cSld>
  <p:clrMapOvr>
    <a:masterClrMapping/>
  </p:clrMapOvr>
  <p:transition spd="med">
    <p:randomBar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B077F-FC12-B74B-861C-F091248950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810551"/>
      </p:ext>
    </p:extLst>
  </p:cSld>
  <p:clrMapOvr>
    <a:masterClrMapping/>
  </p:clrMapOvr>
  <p:transition spd="med">
    <p:randomBar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190473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0474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9225D-831D-9B41-8B7A-E4ABB7F4901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40564574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3AE79-7844-7144-9DDB-D267F812FDF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1044915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506F7-B781-1E4A-8AD8-8A017902AE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458664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D723-73CF-5341-83CB-878D46AE7A7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471468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F5F17-3A79-C545-A776-5A7898B003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712182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31BB-3A77-6D43-828A-03BA8613C4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14695560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2D6A-5D79-004F-A2FB-FD1B78746C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7483282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0A028-C03B-4B41-8C19-F253CAEC510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4373038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B792E5-F7B2-1148-BDE4-0D22E8A082E3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9139732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A94710-447C-DA46-A3C2-76689657B21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590289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9453-04DF-F948-9FF8-BEEF59DFE2D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15911448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B0C67-0FA9-3749-ACEB-01724525FB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228093041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3300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663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34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>
              <a:latin typeface="Times New Roman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626483CA-E350-6045-9DB9-61140A307C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8898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877BD-631D-0E47-B367-53C745F4C795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28488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66C90-2A81-714F-8F03-626EAE9EF9CA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01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87AD8-B8C6-F441-86B7-A173E45F0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9318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A1748-25E4-F540-808F-AA6A9CB52797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0881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A65AA-F5CB-C24D-BD98-ADC9BE8DE845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9572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D2D7B-CD53-ED4F-9BB3-FDFC239EC579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59453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1BDB2-CBB9-194B-BEFD-9868C8DDDFFB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98936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388E5-3724-1D47-85BF-857B610DC5F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108203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490F3-3D93-574B-A60F-D2A32F7E6204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0412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AC6D9-BADC-8346-9CBF-48444EC18ED6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5744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4AB05-FD80-5143-B078-F10EBA77704D}" type="slidenum">
              <a:rPr 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69676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7" name="Picture 5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966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-111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quarter" idx="10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C47087-08E5-AC40-A9BD-7D677E68910F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649408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8AAD9-6244-E749-9FF2-4EB35480A5B4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0696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15FC6-345E-4B43-A57B-60B178F6E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98618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2F7E9-260B-9047-A1CD-53F95D9BF33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412878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BBF38-70FF-D940-A855-E2AD005250F7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2532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BED0F-C3C6-E44B-ADB3-92E5EF218C86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3951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0CFAC0-80A8-F84A-8808-EA31EAE3A609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23555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B6F36-9008-084C-9E7C-44A42B9F3052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67098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DD037-40E0-884B-A286-A5A395499D0C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313250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7A79C-835E-CE4D-BDB6-5F7D8C205D78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5597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395C6-CD56-6F4C-BE0E-76B0EC438980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23223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866A5-DA76-8744-AAEE-660766AB5A43}" type="slidenum">
              <a:rPr lang="en-US">
                <a:solidFill>
                  <a:srgbClr val="EAEAE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890608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cstate="print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sz="2400">
                <a:solidFill>
                  <a:srgbClr val="003300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820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18A73D4C-C658-734D-A126-48BC284B8AD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="" xmlns:p14="http://schemas.microsoft.com/office/powerpoint/2010/main" val="385555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A63E-C8BA-944A-8B79-D4E16901F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2096395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27E8E-1EFC-EA40-99A6-B2C843B3CFDD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33136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6D418-9F10-4546-B28D-C94C5E274FDC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63532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7AA9B-DF07-5548-93EC-7A1451F9C87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70679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81399-CDFD-B44A-A72C-25D0EB0B763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8195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6DBAC-B937-A149-91B4-3B639E538EC3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4939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A2FFE-AC00-1D43-8311-189C4A427875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69268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8119B-B87E-244E-84BD-04E9E6784CC2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78763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9901E-F07F-6248-B934-A34DC804D50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23559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18E5F-4194-4D42-BED0-8D5E618D19A0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257621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793F8-AB32-EC45-9DD0-6E97A0E1F681}" type="slidenum">
              <a:rPr lang="zh-CN" altLang="en-US">
                <a:solidFill>
                  <a:srgbClr val="0033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375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38947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894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3895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389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89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83559E9-C4DD-0E49-905F-F18ED06BF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2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charset="0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4099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099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099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099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099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0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1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1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1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101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339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101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4101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101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101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101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02AA49D1-96AB-2A42-A432-EF044C8F6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4102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3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5612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613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  <p:sp>
          <p:nvSpPr>
            <p:cNvPr id="25614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en-US" sz="2400">
                <a:solidFill>
                  <a:srgbClr val="FFFFFF"/>
                </a:solidFill>
                <a:latin typeface="Times New Roman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8EE09A8-1BEC-E641-95F1-94E81FCB28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defTabSz="914400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eaLnBrk="1" hangingPunct="1">
              <a:spcBef>
                <a:spcPct val="0"/>
              </a:spcBef>
              <a:buFontTx/>
              <a:buNone/>
              <a:defRPr sz="1400" b="0">
                <a:solidFill>
                  <a:srgbClr val="000000"/>
                </a:solidFill>
                <a:latin typeface="Times New Roman"/>
                <a:ea typeface="Times New Roman" pitchFamily="-111" charset="0"/>
                <a:cs typeface="Times New Roman" pitchFamily="-111" charset="0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914400">
              <a:defRPr sz="1400">
                <a:solidFill>
                  <a:srgbClr val="000000"/>
                </a:solidFill>
                <a:cs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79DF72F-D84F-4947-940C-29127144FD62}" type="slidenum">
              <a:rPr lang="en-US">
                <a:latin typeface="Times New Roman" charset="0"/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564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MS PGothic" charset="0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MS PGothic" charset="0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MS PGothic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MS PGothic" charset="0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MS PGothic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Geneva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9516F5E5-B071-0D4F-AACA-22C65A7DC164}" type="slidenum">
              <a:rPr lang="en-US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6362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ransition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4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5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6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3607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944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360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8945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solidFill>
                  <a:srgbClr val="0033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945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solidFill>
                  <a:srgbClr val="003300"/>
                </a:solidFill>
                <a:latin typeface="Times New Roman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8945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solidFill>
                  <a:srgbClr val="003300"/>
                </a:solidFill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88560274-3078-FB45-A498-77F92B40A734}" type="slidenum">
              <a:rPr lang="zh-CN" altLang="en-US"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7590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2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2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2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2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Arial"/>
          <a:ea typeface="MS PGothic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/>
          <a:ea typeface="ＭＳ Ｐゴシック" charset="0"/>
          <a:cs typeface="Geneva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/>
          <a:ea typeface="Geneva" pitchFamily="-108" charset="-128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/>
          <a:ea typeface="Geneva" pitchFamily="-108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/>
          <a:ea typeface="Geneva" pitchFamily="-108" charset="-128"/>
          <a:cs typeface="Geneva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Geneva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Geneva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Geneva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Geneva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6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7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33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6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5610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5000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5611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  <a:latin typeface="Times New Roman"/>
            </a:endParaRPr>
          </a:p>
        </p:txBody>
      </p:sp>
      <p:sp>
        <p:nvSpPr>
          <p:cNvPr id="25612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400">
                <a:latin typeface="Times New Roman" charset="0"/>
              </a:defRPr>
            </a:lvl1pPr>
          </a:lstStyle>
          <a:p>
            <a:pPr defTabSz="914400" fontAlgn="base">
              <a:spcAft>
                <a:spcPct val="0"/>
              </a:spcAft>
              <a:defRPr/>
            </a:pPr>
            <a:fld id="{0DE47682-E232-A344-AAE6-B6DD47B7AAB5}" type="slidenum">
              <a:rPr lang="en-US">
                <a:solidFill>
                  <a:srgbClr val="003300"/>
                </a:solidFill>
                <a:ea typeface="ＭＳ Ｐゴシック" charset="0"/>
                <a:cs typeface="ＭＳ Ｐゴシック" charset="0"/>
              </a:rPr>
              <a:pPr defTabSz="914400" fontAlgn="base"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3300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6127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1032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033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7" rIns="92075" bIns="46037" anchor="ctr"/>
            <a:lstStyle/>
            <a:p>
              <a:pPr defTabSz="914400" eaLnBrk="0" fontAlgn="base" hangingPunct="0">
                <a:spcBef>
                  <a:spcPct val="50000"/>
                </a:spcBef>
                <a:spcAft>
                  <a:spcPct val="0"/>
                </a:spcAft>
              </a:pPr>
              <a:endParaRPr lang="en-US" sz="2400">
                <a:solidFill>
                  <a:srgbClr val="EAEAEA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pic>
          <p:nvPicPr>
            <p:cNvPr id="1034" name="Picture 5"/>
            <p:cNvPicPr>
              <a:picLocks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99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3994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  <a:latin typeface="Times New Roman"/>
            </a:endParaRPr>
          </a:p>
        </p:txBody>
      </p:sp>
      <p:sp>
        <p:nvSpPr>
          <p:cNvPr id="3994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6B2414AF-C472-6F47-AC66-048B40B0E1EC}" type="slidenum">
              <a:rPr lang="en-US">
                <a:solidFill>
                  <a:srgbClr val="EAEAEA"/>
                </a:solidFill>
                <a:ea typeface="ＭＳ Ｐゴシック" charset="0"/>
                <a:cs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EAEAEA"/>
              </a:solidFill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920901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  <a:ea typeface="ＭＳ Ｐゴシック" pitchFamily="-105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charset="0"/>
        <a:buChar char="¨"/>
        <a:defRPr sz="3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blurRad="63500" dist="107763" dir="2700000" algn="ctr" rotWithShape="0">
            <a:srgbClr val="000000">
              <a:alpha val="74998"/>
            </a:srgbClr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0033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Times New Roman" pitchFamily="-112" charset="0"/>
                <a:ea typeface="+mn-ea"/>
                <a:cs typeface="+mn-cs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endParaRPr lang="en-US">
              <a:solidFill>
                <a:srgbClr val="003300"/>
              </a:solidFill>
            </a:endParaRPr>
          </a:p>
        </p:txBody>
      </p:sp>
      <p:sp>
        <p:nvSpPr>
          <p:cNvPr id="718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ea typeface="MS PGothic" charset="0"/>
                <a:cs typeface="MS PGothic" charset="0"/>
              </a:defRPr>
            </a:lvl1pPr>
          </a:lstStyle>
          <a:p>
            <a:pPr defTabSz="914400" eaLnBrk="0" fontAlgn="base" hangingPunct="0">
              <a:spcAft>
                <a:spcPct val="0"/>
              </a:spcAft>
              <a:defRPr/>
            </a:pPr>
            <a:fld id="{18F73E74-01D2-2143-9DAA-29855B9EFFBC}" type="slidenum">
              <a:rPr lang="zh-CN" altLang="en-US">
                <a:solidFill>
                  <a:srgbClr val="003300"/>
                </a:solidFill>
                <a:latin typeface="Times New Roman" charset="0"/>
              </a:rPr>
              <a:pPr defTabSz="914400"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33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877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0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 b="1">
          <a:solidFill>
            <a:srgbClr val="F1F7E9"/>
          </a:solidFill>
          <a:latin typeface="Arial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b="1">
          <a:solidFill>
            <a:srgbClr val="F1F7E9"/>
          </a:solidFill>
          <a:latin typeface="Arial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F1F7E9"/>
          </a:solidFill>
          <a:latin typeface="Arial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b="1">
          <a:solidFill>
            <a:srgbClr val="F1F7E9"/>
          </a:solidFill>
          <a:latin typeface="Arial"/>
          <a:ea typeface="MS PGothic" charset="0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8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0.xml"/><Relationship Id="rId4" Type="http://schemas.openxmlformats.org/officeDocument/2006/relationships/image" Target="../media/image1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slide" Target="slide58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BSOJA0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32038"/>
            <a:ext cx="2794000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3" descr="BSOJA0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2913063" cy="359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63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41500"/>
            <a:ext cx="7772400" cy="1608138"/>
          </a:xfrm>
        </p:spPr>
        <p:txBody>
          <a:bodyPr/>
          <a:lstStyle/>
          <a:p>
            <a:pPr eaLnBrk="1" hangingPunct="1">
              <a:defRPr/>
            </a:pPr>
            <a:r>
              <a:rPr lang="ar-JO" sz="8000" dirty="0">
                <a:effectLst>
                  <a:glow rad="165100">
                    <a:schemeClr val="accent5">
                      <a:lumMod val="10000"/>
                      <a:alpha val="96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تاريخ</a:t>
            </a:r>
            <a:br>
              <a:rPr lang="ar-JO" sz="8000" dirty="0">
                <a:effectLst>
                  <a:glow rad="165100">
                    <a:schemeClr val="accent5">
                      <a:lumMod val="10000"/>
                      <a:alpha val="96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+mj-cs"/>
              </a:rPr>
            </a:br>
            <a:r>
              <a:rPr lang="ar-JO" sz="8000" dirty="0">
                <a:effectLst>
                  <a:glow rad="165100">
                    <a:schemeClr val="accent5">
                      <a:lumMod val="10000"/>
                      <a:alpha val="96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cs typeface="+mj-cs"/>
              </a:rPr>
              <a:t>الخروج</a:t>
            </a:r>
            <a:endParaRPr lang="en-US" sz="8000" dirty="0">
              <a:effectLst>
                <a:glow rad="165100">
                  <a:schemeClr val="accent5">
                    <a:lumMod val="10000"/>
                    <a:alpha val="96000"/>
                  </a:schemeClr>
                </a:glow>
                <a:outerShdw blurRad="38100" dist="38100" dir="2700000" algn="tl">
                  <a:srgbClr val="000000"/>
                </a:outerShdw>
              </a:effectLst>
              <a:cs typeface="+mj-cs"/>
            </a:endParaRPr>
          </a:p>
        </p:txBody>
      </p:sp>
      <p:sp>
        <p:nvSpPr>
          <p:cNvPr id="3563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38100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ar-JO" sz="2800" dirty="0">
                <a:cs typeface="+mn-cs"/>
              </a:rPr>
              <a:t>بواسطة</a:t>
            </a:r>
            <a:r>
              <a:rPr lang="en-US" sz="2800" dirty="0">
                <a:cs typeface="+mn-cs"/>
              </a:rPr>
              <a:t> </a:t>
            </a:r>
          </a:p>
          <a:p>
            <a:pPr eaLnBrk="1" hangingPunct="1">
              <a:defRPr/>
            </a:pPr>
            <a:r>
              <a:rPr lang="ar-JO" sz="2800" dirty="0">
                <a:cs typeface="+mn-cs"/>
              </a:rPr>
              <a:t>تشيام تشينغ كيات</a:t>
            </a:r>
            <a:endParaRPr lang="en-US" sz="2800" dirty="0">
              <a:cs typeface="+mn-cs"/>
            </a:endParaRPr>
          </a:p>
          <a:p>
            <a:pPr eaLnBrk="1" hangingPunct="1">
              <a:defRPr/>
            </a:pPr>
            <a:r>
              <a:rPr lang="ar-JO" sz="2800" dirty="0">
                <a:cs typeface="+mn-cs"/>
              </a:rPr>
              <a:t>جيني راسواندي</a:t>
            </a:r>
            <a:endParaRPr lang="en-US" sz="2800" dirty="0"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5867401"/>
            <a:ext cx="9144000" cy="99060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anchor="ctr"/>
          <a:lstStyle/>
          <a:p>
            <a:pPr algn="ctr"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 typeface="Wingdings" charset="0"/>
              <a:buNone/>
              <a:defRPr/>
            </a:pP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 د. ريك جريفيث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, </a:t>
            </a:r>
            <a:r>
              <a:rPr lang="ar-JO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مؤسسة الدراسات اللاهوتية الأردنية</a:t>
            </a: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/>
            </a:r>
            <a:b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BibleStudyDownloads.org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563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50"/>
                            </p:stCondLst>
                            <p:childTnLst>
                              <p:par>
                                <p:cTn id="23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63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6" grpId="0"/>
      <p:bldP spid="35635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حجج التاريخ المتأخر</a:t>
            </a:r>
            <a:endParaRPr lang="en-US" dirty="0">
              <a:cs typeface="+mj-cs"/>
            </a:endParaRP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019800" cy="3276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التاريخية</a:t>
            </a:r>
            <a:endParaRPr lang="en-US" sz="36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الأثرية</a:t>
            </a:r>
            <a:endParaRPr lang="en-US" sz="36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الكتابية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5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الحجج التاريخية للتاريخ المتأخر</a:t>
            </a:r>
            <a:endParaRPr lang="en-US" sz="3800" dirty="0">
              <a:cs typeface="+mj-cs"/>
            </a:endParaRPr>
          </a:p>
        </p:txBody>
      </p:sp>
      <p:sp>
        <p:nvSpPr>
          <p:cNvPr id="366598" name="Rectangle 6"/>
          <p:cNvSpPr>
            <a:spLocks noChangeArrowheads="1"/>
          </p:cNvSpPr>
          <p:nvPr/>
        </p:nvSpPr>
        <p:spPr bwMode="auto">
          <a:xfrm>
            <a:off x="685800" y="1905000"/>
            <a:ext cx="7772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/>
            </a:pP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حضارات أدوم و عمون و مؤاب لم تكن موجودة في القرن الخامس عشر، و لهذا فإن تاريخ الخروج يجب أن يكون في القرن الثالث عشر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6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4" grpId="0"/>
      <p:bldP spid="36659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الحجج التاريخية للتاريخ المتأخر</a:t>
            </a:r>
            <a:endParaRPr lang="en-US" sz="3800" dirty="0">
              <a:cs typeface="+mj-cs"/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5000"/>
            <a:ext cx="9144000" cy="1828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/>
              <a:t>مدينة رعمسيس (</a:t>
            </a:r>
            <a:r>
              <a:rPr lang="ar-JO" dirty="0" smtClean="0"/>
              <a:t>خر </a:t>
            </a:r>
            <a:r>
              <a:rPr lang="ar-JO" dirty="0"/>
              <a:t>1 :11) أسسها سيتي الأول (1318-1304) وأكملها رعمسيس الثاني (1304-1237)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0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206500"/>
          </a:xfrm>
        </p:spPr>
        <p:txBody>
          <a:bodyPr/>
          <a:lstStyle/>
          <a:p>
            <a:pPr algn="ctr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الخروج المتأخر (1266-1299)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143000"/>
            <a:ext cx="4038600" cy="4495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Symbol" charset="0"/>
              <a:buNone/>
            </a:pPr>
            <a:r>
              <a:rPr lang="ar-JO" sz="2600" b="1" dirty="0">
                <a:latin typeface="Arial" charset="0"/>
                <a:ea typeface="ＭＳ Ｐゴシック" charset="0"/>
                <a:cs typeface="ＭＳ Ｐゴシック" charset="0"/>
              </a:rPr>
              <a:t>مع</a:t>
            </a:r>
            <a:endParaRPr lang="en-US" sz="26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/>
              <a:t>خروج. 1 :11 بنى الإسرائيليون مدينة رعمسيس. يجب أن يكون </a:t>
            </a:r>
            <a:r>
              <a:rPr lang="ar-JO" sz="2400" dirty="0">
                <a:solidFill>
                  <a:srgbClr val="FFC000"/>
                </a:solidFill>
              </a:rPr>
              <a:t>تكريما لرعمسيس الثاني </a:t>
            </a:r>
            <a:r>
              <a:rPr lang="ar-JO" sz="2400" dirty="0"/>
              <a:t>(حوالي 1290)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/>
              <a:t>تحتمس الثالث </a:t>
            </a:r>
            <a:r>
              <a:rPr lang="ar-JO" sz="2400" dirty="0">
                <a:solidFill>
                  <a:srgbClr val="FFC000"/>
                </a:solidFill>
              </a:rPr>
              <a:t>لم يكن معروفًا بكونه بانيًا عظيمًا</a:t>
            </a:r>
            <a:r>
              <a:rPr lang="ar-JO" sz="2400" dirty="0"/>
              <a:t> ، وبالتالي لا يتناسب مع الصورة التاريخية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81600" y="1143000"/>
            <a:ext cx="3657600" cy="4800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Symbol" charset="0"/>
              <a:buNone/>
            </a:pPr>
            <a:r>
              <a:rPr lang="ar-JO" sz="2600" b="1" dirty="0">
                <a:latin typeface="Arial" charset="0"/>
                <a:ea typeface="ＭＳ Ｐゴシック" charset="0"/>
                <a:cs typeface="ＭＳ Ｐゴシック" charset="0"/>
              </a:rPr>
              <a:t>ضد</a:t>
            </a:r>
            <a:endParaRPr lang="en-US" sz="2600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/>
              <a:t>اسم رعمسيس </a:t>
            </a:r>
            <a:r>
              <a:rPr lang="ar-JO" sz="2400" dirty="0">
                <a:solidFill>
                  <a:srgbClr val="FFC000"/>
                </a:solidFill>
              </a:rPr>
              <a:t>استخدم قبل </a:t>
            </a:r>
            <a:r>
              <a:rPr lang="ar-JO" sz="2400" dirty="0"/>
              <a:t>القرن الثالث عشر بكثير. كانت المدينة تُبنى قبل ولادة موسى </a:t>
            </a:r>
            <a:r>
              <a:rPr lang="ar-JO" sz="2400" dirty="0">
                <a:solidFill>
                  <a:srgbClr val="FFC000"/>
                </a:solidFill>
              </a:rPr>
              <a:t>(قبل رعمسيس الثاني)</a:t>
            </a:r>
            <a:endParaRPr lang="en-US" sz="2600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600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عرف أنه كان لديه </a:t>
            </a:r>
            <a:r>
              <a:rPr lang="ar-JO" sz="26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مشاريع بناء في منطقة الدلتا</a:t>
            </a:r>
            <a:endParaRPr lang="en-US" sz="2600" dirty="0">
              <a:solidFill>
                <a:schemeClr val="accent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7812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36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70هـ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2227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 autoUpdateAnimBg="0"/>
      <p:bldP spid="63492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الحجج التاريخية للتاريخ المتأخر</a:t>
            </a:r>
            <a:endParaRPr lang="en-US" sz="3800" dirty="0">
              <a:cs typeface="+mj-cs"/>
            </a:endParaRPr>
          </a:p>
        </p:txBody>
      </p:sp>
      <p:sp>
        <p:nvSpPr>
          <p:cNvPr id="366600" name="Rectangle 8"/>
          <p:cNvSpPr>
            <a:spLocks noChangeArrowheads="1"/>
          </p:cNvSpPr>
          <p:nvPr/>
        </p:nvSpPr>
        <p:spPr bwMode="auto">
          <a:xfrm>
            <a:off x="685800" y="1905000"/>
            <a:ext cx="777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/>
            </a:pPr>
            <a:r>
              <a:rPr lang="ar-JO" sz="3200" dirty="0"/>
              <a:t>لم يكن تحتمس الرابع الوريث الشرعي للعرش المصري لكن هذا لا يثبت بأي حال أن الوريث الشرعي قد مات في الضربة العاشرة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الحجج التاريخية للتاريخ المتأخر</a:t>
            </a:r>
            <a:endParaRPr lang="en-US" sz="3800" dirty="0">
              <a:cs typeface="+mj-cs"/>
            </a:endParaRPr>
          </a:p>
        </p:txBody>
      </p:sp>
      <p:sp>
        <p:nvSpPr>
          <p:cNvPr id="366597" name="Rectangle 5"/>
          <p:cNvSpPr>
            <a:spLocks noChangeArrowheads="1"/>
          </p:cNvSpPr>
          <p:nvPr/>
        </p:nvSpPr>
        <p:spPr bwMode="auto">
          <a:xfrm>
            <a:off x="685800" y="1905000"/>
            <a:ext cx="777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/>
            </a:pPr>
            <a:r>
              <a:rPr lang="ar-JO" sz="3200" dirty="0"/>
              <a:t>لم يكن والده تحتمس الثالث (1504-1450) ، بانيًا عظيمًا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الحجج التاريخية للتاريخ المتأخر</a:t>
            </a:r>
            <a:endParaRPr lang="en-US" sz="3800" dirty="0">
              <a:cs typeface="+mj-cs"/>
            </a:endParaRPr>
          </a:p>
        </p:txBody>
      </p:sp>
      <p:sp>
        <p:nvSpPr>
          <p:cNvPr id="366602" name="Rectangle 10"/>
          <p:cNvSpPr>
            <a:spLocks noChangeArrowheads="1"/>
          </p:cNvSpPr>
          <p:nvPr/>
        </p:nvSpPr>
        <p:spPr bwMode="auto">
          <a:xfrm>
            <a:off x="685800" y="1905000"/>
            <a:ext cx="7772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/>
            </a:pPr>
            <a:r>
              <a:rPr lang="ar-JO" sz="3200" dirty="0"/>
              <a:t>الرقم 300 عام الذي استشهد به يفتاح هو مجرد تعميم مبالغ فيه لأنه لم يكن لديه إمكانية الوصول إلى السجلات التاريخية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الحجج التاريخية للتاريخ المتأخر</a:t>
            </a:r>
            <a:endParaRPr lang="en-US" sz="3800" dirty="0">
              <a:cs typeface="+mj-cs"/>
            </a:endParaRPr>
          </a:p>
        </p:txBody>
      </p:sp>
      <p:sp>
        <p:nvSpPr>
          <p:cNvPr id="366599" name="Rectangle 7"/>
          <p:cNvSpPr>
            <a:spLocks noChangeArrowheads="1"/>
          </p:cNvSpPr>
          <p:nvPr/>
        </p:nvSpPr>
        <p:spPr bwMode="auto">
          <a:xfrm>
            <a:off x="685800" y="1905000"/>
            <a:ext cx="8001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r" rtl="1"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/>
            </a:pPr>
            <a:r>
              <a:rPr lang="ar-JO" sz="3200" dirty="0"/>
              <a:t>إن 430 سنة من خروج 12:40 من التاريخ المتأخر للخروج تضع دخول يعقوب إلى مصر في فترة الهكسوس (1730-1570). هذه الفترة من الهيمنة الأجنبية في مصر هي الفترة الأكثر احتمالا لدخول إسرائيل إلى مصر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حجج التاريخ المتأخر</a:t>
            </a:r>
            <a:endParaRPr lang="en-US" dirty="0">
              <a:cs typeface="+mj-cs"/>
            </a:endParaRP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019800" cy="3276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التاريخية</a:t>
            </a:r>
            <a:endParaRPr lang="en-US" sz="36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الأثرية</a:t>
            </a:r>
            <a:endParaRPr lang="en-US" sz="36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الكتابية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220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الحجج الأثرية للتاريخ المتأخر</a:t>
            </a:r>
            <a:endParaRPr lang="en-US" sz="3800" dirty="0">
              <a:cs typeface="+mj-cs"/>
            </a:endParaRP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086600" cy="48768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ar-JO" dirty="0">
                <a:cs typeface="+mn-cs"/>
              </a:rPr>
              <a:t>لوحة منربتاح (1220 ق.م)</a:t>
            </a:r>
            <a:endParaRPr lang="en-US" sz="2400" dirty="0">
              <a:cs typeface="+mn-cs"/>
            </a:endParaRPr>
          </a:p>
          <a:p>
            <a:pPr algn="r" rt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ar-JO" sz="2400" dirty="0">
                <a:cs typeface="+mn-cs"/>
              </a:rPr>
              <a:t>اسم إسرائيل لم يظهر في اي سجل تاريخي أو وثيقة قبل 1220</a:t>
            </a:r>
            <a:endParaRPr lang="en-US" sz="2400" dirty="0">
              <a:cs typeface="+mn-cs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ar-JO" dirty="0">
                <a:cs typeface="+mn-cs"/>
              </a:rPr>
              <a:t>ألواح العمارنة (1400 ق.م)</a:t>
            </a:r>
            <a:endParaRPr lang="en-US" sz="2400" dirty="0">
              <a:cs typeface="+mn-cs"/>
            </a:endParaRPr>
          </a:p>
          <a:p>
            <a:pPr algn="r" rt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ar-JO" sz="2400" dirty="0">
                <a:cs typeface="+mn-cs"/>
              </a:rPr>
              <a:t>لا يمكن ربط اسم هابيرو بالعبرانيين</a:t>
            </a:r>
          </a:p>
          <a:p>
            <a:pPr algn="r" rt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ar-JO" sz="2400" dirty="0">
                <a:cs typeface="+mn-cs"/>
              </a:rPr>
              <a:t>هابيرو كان شعباً متنوعاً من الكنعانيين الأصليين</a:t>
            </a:r>
            <a:endParaRPr lang="en-US" dirty="0">
              <a:cs typeface="+mn-cs"/>
            </a:endParaRP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ar-JO" dirty="0">
                <a:cs typeface="+mn-cs"/>
              </a:rPr>
              <a:t>الأدلة الأثرية</a:t>
            </a:r>
            <a:endParaRPr lang="en-US" sz="2400" dirty="0">
              <a:cs typeface="+mn-cs"/>
            </a:endParaRPr>
          </a:p>
          <a:p>
            <a:pPr algn="r" rt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ar-JO" sz="2400" dirty="0">
                <a:cs typeface="+mn-cs"/>
              </a:rPr>
              <a:t>لخيش، بيت إيل، دبير ... الخ تدعم تاريخ القرن الثالث عشر للخروج</a:t>
            </a:r>
            <a:endParaRPr lang="en-US" sz="2400" dirty="0">
              <a:cs typeface="+mn-cs"/>
            </a:endParaRPr>
          </a:p>
          <a:p>
            <a:pPr algn="r" rt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400" dirty="0">
                <a:cs typeface="+mn-cs"/>
              </a:rPr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5" name="Picture 1" descr="exodus-nasa-map-sinai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0" t="4108" r="-320" b="20040"/>
          <a:stretch/>
        </p:blipFill>
        <p:spPr bwMode="auto">
          <a:xfrm>
            <a:off x="-19580" y="-51606"/>
            <a:ext cx="9180513" cy="689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5140325" y="5977997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20839" name="Oval 7"/>
          <p:cNvSpPr>
            <a:spLocks noChangeArrowheads="1"/>
          </p:cNvSpPr>
          <p:nvPr/>
        </p:nvSpPr>
        <p:spPr bwMode="auto">
          <a:xfrm>
            <a:off x="5897563" y="2608962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20842" name="Freeform 10"/>
          <p:cNvSpPr>
            <a:spLocks/>
          </p:cNvSpPr>
          <p:nvPr/>
        </p:nvSpPr>
        <p:spPr bwMode="auto">
          <a:xfrm>
            <a:off x="5367905" y="2817538"/>
            <a:ext cx="566738" cy="3081338"/>
          </a:xfrm>
          <a:custGeom>
            <a:avLst/>
            <a:gdLst/>
            <a:ahLst/>
            <a:cxnLst>
              <a:cxn ang="0">
                <a:pos x="0" y="1941"/>
              </a:cxn>
              <a:cxn ang="0">
                <a:pos x="54" y="1905"/>
              </a:cxn>
              <a:cxn ang="0">
                <a:pos x="144" y="1545"/>
              </a:cxn>
              <a:cxn ang="0">
                <a:pos x="180" y="1401"/>
              </a:cxn>
              <a:cxn ang="0">
                <a:pos x="252" y="1239"/>
              </a:cxn>
              <a:cxn ang="0">
                <a:pos x="288" y="1131"/>
              </a:cxn>
              <a:cxn ang="0">
                <a:pos x="270" y="681"/>
              </a:cxn>
              <a:cxn ang="0">
                <a:pos x="198" y="429"/>
              </a:cxn>
              <a:cxn ang="0">
                <a:pos x="270" y="87"/>
              </a:cxn>
              <a:cxn ang="0">
                <a:pos x="342" y="15"/>
              </a:cxn>
            </a:cxnLst>
            <a:rect l="0" t="0" r="r" b="b"/>
            <a:pathLst>
              <a:path w="357" h="1941">
                <a:moveTo>
                  <a:pt x="0" y="1941"/>
                </a:moveTo>
                <a:cubicBezTo>
                  <a:pt x="18" y="1929"/>
                  <a:pt x="43" y="1923"/>
                  <a:pt x="54" y="1905"/>
                </a:cubicBezTo>
                <a:cubicBezTo>
                  <a:pt x="111" y="1813"/>
                  <a:pt x="121" y="1647"/>
                  <a:pt x="144" y="1545"/>
                </a:cubicBezTo>
                <a:cubicBezTo>
                  <a:pt x="155" y="1497"/>
                  <a:pt x="168" y="1449"/>
                  <a:pt x="180" y="1401"/>
                </a:cubicBezTo>
                <a:cubicBezTo>
                  <a:pt x="241" y="1156"/>
                  <a:pt x="184" y="1391"/>
                  <a:pt x="252" y="1239"/>
                </a:cubicBezTo>
                <a:cubicBezTo>
                  <a:pt x="267" y="1204"/>
                  <a:pt x="288" y="1131"/>
                  <a:pt x="288" y="1131"/>
                </a:cubicBezTo>
                <a:cubicBezTo>
                  <a:pt x="282" y="981"/>
                  <a:pt x="284" y="830"/>
                  <a:pt x="270" y="681"/>
                </a:cubicBezTo>
                <a:cubicBezTo>
                  <a:pt x="263" y="609"/>
                  <a:pt x="213" y="505"/>
                  <a:pt x="198" y="429"/>
                </a:cubicBezTo>
                <a:cubicBezTo>
                  <a:pt x="205" y="338"/>
                  <a:pt x="187" y="170"/>
                  <a:pt x="270" y="87"/>
                </a:cubicBezTo>
                <a:cubicBezTo>
                  <a:pt x="357" y="0"/>
                  <a:pt x="301" y="97"/>
                  <a:pt x="342" y="15"/>
                </a:cubicBezTo>
              </a:path>
            </a:pathLst>
          </a:custGeom>
          <a:noFill/>
          <a:ln w="76200" cap="rnd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20843" name="Freeform 11"/>
          <p:cNvSpPr>
            <a:spLocks/>
          </p:cNvSpPr>
          <p:nvPr/>
        </p:nvSpPr>
        <p:spPr bwMode="auto">
          <a:xfrm>
            <a:off x="6332143" y="1485774"/>
            <a:ext cx="1836737" cy="2857500"/>
          </a:xfrm>
          <a:custGeom>
            <a:avLst/>
            <a:gdLst/>
            <a:ahLst/>
            <a:cxnLst>
              <a:cxn ang="0">
                <a:pos x="0" y="828"/>
              </a:cxn>
              <a:cxn ang="0">
                <a:pos x="54" y="810"/>
              </a:cxn>
              <a:cxn ang="0">
                <a:pos x="90" y="756"/>
              </a:cxn>
              <a:cxn ang="0">
                <a:pos x="198" y="666"/>
              </a:cxn>
              <a:cxn ang="0">
                <a:pos x="180" y="1278"/>
              </a:cxn>
              <a:cxn ang="0">
                <a:pos x="108" y="1494"/>
              </a:cxn>
              <a:cxn ang="0">
                <a:pos x="90" y="1548"/>
              </a:cxn>
              <a:cxn ang="0">
                <a:pos x="72" y="1602"/>
              </a:cxn>
              <a:cxn ang="0">
                <a:pos x="162" y="1800"/>
              </a:cxn>
              <a:cxn ang="0">
                <a:pos x="324" y="1746"/>
              </a:cxn>
              <a:cxn ang="0">
                <a:pos x="486" y="1638"/>
              </a:cxn>
              <a:cxn ang="0">
                <a:pos x="540" y="1530"/>
              </a:cxn>
              <a:cxn ang="0">
                <a:pos x="576" y="1368"/>
              </a:cxn>
              <a:cxn ang="0">
                <a:pos x="684" y="810"/>
              </a:cxn>
              <a:cxn ang="0">
                <a:pos x="666" y="396"/>
              </a:cxn>
              <a:cxn ang="0">
                <a:pos x="630" y="0"/>
              </a:cxn>
            </a:cxnLst>
            <a:rect l="0" t="0" r="r" b="b"/>
            <a:pathLst>
              <a:path w="684" h="1800">
                <a:moveTo>
                  <a:pt x="0" y="828"/>
                </a:moveTo>
                <a:cubicBezTo>
                  <a:pt x="18" y="822"/>
                  <a:pt x="39" y="822"/>
                  <a:pt x="54" y="810"/>
                </a:cubicBezTo>
                <a:cubicBezTo>
                  <a:pt x="71" y="796"/>
                  <a:pt x="76" y="773"/>
                  <a:pt x="90" y="756"/>
                </a:cubicBezTo>
                <a:cubicBezTo>
                  <a:pt x="133" y="704"/>
                  <a:pt x="145" y="701"/>
                  <a:pt x="198" y="666"/>
                </a:cubicBezTo>
                <a:cubicBezTo>
                  <a:pt x="263" y="861"/>
                  <a:pt x="239" y="1082"/>
                  <a:pt x="180" y="1278"/>
                </a:cubicBezTo>
                <a:cubicBezTo>
                  <a:pt x="158" y="1350"/>
                  <a:pt x="132" y="1422"/>
                  <a:pt x="108" y="1494"/>
                </a:cubicBezTo>
                <a:cubicBezTo>
                  <a:pt x="102" y="1512"/>
                  <a:pt x="96" y="1530"/>
                  <a:pt x="90" y="1548"/>
                </a:cubicBezTo>
                <a:cubicBezTo>
                  <a:pt x="84" y="1566"/>
                  <a:pt x="72" y="1602"/>
                  <a:pt x="72" y="1602"/>
                </a:cubicBezTo>
                <a:cubicBezTo>
                  <a:pt x="90" y="1712"/>
                  <a:pt x="73" y="1741"/>
                  <a:pt x="162" y="1800"/>
                </a:cubicBezTo>
                <a:cubicBezTo>
                  <a:pt x="257" y="1781"/>
                  <a:pt x="244" y="1792"/>
                  <a:pt x="324" y="1746"/>
                </a:cubicBezTo>
                <a:cubicBezTo>
                  <a:pt x="387" y="1710"/>
                  <a:pt x="417" y="1661"/>
                  <a:pt x="486" y="1638"/>
                </a:cubicBezTo>
                <a:cubicBezTo>
                  <a:pt x="562" y="1410"/>
                  <a:pt x="435" y="1774"/>
                  <a:pt x="540" y="1530"/>
                </a:cubicBezTo>
                <a:cubicBezTo>
                  <a:pt x="550" y="1506"/>
                  <a:pt x="572" y="1386"/>
                  <a:pt x="576" y="1368"/>
                </a:cubicBezTo>
                <a:cubicBezTo>
                  <a:pt x="618" y="1181"/>
                  <a:pt x="663" y="1000"/>
                  <a:pt x="684" y="810"/>
                </a:cubicBezTo>
                <a:cubicBezTo>
                  <a:pt x="678" y="672"/>
                  <a:pt x="676" y="534"/>
                  <a:pt x="666" y="396"/>
                </a:cubicBezTo>
                <a:cubicBezTo>
                  <a:pt x="657" y="264"/>
                  <a:pt x="630" y="134"/>
                  <a:pt x="630" y="0"/>
                </a:cubicBezTo>
              </a:path>
            </a:pathLst>
          </a:custGeom>
          <a:noFill/>
          <a:ln w="76200" cap="rnd" cmpd="sng">
            <a:solidFill>
              <a:srgbClr val="FF3300"/>
            </a:solidFill>
            <a:prstDash val="sysDot"/>
            <a:round/>
            <a:headEnd type="none" w="med" len="med"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80232" name="Text Box 12"/>
          <p:cNvSpPr txBox="1">
            <a:spLocks noChangeArrowheads="1"/>
          </p:cNvSpPr>
          <p:nvPr/>
        </p:nvSpPr>
        <p:spPr bwMode="auto">
          <a:xfrm>
            <a:off x="4230688" y="2007134"/>
            <a:ext cx="185990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قادش برنيع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4698" name="Rectangle 1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364163" cy="1628775"/>
          </a:xfrm>
        </p:spPr>
        <p:txBody>
          <a:bodyPr/>
          <a:lstStyle/>
          <a:p>
            <a:pPr eaLnBrk="1" hangingPunct="1">
              <a:defRPr/>
            </a:pPr>
            <a:r>
              <a:rPr lang="ar-JO" sz="4800" b="1" dirty="0">
                <a:effectLst>
                  <a:glow rad="101600">
                    <a:schemeClr val="tx1">
                      <a:alpha val="97000"/>
                    </a:schemeClr>
                  </a:glow>
                </a:effectLst>
                <a:latin typeface="Arial" charset="0"/>
              </a:rPr>
              <a:t>الترحال في</a:t>
            </a:r>
            <a:br>
              <a:rPr lang="ar-JO" sz="4800" b="1" dirty="0">
                <a:effectLst>
                  <a:glow rad="101600">
                    <a:schemeClr val="tx1">
                      <a:alpha val="97000"/>
                    </a:schemeClr>
                  </a:glow>
                </a:effectLst>
                <a:latin typeface="Arial" charset="0"/>
              </a:rPr>
            </a:br>
            <a:r>
              <a:rPr lang="ar-JO" sz="4800" b="1" dirty="0">
                <a:effectLst>
                  <a:glow rad="101600">
                    <a:schemeClr val="tx1">
                      <a:alpha val="97000"/>
                    </a:schemeClr>
                  </a:glow>
                </a:effectLst>
                <a:latin typeface="Arial" charset="0"/>
              </a:rPr>
              <a:t>البريّة</a:t>
            </a:r>
            <a:endParaRPr lang="en-US" sz="4800" b="1" dirty="0">
              <a:effectLst>
                <a:glow rad="101600">
                  <a:schemeClr val="tx1">
                    <a:alpha val="97000"/>
                  </a:schemeClr>
                </a:glow>
              </a:effectLst>
              <a:latin typeface="Arial" charset="0"/>
            </a:endParaRPr>
          </a:p>
        </p:txBody>
      </p:sp>
      <p:sp>
        <p:nvSpPr>
          <p:cNvPr id="13" name="Oval 6"/>
          <p:cNvSpPr>
            <a:spLocks noChangeArrowheads="1"/>
          </p:cNvSpPr>
          <p:nvPr/>
        </p:nvSpPr>
        <p:spPr bwMode="auto">
          <a:xfrm>
            <a:off x="8015288" y="1112838"/>
            <a:ext cx="304800" cy="3048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Times New Roman" pitchFamily="-111" charset="0"/>
              <a:cs typeface="Arial"/>
            </a:endParaRPr>
          </a:p>
        </p:txBody>
      </p:sp>
      <p:sp>
        <p:nvSpPr>
          <p:cNvPr id="180236" name="Text Box 13"/>
          <p:cNvSpPr txBox="1">
            <a:spLocks noChangeArrowheads="1"/>
          </p:cNvSpPr>
          <p:nvPr/>
        </p:nvSpPr>
        <p:spPr bwMode="auto">
          <a:xfrm>
            <a:off x="7435843" y="563563"/>
            <a:ext cx="16557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موآب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97018" y="1786731"/>
            <a:ext cx="1962218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مصر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5" name="Freeform 6"/>
          <p:cNvSpPr>
            <a:spLocks/>
          </p:cNvSpPr>
          <p:nvPr/>
        </p:nvSpPr>
        <p:spPr bwMode="auto">
          <a:xfrm>
            <a:off x="1487488" y="2371507"/>
            <a:ext cx="2743200" cy="2590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" y="132"/>
              </a:cxn>
              <a:cxn ang="0">
                <a:pos x="264" y="156"/>
              </a:cxn>
              <a:cxn ang="0">
                <a:pos x="360" y="180"/>
              </a:cxn>
              <a:cxn ang="0">
                <a:pos x="696" y="300"/>
              </a:cxn>
              <a:cxn ang="0">
                <a:pos x="840" y="348"/>
              </a:cxn>
              <a:cxn ang="0">
                <a:pos x="912" y="600"/>
              </a:cxn>
              <a:cxn ang="0">
                <a:pos x="972" y="708"/>
              </a:cxn>
              <a:cxn ang="0">
                <a:pos x="1008" y="816"/>
              </a:cxn>
              <a:cxn ang="0">
                <a:pos x="1068" y="924"/>
              </a:cxn>
              <a:cxn ang="0">
                <a:pos x="1152" y="1104"/>
              </a:cxn>
              <a:cxn ang="0">
                <a:pos x="1212" y="1176"/>
              </a:cxn>
              <a:cxn ang="0">
                <a:pos x="1296" y="1284"/>
              </a:cxn>
              <a:cxn ang="0">
                <a:pos x="1380" y="1380"/>
              </a:cxn>
              <a:cxn ang="0">
                <a:pos x="1620" y="1584"/>
              </a:cxn>
              <a:cxn ang="0">
                <a:pos x="1692" y="1608"/>
              </a:cxn>
              <a:cxn ang="0">
                <a:pos x="1728" y="1632"/>
              </a:cxn>
            </a:cxnLst>
            <a:rect l="0" t="0" r="r" b="b"/>
            <a:pathLst>
              <a:path w="1728" h="1632">
                <a:moveTo>
                  <a:pt x="0" y="0"/>
                </a:moveTo>
                <a:cubicBezTo>
                  <a:pt x="54" y="36"/>
                  <a:pt x="133" y="112"/>
                  <a:pt x="192" y="132"/>
                </a:cubicBezTo>
                <a:cubicBezTo>
                  <a:pt x="216" y="140"/>
                  <a:pt x="239" y="150"/>
                  <a:pt x="264" y="156"/>
                </a:cubicBezTo>
                <a:cubicBezTo>
                  <a:pt x="296" y="164"/>
                  <a:pt x="360" y="180"/>
                  <a:pt x="360" y="180"/>
                </a:cubicBezTo>
                <a:cubicBezTo>
                  <a:pt x="456" y="244"/>
                  <a:pt x="584" y="275"/>
                  <a:pt x="696" y="300"/>
                </a:cubicBezTo>
                <a:cubicBezTo>
                  <a:pt x="759" y="314"/>
                  <a:pt x="788" y="313"/>
                  <a:pt x="840" y="348"/>
                </a:cubicBezTo>
                <a:cubicBezTo>
                  <a:pt x="868" y="431"/>
                  <a:pt x="884" y="517"/>
                  <a:pt x="912" y="600"/>
                </a:cubicBezTo>
                <a:cubicBezTo>
                  <a:pt x="924" y="636"/>
                  <a:pt x="956" y="673"/>
                  <a:pt x="972" y="708"/>
                </a:cubicBezTo>
                <a:cubicBezTo>
                  <a:pt x="972" y="708"/>
                  <a:pt x="1002" y="798"/>
                  <a:pt x="1008" y="816"/>
                </a:cubicBezTo>
                <a:cubicBezTo>
                  <a:pt x="1020" y="852"/>
                  <a:pt x="1051" y="890"/>
                  <a:pt x="1068" y="924"/>
                </a:cubicBezTo>
                <a:cubicBezTo>
                  <a:pt x="1098" y="983"/>
                  <a:pt x="1122" y="1045"/>
                  <a:pt x="1152" y="1104"/>
                </a:cubicBezTo>
                <a:cubicBezTo>
                  <a:pt x="1178" y="1155"/>
                  <a:pt x="1175" y="1128"/>
                  <a:pt x="1212" y="1176"/>
                </a:cubicBezTo>
                <a:cubicBezTo>
                  <a:pt x="1240" y="1212"/>
                  <a:pt x="1268" y="1248"/>
                  <a:pt x="1296" y="1284"/>
                </a:cubicBezTo>
                <a:cubicBezTo>
                  <a:pt x="1371" y="1381"/>
                  <a:pt x="1310" y="1334"/>
                  <a:pt x="1380" y="1380"/>
                </a:cubicBezTo>
                <a:cubicBezTo>
                  <a:pt x="1419" y="1497"/>
                  <a:pt x="1510" y="1547"/>
                  <a:pt x="1620" y="1584"/>
                </a:cubicBezTo>
                <a:cubicBezTo>
                  <a:pt x="1644" y="1592"/>
                  <a:pt x="1671" y="1594"/>
                  <a:pt x="1692" y="1608"/>
                </a:cubicBezTo>
                <a:cubicBezTo>
                  <a:pt x="1704" y="1616"/>
                  <a:pt x="1728" y="1632"/>
                  <a:pt x="1728" y="1632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ingdings" pitchFamily="-111" charset="2"/>
              <a:buChar char="§"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 pitchFamily="-111" charset="0"/>
              <a:ea typeface="Times New Roman" pitchFamily="-111" charset="0"/>
              <a:cs typeface="Times New Roman" pitchFamily="-111" charset="0"/>
            </a:endParaRPr>
          </a:p>
        </p:txBody>
      </p:sp>
      <p:sp>
        <p:nvSpPr>
          <p:cNvPr id="180229" name="Text Box 9"/>
          <p:cNvSpPr txBox="1">
            <a:spLocks noChangeArrowheads="1"/>
          </p:cNvSpPr>
          <p:nvPr/>
        </p:nvSpPr>
        <p:spPr bwMode="auto">
          <a:xfrm>
            <a:off x="4230688" y="4985809"/>
            <a:ext cx="139223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جبل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سيناء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/>
                </a:glo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053346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6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19200"/>
            <a:ext cx="3962400" cy="54102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ar-JO" sz="2400" b="1" dirty="0">
                <a:latin typeface="Arial" charset="0"/>
                <a:ea typeface="ＭＳ Ｐゴシック" charset="0"/>
                <a:cs typeface="ＭＳ Ｐゴシック" charset="0"/>
              </a:rPr>
              <a:t>مع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>
                <a:solidFill>
                  <a:srgbClr val="FFC000"/>
                </a:solidFill>
              </a:rPr>
              <a:t>لا يوجد دليل على دمار واسع النطاق في كنعان في أوائل القرن الرابع عشر</a:t>
            </a:r>
            <a:r>
              <a:rPr lang="ar-JO" sz="2400" dirty="0"/>
              <a:t>. صمدت مدن كنعان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/>
              <a:t>تظهر الأدلة الأثرية أن بيت إيل ولخيش ودبير في فلسطين سقطت نتيجة </a:t>
            </a:r>
            <a:r>
              <a:rPr lang="ar-JO" sz="2400" dirty="0">
                <a:solidFill>
                  <a:srgbClr val="FFC000"/>
                </a:solidFill>
              </a:rPr>
              <a:t>لهجوم عنيف بين عامي 1250 و 1200</a:t>
            </a:r>
            <a:r>
              <a:rPr lang="ar-JO" sz="2400" dirty="0"/>
              <a:t>. لا بد أنه كان الغزو الإسرائيلي.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219200"/>
            <a:ext cx="3733800" cy="4495800"/>
          </a:xfrm>
        </p:spPr>
        <p:txBody>
          <a:bodyPr/>
          <a:lstStyle/>
          <a:p>
            <a:pPr algn="ctr" eaLnBrk="1" hangingPunct="1">
              <a:buClrTx/>
              <a:buFontTx/>
              <a:buNone/>
            </a:pPr>
            <a:r>
              <a:rPr lang="ar-JO" sz="2400" b="1" dirty="0">
                <a:latin typeface="Arial" charset="0"/>
                <a:ea typeface="ＭＳ Ｐゴシック" charset="0"/>
                <a:cs typeface="ＭＳ Ｐゴシック" charset="0"/>
              </a:rPr>
              <a:t>ضد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/>
            <a:r>
              <a:rPr lang="ar-JO" sz="2400" dirty="0">
                <a:solidFill>
                  <a:srgbClr val="FFC000"/>
                </a:solidFill>
              </a:rPr>
              <a:t>لم يتسبب الإسرائيليون في دمار مادي </a:t>
            </a:r>
            <a:r>
              <a:rPr lang="ar-JO" sz="2400" dirty="0"/>
              <a:t>أثناء الغزو باستثناء أريحا وعاي وحاصور (يش. 24:13)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buNone/>
            </a:pP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/>
            <a:r>
              <a:rPr lang="ar-JO" sz="2400" dirty="0">
                <a:latin typeface="Arial" charset="0"/>
                <a:ea typeface="ＭＳ Ｐゴシック" charset="0"/>
                <a:cs typeface="ＭＳ Ｐゴシック" charset="0"/>
              </a:rPr>
              <a:t>ربما كان الدمار ناتجاً عن </a:t>
            </a:r>
            <a:r>
              <a:rPr lang="ar-JO" sz="2400" dirty="0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  <a:t>الغزوات المصرية </a:t>
            </a:r>
            <a:r>
              <a:rPr lang="ar-JO" sz="2400" dirty="0">
                <a:latin typeface="Arial" charset="0"/>
                <a:ea typeface="ＭＳ Ｐゴシック" charset="0"/>
                <a:cs typeface="ＭＳ Ｐゴシック" charset="0"/>
              </a:rPr>
              <a:t>(الفرعون مرنبتاح)</a:t>
            </a:r>
            <a:endParaRPr lang="en-US" sz="24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1907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206500"/>
          </a:xfrm>
          <a:noFill/>
        </p:spPr>
        <p:txBody>
          <a:bodyPr/>
          <a:lstStyle/>
          <a:p>
            <a:pPr algn="ctr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الخروج المتأخر (1266-1299)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1908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360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70هـ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01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 autoUpdateAnimBg="0"/>
      <p:bldP spid="655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حجج التاريخ المتأخر</a:t>
            </a:r>
            <a:endParaRPr lang="en-US" dirty="0">
              <a:cs typeface="+mj-cs"/>
            </a:endParaRP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019800" cy="3276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التاريخية</a:t>
            </a:r>
            <a:endParaRPr lang="en-US" sz="36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الأثرية</a:t>
            </a:r>
            <a:endParaRPr lang="en-US" sz="36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الكتابية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الحجج الكتابية للتاريخ المتأخر</a:t>
            </a:r>
            <a:endParaRPr lang="en-US" sz="3800" dirty="0">
              <a:cs typeface="+mj-cs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2174875"/>
            <a:ext cx="4800600" cy="2625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2800" dirty="0">
                <a:cs typeface="+mn-cs"/>
              </a:rPr>
              <a:t>العهد القديم</a:t>
            </a:r>
            <a:endParaRPr lang="en-US" sz="2800" dirty="0">
              <a:cs typeface="+mn-cs"/>
            </a:endParaRPr>
          </a:p>
          <a:p>
            <a:pPr algn="r" rtl="1" eaLnBrk="1" hangingPunct="1">
              <a:defRPr/>
            </a:pPr>
            <a:endParaRPr lang="en-US" sz="2800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2800" dirty="0">
                <a:cs typeface="+mn-cs"/>
              </a:rPr>
              <a:t>1 ملوك 6: 1</a:t>
            </a:r>
            <a:endParaRPr lang="en-US" sz="2800" dirty="0">
              <a:cs typeface="+mn-cs"/>
            </a:endParaRPr>
          </a:p>
          <a:p>
            <a:pPr algn="r" rtl="1" eaLnBrk="1" hangingPunct="1">
              <a:defRPr/>
            </a:pPr>
            <a:endParaRPr lang="en-US" sz="2800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2800" dirty="0">
                <a:cs typeface="+mn-cs"/>
              </a:rPr>
              <a:t>خروج 2: 23</a:t>
            </a:r>
            <a:r>
              <a:rPr lang="en-US" sz="2800" dirty="0">
                <a:cs typeface="+mn-cs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العهد القديم</a:t>
            </a:r>
            <a:endParaRPr lang="en-US" dirty="0">
              <a:cs typeface="+mj-cs"/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5146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ar-JO" dirty="0"/>
              <a:t>لا يذكر العهد القديم الغزوات الفلسطينية لستي الأول (1318-1304 قبل الميلاد) أو رعمسيس الثاني (1304-1237 قبل الميلاد) ، على الأرجح لأن إسرائيل لم تكن بعد في أرض فلسطين.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1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4" grpId="0"/>
      <p:bldP spid="35123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نقاش في مجموعات صغيرة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600200"/>
            <a:ext cx="3810000" cy="1905000"/>
          </a:xfrm>
        </p:spPr>
        <p:txBody>
          <a:bodyPr/>
          <a:lstStyle/>
          <a:p>
            <a:pPr marL="0" indent="0" algn="ctr" eaLnBrk="1" hangingPunct="1">
              <a:buFont typeface="Symbol" charset="0"/>
              <a:buNone/>
            </a:pPr>
            <a:r>
              <a:rPr lang="ar-JO" sz="3200" b="1" dirty="0">
                <a:latin typeface="Arial" charset="0"/>
                <a:ea typeface="ＭＳ Ｐゴシック" charset="0"/>
                <a:cs typeface="Arial" charset="0"/>
              </a:rPr>
              <a:t>كيف يساعد 1 مل 6: 1 في تحديد زمن الخروج ؟</a:t>
            </a:r>
            <a:r>
              <a:rPr lang="en-US" sz="3200" b="1" dirty="0"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257800" y="1600200"/>
            <a:ext cx="3810000" cy="1676400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ar-JO" sz="3200" b="1" dirty="0">
                <a:latin typeface="Arial" charset="0"/>
                <a:ea typeface="ＭＳ Ｐゴシック" charset="0"/>
                <a:cs typeface="Arial" charset="0"/>
              </a:rPr>
              <a:t>كيف يساعد قض 11: 26 في تحديد زمن الخروج ؟</a:t>
            </a:r>
            <a:r>
              <a:rPr lang="en-US" sz="3200" b="1" dirty="0">
                <a:latin typeface="Arial" charset="0"/>
                <a:ea typeface="ＭＳ Ｐゴシック" charset="0"/>
                <a:cs typeface="Arial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95400" y="4114800"/>
            <a:ext cx="38100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Tx/>
              <a:buNone/>
              <a:tabLst/>
              <a:defRPr/>
            </a:pP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بدأ سليمان حكمه سنة 971 ق.م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5257800" y="4114800"/>
            <a:ext cx="3810000" cy="1447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Tx/>
              <a:buNone/>
              <a:tabLst/>
              <a:defRPr/>
            </a:pPr>
            <a:r>
              <a:rPr kumimoji="0" lang="ar-JO" sz="3200" b="1" i="0" u="none" strike="noStrike" kern="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/>
                <a:ea typeface="ＭＳ Ｐゴシック" charset="-128"/>
                <a:cs typeface="Arial"/>
              </a:rPr>
              <a:t>عاش يفتاح حوالي سنة 1100 ق.م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2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1 ملوك 6: 1</a:t>
            </a:r>
            <a:endParaRPr lang="en-US" dirty="0">
              <a:cs typeface="+mj-cs"/>
            </a:endParaRP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763000" cy="2743200"/>
          </a:xfrm>
          <a:solidFill>
            <a:schemeClr val="accent6"/>
          </a:solidFill>
        </p:spPr>
        <p:txBody>
          <a:bodyPr/>
          <a:lstStyle/>
          <a:p>
            <a:pPr algn="ctr" eaLnBrk="1" hangingPunct="1">
              <a:buNone/>
              <a:defRPr/>
            </a:pPr>
            <a:r>
              <a:rPr lang="ar-JO" sz="4000" dirty="0">
                <a:cs typeface="+mn-cs"/>
              </a:rPr>
              <a:t>و كان في سنة الأربع مئة و الثمانين لخروج بني إسرائيل من أرض مصر في السنة الرابعة لملك سليمان على إسرائيل في شهر زيو و هو الشهر الثاني أنه بنى البيت للرب</a:t>
            </a:r>
            <a:endParaRPr lang="en-US" sz="4000" dirty="0">
              <a:cs typeface="+mn-cs"/>
            </a:endParaRP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381000" y="3582988"/>
            <a:ext cx="8763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3200" dirty="0"/>
              <a:t>480 سنة هي رقم رمزي لـ 12 جيلاً. لأن الجيل ما يقرب من 25 سنة ، يجب أن يكون الرقم الفعلي 300 سنة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966/960/957 ق.م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        </a:t>
            </a: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300/300/300 سنة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        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1266/1260/1257 ق.م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625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625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625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625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95400"/>
            <a:ext cx="3505200" cy="5257800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  <a:buNone/>
            </a:pPr>
            <a:r>
              <a:rPr lang="ar-JO" sz="2600" b="1" dirty="0">
                <a:latin typeface="Arial" charset="0"/>
                <a:ea typeface="ＭＳ Ｐゴシック" charset="0"/>
                <a:cs typeface="ＭＳ Ｐゴシック" charset="0"/>
              </a:rPr>
              <a:t>مع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JO" sz="2600" i="1" dirty="0">
                <a:latin typeface="Arial" charset="0"/>
                <a:ea typeface="ＭＳ Ｐゴシック" charset="0"/>
                <a:cs typeface="ＭＳ Ｐゴシック" charset="0"/>
              </a:rPr>
              <a:t>1 ملوك 6: 1</a:t>
            </a:r>
            <a:r>
              <a:rPr lang="en-US" sz="2600" i="1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Font typeface="Symbol" charset="0"/>
              <a:buNone/>
            </a:pPr>
            <a:r>
              <a:rPr lang="ar-JO" sz="2600" dirty="0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  <a:t>480</a:t>
            </a:r>
            <a:r>
              <a:rPr lang="ar-JO" sz="2600" dirty="0">
                <a:latin typeface="Arial" charset="0"/>
                <a:ea typeface="ＭＳ Ｐゴシック" charset="0"/>
                <a:cs typeface="ＭＳ Ｐゴシック" charset="0"/>
              </a:rPr>
              <a:t> سنة من الخروج إلى بناء هيكل سليمان (966)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Font typeface="Symbol" charset="0"/>
              <a:buNone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600" i="1" dirty="0">
                <a:latin typeface="Arial" charset="0"/>
                <a:ea typeface="ＭＳ Ｐゴシック" charset="0"/>
                <a:cs typeface="ＭＳ Ｐゴシック" charset="0"/>
              </a:rPr>
              <a:t>قضاة 11: 26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r>
              <a:rPr lang="ar-JO" sz="2600" dirty="0">
                <a:latin typeface="Arial" charset="0"/>
                <a:ea typeface="ＭＳ Ｐゴシック" charset="0"/>
                <a:cs typeface="ＭＳ Ｐゴシック" charset="0"/>
              </a:rPr>
              <a:t>تعين يفتاح </a:t>
            </a:r>
            <a:r>
              <a:rPr lang="ar-JO" sz="2600" dirty="0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  <a:t>300</a:t>
            </a:r>
            <a:r>
              <a:rPr lang="ar-JO" sz="2600" dirty="0">
                <a:latin typeface="Arial" charset="0"/>
                <a:ea typeface="ＭＳ Ｐゴシック" charset="0"/>
                <a:cs typeface="ＭＳ Ｐゴシック" charset="0"/>
              </a:rPr>
              <a:t> سنة بين يومه (1100) و بين الغزو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6546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206500"/>
          </a:xfrm>
          <a:noFill/>
        </p:spPr>
        <p:txBody>
          <a:bodyPr/>
          <a:lstStyle/>
          <a:p>
            <a:pPr algn="ctr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الخروج المبكر (1446)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6547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70ج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24400" y="2976563"/>
            <a:ext cx="3810000" cy="523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6163" algn="r"/>
              </a:tabLst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الهيكل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= 	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966 ق.م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200B5B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029200" y="16764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الخروج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	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1446 ق.م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53000" y="2327275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2800" b="1" u="sng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ــ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	</a:t>
            </a:r>
            <a:r>
              <a:rPr kumimoji="0" lang="ar-JO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480 سنة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724400" y="4276725"/>
            <a:ext cx="3962400" cy="523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3586163" algn="r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6163" algn="r"/>
              </a:tabLst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بداية الحكم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= 	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970-71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200B5B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029200" y="3627438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+	</a:t>
            </a:r>
            <a:r>
              <a:rPr kumimoji="0" lang="ar-JO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4 سنوات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294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 autoUpdateAnimBg="0"/>
      <p:bldP spid="5" grpId="0" animBg="1" autoUpdateAnimBg="0"/>
      <p:bldP spid="6" grpId="0" autoUpdateAnimBg="0"/>
      <p:bldP spid="7" grpId="0" autoUpdateAnimBg="0"/>
      <p:bldP spid="8" grpId="0" animBg="1" autoUpdateAnimBg="0"/>
      <p:bldP spid="9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5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59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105400" y="5486400"/>
            <a:ext cx="4038600" cy="523875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الغزو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200B5B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=</a:t>
            </a:r>
          </a:p>
        </p:txBody>
      </p:sp>
      <p:sp>
        <p:nvSpPr>
          <p:cNvPr id="372739" name="Text Box 3"/>
          <p:cNvSpPr txBox="1">
            <a:spLocks noChangeArrowheads="1"/>
          </p:cNvSpPr>
          <p:nvPr/>
        </p:nvSpPr>
        <p:spPr bwMode="auto">
          <a:xfrm>
            <a:off x="3962400" y="44958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رأوبين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2740" name="Text Box 4"/>
          <p:cNvSpPr txBox="1">
            <a:spLocks noChangeArrowheads="1"/>
          </p:cNvSpPr>
          <p:nvPr/>
        </p:nvSpPr>
        <p:spPr bwMode="auto">
          <a:xfrm>
            <a:off x="3657600" y="3505200"/>
            <a:ext cx="1295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جاد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 rot="-4167749">
            <a:off x="2734469" y="1320006"/>
            <a:ext cx="26670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منسى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372743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486400" y="609600"/>
            <a:ext cx="3505200" cy="2057400"/>
          </a:xfrm>
          <a:solidFill>
            <a:srgbClr val="FF3300"/>
          </a:solidFill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يفتاح</a:t>
            </a:r>
            <a:b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</a:b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مقابل</a:t>
            </a:r>
            <a:b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</a:br>
            <a:r>
              <a:rPr lang="ar-JO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0"/>
                <a:cs typeface="Arial" charset="0"/>
              </a:rPr>
              <a:t>العمونيين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53000" y="32766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العمونيون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0" y="2819400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جلعاد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486400" y="4191000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يفتاح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    	</a:t>
            </a: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1100 ق.م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410200" y="4800600"/>
            <a:ext cx="3505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+	</a:t>
            </a:r>
            <a:r>
              <a:rPr kumimoji="0" lang="ar-JO" sz="2800" b="1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300 سنة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7239000" y="5486400"/>
            <a:ext cx="167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1400 ق.م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96200" y="57150"/>
            <a:ext cx="130516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70أ، 70ج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7845246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72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2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72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372739" grpId="0" autoUpdateAnimBg="0"/>
      <p:bldP spid="372740" grpId="0" autoUpdateAnimBg="0"/>
      <p:bldP spid="372741" grpId="0" autoUpdateAnimBg="0"/>
      <p:bldP spid="7" grpId="0" autoUpdateAnimBg="0"/>
      <p:bldP spid="9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19200"/>
            <a:ext cx="4572000" cy="5334000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  <a:buFont typeface="Symbol" charset="0"/>
              <a:buNone/>
            </a:pPr>
            <a:r>
              <a:rPr lang="ar-JO" sz="2600" b="1" dirty="0">
                <a:latin typeface="Arial" charset="0"/>
                <a:ea typeface="ＭＳ Ｐゴシック" charset="0"/>
                <a:cs typeface="ＭＳ Ｐゴシック" charset="0"/>
              </a:rPr>
              <a:t>مع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/>
              <a:t>ل</a:t>
            </a:r>
            <a:r>
              <a:rPr lang="ar-JO" sz="2400" dirty="0">
                <a:solidFill>
                  <a:srgbClr val="FFC000"/>
                </a:solidFill>
              </a:rPr>
              <a:t>ا يمكن تقليص </a:t>
            </a:r>
            <a:r>
              <a:rPr lang="ar-JO" sz="2400" dirty="0"/>
              <a:t>طول الفترة الزمنية المخصصة للقضاة في الكتاب المقدس </a:t>
            </a:r>
            <a:r>
              <a:rPr lang="ar-JO" sz="2400" dirty="0">
                <a:solidFill>
                  <a:srgbClr val="FFC000"/>
                </a:solidFill>
              </a:rPr>
              <a:t>إلى 150 عامًا </a:t>
            </a:r>
            <a:r>
              <a:rPr lang="ar-JO" sz="2400" dirty="0"/>
              <a:t>التي يتطلبها خروج متأخر ، حتى مع وجود تداخلات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>
                <a:solidFill>
                  <a:srgbClr val="FFC000"/>
                </a:solidFill>
              </a:rPr>
              <a:t>لم يكن </a:t>
            </a:r>
            <a:r>
              <a:rPr lang="ar-JO" sz="2400" dirty="0"/>
              <a:t>تحتمس الرابع (فرعون بعد خروج 1446) </a:t>
            </a:r>
            <a:r>
              <a:rPr lang="ar-JO" sz="2400" dirty="0">
                <a:solidFill>
                  <a:srgbClr val="FFC000"/>
                </a:solidFill>
              </a:rPr>
              <a:t>الإبن الأكبر، لأن البكر </a:t>
            </a:r>
            <a:r>
              <a:rPr lang="ar-JO" sz="2400" dirty="0"/>
              <a:t>ربما قُتل في الضربة العاشرة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219200"/>
            <a:ext cx="3048000" cy="49530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Symbol" charset="0"/>
              <a:buNone/>
            </a:pPr>
            <a:r>
              <a:rPr lang="ar-JO" sz="2600" b="1" dirty="0">
                <a:latin typeface="Arial" charset="0"/>
                <a:ea typeface="ＭＳ Ｐゴシック" charset="0"/>
                <a:cs typeface="ＭＳ Ｐゴシック" charset="0"/>
              </a:rPr>
              <a:t>ضد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/>
              <a:t>مع التداخلات </a:t>
            </a:r>
            <a:r>
              <a:rPr lang="ar-JO" sz="2400" dirty="0">
                <a:solidFill>
                  <a:srgbClr val="FFC000"/>
                </a:solidFill>
              </a:rPr>
              <a:t>والفهم الرمزي للفترات الزمنية </a:t>
            </a:r>
            <a:r>
              <a:rPr lang="ar-JO" sz="2400" dirty="0"/>
              <a:t>يمكن ملاءمتها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/>
              <a:t>هناك العديد من </a:t>
            </a:r>
            <a:r>
              <a:rPr lang="ar-JO" sz="2400" dirty="0">
                <a:solidFill>
                  <a:srgbClr val="FFC000"/>
                </a:solidFill>
              </a:rPr>
              <a:t>التفسيرات المحتملة الأخرى </a:t>
            </a:r>
            <a:r>
              <a:rPr lang="ar-JO" sz="2400" dirty="0"/>
              <a:t>لعدم حكم ابنه الأكبر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1667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88900"/>
            <a:ext cx="7772400" cy="1206500"/>
          </a:xfrm>
          <a:noFill/>
        </p:spPr>
        <p:txBody>
          <a:bodyPr/>
          <a:lstStyle/>
          <a:p>
            <a:pPr algn="ctr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الخروج المبكر (1446)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1668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70ج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874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build="p" autoUpdateAnimBg="0"/>
      <p:bldP spid="61443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خروج 2: 23</a:t>
            </a:r>
            <a:endParaRPr lang="en-US" dirty="0">
              <a:cs typeface="+mj-cs"/>
            </a:endParaRP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93788"/>
            <a:ext cx="8805863" cy="22098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dirty="0"/>
              <a:t>خلال تلك الفترة الطويلة مات ملك مصر . أنَّ بنو إسرائيل في عبوديتهم وصرخوا وصعد صراخهم إلى الله طلبًا للمساعدة من عبوديتهم.</a:t>
            </a:r>
            <a:endParaRPr lang="en-US" sz="3600" dirty="0">
              <a:cs typeface="+mn-cs"/>
            </a:endParaRPr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381000" y="3303588"/>
            <a:ext cx="8763000" cy="206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 sz="3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80000"/>
              <a:buFont typeface="Wingdings" charset="0"/>
              <a:buChar char="l"/>
              <a:defRPr sz="28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charset="0"/>
              <a:buChar char="l"/>
              <a:defRPr sz="2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charset="0"/>
              <a:buChar char="l"/>
              <a:defRPr sz="2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defRPr>
            </a:lvl9pPr>
          </a:lstStyle>
          <a:p>
            <a:pPr algn="r" rtl="1">
              <a:defRPr/>
            </a:pPr>
            <a:r>
              <a:rPr lang="ar-JO" dirty="0">
                <a:cs typeface="+mn-cs"/>
              </a:rPr>
              <a:t>ال 40 سنة التي قضاها موسى مع المديانيين ليست عنصراً ذا تسلسل زمني بل رقماً رمزياً يشير لفترة طويلة من الزمن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  <p:bldP spid="3645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005CBF"/>
              </a:gs>
              <a:gs pos="50000">
                <a:srgbClr val="02B08B"/>
              </a:gs>
              <a:gs pos="100000">
                <a:srgbClr val="005CB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4724400" y="6003925"/>
            <a:ext cx="426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أمنيوفيس 2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pic>
        <p:nvPicPr>
          <p:cNvPr id="218115" name="Picture 5" descr="Red Sea"/>
          <p:cNvPicPr>
            <a:picLocks noChangeAspect="1" noChangeArrowheads="1"/>
          </p:cNvPicPr>
          <p:nvPr/>
        </p:nvPicPr>
        <p:blipFill>
          <a:blip r:embed="rId3" cstate="screen">
            <a:lum bright="6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1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5181600" y="609600"/>
            <a:ext cx="3657600" cy="1323439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ar-JO" sz="40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عبور</a:t>
            </a:r>
            <a:br>
              <a:rPr lang="ar-JO" sz="40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</a:br>
            <a:r>
              <a:rPr lang="ar-JO" sz="4000" b="1" dirty="0">
                <a:solidFill>
                  <a:schemeClr val="bg1"/>
                </a:solidFill>
                <a:latin typeface="Arial"/>
                <a:ea typeface="+mj-ea"/>
                <a:cs typeface="Arial"/>
              </a:rPr>
              <a:t>البحر الأحمر</a:t>
            </a:r>
            <a:endParaRPr lang="en-US" sz="4000" b="1" dirty="0">
              <a:solidFill>
                <a:schemeClr val="bg1"/>
              </a:solidFill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9481638"/>
      </p:ext>
    </p:extLst>
  </p:cSld>
  <p:clrMapOvr>
    <a:masterClrMapping/>
  </p:clrMapOvr>
  <p:transition spd="med"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نظريتان عن تاريخ الخروج</a:t>
            </a:r>
            <a:endParaRPr lang="en-US" sz="3800" dirty="0">
              <a:cs typeface="+mj-cs"/>
            </a:endParaRPr>
          </a:p>
        </p:txBody>
      </p:sp>
      <p:sp>
        <p:nvSpPr>
          <p:cNvPr id="373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81200"/>
            <a:ext cx="5638800" cy="3201988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cs typeface="+mn-cs"/>
              </a:rPr>
              <a:t>نظرية التاريخ المتأخر</a:t>
            </a:r>
            <a:r>
              <a:rPr lang="en-US" dirty="0">
                <a:cs typeface="+mn-cs"/>
              </a:rPr>
              <a:t> </a:t>
            </a: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)</a:t>
            </a:r>
            <a:r>
              <a:rPr lang="ar-JO" dirty="0">
                <a:cs typeface="+mn-cs"/>
              </a:rPr>
              <a:t>القرن الثالث عشر)</a:t>
            </a:r>
            <a:endParaRPr lang="en-US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dirty="0">
                <a:cs typeface="+mn-cs"/>
              </a:rPr>
              <a:t>نظرية التاريخ المبكر</a:t>
            </a:r>
            <a:endParaRPr lang="en-US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)</a:t>
            </a:r>
            <a:r>
              <a:rPr lang="ar-JO" dirty="0">
                <a:cs typeface="+mn-cs"/>
              </a:rPr>
              <a:t>القرن الخامس عشر)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2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3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3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79"/>
          <p:cNvSpPr txBox="1">
            <a:spLocks noChangeArrowheads="1"/>
          </p:cNvSpPr>
          <p:nvPr/>
        </p:nvSpPr>
        <p:spPr bwMode="auto">
          <a:xfrm>
            <a:off x="8245238" y="152400"/>
            <a:ext cx="50847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66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52014" name="Rectangle 78"/>
          <p:cNvSpPr>
            <a:spLocks noGrp="1" noChangeArrowheads="1"/>
          </p:cNvSpPr>
          <p:nvPr>
            <p:ph type="title"/>
          </p:nvPr>
        </p:nvSpPr>
        <p:spPr>
          <a:xfrm>
            <a:off x="5638800" y="685800"/>
            <a:ext cx="3276600" cy="2209800"/>
          </a:xfrm>
        </p:spPr>
        <p:txBody>
          <a:bodyPr/>
          <a:lstStyle/>
          <a:p>
            <a:pPr algn="ctr">
              <a:defRPr/>
            </a:pPr>
            <a:r>
              <a:rPr kumimoji="0" lang="ar-JO" altLang="zh-CN" sz="3200" b="1" i="0" dirty="0">
                <a:latin typeface="Arial"/>
                <a:ea typeface="ＭＳ Ｐゴシック" charset="0"/>
                <a:cs typeface="Arial"/>
              </a:rPr>
              <a:t>التسلسل الزمني للتغرب المصري متناقض</a:t>
            </a:r>
            <a:endParaRPr kumimoji="0" lang="en-US" altLang="zh-CN" sz="3200" b="1" i="0" dirty="0"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28356" name="Group 2"/>
          <p:cNvGrpSpPr>
            <a:grpSpLocks/>
          </p:cNvGrpSpPr>
          <p:nvPr/>
        </p:nvGrpSpPr>
        <p:grpSpPr bwMode="auto">
          <a:xfrm>
            <a:off x="106363" y="0"/>
            <a:ext cx="6446837" cy="6899275"/>
            <a:chOff x="67" y="0"/>
            <a:chExt cx="4061" cy="4346"/>
          </a:xfrm>
        </p:grpSpPr>
        <p:grpSp>
          <p:nvGrpSpPr>
            <p:cNvPr id="228358" name="Group 47"/>
            <p:cNvGrpSpPr>
              <a:grpSpLocks/>
            </p:cNvGrpSpPr>
            <p:nvPr/>
          </p:nvGrpSpPr>
          <p:grpSpPr bwMode="auto">
            <a:xfrm>
              <a:off x="67" y="3"/>
              <a:ext cx="4004" cy="388"/>
              <a:chOff x="-36" y="0"/>
              <a:chExt cx="4414" cy="634"/>
            </a:xfrm>
          </p:grpSpPr>
          <p:grpSp>
            <p:nvGrpSpPr>
              <p:cNvPr id="228402" name="Group 73"/>
              <p:cNvGrpSpPr>
                <a:grpSpLocks/>
              </p:cNvGrpSpPr>
              <p:nvPr/>
            </p:nvGrpSpPr>
            <p:grpSpPr bwMode="auto">
              <a:xfrm>
                <a:off x="-36" y="0"/>
                <a:ext cx="921" cy="623"/>
                <a:chOff x="-36" y="0"/>
                <a:chExt cx="921" cy="623"/>
              </a:xfrm>
            </p:grpSpPr>
            <p:sp>
              <p:nvSpPr>
                <p:cNvPr id="228426" name="Rectangle 7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85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28427" name="Group 74"/>
                <p:cNvGrpSpPr>
                  <a:grpSpLocks/>
                </p:cNvGrpSpPr>
                <p:nvPr/>
              </p:nvGrpSpPr>
              <p:grpSpPr bwMode="auto">
                <a:xfrm>
                  <a:off x="-36" y="0"/>
                  <a:ext cx="921" cy="623"/>
                  <a:chOff x="-36" y="0"/>
                  <a:chExt cx="921" cy="623"/>
                </a:xfrm>
              </p:grpSpPr>
              <p:sp>
                <p:nvSpPr>
                  <p:cNvPr id="22842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-36" y="0"/>
                    <a:ext cx="799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 </a:t>
                    </a: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التغرب      400 سنة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29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85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8403" name="Group 68"/>
              <p:cNvGrpSpPr>
                <a:grpSpLocks/>
              </p:cNvGrpSpPr>
              <p:nvPr/>
            </p:nvGrpSpPr>
            <p:grpSpPr bwMode="auto">
              <a:xfrm>
                <a:off x="815" y="0"/>
                <a:ext cx="913" cy="623"/>
                <a:chOff x="815" y="0"/>
                <a:chExt cx="913" cy="623"/>
              </a:xfrm>
            </p:grpSpPr>
            <p:sp>
              <p:nvSpPr>
                <p:cNvPr id="228422" name="Rectangle 72"/>
                <p:cNvSpPr>
                  <a:spLocks noChangeArrowheads="1"/>
                </p:cNvSpPr>
                <p:nvPr/>
              </p:nvSpPr>
              <p:spPr bwMode="auto">
                <a:xfrm>
                  <a:off x="885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28423" name="Group 69"/>
                <p:cNvGrpSpPr>
                  <a:grpSpLocks/>
                </p:cNvGrpSpPr>
                <p:nvPr/>
              </p:nvGrpSpPr>
              <p:grpSpPr bwMode="auto">
                <a:xfrm>
                  <a:off x="815" y="0"/>
                  <a:ext cx="843" cy="623"/>
                  <a:chOff x="815" y="0"/>
                  <a:chExt cx="843" cy="623"/>
                </a:xfrm>
              </p:grpSpPr>
              <p:sp>
                <p:nvSpPr>
                  <p:cNvPr id="22842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التغرب     430 سنة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2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1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8404" name="Group 63"/>
              <p:cNvGrpSpPr>
                <a:grpSpLocks/>
              </p:cNvGrpSpPr>
              <p:nvPr/>
            </p:nvGrpSpPr>
            <p:grpSpPr bwMode="auto">
              <a:xfrm>
                <a:off x="1665" y="0"/>
                <a:ext cx="906" cy="623"/>
                <a:chOff x="1665" y="0"/>
                <a:chExt cx="906" cy="623"/>
              </a:xfrm>
            </p:grpSpPr>
            <p:sp>
              <p:nvSpPr>
                <p:cNvPr id="228418" name="Rectangle 67"/>
                <p:cNvSpPr>
                  <a:spLocks noChangeArrowheads="1"/>
                </p:cNvSpPr>
                <p:nvPr/>
              </p:nvSpPr>
              <p:spPr bwMode="auto">
                <a:xfrm>
                  <a:off x="1728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28419" name="Group 64"/>
                <p:cNvGrpSpPr>
                  <a:grpSpLocks/>
                </p:cNvGrpSpPr>
                <p:nvPr/>
              </p:nvGrpSpPr>
              <p:grpSpPr bwMode="auto">
                <a:xfrm>
                  <a:off x="1665" y="0"/>
                  <a:ext cx="843" cy="623"/>
                  <a:chOff x="1665" y="0"/>
                  <a:chExt cx="843" cy="623"/>
                </a:xfrm>
              </p:grpSpPr>
              <p:sp>
                <p:nvSpPr>
                  <p:cNvPr id="22842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692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التغرب     215 سنة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21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8405" name="Group 58"/>
              <p:cNvGrpSpPr>
                <a:grpSpLocks/>
              </p:cNvGrpSpPr>
              <p:nvPr/>
            </p:nvGrpSpPr>
            <p:grpSpPr bwMode="auto">
              <a:xfrm>
                <a:off x="2465" y="0"/>
                <a:ext cx="306" cy="634"/>
                <a:chOff x="2465" y="0"/>
                <a:chExt cx="306" cy="634"/>
              </a:xfrm>
            </p:grpSpPr>
            <p:sp>
              <p:nvSpPr>
                <p:cNvPr id="228416" name="Rectangle 62"/>
                <p:cNvSpPr>
                  <a:spLocks noChangeArrowheads="1"/>
                </p:cNvSpPr>
                <p:nvPr/>
              </p:nvSpPr>
              <p:spPr bwMode="auto">
                <a:xfrm>
                  <a:off x="2465" y="11"/>
                  <a:ext cx="306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28417" name="Rectangle 60"/>
                <p:cNvSpPr>
                  <a:spLocks noChangeArrowheads="1"/>
                </p:cNvSpPr>
                <p:nvPr/>
              </p:nvSpPr>
              <p:spPr bwMode="auto">
                <a:xfrm>
                  <a:off x="2465" y="0"/>
                  <a:ext cx="306" cy="62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228406" name="Group 53"/>
              <p:cNvGrpSpPr>
                <a:grpSpLocks/>
              </p:cNvGrpSpPr>
              <p:nvPr/>
            </p:nvGrpSpPr>
            <p:grpSpPr bwMode="auto">
              <a:xfrm>
                <a:off x="2765" y="0"/>
                <a:ext cx="770" cy="623"/>
                <a:chOff x="2765" y="0"/>
                <a:chExt cx="770" cy="623"/>
              </a:xfrm>
            </p:grpSpPr>
            <p:sp>
              <p:nvSpPr>
                <p:cNvPr id="228412" name="Rectangle 57"/>
                <p:cNvSpPr>
                  <a:spLocks noChangeArrowheads="1"/>
                </p:cNvSpPr>
                <p:nvPr/>
              </p:nvSpPr>
              <p:spPr bwMode="auto">
                <a:xfrm>
                  <a:off x="2765" y="0"/>
                  <a:ext cx="770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28413" name="Group 54"/>
                <p:cNvGrpSpPr>
                  <a:grpSpLocks/>
                </p:cNvGrpSpPr>
                <p:nvPr/>
              </p:nvGrpSpPr>
              <p:grpSpPr bwMode="auto">
                <a:xfrm>
                  <a:off x="2765" y="0"/>
                  <a:ext cx="770" cy="623"/>
                  <a:chOff x="2765" y="0"/>
                  <a:chExt cx="770" cy="623"/>
                </a:xfrm>
              </p:grpSpPr>
              <p:sp>
                <p:nvSpPr>
                  <p:cNvPr id="2284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841" y="0"/>
                    <a:ext cx="684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الخروج المتأخر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1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765" y="0"/>
                    <a:ext cx="770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8407" name="Group 48"/>
              <p:cNvGrpSpPr>
                <a:grpSpLocks/>
              </p:cNvGrpSpPr>
              <p:nvPr/>
            </p:nvGrpSpPr>
            <p:grpSpPr bwMode="auto">
              <a:xfrm>
                <a:off x="3499" y="0"/>
                <a:ext cx="879" cy="623"/>
                <a:chOff x="3499" y="0"/>
                <a:chExt cx="879" cy="623"/>
              </a:xfrm>
            </p:grpSpPr>
            <p:sp>
              <p:nvSpPr>
                <p:cNvPr id="228408" name="Rectangle 52"/>
                <p:cNvSpPr>
                  <a:spLocks noChangeArrowheads="1"/>
                </p:cNvSpPr>
                <p:nvPr/>
              </p:nvSpPr>
              <p:spPr bwMode="auto">
                <a:xfrm>
                  <a:off x="3535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28409" name="Group 49"/>
                <p:cNvGrpSpPr>
                  <a:grpSpLocks/>
                </p:cNvGrpSpPr>
                <p:nvPr/>
              </p:nvGrpSpPr>
              <p:grpSpPr bwMode="auto">
                <a:xfrm>
                  <a:off x="3499" y="0"/>
                  <a:ext cx="859" cy="623"/>
                  <a:chOff x="3499" y="0"/>
                  <a:chExt cx="859" cy="623"/>
                </a:xfrm>
              </p:grpSpPr>
              <p:sp>
                <p:nvSpPr>
                  <p:cNvPr id="228410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JO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النقد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1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228359" name="Rectangle 46"/>
            <p:cNvSpPr>
              <a:spLocks noChangeArrowheads="1"/>
            </p:cNvSpPr>
            <p:nvPr/>
          </p:nvSpPr>
          <p:spPr bwMode="auto">
            <a:xfrm>
              <a:off x="96" y="0"/>
              <a:ext cx="3963" cy="384"/>
            </a:xfrm>
            <a:prstGeom prst="rect">
              <a:avLst/>
            </a:prstGeom>
            <a:noFill/>
            <a:ln w="1428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28360" name="Group 3"/>
            <p:cNvGrpSpPr>
              <a:grpSpLocks/>
            </p:cNvGrpSpPr>
            <p:nvPr/>
          </p:nvGrpSpPr>
          <p:grpSpPr bwMode="auto">
            <a:xfrm>
              <a:off x="96" y="382"/>
              <a:ext cx="4032" cy="3964"/>
              <a:chOff x="1132" y="3048"/>
              <a:chExt cx="10080" cy="12555"/>
            </a:xfrm>
          </p:grpSpPr>
          <p:sp>
            <p:nvSpPr>
              <p:cNvPr id="228361" name="Text Box 45"/>
              <p:cNvSpPr txBox="1">
                <a:spLocks noChangeArrowheads="1"/>
              </p:cNvSpPr>
              <p:nvPr/>
            </p:nvSpPr>
            <p:spPr bwMode="auto">
              <a:xfrm>
                <a:off x="4876" y="7576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1660-1446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العبودية             1580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62" name="Text Box 44"/>
              <p:cNvSpPr txBox="1">
                <a:spLocks noChangeArrowheads="1"/>
              </p:cNvSpPr>
              <p:nvPr/>
            </p:nvSpPr>
            <p:spPr bwMode="auto">
              <a:xfrm>
                <a:off x="3004" y="5519"/>
                <a:ext cx="1728" cy="38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1875-1446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العبودية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1730 أو 1580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63" name="Text Box 43"/>
              <p:cNvSpPr txBox="1">
                <a:spLocks noChangeArrowheads="1"/>
              </p:cNvSpPr>
              <p:nvPr/>
            </p:nvSpPr>
            <p:spPr bwMode="auto">
              <a:xfrm>
                <a:off x="3004" y="9756"/>
                <a:ext cx="1728" cy="40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التيهان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1446-1405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الغزوات و القضاة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1406-1050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64" name="Text Box 42"/>
              <p:cNvSpPr txBox="1">
                <a:spLocks noChangeArrowheads="1"/>
              </p:cNvSpPr>
              <p:nvPr/>
            </p:nvSpPr>
            <p:spPr bwMode="auto">
              <a:xfrm>
                <a:off x="4876" y="9756"/>
                <a:ext cx="1728" cy="3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التيهان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1446-1405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الغزوات و القضاة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1406-1050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6621" name="Text Box 41"/>
              <p:cNvSpPr txBox="1">
                <a:spLocks noChangeArrowheads="1"/>
              </p:cNvSpPr>
              <p:nvPr/>
            </p:nvSpPr>
            <p:spPr bwMode="auto">
              <a:xfrm>
                <a:off x="6604" y="3139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2100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28366" name="Text Box 40"/>
              <p:cNvSpPr txBox="1">
                <a:spLocks noChangeArrowheads="1"/>
              </p:cNvSpPr>
              <p:nvPr/>
            </p:nvSpPr>
            <p:spPr bwMode="auto">
              <a:xfrm>
                <a:off x="1132" y="3048"/>
                <a:ext cx="1728" cy="28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الآباء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2135-1774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كنعان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1875-1845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الهجرة إلى مصر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1845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67" name="Text Box 39"/>
              <p:cNvSpPr txBox="1">
                <a:spLocks noChangeArrowheads="1"/>
              </p:cNvSpPr>
              <p:nvPr/>
            </p:nvSpPr>
            <p:spPr bwMode="auto">
              <a:xfrm>
                <a:off x="1132" y="5876"/>
                <a:ext cx="1728" cy="37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1845-1445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العبودية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1730؟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6624" name="Text Box 38"/>
              <p:cNvSpPr txBox="1">
                <a:spLocks noChangeArrowheads="1"/>
              </p:cNvSpPr>
              <p:nvPr/>
            </p:nvSpPr>
            <p:spPr bwMode="auto">
              <a:xfrm>
                <a:off x="6604" y="4004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2000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25" name="Text Box 37"/>
              <p:cNvSpPr txBox="1">
                <a:spLocks noChangeArrowheads="1"/>
              </p:cNvSpPr>
              <p:nvPr/>
            </p:nvSpPr>
            <p:spPr bwMode="auto">
              <a:xfrm>
                <a:off x="6604" y="5012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1900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26" name="Text Box 36"/>
              <p:cNvSpPr txBox="1">
                <a:spLocks noChangeArrowheads="1"/>
              </p:cNvSpPr>
              <p:nvPr/>
            </p:nvSpPr>
            <p:spPr bwMode="auto">
              <a:xfrm>
                <a:off x="6604" y="6020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1800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27" name="Text Box 35"/>
              <p:cNvSpPr txBox="1">
                <a:spLocks noChangeArrowheads="1"/>
              </p:cNvSpPr>
              <p:nvPr/>
            </p:nvSpPr>
            <p:spPr bwMode="auto">
              <a:xfrm>
                <a:off x="6604" y="7028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1700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28" name="Text Box 34"/>
              <p:cNvSpPr txBox="1">
                <a:spLocks noChangeArrowheads="1"/>
              </p:cNvSpPr>
              <p:nvPr/>
            </p:nvSpPr>
            <p:spPr bwMode="auto">
              <a:xfrm>
                <a:off x="6604" y="8036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1600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29" name="Text Box 33"/>
              <p:cNvSpPr txBox="1">
                <a:spLocks noChangeArrowheads="1"/>
              </p:cNvSpPr>
              <p:nvPr/>
            </p:nvSpPr>
            <p:spPr bwMode="auto">
              <a:xfrm>
                <a:off x="6604" y="9043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1500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30" name="Text Box 32"/>
              <p:cNvSpPr txBox="1">
                <a:spLocks noChangeArrowheads="1"/>
              </p:cNvSpPr>
              <p:nvPr/>
            </p:nvSpPr>
            <p:spPr bwMode="auto">
              <a:xfrm>
                <a:off x="6604" y="10051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1400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31" name="Text Box 31"/>
              <p:cNvSpPr txBox="1">
                <a:spLocks noChangeArrowheads="1"/>
              </p:cNvSpPr>
              <p:nvPr/>
            </p:nvSpPr>
            <p:spPr bwMode="auto">
              <a:xfrm>
                <a:off x="6604" y="11059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1300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32" name="Text Box 30"/>
              <p:cNvSpPr txBox="1">
                <a:spLocks noChangeArrowheads="1"/>
              </p:cNvSpPr>
              <p:nvPr/>
            </p:nvSpPr>
            <p:spPr bwMode="auto">
              <a:xfrm>
                <a:off x="6604" y="12067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1200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33" name="Text Box 29"/>
              <p:cNvSpPr txBox="1">
                <a:spLocks noChangeArrowheads="1"/>
              </p:cNvSpPr>
              <p:nvPr/>
            </p:nvSpPr>
            <p:spPr bwMode="auto">
              <a:xfrm>
                <a:off x="6604" y="13075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1100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34" name="Text Box 28"/>
              <p:cNvSpPr txBox="1">
                <a:spLocks noChangeArrowheads="1"/>
              </p:cNvSpPr>
              <p:nvPr/>
            </p:nvSpPr>
            <p:spPr bwMode="auto">
              <a:xfrm>
                <a:off x="6604" y="14083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1000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35" name="Text Box 27"/>
              <p:cNvSpPr txBox="1">
                <a:spLocks noChangeArrowheads="1"/>
              </p:cNvSpPr>
              <p:nvPr/>
            </p:nvSpPr>
            <p:spPr bwMode="auto">
              <a:xfrm>
                <a:off x="6604" y="15091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900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28380" name="Text Box 26"/>
              <p:cNvSpPr txBox="1">
                <a:spLocks noChangeArrowheads="1"/>
              </p:cNvSpPr>
              <p:nvPr/>
            </p:nvSpPr>
            <p:spPr bwMode="auto">
              <a:xfrm>
                <a:off x="3004" y="3100"/>
                <a:ext cx="1728" cy="2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الآباء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2166-1805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كنعان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2090-1876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الهجرة إلى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1876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1" name="Line 25"/>
              <p:cNvSpPr>
                <a:spLocks noChangeShapeType="1"/>
              </p:cNvSpPr>
              <p:nvPr/>
            </p:nvSpPr>
            <p:spPr bwMode="auto">
              <a:xfrm>
                <a:off x="3004" y="6856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382" name="Line 24"/>
              <p:cNvSpPr>
                <a:spLocks noChangeShapeType="1"/>
              </p:cNvSpPr>
              <p:nvPr/>
            </p:nvSpPr>
            <p:spPr bwMode="auto">
              <a:xfrm>
                <a:off x="1132" y="6856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383" name="Text Box 23"/>
              <p:cNvSpPr txBox="1">
                <a:spLocks noChangeArrowheads="1"/>
              </p:cNvSpPr>
              <p:nvPr/>
            </p:nvSpPr>
            <p:spPr bwMode="auto">
              <a:xfrm>
                <a:off x="1132" y="9756"/>
                <a:ext cx="1728" cy="3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التيهان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1445-1405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الغزوات و القضاة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1405-1050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4" name="Text Box 22"/>
              <p:cNvSpPr txBox="1">
                <a:spLocks noChangeArrowheads="1"/>
              </p:cNvSpPr>
              <p:nvPr/>
            </p:nvSpPr>
            <p:spPr bwMode="auto">
              <a:xfrm>
                <a:off x="1132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المملكة المتحدة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1050-931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5" name="Text Box 21"/>
              <p:cNvSpPr txBox="1">
                <a:spLocks noChangeArrowheads="1"/>
              </p:cNvSpPr>
              <p:nvPr/>
            </p:nvSpPr>
            <p:spPr bwMode="auto">
              <a:xfrm>
                <a:off x="3004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المملكة المتحدة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1050-931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6" name="Text Box 20"/>
              <p:cNvSpPr txBox="1">
                <a:spLocks noChangeArrowheads="1"/>
              </p:cNvSpPr>
              <p:nvPr/>
            </p:nvSpPr>
            <p:spPr bwMode="auto">
              <a:xfrm>
                <a:off x="3004" y="9332"/>
                <a:ext cx="1728" cy="57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الخروج</a:t>
                </a:r>
                <a:endPara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7" name="Text Box 19"/>
              <p:cNvSpPr txBox="1">
                <a:spLocks noChangeArrowheads="1"/>
              </p:cNvSpPr>
              <p:nvPr/>
            </p:nvSpPr>
            <p:spPr bwMode="auto">
              <a:xfrm>
                <a:off x="4876" y="4696"/>
                <a:ext cx="1728" cy="28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الآباء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1952-1589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كنعان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1875-1660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الهجرة إلى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1660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8" name="Text Box 18"/>
              <p:cNvSpPr txBox="1">
                <a:spLocks noChangeArrowheads="1"/>
              </p:cNvSpPr>
              <p:nvPr/>
            </p:nvSpPr>
            <p:spPr bwMode="auto">
              <a:xfrm>
                <a:off x="4876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المملكة المتحدة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1050-931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9" name="Text Box 17"/>
              <p:cNvSpPr txBox="1">
                <a:spLocks noChangeArrowheads="1"/>
              </p:cNvSpPr>
              <p:nvPr/>
            </p:nvSpPr>
            <p:spPr bwMode="auto">
              <a:xfrm>
                <a:off x="4876" y="9304"/>
                <a:ext cx="1728" cy="60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الخروج</a:t>
                </a:r>
                <a:endPara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0" name="Text Box 16"/>
              <p:cNvSpPr txBox="1">
                <a:spLocks noChangeArrowheads="1"/>
              </p:cNvSpPr>
              <p:nvPr/>
            </p:nvSpPr>
            <p:spPr bwMode="auto">
              <a:xfrm>
                <a:off x="1132" y="9332"/>
                <a:ext cx="1728" cy="57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الخروج</a:t>
                </a:r>
                <a:endPara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1" name="Text Box 15"/>
              <p:cNvSpPr txBox="1">
                <a:spLocks noChangeArrowheads="1"/>
              </p:cNvSpPr>
              <p:nvPr/>
            </p:nvSpPr>
            <p:spPr bwMode="auto">
              <a:xfrm>
                <a:off x="7468" y="7740"/>
                <a:ext cx="1728" cy="38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1650-1230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العبودية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1580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2" name="Text Box 14"/>
              <p:cNvSpPr txBox="1">
                <a:spLocks noChangeArrowheads="1"/>
              </p:cNvSpPr>
              <p:nvPr/>
            </p:nvSpPr>
            <p:spPr bwMode="auto">
              <a:xfrm>
                <a:off x="7468" y="12040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(</a:t>
                </a:r>
                <a:r>
                  <a:rPr kumimoji="0" lang="ar-JO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لا تيهان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الغزوات و القضاة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1230-1025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3" name="Text Box 13"/>
              <p:cNvSpPr txBox="1">
                <a:spLocks noChangeArrowheads="1"/>
              </p:cNvSpPr>
              <p:nvPr/>
            </p:nvSpPr>
            <p:spPr bwMode="auto">
              <a:xfrm>
                <a:off x="7468" y="13856"/>
                <a:ext cx="1728" cy="9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المملكة المتحدة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1025-931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4" name="Text Box 12"/>
              <p:cNvSpPr txBox="1">
                <a:spLocks noChangeArrowheads="1"/>
              </p:cNvSpPr>
              <p:nvPr/>
            </p:nvSpPr>
            <p:spPr bwMode="auto">
              <a:xfrm>
                <a:off x="7468" y="11608"/>
                <a:ext cx="1728" cy="63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الخروج</a:t>
                </a:r>
                <a:endPara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5" name="Text Box 11"/>
              <p:cNvSpPr txBox="1">
                <a:spLocks noChangeArrowheads="1"/>
              </p:cNvSpPr>
              <p:nvPr/>
            </p:nvSpPr>
            <p:spPr bwMode="auto">
              <a:xfrm>
                <a:off x="7468" y="4696"/>
                <a:ext cx="1728" cy="30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الآباء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1950-1650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كنهان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1650-؟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الهجرة إلى مصر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1650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6" name="Line 10"/>
              <p:cNvSpPr>
                <a:spLocks noChangeShapeType="1"/>
              </p:cNvSpPr>
              <p:nvPr/>
            </p:nvSpPr>
            <p:spPr bwMode="auto">
              <a:xfrm>
                <a:off x="7468" y="8823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397" name="Text Box 9"/>
              <p:cNvSpPr txBox="1">
                <a:spLocks noChangeArrowheads="1"/>
              </p:cNvSpPr>
              <p:nvPr/>
            </p:nvSpPr>
            <p:spPr bwMode="auto">
              <a:xfrm>
                <a:off x="9484" y="10804"/>
                <a:ext cx="1728" cy="1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1350-1230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8" name="Text Box 8"/>
              <p:cNvSpPr txBox="1">
                <a:spLocks noChangeArrowheads="1"/>
              </p:cNvSpPr>
              <p:nvPr/>
            </p:nvSpPr>
            <p:spPr bwMode="auto">
              <a:xfrm>
                <a:off x="9484" y="12100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 (</a:t>
                </a:r>
                <a:r>
                  <a:rPr kumimoji="0" lang="ar-JO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لا خروج و لا تيهان 40 سنة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الهجرة، الغزوات و القضاة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1230-1025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9" name="Text Box 7"/>
              <p:cNvSpPr txBox="1">
                <a:spLocks noChangeArrowheads="1"/>
              </p:cNvSpPr>
              <p:nvPr/>
            </p:nvSpPr>
            <p:spPr bwMode="auto">
              <a:xfrm>
                <a:off x="9484" y="13856"/>
                <a:ext cx="1728" cy="9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المملكة المتحدة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1025-931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400" name="Text Box 6"/>
              <p:cNvSpPr txBox="1">
                <a:spLocks noChangeArrowheads="1"/>
              </p:cNvSpPr>
              <p:nvPr/>
            </p:nvSpPr>
            <p:spPr bwMode="auto">
              <a:xfrm>
                <a:off x="9484" y="9110"/>
                <a:ext cx="1728" cy="17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الآباء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1500-1300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الهجرة التدريجية      إلى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401" name="Line 4"/>
              <p:cNvSpPr>
                <a:spLocks noChangeShapeType="1"/>
              </p:cNvSpPr>
              <p:nvPr/>
            </p:nvSpPr>
            <p:spPr bwMode="auto">
              <a:xfrm>
                <a:off x="4941" y="8823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552016" name="Text Box 80"/>
          <p:cNvSpPr txBox="1">
            <a:spLocks noChangeArrowheads="1"/>
          </p:cNvSpPr>
          <p:nvPr/>
        </p:nvSpPr>
        <p:spPr bwMode="auto">
          <a:xfrm>
            <a:off x="6934200" y="3644900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مقتبس (تمت إضافة العمود 1) من جون والتون ، مخططات تسلسل زمني وخلفيات العهد القديم ، الطبعة الثانية، 99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(مسح عهد قديم، 108أ-ب)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06255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حجج التاريخ المبكر</a:t>
            </a:r>
            <a:endParaRPr lang="en-US" dirty="0">
              <a:cs typeface="+mj-cs"/>
            </a:endParaRPr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019800" cy="3276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الكتابية</a:t>
            </a:r>
            <a:endParaRPr lang="en-US" sz="36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الأثرية</a:t>
            </a:r>
            <a:endParaRPr lang="en-US" sz="36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التاريخية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0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0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0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الحجج الكتابية للتاريخ المبكر</a:t>
            </a:r>
            <a:endParaRPr lang="en-US" sz="3800" dirty="0">
              <a:cs typeface="+mj-cs"/>
            </a:endParaRP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4191000" cy="38449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cs typeface="+mn-cs"/>
              </a:rPr>
              <a:t>1 ملوك 6: 1</a:t>
            </a:r>
            <a:endParaRPr lang="en-US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dirty="0">
                <a:cs typeface="+mn-cs"/>
              </a:rPr>
              <a:t>قضاة 11: 26</a:t>
            </a:r>
            <a:endParaRPr lang="en-US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dirty="0">
                <a:cs typeface="+mn-cs"/>
              </a:rPr>
              <a:t>خروج 2: 23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1 ملوك 6: 1</a:t>
            </a:r>
            <a:endParaRPr lang="en-US" dirty="0">
              <a:cs typeface="+mj-cs"/>
            </a:endParaRP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200400"/>
          </a:xfrm>
        </p:spPr>
        <p:txBody>
          <a:bodyPr/>
          <a:lstStyle/>
          <a:p>
            <a:pPr algn="ctr" eaLnBrk="1" hangingPunct="1">
              <a:buNone/>
              <a:defRPr/>
            </a:pPr>
            <a:r>
              <a:rPr lang="ar-JO" sz="4000" dirty="0"/>
              <a:t>و كان في سنة الأربع مئة و الثمانين لخروج بني إسرائيل من أرض مصر في السنة الرابعة لملك سليمان على إسرائيل في شهر زيو و هو الشهر الثاني أنه بنى البيت للرب</a:t>
            </a:r>
            <a:endParaRPr lang="en-US" sz="4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1 ملوك 6: 1</a:t>
            </a:r>
            <a:endParaRPr lang="en-US" dirty="0">
              <a:cs typeface="+mj-cs"/>
            </a:endParaRPr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609600" y="1752600"/>
            <a:ext cx="76200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حدث الخروج قبل 480 سنة </a:t>
            </a:r>
          </a:p>
          <a:p>
            <a:pPr algn="ctr">
              <a:defRPr/>
            </a:pP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من السنة الرابعة لحكم سليمان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966/960/957 ق.م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480/480/480 سنة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ctr">
              <a:defRPr/>
            </a:pP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1446/1440/1437 ق.م</a:t>
            </a: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  <a:p>
            <a:pPr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7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7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347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7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7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7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7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47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47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7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7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7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47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295400"/>
            <a:ext cx="3505200" cy="5334000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  <a:buNone/>
            </a:pPr>
            <a:r>
              <a:rPr lang="ar-JO" sz="2600" b="1" dirty="0">
                <a:latin typeface="Arial" charset="0"/>
                <a:ea typeface="ＭＳ Ｐゴシック" charset="0"/>
                <a:cs typeface="ＭＳ Ｐゴシック" charset="0"/>
              </a:rPr>
              <a:t>مع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JO" sz="2600" i="1" dirty="0">
                <a:latin typeface="Arial" charset="0"/>
                <a:ea typeface="ＭＳ Ｐゴシック" charset="0"/>
                <a:cs typeface="ＭＳ Ｐゴシック" charset="0"/>
              </a:rPr>
              <a:t>1 ملوك 6: 1</a:t>
            </a:r>
            <a:r>
              <a:rPr lang="en-US" sz="2600" i="1" dirty="0"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r>
              <a:rPr lang="ar-JO" sz="2600" dirty="0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  <a:t>480</a:t>
            </a:r>
            <a:r>
              <a:rPr lang="ar-JO" sz="2600" dirty="0">
                <a:latin typeface="Arial" charset="0"/>
                <a:ea typeface="ＭＳ Ｐゴシック" charset="0"/>
                <a:cs typeface="ＭＳ Ｐゴシック" charset="0"/>
              </a:rPr>
              <a:t> سنة من الخروج إلى بناء هيكل سليمان (966)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600" i="1" dirty="0">
                <a:latin typeface="Arial" charset="0"/>
                <a:ea typeface="ＭＳ Ｐゴシック" charset="0"/>
                <a:cs typeface="ＭＳ Ｐゴシック" charset="0"/>
              </a:rPr>
              <a:t>قضاة 11: 26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r>
              <a:rPr lang="ar-JO" sz="2600" dirty="0">
                <a:latin typeface="Arial" charset="0"/>
                <a:ea typeface="ＭＳ Ｐゴシック" charset="0"/>
                <a:cs typeface="ＭＳ Ｐゴシック" charset="0"/>
              </a:rPr>
              <a:t>تعين يفتاح </a:t>
            </a:r>
            <a:r>
              <a:rPr lang="ar-JO" sz="2600" dirty="0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  <a:t>300</a:t>
            </a:r>
            <a:r>
              <a:rPr lang="ar-JO" sz="2600" dirty="0">
                <a:latin typeface="Arial" charset="0"/>
                <a:ea typeface="ＭＳ Ｐゴシック" charset="0"/>
                <a:cs typeface="ＭＳ Ｐゴシック" charset="0"/>
              </a:rPr>
              <a:t> سنة بين يومه (1100) و بين الغزو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495800" cy="4495800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  <a:buFont typeface="Symbol" charset="0"/>
              <a:buNone/>
            </a:pPr>
            <a:r>
              <a:rPr lang="ar-JO" sz="2600" b="1" dirty="0">
                <a:latin typeface="Arial" charset="0"/>
                <a:ea typeface="ＭＳ Ｐゴシック" charset="0"/>
                <a:cs typeface="ＭＳ Ｐゴシック" charset="0"/>
              </a:rPr>
              <a:t>ضد</a:t>
            </a:r>
            <a:r>
              <a:rPr lang="en-US" sz="26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JO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أ) 480 تعني 12 جيل . رقم السنوات الفعلي هو 12×25=</a:t>
            </a:r>
            <a:r>
              <a:rPr lang="ar-JO" sz="26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300</a:t>
            </a:r>
            <a:r>
              <a:rPr lang="en-US" sz="26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</a:p>
          <a:p>
            <a:pPr algn="r" rtl="1" eaLnBrk="1" hangingPunct="1">
              <a:lnSpc>
                <a:spcPct val="90000"/>
              </a:lnSpc>
            </a:pPr>
            <a:r>
              <a:rPr lang="ar-JO" sz="2600" dirty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ب) النص </a:t>
            </a:r>
            <a:r>
              <a:rPr lang="ar-JO" sz="26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فاسد</a:t>
            </a:r>
            <a:r>
              <a:rPr lang="en-US" sz="2600" dirty="0">
                <a:solidFill>
                  <a:schemeClr val="accent1"/>
                </a:solidFill>
                <a:latin typeface="Arial" charset="0"/>
                <a:ea typeface="ＭＳ Ｐゴシック" charset="0"/>
                <a:cs typeface="ＭＳ Ｐゴシック" charset="0"/>
              </a:rPr>
              <a:t>   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600" dirty="0">
                <a:latin typeface="Arial" charset="0"/>
                <a:ea typeface="ＭＳ Ｐゴシック" charset="0"/>
                <a:cs typeface="ＭＳ Ｐゴシック" charset="0"/>
              </a:rPr>
              <a:t>ت) لدى المؤرخون حقائق </a:t>
            </a:r>
            <a:r>
              <a:rPr lang="ar-JO" sz="2600" dirty="0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  <a:t>غير دقيقة</a:t>
            </a:r>
            <a:endParaRPr lang="en-US" sz="2600" dirty="0">
              <a:solidFill>
                <a:srgbClr val="FFC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  <a:buNone/>
            </a:pP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sz="2400" dirty="0"/>
              <a:t>كان هذا </a:t>
            </a:r>
            <a:r>
              <a:rPr lang="ar-JO" sz="2400" dirty="0">
                <a:solidFill>
                  <a:srgbClr val="FFC000"/>
                </a:solidFill>
              </a:rPr>
              <a:t>تعميمًا</a:t>
            </a:r>
            <a:r>
              <a:rPr lang="ar-JO" sz="2400" dirty="0"/>
              <a:t> أو </a:t>
            </a:r>
            <a:r>
              <a:rPr lang="ar-JO" sz="2400" dirty="0">
                <a:solidFill>
                  <a:srgbClr val="FFC000"/>
                </a:solidFill>
              </a:rPr>
              <a:t>تخمينًا غير دقيق </a:t>
            </a:r>
            <a:r>
              <a:rPr lang="ar-JO" sz="2400" dirty="0"/>
              <a:t>لأنه لم يكن لديه إمكانية الوصول إلى السجلات التاريخية</a:t>
            </a:r>
            <a:endParaRPr lang="en-US" sz="2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9619" name="Rectangle 4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206500"/>
          </a:xfrm>
          <a:noFill/>
        </p:spPr>
        <p:txBody>
          <a:bodyPr/>
          <a:lstStyle/>
          <a:p>
            <a:pPr algn="ctr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الخروج المبكر (1446)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9620" name="Text Box 5"/>
          <p:cNvSpPr txBox="1">
            <a:spLocks noChangeArrowheads="1"/>
          </p:cNvSpPr>
          <p:nvPr/>
        </p:nvSpPr>
        <p:spPr bwMode="auto">
          <a:xfrm>
            <a:off x="8305800" y="7620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70ج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00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قضاة 11: 26</a:t>
            </a:r>
            <a:endParaRPr lang="en-US" dirty="0">
              <a:cs typeface="+mj-cs"/>
            </a:endParaRPr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229600" cy="28194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cs typeface="+mn-cs"/>
              </a:rPr>
              <a:t>حين أقام إسرائيل في حشبون و قراها و عروعير و قراها و كل المدن التي على جانب أرنون ثلاث مئة سنة فلماذا لم تستردها في تلك المدة ؟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قضاة 11: 26</a:t>
            </a:r>
            <a:endParaRPr lang="en-US" dirty="0">
              <a:cs typeface="+mj-cs"/>
            </a:endParaRPr>
          </a:p>
        </p:txBody>
      </p:sp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381000" y="1524000"/>
            <a:ext cx="800100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ar-JO" sz="3200" dirty="0">
                <a:cs typeface="+mn-cs"/>
              </a:rPr>
              <a:t>إسرائيل في كنعان 300 سنة قبل يفتاح</a:t>
            </a:r>
          </a:p>
          <a:p>
            <a:pPr algn="r">
              <a:defRPr/>
            </a:pPr>
            <a:r>
              <a:rPr lang="ar-JO" sz="3200" dirty="0">
                <a:cs typeface="+mn-cs"/>
              </a:rPr>
              <a:t>تاريخ يفتاح                          1100 و 1050 ق.م</a:t>
            </a:r>
          </a:p>
          <a:p>
            <a:pPr algn="r">
              <a:defRPr/>
            </a:pPr>
            <a:r>
              <a:rPr lang="ar-JO" sz="3200" dirty="0">
                <a:cs typeface="+mn-cs"/>
              </a:rPr>
              <a:t>                                   </a:t>
            </a:r>
            <a:r>
              <a:rPr lang="ar-JO" sz="3200" u="sng" dirty="0">
                <a:cs typeface="+mn-cs"/>
              </a:rPr>
              <a:t>300     300</a:t>
            </a:r>
            <a:r>
              <a:rPr lang="ar-JO" sz="3200" dirty="0">
                <a:cs typeface="+mn-cs"/>
              </a:rPr>
              <a:t>  </a:t>
            </a:r>
          </a:p>
          <a:p>
            <a:pPr algn="r">
              <a:defRPr/>
            </a:pPr>
            <a:r>
              <a:rPr lang="ar-JO" sz="3200" dirty="0">
                <a:cs typeface="+mn-cs"/>
              </a:rPr>
              <a:t>احتلال يشوع                        1400 و 1350 ق.م </a:t>
            </a:r>
          </a:p>
          <a:p>
            <a:pPr algn="r">
              <a:defRPr/>
            </a:pPr>
            <a:r>
              <a:rPr lang="ar-JO" sz="3200" dirty="0">
                <a:cs typeface="+mn-cs"/>
              </a:rPr>
              <a:t>بإضافة 40 سنة في البرية          </a:t>
            </a:r>
            <a:r>
              <a:rPr lang="ar-JO" sz="3200" u="sng" dirty="0">
                <a:cs typeface="+mn-cs"/>
              </a:rPr>
              <a:t>40    و  40  </a:t>
            </a:r>
            <a:r>
              <a:rPr lang="ar-JO" sz="3200" dirty="0">
                <a:cs typeface="+mn-cs"/>
              </a:rPr>
              <a:t>   </a:t>
            </a:r>
          </a:p>
          <a:p>
            <a:pPr algn="r">
              <a:defRPr/>
            </a:pPr>
            <a:r>
              <a:rPr lang="ar-JO" sz="3200" dirty="0">
                <a:cs typeface="+mn-cs"/>
              </a:rPr>
              <a:t>تاريخ الخروج                       1440 و 1390 ق.م                </a:t>
            </a:r>
            <a:endParaRPr lang="en-US" sz="3200" dirty="0">
              <a:cs typeface="+mn-cs"/>
            </a:endParaRPr>
          </a:p>
          <a:p>
            <a:pPr>
              <a:defRPr/>
            </a:pPr>
            <a:r>
              <a:rPr lang="en-US" sz="3200" dirty="0">
                <a:cs typeface="+mn-cs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8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48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8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8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8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8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48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8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8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8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8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48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8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8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48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8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48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خروج 2: 23</a:t>
            </a:r>
            <a:endParaRPr lang="en-US" dirty="0">
              <a:cs typeface="+mj-cs"/>
            </a:endParaRP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763000" cy="2743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cs typeface="+mn-cs"/>
              </a:rPr>
              <a:t>و حدث في تلك الأيام الكثيرة أن ملك مصر مات و تنهد بنو إسرائيل من العبودية و صرخوا فصعد صراخهم إلى الله من أجل العبودية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5" name="Picture 2" descr="OMSSO008"/>
          <p:cNvPicPr>
            <a:picLocks noChangeAspect="1" noChangeArrowheads="1"/>
          </p:cNvPicPr>
          <p:nvPr/>
        </p:nvPicPr>
        <p:blipFill>
          <a:blip r:embed="rId3" cstate="screen">
            <a:lum bright="-12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3287713"/>
            <a:ext cx="449580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06" name="Picture 3" descr="Slide1"/>
          <p:cNvPicPr>
            <a:picLocks noChangeAspect="1" noChangeArrowheads="1"/>
          </p:cNvPicPr>
          <p:nvPr/>
        </p:nvPicPr>
        <p:blipFill>
          <a:blip r:embed="rId4" cstate="print">
            <a:lum bright="-3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371850"/>
            <a:ext cx="46482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07" name="Picture 4" descr="OMSSO083"/>
          <p:cNvPicPr>
            <a:picLocks noChangeAspect="1" noChangeArrowheads="1"/>
          </p:cNvPicPr>
          <p:nvPr/>
        </p:nvPicPr>
        <p:blipFill>
          <a:blip r:embed="rId5" cstate="print">
            <a:lum bright="-42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4600" y="0"/>
            <a:ext cx="373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08" name="Picture 5" descr="Red Sea"/>
          <p:cNvPicPr>
            <a:picLocks noChangeAspect="1" noChangeArrowheads="1"/>
          </p:cNvPicPr>
          <p:nvPr/>
        </p:nvPicPr>
        <p:blipFill>
          <a:blip r:embed="rId6" cstate="screen">
            <a:lum bright="-24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600" y="0"/>
            <a:ext cx="294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09" name="Picture 6" descr="World Travel 051"/>
          <p:cNvPicPr>
            <a:picLocks noChangeAspect="1" noChangeArrowheads="1"/>
          </p:cNvPicPr>
          <p:nvPr/>
        </p:nvPicPr>
        <p:blipFill>
          <a:blip r:embed="rId7" cstate="print">
            <a:lum bright="-18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478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 Box 8"/>
          <p:cNvSpPr txBox="1">
            <a:spLocks noChangeArrowheads="1"/>
          </p:cNvSpPr>
          <p:nvPr/>
        </p:nvSpPr>
        <p:spPr bwMode="auto">
          <a:xfrm>
            <a:off x="3591199" y="1262063"/>
            <a:ext cx="549060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itchFamily="-128" charset="0"/>
                <a:ea typeface="ＭＳ Ｐゴシック" charset="0"/>
                <a:cs typeface="ＭＳ Ｐゴシック" charset="0"/>
              </a:rPr>
              <a:t>3100-2686    سلالة بروتو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itchFamily="-128" charset="0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itchFamily="-128" charset="0"/>
                <a:ea typeface="ＭＳ Ｐゴシック" charset="0"/>
                <a:cs typeface="ＭＳ Ｐゴシック" charset="0"/>
              </a:rPr>
              <a:t>2686-2181    المملكة القديمة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itchFamily="-128" charset="0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itchFamily="-128" charset="0"/>
                <a:ea typeface="ＭＳ Ｐゴシック" charset="0"/>
                <a:cs typeface="ＭＳ Ｐゴシック" charset="0"/>
              </a:rPr>
              <a:t>2181-1991    المتوسطة الأولى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itchFamily="-128" charset="0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itchFamily="-128" charset="0"/>
                <a:ea typeface="ＭＳ Ｐゴシック" charset="0"/>
                <a:cs typeface="ＭＳ Ｐゴシック" charset="0"/>
              </a:rPr>
              <a:t>1991-1786    المملكة الوسطى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itchFamily="-128" charset="0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itchFamily="-128" charset="0"/>
                <a:ea typeface="ＭＳ Ｐゴシック" charset="0"/>
                <a:cs typeface="ＭＳ Ｐゴシック" charset="0"/>
              </a:rPr>
              <a:t>1786-1558    المتوسطة الثانية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itchFamily="-128" charset="0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itchFamily="-128" charset="0"/>
                <a:ea typeface="ＭＳ Ｐゴシック" charset="0"/>
                <a:cs typeface="ＭＳ Ｐゴシック" charset="0"/>
              </a:rPr>
              <a:t>1558-1085    المملكة الحديثة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itchFamily="-128" charset="0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itchFamily="-128" charset="0"/>
                <a:ea typeface="ＭＳ Ｐゴシック" charset="0"/>
                <a:cs typeface="ＭＳ Ｐゴシック" charset="0"/>
              </a:rPr>
              <a:t>1098-332      السلالة المتأخرة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itchFamily="-128" charset="0"/>
              <a:ea typeface="ＭＳ Ｐゴシック" charset="0"/>
              <a:cs typeface="ＭＳ Ｐゴシック" charset="0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itchFamily="-128" charset="0"/>
                <a:ea typeface="ＭＳ Ｐゴシック" charset="0"/>
                <a:cs typeface="ＭＳ Ｐゴシック" charset="0"/>
              </a:rPr>
              <a:t>-332              الإسكندر الأكبر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itchFamily="-128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2762" name="WordArt 10"/>
          <p:cNvSpPr>
            <a:spLocks noChangeArrowheads="1" noChangeShapeType="1" noTextEdit="1"/>
          </p:cNvSpPr>
          <p:nvPr/>
        </p:nvSpPr>
        <p:spPr bwMode="auto">
          <a:xfrm>
            <a:off x="152400" y="2286000"/>
            <a:ext cx="1676400" cy="558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90500">
                    <a:srgbClr val="000000"/>
                  </a:glow>
                </a:effectLst>
                <a:uLnTx/>
                <a:uFillTx/>
                <a:latin typeface="Impact"/>
                <a:ea typeface="Impact"/>
                <a:cs typeface="Impact"/>
              </a:rPr>
              <a:t>إبراهيم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190500">
                  <a:srgbClr val="000000"/>
                </a:glo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202763" name="WordArt 11"/>
          <p:cNvSpPr>
            <a:spLocks noChangeArrowheads="1" noChangeShapeType="1" noTextEdit="1"/>
          </p:cNvSpPr>
          <p:nvPr/>
        </p:nvSpPr>
        <p:spPr bwMode="auto">
          <a:xfrm>
            <a:off x="152400" y="2946400"/>
            <a:ext cx="1676400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90500">
                    <a:srgbClr val="000000"/>
                  </a:glow>
                </a:effectLst>
                <a:uLnTx/>
                <a:uFillTx/>
                <a:latin typeface="Impact"/>
                <a:ea typeface="Impact"/>
                <a:cs typeface="Impact"/>
              </a:rPr>
              <a:t>يوسف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190500">
                  <a:srgbClr val="000000"/>
                </a:glo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202764" name="WordArt 12"/>
          <p:cNvSpPr>
            <a:spLocks noChangeArrowheads="1" noChangeShapeType="1" noTextEdit="1"/>
          </p:cNvSpPr>
          <p:nvPr/>
        </p:nvSpPr>
        <p:spPr bwMode="auto">
          <a:xfrm>
            <a:off x="152400" y="3937000"/>
            <a:ext cx="1676400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90500">
                    <a:srgbClr val="000000"/>
                  </a:glow>
                </a:effectLst>
                <a:uLnTx/>
                <a:uFillTx/>
                <a:latin typeface="Impact"/>
                <a:ea typeface="Impact"/>
                <a:cs typeface="Impact"/>
              </a:rPr>
              <a:t>موسى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190500">
                  <a:srgbClr val="000000"/>
                </a:glo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  <p:sp>
        <p:nvSpPr>
          <p:cNvPr id="202765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83295"/>
            <a:ext cx="8305800" cy="769441"/>
          </a:xfrm>
          <a:solidFill>
            <a:srgbClr val="000000"/>
          </a:solidFill>
          <a:effectLst>
            <a:outerShdw blurRad="63500" dist="53882" dir="2700000" algn="ctr" rotWithShape="0">
              <a:schemeClr val="tx1">
                <a:alpha val="74998"/>
              </a:schemeClr>
            </a:outerShdw>
          </a:effectLst>
        </p:spPr>
        <p:txBody>
          <a:bodyPr wrap="square" anchor="t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0" lang="ar-JO" b="1" i="0" dirty="0">
                <a:solidFill>
                  <a:schemeClr val="bg1"/>
                </a:solidFill>
                <a:effectLst/>
                <a:ea typeface="+mj-ea"/>
                <a:cs typeface="+mj-cs"/>
              </a:rPr>
              <a:t>تاريخ مصر التقليدي</a:t>
            </a:r>
            <a:endParaRPr kumimoji="0" lang="en-US" b="1" i="0" dirty="0">
              <a:solidFill>
                <a:schemeClr val="bg1"/>
              </a:solidFill>
              <a:effectLst/>
              <a:ea typeface="+mj-ea"/>
              <a:cs typeface="+mj-cs"/>
            </a:endParaRPr>
          </a:p>
        </p:txBody>
      </p:sp>
      <p:sp>
        <p:nvSpPr>
          <p:cNvPr id="379915" name="Text Box 9"/>
          <p:cNvSpPr txBox="1">
            <a:spLocks noChangeArrowheads="1"/>
          </p:cNvSpPr>
          <p:nvPr/>
        </p:nvSpPr>
        <p:spPr bwMode="auto">
          <a:xfrm>
            <a:off x="7885113" y="0"/>
            <a:ext cx="1319592" cy="46166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خ ع ق 73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13" name="WordArt 10"/>
          <p:cNvSpPr>
            <a:spLocks noChangeArrowheads="1" noChangeShapeType="1" noTextEdit="1"/>
          </p:cNvSpPr>
          <p:nvPr/>
        </p:nvSpPr>
        <p:spPr bwMode="auto">
          <a:xfrm>
            <a:off x="179512" y="1484784"/>
            <a:ext cx="1656184" cy="6090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glow rad="190500">
                    <a:srgbClr val="000000"/>
                  </a:glow>
                </a:effectLst>
                <a:uLnTx/>
                <a:uFillTx/>
                <a:latin typeface="Impact"/>
                <a:ea typeface="Impact"/>
                <a:cs typeface="Impact"/>
              </a:rPr>
              <a:t>الأهرامات</a:t>
            </a:r>
            <a:endParaRPr kumimoji="0" lang="en-US" sz="3600" b="1" i="0" u="none" strike="noStrike" kern="10" cap="none" spc="0" normalizeH="0" baseline="0" noProof="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glow rad="190500">
                  <a:srgbClr val="000000"/>
                </a:glow>
              </a:effectLst>
              <a:uLnTx/>
              <a:uFillTx/>
              <a:latin typeface="Impact"/>
              <a:ea typeface="Impact"/>
              <a:cs typeface="Impac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228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2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2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62" grpId="0" animBg="1"/>
      <p:bldP spid="202763" grpId="0" animBg="1"/>
      <p:bldP spid="202764" grpId="0" animBg="1"/>
      <p:bldP spid="1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خروج 2: 23</a:t>
            </a:r>
            <a:endParaRPr lang="en-US" dirty="0">
              <a:cs typeface="+mj-cs"/>
            </a:endParaRP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685800" y="1752600"/>
            <a:ext cx="83058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عاش موسى منفياً في أرض مديان 40 سنة، و كان الفراعنة الوحيدون الذين حكموا 40 سنة أو أكثر هم :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</a:t>
            </a:r>
          </a:p>
          <a:p>
            <a:pPr marL="514350" indent="-514350" algn="r">
              <a:defRPr/>
            </a:pP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1. تحتمس الثالث (1504-1450)</a:t>
            </a:r>
          </a:p>
          <a:p>
            <a:pPr marL="514350" indent="-514350" algn="r">
              <a:defRPr/>
            </a:pPr>
            <a:r>
              <a:rPr lang="ar-JO" sz="320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2. رعمسيس الثاني (1290-1224)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algn="r">
              <a:defRPr/>
            </a:pP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91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491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491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491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حجج التاريخ المبكر</a:t>
            </a:r>
            <a:endParaRPr lang="en-US" dirty="0">
              <a:cs typeface="+mj-cs"/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019800" cy="3276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الكتابية</a:t>
            </a:r>
            <a:endParaRPr lang="en-US" sz="36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الأثرية</a:t>
            </a:r>
            <a:endParaRPr lang="en-US" sz="36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التاريخية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animClr clrSpc="rgb" dir="cw">
                                      <p:cBhvr>
                                        <p:cTn id="2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91000" y="-76200"/>
            <a:ext cx="4572000" cy="2116138"/>
          </a:xfrm>
        </p:spPr>
        <p:txBody>
          <a:bodyPr/>
          <a:lstStyle/>
          <a:p>
            <a:pPr algn="ctr" eaLnBrk="1" hangingPunct="1"/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لوحة مرنبتاح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37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76713" y="1828800"/>
            <a:ext cx="4549775" cy="1752600"/>
          </a:xfrm>
        </p:spPr>
        <p:txBody>
          <a:bodyPr/>
          <a:lstStyle/>
          <a:p>
            <a:pPr algn="ctr" eaLnBrk="1" hangingPunct="1">
              <a:buFont typeface="Symbol" charset="0"/>
              <a:buNone/>
            </a:pPr>
            <a:r>
              <a:rPr lang="ar-JO" dirty="0">
                <a:latin typeface="Arial" charset="0"/>
                <a:ea typeface="ＭＳ Ｐゴシック" charset="0"/>
                <a:cs typeface="Arial" charset="0"/>
              </a:rPr>
              <a:t>تضع إسرائيل في كنعان كمجموعة من الناس في القرن الثالث عشر</a:t>
            </a:r>
            <a:endParaRPr lang="en-US" dirty="0"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243715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81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16" name="Rectangle 7"/>
          <p:cNvSpPr>
            <a:spLocks noChangeArrowheads="1"/>
          </p:cNvSpPr>
          <p:nvPr/>
        </p:nvSpPr>
        <p:spPr bwMode="auto">
          <a:xfrm>
            <a:off x="6011863" y="5867400"/>
            <a:ext cx="3132137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Symbol" charset="0"/>
              <a:buNone/>
              <a:tabLst/>
              <a:defRPr/>
            </a:pPr>
            <a:r>
              <a:rPr kumimoji="0" lang="ar-JO" sz="2800" b="0" i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مصر القديمة، 1208 ق.م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3717" name="Rectangle 8"/>
          <p:cNvSpPr>
            <a:spLocks noChangeArrowheads="1"/>
          </p:cNvSpPr>
          <p:nvPr/>
        </p:nvSpPr>
        <p:spPr bwMode="auto">
          <a:xfrm>
            <a:off x="4198938" y="4038600"/>
            <a:ext cx="45497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CC66"/>
              </a:buClr>
              <a:buSzPct val="90000"/>
              <a:buFont typeface="Symbol" charset="0"/>
              <a:buNone/>
              <a:tabLst/>
              <a:defRPr/>
            </a:pPr>
            <a:r>
              <a:rPr kumimoji="0" lang="ar-JO" sz="3200" b="0" i="1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هذه أول إشارة لإسم إسرائيل خارج الكتاب المقدس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3718" name="Text Box 9"/>
          <p:cNvSpPr txBox="1">
            <a:spLocks noChangeArrowheads="1"/>
          </p:cNvSpPr>
          <p:nvPr/>
        </p:nvSpPr>
        <p:spPr bwMode="auto">
          <a:xfrm>
            <a:off x="3641725" y="6437313"/>
            <a:ext cx="147187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800" b="0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أرنولد، باير/160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43719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70ج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999003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61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7338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7772400" cy="1206500"/>
          </a:xfrm>
        </p:spPr>
        <p:txBody>
          <a:bodyPr/>
          <a:lstStyle/>
          <a:p>
            <a:pPr algn="ctr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الخروج المبكر (1446)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600200"/>
            <a:ext cx="4038600" cy="4191000"/>
          </a:xfrm>
        </p:spPr>
        <p:txBody>
          <a:bodyPr/>
          <a:lstStyle/>
          <a:p>
            <a:pPr algn="ctr" rtl="1" eaLnBrk="1" hangingPunct="1">
              <a:lnSpc>
                <a:spcPct val="90000"/>
              </a:lnSpc>
              <a:buFont typeface="Symbol" charset="0"/>
              <a:buNone/>
            </a:pP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مع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dirty="0"/>
              <a:t>تُعرِّف لوحة مرنبتاح إسرائيل على أنها مجموعة أشخاص (وليس دولة مدينة أو أمة أجنبية) حوالي عام </a:t>
            </a:r>
            <a:r>
              <a:rPr lang="ar-JO" dirty="0">
                <a:solidFill>
                  <a:srgbClr val="FFC000"/>
                </a:solidFill>
              </a:rPr>
              <a:t>1231</a:t>
            </a:r>
            <a:r>
              <a:rPr lang="ar-JO" dirty="0"/>
              <a:t>. لو غادر إسرائيل عام 1266 ، لكانوا لا يزالون </a:t>
            </a:r>
            <a:r>
              <a:rPr lang="ar-JO" dirty="0">
                <a:solidFill>
                  <a:srgbClr val="FFC000"/>
                </a:solidFill>
              </a:rPr>
              <a:t>يتجولون في البرية</a:t>
            </a:r>
            <a:r>
              <a:rPr lang="ar-JO" dirty="0"/>
              <a:t> في ذلك الوقت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ضد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dirty="0">
                <a:latin typeface="Arial" charset="0"/>
                <a:ea typeface="ＭＳ Ｐゴシック" charset="0"/>
                <a:cs typeface="ＭＳ Ｐゴシック" charset="0"/>
              </a:rPr>
              <a:t>هذه </a:t>
            </a:r>
            <a:r>
              <a:rPr lang="ar-JO" dirty="0">
                <a:solidFill>
                  <a:srgbClr val="FFC000"/>
                </a:solidFill>
                <a:latin typeface="Arial" charset="0"/>
                <a:ea typeface="ＭＳ Ｐゴシック" charset="0"/>
                <a:cs typeface="ＭＳ Ｐゴシック" charset="0"/>
              </a:rPr>
              <a:t>ليست نفس إسرائيل </a:t>
            </a:r>
            <a:r>
              <a:rPr lang="ar-JO" dirty="0">
                <a:latin typeface="Arial" charset="0"/>
                <a:ea typeface="ＭＳ Ｐゴシック" charset="0"/>
                <a:cs typeface="ＭＳ Ｐゴシック" charset="0"/>
              </a:rPr>
              <a:t>الخروج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>
              <a:lnSpc>
                <a:spcPct val="90000"/>
              </a:lnSpc>
            </a:pPr>
            <a:r>
              <a:rPr lang="ar-JO" dirty="0"/>
              <a:t>ربما تكون إسرائيل قد غادرت عام </a:t>
            </a:r>
            <a:r>
              <a:rPr lang="ar-JO" dirty="0">
                <a:solidFill>
                  <a:srgbClr val="FFC000"/>
                </a:solidFill>
              </a:rPr>
              <a:t>1300</a:t>
            </a:r>
            <a:r>
              <a:rPr lang="ar-JO" dirty="0"/>
              <a:t> وستكون دولة مستقرة لمدة 20 عامًا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5765" name="Text Box 6"/>
          <p:cNvSpPr txBox="1">
            <a:spLocks noChangeArrowheads="1"/>
          </p:cNvSpPr>
          <p:nvPr/>
        </p:nvSpPr>
        <p:spPr bwMode="auto">
          <a:xfrm>
            <a:off x="0" y="5957888"/>
            <a:ext cx="90852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كنعان أسير بكل الويلات. . . إسرائيل ضائعة خالية من البذور ”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لوحة مرنبتاح، قراءة من الشرق الأدنى القديم، 160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45766" name="Text Box 11"/>
          <p:cNvSpPr txBox="1">
            <a:spLocks noChangeArrowheads="1"/>
          </p:cNvSpPr>
          <p:nvPr/>
        </p:nvSpPr>
        <p:spPr bwMode="auto">
          <a:xfrm>
            <a:off x="8305800" y="7620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70ج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678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 autoUpdateAnimBg="0"/>
      <p:bldP spid="62468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220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الحجج الأثرية للتاريخ المبكر</a:t>
            </a:r>
            <a:endParaRPr lang="en-US" sz="3800" dirty="0">
              <a:cs typeface="+mj-cs"/>
            </a:endParaRP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30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cs typeface="+mn-cs"/>
              </a:rPr>
              <a:t>لوح منربتاح (1220 ق.م)</a:t>
            </a:r>
            <a:r>
              <a:rPr lang="en-US" dirty="0">
                <a:cs typeface="+mn-cs"/>
              </a:rPr>
              <a:t> </a:t>
            </a: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</a:t>
            </a:r>
            <a:r>
              <a:rPr lang="ar-JO" sz="2400" dirty="0">
                <a:cs typeface="+mn-cs"/>
              </a:rPr>
              <a:t>كانت إسرائيل أمة في 	لك الوقت</a:t>
            </a: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dirty="0">
                <a:cs typeface="+mn-cs"/>
              </a:rPr>
              <a:t>ألواح العمارنة (1440 ق.م)</a:t>
            </a:r>
            <a:endParaRPr lang="en-US" sz="24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ar-JO" sz="2400" dirty="0">
                <a:cs typeface="+mn-cs"/>
              </a:rPr>
              <a:t>الهابيرو الذين سببوا فوضى كبيرة كانوا غالباً هم العبرانيون</a:t>
            </a:r>
            <a:endParaRPr lang="en-US" sz="2400" dirty="0">
              <a:cs typeface="+mn-cs"/>
            </a:endParaRPr>
          </a:p>
          <a:p>
            <a:pPr algn="r" rtl="1" eaLnBrk="1" hangingPunct="1">
              <a:defRPr/>
            </a:pPr>
            <a:r>
              <a:rPr lang="ar-JO" dirty="0">
                <a:cs typeface="+mn-cs"/>
              </a:rPr>
              <a:t>لوحة حلم تحتمس الرابع</a:t>
            </a:r>
            <a:endParaRPr lang="en-US" sz="24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ar-JO" sz="2400" dirty="0">
                <a:cs typeface="+mn-cs"/>
              </a:rPr>
              <a:t>تظهر أن تحتمس الرابع لم يكن الوريث الشرعي لفرعون</a:t>
            </a:r>
          </a:p>
          <a:p>
            <a:pPr algn="r" rtl="1" eaLnBrk="1" hangingPunct="1">
              <a:buFont typeface="Wingdings" charset="0"/>
              <a:buNone/>
              <a:defRPr/>
            </a:pPr>
            <a:r>
              <a:rPr lang="ar-JO" sz="2400" dirty="0">
                <a:cs typeface="+mn-cs"/>
              </a:rPr>
              <a:t>لماذا لا ؟ الوريث الشرعي مات في الضربة العاشرة</a:t>
            </a:r>
            <a:endParaRPr lang="en-US" sz="2400" dirty="0">
              <a:cs typeface="+mn-cs"/>
            </a:endParaRPr>
          </a:p>
          <a:p>
            <a:pPr algn="r" rtl="1" eaLnBrk="1" hangingPunct="1">
              <a:defRPr/>
            </a:pPr>
            <a:r>
              <a:rPr lang="ar-JO" dirty="0">
                <a:cs typeface="+mn-cs"/>
              </a:rPr>
              <a:t>أدلة حاصور و اريحا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 tmFilter="0,0; .5, 1; 1, 1"/>
                                        <p:tgtEl>
                                          <p:spTgt spid="346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346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حجج التاريخ المبكر</a:t>
            </a:r>
            <a:endParaRPr lang="en-US" dirty="0">
              <a:cs typeface="+mj-cs"/>
            </a:endParaRP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981200"/>
            <a:ext cx="6019800" cy="32766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الكتابية</a:t>
            </a:r>
            <a:endParaRPr lang="en-US" sz="36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الأثرية</a:t>
            </a:r>
            <a:endParaRPr lang="en-US" sz="3600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sz="3600" dirty="0">
                <a:cs typeface="+mn-cs"/>
              </a:rPr>
              <a:t>الحجج التاريخية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7813"/>
            <a:ext cx="9144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الحجج التاريخية للتاريخ المبكر</a:t>
            </a:r>
            <a:endParaRPr lang="en-US" sz="3800" dirty="0">
              <a:cs typeface="+mj-cs"/>
            </a:endParaRP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81200"/>
            <a:ext cx="7772400" cy="3733800"/>
          </a:xfrm>
        </p:spPr>
        <p:txBody>
          <a:bodyPr/>
          <a:lstStyle/>
          <a:p>
            <a:pPr algn="r" rtl="1" eaLnBrk="1" hangingPunct="1">
              <a:lnSpc>
                <a:spcPct val="90000"/>
              </a:lnSpc>
              <a:defRPr/>
            </a:pPr>
            <a:r>
              <a:rPr lang="ar-JO" dirty="0">
                <a:cs typeface="+mn-cs"/>
              </a:rPr>
              <a:t>طول فترة القضاة</a:t>
            </a:r>
          </a:p>
          <a:p>
            <a:pPr algn="r" rtl="1" eaLnBrk="1" hangingPunct="1">
              <a:lnSpc>
                <a:spcPct val="90000"/>
              </a:lnSpc>
              <a:buNone/>
              <a:defRPr/>
            </a:pPr>
            <a:r>
              <a:rPr lang="ar-JO" dirty="0">
                <a:cs typeface="+mn-cs"/>
              </a:rPr>
              <a:t>التاريخ المبكر – 250 سنة </a:t>
            </a:r>
          </a:p>
          <a:p>
            <a:pPr algn="r" rtl="1" eaLnBrk="1" hangingPunct="1">
              <a:lnSpc>
                <a:spcPct val="90000"/>
              </a:lnSpc>
              <a:buNone/>
              <a:defRPr/>
            </a:pPr>
            <a:r>
              <a:rPr lang="ar-JO" dirty="0">
                <a:cs typeface="+mn-cs"/>
              </a:rPr>
              <a:t>التاريخ المتأخر – 180 سنة ( غير مستحب )</a:t>
            </a:r>
            <a:endParaRPr lang="en-US" dirty="0">
              <a:cs typeface="+mn-cs"/>
            </a:endParaRPr>
          </a:p>
          <a:p>
            <a:pPr algn="r" rtl="1"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</a:t>
            </a:r>
          </a:p>
          <a:p>
            <a:pPr algn="r" rtl="1" eaLnBrk="1" hangingPunct="1">
              <a:lnSpc>
                <a:spcPct val="90000"/>
              </a:lnSpc>
              <a:defRPr/>
            </a:pPr>
            <a:r>
              <a:rPr lang="ar-JO" dirty="0"/>
              <a:t>عهد الفرعون أثناء دخول يعقوب كان سيسوستريس / سنوسرت الثالث (1878-43 قبل الميلاد) ، وليس سلالة الهكسوس (1674-1567 قبل الميلاد)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0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0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0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50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ext Box 79"/>
          <p:cNvSpPr txBox="1">
            <a:spLocks noChangeArrowheads="1"/>
          </p:cNvSpPr>
          <p:nvPr/>
        </p:nvSpPr>
        <p:spPr bwMode="auto">
          <a:xfrm>
            <a:off x="8245238" y="152400"/>
            <a:ext cx="50847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66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52014" name="Rectangle 78"/>
          <p:cNvSpPr>
            <a:spLocks noGrp="1" noChangeArrowheads="1"/>
          </p:cNvSpPr>
          <p:nvPr>
            <p:ph type="title"/>
          </p:nvPr>
        </p:nvSpPr>
        <p:spPr>
          <a:xfrm>
            <a:off x="5638800" y="685800"/>
            <a:ext cx="3276600" cy="2209800"/>
          </a:xfrm>
        </p:spPr>
        <p:txBody>
          <a:bodyPr/>
          <a:lstStyle/>
          <a:p>
            <a:pPr algn="ctr">
              <a:defRPr/>
            </a:pPr>
            <a:r>
              <a:rPr kumimoji="0" lang="ar-JO" altLang="zh-CN" sz="3200" b="1" i="0" dirty="0">
                <a:latin typeface="Arial"/>
                <a:ea typeface="ＭＳ Ｐゴシック" charset="0"/>
                <a:cs typeface="Arial"/>
              </a:rPr>
              <a:t>التسلسل الزمني للتغرب المصري متناقض</a:t>
            </a:r>
            <a:endParaRPr kumimoji="0" lang="en-US" altLang="zh-CN" sz="3200" b="1" i="0" dirty="0">
              <a:latin typeface="Arial"/>
              <a:ea typeface="ＭＳ Ｐゴシック" charset="0"/>
              <a:cs typeface="Arial"/>
            </a:endParaRPr>
          </a:p>
        </p:txBody>
      </p:sp>
      <p:grpSp>
        <p:nvGrpSpPr>
          <p:cNvPr id="228356" name="Group 2"/>
          <p:cNvGrpSpPr>
            <a:grpSpLocks/>
          </p:cNvGrpSpPr>
          <p:nvPr/>
        </p:nvGrpSpPr>
        <p:grpSpPr bwMode="auto">
          <a:xfrm>
            <a:off x="106363" y="0"/>
            <a:ext cx="6446837" cy="6899275"/>
            <a:chOff x="67" y="0"/>
            <a:chExt cx="4061" cy="4346"/>
          </a:xfrm>
        </p:grpSpPr>
        <p:grpSp>
          <p:nvGrpSpPr>
            <p:cNvPr id="228358" name="Group 47"/>
            <p:cNvGrpSpPr>
              <a:grpSpLocks/>
            </p:cNvGrpSpPr>
            <p:nvPr/>
          </p:nvGrpSpPr>
          <p:grpSpPr bwMode="auto">
            <a:xfrm>
              <a:off x="67" y="3"/>
              <a:ext cx="4004" cy="388"/>
              <a:chOff x="-36" y="0"/>
              <a:chExt cx="4414" cy="634"/>
            </a:xfrm>
          </p:grpSpPr>
          <p:grpSp>
            <p:nvGrpSpPr>
              <p:cNvPr id="228402" name="Group 73"/>
              <p:cNvGrpSpPr>
                <a:grpSpLocks/>
              </p:cNvGrpSpPr>
              <p:nvPr/>
            </p:nvGrpSpPr>
            <p:grpSpPr bwMode="auto">
              <a:xfrm>
                <a:off x="-36" y="0"/>
                <a:ext cx="921" cy="623"/>
                <a:chOff x="-36" y="0"/>
                <a:chExt cx="921" cy="623"/>
              </a:xfrm>
            </p:grpSpPr>
            <p:sp>
              <p:nvSpPr>
                <p:cNvPr id="228426" name="Rectangle 7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885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28427" name="Group 74"/>
                <p:cNvGrpSpPr>
                  <a:grpSpLocks/>
                </p:cNvGrpSpPr>
                <p:nvPr/>
              </p:nvGrpSpPr>
              <p:grpSpPr bwMode="auto">
                <a:xfrm>
                  <a:off x="-36" y="0"/>
                  <a:ext cx="921" cy="623"/>
                  <a:chOff x="-36" y="0"/>
                  <a:chExt cx="921" cy="623"/>
                </a:xfrm>
              </p:grpSpPr>
              <p:sp>
                <p:nvSpPr>
                  <p:cNvPr id="228428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-36" y="0"/>
                    <a:ext cx="799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 </a:t>
                    </a: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التغرب      400 سنة</a:t>
                    </a:r>
                    <a:endParaRPr kumimoji="0" lang="en-US" sz="2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29" name="Rectangle 7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885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8403" name="Group 68"/>
              <p:cNvGrpSpPr>
                <a:grpSpLocks/>
              </p:cNvGrpSpPr>
              <p:nvPr/>
            </p:nvGrpSpPr>
            <p:grpSpPr bwMode="auto">
              <a:xfrm>
                <a:off x="815" y="0"/>
                <a:ext cx="913" cy="623"/>
                <a:chOff x="815" y="0"/>
                <a:chExt cx="913" cy="623"/>
              </a:xfrm>
            </p:grpSpPr>
            <p:sp>
              <p:nvSpPr>
                <p:cNvPr id="228422" name="Rectangle 72"/>
                <p:cNvSpPr>
                  <a:spLocks noChangeArrowheads="1"/>
                </p:cNvSpPr>
                <p:nvPr/>
              </p:nvSpPr>
              <p:spPr bwMode="auto">
                <a:xfrm>
                  <a:off x="885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28423" name="Group 69"/>
                <p:cNvGrpSpPr>
                  <a:grpSpLocks/>
                </p:cNvGrpSpPr>
                <p:nvPr/>
              </p:nvGrpSpPr>
              <p:grpSpPr bwMode="auto">
                <a:xfrm>
                  <a:off x="815" y="0"/>
                  <a:ext cx="843" cy="623"/>
                  <a:chOff x="815" y="0"/>
                  <a:chExt cx="843" cy="623"/>
                </a:xfrm>
              </p:grpSpPr>
              <p:sp>
                <p:nvSpPr>
                  <p:cNvPr id="22842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49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التغرب     430 سنة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25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1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8404" name="Group 63"/>
              <p:cNvGrpSpPr>
                <a:grpSpLocks/>
              </p:cNvGrpSpPr>
              <p:nvPr/>
            </p:nvGrpSpPr>
            <p:grpSpPr bwMode="auto">
              <a:xfrm>
                <a:off x="1665" y="0"/>
                <a:ext cx="906" cy="623"/>
                <a:chOff x="1665" y="0"/>
                <a:chExt cx="906" cy="623"/>
              </a:xfrm>
            </p:grpSpPr>
            <p:sp>
              <p:nvSpPr>
                <p:cNvPr id="228418" name="Rectangle 67"/>
                <p:cNvSpPr>
                  <a:spLocks noChangeArrowheads="1"/>
                </p:cNvSpPr>
                <p:nvPr/>
              </p:nvSpPr>
              <p:spPr bwMode="auto">
                <a:xfrm>
                  <a:off x="1728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28419" name="Group 64"/>
                <p:cNvGrpSpPr>
                  <a:grpSpLocks/>
                </p:cNvGrpSpPr>
                <p:nvPr/>
              </p:nvGrpSpPr>
              <p:grpSpPr bwMode="auto">
                <a:xfrm>
                  <a:off x="1665" y="0"/>
                  <a:ext cx="843" cy="623"/>
                  <a:chOff x="1665" y="0"/>
                  <a:chExt cx="843" cy="623"/>
                </a:xfrm>
              </p:grpSpPr>
              <p:sp>
                <p:nvSpPr>
                  <p:cNvPr id="228420" name="Rectangle 66"/>
                  <p:cNvSpPr>
                    <a:spLocks noChangeArrowheads="1"/>
                  </p:cNvSpPr>
                  <p:nvPr/>
                </p:nvSpPr>
                <p:spPr bwMode="auto">
                  <a:xfrm>
                    <a:off x="1692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التغرب     215 سنة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21" name="Rectangle 65"/>
                  <p:cNvSpPr>
                    <a:spLocks noChangeArrowheads="1"/>
                  </p:cNvSpPr>
                  <p:nvPr/>
                </p:nvSpPr>
                <p:spPr bwMode="auto">
                  <a:xfrm>
                    <a:off x="166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8405" name="Group 58"/>
              <p:cNvGrpSpPr>
                <a:grpSpLocks/>
              </p:cNvGrpSpPr>
              <p:nvPr/>
            </p:nvGrpSpPr>
            <p:grpSpPr bwMode="auto">
              <a:xfrm>
                <a:off x="2465" y="0"/>
                <a:ext cx="306" cy="634"/>
                <a:chOff x="2465" y="0"/>
                <a:chExt cx="306" cy="634"/>
              </a:xfrm>
            </p:grpSpPr>
            <p:sp>
              <p:nvSpPr>
                <p:cNvPr id="228416" name="Rectangle 62"/>
                <p:cNvSpPr>
                  <a:spLocks noChangeArrowheads="1"/>
                </p:cNvSpPr>
                <p:nvPr/>
              </p:nvSpPr>
              <p:spPr bwMode="auto">
                <a:xfrm>
                  <a:off x="2465" y="11"/>
                  <a:ext cx="306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28417" name="Rectangle 60"/>
                <p:cNvSpPr>
                  <a:spLocks noChangeArrowheads="1"/>
                </p:cNvSpPr>
                <p:nvPr/>
              </p:nvSpPr>
              <p:spPr bwMode="auto">
                <a:xfrm>
                  <a:off x="2465" y="0"/>
                  <a:ext cx="306" cy="623"/>
                </a:xfrm>
                <a:prstGeom prst="rect">
                  <a:avLst/>
                </a:prstGeom>
                <a:noFill/>
                <a:ln w="7" cap="sq">
                  <a:solidFill>
                    <a:srgbClr val="A0A0A0"/>
                  </a:solidFill>
                  <a:miter lim="800000"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228406" name="Group 53"/>
              <p:cNvGrpSpPr>
                <a:grpSpLocks/>
              </p:cNvGrpSpPr>
              <p:nvPr/>
            </p:nvGrpSpPr>
            <p:grpSpPr bwMode="auto">
              <a:xfrm>
                <a:off x="2765" y="0"/>
                <a:ext cx="770" cy="623"/>
                <a:chOff x="2765" y="0"/>
                <a:chExt cx="770" cy="623"/>
              </a:xfrm>
            </p:grpSpPr>
            <p:sp>
              <p:nvSpPr>
                <p:cNvPr id="228412" name="Rectangle 57"/>
                <p:cNvSpPr>
                  <a:spLocks noChangeArrowheads="1"/>
                </p:cNvSpPr>
                <p:nvPr/>
              </p:nvSpPr>
              <p:spPr bwMode="auto">
                <a:xfrm>
                  <a:off x="2765" y="0"/>
                  <a:ext cx="770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28413" name="Group 54"/>
                <p:cNvGrpSpPr>
                  <a:grpSpLocks/>
                </p:cNvGrpSpPr>
                <p:nvPr/>
              </p:nvGrpSpPr>
              <p:grpSpPr bwMode="auto">
                <a:xfrm>
                  <a:off x="2765" y="0"/>
                  <a:ext cx="770" cy="623"/>
                  <a:chOff x="2765" y="0"/>
                  <a:chExt cx="770" cy="623"/>
                </a:xfrm>
              </p:grpSpPr>
              <p:sp>
                <p:nvSpPr>
                  <p:cNvPr id="228414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2841" y="0"/>
                    <a:ext cx="684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الخروج المتأخر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15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2765" y="0"/>
                    <a:ext cx="770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</p:grpSp>
          <p:grpSp>
            <p:nvGrpSpPr>
              <p:cNvPr id="228407" name="Group 48"/>
              <p:cNvGrpSpPr>
                <a:grpSpLocks/>
              </p:cNvGrpSpPr>
              <p:nvPr/>
            </p:nvGrpSpPr>
            <p:grpSpPr bwMode="auto">
              <a:xfrm>
                <a:off x="3499" y="0"/>
                <a:ext cx="879" cy="623"/>
                <a:chOff x="3499" y="0"/>
                <a:chExt cx="879" cy="623"/>
              </a:xfrm>
            </p:grpSpPr>
            <p:sp>
              <p:nvSpPr>
                <p:cNvPr id="228408" name="Rectangle 52"/>
                <p:cNvSpPr>
                  <a:spLocks noChangeArrowheads="1"/>
                </p:cNvSpPr>
                <p:nvPr/>
              </p:nvSpPr>
              <p:spPr bwMode="auto">
                <a:xfrm>
                  <a:off x="3535" y="0"/>
                  <a:ext cx="843" cy="623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 cap="sq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33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228409" name="Group 49"/>
                <p:cNvGrpSpPr>
                  <a:grpSpLocks/>
                </p:cNvGrpSpPr>
                <p:nvPr/>
              </p:nvGrpSpPr>
              <p:grpSpPr bwMode="auto">
                <a:xfrm>
                  <a:off x="3499" y="0"/>
                  <a:ext cx="859" cy="623"/>
                  <a:chOff x="3499" y="0"/>
                  <a:chExt cx="859" cy="623"/>
                </a:xfrm>
              </p:grpSpPr>
              <p:sp>
                <p:nvSpPr>
                  <p:cNvPr id="228410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499" y="0"/>
                    <a:ext cx="757" cy="623"/>
                  </a:xfrm>
                  <a:prstGeom prst="rect">
                    <a:avLst/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12700" cap="sq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ar-JO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  <a:p>
                    <a:pPr marL="0" marR="0" lvl="0" indent="0" algn="ctr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ar-JO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charset="0"/>
                        <a:ea typeface="ＭＳ Ｐゴシック" charset="0"/>
                        <a:cs typeface="Arial" charset="0"/>
                      </a:rPr>
                      <a:t>النقد</a:t>
                    </a:r>
                    <a:endParaRPr kumimoji="0" lang="en-US" sz="14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Times New Roman" charset="0"/>
                    </a:endParaRPr>
                  </a:p>
                </p:txBody>
              </p:sp>
              <p:sp>
                <p:nvSpPr>
                  <p:cNvPr id="228411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3515" y="0"/>
                    <a:ext cx="843" cy="623"/>
                  </a:xfrm>
                  <a:prstGeom prst="rect">
                    <a:avLst/>
                  </a:prstGeom>
                  <a:noFill/>
                  <a:ln w="7" cap="sq">
                    <a:solidFill>
                      <a:srgbClr val="A0A0A0"/>
                    </a:solidFill>
                    <a:miter lim="800000"/>
                    <a:headEnd type="none" w="sm" len="sm"/>
                    <a:tailEnd type="none" w="sm" len="sm"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3300"/>
                      </a:solidFill>
                      <a:effectLst/>
                      <a:uLnTx/>
                      <a:uFillTx/>
                      <a:latin typeface="Arial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</p:grpSp>
        </p:grpSp>
        <p:sp>
          <p:nvSpPr>
            <p:cNvPr id="228359" name="Rectangle 46"/>
            <p:cNvSpPr>
              <a:spLocks noChangeArrowheads="1"/>
            </p:cNvSpPr>
            <p:nvPr/>
          </p:nvSpPr>
          <p:spPr bwMode="auto">
            <a:xfrm>
              <a:off x="96" y="0"/>
              <a:ext cx="3963" cy="384"/>
            </a:xfrm>
            <a:prstGeom prst="rect">
              <a:avLst/>
            </a:prstGeom>
            <a:noFill/>
            <a:ln w="14287" cap="sq">
              <a:solidFill>
                <a:srgbClr val="A0A0A0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228360" name="Group 3"/>
            <p:cNvGrpSpPr>
              <a:grpSpLocks/>
            </p:cNvGrpSpPr>
            <p:nvPr/>
          </p:nvGrpSpPr>
          <p:grpSpPr bwMode="auto">
            <a:xfrm>
              <a:off x="96" y="382"/>
              <a:ext cx="4032" cy="3964"/>
              <a:chOff x="1132" y="3048"/>
              <a:chExt cx="10080" cy="12555"/>
            </a:xfrm>
          </p:grpSpPr>
          <p:sp>
            <p:nvSpPr>
              <p:cNvPr id="228361" name="Text Box 45"/>
              <p:cNvSpPr txBox="1">
                <a:spLocks noChangeArrowheads="1"/>
              </p:cNvSpPr>
              <p:nvPr/>
            </p:nvSpPr>
            <p:spPr bwMode="auto">
              <a:xfrm>
                <a:off x="4876" y="7576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1660-1446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العبودية             1580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62" name="Text Box 44"/>
              <p:cNvSpPr txBox="1">
                <a:spLocks noChangeArrowheads="1"/>
              </p:cNvSpPr>
              <p:nvPr/>
            </p:nvSpPr>
            <p:spPr bwMode="auto">
              <a:xfrm>
                <a:off x="3004" y="5519"/>
                <a:ext cx="1728" cy="384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1875-1446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العبودية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1730 أو 1580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63" name="Text Box 43"/>
              <p:cNvSpPr txBox="1">
                <a:spLocks noChangeArrowheads="1"/>
              </p:cNvSpPr>
              <p:nvPr/>
            </p:nvSpPr>
            <p:spPr bwMode="auto">
              <a:xfrm>
                <a:off x="3004" y="9756"/>
                <a:ext cx="1728" cy="403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التيهان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1446-1405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الغزوات و القضاة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1406-1050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64" name="Text Box 42"/>
              <p:cNvSpPr txBox="1">
                <a:spLocks noChangeArrowheads="1"/>
              </p:cNvSpPr>
              <p:nvPr/>
            </p:nvSpPr>
            <p:spPr bwMode="auto">
              <a:xfrm>
                <a:off x="4876" y="9756"/>
                <a:ext cx="1728" cy="3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التيهان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1446-1405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الغزوات و القضاة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1406-1050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6621" name="Text Box 41"/>
              <p:cNvSpPr txBox="1">
                <a:spLocks noChangeArrowheads="1"/>
              </p:cNvSpPr>
              <p:nvPr/>
            </p:nvSpPr>
            <p:spPr bwMode="auto">
              <a:xfrm>
                <a:off x="6604" y="3139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2100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28366" name="Text Box 40"/>
              <p:cNvSpPr txBox="1">
                <a:spLocks noChangeArrowheads="1"/>
              </p:cNvSpPr>
              <p:nvPr/>
            </p:nvSpPr>
            <p:spPr bwMode="auto">
              <a:xfrm>
                <a:off x="1132" y="3048"/>
                <a:ext cx="1728" cy="282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الآباء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2135-1774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كنعان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1875-1845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الهجرة إلى مصر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1845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67" name="Text Box 39"/>
              <p:cNvSpPr txBox="1">
                <a:spLocks noChangeArrowheads="1"/>
              </p:cNvSpPr>
              <p:nvPr/>
            </p:nvSpPr>
            <p:spPr bwMode="auto">
              <a:xfrm>
                <a:off x="1132" y="5876"/>
                <a:ext cx="1728" cy="37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1845-1445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العبودية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1730؟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6624" name="Text Box 38"/>
              <p:cNvSpPr txBox="1">
                <a:spLocks noChangeArrowheads="1"/>
              </p:cNvSpPr>
              <p:nvPr/>
            </p:nvSpPr>
            <p:spPr bwMode="auto">
              <a:xfrm>
                <a:off x="6604" y="4004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2000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25" name="Text Box 37"/>
              <p:cNvSpPr txBox="1">
                <a:spLocks noChangeArrowheads="1"/>
              </p:cNvSpPr>
              <p:nvPr/>
            </p:nvSpPr>
            <p:spPr bwMode="auto">
              <a:xfrm>
                <a:off x="6604" y="5012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1900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26" name="Text Box 36"/>
              <p:cNvSpPr txBox="1">
                <a:spLocks noChangeArrowheads="1"/>
              </p:cNvSpPr>
              <p:nvPr/>
            </p:nvSpPr>
            <p:spPr bwMode="auto">
              <a:xfrm>
                <a:off x="6604" y="6020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1800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27" name="Text Box 35"/>
              <p:cNvSpPr txBox="1">
                <a:spLocks noChangeArrowheads="1"/>
              </p:cNvSpPr>
              <p:nvPr/>
            </p:nvSpPr>
            <p:spPr bwMode="auto">
              <a:xfrm>
                <a:off x="6604" y="7028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1700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28" name="Text Box 34"/>
              <p:cNvSpPr txBox="1">
                <a:spLocks noChangeArrowheads="1"/>
              </p:cNvSpPr>
              <p:nvPr/>
            </p:nvSpPr>
            <p:spPr bwMode="auto">
              <a:xfrm>
                <a:off x="6604" y="8036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1600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29" name="Text Box 33"/>
              <p:cNvSpPr txBox="1">
                <a:spLocks noChangeArrowheads="1"/>
              </p:cNvSpPr>
              <p:nvPr/>
            </p:nvSpPr>
            <p:spPr bwMode="auto">
              <a:xfrm>
                <a:off x="6604" y="9043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1500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30" name="Text Box 32"/>
              <p:cNvSpPr txBox="1">
                <a:spLocks noChangeArrowheads="1"/>
              </p:cNvSpPr>
              <p:nvPr/>
            </p:nvSpPr>
            <p:spPr bwMode="auto">
              <a:xfrm>
                <a:off x="6604" y="10051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1400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31" name="Text Box 31"/>
              <p:cNvSpPr txBox="1">
                <a:spLocks noChangeArrowheads="1"/>
              </p:cNvSpPr>
              <p:nvPr/>
            </p:nvSpPr>
            <p:spPr bwMode="auto">
              <a:xfrm>
                <a:off x="6604" y="11059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1300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32" name="Text Box 30"/>
              <p:cNvSpPr txBox="1">
                <a:spLocks noChangeArrowheads="1"/>
              </p:cNvSpPr>
              <p:nvPr/>
            </p:nvSpPr>
            <p:spPr bwMode="auto">
              <a:xfrm>
                <a:off x="6604" y="12067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1200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33" name="Text Box 29"/>
              <p:cNvSpPr txBox="1">
                <a:spLocks noChangeArrowheads="1"/>
              </p:cNvSpPr>
              <p:nvPr/>
            </p:nvSpPr>
            <p:spPr bwMode="auto">
              <a:xfrm>
                <a:off x="6604" y="13075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1100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34" name="Text Box 28"/>
              <p:cNvSpPr txBox="1">
                <a:spLocks noChangeArrowheads="1"/>
              </p:cNvSpPr>
              <p:nvPr/>
            </p:nvSpPr>
            <p:spPr bwMode="auto">
              <a:xfrm>
                <a:off x="6604" y="14083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1000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196635" name="Text Box 27"/>
              <p:cNvSpPr txBox="1">
                <a:spLocks noChangeArrowheads="1"/>
              </p:cNvSpPr>
              <p:nvPr/>
            </p:nvSpPr>
            <p:spPr bwMode="auto">
              <a:xfrm>
                <a:off x="6604" y="15091"/>
                <a:ext cx="921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glow rad="101600">
                        <a:srgbClr val="003300">
                          <a:alpha val="75000"/>
                        </a:srgbClr>
                      </a:glow>
                    </a:effectLst>
                    <a:uLnTx/>
                    <a:uFillTx/>
                    <a:latin typeface="Arial"/>
                    <a:ea typeface="ＭＳ Ｐゴシック" charset="0"/>
                    <a:cs typeface="Arial"/>
                  </a:rPr>
                  <a:t>900</a:t>
                </a: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glow rad="101600">
                      <a:srgbClr val="003300">
                        <a:alpha val="75000"/>
                      </a:srgbClr>
                    </a:glow>
                  </a:effectLst>
                  <a:uLnTx/>
                  <a:uFillTx/>
                  <a:latin typeface="Arial"/>
                  <a:ea typeface="ＭＳ Ｐゴシック" charset="0"/>
                  <a:cs typeface="Arial"/>
                </a:endParaRPr>
              </a:p>
            </p:txBody>
          </p:sp>
          <p:sp>
            <p:nvSpPr>
              <p:cNvPr id="228380" name="Text Box 26"/>
              <p:cNvSpPr txBox="1">
                <a:spLocks noChangeArrowheads="1"/>
              </p:cNvSpPr>
              <p:nvPr/>
            </p:nvSpPr>
            <p:spPr bwMode="auto">
              <a:xfrm>
                <a:off x="3004" y="3100"/>
                <a:ext cx="1728" cy="241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الآباء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2166-1805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كنعان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2090-1876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الهجرة إلى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1876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1" name="Line 25"/>
              <p:cNvSpPr>
                <a:spLocks noChangeShapeType="1"/>
              </p:cNvSpPr>
              <p:nvPr/>
            </p:nvSpPr>
            <p:spPr bwMode="auto">
              <a:xfrm>
                <a:off x="3004" y="6856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382" name="Line 24"/>
              <p:cNvSpPr>
                <a:spLocks noChangeShapeType="1"/>
              </p:cNvSpPr>
              <p:nvPr/>
            </p:nvSpPr>
            <p:spPr bwMode="auto">
              <a:xfrm>
                <a:off x="1132" y="6856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383" name="Text Box 23"/>
              <p:cNvSpPr txBox="1">
                <a:spLocks noChangeArrowheads="1"/>
              </p:cNvSpPr>
              <p:nvPr/>
            </p:nvSpPr>
            <p:spPr bwMode="auto">
              <a:xfrm>
                <a:off x="1132" y="9756"/>
                <a:ext cx="1728" cy="38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التيهان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1445-1405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الغزوات و القضاة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1405-1050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4" name="Text Box 22"/>
              <p:cNvSpPr txBox="1">
                <a:spLocks noChangeArrowheads="1"/>
              </p:cNvSpPr>
              <p:nvPr/>
            </p:nvSpPr>
            <p:spPr bwMode="auto">
              <a:xfrm>
                <a:off x="1132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المملكة المتحدة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1050-931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5" name="Text Box 21"/>
              <p:cNvSpPr txBox="1">
                <a:spLocks noChangeArrowheads="1"/>
              </p:cNvSpPr>
              <p:nvPr/>
            </p:nvSpPr>
            <p:spPr bwMode="auto">
              <a:xfrm>
                <a:off x="3004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المملكة المتحدة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1050-931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6" name="Text Box 20"/>
              <p:cNvSpPr txBox="1">
                <a:spLocks noChangeArrowheads="1"/>
              </p:cNvSpPr>
              <p:nvPr/>
            </p:nvSpPr>
            <p:spPr bwMode="auto">
              <a:xfrm>
                <a:off x="3004" y="9332"/>
                <a:ext cx="1728" cy="57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الخروج</a:t>
                </a:r>
                <a:endPara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7" name="Text Box 19"/>
              <p:cNvSpPr txBox="1">
                <a:spLocks noChangeArrowheads="1"/>
              </p:cNvSpPr>
              <p:nvPr/>
            </p:nvSpPr>
            <p:spPr bwMode="auto">
              <a:xfrm>
                <a:off x="4876" y="4696"/>
                <a:ext cx="1728" cy="28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الآباء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1952-1589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كنعان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1875-1660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الهجرة إلى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1660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8" name="Text Box 18"/>
              <p:cNvSpPr txBox="1">
                <a:spLocks noChangeArrowheads="1"/>
              </p:cNvSpPr>
              <p:nvPr/>
            </p:nvSpPr>
            <p:spPr bwMode="auto">
              <a:xfrm>
                <a:off x="4876" y="13644"/>
                <a:ext cx="1728" cy="11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المملكة المتحدة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1050-931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89" name="Text Box 17"/>
              <p:cNvSpPr txBox="1">
                <a:spLocks noChangeArrowheads="1"/>
              </p:cNvSpPr>
              <p:nvPr/>
            </p:nvSpPr>
            <p:spPr bwMode="auto">
              <a:xfrm>
                <a:off x="4876" y="9304"/>
                <a:ext cx="1728" cy="60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الخروج</a:t>
                </a:r>
                <a:endPara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0" name="Text Box 16"/>
              <p:cNvSpPr txBox="1">
                <a:spLocks noChangeArrowheads="1"/>
              </p:cNvSpPr>
              <p:nvPr/>
            </p:nvSpPr>
            <p:spPr bwMode="auto">
              <a:xfrm>
                <a:off x="1132" y="9332"/>
                <a:ext cx="1728" cy="572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الخروج</a:t>
                </a:r>
                <a:endPara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1" name="Text Box 15"/>
              <p:cNvSpPr txBox="1">
                <a:spLocks noChangeArrowheads="1"/>
              </p:cNvSpPr>
              <p:nvPr/>
            </p:nvSpPr>
            <p:spPr bwMode="auto">
              <a:xfrm>
                <a:off x="7468" y="7740"/>
                <a:ext cx="1728" cy="38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1650-1230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العبودية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1580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2" name="Text Box 14"/>
              <p:cNvSpPr txBox="1">
                <a:spLocks noChangeArrowheads="1"/>
              </p:cNvSpPr>
              <p:nvPr/>
            </p:nvSpPr>
            <p:spPr bwMode="auto">
              <a:xfrm>
                <a:off x="7468" y="12040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(</a:t>
                </a:r>
                <a:r>
                  <a:rPr kumimoji="0" lang="ar-JO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لا تيهان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الغزوات و القضاة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1230-1025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3" name="Text Box 13"/>
              <p:cNvSpPr txBox="1">
                <a:spLocks noChangeArrowheads="1"/>
              </p:cNvSpPr>
              <p:nvPr/>
            </p:nvSpPr>
            <p:spPr bwMode="auto">
              <a:xfrm>
                <a:off x="7468" y="13856"/>
                <a:ext cx="1728" cy="9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المملكة المتحدة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1025-931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4" name="Text Box 12"/>
              <p:cNvSpPr txBox="1">
                <a:spLocks noChangeArrowheads="1"/>
              </p:cNvSpPr>
              <p:nvPr/>
            </p:nvSpPr>
            <p:spPr bwMode="auto">
              <a:xfrm>
                <a:off x="7468" y="11608"/>
                <a:ext cx="1728" cy="63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altLang="zh-CN" sz="17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الخروج</a:t>
                </a:r>
                <a:endPara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5" name="Text Box 11"/>
              <p:cNvSpPr txBox="1">
                <a:spLocks noChangeArrowheads="1"/>
              </p:cNvSpPr>
              <p:nvPr/>
            </p:nvSpPr>
            <p:spPr bwMode="auto">
              <a:xfrm>
                <a:off x="7468" y="4696"/>
                <a:ext cx="1728" cy="304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الآباء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1950-1650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كنهان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1650-؟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الهجرة إلى مصر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1650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6" name="Line 10"/>
              <p:cNvSpPr>
                <a:spLocks noChangeShapeType="1"/>
              </p:cNvSpPr>
              <p:nvPr/>
            </p:nvSpPr>
            <p:spPr bwMode="auto">
              <a:xfrm>
                <a:off x="7468" y="8823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28397" name="Text Box 9"/>
              <p:cNvSpPr txBox="1">
                <a:spLocks noChangeArrowheads="1"/>
              </p:cNvSpPr>
              <p:nvPr/>
            </p:nvSpPr>
            <p:spPr bwMode="auto">
              <a:xfrm>
                <a:off x="9484" y="10804"/>
                <a:ext cx="1728" cy="129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التغرب في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1350-1230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8" name="Text Box 8"/>
              <p:cNvSpPr txBox="1">
                <a:spLocks noChangeArrowheads="1"/>
              </p:cNvSpPr>
              <p:nvPr/>
            </p:nvSpPr>
            <p:spPr bwMode="auto">
              <a:xfrm>
                <a:off x="9484" y="12100"/>
                <a:ext cx="1728" cy="187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 (</a:t>
                </a:r>
                <a:r>
                  <a:rPr kumimoji="0" lang="ar-JO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لا خروج و لا تيهان 40 سنة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)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الهجرة، الغزوات و القضاة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1230-1025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399" name="Text Box 7"/>
              <p:cNvSpPr txBox="1">
                <a:spLocks noChangeArrowheads="1"/>
              </p:cNvSpPr>
              <p:nvPr/>
            </p:nvSpPr>
            <p:spPr bwMode="auto">
              <a:xfrm>
                <a:off x="9484" y="13856"/>
                <a:ext cx="1728" cy="98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المملكة المتحدة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1025-931</a:t>
                </a: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400" name="Text Box 6"/>
              <p:cNvSpPr txBox="1">
                <a:spLocks noChangeArrowheads="1"/>
              </p:cNvSpPr>
              <p:nvPr/>
            </p:nvSpPr>
            <p:spPr bwMode="auto">
              <a:xfrm>
                <a:off x="9484" y="9110"/>
                <a:ext cx="1728" cy="172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الآباء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1500-1300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الهجرة التدريجية      إلى مصر</a:t>
                </a:r>
                <a:endParaRPr kumimoji="0" lang="en-US" sz="9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8401" name="Line 4"/>
              <p:cNvSpPr>
                <a:spLocks noChangeShapeType="1"/>
              </p:cNvSpPr>
              <p:nvPr/>
            </p:nvSpPr>
            <p:spPr bwMode="auto">
              <a:xfrm>
                <a:off x="4941" y="8823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</p:grpSp>
      <p:sp>
        <p:nvSpPr>
          <p:cNvPr id="552016" name="Text Box 80"/>
          <p:cNvSpPr txBox="1">
            <a:spLocks noChangeArrowheads="1"/>
          </p:cNvSpPr>
          <p:nvPr/>
        </p:nvSpPr>
        <p:spPr bwMode="auto">
          <a:xfrm>
            <a:off x="6934200" y="3644900"/>
            <a:ext cx="2209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مقتبس (تمت إضافة العمود 1) من جون والتون ، مخططات تسلسل زمني وخلفيات العهد القديم ، الطبعة الثانية، 99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(مسح عهد قديم، 108أ-ب)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4103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ext Box 2"/>
          <p:cNvSpPr txBox="1">
            <a:spLocks noChangeArrowheads="1"/>
          </p:cNvSpPr>
          <p:nvPr/>
        </p:nvSpPr>
        <p:spPr bwMode="auto">
          <a:xfrm>
            <a:off x="8246825" y="152400"/>
            <a:ext cx="508474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67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 rot="16200000">
            <a:off x="4894263" y="3517900"/>
            <a:ext cx="6286500" cy="304800"/>
          </a:xfrm>
        </p:spPr>
        <p:txBody>
          <a:bodyPr/>
          <a:lstStyle/>
          <a:p>
            <a:pPr algn="ctr">
              <a:defRPr/>
            </a:pPr>
            <a:r>
              <a:rPr kumimoji="0" lang="ar-JO" altLang="zh-CN" sz="2000" b="1" i="0" dirty="0">
                <a:solidFill>
                  <a:schemeClr val="tx1"/>
                </a:solidFill>
                <a:effectLst/>
                <a:latin typeface="Arial"/>
                <a:ea typeface="ＭＳ Ｐゴシック" charset="0"/>
                <a:cs typeface="Arial"/>
              </a:rPr>
              <a:t>التسلسل الزمني للتغرب المصري متناقض</a:t>
            </a:r>
            <a:endParaRPr kumimoji="0" lang="en-US" altLang="zh-CN" sz="1600" i="0" dirty="0">
              <a:solidFill>
                <a:schemeClr val="tx1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0404" name="Rectangle 4"/>
          <p:cNvSpPr>
            <a:spLocks noChangeArrowheads="1"/>
          </p:cNvSpPr>
          <p:nvPr/>
        </p:nvSpPr>
        <p:spPr bwMode="auto">
          <a:xfrm>
            <a:off x="0" y="60325"/>
            <a:ext cx="9144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 charset="0"/>
                <a:ea typeface="ＭＳ Ｐゴシック" charset="0"/>
                <a:cs typeface="Times New Roman" charset="0"/>
              </a:rPr>
              <a:t>The following views are listed in order from the best to the worst perspective, in my opinion.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230405" name="Group 5"/>
          <p:cNvGrpSpPr>
            <a:grpSpLocks/>
          </p:cNvGrpSpPr>
          <p:nvPr/>
        </p:nvGrpSpPr>
        <p:grpSpPr bwMode="auto">
          <a:xfrm>
            <a:off x="0" y="0"/>
            <a:ext cx="8001000" cy="6858000"/>
            <a:chOff x="0" y="499"/>
            <a:chExt cx="4452" cy="7627"/>
          </a:xfrm>
        </p:grpSpPr>
        <p:grpSp>
          <p:nvGrpSpPr>
            <p:cNvPr id="230410" name="Group 6"/>
            <p:cNvGrpSpPr>
              <a:grpSpLocks/>
            </p:cNvGrpSpPr>
            <p:nvPr/>
          </p:nvGrpSpPr>
          <p:grpSpPr bwMode="auto">
            <a:xfrm>
              <a:off x="0" y="499"/>
              <a:ext cx="669" cy="824"/>
              <a:chOff x="0" y="499"/>
              <a:chExt cx="669" cy="824"/>
            </a:xfrm>
          </p:grpSpPr>
          <p:sp>
            <p:nvSpPr>
              <p:cNvPr id="230468" name="Rectangle 7"/>
              <p:cNvSpPr>
                <a:spLocks noChangeArrowheads="1"/>
              </p:cNvSpPr>
              <p:nvPr/>
            </p:nvSpPr>
            <p:spPr bwMode="auto">
              <a:xfrm>
                <a:off x="0" y="499"/>
                <a:ext cx="669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0469" name="Rectangle 8"/>
              <p:cNvSpPr>
                <a:spLocks noChangeArrowheads="1"/>
              </p:cNvSpPr>
              <p:nvPr/>
            </p:nvSpPr>
            <p:spPr bwMode="auto">
              <a:xfrm>
                <a:off x="43" y="499"/>
                <a:ext cx="583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ffo" charset="0"/>
                    <a:ea typeface="ＭＳ Ｐゴシック" charset="0"/>
                    <a:cs typeface="Times New Roman" charset="0"/>
                  </a:rPr>
                  <a:t>النظرة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Times New Roman" charset="0"/>
                </a:endParaRPr>
              </a:p>
            </p:txBody>
          </p:sp>
        </p:grpSp>
        <p:grpSp>
          <p:nvGrpSpPr>
            <p:cNvPr id="230411" name="Group 9"/>
            <p:cNvGrpSpPr>
              <a:grpSpLocks/>
            </p:cNvGrpSpPr>
            <p:nvPr/>
          </p:nvGrpSpPr>
          <p:grpSpPr bwMode="auto">
            <a:xfrm>
              <a:off x="669" y="499"/>
              <a:ext cx="826" cy="824"/>
              <a:chOff x="669" y="499"/>
              <a:chExt cx="826" cy="824"/>
            </a:xfrm>
          </p:grpSpPr>
          <p:sp>
            <p:nvSpPr>
              <p:cNvPr id="230466" name="Rectangle 10"/>
              <p:cNvSpPr>
                <a:spLocks noChangeArrowheads="1"/>
              </p:cNvSpPr>
              <p:nvPr/>
            </p:nvSpPr>
            <p:spPr bwMode="auto">
              <a:xfrm>
                <a:off x="669" y="499"/>
                <a:ext cx="826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0467" name="Rectangle 11"/>
              <p:cNvSpPr>
                <a:spLocks noChangeArrowheads="1"/>
              </p:cNvSpPr>
              <p:nvPr/>
            </p:nvSpPr>
            <p:spPr bwMode="auto">
              <a:xfrm>
                <a:off x="712" y="499"/>
                <a:ext cx="740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ffo" charset="0"/>
                    <a:ea typeface="ＭＳ Ｐゴシック" charset="0"/>
                    <a:cs typeface="Times New Roman" charset="0"/>
                  </a:rPr>
                  <a:t>التغرب           400 سنة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Times New Roman" charset="0"/>
                </a:endParaRPr>
              </a:p>
            </p:txBody>
          </p:sp>
        </p:grpSp>
        <p:grpSp>
          <p:nvGrpSpPr>
            <p:cNvPr id="230412" name="Group 12"/>
            <p:cNvGrpSpPr>
              <a:grpSpLocks/>
            </p:cNvGrpSpPr>
            <p:nvPr/>
          </p:nvGrpSpPr>
          <p:grpSpPr bwMode="auto">
            <a:xfrm>
              <a:off x="1495" y="499"/>
              <a:ext cx="697" cy="824"/>
              <a:chOff x="1495" y="499"/>
              <a:chExt cx="697" cy="824"/>
            </a:xfrm>
          </p:grpSpPr>
          <p:sp>
            <p:nvSpPr>
              <p:cNvPr id="230464" name="Rectangle 13"/>
              <p:cNvSpPr>
                <a:spLocks noChangeArrowheads="1"/>
              </p:cNvSpPr>
              <p:nvPr/>
            </p:nvSpPr>
            <p:spPr bwMode="auto">
              <a:xfrm>
                <a:off x="1495" y="499"/>
                <a:ext cx="697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0465" name="Rectangle 14"/>
              <p:cNvSpPr>
                <a:spLocks noChangeArrowheads="1"/>
              </p:cNvSpPr>
              <p:nvPr/>
            </p:nvSpPr>
            <p:spPr bwMode="auto">
              <a:xfrm>
                <a:off x="1538" y="499"/>
                <a:ext cx="611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ffo" charset="0"/>
                    <a:ea typeface="ＭＳ Ｐゴシック" charset="0"/>
                    <a:cs typeface="Times New Roman" charset="0"/>
                  </a:rPr>
                  <a:t>التغرب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JO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ffo" charset="0"/>
                    <a:ea typeface="ＭＳ Ｐゴシック" charset="0"/>
                    <a:cs typeface="Times New Roman" charset="0"/>
                  </a:rPr>
                  <a:t>430 سنة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Times New Roman" charset="0"/>
                </a:endParaRPr>
              </a:p>
            </p:txBody>
          </p:sp>
        </p:grpSp>
        <p:grpSp>
          <p:nvGrpSpPr>
            <p:cNvPr id="230413" name="Group 15"/>
            <p:cNvGrpSpPr>
              <a:grpSpLocks/>
            </p:cNvGrpSpPr>
            <p:nvPr/>
          </p:nvGrpSpPr>
          <p:grpSpPr bwMode="auto">
            <a:xfrm>
              <a:off x="2192" y="499"/>
              <a:ext cx="792" cy="824"/>
              <a:chOff x="2192" y="499"/>
              <a:chExt cx="792" cy="824"/>
            </a:xfrm>
          </p:grpSpPr>
          <p:sp>
            <p:nvSpPr>
              <p:cNvPr id="230462" name="Rectangle 16"/>
              <p:cNvSpPr>
                <a:spLocks noChangeArrowheads="1"/>
              </p:cNvSpPr>
              <p:nvPr/>
            </p:nvSpPr>
            <p:spPr bwMode="auto">
              <a:xfrm>
                <a:off x="2192" y="499"/>
                <a:ext cx="792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0463" name="Rectangle 17"/>
              <p:cNvSpPr>
                <a:spLocks noChangeArrowheads="1"/>
              </p:cNvSpPr>
              <p:nvPr/>
            </p:nvSpPr>
            <p:spPr bwMode="auto">
              <a:xfrm>
                <a:off x="2235" y="499"/>
                <a:ext cx="706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ffo" charset="0"/>
                    <a:ea typeface="ＭＳ Ｐゴシック" charset="0"/>
                    <a:cs typeface="Times New Roman" charset="0"/>
                  </a:rPr>
                  <a:t> 215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Times New Roman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ffo" charset="0"/>
                    <a:ea typeface="ＭＳ Ｐゴシック" charset="0"/>
                    <a:cs typeface="Times New Roman" charset="0"/>
                  </a:rPr>
                  <a:t>YEAR SOJOURN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Times New Roman" charset="0"/>
                </a:endParaRPr>
              </a:p>
            </p:txBody>
          </p:sp>
        </p:grpSp>
        <p:grpSp>
          <p:nvGrpSpPr>
            <p:cNvPr id="230414" name="Group 18"/>
            <p:cNvGrpSpPr>
              <a:grpSpLocks/>
            </p:cNvGrpSpPr>
            <p:nvPr/>
          </p:nvGrpSpPr>
          <p:grpSpPr bwMode="auto">
            <a:xfrm>
              <a:off x="2984" y="499"/>
              <a:ext cx="720" cy="824"/>
              <a:chOff x="2984" y="499"/>
              <a:chExt cx="720" cy="824"/>
            </a:xfrm>
          </p:grpSpPr>
          <p:sp>
            <p:nvSpPr>
              <p:cNvPr id="230460" name="Rectangle 19"/>
              <p:cNvSpPr>
                <a:spLocks noChangeArrowheads="1"/>
              </p:cNvSpPr>
              <p:nvPr/>
            </p:nvSpPr>
            <p:spPr bwMode="auto">
              <a:xfrm>
                <a:off x="2984" y="499"/>
                <a:ext cx="720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0461" name="Rectangle 20"/>
              <p:cNvSpPr>
                <a:spLocks noChangeArrowheads="1"/>
              </p:cNvSpPr>
              <p:nvPr/>
            </p:nvSpPr>
            <p:spPr bwMode="auto">
              <a:xfrm>
                <a:off x="3027" y="499"/>
                <a:ext cx="634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ffo" charset="0"/>
                    <a:ea typeface="ＭＳ Ｐゴシック" charset="0"/>
                    <a:cs typeface="Times New Roman" charset="0"/>
                  </a:rPr>
                  <a:t> LATE 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Times New Roman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ffo" charset="0"/>
                    <a:ea typeface="ＭＳ Ｐゴシック" charset="0"/>
                    <a:cs typeface="Times New Roman" charset="0"/>
                  </a:rPr>
                  <a:t>EXODUS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Times New Roman" charset="0"/>
                </a:endParaRPr>
              </a:p>
            </p:txBody>
          </p:sp>
        </p:grpSp>
        <p:grpSp>
          <p:nvGrpSpPr>
            <p:cNvPr id="230415" name="Group 21"/>
            <p:cNvGrpSpPr>
              <a:grpSpLocks/>
            </p:cNvGrpSpPr>
            <p:nvPr/>
          </p:nvGrpSpPr>
          <p:grpSpPr bwMode="auto">
            <a:xfrm>
              <a:off x="3704" y="499"/>
              <a:ext cx="748" cy="824"/>
              <a:chOff x="3704" y="499"/>
              <a:chExt cx="748" cy="824"/>
            </a:xfrm>
          </p:grpSpPr>
          <p:sp>
            <p:nvSpPr>
              <p:cNvPr id="230458" name="Rectangle 22"/>
              <p:cNvSpPr>
                <a:spLocks noChangeArrowheads="1"/>
              </p:cNvSpPr>
              <p:nvPr/>
            </p:nvSpPr>
            <p:spPr bwMode="auto">
              <a:xfrm>
                <a:off x="3704" y="499"/>
                <a:ext cx="748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230459" name="Rectangle 23"/>
              <p:cNvSpPr>
                <a:spLocks noChangeArrowheads="1"/>
              </p:cNvSpPr>
              <p:nvPr/>
            </p:nvSpPr>
            <p:spPr bwMode="auto">
              <a:xfrm>
                <a:off x="3747" y="499"/>
                <a:ext cx="662" cy="82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ffo" charset="0"/>
                    <a:ea typeface="ＭＳ Ｐゴシック" charset="0"/>
                    <a:cs typeface="Times New Roman" charset="0"/>
                  </a:rPr>
                  <a:t> </a:t>
                </a: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Times New Roman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Liffo" charset="0"/>
                    <a:ea typeface="ＭＳ Ｐゴシック" charset="0"/>
                    <a:cs typeface="Times New Roman" charset="0"/>
                  </a:rPr>
                  <a:t>CRITICAL</a:t>
                </a: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 charset="0"/>
                  <a:ea typeface="ＭＳ Ｐゴシック" charset="0"/>
                  <a:cs typeface="Times New Roman" charset="0"/>
                </a:endParaRPr>
              </a:p>
            </p:txBody>
          </p:sp>
        </p:grpSp>
        <p:sp>
          <p:nvSpPr>
            <p:cNvPr id="198672" name="Rectangle 24"/>
            <p:cNvSpPr>
              <a:spLocks noChangeArrowheads="1"/>
            </p:cNvSpPr>
            <p:nvPr/>
          </p:nvSpPr>
          <p:spPr bwMode="auto">
            <a:xfrm>
              <a:off x="43" y="1323"/>
              <a:ext cx="583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الخروج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73" name="Rectangle 25"/>
            <p:cNvSpPr>
              <a:spLocks noChangeArrowheads="1"/>
            </p:cNvSpPr>
            <p:nvPr/>
          </p:nvSpPr>
          <p:spPr bwMode="auto">
            <a:xfrm>
              <a:off x="626" y="1323"/>
              <a:ext cx="741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مبكر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74" name="Rectangle 26"/>
            <p:cNvSpPr>
              <a:spLocks noChangeArrowheads="1"/>
            </p:cNvSpPr>
            <p:nvPr/>
          </p:nvSpPr>
          <p:spPr bwMode="auto">
            <a:xfrm>
              <a:off x="1367" y="1323"/>
              <a:ext cx="61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مبكر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75" name="Rectangle 27"/>
            <p:cNvSpPr>
              <a:spLocks noChangeArrowheads="1"/>
            </p:cNvSpPr>
            <p:nvPr/>
          </p:nvSpPr>
          <p:spPr bwMode="auto">
            <a:xfrm>
              <a:off x="1977" y="1323"/>
              <a:ext cx="706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مبكر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76" name="Rectangle 28"/>
            <p:cNvSpPr>
              <a:spLocks noChangeArrowheads="1"/>
            </p:cNvSpPr>
            <p:nvPr/>
          </p:nvSpPr>
          <p:spPr bwMode="auto">
            <a:xfrm>
              <a:off x="2683" y="1323"/>
              <a:ext cx="634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متأخر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77" name="Rectangle 29"/>
            <p:cNvSpPr>
              <a:spLocks noChangeArrowheads="1"/>
            </p:cNvSpPr>
            <p:nvPr/>
          </p:nvSpPr>
          <p:spPr bwMode="auto">
            <a:xfrm>
              <a:off x="3317" y="1323"/>
              <a:ext cx="663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هجرة متدرجة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78" name="Rectangle 30"/>
            <p:cNvSpPr>
              <a:spLocks noChangeArrowheads="1"/>
            </p:cNvSpPr>
            <p:nvPr/>
          </p:nvSpPr>
          <p:spPr bwMode="auto">
            <a:xfrm>
              <a:off x="43" y="2014"/>
              <a:ext cx="58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التغرب في مصر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79" name="Rectangle 31"/>
            <p:cNvSpPr>
              <a:spLocks noChangeArrowheads="1"/>
            </p:cNvSpPr>
            <p:nvPr/>
          </p:nvSpPr>
          <p:spPr bwMode="auto">
            <a:xfrm>
              <a:off x="626" y="2014"/>
              <a:ext cx="74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400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80" name="Rectangle 32"/>
            <p:cNvSpPr>
              <a:spLocks noChangeArrowheads="1"/>
            </p:cNvSpPr>
            <p:nvPr/>
          </p:nvSpPr>
          <p:spPr bwMode="auto">
            <a:xfrm>
              <a:off x="1367" y="2014"/>
              <a:ext cx="61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430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81" name="Rectangle 33"/>
            <p:cNvSpPr>
              <a:spLocks noChangeArrowheads="1"/>
            </p:cNvSpPr>
            <p:nvPr/>
          </p:nvSpPr>
          <p:spPr bwMode="auto">
            <a:xfrm>
              <a:off x="1977" y="2014"/>
              <a:ext cx="70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215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82" name="Rectangle 34"/>
            <p:cNvSpPr>
              <a:spLocks noChangeArrowheads="1"/>
            </p:cNvSpPr>
            <p:nvPr/>
          </p:nvSpPr>
          <p:spPr bwMode="auto">
            <a:xfrm>
              <a:off x="2683" y="2014"/>
              <a:ext cx="634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420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83" name="Rectangle 35"/>
            <p:cNvSpPr>
              <a:spLocks noChangeArrowheads="1"/>
            </p:cNvSpPr>
            <p:nvPr/>
          </p:nvSpPr>
          <p:spPr bwMode="auto">
            <a:xfrm>
              <a:off x="3317" y="2014"/>
              <a:ext cx="66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120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84" name="Rectangle 36"/>
            <p:cNvSpPr>
              <a:spLocks noChangeArrowheads="1"/>
            </p:cNvSpPr>
            <p:nvPr/>
          </p:nvSpPr>
          <p:spPr bwMode="auto">
            <a:xfrm>
              <a:off x="43" y="2609"/>
              <a:ext cx="58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سنوات الحرية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85" name="Rectangle 37"/>
            <p:cNvSpPr>
              <a:spLocks noChangeArrowheads="1"/>
            </p:cNvSpPr>
            <p:nvPr/>
          </p:nvSpPr>
          <p:spPr bwMode="auto">
            <a:xfrm>
              <a:off x="626" y="2609"/>
              <a:ext cx="74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غير محدد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86" name="Rectangle 38"/>
            <p:cNvSpPr>
              <a:spLocks noChangeArrowheads="1"/>
            </p:cNvSpPr>
            <p:nvPr/>
          </p:nvSpPr>
          <p:spPr bwMode="auto">
            <a:xfrm>
              <a:off x="1367" y="2609"/>
              <a:ext cx="61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295 أو 145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87" name="Rectangle 39"/>
            <p:cNvSpPr>
              <a:spLocks noChangeArrowheads="1"/>
            </p:cNvSpPr>
            <p:nvPr/>
          </p:nvSpPr>
          <p:spPr bwMode="auto">
            <a:xfrm>
              <a:off x="1977" y="2609"/>
              <a:ext cx="70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80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88" name="Rectangle 40"/>
            <p:cNvSpPr>
              <a:spLocks noChangeArrowheads="1"/>
            </p:cNvSpPr>
            <p:nvPr/>
          </p:nvSpPr>
          <p:spPr bwMode="auto">
            <a:xfrm>
              <a:off x="2683" y="2609"/>
              <a:ext cx="634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70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89" name="Rectangle 41"/>
            <p:cNvSpPr>
              <a:spLocks noChangeArrowheads="1"/>
            </p:cNvSpPr>
            <p:nvPr/>
          </p:nvSpPr>
          <p:spPr bwMode="auto">
            <a:xfrm>
              <a:off x="3317" y="2609"/>
              <a:ext cx="66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120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90" name="Rectangle 42"/>
            <p:cNvSpPr>
              <a:spLocks noChangeArrowheads="1"/>
            </p:cNvSpPr>
            <p:nvPr/>
          </p:nvSpPr>
          <p:spPr bwMode="auto">
            <a:xfrm>
              <a:off x="43" y="3204"/>
              <a:ext cx="58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سنوات العبودية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91" name="Rectangle 43"/>
            <p:cNvSpPr>
              <a:spLocks noChangeArrowheads="1"/>
            </p:cNvSpPr>
            <p:nvPr/>
          </p:nvSpPr>
          <p:spPr bwMode="auto">
            <a:xfrm>
              <a:off x="626" y="3204"/>
              <a:ext cx="741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&lt;400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92" name="Rectangle 44"/>
            <p:cNvSpPr>
              <a:spLocks noChangeArrowheads="1"/>
            </p:cNvSpPr>
            <p:nvPr/>
          </p:nvSpPr>
          <p:spPr bwMode="auto">
            <a:xfrm>
              <a:off x="1367" y="3204"/>
              <a:ext cx="61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135 أو 285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93" name="Rectangle 45"/>
            <p:cNvSpPr>
              <a:spLocks noChangeArrowheads="1"/>
            </p:cNvSpPr>
            <p:nvPr/>
          </p:nvSpPr>
          <p:spPr bwMode="auto">
            <a:xfrm>
              <a:off x="1977" y="3204"/>
              <a:ext cx="706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135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94" name="Rectangle 46"/>
            <p:cNvSpPr>
              <a:spLocks noChangeArrowheads="1"/>
            </p:cNvSpPr>
            <p:nvPr/>
          </p:nvSpPr>
          <p:spPr bwMode="auto">
            <a:xfrm>
              <a:off x="2683" y="3204"/>
              <a:ext cx="634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350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95" name="Rectangle 47"/>
            <p:cNvSpPr>
              <a:spLocks noChangeArrowheads="1"/>
            </p:cNvSpPr>
            <p:nvPr/>
          </p:nvSpPr>
          <p:spPr bwMode="auto">
            <a:xfrm>
              <a:off x="3317" y="3204"/>
              <a:ext cx="663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لا يوجد (أسطورة)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96" name="Rectangle 48"/>
            <p:cNvSpPr>
              <a:spLocks noChangeArrowheads="1"/>
            </p:cNvSpPr>
            <p:nvPr/>
          </p:nvSpPr>
          <p:spPr bwMode="auto">
            <a:xfrm>
              <a:off x="43" y="3799"/>
              <a:ext cx="583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خروج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نص خر12: 40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97" name="Rectangle 49"/>
            <p:cNvSpPr>
              <a:spLocks noChangeArrowheads="1"/>
            </p:cNvSpPr>
            <p:nvPr/>
          </p:nvSpPr>
          <p:spPr bwMode="auto">
            <a:xfrm>
              <a:off x="626" y="3799"/>
              <a:ext cx="741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السبعينية و التوراة السامرية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98" name="Rectangle 50"/>
            <p:cNvSpPr>
              <a:spLocks noChangeArrowheads="1"/>
            </p:cNvSpPr>
            <p:nvPr/>
          </p:nvSpPr>
          <p:spPr bwMode="auto">
            <a:xfrm>
              <a:off x="1367" y="3799"/>
              <a:ext cx="610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النص المازوري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699" name="Rectangle 51"/>
            <p:cNvSpPr>
              <a:spLocks noChangeArrowheads="1"/>
            </p:cNvSpPr>
            <p:nvPr/>
          </p:nvSpPr>
          <p:spPr bwMode="auto">
            <a:xfrm>
              <a:off x="1977" y="3799"/>
              <a:ext cx="706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السبعينية و التوراة السامرية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00" name="Rectangle 52"/>
            <p:cNvSpPr>
              <a:spLocks noChangeArrowheads="1"/>
            </p:cNvSpPr>
            <p:nvPr/>
          </p:nvSpPr>
          <p:spPr bwMode="auto">
            <a:xfrm>
              <a:off x="2683" y="3799"/>
              <a:ext cx="634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النص المازوري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01" name="Rectangle 53"/>
            <p:cNvSpPr>
              <a:spLocks noChangeArrowheads="1"/>
            </p:cNvSpPr>
            <p:nvPr/>
          </p:nvSpPr>
          <p:spPr bwMode="auto">
            <a:xfrm>
              <a:off x="3317" y="3799"/>
              <a:ext cx="663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غير مهم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02" name="Rectangle 54"/>
            <p:cNvSpPr>
              <a:spLocks noChangeArrowheads="1"/>
            </p:cNvSpPr>
            <p:nvPr/>
          </p:nvSpPr>
          <p:spPr bwMode="auto">
            <a:xfrm>
              <a:off x="43" y="4491"/>
              <a:ext cx="583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الشعبية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03" name="Rectangle 55"/>
            <p:cNvSpPr>
              <a:spLocks noChangeArrowheads="1"/>
            </p:cNvSpPr>
            <p:nvPr/>
          </p:nvSpPr>
          <p:spPr bwMode="auto">
            <a:xfrm>
              <a:off x="626" y="4491"/>
              <a:ext cx="741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قليل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04" name="Rectangle 56"/>
            <p:cNvSpPr>
              <a:spLocks noChangeArrowheads="1"/>
            </p:cNvSpPr>
            <p:nvPr/>
          </p:nvSpPr>
          <p:spPr bwMode="auto">
            <a:xfrm>
              <a:off x="1367" y="4491"/>
              <a:ext cx="610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الأكثر انتشاراً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05" name="Rectangle 57"/>
            <p:cNvSpPr>
              <a:spLocks noChangeArrowheads="1"/>
            </p:cNvSpPr>
            <p:nvPr/>
          </p:nvSpPr>
          <p:spPr bwMode="auto">
            <a:xfrm>
              <a:off x="1977" y="4491"/>
              <a:ext cx="706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منتشر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06" name="Rectangle 58"/>
            <p:cNvSpPr>
              <a:spLocks noChangeArrowheads="1"/>
            </p:cNvSpPr>
            <p:nvPr/>
          </p:nvSpPr>
          <p:spPr bwMode="auto">
            <a:xfrm>
              <a:off x="2683" y="4491"/>
              <a:ext cx="634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قلة من الإنجيليين و كثرة من المتحررين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07" name="Rectangle 59"/>
            <p:cNvSpPr>
              <a:spLocks noChangeArrowheads="1"/>
            </p:cNvSpPr>
            <p:nvPr/>
          </p:nvSpPr>
          <p:spPr bwMode="auto">
            <a:xfrm>
              <a:off x="3317" y="4491"/>
              <a:ext cx="663" cy="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كثرة من المتحررين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08" name="Rectangle 60"/>
            <p:cNvSpPr>
              <a:spLocks noChangeArrowheads="1"/>
            </p:cNvSpPr>
            <p:nvPr/>
          </p:nvSpPr>
          <p:spPr bwMode="auto">
            <a:xfrm>
              <a:off x="43" y="5181"/>
              <a:ext cx="583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الدعم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09" name="Rectangle 61"/>
            <p:cNvSpPr>
              <a:spLocks noChangeArrowheads="1"/>
            </p:cNvSpPr>
            <p:nvPr/>
          </p:nvSpPr>
          <p:spPr bwMode="auto">
            <a:xfrm>
              <a:off x="581" y="5181"/>
              <a:ext cx="786" cy="2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تك 15: 13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(</a:t>
              </a: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التغرب 400 سنة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)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 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أع 13: 19-20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”</a:t>
              </a: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حوالي 450 سنة</a:t>
              </a: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”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400+40+7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= 447 سنة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 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خر 12: 40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”</a:t>
              </a: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أبناء إسرائيل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"يشير إلى تكوين 35:10 (1875 ق.م) ليبدأ 430 عامًا كما حدث عندما كانت الأمة تسمى" إسرائيل "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 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10" name="Rectangle 62"/>
            <p:cNvSpPr>
              <a:spLocks noChangeArrowheads="1"/>
            </p:cNvSpPr>
            <p:nvPr/>
          </p:nvSpPr>
          <p:spPr bwMode="auto">
            <a:xfrm>
              <a:off x="1367" y="5181"/>
              <a:ext cx="610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يتبع النص المازوري عن خر 12: 40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 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 </a:t>
              </a: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يستخدم الكتاب المقدس أحيانًا الأرقام المستديرة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 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(انظر الصفحات القليلة التالية لمزيد من حجج التاريخ المبكر)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11" name="Rectangle 63"/>
            <p:cNvSpPr>
              <a:spLocks noChangeArrowheads="1"/>
            </p:cNvSpPr>
            <p:nvPr/>
          </p:nvSpPr>
          <p:spPr bwMode="auto">
            <a:xfrm>
              <a:off x="1977" y="5181"/>
              <a:ext cx="706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يتبع النص المازوري عن خر 12: 40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 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الملك الجديد في        خر 1كان مواطنًا مصريًا يتبع الهكسوس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 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تاريخهم المتأخر للعهد الإبراهيمي (1875 ق.م) حتى دخول يعقوب إلى مصر (1660 ق.م) هو 215 سنة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 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12" name="Rectangle 64"/>
            <p:cNvSpPr>
              <a:spLocks noChangeArrowheads="1"/>
            </p:cNvSpPr>
            <p:nvPr/>
          </p:nvSpPr>
          <p:spPr bwMode="auto">
            <a:xfrm>
              <a:off x="2683" y="5181"/>
              <a:ext cx="634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يدعم علم الآثار تدمير بعض المدن الكنعانية في القرن الثالث عشر</a:t>
              </a: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 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imes New Roman"/>
                  <a:ea typeface="+mn-ea"/>
                  <a:cs typeface="+mn-cs"/>
                </a:rPr>
                <a:t>(انظر الصفحات القليلة التالية لمزيد من حجج التاريخ المتأخر)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  <p:sp>
          <p:nvSpPr>
            <p:cNvPr id="198713" name="Rectangle 65"/>
            <p:cNvSpPr>
              <a:spLocks noChangeArrowheads="1"/>
            </p:cNvSpPr>
            <p:nvPr/>
          </p:nvSpPr>
          <p:spPr bwMode="auto">
            <a:xfrm>
              <a:off x="3317" y="5181"/>
              <a:ext cx="663" cy="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مدينة رعمسيس (خر 1: 11) يجب أن تكون قد بنيت بعد رمسيس 2 (1300 ق.م) و سميت باسمه</a:t>
              </a:r>
              <a:endPara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Arial"/>
                <a:ea typeface="Times New Roman" charset="0"/>
                <a:cs typeface="Arial"/>
              </a:endParaRPr>
            </a:p>
          </p:txBody>
        </p:sp>
      </p:grpSp>
      <p:sp>
        <p:nvSpPr>
          <p:cNvPr id="230406" name="Text Box 66"/>
          <p:cNvSpPr txBox="1">
            <a:spLocks noChangeArrowheads="1"/>
          </p:cNvSpPr>
          <p:nvPr/>
        </p:nvSpPr>
        <p:spPr bwMode="auto">
          <a:xfrm>
            <a:off x="4038600" y="0"/>
            <a:ext cx="1143000" cy="738664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Liffo" charset="0"/>
                <a:ea typeface="ＭＳ Ｐゴシック" charset="0"/>
              </a:rPr>
              <a:t>التغرب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Liffo" charset="0"/>
                <a:ea typeface="ＭＳ Ｐゴシック" charset="0"/>
              </a:rPr>
              <a:t>215 سنة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Liffo" charset="0"/>
              <a:ea typeface="ＭＳ Ｐゴシック" charset="0"/>
            </a:endParaRPr>
          </a:p>
        </p:txBody>
      </p:sp>
      <p:sp>
        <p:nvSpPr>
          <p:cNvPr id="230407" name="Text Box 67"/>
          <p:cNvSpPr txBox="1">
            <a:spLocks noChangeArrowheads="1"/>
          </p:cNvSpPr>
          <p:nvPr/>
        </p:nvSpPr>
        <p:spPr bwMode="auto">
          <a:xfrm>
            <a:off x="5181600" y="0"/>
            <a:ext cx="11430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Liffo" charset="0"/>
                <a:ea typeface="ＭＳ Ｐゴシック" charset="0"/>
              </a:rPr>
              <a:t>الخروج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Liffo" charset="0"/>
                <a:ea typeface="ＭＳ Ｐゴシック" charset="0"/>
              </a:rPr>
              <a:t>المتأخر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Liffo" charset="0"/>
              <a:ea typeface="ＭＳ Ｐゴシック" charset="0"/>
            </a:endParaRPr>
          </a:p>
        </p:txBody>
      </p:sp>
      <p:sp>
        <p:nvSpPr>
          <p:cNvPr id="230408" name="Text Box 68"/>
          <p:cNvSpPr txBox="1">
            <a:spLocks noChangeArrowheads="1"/>
          </p:cNvSpPr>
          <p:nvPr/>
        </p:nvSpPr>
        <p:spPr bwMode="auto">
          <a:xfrm>
            <a:off x="6019800" y="0"/>
            <a:ext cx="1752600" cy="52322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4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Liffo" charset="0"/>
                <a:ea typeface="ＭＳ Ｐゴシック" charset="0"/>
              </a:rPr>
              <a:t>النقد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Liffo" charset="0"/>
              <a:ea typeface="ＭＳ Ｐゴシック" charset="0"/>
            </a:endParaRPr>
          </a:p>
        </p:txBody>
      </p:sp>
      <p:sp>
        <p:nvSpPr>
          <p:cNvPr id="30789" name="Text Box 69"/>
          <p:cNvSpPr txBox="1">
            <a:spLocks noChangeArrowheads="1"/>
          </p:cNvSpPr>
          <p:nvPr/>
        </p:nvSpPr>
        <p:spPr bwMode="auto">
          <a:xfrm rot="16200000">
            <a:off x="5662613" y="3422650"/>
            <a:ext cx="58674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t>مقتبس (تمت إضافة العمود 1) من جون والتون ، مخططات تسلسل زمني وخلفيات العهد القديم ، الطبعة الثانية، 99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(مسح عهد قديم، 108أ-ب)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266289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43006F77-FD47-4448-899F-FEB81EEC7D56}"/>
              </a:ext>
            </a:extLst>
          </p:cNvPr>
          <p:cNvGraphicFramePr>
            <a:graphicFrameLocks noGrp="1"/>
          </p:cNvGraphicFramePr>
          <p:nvPr/>
        </p:nvGraphicFramePr>
        <p:xfrm>
          <a:off x="-2686050" y="-3"/>
          <a:ext cx="5276850" cy="681990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38425">
                  <a:extLst>
                    <a:ext uri="{9D8B030D-6E8A-4147-A177-3AD203B41FA5}">
                      <a16:colId xmlns="" xmlns:a16="http://schemas.microsoft.com/office/drawing/2014/main" val="2732602714"/>
                    </a:ext>
                  </a:extLst>
                </a:gridCol>
                <a:gridCol w="2638425">
                  <a:extLst>
                    <a:ext uri="{9D8B030D-6E8A-4147-A177-3AD203B41FA5}">
                      <a16:colId xmlns="" xmlns:a16="http://schemas.microsoft.com/office/drawing/2014/main" val="3731761957"/>
                    </a:ext>
                  </a:extLst>
                </a:gridCol>
              </a:tblGrid>
              <a:tr h="458607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r>
                        <a:rPr lang="en-US" sz="1800" b="1" baseline="30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-Century Evidence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en-US" sz="1800" b="1" baseline="30000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-Century Rebuttal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68991918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r>
                        <a:rPr lang="ar-JO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مل 6: 1 يرتب ال 480 سنة من الخروج إلى تدشين هيكل سليمان في 966 و هذا يجعل الخروج في 1446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2603387157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r>
                        <a:rPr lang="ar-JO" sz="1100" b="1" dirty="0" smtClean="0"/>
                        <a:t>تظهر لوحة ”دريم ستيلا " لتحتمس الرابع أن تحتمس لم يكن الوريث الشرعي للعرش. سيكون من المنطقي أن الابن الأكبر مات في الضربة</a:t>
                      </a:r>
                      <a:r>
                        <a:rPr lang="ar-JO" sz="1100" b="1" baseline="0" dirty="0" smtClean="0"/>
                        <a:t> </a:t>
                      </a:r>
                      <a:r>
                        <a:rPr lang="ar-JO" sz="1100" b="1" dirty="0" smtClean="0"/>
                        <a:t>العاشرة</a:t>
                      </a:r>
                      <a:r>
                        <a:rPr lang="en-US" sz="11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629571511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597170097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18397452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4251223187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1525514729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809588781"/>
                  </a:ext>
                </a:extLst>
              </a:tr>
              <a:tr h="795162"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="" xmlns:a16="http://schemas.microsoft.com/office/drawing/2014/main" val="58346658"/>
                  </a:ext>
                </a:extLst>
              </a:tr>
            </a:tbl>
          </a:graphicData>
        </a:graphic>
      </p:graphicFrame>
      <p:pic>
        <p:nvPicPr>
          <p:cNvPr id="417794" name="Picture 153" descr="crossingreds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9700" y="0"/>
            <a:ext cx="39243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7795" name="Text Box 4"/>
          <p:cNvSpPr txBox="1">
            <a:spLocks noChangeArrowheads="1"/>
          </p:cNvSpPr>
          <p:nvPr/>
        </p:nvSpPr>
        <p:spPr bwMode="auto">
          <a:xfrm>
            <a:off x="8498804" y="0"/>
            <a:ext cx="598242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70أ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pic>
        <p:nvPicPr>
          <p:cNvPr id="417796" name="Picture 146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76850" cy="6819900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232" name="Rectangle 152"/>
          <p:cNvSpPr>
            <a:spLocks noGrp="1" noChangeArrowheads="1"/>
          </p:cNvSpPr>
          <p:nvPr>
            <p:ph type="title"/>
          </p:nvPr>
        </p:nvSpPr>
        <p:spPr>
          <a:xfrm>
            <a:off x="5257800" y="4419600"/>
            <a:ext cx="3886200" cy="1447800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ar-JO" altLang="zh-CN" sz="4000" dirty="0">
                <a:effectLst>
                  <a:outerShdw blurRad="38100" dist="38100" dir="2700000" algn="tl">
                    <a:srgbClr val="366B1B"/>
                  </a:outerShdw>
                </a:effectLst>
                <a:cs typeface="Arial"/>
              </a:rPr>
              <a:t>دليل الخروج المبكر</a:t>
            </a:r>
            <a:endParaRPr lang="en-US" sz="4000" dirty="0">
              <a:effectLst>
                <a:outerShdw blurRad="38100" dist="38100" dir="2700000" algn="tl">
                  <a:srgbClr val="366B1B"/>
                </a:outerShdw>
              </a:effectLst>
              <a:cs typeface="Arial"/>
            </a:endParaRPr>
          </a:p>
        </p:txBody>
      </p:sp>
      <p:sp>
        <p:nvSpPr>
          <p:cNvPr id="46234" name="Text Box 154"/>
          <p:cNvSpPr txBox="1">
            <a:spLocks noChangeArrowheads="1"/>
          </p:cNvSpPr>
          <p:nvPr/>
        </p:nvSpPr>
        <p:spPr bwMode="auto">
          <a:xfrm>
            <a:off x="5356225" y="5943600"/>
            <a:ext cx="3787775" cy="584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ar-JO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SimSun" charset="0"/>
                <a:cs typeface="Arial"/>
              </a:rPr>
              <a:t>جون هـ والتون/ قوائم الخلفيات و التسلسل الزمني للعهد القديم، الطبعة الثانية، 102-3</a:t>
            </a:r>
            <a:endParaRPr kumimoji="1" lang="en-US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SimSun" charset="0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490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457200"/>
            <a:ext cx="9067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نظريتان عن تاريخ الخروج</a:t>
            </a:r>
            <a:endParaRPr lang="en-US" sz="3800" dirty="0"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1981200"/>
            <a:ext cx="5638800" cy="3201988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cs typeface="+mn-cs"/>
              </a:rPr>
              <a:t>نظرية التاريخ المتأخر</a:t>
            </a:r>
            <a:endParaRPr lang="en-US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)</a:t>
            </a:r>
            <a:r>
              <a:rPr lang="ar-JO" dirty="0">
                <a:cs typeface="+mn-cs"/>
              </a:rPr>
              <a:t>القرن الثالث عشر)</a:t>
            </a:r>
            <a:endParaRPr lang="en-US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dirty="0">
                <a:cs typeface="+mn-cs"/>
              </a:rPr>
              <a:t>نظرية التاريخ المبكر</a:t>
            </a:r>
            <a:endParaRPr lang="en-US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)</a:t>
            </a:r>
            <a:r>
              <a:rPr lang="ar-JO" dirty="0">
                <a:cs typeface="+mn-cs"/>
              </a:rPr>
              <a:t>القرن الخامس عشر)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38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39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44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45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42" name="Picture 10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0"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675" y="0"/>
            <a:ext cx="5267325" cy="67341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43" name="Picture 19" descr="crossingredse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243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36973" y="50801"/>
            <a:ext cx="73129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70ب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9172" name="Rectangle 20"/>
          <p:cNvSpPr>
            <a:spLocks noChangeArrowheads="1"/>
          </p:cNvSpPr>
          <p:nvPr/>
        </p:nvSpPr>
        <p:spPr bwMode="auto">
          <a:xfrm>
            <a:off x="114300" y="5943600"/>
            <a:ext cx="3733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ar-JO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/>
                <a:ea typeface="SimSun" charset="0"/>
                <a:cs typeface="Arial"/>
              </a:rPr>
              <a:t>جون هـ والتون/ قوائم الخلفيات و التسلسل الزمني للعهد القديم، الطبعة الثانية،    102-3</a:t>
            </a:r>
            <a:endParaRPr kumimoji="1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/>
              <a:ea typeface="SimSun" charset="0"/>
              <a:cs typeface="Arial"/>
            </a:endParaRPr>
          </a:p>
        </p:txBody>
      </p:sp>
      <p:sp>
        <p:nvSpPr>
          <p:cNvPr id="49173" name="Rectangle 21"/>
          <p:cNvSpPr>
            <a:spLocks noGrp="1" noChangeArrowheads="1"/>
          </p:cNvSpPr>
          <p:nvPr>
            <p:ph type="title"/>
          </p:nvPr>
        </p:nvSpPr>
        <p:spPr>
          <a:xfrm>
            <a:off x="0" y="4800600"/>
            <a:ext cx="3886200" cy="1143000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lang="ar-JO" sz="4000" dirty="0">
                <a:effectLst>
                  <a:outerShdw blurRad="38100" dist="38100" dir="2700000" algn="tl">
                    <a:srgbClr val="366B1B"/>
                  </a:outerShdw>
                </a:effectLst>
                <a:cs typeface="Arial"/>
              </a:rPr>
              <a:t>ردود التاريخ المبكر</a:t>
            </a:r>
            <a:endParaRPr lang="en-US" sz="4000" dirty="0">
              <a:effectLst>
                <a:outerShdw blurRad="38100" dist="38100" dir="2700000" algn="tl">
                  <a:srgbClr val="366B1B"/>
                </a:outerShdw>
              </a:effectLst>
              <a:cs typeface="Arial"/>
            </a:endParaRPr>
          </a:p>
        </p:txBody>
      </p: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525000" y="-74613"/>
          <a:ext cx="5257800" cy="6934202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480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十三世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的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证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据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1F7E9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1F7E9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十五世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1F7E9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纪证</a:t>
                      </a:r>
                      <a:r>
                        <a:rPr kumimoji="0" lang="zh-CN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1F7E9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据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5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以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东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，莫阿布，和阿蒙的文明是在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15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后。以色列与他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们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接触，所以外流必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须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在后。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以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东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，莫阿布，和阿蒙的文明是在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15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后。以色列与他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们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接触，所以外流必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须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在后。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67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。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销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AppleGothic" charset="0"/>
                          <a:cs typeface="AppleGothic" charset="0"/>
                        </a:rPr>
                        <a:t>毁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Lachish 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Debir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和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贝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瑟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尔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是在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13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，如一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层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灰。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Lachish 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Debir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和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贝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瑟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尔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不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说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，被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烧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AppleGothic" charset="0"/>
                          <a:cs typeface="AppleGothic" charset="0"/>
                        </a:rPr>
                        <a:t>毁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的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时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候，征服。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层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灰的原因可能是埃及的征服。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588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在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Exod.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埃及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记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：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11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，犹太人被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说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已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经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建立了城市拉美西斯。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这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必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须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是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13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纪为纪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念拉美西斯二世建立的。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 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。名称“拉美西斯”使用更早超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过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13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。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2 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。市正在建立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Exod.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生前摩西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;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从而在拉美西斯二世，即使后期外流。 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3 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。 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这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是一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储蒇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城市，而不是首都。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677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430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多年的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Exod.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埃及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记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12:40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不能配合</a:t>
                      </a:r>
                      <a:r>
                        <a:rPr kumimoji="0" lang="en-US" altLang="ja-JP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Hyksos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期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希伯来人不必与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hyksos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有关。有大量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证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据雅各前往埃及将近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150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年前开始的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Hyksos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时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期。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604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图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特摩斯三世不是一个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伟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大的建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设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者，因此不适合的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历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史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图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片。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ヒラギノ角ゴ ProN W3" charset="0"/>
                          <a:cs typeface="ヒラギノ角ゴ ProN W3" charset="0"/>
                        </a:rPr>
                        <a:t>虽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然不知道是一个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伟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大的建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设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者，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图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特摩斯三世是众所周知的已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经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取得了一些建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设项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目中的三角洲地区。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94614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圣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经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没有提到巴勒斯坦入侵塞蒂本人或拉美西斯二世。因此，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Exod.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埃及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记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必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须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是在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13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纪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和以色列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还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没有在巴勒斯坦。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士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师时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期“休息”期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间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同于埃及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时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期的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严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格控制。埃及入侵反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对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迦南人。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65187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推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进</a:t>
                      </a: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Exod.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走回到手段推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动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始祖回来，始祖不能回去任何更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远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。</a:t>
                      </a:r>
                      <a:endParaRPr kumimoji="0" lang="en-US" altLang="zh-CN" sz="1400" b="0" i="0" u="none" strike="noStrike" cap="none" normalizeH="0" baseline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Times New Roman" charset="0"/>
                        <a:ea typeface="MS PGothic" charset="0"/>
                        <a:cs typeface="MS PGothic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有一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样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的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证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据，把始祖青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铜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我中有把他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们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在中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华文细黑" charset="0"/>
                          <a:cs typeface="华文细黑" charset="0"/>
                        </a:rPr>
                        <a:t>东铜</a:t>
                      </a:r>
                      <a:r>
                        <a:rPr kumimoji="0" lang="zh-CN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Times New Roman" charset="0"/>
                          <a:ea typeface="MS PGothic" charset="0"/>
                          <a:cs typeface="MS PGothic" charset="0"/>
                        </a:rPr>
                        <a:t>牌二。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DC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444291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الخلاصة</a:t>
            </a:r>
            <a:endParaRPr lang="en-US" dirty="0">
              <a:cs typeface="+mj-cs"/>
            </a:endParaRP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657600"/>
          </a:xfrm>
        </p:spPr>
        <p:txBody>
          <a:bodyPr/>
          <a:lstStyle/>
          <a:p>
            <a:pPr algn="r" rtl="1" eaLnBrk="1" hangingPunct="1"/>
            <a:r>
              <a:rPr lang="ar-JO" sz="3600" dirty="0"/>
              <a:t>بعد فحص الأدلة الكتابية والتاريخية والأثرية يمكننا أن نرى أن كلاً من تاريخ 1446 [المبكر] وتاريخ 1290 [المتأخر] يمكن دعمهما بحجج مثيرة للإعجاب ولكن في هذه المرحلة من النقاش قضية الخروج في 1446 ق.م تبدو هي الأقوى</a:t>
            </a:r>
            <a:endParaRPr lang="en-US" sz="3600" dirty="0">
              <a:latin typeface="Tahoma" charset="0"/>
              <a:ea typeface="ＭＳ Ｐゴシック" charset="0"/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0" y="6415088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JO" b="1" dirty="0">
                <a:cs typeface="+mn-cs"/>
              </a:rPr>
              <a:t>هربرت وولف، مقدمة إلى توراة العهد القديم، 148</a:t>
            </a:r>
            <a:endParaRPr lang="en-US" b="1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التطبيق</a:t>
            </a:r>
            <a:endParaRPr lang="en-US" dirty="0">
              <a:cs typeface="+mj-cs"/>
            </a:endParaRPr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70075"/>
            <a:ext cx="7239000" cy="3768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>
                <a:cs typeface="+mn-cs"/>
              </a:rPr>
              <a:t>العصمة</a:t>
            </a:r>
            <a:endParaRPr lang="en-US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- </a:t>
            </a:r>
            <a:r>
              <a:rPr lang="ar-JO" dirty="0">
                <a:cs typeface="+mn-cs"/>
              </a:rPr>
              <a:t>تاريخية الكتاب المقدس</a:t>
            </a:r>
            <a:endParaRPr lang="en-US" dirty="0">
              <a:cs typeface="+mn-cs"/>
            </a:endParaRPr>
          </a:p>
          <a:p>
            <a:pPr algn="r" rtl="1" eaLnBrk="1" hangingPunct="1">
              <a:buFont typeface="Wingdings" charset="0"/>
              <a:buNone/>
              <a:defRPr/>
            </a:pPr>
            <a:r>
              <a:rPr lang="en-US" dirty="0">
                <a:cs typeface="+mn-cs"/>
              </a:rPr>
              <a:t>	- </a:t>
            </a:r>
            <a:r>
              <a:rPr lang="ar-JO" dirty="0">
                <a:cs typeface="+mn-cs"/>
              </a:rPr>
              <a:t>التقليد و الإحتفالات اليهودية</a:t>
            </a: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dirty="0">
                <a:cs typeface="+mn-cs"/>
              </a:rPr>
              <a:t>أمانة الله</a:t>
            </a: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dirty="0">
                <a:cs typeface="+mn-cs"/>
              </a:rPr>
              <a:t>التوازي مع اختبار العهد الجديد في المسيح</a:t>
            </a: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endParaRPr lang="en-US" dirty="0">
              <a:cs typeface="+mn-cs"/>
            </a:endParaRPr>
          </a:p>
        </p:txBody>
      </p:sp>
      <p:pic>
        <p:nvPicPr>
          <p:cNvPr id="72707" name="Picture 8" descr="g019274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96000"/>
            <a:ext cx="1295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53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53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353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53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53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328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384175"/>
            <a:ext cx="8229600" cy="1368425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معلومات إضافية</a:t>
            </a:r>
            <a:r>
              <a:rPr lang="en-US" sz="3800" dirty="0">
                <a:cs typeface="+mj-cs"/>
              </a:rPr>
              <a:t/>
            </a:r>
            <a:br>
              <a:rPr lang="en-US" sz="3800" dirty="0">
                <a:cs typeface="+mj-cs"/>
              </a:rPr>
            </a:br>
            <a:r>
              <a:rPr lang="en-US" sz="1900" dirty="0"/>
              <a:t/>
            </a:r>
            <a:br>
              <a:rPr lang="en-US" sz="1900" dirty="0"/>
            </a:br>
            <a:r>
              <a:rPr lang="ar-JO" sz="1900" dirty="0"/>
              <a:t>المصدر : جون د. كوريد، دراسة تفسيرية في سفر الخروج (دارلنغتون: المطبعة الإنجيلية، 2000)</a:t>
            </a:r>
            <a:endParaRPr lang="en-US" sz="1900" dirty="0">
              <a:cs typeface="+mj-cs"/>
            </a:endParaRPr>
          </a:p>
        </p:txBody>
      </p:sp>
      <p:sp>
        <p:nvSpPr>
          <p:cNvPr id="35738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914400" y="2174875"/>
            <a:ext cx="7772400" cy="42259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/>
              <a:t>المؤلف مشترك في نظرية القرن الثالث عشر ق.م </a:t>
            </a:r>
          </a:p>
          <a:p>
            <a:pPr algn="r" rtl="1" eaLnBrk="1" hangingPunct="1">
              <a:buNone/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dirty="0">
                <a:cs typeface="+mn-cs"/>
              </a:rPr>
              <a:t>نظرية الهجرة السلمية</a:t>
            </a: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endParaRPr lang="en-US" dirty="0">
              <a:cs typeface="+mn-cs"/>
            </a:endParaRPr>
          </a:p>
          <a:p>
            <a:pPr algn="r" rtl="1" eaLnBrk="1" hangingPunct="1">
              <a:defRPr/>
            </a:pPr>
            <a:r>
              <a:rPr lang="ar-JO" dirty="0">
                <a:cs typeface="+mn-cs"/>
              </a:rPr>
              <a:t>الكنعانيون القرويون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7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7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7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7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73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2057400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dirty="0"/>
              <a:t>المؤلف مشترك في نظرية القرن الثالث عشر ق.م </a:t>
            </a:r>
            <a:r>
              <a:rPr lang="en-US" sz="3800" dirty="0">
                <a:cs typeface="+mj-cs"/>
              </a:rPr>
              <a:t/>
            </a:r>
            <a:br>
              <a:rPr lang="en-US" sz="3800" dirty="0">
                <a:cs typeface="+mj-cs"/>
              </a:rPr>
            </a:br>
            <a:r>
              <a:rPr lang="en-US" sz="3800" dirty="0">
                <a:cs typeface="+mj-cs"/>
              </a:rPr>
              <a:t> </a:t>
            </a:r>
            <a:r>
              <a:rPr lang="ar-JO" sz="1900" dirty="0"/>
              <a:t>جون د. كوريد، دراسة تفسيرية في سفر الخروج (دارلنغتون: المطبعة الإنجيلية، 2000) ، 27</a:t>
            </a:r>
            <a:endParaRPr lang="en-US" sz="1900" dirty="0">
              <a:cs typeface="+mj-cs"/>
            </a:endParaRP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590800"/>
            <a:ext cx="8534400" cy="3505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/>
              <a:t>أول نصب تذكاري مصري ذكر إسرائيل هو شاهدة للفرعون مرنبتاح (1224-1214 ق.م)</a:t>
            </a:r>
          </a:p>
          <a:p>
            <a:pPr algn="r" rtl="1" eaLnBrk="1" hangingPunct="1">
              <a:defRPr/>
            </a:pPr>
            <a:r>
              <a:rPr lang="ar-JO" dirty="0"/>
              <a:t>الوضع التاريخي - كان القرن الثالث عشر فترة اضطرابات أدت إلى هروب إسرائيل من مصر وغزو كنعان</a:t>
            </a:r>
            <a:endParaRPr lang="en-US" dirty="0">
              <a:cs typeface="+mn-cs"/>
            </a:endParaRPr>
          </a:p>
        </p:txBody>
      </p:sp>
      <p:sp>
        <p:nvSpPr>
          <p:cNvPr id="374788" name="Text Box 4"/>
          <p:cNvSpPr txBox="1">
            <a:spLocks noChangeArrowheads="1"/>
          </p:cNvSpPr>
          <p:nvPr/>
        </p:nvSpPr>
        <p:spPr bwMode="auto">
          <a:xfrm rot="-2030178">
            <a:off x="16802" y="3069468"/>
            <a:ext cx="902683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ar-JO" sz="6000" b="1" dirty="0"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91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الله ليس في الصورة</a:t>
            </a:r>
            <a:endParaRPr lang="en-US" sz="6000" b="1" dirty="0"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91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74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4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uiExpand="1" build="allAtOnce"/>
      <p:bldP spid="37478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474787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نظرية الهجرة السلمية 1</a:t>
            </a:r>
            <a:r>
              <a:rPr lang="en-US" sz="1900" i="1" dirty="0">
                <a:cs typeface="+mj-cs"/>
              </a:rPr>
              <a:t/>
            </a:r>
            <a:br>
              <a:rPr lang="en-US" sz="1900" i="1" dirty="0">
                <a:cs typeface="+mj-cs"/>
              </a:rPr>
            </a:br>
            <a:r>
              <a:rPr lang="ar-JO" sz="1900" i="1" dirty="0">
                <a:cs typeface="+mj-cs"/>
              </a:rPr>
              <a:t>صممت من قبل م. نوث و أ. ىلت</a:t>
            </a:r>
            <a:r>
              <a:rPr lang="en-US" sz="1900" i="1" dirty="0">
                <a:cs typeface="+mj-cs"/>
              </a:rPr>
              <a:t/>
            </a:r>
            <a:br>
              <a:rPr lang="en-US" sz="1900" i="1" dirty="0">
                <a:cs typeface="+mj-cs"/>
              </a:rPr>
            </a:br>
            <a:r>
              <a:rPr lang="en-US" sz="1900" i="1" dirty="0">
                <a:cs typeface="+mj-cs"/>
              </a:rPr>
              <a:t> </a:t>
            </a:r>
            <a:r>
              <a:rPr lang="ar-JO" sz="1900" dirty="0"/>
              <a:t>جون د. كوريد، دراسة تفسيرية في سفر الخروج (دارلنغتون: المطبعة الإنجيلية، 2000) ، 29</a:t>
            </a:r>
            <a:endParaRPr lang="en-US" sz="1900" i="1" u="sng" dirty="0">
              <a:cs typeface="+mj-cs"/>
            </a:endParaRP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1"/>
            <a:ext cx="8686800" cy="3124200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/>
              <a:t>ترجع زيادة الاستيطان في فلسطين إلى التسلل التدريجي للعبرانيين إلى فلسطين وتحول الكفاف التدريجي من شبه الرحل إلى الزراعة ... لا غزو ، فقط اختراق سلمي من الخارج إلى داخل فلسطين</a:t>
            </a:r>
            <a:endParaRPr lang="en-US" dirty="0">
              <a:cs typeface="+mn-cs"/>
            </a:endParaRPr>
          </a:p>
        </p:txBody>
      </p:sp>
      <p:sp>
        <p:nvSpPr>
          <p:cNvPr id="375812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7543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ar-JO" sz="3200" dirty="0">
                <a:solidFill>
                  <a:srgbClr val="FFFF00"/>
                </a:solidFill>
              </a:rPr>
              <a:t>يتعارض هذا مع تكوين 46: 31-34 ، حيث استقر الإسرائيليون كرعاة محتقرين في مصر</a:t>
            </a:r>
            <a:endParaRPr lang="en-US" sz="3200" dirty="0">
              <a:solidFill>
                <a:srgbClr val="FFFF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5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5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1" grpId="0" build="p"/>
      <p:bldP spid="3758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1752600"/>
          </a:xfrm>
        </p:spPr>
        <p:txBody>
          <a:bodyPr/>
          <a:lstStyle/>
          <a:p>
            <a:pPr eaLnBrk="1" hangingPunct="1">
              <a:defRPr/>
            </a:pPr>
            <a:r>
              <a:rPr lang="ar-JO" sz="3800" dirty="0">
                <a:cs typeface="+mj-cs"/>
              </a:rPr>
              <a:t>نظرية الهجرة السلمية 2</a:t>
            </a:r>
            <a:r>
              <a:rPr lang="en-US" sz="1900" i="1" dirty="0">
                <a:cs typeface="+mj-cs"/>
              </a:rPr>
              <a:t/>
            </a:r>
            <a:br>
              <a:rPr lang="en-US" sz="1900" i="1" dirty="0">
                <a:cs typeface="+mj-cs"/>
              </a:rPr>
            </a:br>
            <a:r>
              <a:rPr lang="ar-JO" sz="1900" i="1" dirty="0">
                <a:cs typeface="+mj-cs"/>
              </a:rPr>
              <a:t>صممها ج. مندنهول في 1962</a:t>
            </a:r>
            <a:r>
              <a:rPr lang="en-US" sz="1900" i="1" dirty="0">
                <a:cs typeface="+mj-cs"/>
              </a:rPr>
              <a:t/>
            </a:r>
            <a:br>
              <a:rPr lang="en-US" sz="1900" i="1" dirty="0">
                <a:cs typeface="+mj-cs"/>
              </a:rPr>
            </a:br>
            <a:r>
              <a:rPr lang="en-US" sz="1900" i="1" dirty="0">
                <a:cs typeface="+mj-cs"/>
              </a:rPr>
              <a:t> </a:t>
            </a:r>
            <a:r>
              <a:rPr lang="ar-JO" sz="1900" dirty="0"/>
              <a:t>جون د. كوريد، دراسة تفسيرية في سفر الخروج (دارلنغتون: المطبعة الإنجيلية، 2000) ، 29</a:t>
            </a:r>
            <a:endParaRPr lang="en-US" sz="1900" i="1" u="sng" dirty="0">
              <a:cs typeface="+mj-cs"/>
            </a:endParaRP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915400" cy="3768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/>
              <a:t>حدث انسحاب لفصيل من المجتمع الفلسطيني هم الفلاحون جاء هؤلاء الفلاحون فيما بعد ليتطوروا إلى العبرانيين . كان الدافع وراء خروجهم من المدن الكنعانية هو الثورة أو على الأقل عدم الرضا عن الشعب الحاكم</a:t>
            </a:r>
            <a:endParaRPr lang="en-US" dirty="0">
              <a:cs typeface="+mn-cs"/>
            </a:endParaRPr>
          </a:p>
        </p:txBody>
      </p:sp>
      <p:sp>
        <p:nvSpPr>
          <p:cNvPr id="376836" name="Text Box 4"/>
          <p:cNvSpPr txBox="1">
            <a:spLocks noChangeArrowheads="1"/>
          </p:cNvSpPr>
          <p:nvPr/>
        </p:nvSpPr>
        <p:spPr bwMode="auto">
          <a:xfrm>
            <a:off x="457200" y="4906963"/>
            <a:ext cx="8686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ar-JO" sz="3200" dirty="0">
                <a:solidFill>
                  <a:srgbClr val="FFFF00"/>
                </a:solidFill>
              </a:rPr>
              <a:t>لم يكن العبرانيون تطورًا من مثل هؤلاء الفلاحين. يقول تكوين 45: 17-20 أن فرعون دعا عائلة يوسف إلى مصر</a:t>
            </a:r>
            <a:endParaRPr lang="en-US" sz="3200" dirty="0">
              <a:solidFill>
                <a:srgbClr val="FFFF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6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5" grpId="0" build="p"/>
      <p:bldP spid="37683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779587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الكنعانيون القرويون</a:t>
            </a:r>
            <a:r>
              <a:rPr lang="en-US" dirty="0">
                <a:cs typeface="+mj-cs"/>
              </a:rPr>
              <a:t/>
            </a:r>
            <a:br>
              <a:rPr lang="en-US" dirty="0">
                <a:cs typeface="+mj-cs"/>
              </a:rPr>
            </a:br>
            <a:r>
              <a:rPr lang="ar-JO" sz="2100" i="1" dirty="0">
                <a:cs typeface="+mj-cs"/>
              </a:rPr>
              <a:t>من قبل فنكلستين</a:t>
            </a:r>
            <a:r>
              <a:rPr lang="en-US" sz="2100" dirty="0">
                <a:cs typeface="+mj-cs"/>
              </a:rPr>
              <a:t/>
            </a:r>
            <a:br>
              <a:rPr lang="en-US" sz="2100" dirty="0">
                <a:cs typeface="+mj-cs"/>
              </a:rPr>
            </a:br>
            <a:r>
              <a:rPr lang="ar-JO" sz="2400" dirty="0"/>
              <a:t> جون د. كوريد، دراسة تفسيرية في سفر الخروج (دارلنغتون: المطبعة الإنجيلية، 2000) ، 30</a:t>
            </a:r>
            <a:endParaRPr lang="en-US" sz="2100" i="1" u="sng" dirty="0">
              <a:cs typeface="+mj-cs"/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74875"/>
            <a:ext cx="8229600" cy="3768725"/>
          </a:xfrm>
        </p:spPr>
        <p:txBody>
          <a:bodyPr/>
          <a:lstStyle/>
          <a:p>
            <a:pPr algn="r" rtl="1" eaLnBrk="1" hangingPunct="1">
              <a:defRPr/>
            </a:pPr>
            <a:r>
              <a:rPr lang="ar-JO" dirty="0"/>
              <a:t>يعتقد أن التغيير قد يكون ببساطة تحولًا في أنماط معيشة الكنعانيين . فقد تخلى هؤلاء الكنعانيون عن بيئتهم الحضرية وانتقلوا إلى القرى الرعوية و بعد ذلك بكثير أصبح هؤلاء الكنعانيون إسرائيليين</a:t>
            </a:r>
            <a:endParaRPr lang="en-US" dirty="0">
              <a:cs typeface="+mn-cs"/>
            </a:endParaRPr>
          </a:p>
        </p:txBody>
      </p:sp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838200" y="5334000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ar-JO" sz="3200" dirty="0">
                <a:solidFill>
                  <a:srgbClr val="FFFF00"/>
                </a:solidFill>
                <a:cs typeface="+mn-cs"/>
              </a:rPr>
              <a:t>الإسرائيليون لم يكونوا تطوراً من الكنعانيين</a:t>
            </a:r>
            <a:endParaRPr lang="en-US" sz="3200" dirty="0">
              <a:solidFill>
                <a:srgbClr val="FFFF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5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7" grpId="0" build="p"/>
      <p:bldP spid="3850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90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ar-JO" dirty="0">
                <a:cs typeface="+mj-cs"/>
              </a:rPr>
              <a:t>أسئلة و أجوبة</a:t>
            </a:r>
            <a:endParaRPr lang="en-US" dirty="0"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94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38"/>
            <a:ext cx="2678113" cy="2522537"/>
          </a:xfrm>
        </p:spPr>
        <p:txBody>
          <a:bodyPr/>
          <a:lstStyle/>
          <a:p>
            <a:pPr algn="r">
              <a:defRPr/>
            </a:pPr>
            <a:r>
              <a:rPr lang="en-US" dirty="0"/>
              <a:t>Black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7" name="Rectangle 30" descr="Purple mesh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52989" name="Line 29"/>
          <p:cNvSpPr>
            <a:spLocks noChangeShapeType="1"/>
          </p:cNvSpPr>
          <p:nvPr/>
        </p:nvSpPr>
        <p:spPr bwMode="auto">
          <a:xfrm>
            <a:off x="14478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88" name="Line 28"/>
          <p:cNvSpPr>
            <a:spLocks noChangeShapeType="1"/>
          </p:cNvSpPr>
          <p:nvPr/>
        </p:nvSpPr>
        <p:spPr bwMode="auto">
          <a:xfrm>
            <a:off x="2486025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87" name="Line 27"/>
          <p:cNvSpPr>
            <a:spLocks noChangeShapeType="1"/>
          </p:cNvSpPr>
          <p:nvPr/>
        </p:nvSpPr>
        <p:spPr bwMode="auto">
          <a:xfrm>
            <a:off x="7677150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86" name="Text Box 26"/>
          <p:cNvSpPr txBox="1">
            <a:spLocks noChangeArrowheads="1"/>
          </p:cNvSpPr>
          <p:nvPr/>
        </p:nvSpPr>
        <p:spPr bwMode="auto">
          <a:xfrm rot="-3154037">
            <a:off x="-1007269" y="1353672"/>
            <a:ext cx="5046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إبراهيم (2166-1991)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84" name="Line 24"/>
          <p:cNvSpPr>
            <a:spLocks noChangeShapeType="1"/>
          </p:cNvSpPr>
          <p:nvPr/>
        </p:nvSpPr>
        <p:spPr bwMode="auto">
          <a:xfrm flipH="1">
            <a:off x="6172200" y="2209800"/>
            <a:ext cx="0" cy="1981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24263" name="Group 14"/>
          <p:cNvGrpSpPr>
            <a:grpSpLocks/>
          </p:cNvGrpSpPr>
          <p:nvPr/>
        </p:nvGrpSpPr>
        <p:grpSpPr bwMode="auto">
          <a:xfrm>
            <a:off x="304800" y="4448175"/>
            <a:ext cx="8686800" cy="1816100"/>
            <a:chOff x="192" y="2802"/>
            <a:chExt cx="5472" cy="1144"/>
          </a:xfrm>
        </p:grpSpPr>
        <p:sp>
          <p:nvSpPr>
            <p:cNvPr id="552983" name="Text Box 23"/>
            <p:cNvSpPr txBox="1">
              <a:spLocks noChangeArrowheads="1"/>
            </p:cNvSpPr>
            <p:nvPr/>
          </p:nvSpPr>
          <p:spPr bwMode="auto">
            <a:xfrm>
              <a:off x="4770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1300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2982" name="Text Box 22"/>
            <p:cNvSpPr txBox="1">
              <a:spLocks noChangeArrowheads="1"/>
            </p:cNvSpPr>
            <p:nvPr/>
          </p:nvSpPr>
          <p:spPr bwMode="auto">
            <a:xfrm>
              <a:off x="5424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1200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2981" name="Text Box 21"/>
            <p:cNvSpPr txBox="1">
              <a:spLocks noChangeArrowheads="1"/>
            </p:cNvSpPr>
            <p:nvPr/>
          </p:nvSpPr>
          <p:spPr bwMode="auto">
            <a:xfrm>
              <a:off x="4116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1400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2980" name="Text Box 20"/>
            <p:cNvSpPr txBox="1">
              <a:spLocks noChangeArrowheads="1"/>
            </p:cNvSpPr>
            <p:nvPr/>
          </p:nvSpPr>
          <p:spPr bwMode="auto">
            <a:xfrm>
              <a:off x="3462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1500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2979" name="Text Box 19"/>
            <p:cNvSpPr txBox="1">
              <a:spLocks noChangeArrowheads="1"/>
            </p:cNvSpPr>
            <p:nvPr/>
          </p:nvSpPr>
          <p:spPr bwMode="auto">
            <a:xfrm>
              <a:off x="2808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1600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2978" name="Text Box 18"/>
            <p:cNvSpPr txBox="1">
              <a:spLocks noChangeArrowheads="1"/>
            </p:cNvSpPr>
            <p:nvPr/>
          </p:nvSpPr>
          <p:spPr bwMode="auto">
            <a:xfrm>
              <a:off x="2154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1700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2977" name="Text Box 17"/>
            <p:cNvSpPr txBox="1">
              <a:spLocks noChangeArrowheads="1"/>
            </p:cNvSpPr>
            <p:nvPr/>
          </p:nvSpPr>
          <p:spPr bwMode="auto">
            <a:xfrm>
              <a:off x="1500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1800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2976" name="Text Box 16"/>
            <p:cNvSpPr txBox="1">
              <a:spLocks noChangeArrowheads="1"/>
            </p:cNvSpPr>
            <p:nvPr/>
          </p:nvSpPr>
          <p:spPr bwMode="auto">
            <a:xfrm>
              <a:off x="846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1900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552975" name="Text Box 15"/>
            <p:cNvSpPr txBox="1">
              <a:spLocks noChangeArrowheads="1"/>
            </p:cNvSpPr>
            <p:nvPr/>
          </p:nvSpPr>
          <p:spPr bwMode="auto">
            <a:xfrm>
              <a:off x="192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2000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552973" name="Line 13"/>
          <p:cNvSpPr>
            <a:spLocks noChangeShapeType="1"/>
          </p:cNvSpPr>
          <p:nvPr/>
        </p:nvSpPr>
        <p:spPr bwMode="auto">
          <a:xfrm>
            <a:off x="88392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72" name="Line 12"/>
          <p:cNvSpPr>
            <a:spLocks noChangeShapeType="1"/>
          </p:cNvSpPr>
          <p:nvPr/>
        </p:nvSpPr>
        <p:spPr bwMode="auto">
          <a:xfrm>
            <a:off x="4572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71" name="Line 11"/>
          <p:cNvSpPr>
            <a:spLocks noChangeShapeType="1"/>
          </p:cNvSpPr>
          <p:nvPr/>
        </p:nvSpPr>
        <p:spPr bwMode="auto">
          <a:xfrm>
            <a:off x="66294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56388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5720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35052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371475" y="4267200"/>
            <a:ext cx="8620125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66" name="Text Box 6"/>
          <p:cNvSpPr txBox="1">
            <a:spLocks noChangeArrowheads="1"/>
          </p:cNvSpPr>
          <p:nvPr/>
        </p:nvSpPr>
        <p:spPr bwMode="auto">
          <a:xfrm rot="-3154037">
            <a:off x="233362" y="1673552"/>
            <a:ext cx="4241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يوسف (1915-1805)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65" name="Line 5"/>
          <p:cNvSpPr>
            <a:spLocks noChangeShapeType="1"/>
          </p:cNvSpPr>
          <p:nvPr/>
        </p:nvSpPr>
        <p:spPr bwMode="auto">
          <a:xfrm flipH="1">
            <a:off x="7848600" y="2209800"/>
            <a:ext cx="0" cy="1981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64" name="Text Box 4"/>
          <p:cNvSpPr txBox="1">
            <a:spLocks noChangeArrowheads="1"/>
          </p:cNvSpPr>
          <p:nvPr/>
        </p:nvSpPr>
        <p:spPr bwMode="auto">
          <a:xfrm>
            <a:off x="5638800" y="16764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1446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63" name="Text Box 3"/>
          <p:cNvSpPr txBox="1">
            <a:spLocks noChangeArrowheads="1"/>
          </p:cNvSpPr>
          <p:nvPr/>
        </p:nvSpPr>
        <p:spPr bwMode="auto">
          <a:xfrm>
            <a:off x="7162800" y="16764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1290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552991" name="Rectangle 31"/>
          <p:cNvSpPr>
            <a:spLocks noGrp="1" noChangeArrowheads="1"/>
          </p:cNvSpPr>
          <p:nvPr>
            <p:ph type="title" idx="4294967295"/>
          </p:nvPr>
        </p:nvSpPr>
        <p:spPr>
          <a:xfrm>
            <a:off x="4191000" y="304800"/>
            <a:ext cx="4953000" cy="1323439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0" lang="ar-JO" sz="4000" b="1" i="0" dirty="0">
                <a:solidFill>
                  <a:srgbClr val="FFFF00"/>
                </a:solidFill>
                <a:effectLst/>
                <a:latin typeface="Arial"/>
                <a:ea typeface="+mj-ea"/>
                <a:cs typeface="Arial"/>
              </a:rPr>
              <a:t>ما هو</a:t>
            </a:r>
            <a:br>
              <a:rPr kumimoji="0" lang="ar-JO" sz="4000" b="1" i="0" dirty="0">
                <a:solidFill>
                  <a:srgbClr val="FFFF00"/>
                </a:solidFill>
                <a:effectLst/>
                <a:latin typeface="Arial"/>
                <a:ea typeface="+mj-ea"/>
                <a:cs typeface="Arial"/>
              </a:rPr>
            </a:br>
            <a:r>
              <a:rPr kumimoji="0" lang="ar-JO" sz="4000" b="1" i="0" dirty="0">
                <a:solidFill>
                  <a:srgbClr val="FFFF00"/>
                </a:solidFill>
                <a:effectLst/>
                <a:latin typeface="Arial"/>
                <a:ea typeface="+mj-ea"/>
                <a:cs typeface="Arial"/>
              </a:rPr>
              <a:t>تاريخ الخروج</a:t>
            </a:r>
            <a:endParaRPr kumimoji="0" lang="en-US" sz="4000" b="1" i="0" dirty="0">
              <a:solidFill>
                <a:srgbClr val="FFFF00"/>
              </a:solidFill>
              <a:effectLst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74558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2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5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5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52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4" grpId="0" animBg="1"/>
      <p:bldP spid="552965" grpId="0" animBg="1"/>
      <p:bldP spid="552964" grpId="0" autoUpdateAnimBg="0"/>
      <p:bldP spid="552963" grpId="0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  مسح العهد القديم</a:t>
            </a:r>
            <a:r>
              <a:rPr lang="en-US" sz="32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ar-JO" sz="4000" b="1" dirty="0">
                <a:solidFill>
                  <a:srgbClr val="FFFFFF"/>
                </a:solidFill>
                <a:latin typeface="Arial" charset="0"/>
                <a:cs typeface="Arial" charset="0"/>
              </a:rPr>
              <a:t>أحصل على هذا العرض التقديمي مجاناً</a:t>
            </a:r>
            <a:endParaRPr lang="en-US" sz="1400" b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636981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6622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5" name="Rectangle 2" descr="Purple mesh"/>
          <p:cNvSpPr>
            <a:spLocks noChangeArrowheads="1"/>
          </p:cNvSpPr>
          <p:nvPr/>
        </p:nvSpPr>
        <p:spPr bwMode="auto">
          <a:xfrm>
            <a:off x="0" y="0"/>
            <a:ext cx="9448800" cy="6858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>
            <a:off x="14478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2486025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>
            <a:off x="7677150" y="3425825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 rot="-3154037">
            <a:off x="-1010444" y="1356847"/>
            <a:ext cx="50466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إبراهيم (2166-1991)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6310" name="Line 8"/>
          <p:cNvSpPr>
            <a:spLocks noChangeShapeType="1"/>
          </p:cNvSpPr>
          <p:nvPr/>
        </p:nvSpPr>
        <p:spPr bwMode="auto">
          <a:xfrm flipH="1">
            <a:off x="6172200" y="1828800"/>
            <a:ext cx="0" cy="1981200"/>
          </a:xfrm>
          <a:prstGeom prst="line">
            <a:avLst/>
          </a:prstGeom>
          <a:noFill/>
          <a:ln w="76200">
            <a:solidFill>
              <a:srgbClr val="B6B2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26311" name="Group 9"/>
          <p:cNvGrpSpPr>
            <a:grpSpLocks/>
          </p:cNvGrpSpPr>
          <p:nvPr/>
        </p:nvGrpSpPr>
        <p:grpSpPr bwMode="auto">
          <a:xfrm>
            <a:off x="304800" y="4448175"/>
            <a:ext cx="8686800" cy="1816100"/>
            <a:chOff x="192" y="2802"/>
            <a:chExt cx="5472" cy="1144"/>
          </a:xfrm>
        </p:grpSpPr>
        <p:sp>
          <p:nvSpPr>
            <p:cNvPr id="28682" name="Text Box 10"/>
            <p:cNvSpPr txBox="1">
              <a:spLocks noChangeArrowheads="1"/>
            </p:cNvSpPr>
            <p:nvPr/>
          </p:nvSpPr>
          <p:spPr bwMode="auto">
            <a:xfrm>
              <a:off x="4770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1300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5424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1200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8684" name="Text Box 12"/>
            <p:cNvSpPr txBox="1">
              <a:spLocks noChangeArrowheads="1"/>
            </p:cNvSpPr>
            <p:nvPr/>
          </p:nvSpPr>
          <p:spPr bwMode="auto">
            <a:xfrm>
              <a:off x="4116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1400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3462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1500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8686" name="Text Box 14"/>
            <p:cNvSpPr txBox="1">
              <a:spLocks noChangeArrowheads="1"/>
            </p:cNvSpPr>
            <p:nvPr/>
          </p:nvSpPr>
          <p:spPr bwMode="auto">
            <a:xfrm>
              <a:off x="2808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1600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8687" name="Text Box 15"/>
            <p:cNvSpPr txBox="1">
              <a:spLocks noChangeArrowheads="1"/>
            </p:cNvSpPr>
            <p:nvPr/>
          </p:nvSpPr>
          <p:spPr bwMode="auto">
            <a:xfrm>
              <a:off x="2154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1700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8688" name="Text Box 16"/>
            <p:cNvSpPr txBox="1">
              <a:spLocks noChangeArrowheads="1"/>
            </p:cNvSpPr>
            <p:nvPr/>
          </p:nvSpPr>
          <p:spPr bwMode="auto">
            <a:xfrm>
              <a:off x="1500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1800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8689" name="Text Box 17"/>
            <p:cNvSpPr txBox="1">
              <a:spLocks noChangeArrowheads="1"/>
            </p:cNvSpPr>
            <p:nvPr/>
          </p:nvSpPr>
          <p:spPr bwMode="auto">
            <a:xfrm>
              <a:off x="846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1900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8690" name="Text Box 18"/>
            <p:cNvSpPr txBox="1">
              <a:spLocks noChangeArrowheads="1"/>
            </p:cNvSpPr>
            <p:nvPr/>
          </p:nvSpPr>
          <p:spPr bwMode="auto">
            <a:xfrm>
              <a:off x="192" y="2802"/>
              <a:ext cx="240" cy="1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8099" dir="2700000" algn="ctr" rotWithShape="0">
                <a:schemeClr val="tx1">
                  <a:alpha val="74998"/>
                </a:schemeClr>
              </a:outerShdw>
            </a:effectLst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JO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1F7E9"/>
                  </a:solidFill>
                  <a:effectLst/>
                  <a:uLnTx/>
                  <a:uFillTx/>
                  <a:latin typeface="Arial"/>
                  <a:ea typeface="ＭＳ Ｐゴシック" charset="0"/>
                  <a:cs typeface="Arial"/>
                </a:rPr>
                <a:t>2000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8691" name="Line 19"/>
          <p:cNvSpPr>
            <a:spLocks noChangeShapeType="1"/>
          </p:cNvSpPr>
          <p:nvPr/>
        </p:nvSpPr>
        <p:spPr bwMode="auto">
          <a:xfrm>
            <a:off x="88392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692" name="Line 20"/>
          <p:cNvSpPr>
            <a:spLocks noChangeShapeType="1"/>
          </p:cNvSpPr>
          <p:nvPr/>
        </p:nvSpPr>
        <p:spPr bwMode="auto">
          <a:xfrm>
            <a:off x="457200" y="3429000"/>
            <a:ext cx="0" cy="835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693" name="Line 21"/>
          <p:cNvSpPr>
            <a:spLocks noChangeShapeType="1"/>
          </p:cNvSpPr>
          <p:nvPr/>
        </p:nvSpPr>
        <p:spPr bwMode="auto">
          <a:xfrm>
            <a:off x="66294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694" name="Line 22"/>
          <p:cNvSpPr>
            <a:spLocks noChangeShapeType="1"/>
          </p:cNvSpPr>
          <p:nvPr/>
        </p:nvSpPr>
        <p:spPr bwMode="auto">
          <a:xfrm>
            <a:off x="56388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695" name="Line 23"/>
          <p:cNvSpPr>
            <a:spLocks noChangeShapeType="1"/>
          </p:cNvSpPr>
          <p:nvPr/>
        </p:nvSpPr>
        <p:spPr bwMode="auto">
          <a:xfrm>
            <a:off x="45720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696" name="Line 24"/>
          <p:cNvSpPr>
            <a:spLocks noChangeShapeType="1"/>
          </p:cNvSpPr>
          <p:nvPr/>
        </p:nvSpPr>
        <p:spPr bwMode="auto">
          <a:xfrm>
            <a:off x="3505200" y="3429000"/>
            <a:ext cx="0" cy="838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697" name="Line 25"/>
          <p:cNvSpPr>
            <a:spLocks noChangeShapeType="1"/>
          </p:cNvSpPr>
          <p:nvPr/>
        </p:nvSpPr>
        <p:spPr bwMode="auto">
          <a:xfrm>
            <a:off x="371475" y="4267200"/>
            <a:ext cx="8620125" cy="3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 rot="-3154037">
            <a:off x="230187" y="1676728"/>
            <a:ext cx="42418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يوسف (1915-1805)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6320" name="Line 27"/>
          <p:cNvSpPr>
            <a:spLocks noChangeShapeType="1"/>
          </p:cNvSpPr>
          <p:nvPr/>
        </p:nvSpPr>
        <p:spPr bwMode="auto">
          <a:xfrm flipH="1">
            <a:off x="7848600" y="1828800"/>
            <a:ext cx="0" cy="19812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5638800" y="1295400"/>
            <a:ext cx="144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DDDDDD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1446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366B1B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6322" name="Text Box 29"/>
          <p:cNvSpPr txBox="1">
            <a:spLocks noChangeArrowheads="1"/>
          </p:cNvSpPr>
          <p:nvPr/>
        </p:nvSpPr>
        <p:spPr bwMode="auto">
          <a:xfrm>
            <a:off x="7162800" y="1295400"/>
            <a:ext cx="1447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1290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8702" name="Text Box 30"/>
          <p:cNvSpPr txBox="1">
            <a:spLocks noChangeArrowheads="1"/>
          </p:cNvSpPr>
          <p:nvPr/>
        </p:nvSpPr>
        <p:spPr bwMode="auto">
          <a:xfrm rot="18445963">
            <a:off x="3669011" y="2505850"/>
            <a:ext cx="4345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1F7E9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موسى (1525-1405)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8703" name="Line 31"/>
          <p:cNvSpPr>
            <a:spLocks noChangeShapeType="1"/>
          </p:cNvSpPr>
          <p:nvPr/>
        </p:nvSpPr>
        <p:spPr bwMode="auto">
          <a:xfrm>
            <a:off x="5334000" y="4038600"/>
            <a:ext cx="1219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8704" name="Rectangle 32"/>
          <p:cNvSpPr>
            <a:spLocks noGrp="1" noChangeArrowheads="1"/>
          </p:cNvSpPr>
          <p:nvPr>
            <p:ph type="title" idx="4294967295"/>
          </p:nvPr>
        </p:nvSpPr>
        <p:spPr>
          <a:xfrm>
            <a:off x="3886200" y="152400"/>
            <a:ext cx="5562600" cy="1323439"/>
          </a:xfrm>
          <a:effectLst>
            <a:outerShdw blurRad="63500" dist="38099" dir="2700000" algn="ctr" rotWithShape="0">
              <a:schemeClr val="tx1">
                <a:alpha val="74998"/>
              </a:schemeClr>
            </a:outerShdw>
          </a:effectLst>
        </p:spPr>
        <p:txBody>
          <a:bodyPr anchor="t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kumimoji="0" lang="ar-JO" sz="4000" b="1" i="0" dirty="0">
                <a:solidFill>
                  <a:srgbClr val="FFFF00"/>
                </a:solidFill>
                <a:effectLst/>
                <a:latin typeface="Arial"/>
                <a:ea typeface="+mj-ea"/>
                <a:cs typeface="Arial"/>
              </a:rPr>
              <a:t>ما هو </a:t>
            </a:r>
            <a:br>
              <a:rPr kumimoji="0" lang="ar-JO" sz="4000" b="1" i="0" dirty="0">
                <a:solidFill>
                  <a:srgbClr val="FFFF00"/>
                </a:solidFill>
                <a:effectLst/>
                <a:latin typeface="Arial"/>
                <a:ea typeface="+mj-ea"/>
                <a:cs typeface="Arial"/>
              </a:rPr>
            </a:br>
            <a:r>
              <a:rPr kumimoji="0" lang="ar-JO" sz="4000" b="1" i="0" dirty="0">
                <a:solidFill>
                  <a:srgbClr val="FFFF00"/>
                </a:solidFill>
                <a:effectLst/>
                <a:latin typeface="Arial"/>
                <a:ea typeface="+mj-ea"/>
                <a:cs typeface="Arial"/>
              </a:rPr>
              <a:t>تاريخ الخروج </a:t>
            </a:r>
            <a:endParaRPr kumimoji="0" lang="en-US" sz="4000" b="1" i="0" dirty="0">
              <a:solidFill>
                <a:srgbClr val="FFFF00"/>
              </a:solidFill>
              <a:effectLst/>
              <a:latin typeface="Arial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8133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02" grpId="0" autoUpdateAnimBg="0"/>
      <p:bldP spid="2870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crossing red se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762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/>
          <a:lstStyle/>
          <a:p>
            <a:pPr eaLnBrk="1" hangingPunct="1">
              <a:defRPr/>
            </a:pPr>
            <a:r>
              <a:rPr lang="ar-JO" sz="4400" b="1" dirty="0">
                <a:latin typeface="Arial"/>
                <a:cs typeface="Arial"/>
              </a:rPr>
              <a:t>لماذا يجب أن نعرف عن تاريخ الخروج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3352800" y="-1016000"/>
            <a:ext cx="1917513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ar-JO" sz="38000" dirty="0">
                <a:cs typeface="+mn-cs"/>
              </a:rPr>
              <a:t>؟</a:t>
            </a:r>
            <a:endParaRPr lang="en-US" sz="3800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44" grpId="1"/>
      <p:bldP spid="35851" grpId="0"/>
      <p:bldP spid="35851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219200" y="1219200"/>
            <a:ext cx="7924800" cy="4495800"/>
          </a:xfrm>
        </p:spPr>
        <p:txBody>
          <a:bodyPr/>
          <a:lstStyle/>
          <a:p>
            <a:pPr algn="r" rtl="1" eaLnBrk="1" hangingPunct="1"/>
            <a:r>
              <a:rPr lang="ar-JO" sz="2800" dirty="0">
                <a:latin typeface="Arial" charset="0"/>
                <a:ea typeface="ＭＳ Ｐゴシック" charset="0"/>
                <a:cs typeface="ＭＳ Ｐゴシック" charset="0"/>
              </a:rPr>
              <a:t>متى حدث ؟ 1446 أم 1266 ؟</a:t>
            </a:r>
            <a:endParaRPr lang="en-US" sz="2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r" rtl="1" eaLnBrk="1" hangingPunct="1"/>
            <a:r>
              <a:rPr lang="ar-JO" sz="2800" dirty="0">
                <a:latin typeface="Arial" charset="0"/>
                <a:ea typeface="ＭＳ Ｐゴシック" charset="0"/>
                <a:cs typeface="ＭＳ Ｐゴシック" charset="0"/>
              </a:rPr>
              <a:t>لماذا يعتبر هذا الأمر مهماً ؟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1" algn="r" rtl="1"/>
            <a:r>
              <a:rPr lang="ar-JO" sz="2400" dirty="0">
                <a:latin typeface="Arial" charset="0"/>
                <a:ea typeface="ＭＳ Ｐゴシック" charset="0"/>
              </a:rPr>
              <a:t>يعتبر </a:t>
            </a:r>
            <a:r>
              <a:rPr lang="ar-JO" sz="2400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الحدث الأكثر أهمية </a:t>
            </a:r>
            <a:r>
              <a:rPr lang="ar-JO" sz="2400" dirty="0">
                <a:latin typeface="Arial" charset="0"/>
                <a:ea typeface="ＭＳ Ｐゴシック" charset="0"/>
              </a:rPr>
              <a:t>في ماضي إسرائيل، عندما بدأت تصير أمة .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1" algn="r" rtl="1"/>
            <a:r>
              <a:rPr lang="ar-JO" sz="2400" dirty="0">
                <a:latin typeface="Arial" charset="0"/>
                <a:ea typeface="ＭＳ Ｐゴシック" charset="0"/>
              </a:rPr>
              <a:t>يعتبر </a:t>
            </a:r>
            <a:r>
              <a:rPr lang="ar-JO" sz="2400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مركز</a:t>
            </a:r>
            <a:r>
              <a:rPr lang="ar-JO" sz="2400" dirty="0">
                <a:latin typeface="Arial" charset="0"/>
                <a:ea typeface="ＭＳ Ｐゴシック" charset="0"/>
              </a:rPr>
              <a:t> إيمان إسرائيل</a:t>
            </a:r>
            <a:endParaRPr lang="en-US" sz="2400" dirty="0">
              <a:latin typeface="Arial" charset="0"/>
              <a:ea typeface="ＭＳ Ｐゴシック" charset="0"/>
            </a:endParaRPr>
          </a:p>
          <a:p>
            <a:pPr lvl="1" algn="r" rtl="1"/>
            <a:r>
              <a:rPr lang="ar-JO" sz="2400" dirty="0">
                <a:latin typeface="Arial" charset="0"/>
                <a:ea typeface="ＭＳ Ｐゴシック" charset="0"/>
              </a:rPr>
              <a:t>تواريخ عديدة قبله و بعده </a:t>
            </a:r>
            <a:r>
              <a:rPr lang="ar-JO" sz="2400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تعتمد</a:t>
            </a:r>
            <a:r>
              <a:rPr lang="ar-JO" sz="2400" dirty="0">
                <a:latin typeface="Arial" charset="0"/>
                <a:ea typeface="ＭＳ Ｐゴシック" charset="0"/>
              </a:rPr>
              <a:t> على هذا التاريخ</a:t>
            </a:r>
            <a:endParaRPr lang="en-US" sz="2400" dirty="0">
              <a:solidFill>
                <a:schemeClr val="accent1"/>
              </a:solidFill>
              <a:latin typeface="Arial" charset="0"/>
              <a:ea typeface="ＭＳ Ｐゴシック" charset="0"/>
            </a:endParaRPr>
          </a:p>
          <a:p>
            <a:pPr lvl="1" algn="r" rtl="1"/>
            <a:r>
              <a:rPr lang="ar-JO" sz="2400" dirty="0"/>
              <a:t>يعكس اختيار التاريخ </a:t>
            </a:r>
            <a:r>
              <a:rPr lang="ar-JO" sz="2400" dirty="0">
                <a:solidFill>
                  <a:srgbClr val="FFC000"/>
                </a:solidFill>
              </a:rPr>
              <a:t>إيماننا</a:t>
            </a:r>
            <a:r>
              <a:rPr lang="ar-JO" sz="2400" dirty="0"/>
              <a:t> (أو عدم وجوده) في </a:t>
            </a:r>
            <a:r>
              <a:rPr lang="ar-JO" sz="2400" dirty="0">
                <a:solidFill>
                  <a:srgbClr val="FFC000"/>
                </a:solidFill>
              </a:rPr>
              <a:t>تاريخية</a:t>
            </a:r>
            <a:r>
              <a:rPr lang="ar-JO" sz="2400" dirty="0"/>
              <a:t> و</a:t>
            </a:r>
            <a:r>
              <a:rPr lang="ar-JO" sz="2400" dirty="0">
                <a:solidFill>
                  <a:srgbClr val="FFC000"/>
                </a:solidFill>
              </a:rPr>
              <a:t>دقة</a:t>
            </a:r>
            <a:r>
              <a:rPr lang="ar-JO" sz="2400" dirty="0"/>
              <a:t> الكتاب المقدس ، وبالتالي يكون له تأثير على </a:t>
            </a:r>
            <a:r>
              <a:rPr lang="ar-JO" sz="2400" dirty="0">
                <a:solidFill>
                  <a:srgbClr val="FFC000"/>
                </a:solidFill>
              </a:rPr>
              <a:t>إيماننا</a:t>
            </a:r>
            <a:endParaRPr lang="en-US" sz="2400" dirty="0">
              <a:solidFill>
                <a:srgbClr val="FFC000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232450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0"/>
            <a:ext cx="7772400" cy="1206500"/>
          </a:xfrm>
          <a:noFill/>
        </p:spPr>
        <p:txBody>
          <a:bodyPr/>
          <a:lstStyle/>
          <a:p>
            <a:pPr algn="ctr" eaLnBrk="1" hangingPunct="1"/>
            <a:r>
              <a:rPr lang="ar-JO" b="1" dirty="0">
                <a:latin typeface="Arial" charset="0"/>
                <a:ea typeface="ＭＳ Ｐゴシック" charset="0"/>
                <a:cs typeface="ＭＳ Ｐゴシック" charset="0"/>
              </a:rPr>
              <a:t>غموض الخروج</a:t>
            </a:r>
            <a:endParaRPr lang="en-US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2451" name="Text Box 4"/>
          <p:cNvSpPr txBox="1">
            <a:spLocks noChangeArrowheads="1"/>
          </p:cNvSpPr>
          <p:nvPr/>
        </p:nvSpPr>
        <p:spPr bwMode="auto">
          <a:xfrm>
            <a:off x="8305800" y="76200"/>
            <a:ext cx="7088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>
                  <a:noFill/>
                </a:ln>
                <a:solidFill>
                  <a:srgbClr val="EAEAEA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70ج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EAEAEA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8079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 autoUpdateAnimBg="0"/>
    </p:bldLst>
  </p:timing>
</p:sld>
</file>

<file path=ppt/theme/theme1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-91440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 typeface="Wingdings" pitchFamily="-111" charset="2"/>
          <a:buChar char="§"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11" charset="0"/>
            <a:ea typeface="Times New Roman" pitchFamily="-111" charset="0"/>
            <a:cs typeface="Times New Roman" pitchFamily="-111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Lock And Key">
  <a:themeElements>
    <a:clrScheme name="Lock And Key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Lock And Key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ock And Key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ock And Key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ock And Key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1547</TotalTime>
  <Words>2925</Words>
  <Application>Microsoft Office PowerPoint</Application>
  <PresentationFormat>On-screen Show (4:3)</PresentationFormat>
  <Paragraphs>773</Paragraphs>
  <Slides>60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60</vt:i4>
      </vt:variant>
    </vt:vector>
  </HeadingPairs>
  <TitlesOfParts>
    <vt:vector size="69" baseType="lpstr">
      <vt:lpstr>Slit</vt:lpstr>
      <vt:lpstr>Curtain Call</vt:lpstr>
      <vt:lpstr>Orbit</vt:lpstr>
      <vt:lpstr>13_Default Design</vt:lpstr>
      <vt:lpstr>1_Default Design</vt:lpstr>
      <vt:lpstr>6_MEADOW</vt:lpstr>
      <vt:lpstr>MEADOW</vt:lpstr>
      <vt:lpstr>Lock And Key</vt:lpstr>
      <vt:lpstr>1_MEADOW</vt:lpstr>
      <vt:lpstr>تاريخ الخروج</vt:lpstr>
      <vt:lpstr>الترحال في البريّة</vt:lpstr>
      <vt:lpstr>عبور البحر الأحمر</vt:lpstr>
      <vt:lpstr>تاريخ مصر التقليدي</vt:lpstr>
      <vt:lpstr>نظريتان عن تاريخ الخروج</vt:lpstr>
      <vt:lpstr>ما هو تاريخ الخروج</vt:lpstr>
      <vt:lpstr>ما هو  تاريخ الخروج </vt:lpstr>
      <vt:lpstr>لماذا يجب أن نعرف عن تاريخ الخروج</vt:lpstr>
      <vt:lpstr>غموض الخروج</vt:lpstr>
      <vt:lpstr>حجج التاريخ المتأخر</vt:lpstr>
      <vt:lpstr>الحجج التاريخية للتاريخ المتأخر</vt:lpstr>
      <vt:lpstr>الحجج التاريخية للتاريخ المتأخر</vt:lpstr>
      <vt:lpstr>الخروج المتأخر (1266-1299)</vt:lpstr>
      <vt:lpstr>الحجج التاريخية للتاريخ المتأخر</vt:lpstr>
      <vt:lpstr>الحجج التاريخية للتاريخ المتأخر</vt:lpstr>
      <vt:lpstr>الحجج التاريخية للتاريخ المتأخر</vt:lpstr>
      <vt:lpstr>الحجج التاريخية للتاريخ المتأخر</vt:lpstr>
      <vt:lpstr>حجج التاريخ المتأخر</vt:lpstr>
      <vt:lpstr>الحجج الأثرية للتاريخ المتأخر</vt:lpstr>
      <vt:lpstr>الخروج المتأخر (1266-1299)</vt:lpstr>
      <vt:lpstr>حجج التاريخ المتأخر</vt:lpstr>
      <vt:lpstr>الحجج الكتابية للتاريخ المتأخر</vt:lpstr>
      <vt:lpstr>العهد القديم</vt:lpstr>
      <vt:lpstr>نقاش في مجموعات صغيرة</vt:lpstr>
      <vt:lpstr>1 ملوك 6: 1</vt:lpstr>
      <vt:lpstr>الخروج المبكر (1446)</vt:lpstr>
      <vt:lpstr>يفتاح مقابل العمونيين</vt:lpstr>
      <vt:lpstr>الخروج المبكر (1446)</vt:lpstr>
      <vt:lpstr>خروج 2: 23</vt:lpstr>
      <vt:lpstr>نظريتان عن تاريخ الخروج</vt:lpstr>
      <vt:lpstr>التسلسل الزمني للتغرب المصري متناقض</vt:lpstr>
      <vt:lpstr>حجج التاريخ المبكر</vt:lpstr>
      <vt:lpstr>الحجج الكتابية للتاريخ المبكر</vt:lpstr>
      <vt:lpstr>1 ملوك 6: 1</vt:lpstr>
      <vt:lpstr>1 ملوك 6: 1</vt:lpstr>
      <vt:lpstr>الخروج المبكر (1446)</vt:lpstr>
      <vt:lpstr>قضاة 11: 26</vt:lpstr>
      <vt:lpstr>قضاة 11: 26</vt:lpstr>
      <vt:lpstr>خروج 2: 23</vt:lpstr>
      <vt:lpstr>خروج 2: 23</vt:lpstr>
      <vt:lpstr>حجج التاريخ المبكر</vt:lpstr>
      <vt:lpstr>لوحة مرنبتاح</vt:lpstr>
      <vt:lpstr>الخروج المبكر (1446)</vt:lpstr>
      <vt:lpstr>الحجج الأثرية للتاريخ المبكر</vt:lpstr>
      <vt:lpstr>حجج التاريخ المبكر</vt:lpstr>
      <vt:lpstr>الحجج التاريخية للتاريخ المبكر</vt:lpstr>
      <vt:lpstr>التسلسل الزمني للتغرب المصري متناقض</vt:lpstr>
      <vt:lpstr>التسلسل الزمني للتغرب المصري متناقض</vt:lpstr>
      <vt:lpstr>دليل الخروج المبكر</vt:lpstr>
      <vt:lpstr>ردود التاريخ المبكر</vt:lpstr>
      <vt:lpstr>الخلاصة</vt:lpstr>
      <vt:lpstr>التطبيق</vt:lpstr>
      <vt:lpstr>معلومات إضافية  المصدر : جون د. كوريد، دراسة تفسيرية في سفر الخروج (دارلنغتون: المطبعة الإنجيلية، 2000)</vt:lpstr>
      <vt:lpstr>المؤلف مشترك في نظرية القرن الثالث عشر ق.م   جون د. كوريد، دراسة تفسيرية في سفر الخروج (دارلنغتون: المطبعة الإنجيلية، 2000) ، 27</vt:lpstr>
      <vt:lpstr>نظرية الهجرة السلمية 1 صممت من قبل م. نوث و أ. ىلت  جون د. كوريد، دراسة تفسيرية في سفر الخروج (دارلنغتون: المطبعة الإنجيلية، 2000) ، 29</vt:lpstr>
      <vt:lpstr>نظرية الهجرة السلمية 2 صممها ج. مندنهول في 1962  جون د. كوريد، دراسة تفسيرية في سفر الخروج (دارلنغتون: المطبعة الإنجيلية، 2000) ، 29</vt:lpstr>
      <vt:lpstr>الكنعانيون القرويون من قبل فنكلستين  جون د. كوريد، دراسة تفسيرية في سفر الخروج (دارلنغتون: المطبعة الإنجيلية، 2000) ، 30</vt:lpstr>
      <vt:lpstr>أسئلة و أجوبة</vt:lpstr>
      <vt:lpstr>Black</vt:lpstr>
      <vt:lpstr>  مسح العهد القديمBibleStudyDownloads.org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Arguments for the Late Date</dc:title>
  <dc:creator>Djenny Ruswandi</dc:creator>
  <cp:lastModifiedBy>user</cp:lastModifiedBy>
  <cp:revision>92</cp:revision>
  <dcterms:created xsi:type="dcterms:W3CDTF">2004-09-10T20:54:10Z</dcterms:created>
  <dcterms:modified xsi:type="dcterms:W3CDTF">2022-09-24T18:54:40Z</dcterms:modified>
</cp:coreProperties>
</file>