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700" r:id="rId3"/>
    <p:sldMasterId id="2147483714" r:id="rId4"/>
    <p:sldMasterId id="2147483727" r:id="rId5"/>
    <p:sldMasterId id="2147483740" r:id="rId6"/>
    <p:sldMasterId id="2147483753" r:id="rId7"/>
    <p:sldMasterId id="2147483766" r:id="rId8"/>
    <p:sldMasterId id="2147483779" r:id="rId9"/>
    <p:sldMasterId id="2147483781" r:id="rId10"/>
  </p:sldMasterIdLst>
  <p:notesMasterIdLst>
    <p:notesMasterId r:id="rId58"/>
  </p:notesMasterIdLst>
  <p:sldIdLst>
    <p:sldId id="317" r:id="rId11"/>
    <p:sldId id="318" r:id="rId12"/>
    <p:sldId id="319" r:id="rId13"/>
    <p:sldId id="320" r:id="rId14"/>
    <p:sldId id="305" r:id="rId15"/>
    <p:sldId id="307" r:id="rId16"/>
    <p:sldId id="310" r:id="rId17"/>
    <p:sldId id="309" r:id="rId18"/>
    <p:sldId id="312" r:id="rId19"/>
    <p:sldId id="315" r:id="rId20"/>
    <p:sldId id="298" r:id="rId21"/>
    <p:sldId id="263" r:id="rId22"/>
    <p:sldId id="275" r:id="rId23"/>
    <p:sldId id="276" r:id="rId24"/>
    <p:sldId id="265" r:id="rId25"/>
    <p:sldId id="277" r:id="rId26"/>
    <p:sldId id="801" r:id="rId27"/>
    <p:sldId id="278" r:id="rId28"/>
    <p:sldId id="802" r:id="rId29"/>
    <p:sldId id="279" r:id="rId30"/>
    <p:sldId id="803" r:id="rId31"/>
    <p:sldId id="280" r:id="rId32"/>
    <p:sldId id="804" r:id="rId33"/>
    <p:sldId id="281" r:id="rId34"/>
    <p:sldId id="264" r:id="rId35"/>
    <p:sldId id="282" r:id="rId36"/>
    <p:sldId id="805" r:id="rId37"/>
    <p:sldId id="283" r:id="rId38"/>
    <p:sldId id="806" r:id="rId39"/>
    <p:sldId id="284" r:id="rId40"/>
    <p:sldId id="807" r:id="rId41"/>
    <p:sldId id="285" r:id="rId42"/>
    <p:sldId id="808" r:id="rId43"/>
    <p:sldId id="286" r:id="rId44"/>
    <p:sldId id="809" r:id="rId45"/>
    <p:sldId id="287" r:id="rId46"/>
    <p:sldId id="259" r:id="rId47"/>
    <p:sldId id="4769" r:id="rId48"/>
    <p:sldId id="4952" r:id="rId49"/>
    <p:sldId id="4953" r:id="rId50"/>
    <p:sldId id="4954" r:id="rId51"/>
    <p:sldId id="5412" r:id="rId52"/>
    <p:sldId id="4956" r:id="rId53"/>
    <p:sldId id="4957" r:id="rId54"/>
    <p:sldId id="316" r:id="rId55"/>
    <p:sldId id="327" r:id="rId56"/>
    <p:sldId id="329"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0BA"/>
    <a:srgbClr val="FFFFFF"/>
    <a:srgbClr val="57010B"/>
    <a:srgbClr val="191963"/>
    <a:srgbClr val="6600CC"/>
    <a:srgbClr val="990033"/>
    <a:srgbClr val="002A1F"/>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0"/>
    <p:restoredTop sz="97030"/>
  </p:normalViewPr>
  <p:slideViewPr>
    <p:cSldViewPr>
      <p:cViewPr varScale="1">
        <p:scale>
          <a:sx n="103" d="100"/>
          <a:sy n="103" d="100"/>
        </p:scale>
        <p:origin x="168" y="1216"/>
      </p:cViewPr>
      <p:guideLst>
        <p:guide orient="horz" pos="2160"/>
        <p:guide pos="2880"/>
      </p:guideLst>
    </p:cSldViewPr>
  </p:slideViewPr>
  <p:outlineViewPr>
    <p:cViewPr>
      <p:scale>
        <a:sx n="33" d="100"/>
        <a:sy n="33" d="100"/>
      </p:scale>
      <p:origin x="0" y="-16928"/>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9091"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90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9093"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9095"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07CDC04-F1FD-3841-BAAF-4C959A3DF94C}" type="slidenum">
              <a:rPr lang="en-US"/>
              <a:pPr>
                <a:defRPr/>
              </a:pPr>
              <a:t>‹#›</a:t>
            </a:fld>
            <a:endParaRPr lang="en-US"/>
          </a:p>
        </p:txBody>
      </p:sp>
    </p:spTree>
    <p:extLst>
      <p:ext uri="{BB962C8B-B14F-4D97-AF65-F5344CB8AC3E}">
        <p14:creationId xmlns:p14="http://schemas.microsoft.com/office/powerpoint/2010/main" val="2329882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F429C3A7-C094-F64C-B35C-93060116DD5C}" type="slidenum">
              <a:rPr lang="en-US" sz="1200" smtClean="0">
                <a:solidFill>
                  <a:prstClr val="black"/>
                </a:solidFill>
              </a:rPr>
              <a:pPr eaLnBrk="1" hangingPunct="1">
                <a:defRPr/>
              </a:pPr>
              <a:t>1</a:t>
            </a:fld>
            <a:endParaRPr lang="en-US" sz="1200">
              <a:solidFill>
                <a:prstClr val="black"/>
              </a:solidFill>
            </a:endParaRPr>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029FE455-1D56-1D4D-B86B-7817A8BF6350}" type="slidenum">
              <a:rPr lang="en-US"/>
              <a:pPr>
                <a:defRPr/>
              </a:pPr>
              <a:t>10</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2EEF3430-A7A2-3A45-9D12-1ECDEDCCAB36}" type="slidenum">
              <a:rPr lang="en-US"/>
              <a:pPr>
                <a:defRPr/>
              </a:pPr>
              <a:t>11</a:t>
            </a:fld>
            <a:endParaRPr lang="en-US"/>
          </a:p>
        </p:txBody>
      </p:sp>
      <p:sp>
        <p:nvSpPr>
          <p:cNvPr id="100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80AA640B-7A1D-B04F-BC57-D3CBEB7F59B4}" type="slidenum">
              <a:rPr lang="en-US"/>
              <a:pPr>
                <a:defRPr/>
              </a:pPr>
              <a:t>12</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C7F86C21-D898-8E40-BD73-9A217C185379}" type="slidenum">
              <a:rPr lang="en-US"/>
              <a:pPr>
                <a:defRPr/>
              </a:pPr>
              <a:t>13</a:t>
            </a:fld>
            <a:endParaRPr lang="en-US"/>
          </a:p>
        </p:txBody>
      </p:sp>
      <p:sp>
        <p:nvSpPr>
          <p:cNvPr id="10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E626A6DE-6F4D-CC42-8D14-5EA7DE13FBC1}" type="slidenum">
              <a:rPr lang="en-US"/>
              <a:pPr>
                <a:defRPr/>
              </a:pPr>
              <a:t>14</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B2EE4DD-190C-C944-A995-5F6AA1A71C83}" type="slidenum">
              <a:rPr lang="en-US"/>
              <a:pPr>
                <a:defRPr/>
              </a:pPr>
              <a:t>15</a:t>
            </a:fld>
            <a:endParaRPr lang="en-US"/>
          </a:p>
        </p:txBody>
      </p:sp>
      <p:sp>
        <p:nvSpPr>
          <p:cNvPr id="10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B739B75F-FA21-E943-9D8D-171AE1FE2220}" type="slidenum">
              <a:rPr lang="en-US"/>
              <a:pPr>
                <a:defRPr/>
              </a:pPr>
              <a:t>16</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B2EE4DD-190C-C944-A995-5F6AA1A71C83}" type="slidenum">
              <a:rPr lang="en-US">
                <a:solidFill>
                  <a:prstClr val="black"/>
                </a:solidFill>
              </a:rPr>
              <a:pPr>
                <a:defRPr/>
              </a:pPr>
              <a:t>17</a:t>
            </a:fld>
            <a:endParaRPr lang="en-US">
              <a:solidFill>
                <a:prstClr val="black"/>
              </a:solidFill>
            </a:endParaRPr>
          </a:p>
        </p:txBody>
      </p:sp>
      <p:sp>
        <p:nvSpPr>
          <p:cNvPr id="10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DAA0300F-9FAA-4247-B022-C020F9F55D10}" type="slidenum">
              <a:rPr lang="en-US"/>
              <a:pPr>
                <a:defRPr/>
              </a:pPr>
              <a:t>18</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B2EE4DD-190C-C944-A995-5F6AA1A71C83}" type="slidenum">
              <a:rPr lang="en-US">
                <a:solidFill>
                  <a:prstClr val="black"/>
                </a:solidFill>
              </a:rPr>
              <a:pPr>
                <a:defRPr/>
              </a:pPr>
              <a:t>19</a:t>
            </a:fld>
            <a:endParaRPr lang="en-US">
              <a:solidFill>
                <a:prstClr val="black"/>
              </a:solidFill>
            </a:endParaRPr>
          </a:p>
        </p:txBody>
      </p:sp>
      <p:sp>
        <p:nvSpPr>
          <p:cNvPr id="10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7D9E8159-473E-0348-90B0-2B28553F3DDB}" type="slidenum">
              <a:rPr lang="en-US" sz="1200" smtClean="0">
                <a:solidFill>
                  <a:prstClr val="black"/>
                </a:solidFill>
              </a:rPr>
              <a:pPr eaLnBrk="1" hangingPunct="1">
                <a:defRPr/>
              </a:pPr>
              <a:t>2</a:t>
            </a:fld>
            <a:endParaRPr lang="en-US" sz="1200">
              <a:solidFill>
                <a:prstClr val="black"/>
              </a:solidFill>
            </a:endParaRPr>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3F36D34D-6E36-D84D-B5CE-234564B4BB7B}" type="slidenum">
              <a:rPr lang="en-US"/>
              <a:pPr>
                <a:defRPr/>
              </a:pPr>
              <a:t>20</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B2EE4DD-190C-C944-A995-5F6AA1A71C83}" type="slidenum">
              <a:rPr lang="en-US">
                <a:solidFill>
                  <a:prstClr val="black"/>
                </a:solidFill>
              </a:rPr>
              <a:pPr>
                <a:defRPr/>
              </a:pPr>
              <a:t>21</a:t>
            </a:fld>
            <a:endParaRPr lang="en-US">
              <a:solidFill>
                <a:prstClr val="black"/>
              </a:solidFill>
            </a:endParaRPr>
          </a:p>
        </p:txBody>
      </p:sp>
      <p:sp>
        <p:nvSpPr>
          <p:cNvPr id="10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7B0C1F5D-C821-1240-AFA3-46D9579725CD}" type="slidenum">
              <a:rPr lang="en-US"/>
              <a:pPr>
                <a:defRPr/>
              </a:pPr>
              <a:t>22</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B2EE4DD-190C-C944-A995-5F6AA1A71C83}" type="slidenum">
              <a:rPr lang="en-US">
                <a:solidFill>
                  <a:prstClr val="black"/>
                </a:solidFill>
              </a:rPr>
              <a:pPr>
                <a:defRPr/>
              </a:pPr>
              <a:t>23</a:t>
            </a:fld>
            <a:endParaRPr lang="en-US">
              <a:solidFill>
                <a:prstClr val="black"/>
              </a:solidFill>
            </a:endParaRPr>
          </a:p>
        </p:txBody>
      </p:sp>
      <p:sp>
        <p:nvSpPr>
          <p:cNvPr id="10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88CAD13A-B2D0-9048-ABDF-E58D2DE8C9AA}" type="slidenum">
              <a:rPr lang="en-US"/>
              <a:pPr>
                <a:defRPr/>
              </a:pPr>
              <a:t>24</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6149EC8-0EDE-F942-A229-39791E17E9E3}" type="slidenum">
              <a:rPr lang="en-US"/>
              <a:pPr>
                <a:defRPr/>
              </a:pPr>
              <a:t>25</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347D4AC-DCBA-8E4E-BB00-F3917A5D51B0}" type="slidenum">
              <a:rPr lang="en-US"/>
              <a:pPr>
                <a:defRPr/>
              </a:pPr>
              <a:t>26</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57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6149EC8-0EDE-F942-A229-39791E17E9E3}" type="slidenum">
              <a:rPr lang="en-US">
                <a:solidFill>
                  <a:prstClr val="black"/>
                </a:solidFill>
              </a:rPr>
              <a:pPr>
                <a:defRPr/>
              </a:pPr>
              <a:t>27</a:t>
            </a:fld>
            <a:endParaRPr lang="en-US">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BE94960-4359-8C46-97BF-3E643DA5D210}" type="slidenum">
              <a:rPr lang="en-US"/>
              <a:pPr>
                <a:defRPr/>
              </a:pPr>
              <a:t>28</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6149EC8-0EDE-F942-A229-39791E17E9E3}" type="slidenum">
              <a:rPr lang="en-US">
                <a:solidFill>
                  <a:prstClr val="black"/>
                </a:solidFill>
              </a:rPr>
              <a:pPr>
                <a:defRPr/>
              </a:pPr>
              <a:t>29</a:t>
            </a:fld>
            <a:endParaRPr lang="en-US">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EE27CA4E-A1A9-4749-B582-3761580BFCF2}" type="slidenum">
              <a:rPr lang="en-US" sz="1200" smtClean="0">
                <a:solidFill>
                  <a:prstClr val="black"/>
                </a:solidFill>
              </a:rPr>
              <a:pPr eaLnBrk="1" hangingPunct="1">
                <a:defRPr/>
              </a:pPr>
              <a:t>3</a:t>
            </a:fld>
            <a:endParaRPr lang="en-US" sz="1200">
              <a:solidFill>
                <a:prstClr val="black"/>
              </a:solidFill>
            </a:endParaRPr>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1F28F604-BDF5-564C-B906-9671B1B2E49B}" type="slidenum">
              <a:rPr lang="en-US"/>
              <a:pPr>
                <a:defRPr/>
              </a:pPr>
              <a:t>30</a:t>
            </a:fld>
            <a:endParaRPr lang="en-US"/>
          </a:p>
        </p:txBody>
      </p:sp>
      <p:sp>
        <p:nvSpPr>
          <p:cNvPr id="1198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8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6149EC8-0EDE-F942-A229-39791E17E9E3}" type="slidenum">
              <a:rPr lang="en-US">
                <a:solidFill>
                  <a:prstClr val="black"/>
                </a:solidFill>
              </a:rPr>
              <a:pPr>
                <a:defRPr/>
              </a:pPr>
              <a:t>31</a:t>
            </a:fld>
            <a:endParaRPr lang="en-US">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C94378B1-F0E7-AF48-8148-3161C54EDA11}" type="slidenum">
              <a:rPr lang="en-US"/>
              <a:pPr>
                <a:defRPr/>
              </a:pPr>
              <a:t>32</a:t>
            </a:fld>
            <a:endParaRPr lang="en-US"/>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6149EC8-0EDE-F942-A229-39791E17E9E3}" type="slidenum">
              <a:rPr lang="en-US">
                <a:solidFill>
                  <a:prstClr val="black"/>
                </a:solidFill>
              </a:rPr>
              <a:pPr>
                <a:defRPr/>
              </a:pPr>
              <a:t>33</a:t>
            </a:fld>
            <a:endParaRPr lang="en-US">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319A05D8-BCF4-6745-9127-DDD3437EE60B}" type="slidenum">
              <a:rPr lang="en-US"/>
              <a:pPr>
                <a:defRPr/>
              </a:pPr>
              <a:t>34</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9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6149EC8-0EDE-F942-A229-39791E17E9E3}" type="slidenum">
              <a:rPr lang="en-US">
                <a:solidFill>
                  <a:prstClr val="black"/>
                </a:solidFill>
              </a:rPr>
              <a:pPr>
                <a:defRPr/>
              </a:pPr>
              <a:t>35</a:t>
            </a:fld>
            <a:endParaRPr lang="en-US">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FC448B5C-2FEE-E544-83DC-6CA5B9806BFF}" type="slidenum">
              <a:rPr lang="en-US"/>
              <a:pPr>
                <a:defRPr/>
              </a:pPr>
              <a:t>36</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E6B32C2-CFDF-954F-B412-96D29A7E7738}" type="slidenum">
              <a:rPr lang="en-US"/>
              <a:pPr>
                <a:defRPr/>
              </a:pPr>
              <a:t>37</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69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8351"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Common-233</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Law-38</a:t>
            </a:r>
          </a:p>
          <a:p>
            <a:r>
              <a:rPr lang="en-US" b="0" dirty="0">
                <a:latin typeface="Arial" panose="020B0604020202020204" pitchFamily="34" charset="0"/>
                <a:cs typeface="Arial" panose="020B0604020202020204" pitchFamily="34" charset="0"/>
              </a:rPr>
              <a:t>OS-05-Deut-115</a:t>
            </a:r>
          </a:p>
          <a:p>
            <a:r>
              <a:rPr lang="en-US" b="0">
                <a:latin typeface="Arial" panose="020B0604020202020204" pitchFamily="34" charset="0"/>
                <a:cs typeface="Arial" panose="020B0604020202020204" pitchFamily="34" charset="0"/>
              </a:rPr>
              <a:t>NS-01-Matt Notes page 80a</a:t>
            </a:r>
            <a:endParaRPr lang="en-US"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Law-33</a:t>
            </a:r>
            <a:endParaRPr lang="en-GB" b="0" dirty="0">
              <a:latin typeface="Arial" panose="020B0604020202020204" pitchFamily="34" charset="0"/>
              <a:ea typeface="ＭＳ Ｐゴシック" charset="0"/>
              <a:cs typeface="Arial" panose="020B0604020202020204" pitchFamily="34" charset="0"/>
            </a:endParaRPr>
          </a:p>
          <a:p>
            <a:pPr eaLnBrk="1" hangingPunct="1"/>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9940C-1698-3745-94CB-B58B74E7361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Common-234</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Law-39</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B03169DA-BA55-D546-B87A-E8D5A6D41B1C}" type="slidenum">
              <a:rPr lang="en-US" sz="1200" smtClean="0">
                <a:solidFill>
                  <a:prstClr val="black"/>
                </a:solidFill>
              </a:rPr>
              <a:pPr eaLnBrk="1" hangingPunct="1">
                <a:defRPr/>
              </a:pPr>
              <a:t>4</a:t>
            </a:fld>
            <a:endParaRPr lang="en-US" sz="1200">
              <a:solidFill>
                <a:prstClr val="black"/>
              </a:solidFill>
            </a:endParaRPr>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BE062A-9286-6245-B21E-4CDD20D8EB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Common-235</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Law-40</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A1D00-670E-5A41-BC5D-1525FD39FE6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Common-236</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Law-41</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A3B86-87F6-B448-B2EA-1DCD6D6600D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Common-237</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Law-42</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527FB-9E88-FD47-8CBE-78B152BF5E4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Common-238</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Law-43</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0127A3-DBD4-304D-90AE-595AFA710E0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this. At least five major approaches exist</a:t>
            </a:r>
            <a:r>
              <a:rPr lang="en-US" sz="1200" kern="1200" dirty="0">
                <a:solidFill>
                  <a:schemeClr val="tx1"/>
                </a:solidFill>
                <a:effectLst/>
                <a:latin typeface="Arial" panose="020B0604020202020204" pitchFamily="34" charset="0"/>
                <a:ea typeface="+mn-ea"/>
                <a:cs typeface="Arial" panose="020B0604020202020204" pitchFamily="34" charset="0"/>
              </a:rPr>
              <a:t>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Common-239</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endParaRPr lang="he-IL"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OS-02-Applying the Law-44</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7A0A6B02-7753-A740-A12F-342C14C403ED}" type="slidenum">
              <a:rPr lang="en-US"/>
              <a:pPr>
                <a:defRPr/>
              </a:pPr>
              <a:t>45</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6546376" y="8774669"/>
            <a:ext cx="311624" cy="36933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xfrm>
            <a:off x="914400" y="4368801"/>
            <a:ext cx="918799" cy="369332"/>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OT Survey</a:t>
            </a:r>
            <a:r>
              <a:rPr lang="en-US" b="1" baseline="0" dirty="0">
                <a:latin typeface="Arial" panose="020B0604020202020204" pitchFamily="34" charset="0"/>
                <a:ea typeface="ＭＳ Ｐゴシック" charset="0"/>
                <a:cs typeface="ＭＳ Ｐゴシック" charset="0"/>
              </a:rPr>
              <a:t> (</a:t>
            </a:r>
            <a:r>
              <a:rPr lang="en-US" b="1" baseline="0" dirty="0" err="1">
                <a:latin typeface="Arial" panose="020B0604020202020204" pitchFamily="34" charset="0"/>
                <a:ea typeface="ＭＳ Ｐゴシック" charset="0"/>
                <a:cs typeface="ＭＳ Ｐゴシック" charset="0"/>
              </a:rPr>
              <a:t>os</a:t>
            </a:r>
            <a:r>
              <a:rPr lang="en-US" b="1" baseline="0" dirty="0">
                <a:latin typeface="Arial" panose="020B0604020202020204" pitchFamily="34" charset="0"/>
                <a:ea typeface="ＭＳ Ｐゴシック" charset="0"/>
                <a:cs typeface="ＭＳ Ｐゴシック" charset="0"/>
              </a:rPr>
              <a:t>)</a:t>
            </a:r>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744D9658-A616-884E-B106-C1A4702FC029}" type="slidenum">
              <a:rPr lang="en-US"/>
              <a:pPr>
                <a:defRPr/>
              </a:pPr>
              <a:t>5</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031FD16-AD63-7B46-B10C-61A37B58635E}" type="slidenum">
              <a:rPr lang="en-US"/>
              <a:pPr>
                <a:defRPr/>
              </a:pPr>
              <a:t>6</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023C7DF4-7B1C-2347-B008-39F3E6F97A89}" type="slidenum">
              <a:rPr lang="en-US"/>
              <a:pPr>
                <a:defRPr/>
              </a:pPr>
              <a:t>7</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22C5CF05-B2B9-6043-B949-FD59C6D225E4}" type="slidenum">
              <a:rPr lang="en-US"/>
              <a:pPr>
                <a:defRPr/>
              </a:pPr>
              <a:t>8</a:t>
            </a:fld>
            <a:endParaRPr lang="en-US"/>
          </a:p>
        </p:txBody>
      </p:sp>
      <p:sp>
        <p:nvSpPr>
          <p:cNvPr id="97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4E65430D-A6D4-DF49-9ACF-7A195147B72C}" type="slidenum">
              <a:rPr lang="en-US"/>
              <a:pPr>
                <a:defRPr/>
              </a:pPr>
              <a:t>9</a:t>
            </a:fld>
            <a:endParaRPr lang="en-US"/>
          </a:p>
        </p:txBody>
      </p:sp>
      <p:sp>
        <p:nvSpPr>
          <p:cNvPr id="98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84A3FB-F756-914A-9711-8A00D20253DF}" type="slidenum">
              <a:rPr lang="en-US"/>
              <a:pPr>
                <a:defRPr/>
              </a:pPr>
              <a:t>‹#›</a:t>
            </a:fld>
            <a:endParaRPr lang="en-US"/>
          </a:p>
        </p:txBody>
      </p:sp>
    </p:spTree>
    <p:extLst>
      <p:ext uri="{BB962C8B-B14F-4D97-AF65-F5344CB8AC3E}">
        <p14:creationId xmlns:p14="http://schemas.microsoft.com/office/powerpoint/2010/main" val="150256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EAD07-53FC-8547-9DD5-75951CEA6BA2}" type="slidenum">
              <a:rPr lang="en-US"/>
              <a:pPr>
                <a:defRPr/>
              </a:pPr>
              <a:t>‹#›</a:t>
            </a:fld>
            <a:endParaRPr lang="en-US"/>
          </a:p>
        </p:txBody>
      </p:sp>
    </p:spTree>
    <p:extLst>
      <p:ext uri="{BB962C8B-B14F-4D97-AF65-F5344CB8AC3E}">
        <p14:creationId xmlns:p14="http://schemas.microsoft.com/office/powerpoint/2010/main" val="24048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FA9725-691C-FE4A-9E88-7DD3DC3008F7}" type="slidenum">
              <a:rPr lang="en-US"/>
              <a:pPr>
                <a:defRPr/>
              </a:pPr>
              <a:t>‹#›</a:t>
            </a:fld>
            <a:endParaRPr lang="en-US"/>
          </a:p>
        </p:txBody>
      </p:sp>
    </p:spTree>
    <p:extLst>
      <p:ext uri="{BB962C8B-B14F-4D97-AF65-F5344CB8AC3E}">
        <p14:creationId xmlns:p14="http://schemas.microsoft.com/office/powerpoint/2010/main" val="136902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30645C-7D13-BD46-8D1B-52476F93FD7C}" type="slidenum">
              <a:rPr lang="en-US"/>
              <a:pPr>
                <a:defRPr/>
              </a:pPr>
              <a:t>‹#›</a:t>
            </a:fld>
            <a:endParaRPr lang="en-US"/>
          </a:p>
        </p:txBody>
      </p:sp>
    </p:spTree>
    <p:extLst>
      <p:ext uri="{BB962C8B-B14F-4D97-AF65-F5344CB8AC3E}">
        <p14:creationId xmlns:p14="http://schemas.microsoft.com/office/powerpoint/2010/main" val="141468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04F3EC6-25B1-934A-A61C-BCCA26B55682}" type="slidenum">
              <a:rPr lang="en-US"/>
              <a:pPr>
                <a:defRPr/>
              </a:pPr>
              <a:t>‹#›</a:t>
            </a:fld>
            <a:endParaRPr lang="en-US"/>
          </a:p>
        </p:txBody>
      </p:sp>
    </p:spTree>
    <p:extLst>
      <p:ext uri="{BB962C8B-B14F-4D97-AF65-F5344CB8AC3E}">
        <p14:creationId xmlns:p14="http://schemas.microsoft.com/office/powerpoint/2010/main" val="328279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82B92FC-7961-0741-8826-9A62BD999261}" type="slidenum">
              <a:rPr lang="en-US"/>
              <a:pPr>
                <a:defRPr/>
              </a:pPr>
              <a:t>‹#›</a:t>
            </a:fld>
            <a:endParaRPr lang="en-US"/>
          </a:p>
        </p:txBody>
      </p:sp>
    </p:spTree>
    <p:extLst>
      <p:ext uri="{BB962C8B-B14F-4D97-AF65-F5344CB8AC3E}">
        <p14:creationId xmlns:p14="http://schemas.microsoft.com/office/powerpoint/2010/main" val="124164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A30A234-87F5-EE45-926D-88DD097C1B1E}" type="slidenum">
              <a:rPr lang="en-US"/>
              <a:pPr>
                <a:defRPr/>
              </a:pPr>
              <a:t>‹#›</a:t>
            </a:fld>
            <a:endParaRPr lang="en-US"/>
          </a:p>
        </p:txBody>
      </p:sp>
    </p:spTree>
    <p:extLst>
      <p:ext uri="{BB962C8B-B14F-4D97-AF65-F5344CB8AC3E}">
        <p14:creationId xmlns:p14="http://schemas.microsoft.com/office/powerpoint/2010/main" val="3065721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5D53B9C-0F49-E74E-AAE7-204A76C5CE9E}" type="slidenum">
              <a:rPr lang="en-US"/>
              <a:pPr>
                <a:defRPr/>
              </a:pPr>
              <a:t>‹#›</a:t>
            </a:fld>
            <a:endParaRPr lang="en-US"/>
          </a:p>
        </p:txBody>
      </p:sp>
    </p:spTree>
    <p:extLst>
      <p:ext uri="{BB962C8B-B14F-4D97-AF65-F5344CB8AC3E}">
        <p14:creationId xmlns:p14="http://schemas.microsoft.com/office/powerpoint/2010/main" val="3942150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F0003ECC-91AA-A842-913C-4227A101A0AC}" type="slidenum">
              <a:rPr lang="en-US"/>
              <a:pPr>
                <a:defRPr/>
              </a:pPr>
              <a:t>‹#›</a:t>
            </a:fld>
            <a:endParaRPr lang="en-US"/>
          </a:p>
        </p:txBody>
      </p:sp>
    </p:spTree>
    <p:extLst>
      <p:ext uri="{BB962C8B-B14F-4D97-AF65-F5344CB8AC3E}">
        <p14:creationId xmlns:p14="http://schemas.microsoft.com/office/powerpoint/2010/main" val="339103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E63B87CC-21DF-E74F-A543-D24B853923F0}" type="slidenum">
              <a:rPr lang="en-US"/>
              <a:pPr>
                <a:defRPr/>
              </a:pPr>
              <a:t>‹#›</a:t>
            </a:fld>
            <a:endParaRPr lang="en-US"/>
          </a:p>
        </p:txBody>
      </p:sp>
    </p:spTree>
    <p:extLst>
      <p:ext uri="{BB962C8B-B14F-4D97-AF65-F5344CB8AC3E}">
        <p14:creationId xmlns:p14="http://schemas.microsoft.com/office/powerpoint/2010/main" val="3817253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714BD1B7-DEED-7E4D-BA1A-49CFF0882DFC}" type="slidenum">
              <a:rPr lang="en-US"/>
              <a:pPr>
                <a:defRPr/>
              </a:pPr>
              <a:t>‹#›</a:t>
            </a:fld>
            <a:endParaRPr lang="en-US"/>
          </a:p>
        </p:txBody>
      </p:sp>
    </p:spTree>
    <p:extLst>
      <p:ext uri="{BB962C8B-B14F-4D97-AF65-F5344CB8AC3E}">
        <p14:creationId xmlns:p14="http://schemas.microsoft.com/office/powerpoint/2010/main" val="249776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D5B105-A79D-1247-8448-8AA804422022}" type="slidenum">
              <a:rPr lang="en-US"/>
              <a:pPr>
                <a:defRPr/>
              </a:pPr>
              <a:t>‹#›</a:t>
            </a:fld>
            <a:endParaRPr lang="en-US"/>
          </a:p>
        </p:txBody>
      </p:sp>
    </p:spTree>
    <p:extLst>
      <p:ext uri="{BB962C8B-B14F-4D97-AF65-F5344CB8AC3E}">
        <p14:creationId xmlns:p14="http://schemas.microsoft.com/office/powerpoint/2010/main" val="162112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6760153-FB5C-8A4F-BA19-1592CF2A159E}" type="slidenum">
              <a:rPr lang="en-US"/>
              <a:pPr>
                <a:defRPr/>
              </a:pPr>
              <a:t>‹#›</a:t>
            </a:fld>
            <a:endParaRPr lang="en-US"/>
          </a:p>
        </p:txBody>
      </p:sp>
    </p:spTree>
    <p:extLst>
      <p:ext uri="{BB962C8B-B14F-4D97-AF65-F5344CB8AC3E}">
        <p14:creationId xmlns:p14="http://schemas.microsoft.com/office/powerpoint/2010/main" val="294631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46592A5-420F-FB49-A7E0-CC959E16F94B}" type="slidenum">
              <a:rPr lang="en-US"/>
              <a:pPr>
                <a:defRPr/>
              </a:pPr>
              <a:t>‹#›</a:t>
            </a:fld>
            <a:endParaRPr lang="en-US"/>
          </a:p>
        </p:txBody>
      </p:sp>
    </p:spTree>
    <p:extLst>
      <p:ext uri="{BB962C8B-B14F-4D97-AF65-F5344CB8AC3E}">
        <p14:creationId xmlns:p14="http://schemas.microsoft.com/office/powerpoint/2010/main" val="326580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AE6391-AA18-BD4B-B22F-CC00C023796E}" type="slidenum">
              <a:rPr lang="en-US"/>
              <a:pPr>
                <a:defRPr/>
              </a:pPr>
              <a:t>‹#›</a:t>
            </a:fld>
            <a:endParaRPr lang="en-US"/>
          </a:p>
        </p:txBody>
      </p:sp>
    </p:spTree>
    <p:extLst>
      <p:ext uri="{BB962C8B-B14F-4D97-AF65-F5344CB8AC3E}">
        <p14:creationId xmlns:p14="http://schemas.microsoft.com/office/powerpoint/2010/main" val="4024416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65B5F9C-FEA7-0542-96F1-6F9372A6CD35}" type="slidenum">
              <a:rPr lang="en-US"/>
              <a:pPr>
                <a:defRPr/>
              </a:pPr>
              <a:t>‹#›</a:t>
            </a:fld>
            <a:endParaRPr lang="en-US"/>
          </a:p>
        </p:txBody>
      </p:sp>
    </p:spTree>
    <p:extLst>
      <p:ext uri="{BB962C8B-B14F-4D97-AF65-F5344CB8AC3E}">
        <p14:creationId xmlns:p14="http://schemas.microsoft.com/office/powerpoint/2010/main" val="4134548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B96105C8-9D7B-C949-94B4-23D3F2B26B56}" type="slidenum">
              <a:rPr lang="en-US"/>
              <a:pPr>
                <a:defRPr/>
              </a:pPr>
              <a:t>‹#›</a:t>
            </a:fld>
            <a:endParaRPr lang="en-US"/>
          </a:p>
        </p:txBody>
      </p:sp>
    </p:spTree>
    <p:extLst>
      <p:ext uri="{BB962C8B-B14F-4D97-AF65-F5344CB8AC3E}">
        <p14:creationId xmlns:p14="http://schemas.microsoft.com/office/powerpoint/2010/main" val="8230607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DFDBD15-01D3-3D44-9ED6-7226CF3B1D10}" type="slidenum">
              <a:rPr lang="en-US"/>
              <a:pPr>
                <a:defRPr/>
              </a:pPr>
              <a:t>‹#›</a:t>
            </a:fld>
            <a:endParaRPr lang="en-US"/>
          </a:p>
        </p:txBody>
      </p:sp>
    </p:spTree>
    <p:extLst>
      <p:ext uri="{BB962C8B-B14F-4D97-AF65-F5344CB8AC3E}">
        <p14:creationId xmlns:p14="http://schemas.microsoft.com/office/powerpoint/2010/main" val="13141081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77218D83-331A-C34B-80F5-C09E367BB287}" type="slidenum">
              <a:rPr lang="en-US"/>
              <a:pPr>
                <a:defRPr/>
              </a:pPr>
              <a:t>‹#›</a:t>
            </a:fld>
            <a:endParaRPr lang="en-US"/>
          </a:p>
        </p:txBody>
      </p:sp>
    </p:spTree>
    <p:extLst>
      <p:ext uri="{BB962C8B-B14F-4D97-AF65-F5344CB8AC3E}">
        <p14:creationId xmlns:p14="http://schemas.microsoft.com/office/powerpoint/2010/main" val="13281609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DC40D9E-2433-4D4C-8A5B-0843BDAB6B41}" type="slidenum">
              <a:rPr lang="en-US"/>
              <a:pPr>
                <a:defRPr/>
              </a:pPr>
              <a:t>‹#›</a:t>
            </a:fld>
            <a:endParaRPr lang="en-US"/>
          </a:p>
        </p:txBody>
      </p:sp>
    </p:spTree>
    <p:extLst>
      <p:ext uri="{BB962C8B-B14F-4D97-AF65-F5344CB8AC3E}">
        <p14:creationId xmlns:p14="http://schemas.microsoft.com/office/powerpoint/2010/main" val="30572294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D317F53-FBBB-7542-A9D0-F7AF908A104A}" type="slidenum">
              <a:rPr lang="en-US"/>
              <a:pPr>
                <a:defRPr/>
              </a:pPr>
              <a:t>‹#›</a:t>
            </a:fld>
            <a:endParaRPr lang="en-US"/>
          </a:p>
        </p:txBody>
      </p:sp>
    </p:spTree>
    <p:extLst>
      <p:ext uri="{BB962C8B-B14F-4D97-AF65-F5344CB8AC3E}">
        <p14:creationId xmlns:p14="http://schemas.microsoft.com/office/powerpoint/2010/main" val="28152075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DCB6E869-E727-024A-9511-4CD6B07B9CC8}" type="slidenum">
              <a:rPr lang="en-US"/>
              <a:pPr>
                <a:defRPr/>
              </a:pPr>
              <a:t>‹#›</a:t>
            </a:fld>
            <a:endParaRPr lang="en-US"/>
          </a:p>
        </p:txBody>
      </p:sp>
    </p:spTree>
    <p:extLst>
      <p:ext uri="{BB962C8B-B14F-4D97-AF65-F5344CB8AC3E}">
        <p14:creationId xmlns:p14="http://schemas.microsoft.com/office/powerpoint/2010/main" val="16227890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0F21F2-D539-CC43-A518-42B01C77D9C1}" type="slidenum">
              <a:rPr lang="en-US"/>
              <a:pPr>
                <a:defRPr/>
              </a:pPr>
              <a:t>‹#›</a:t>
            </a:fld>
            <a:endParaRPr lang="en-US"/>
          </a:p>
        </p:txBody>
      </p:sp>
    </p:spTree>
    <p:extLst>
      <p:ext uri="{BB962C8B-B14F-4D97-AF65-F5344CB8AC3E}">
        <p14:creationId xmlns:p14="http://schemas.microsoft.com/office/powerpoint/2010/main" val="1237860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55879DC-84FD-3C46-ADDE-5FC72291A008}" type="slidenum">
              <a:rPr lang="en-US"/>
              <a:pPr>
                <a:defRPr/>
              </a:pPr>
              <a:t>‹#›</a:t>
            </a:fld>
            <a:endParaRPr lang="en-US"/>
          </a:p>
        </p:txBody>
      </p:sp>
    </p:spTree>
    <p:extLst>
      <p:ext uri="{BB962C8B-B14F-4D97-AF65-F5344CB8AC3E}">
        <p14:creationId xmlns:p14="http://schemas.microsoft.com/office/powerpoint/2010/main" val="182026576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163824C-77BC-FC48-9230-5C47FA9D1225}" type="slidenum">
              <a:rPr lang="en-US"/>
              <a:pPr>
                <a:defRPr/>
              </a:pPr>
              <a:t>‹#›</a:t>
            </a:fld>
            <a:endParaRPr lang="en-US"/>
          </a:p>
        </p:txBody>
      </p:sp>
    </p:spTree>
    <p:extLst>
      <p:ext uri="{BB962C8B-B14F-4D97-AF65-F5344CB8AC3E}">
        <p14:creationId xmlns:p14="http://schemas.microsoft.com/office/powerpoint/2010/main" val="253834534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8F9A8955-B8F8-EF4C-80D0-5E9E67010A12}" type="slidenum">
              <a:rPr lang="en-US"/>
              <a:pPr>
                <a:defRPr/>
              </a:pPr>
              <a:t>‹#›</a:t>
            </a:fld>
            <a:endParaRPr lang="en-US"/>
          </a:p>
        </p:txBody>
      </p:sp>
    </p:spTree>
    <p:extLst>
      <p:ext uri="{BB962C8B-B14F-4D97-AF65-F5344CB8AC3E}">
        <p14:creationId xmlns:p14="http://schemas.microsoft.com/office/powerpoint/2010/main" val="3178895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2E5D17A-5CFA-6A4C-B3BD-F1D6AF4EEBBD}" type="slidenum">
              <a:rPr lang="en-US"/>
              <a:pPr>
                <a:defRPr/>
              </a:pPr>
              <a:t>‹#›</a:t>
            </a:fld>
            <a:endParaRPr lang="en-US"/>
          </a:p>
        </p:txBody>
      </p:sp>
    </p:spTree>
    <p:extLst>
      <p:ext uri="{BB962C8B-B14F-4D97-AF65-F5344CB8AC3E}">
        <p14:creationId xmlns:p14="http://schemas.microsoft.com/office/powerpoint/2010/main" val="8432830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40C2B75B-DB14-4740-9F33-40F88BC8901F}" type="slidenum">
              <a:rPr lang="en-US"/>
              <a:pPr>
                <a:defRPr/>
              </a:pPr>
              <a:t>‹#›</a:t>
            </a:fld>
            <a:endParaRPr lang="en-US"/>
          </a:p>
        </p:txBody>
      </p:sp>
    </p:spTree>
    <p:extLst>
      <p:ext uri="{BB962C8B-B14F-4D97-AF65-F5344CB8AC3E}">
        <p14:creationId xmlns:p14="http://schemas.microsoft.com/office/powerpoint/2010/main" val="15567266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4A3FB-F756-914A-9711-8A00D2025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56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5B105-A79D-1247-8448-8AA804422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12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F21F2-D539-CC43-A518-42B01C77D9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860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19BBA-695C-174A-ABD7-D1A723F6B1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382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F4E781-B575-0445-A90D-50DA88A412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3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19BBA-695C-174A-ABD7-D1A723F6B10D}" type="slidenum">
              <a:rPr lang="en-US"/>
              <a:pPr>
                <a:defRPr/>
              </a:pPr>
              <a:t>‹#›</a:t>
            </a:fld>
            <a:endParaRPr lang="en-US"/>
          </a:p>
        </p:txBody>
      </p:sp>
    </p:spTree>
    <p:extLst>
      <p:ext uri="{BB962C8B-B14F-4D97-AF65-F5344CB8AC3E}">
        <p14:creationId xmlns:p14="http://schemas.microsoft.com/office/powerpoint/2010/main" val="2266382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A0487-1FCA-064A-A784-A1BD083D3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60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2C2D30-319C-1A48-84F2-DD247AB96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742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67D30-BD32-334D-B5DB-377959199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548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50512-A26A-CB45-BCD9-D7DBD282C5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552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EAD07-53FC-8547-9DD5-75951CEA6B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83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A9725-691C-FE4A-9E88-7DD3DC300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027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30645C-7D13-BD46-8D1B-52476F93F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687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4A3FB-F756-914A-9711-8A00D2025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56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5B105-A79D-1247-8448-8AA804422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12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F21F2-D539-CC43-A518-42B01C77D9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86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F4E781-B575-0445-A90D-50DA88A412E0}" type="slidenum">
              <a:rPr lang="en-US"/>
              <a:pPr>
                <a:defRPr/>
              </a:pPr>
              <a:t>‹#›</a:t>
            </a:fld>
            <a:endParaRPr lang="en-US"/>
          </a:p>
        </p:txBody>
      </p:sp>
    </p:spTree>
    <p:extLst>
      <p:ext uri="{BB962C8B-B14F-4D97-AF65-F5344CB8AC3E}">
        <p14:creationId xmlns:p14="http://schemas.microsoft.com/office/powerpoint/2010/main" val="306534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19BBA-695C-174A-ABD7-D1A723F6B1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382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F4E781-B575-0445-A90D-50DA88A412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34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A0487-1FCA-064A-A784-A1BD083D3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600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2C2D30-319C-1A48-84F2-DD247AB96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742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67D30-BD32-334D-B5DB-377959199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548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50512-A26A-CB45-BCD9-D7DBD282C5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552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EAD07-53FC-8547-9DD5-75951CEA6B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83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A9725-691C-FE4A-9E88-7DD3DC300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027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30645C-7D13-BD46-8D1B-52476F93F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687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4A3FB-F756-914A-9711-8A00D2025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56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3A0487-1FCA-064A-A784-A1BD083D3F31}" type="slidenum">
              <a:rPr lang="en-US"/>
              <a:pPr>
                <a:defRPr/>
              </a:pPr>
              <a:t>‹#›</a:t>
            </a:fld>
            <a:endParaRPr lang="en-US"/>
          </a:p>
        </p:txBody>
      </p:sp>
    </p:spTree>
    <p:extLst>
      <p:ext uri="{BB962C8B-B14F-4D97-AF65-F5344CB8AC3E}">
        <p14:creationId xmlns:p14="http://schemas.microsoft.com/office/powerpoint/2010/main" val="3378600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5B105-A79D-1247-8448-8AA804422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12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F21F2-D539-CC43-A518-42B01C77D9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860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19BBA-695C-174A-ABD7-D1A723F6B1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382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F4E781-B575-0445-A90D-50DA88A412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34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A0487-1FCA-064A-A784-A1BD083D3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600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2C2D30-319C-1A48-84F2-DD247AB96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742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67D30-BD32-334D-B5DB-377959199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548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50512-A26A-CB45-BCD9-D7DBD282C5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552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EAD07-53FC-8547-9DD5-75951CEA6B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834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A9725-691C-FE4A-9E88-7DD3DC300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02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2C2D30-319C-1A48-84F2-DD247AB960CE}" type="slidenum">
              <a:rPr lang="en-US"/>
              <a:pPr>
                <a:defRPr/>
              </a:pPr>
              <a:t>‹#›</a:t>
            </a:fld>
            <a:endParaRPr lang="en-US"/>
          </a:p>
        </p:txBody>
      </p:sp>
    </p:spTree>
    <p:extLst>
      <p:ext uri="{BB962C8B-B14F-4D97-AF65-F5344CB8AC3E}">
        <p14:creationId xmlns:p14="http://schemas.microsoft.com/office/powerpoint/2010/main" val="2582742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30645C-7D13-BD46-8D1B-52476F93F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687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4A3FB-F756-914A-9711-8A00D2025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5610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5B105-A79D-1247-8448-8AA804422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12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F21F2-D539-CC43-A518-42B01C77D9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860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19BBA-695C-174A-ABD7-D1A723F6B1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382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F4E781-B575-0445-A90D-50DA88A412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34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A0487-1FCA-064A-A784-A1BD083D3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600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2C2D30-319C-1A48-84F2-DD247AB96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742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67D30-BD32-334D-B5DB-377959199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548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50512-A26A-CB45-BCD9-D7DBD282C5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55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F67D30-BD32-334D-B5DB-3779591993BA}" type="slidenum">
              <a:rPr lang="en-US"/>
              <a:pPr>
                <a:defRPr/>
              </a:pPr>
              <a:t>‹#›</a:t>
            </a:fld>
            <a:endParaRPr lang="en-US"/>
          </a:p>
        </p:txBody>
      </p:sp>
    </p:spTree>
    <p:extLst>
      <p:ext uri="{BB962C8B-B14F-4D97-AF65-F5344CB8AC3E}">
        <p14:creationId xmlns:p14="http://schemas.microsoft.com/office/powerpoint/2010/main" val="2637548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EAD07-53FC-8547-9DD5-75951CEA6B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83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A9725-691C-FE4A-9E88-7DD3DC300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027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30645C-7D13-BD46-8D1B-52476F93F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6870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4A3FB-F756-914A-9711-8A00D2025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561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5B105-A79D-1247-8448-8AA804422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12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F21F2-D539-CC43-A518-42B01C77D9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860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19BBA-695C-174A-ABD7-D1A723F6B1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3820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F4E781-B575-0445-A90D-50DA88A412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342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A0487-1FCA-064A-A784-A1BD083D3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600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2C2D30-319C-1A48-84F2-DD247AB96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74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750512-A26A-CB45-BCD9-D7DBD282C5CE}" type="slidenum">
              <a:rPr lang="en-US"/>
              <a:pPr>
                <a:defRPr/>
              </a:pPr>
              <a:t>‹#›</a:t>
            </a:fld>
            <a:endParaRPr lang="en-US"/>
          </a:p>
        </p:txBody>
      </p:sp>
    </p:spTree>
    <p:extLst>
      <p:ext uri="{BB962C8B-B14F-4D97-AF65-F5344CB8AC3E}">
        <p14:creationId xmlns:p14="http://schemas.microsoft.com/office/powerpoint/2010/main" val="2806552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67D30-BD32-334D-B5DB-377959199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548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50512-A26A-CB45-BCD9-D7DBD282C5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552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EAD07-53FC-8547-9DD5-75951CEA6B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83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A9725-691C-FE4A-9E88-7DD3DC300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0278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30645C-7D13-BD46-8D1B-52476F93F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687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7295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vl1pPr>
          </a:lstStyle>
          <a:p>
            <a:pPr>
              <a:defRPr/>
            </a:pPr>
            <a:fld id="{4BDA4503-5FE4-B149-BB3C-6405D80FA091}" type="slidenum">
              <a:rPr lang="en-US"/>
              <a:pPr>
                <a:defRPr/>
              </a:pPr>
              <a:t>‹#›</a:t>
            </a:fld>
            <a:endParaRPr lang="en-US"/>
          </a:p>
        </p:txBody>
      </p:sp>
    </p:spTree>
    <p:extLst>
      <p:ext uri="{BB962C8B-B14F-4D97-AF65-F5344CB8AC3E}">
        <p14:creationId xmlns:p14="http://schemas.microsoft.com/office/powerpoint/2010/main" val="339193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5B7222-3D95-4D4B-BF3B-C19CB2446A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pPr defTabSz="914400" fontAlgn="base">
              <a:spcAft>
                <a:spcPct val="0"/>
              </a:spcAft>
              <a:defRPr/>
            </a:pPr>
            <a:fld id="{A7506EC2-0D10-2946-92DA-E10B76EF8548}"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1935727169"/>
      </p:ext>
    </p:extLst>
  </p:cSld>
  <p:clrMap bg1="lt1" tx1="dk1" bg2="lt2" tx2="dk2" accent1="accent1" accent2="accent2" accent3="accent3" accent4="accent4" accent5="accent5" accent6="accent6" hlink="hlink" folHlink="folHlink"/>
  <p:sldLayoutIdLst>
    <p:sldLayoutId id="2147483782" r:id="rId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2" charset="0"/>
                <a:ea typeface="+mn-ea"/>
                <a:cs typeface="+mn-cs"/>
              </a:defRPr>
            </a:lvl1pPr>
          </a:lstStyle>
          <a:p>
            <a:pPr>
              <a:defRPr/>
            </a:pPr>
            <a:endParaRPr lang="en-US"/>
          </a:p>
        </p:txBody>
      </p:sp>
      <p:sp>
        <p:nvSpPr>
          <p:cNvPr id="9421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2" charset="0"/>
                <a:ea typeface="+mn-ea"/>
                <a:cs typeface="+mn-cs"/>
              </a:defRPr>
            </a:lvl1pPr>
          </a:lstStyle>
          <a:p>
            <a:pPr>
              <a:defRPr/>
            </a:pPr>
            <a:endParaRPr lang="en-US"/>
          </a:p>
        </p:txBody>
      </p:sp>
      <p:sp>
        <p:nvSpPr>
          <p:cNvPr id="9421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3B82736-4AAE-E74C-9C59-E8E7D04C86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58EE09A8-1BEC-E641-95F1-94E81FCB28D3}" type="slidenum">
              <a:rPr lang="en-US"/>
              <a:pPr>
                <a:defRPr/>
              </a:pPr>
              <a:t>‹#›</a:t>
            </a:fld>
            <a:endParaRPr lang="en-US"/>
          </a:p>
        </p:txBody>
      </p:sp>
    </p:spTree>
    <p:extLst>
      <p:ext uri="{BB962C8B-B14F-4D97-AF65-F5344CB8AC3E}">
        <p14:creationId xmlns:p14="http://schemas.microsoft.com/office/powerpoint/2010/main" val="1732176997"/>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5B7222-3D95-4D4B-BF3B-C19CB2446A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5B7222-3D95-4D4B-BF3B-C19CB2446A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5B7222-3D95-4D4B-BF3B-C19CB2446A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5B7222-3D95-4D4B-BF3B-C19CB2446A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5B7222-3D95-4D4B-BF3B-C19CB2446A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149711063"/>
      </p:ext>
    </p:extLst>
  </p:cSld>
  <p:clrMap bg1="dk2" tx1="lt1" bg2="dk1" tx2="lt2" accent1="accent1" accent2="accent2" accent3="accent3" accent4="accent4" accent5="accent5" accent6="accent6" hlink="hlink" folHlink="folHlink"/>
  <p:sldLayoutIdLst>
    <p:sldLayoutId id="2147483780"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0.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94.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026" descr="torah-001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1799038"/>
            <a:ext cx="9144000" cy="1143000"/>
          </a:xfrm>
          <a:noFill/>
          <a:ln w="9525">
            <a:noFill/>
            <a:miter lim="800000"/>
            <a:headEnd/>
            <a:tailEnd/>
          </a:ln>
          <a:effectLst/>
        </p:spPr>
        <p:txBody>
          <a:bodyPr vert="horz" wrap="square" lIns="91430" tIns="45715" rIns="91430" bIns="45715" numCol="1" anchor="ctr" anchorCtr="1" compatLnSpc="1">
            <a:prstTxWarp prst="textNoShape">
              <a:avLst/>
            </a:prstTxWarp>
          </a:bodyPr>
          <a:lstStyle/>
          <a:p>
            <a:r>
              <a:rPr lang="ar-JO" sz="7200" b="1" dirty="0">
                <a:solidFill>
                  <a:srgbClr val="FFFFFF"/>
                </a:solidFill>
                <a:effectLst>
                  <a:glow rad="177800">
                    <a:schemeClr val="tx1"/>
                  </a:glow>
                </a:effectLst>
                <a:latin typeface="Arial" panose="020B0604020202020204" pitchFamily="34" charset="0"/>
                <a:ea typeface="ＭＳ Ｐゴシック" pitchFamily="-111" charset="-128"/>
                <a:cs typeface="Arial" panose="020B0604020202020204" pitchFamily="34" charset="0"/>
              </a:rPr>
              <a:t>تطبيق الناموس</a:t>
            </a:r>
            <a:endParaRPr lang="en-US" sz="7200" b="1" dirty="0">
              <a:solidFill>
                <a:srgbClr val="FFFFFF"/>
              </a:solidFill>
              <a:effectLst>
                <a:glow rad="177800">
                  <a:schemeClr val="tx1"/>
                </a:glow>
              </a:effectLst>
              <a:latin typeface="Arial" panose="020B0604020202020204" pitchFamily="34" charset="0"/>
              <a:ea typeface="ＭＳ Ｐゴシック" pitchFamily="-111" charset="-128"/>
              <a:cs typeface="Arial" panose="020B0604020202020204" pitchFamily="34" charset="0"/>
            </a:endParaRPr>
          </a:p>
        </p:txBody>
      </p:sp>
      <p:sp>
        <p:nvSpPr>
          <p:cNvPr id="6" name="Rectangle 5">
            <a:extLst>
              <a:ext uri="{FF2B5EF4-FFF2-40B4-BE49-F238E27FC236}">
                <a16:creationId xmlns:a16="http://schemas.microsoft.com/office/drawing/2014/main" id="{8A2754D3-905D-9142-4A03-04298E753DB9}"/>
              </a:ext>
            </a:extLst>
          </p:cNvPr>
          <p:cNvSpPr>
            <a:spLocks noChangeArrowheads="1"/>
          </p:cNvSpPr>
          <p:nvPr/>
        </p:nvSpPr>
        <p:spPr bwMode="auto">
          <a:xfrm>
            <a:off x="0" y="5884076"/>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TORAH"/>
          <p:cNvPicPr>
            <a:picLocks noChangeAspect="1" noChangeArrowheads="1"/>
          </p:cNvPicPr>
          <p:nvPr/>
        </p:nvPicPr>
        <p:blipFill>
          <a:blip r:embed="rId3">
            <a:lum bright="38000" contras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6" name="Rectangle 2"/>
          <p:cNvSpPr>
            <a:spLocks noGrp="1" noChangeArrowheads="1"/>
          </p:cNvSpPr>
          <p:nvPr>
            <p:ph type="title"/>
          </p:nvPr>
        </p:nvSpPr>
        <p:spPr>
          <a:xfrm>
            <a:off x="685800" y="0"/>
            <a:ext cx="7772400" cy="1143000"/>
          </a:xfrm>
        </p:spPr>
        <p:txBody>
          <a:bodyPr/>
          <a:lstStyle/>
          <a:p>
            <a:pPr eaLnBrk="1" hangingPunct="1">
              <a:defRPr/>
            </a:pPr>
            <a:r>
              <a:rPr lang="ar-JO" sz="5400" b="1" dirty="0">
                <a:solidFill>
                  <a:schemeClr val="bg1"/>
                </a:solidFill>
                <a:latin typeface="Arial" panose="020B0604020202020204" pitchFamily="34" charset="0"/>
                <a:cs typeface="Arial" panose="020B0604020202020204" pitchFamily="34" charset="0"/>
              </a:rPr>
              <a:t>ناموس المحبة</a:t>
            </a:r>
            <a:endParaRPr lang="en-US" sz="5400" b="1" dirty="0">
              <a:solidFill>
                <a:schemeClr val="bg1"/>
              </a:solidFill>
              <a:latin typeface="Arial" panose="020B0604020202020204" pitchFamily="34" charset="0"/>
              <a:cs typeface="Arial" panose="020B0604020202020204" pitchFamily="34" charset="0"/>
            </a:endParaRPr>
          </a:p>
        </p:txBody>
      </p:sp>
      <p:sp>
        <p:nvSpPr>
          <p:cNvPr id="82947" name="Rectangle 3"/>
          <p:cNvSpPr>
            <a:spLocks noGrp="1" noChangeArrowheads="1"/>
          </p:cNvSpPr>
          <p:nvPr>
            <p:ph type="body" idx="1"/>
          </p:nvPr>
        </p:nvSpPr>
        <p:spPr/>
        <p:txBody>
          <a:bodyPr/>
          <a:lstStyle/>
          <a:p>
            <a:pPr algn="r" rtl="1" eaLnBrk="1" hangingPunct="1">
              <a:lnSpc>
                <a:spcPct val="90000"/>
              </a:lnSpc>
              <a:defRPr/>
            </a:pPr>
            <a:r>
              <a:rPr lang="ar-JO" altLang="ja-JP" sz="2800" b="1" dirty="0">
                <a:solidFill>
                  <a:srgbClr val="FFFFFF"/>
                </a:solidFill>
                <a:effectLst>
                  <a:glow rad="228600">
                    <a:schemeClr val="accent4">
                      <a:satMod val="175000"/>
                      <a:alpha val="85165"/>
                    </a:schemeClr>
                  </a:glow>
                </a:effectLst>
                <a:latin typeface="Arial" panose="020B0604020202020204" pitchFamily="34" charset="0"/>
                <a:cs typeface="Arial" panose="020B0604020202020204" pitchFamily="34" charset="0"/>
              </a:rPr>
              <a:t>مت 22: 37-38 فقال له يسوع تحب الرب إلهك من كل قلبك و من كل نفسك و من كل فكرك هذه هي الوصية الأولى و العظمى</a:t>
            </a:r>
            <a:endParaRPr lang="en-US" altLang="ja-JP" sz="2800" b="1" dirty="0">
              <a:solidFill>
                <a:srgbClr val="FFFFFF"/>
              </a:solidFill>
              <a:effectLst>
                <a:glow rad="228600">
                  <a:schemeClr val="accent4">
                    <a:satMod val="175000"/>
                    <a:alpha val="85165"/>
                  </a:schemeClr>
                </a:glow>
              </a:effectLst>
              <a:latin typeface="Arial" panose="020B0604020202020204" pitchFamily="34" charset="0"/>
              <a:cs typeface="Arial" panose="020B0604020202020204" pitchFamily="34" charset="0"/>
            </a:endParaRPr>
          </a:p>
          <a:p>
            <a:pPr eaLnBrk="1" hangingPunct="1">
              <a:lnSpc>
                <a:spcPct val="90000"/>
              </a:lnSpc>
              <a:defRPr/>
            </a:pPr>
            <a:endParaRPr lang="en-US" sz="2800" b="1" dirty="0">
              <a:solidFill>
                <a:srgbClr val="FFFFFF"/>
              </a:solidFill>
              <a:effectLst>
                <a:glow rad="228600">
                  <a:schemeClr val="accent4">
                    <a:satMod val="175000"/>
                    <a:alpha val="85165"/>
                  </a:schemeClr>
                </a:glow>
              </a:effectLst>
              <a:latin typeface="Arial" panose="020B0604020202020204" pitchFamily="34" charset="0"/>
              <a:cs typeface="Arial" panose="020B0604020202020204" pitchFamily="34" charset="0"/>
            </a:endParaRPr>
          </a:p>
          <a:p>
            <a:pPr algn="r" rtl="1" eaLnBrk="1" hangingPunct="1">
              <a:lnSpc>
                <a:spcPct val="90000"/>
              </a:lnSpc>
              <a:defRPr/>
            </a:pPr>
            <a:r>
              <a:rPr lang="ar-JO" sz="2800" b="1" dirty="0">
                <a:solidFill>
                  <a:srgbClr val="FFFFFF"/>
                </a:solidFill>
                <a:effectLst>
                  <a:glow rad="228600">
                    <a:schemeClr val="accent4">
                      <a:satMod val="175000"/>
                      <a:alpha val="85165"/>
                    </a:schemeClr>
                  </a:glow>
                </a:effectLst>
                <a:latin typeface="Arial" panose="020B0604020202020204" pitchFamily="34" charset="0"/>
                <a:cs typeface="Arial" panose="020B0604020202020204" pitchFamily="34" charset="0"/>
              </a:rPr>
              <a:t>غل 5: 13-14 فإنكم إنما دعيتم للحرية أيها الإخوة غير أنه لا تصيروا الحرية فرصة للجسد بل بالمحبة اخدموا بعضكم بعضاً لأن كل الناموس في كلمة واحدة يكمل تحب قريبك كنفسك</a:t>
            </a:r>
            <a:endParaRPr lang="en-US" sz="2800" b="1" dirty="0">
              <a:solidFill>
                <a:srgbClr val="FFFFFF"/>
              </a:solidFill>
              <a:effectLst>
                <a:glow rad="228600">
                  <a:schemeClr val="accent4">
                    <a:satMod val="175000"/>
                    <a:alpha val="85165"/>
                  </a:schemeClr>
                </a:glow>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2B2BFF"/>
            </a:gs>
            <a:gs pos="100000">
              <a:srgbClr val="000088"/>
            </a:gs>
          </a:gsLst>
          <a:path path="shape">
            <a:fillToRect l="50000" t="50000" r="50000" b="50000"/>
          </a:path>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1295400" y="304800"/>
            <a:ext cx="7620000" cy="2209800"/>
            <a:chOff x="816" y="576"/>
            <a:chExt cx="4800" cy="1392"/>
          </a:xfrm>
        </p:grpSpPr>
        <p:grpSp>
          <p:nvGrpSpPr>
            <p:cNvPr id="50195" name="Group 3"/>
            <p:cNvGrpSpPr>
              <a:grpSpLocks/>
            </p:cNvGrpSpPr>
            <p:nvPr/>
          </p:nvGrpSpPr>
          <p:grpSpPr bwMode="auto">
            <a:xfrm>
              <a:off x="816" y="576"/>
              <a:ext cx="2064" cy="1392"/>
              <a:chOff x="816" y="576"/>
              <a:chExt cx="2064" cy="1392"/>
            </a:xfrm>
          </p:grpSpPr>
          <p:sp>
            <p:nvSpPr>
              <p:cNvPr id="63492" name="Line 4"/>
              <p:cNvSpPr>
                <a:spLocks noChangeShapeType="1"/>
              </p:cNvSpPr>
              <p:nvPr/>
            </p:nvSpPr>
            <p:spPr bwMode="auto">
              <a:xfrm>
                <a:off x="816" y="576"/>
                <a:ext cx="0" cy="1392"/>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latin typeface="Arial" panose="020B0604020202020204" pitchFamily="34" charset="0"/>
                  <a:cs typeface="Arial" panose="020B0604020202020204" pitchFamily="34" charset="0"/>
                </a:endParaRPr>
              </a:p>
            </p:txBody>
          </p:sp>
          <p:sp>
            <p:nvSpPr>
              <p:cNvPr id="63493" name="Line 5"/>
              <p:cNvSpPr>
                <a:spLocks noChangeShapeType="1"/>
              </p:cNvSpPr>
              <p:nvPr/>
            </p:nvSpPr>
            <p:spPr bwMode="auto">
              <a:xfrm flipH="1">
                <a:off x="816" y="864"/>
                <a:ext cx="336" cy="0"/>
              </a:xfrm>
              <a:prstGeom prst="line">
                <a:avLst/>
              </a:prstGeom>
              <a:noFill/>
              <a:ln w="9525">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latin typeface="Arial" panose="020B0604020202020204" pitchFamily="34" charset="0"/>
                  <a:cs typeface="Arial" panose="020B0604020202020204" pitchFamily="34" charset="0"/>
                </a:endParaRPr>
              </a:p>
            </p:txBody>
          </p:sp>
          <p:sp>
            <p:nvSpPr>
              <p:cNvPr id="63494" name="Line 6"/>
              <p:cNvSpPr>
                <a:spLocks noChangeShapeType="1"/>
              </p:cNvSpPr>
              <p:nvPr/>
            </p:nvSpPr>
            <p:spPr bwMode="auto">
              <a:xfrm>
                <a:off x="2880" y="624"/>
                <a:ext cx="0" cy="624"/>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latin typeface="Arial" panose="020B0604020202020204" pitchFamily="34" charset="0"/>
                  <a:cs typeface="Arial" panose="020B0604020202020204" pitchFamily="34" charset="0"/>
                </a:endParaRPr>
              </a:p>
            </p:txBody>
          </p:sp>
          <p:sp>
            <p:nvSpPr>
              <p:cNvPr id="63495" name="Line 7"/>
              <p:cNvSpPr>
                <a:spLocks noChangeShapeType="1"/>
              </p:cNvSpPr>
              <p:nvPr/>
            </p:nvSpPr>
            <p:spPr bwMode="auto">
              <a:xfrm>
                <a:off x="2448" y="864"/>
                <a:ext cx="432" cy="0"/>
              </a:xfrm>
              <a:prstGeom prst="line">
                <a:avLst/>
              </a:prstGeom>
              <a:noFill/>
              <a:ln w="9525">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latin typeface="Arial" panose="020B0604020202020204" pitchFamily="34" charset="0"/>
                  <a:cs typeface="Arial" panose="020B0604020202020204" pitchFamily="34" charset="0"/>
                </a:endParaRPr>
              </a:p>
            </p:txBody>
          </p:sp>
        </p:grpSp>
        <p:grpSp>
          <p:nvGrpSpPr>
            <p:cNvPr id="50196" name="Group 8"/>
            <p:cNvGrpSpPr>
              <a:grpSpLocks/>
            </p:cNvGrpSpPr>
            <p:nvPr/>
          </p:nvGrpSpPr>
          <p:grpSpPr bwMode="auto">
            <a:xfrm>
              <a:off x="2880" y="864"/>
              <a:ext cx="2736" cy="0"/>
              <a:chOff x="2880" y="2688"/>
              <a:chExt cx="2736" cy="0"/>
            </a:xfrm>
          </p:grpSpPr>
          <p:sp>
            <p:nvSpPr>
              <p:cNvPr id="63497" name="Line 9"/>
              <p:cNvSpPr>
                <a:spLocks noChangeShapeType="1"/>
              </p:cNvSpPr>
              <p:nvPr/>
            </p:nvSpPr>
            <p:spPr bwMode="auto">
              <a:xfrm flipH="1">
                <a:off x="2880" y="2688"/>
                <a:ext cx="432" cy="0"/>
              </a:xfrm>
              <a:prstGeom prst="line">
                <a:avLst/>
              </a:prstGeom>
              <a:noFill/>
              <a:ln w="9525">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latin typeface="Arial" panose="020B0604020202020204" pitchFamily="34" charset="0"/>
                  <a:cs typeface="Arial" panose="020B0604020202020204" pitchFamily="34" charset="0"/>
                </a:endParaRPr>
              </a:p>
            </p:txBody>
          </p:sp>
          <p:sp>
            <p:nvSpPr>
              <p:cNvPr id="63498" name="Line 10"/>
              <p:cNvSpPr>
                <a:spLocks noChangeShapeType="1"/>
              </p:cNvSpPr>
              <p:nvPr/>
            </p:nvSpPr>
            <p:spPr bwMode="auto">
              <a:xfrm>
                <a:off x="5184" y="2688"/>
                <a:ext cx="432" cy="0"/>
              </a:xfrm>
              <a:prstGeom prst="line">
                <a:avLst/>
              </a:prstGeom>
              <a:noFill/>
              <a:ln w="9525">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latin typeface="Arial" panose="020B0604020202020204" pitchFamily="34" charset="0"/>
                  <a:cs typeface="Arial" panose="020B0604020202020204" pitchFamily="34" charset="0"/>
                </a:endParaRPr>
              </a:p>
            </p:txBody>
          </p:sp>
        </p:grpSp>
      </p:grpSp>
      <p:sp>
        <p:nvSpPr>
          <p:cNvPr id="63499" name="AutoShape 11"/>
          <p:cNvSpPr>
            <a:spLocks noChangeArrowheads="1"/>
          </p:cNvSpPr>
          <p:nvPr/>
        </p:nvSpPr>
        <p:spPr bwMode="auto">
          <a:xfrm>
            <a:off x="381000" y="2286000"/>
            <a:ext cx="8458200" cy="1066800"/>
          </a:xfrm>
          <a:prstGeom prst="rightArrow">
            <a:avLst>
              <a:gd name="adj1" fmla="val 52602"/>
              <a:gd name="adj2" fmla="val 61520"/>
            </a:avLst>
          </a:prstGeom>
          <a:gradFill rotWithShape="0">
            <a:gsLst>
              <a:gs pos="0">
                <a:srgbClr val="FFFF2F"/>
              </a:gs>
              <a:gs pos="50000">
                <a:srgbClr val="FF6600"/>
              </a:gs>
              <a:gs pos="100000">
                <a:srgbClr val="FFFF2F"/>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nvGrpSpPr>
          <p:cNvPr id="63500" name="Group 12"/>
          <p:cNvGrpSpPr>
            <a:grpSpLocks/>
          </p:cNvGrpSpPr>
          <p:nvPr/>
        </p:nvGrpSpPr>
        <p:grpSpPr bwMode="auto">
          <a:xfrm>
            <a:off x="3962400" y="1295400"/>
            <a:ext cx="1219200" cy="2057400"/>
            <a:chOff x="2496" y="1248"/>
            <a:chExt cx="768" cy="1296"/>
          </a:xfrm>
        </p:grpSpPr>
        <p:sp>
          <p:nvSpPr>
            <p:cNvPr id="63501" name="Rectangle 13"/>
            <p:cNvSpPr>
              <a:spLocks noChangeArrowheads="1"/>
            </p:cNvSpPr>
            <p:nvPr/>
          </p:nvSpPr>
          <p:spPr bwMode="auto">
            <a:xfrm>
              <a:off x="2736" y="1248"/>
              <a:ext cx="288" cy="1296"/>
            </a:xfrm>
            <a:prstGeom prst="rect">
              <a:avLst/>
            </a:prstGeom>
            <a:solidFill>
              <a:srgbClr val="C8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63502" name="Rectangle 14"/>
            <p:cNvSpPr>
              <a:spLocks noChangeArrowheads="1"/>
            </p:cNvSpPr>
            <p:nvPr/>
          </p:nvSpPr>
          <p:spPr bwMode="auto">
            <a:xfrm>
              <a:off x="2496" y="1440"/>
              <a:ext cx="768" cy="240"/>
            </a:xfrm>
            <a:prstGeom prst="rect">
              <a:avLst/>
            </a:prstGeom>
            <a:solidFill>
              <a:srgbClr val="C8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grpSp>
        <p:nvGrpSpPr>
          <p:cNvPr id="63503" name="Group 15"/>
          <p:cNvGrpSpPr>
            <a:grpSpLocks/>
          </p:cNvGrpSpPr>
          <p:nvPr/>
        </p:nvGrpSpPr>
        <p:grpSpPr bwMode="auto">
          <a:xfrm>
            <a:off x="152400" y="1295400"/>
            <a:ext cx="1676400" cy="1219200"/>
            <a:chOff x="96" y="1200"/>
            <a:chExt cx="1056" cy="768"/>
          </a:xfrm>
        </p:grpSpPr>
        <p:sp>
          <p:nvSpPr>
            <p:cNvPr id="63504" name="Text Box 16"/>
            <p:cNvSpPr txBox="1">
              <a:spLocks noChangeArrowheads="1"/>
            </p:cNvSpPr>
            <p:nvPr/>
          </p:nvSpPr>
          <p:spPr bwMode="auto">
            <a:xfrm>
              <a:off x="96" y="1200"/>
              <a:ext cx="1056" cy="29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ar-JO" b="1" dirty="0">
                  <a:solidFill>
                    <a:srgbClr val="006600"/>
                  </a:solidFill>
                  <a:effectLst>
                    <a:outerShdw blurRad="38100" dist="38100" dir="2700000" algn="tl">
                      <a:srgbClr val="DDDDDD"/>
                    </a:outerShdw>
                  </a:effectLst>
                  <a:latin typeface="Arial" panose="020B0604020202020204" pitchFamily="34" charset="0"/>
                  <a:cs typeface="Arial" panose="020B0604020202020204" pitchFamily="34" charset="0"/>
                </a:rPr>
                <a:t>الخروج</a:t>
              </a:r>
              <a:endParaRPr lang="en-US" b="1" dirty="0">
                <a:solidFill>
                  <a:srgbClr val="0066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63505" name="AutoShape 17"/>
            <p:cNvSpPr>
              <a:spLocks noChangeArrowheads="1"/>
            </p:cNvSpPr>
            <p:nvPr/>
          </p:nvSpPr>
          <p:spPr bwMode="auto">
            <a:xfrm>
              <a:off x="528" y="1488"/>
              <a:ext cx="192" cy="480"/>
            </a:xfrm>
            <a:prstGeom prst="downArrow">
              <a:avLst>
                <a:gd name="adj1" fmla="val 50000"/>
                <a:gd name="adj2" fmla="val 62500"/>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sp>
        <p:nvSpPr>
          <p:cNvPr id="63506" name="WordArt 18"/>
          <p:cNvSpPr>
            <a:spLocks noChangeArrowheads="1" noChangeShapeType="1" noTextEdit="1"/>
          </p:cNvSpPr>
          <p:nvPr/>
        </p:nvSpPr>
        <p:spPr bwMode="auto">
          <a:xfrm>
            <a:off x="1981200" y="533400"/>
            <a:ext cx="1752600" cy="5143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273"/>
              </a:avLst>
            </a:prstTxWarp>
          </a:bodyPr>
          <a:lstStyle/>
          <a:p>
            <a:pPr algn="ctr"/>
            <a:r>
              <a:rPr lang="ar-JO" sz="3600" b="1" kern="10" dirty="0">
                <a:gradFill rotWithShape="1">
                  <a:gsLst>
                    <a:gs pos="0">
                      <a:srgbClr val="5580FB"/>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rPr>
              <a:t>الناموس</a:t>
            </a:r>
            <a:endParaRPr lang="en-US" sz="3600" b="1" kern="10" dirty="0">
              <a:gradFill rotWithShape="1">
                <a:gsLst>
                  <a:gs pos="0">
                    <a:srgbClr val="5580FB"/>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endParaRPr>
          </a:p>
        </p:txBody>
      </p:sp>
      <p:sp>
        <p:nvSpPr>
          <p:cNvPr id="63507" name="WordArt 19"/>
          <p:cNvSpPr>
            <a:spLocks noChangeArrowheads="1" noChangeShapeType="1" noTextEdit="1"/>
          </p:cNvSpPr>
          <p:nvPr/>
        </p:nvSpPr>
        <p:spPr bwMode="auto">
          <a:xfrm>
            <a:off x="5334000" y="533400"/>
            <a:ext cx="2667000" cy="5143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b="1" kern="10" dirty="0">
                <a:gradFill rotWithShape="1">
                  <a:gsLst>
                    <a:gs pos="0">
                      <a:srgbClr val="FC331E"/>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rPr>
              <a:t>النعمة</a:t>
            </a:r>
            <a:endParaRPr lang="en-US" sz="3600" b="1" kern="10" dirty="0">
              <a:gradFill rotWithShape="1">
                <a:gsLst>
                  <a:gs pos="0">
                    <a:srgbClr val="FC331E"/>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endParaRPr>
          </a:p>
        </p:txBody>
      </p:sp>
      <p:sp>
        <p:nvSpPr>
          <p:cNvPr id="63508" name="Text Box 20"/>
          <p:cNvSpPr txBox="1">
            <a:spLocks noChangeArrowheads="1"/>
          </p:cNvSpPr>
          <p:nvPr/>
        </p:nvSpPr>
        <p:spPr bwMode="auto">
          <a:xfrm>
            <a:off x="381000" y="4525963"/>
            <a:ext cx="4191000" cy="582612"/>
          </a:xfrm>
          <a:prstGeom prst="rect">
            <a:avLst/>
          </a:prstGeom>
          <a:gradFill rotWithShape="0">
            <a:gsLst>
              <a:gs pos="0">
                <a:schemeClr val="bg1"/>
              </a:gs>
              <a:gs pos="100000">
                <a:srgbClr val="0F98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ar-JO" sz="3200" b="1" dirty="0">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عهد سيناء</a:t>
            </a:r>
            <a:endParaRPr lang="en-US" sz="3200" b="1" dirty="0">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509" name="Text Box 21"/>
          <p:cNvSpPr txBox="1">
            <a:spLocks noChangeArrowheads="1"/>
          </p:cNvSpPr>
          <p:nvPr/>
        </p:nvSpPr>
        <p:spPr bwMode="auto">
          <a:xfrm>
            <a:off x="4572000" y="4525963"/>
            <a:ext cx="4191000" cy="582612"/>
          </a:xfrm>
          <a:prstGeom prst="rect">
            <a:avLst/>
          </a:prstGeom>
          <a:gradFill rotWithShape="0">
            <a:gsLst>
              <a:gs pos="0">
                <a:schemeClr val="bg1"/>
              </a:gs>
              <a:gs pos="100000">
                <a:srgbClr val="FC331E"/>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ar-JO" sz="3200" b="1" dirty="0">
                <a:solidFill>
                  <a:srgbClr val="990000"/>
                </a:solidFill>
                <a:effectLst>
                  <a:outerShdw blurRad="38100" dist="38100" dir="2700000" algn="tl">
                    <a:srgbClr val="000000"/>
                  </a:outerShdw>
                </a:effectLst>
                <a:latin typeface="Arial" panose="020B0604020202020204" pitchFamily="34" charset="0"/>
                <a:cs typeface="Arial" panose="020B0604020202020204" pitchFamily="34" charset="0"/>
              </a:rPr>
              <a:t>العهد الجديد</a:t>
            </a:r>
            <a:endParaRPr lang="en-US" sz="3200" b="1" dirty="0">
              <a:solidFill>
                <a:srgbClr val="99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510" name="WordArt 22"/>
          <p:cNvSpPr>
            <a:spLocks noChangeArrowheads="1" noChangeShapeType="1" noTextEdit="1"/>
          </p:cNvSpPr>
          <p:nvPr/>
        </p:nvSpPr>
        <p:spPr bwMode="auto">
          <a:xfrm>
            <a:off x="457200" y="3581400"/>
            <a:ext cx="3886200" cy="685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b="1" kern="10" dirty="0">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effectLst>
                  <a:outerShdw blurRad="63500" dist="38099" dir="2700000" algn="ctr" rotWithShape="0">
                    <a:srgbClr val="C0C0C0">
                      <a:alpha val="74997"/>
                    </a:srgbClr>
                  </a:outerShdw>
                </a:effectLst>
                <a:latin typeface="Verdana"/>
                <a:ea typeface="Verdana"/>
                <a:cs typeface="Verdana"/>
              </a:rPr>
              <a:t>بنو إسرائيل</a:t>
            </a:r>
            <a:endParaRPr lang="en-US" sz="3600" b="1" kern="10" dirty="0">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effectLst>
                <a:outerShdw blurRad="63500" dist="38099" dir="2700000" algn="ctr" rotWithShape="0">
                  <a:srgbClr val="C0C0C0">
                    <a:alpha val="74997"/>
                  </a:srgbClr>
                </a:outerShdw>
              </a:effectLst>
              <a:latin typeface="Verdana"/>
              <a:ea typeface="Verdana"/>
              <a:cs typeface="Verdana"/>
            </a:endParaRPr>
          </a:p>
        </p:txBody>
      </p:sp>
      <p:sp>
        <p:nvSpPr>
          <p:cNvPr id="63511" name="WordArt 23"/>
          <p:cNvSpPr>
            <a:spLocks noChangeArrowheads="1" noChangeShapeType="1" noTextEdit="1"/>
          </p:cNvSpPr>
          <p:nvPr/>
        </p:nvSpPr>
        <p:spPr bwMode="auto">
          <a:xfrm>
            <a:off x="4800600" y="3581400"/>
            <a:ext cx="3962400" cy="685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b="1" kern="10" dirty="0">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blurRad="63500" dist="38099" dir="2700000" algn="ctr" rotWithShape="0">
                    <a:srgbClr val="C0C0C0">
                      <a:alpha val="74997"/>
                    </a:srgbClr>
                  </a:outerShdw>
                </a:effectLst>
                <a:latin typeface="Verdana"/>
                <a:ea typeface="Verdana"/>
                <a:cs typeface="Verdana"/>
              </a:rPr>
              <a:t>المسيحيون</a:t>
            </a:r>
            <a:endParaRPr lang="en-US" sz="3600" b="1" kern="10" dirty="0">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blurRad="63500" dist="38099" dir="2700000" algn="ctr" rotWithShape="0">
                  <a:srgbClr val="C0C0C0">
                    <a:alpha val="74997"/>
                  </a:srgbClr>
                </a:outerShdw>
              </a:effectLst>
              <a:latin typeface="Verdana"/>
              <a:ea typeface="Verdana"/>
              <a:cs typeface="Verdana"/>
            </a:endParaRPr>
          </a:p>
        </p:txBody>
      </p:sp>
      <p:sp>
        <p:nvSpPr>
          <p:cNvPr id="63512" name="AutoShape 24"/>
          <p:cNvSpPr>
            <a:spLocks noChangeArrowheads="1"/>
          </p:cNvSpPr>
          <p:nvPr/>
        </p:nvSpPr>
        <p:spPr bwMode="auto">
          <a:xfrm>
            <a:off x="2438400" y="1295400"/>
            <a:ext cx="685800" cy="2133600"/>
          </a:xfrm>
          <a:prstGeom prst="downArrow">
            <a:avLst>
              <a:gd name="adj1" fmla="val 50000"/>
              <a:gd name="adj2" fmla="val 77778"/>
            </a:avLst>
          </a:prstGeom>
          <a:gradFill rotWithShape="0">
            <a:gsLst>
              <a:gs pos="0">
                <a:schemeClr val="bg1"/>
              </a:gs>
              <a:gs pos="100000">
                <a:schemeClr val="accent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63513" name="AutoShape 25"/>
          <p:cNvSpPr>
            <a:spLocks noChangeArrowheads="1"/>
          </p:cNvSpPr>
          <p:nvPr/>
        </p:nvSpPr>
        <p:spPr bwMode="auto">
          <a:xfrm>
            <a:off x="6324600" y="1295400"/>
            <a:ext cx="685800" cy="2133600"/>
          </a:xfrm>
          <a:prstGeom prst="downArrow">
            <a:avLst>
              <a:gd name="adj1" fmla="val 50000"/>
              <a:gd name="adj2" fmla="val 77778"/>
            </a:avLst>
          </a:prstGeom>
          <a:gradFill rotWithShape="0">
            <a:gsLst>
              <a:gs pos="0">
                <a:schemeClr val="bg1"/>
              </a:gs>
              <a:gs pos="100000">
                <a:srgbClr val="CC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63514" name="Text Box 26"/>
          <p:cNvSpPr txBox="1">
            <a:spLocks noChangeArrowheads="1"/>
          </p:cNvSpPr>
          <p:nvPr/>
        </p:nvSpPr>
        <p:spPr bwMode="auto">
          <a:xfrm>
            <a:off x="381000" y="5410200"/>
            <a:ext cx="8382000" cy="827088"/>
          </a:xfrm>
          <a:prstGeom prst="rect">
            <a:avLst/>
          </a:prstGeom>
          <a:gradFill rotWithShape="0">
            <a:gsLst>
              <a:gs pos="0">
                <a:schemeClr val="bg1"/>
              </a:gs>
              <a:gs pos="100000">
                <a:srgbClr val="CDC800"/>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ar-JO" sz="4800" b="1" dirty="0">
                <a:solidFill>
                  <a:srgbClr val="9D9601"/>
                </a:solidFill>
                <a:effectLst>
                  <a:outerShdw blurRad="38100" dist="38100" dir="2700000" algn="tl">
                    <a:srgbClr val="000000"/>
                  </a:outerShdw>
                </a:effectLst>
                <a:latin typeface="Arial" panose="020B0604020202020204" pitchFamily="34" charset="0"/>
                <a:cs typeface="Arial" panose="020B0604020202020204" pitchFamily="34" charset="0"/>
              </a:rPr>
              <a:t>العهد الإبراهيمي</a:t>
            </a:r>
            <a:endParaRPr lang="en-US" sz="4800" b="1" dirty="0">
              <a:solidFill>
                <a:srgbClr val="9D960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3000"/>
                                  </p:stCondLst>
                                  <p:childTnLst>
                                    <p:set>
                                      <p:cBhvr>
                                        <p:cTn id="6" dur="1" fill="hold">
                                          <p:stCondLst>
                                            <p:cond delay="0"/>
                                          </p:stCondLst>
                                        </p:cTn>
                                        <p:tgtEl>
                                          <p:spTgt spid="63503"/>
                                        </p:tgtEl>
                                        <p:attrNameLst>
                                          <p:attrName>style.visibility</p:attrName>
                                        </p:attrNameLst>
                                      </p:cBhvr>
                                      <p:to>
                                        <p:strVal val="visible"/>
                                      </p:to>
                                    </p:set>
                                    <p:anim calcmode="lin" valueType="num">
                                      <p:cBhvr additive="base">
                                        <p:cTn id="7" dur="500" fill="hold"/>
                                        <p:tgtEl>
                                          <p:spTgt spid="63503"/>
                                        </p:tgtEl>
                                        <p:attrNameLst>
                                          <p:attrName>ppt_x</p:attrName>
                                        </p:attrNameLst>
                                      </p:cBhvr>
                                      <p:tavLst>
                                        <p:tav tm="0">
                                          <p:val>
                                            <p:strVal val="#ppt_x"/>
                                          </p:val>
                                        </p:tav>
                                        <p:tav tm="100000">
                                          <p:val>
                                            <p:strVal val="#ppt_x"/>
                                          </p:val>
                                        </p:tav>
                                      </p:tavLst>
                                    </p:anim>
                                    <p:anim calcmode="lin" valueType="num">
                                      <p:cBhvr additive="base">
                                        <p:cTn id="8" dur="500" fill="hold"/>
                                        <p:tgtEl>
                                          <p:spTgt spid="6350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500"/>
                            </p:stCondLst>
                            <p:childTnLst>
                              <p:par>
                                <p:cTn id="10" presetID="2" presetClass="entr" presetSubtype="1" fill="hold" grpId="0" nodeType="afterEffect">
                                  <p:stCondLst>
                                    <p:cond delay="500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9000"/>
                            </p:stCondLst>
                            <p:childTnLst>
                              <p:par>
                                <p:cTn id="15" presetID="2" presetClass="entr" presetSubtype="1" fill="hold" grpId="0" nodeType="afterEffect">
                                  <p:stCondLst>
                                    <p:cond delay="3000"/>
                                  </p:stCondLst>
                                  <p:childTnLst>
                                    <p:set>
                                      <p:cBhvr>
                                        <p:cTn id="16" dur="1" fill="hold">
                                          <p:stCondLst>
                                            <p:cond delay="0"/>
                                          </p:stCondLst>
                                        </p:cTn>
                                        <p:tgtEl>
                                          <p:spTgt spid="63512"/>
                                        </p:tgtEl>
                                        <p:attrNameLst>
                                          <p:attrName>style.visibility</p:attrName>
                                        </p:attrNameLst>
                                      </p:cBhvr>
                                      <p:to>
                                        <p:strVal val="visible"/>
                                      </p:to>
                                    </p:set>
                                    <p:anim calcmode="lin" valueType="num">
                                      <p:cBhvr additive="base">
                                        <p:cTn id="17" dur="500" fill="hold"/>
                                        <p:tgtEl>
                                          <p:spTgt spid="63512"/>
                                        </p:tgtEl>
                                        <p:attrNameLst>
                                          <p:attrName>ppt_x</p:attrName>
                                        </p:attrNameLst>
                                      </p:cBhvr>
                                      <p:tavLst>
                                        <p:tav tm="0">
                                          <p:val>
                                            <p:strVal val="#ppt_x"/>
                                          </p:val>
                                        </p:tav>
                                        <p:tav tm="100000">
                                          <p:val>
                                            <p:strVal val="#ppt_x"/>
                                          </p:val>
                                        </p:tav>
                                      </p:tavLst>
                                    </p:anim>
                                    <p:anim calcmode="lin" valueType="num">
                                      <p:cBhvr additive="base">
                                        <p:cTn id="18" dur="500" fill="hold"/>
                                        <p:tgtEl>
                                          <p:spTgt spid="6351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2500"/>
                            </p:stCondLst>
                            <p:childTnLst>
                              <p:par>
                                <p:cTn id="20" presetID="9" presetClass="entr" presetSubtype="0" fill="hold" grpId="0" nodeType="afterEffect">
                                  <p:stCondLst>
                                    <p:cond delay="0"/>
                                  </p:stCondLst>
                                  <p:childTnLst>
                                    <p:set>
                                      <p:cBhvr>
                                        <p:cTn id="21" dur="1" fill="hold">
                                          <p:stCondLst>
                                            <p:cond delay="0"/>
                                          </p:stCondLst>
                                        </p:cTn>
                                        <p:tgtEl>
                                          <p:spTgt spid="63510"/>
                                        </p:tgtEl>
                                        <p:attrNameLst>
                                          <p:attrName>style.visibility</p:attrName>
                                        </p:attrNameLst>
                                      </p:cBhvr>
                                      <p:to>
                                        <p:strVal val="visible"/>
                                      </p:to>
                                    </p:set>
                                    <p:animEffect transition="in" filter="dissolve">
                                      <p:cBhvr>
                                        <p:cTn id="22" dur="500"/>
                                        <p:tgtEl>
                                          <p:spTgt spid="63510"/>
                                        </p:tgtEl>
                                      </p:cBhvr>
                                    </p:animEffect>
                                  </p:childTnLst>
                                </p:cTn>
                              </p:par>
                            </p:childTnLst>
                          </p:cTn>
                        </p:par>
                        <p:par>
                          <p:cTn id="23" fill="hold" nodeType="afterGroup">
                            <p:stCondLst>
                              <p:cond delay="13000"/>
                            </p:stCondLst>
                            <p:childTnLst>
                              <p:par>
                                <p:cTn id="24" presetID="15" presetClass="entr" presetSubtype="0" fill="hold" nodeType="afterEffect">
                                  <p:stCondLst>
                                    <p:cond delay="5000"/>
                                  </p:stCondLst>
                                  <p:childTnLst>
                                    <p:set>
                                      <p:cBhvr>
                                        <p:cTn id="25" dur="1" fill="hold">
                                          <p:stCondLst>
                                            <p:cond delay="0"/>
                                          </p:stCondLst>
                                        </p:cTn>
                                        <p:tgtEl>
                                          <p:spTgt spid="63500"/>
                                        </p:tgtEl>
                                        <p:attrNameLst>
                                          <p:attrName>style.visibility</p:attrName>
                                        </p:attrNameLst>
                                      </p:cBhvr>
                                      <p:to>
                                        <p:strVal val="visible"/>
                                      </p:to>
                                    </p:set>
                                    <p:anim calcmode="lin" valueType="num">
                                      <p:cBhvr>
                                        <p:cTn id="26" dur="1000" fill="hold"/>
                                        <p:tgtEl>
                                          <p:spTgt spid="63500"/>
                                        </p:tgtEl>
                                        <p:attrNameLst>
                                          <p:attrName>ppt_w</p:attrName>
                                        </p:attrNameLst>
                                      </p:cBhvr>
                                      <p:tavLst>
                                        <p:tav tm="0">
                                          <p:val>
                                            <p:fltVal val="0"/>
                                          </p:val>
                                        </p:tav>
                                        <p:tav tm="100000">
                                          <p:val>
                                            <p:strVal val="#ppt_w"/>
                                          </p:val>
                                        </p:tav>
                                      </p:tavLst>
                                    </p:anim>
                                    <p:anim calcmode="lin" valueType="num">
                                      <p:cBhvr>
                                        <p:cTn id="27" dur="1000" fill="hold"/>
                                        <p:tgtEl>
                                          <p:spTgt spid="63500"/>
                                        </p:tgtEl>
                                        <p:attrNameLst>
                                          <p:attrName>ppt_h</p:attrName>
                                        </p:attrNameLst>
                                      </p:cBhvr>
                                      <p:tavLst>
                                        <p:tav tm="0">
                                          <p:val>
                                            <p:fltVal val="0"/>
                                          </p:val>
                                        </p:tav>
                                        <p:tav tm="100000">
                                          <p:val>
                                            <p:strVal val="#ppt_h"/>
                                          </p:val>
                                        </p:tav>
                                      </p:tavLst>
                                    </p:anim>
                                    <p:anim calcmode="lin" valueType="num">
                                      <p:cBhvr>
                                        <p:cTn id="28" dur="1000" fill="hold"/>
                                        <p:tgtEl>
                                          <p:spTgt spid="6350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500"/>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19000"/>
                            </p:stCondLst>
                            <p:childTnLst>
                              <p:par>
                                <p:cTn id="31" presetID="7" presetClass="entr" presetSubtype="1" fill="hold" grpId="0" nodeType="afterEffect">
                                  <p:stCondLst>
                                    <p:cond delay="0"/>
                                  </p:stCondLst>
                                  <p:childTnLst>
                                    <p:set>
                                      <p:cBhvr>
                                        <p:cTn id="32" dur="1" fill="hold">
                                          <p:stCondLst>
                                            <p:cond delay="0"/>
                                          </p:stCondLst>
                                        </p:cTn>
                                        <p:tgtEl>
                                          <p:spTgt spid="63507"/>
                                        </p:tgtEl>
                                        <p:attrNameLst>
                                          <p:attrName>style.visibility</p:attrName>
                                        </p:attrNameLst>
                                      </p:cBhvr>
                                      <p:to>
                                        <p:strVal val="visible"/>
                                      </p:to>
                                    </p:set>
                                    <p:anim calcmode="lin" valueType="num">
                                      <p:cBhvr additive="base">
                                        <p:cTn id="33" dur="5000" fill="hold"/>
                                        <p:tgtEl>
                                          <p:spTgt spid="63507"/>
                                        </p:tgtEl>
                                        <p:attrNameLst>
                                          <p:attrName>ppt_x</p:attrName>
                                        </p:attrNameLst>
                                      </p:cBhvr>
                                      <p:tavLst>
                                        <p:tav tm="0">
                                          <p:val>
                                            <p:strVal val="#ppt_x"/>
                                          </p:val>
                                        </p:tav>
                                        <p:tav tm="100000">
                                          <p:val>
                                            <p:strVal val="#ppt_x"/>
                                          </p:val>
                                        </p:tav>
                                      </p:tavLst>
                                    </p:anim>
                                    <p:anim calcmode="lin" valueType="num">
                                      <p:cBhvr additive="base">
                                        <p:cTn id="34" dur="5000" fill="hold"/>
                                        <p:tgtEl>
                                          <p:spTgt spid="63507"/>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4000"/>
                            </p:stCondLst>
                            <p:childTnLst>
                              <p:par>
                                <p:cTn id="36" presetID="1" presetClass="entr" presetSubtype="0" fill="hold" nodeType="afterEffect">
                                  <p:stCondLst>
                                    <p:cond delay="0"/>
                                  </p:stCondLst>
                                  <p:childTnLst>
                                    <p:set>
                                      <p:cBhvr>
                                        <p:cTn id="37" dur="1" fill="hold">
                                          <p:stCondLst>
                                            <p:cond delay="499"/>
                                          </p:stCondLst>
                                        </p:cTn>
                                        <p:tgtEl>
                                          <p:spTgt spid="63490"/>
                                        </p:tgtEl>
                                        <p:attrNameLst>
                                          <p:attrName>style.visibility</p:attrName>
                                        </p:attrNameLst>
                                      </p:cBhvr>
                                      <p:to>
                                        <p:strVal val="visible"/>
                                      </p:to>
                                    </p:set>
                                  </p:childTnLst>
                                </p:cTn>
                              </p:par>
                            </p:childTnLst>
                          </p:cTn>
                        </p:par>
                        <p:par>
                          <p:cTn id="38" fill="hold" nodeType="afterGroup">
                            <p:stCondLst>
                              <p:cond delay="24500"/>
                            </p:stCondLst>
                            <p:childTnLst>
                              <p:par>
                                <p:cTn id="39" presetID="2" presetClass="entr" presetSubtype="1" fill="hold" grpId="0" nodeType="afterEffect">
                                  <p:stCondLst>
                                    <p:cond delay="6000"/>
                                  </p:stCondLst>
                                  <p:childTnLst>
                                    <p:set>
                                      <p:cBhvr>
                                        <p:cTn id="40" dur="1" fill="hold">
                                          <p:stCondLst>
                                            <p:cond delay="0"/>
                                          </p:stCondLst>
                                        </p:cTn>
                                        <p:tgtEl>
                                          <p:spTgt spid="63513"/>
                                        </p:tgtEl>
                                        <p:attrNameLst>
                                          <p:attrName>style.visibility</p:attrName>
                                        </p:attrNameLst>
                                      </p:cBhvr>
                                      <p:to>
                                        <p:strVal val="visible"/>
                                      </p:to>
                                    </p:set>
                                    <p:anim calcmode="lin" valueType="num">
                                      <p:cBhvr additive="base">
                                        <p:cTn id="41" dur="500" fill="hold"/>
                                        <p:tgtEl>
                                          <p:spTgt spid="63513"/>
                                        </p:tgtEl>
                                        <p:attrNameLst>
                                          <p:attrName>ppt_x</p:attrName>
                                        </p:attrNameLst>
                                      </p:cBhvr>
                                      <p:tavLst>
                                        <p:tav tm="0">
                                          <p:val>
                                            <p:strVal val="#ppt_x"/>
                                          </p:val>
                                        </p:tav>
                                        <p:tav tm="100000">
                                          <p:val>
                                            <p:strVal val="#ppt_x"/>
                                          </p:val>
                                        </p:tav>
                                      </p:tavLst>
                                    </p:anim>
                                    <p:anim calcmode="lin" valueType="num">
                                      <p:cBhvr additive="base">
                                        <p:cTn id="42" dur="500" fill="hold"/>
                                        <p:tgtEl>
                                          <p:spTgt spid="63513"/>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1000"/>
                            </p:stCondLst>
                            <p:childTnLst>
                              <p:par>
                                <p:cTn id="44" presetID="9" presetClass="entr" presetSubtype="0" fill="hold" grpId="0" nodeType="afterEffect">
                                  <p:stCondLst>
                                    <p:cond delay="0"/>
                                  </p:stCondLst>
                                  <p:childTnLst>
                                    <p:set>
                                      <p:cBhvr>
                                        <p:cTn id="45" dur="1" fill="hold">
                                          <p:stCondLst>
                                            <p:cond delay="0"/>
                                          </p:stCondLst>
                                        </p:cTn>
                                        <p:tgtEl>
                                          <p:spTgt spid="63511"/>
                                        </p:tgtEl>
                                        <p:attrNameLst>
                                          <p:attrName>style.visibility</p:attrName>
                                        </p:attrNameLst>
                                      </p:cBhvr>
                                      <p:to>
                                        <p:strVal val="visible"/>
                                      </p:to>
                                    </p:set>
                                    <p:animEffect transition="in" filter="dissolve">
                                      <p:cBhvr>
                                        <p:cTn id="46" dur="500"/>
                                        <p:tgtEl>
                                          <p:spTgt spid="63511"/>
                                        </p:tgtEl>
                                      </p:cBhvr>
                                    </p:animEffect>
                                  </p:childTnLst>
                                </p:cTn>
                              </p:par>
                            </p:childTnLst>
                          </p:cTn>
                        </p:par>
                        <p:par>
                          <p:cTn id="47" fill="hold" nodeType="afterGroup">
                            <p:stCondLst>
                              <p:cond delay="31500"/>
                            </p:stCondLst>
                            <p:childTnLst>
                              <p:par>
                                <p:cTn id="48" presetID="17" presetClass="entr" presetSubtype="10" fill="hold" grpId="0" nodeType="afterEffect">
                                  <p:stCondLst>
                                    <p:cond delay="10000"/>
                                  </p:stCondLst>
                                  <p:childTnLst>
                                    <p:set>
                                      <p:cBhvr>
                                        <p:cTn id="49" dur="1" fill="hold">
                                          <p:stCondLst>
                                            <p:cond delay="0"/>
                                          </p:stCondLst>
                                        </p:cTn>
                                        <p:tgtEl>
                                          <p:spTgt spid="63508"/>
                                        </p:tgtEl>
                                        <p:attrNameLst>
                                          <p:attrName>style.visibility</p:attrName>
                                        </p:attrNameLst>
                                      </p:cBhvr>
                                      <p:to>
                                        <p:strVal val="visible"/>
                                      </p:to>
                                    </p:set>
                                    <p:anim calcmode="lin" valueType="num">
                                      <p:cBhvr>
                                        <p:cTn id="50" dur="500" fill="hold"/>
                                        <p:tgtEl>
                                          <p:spTgt spid="63508"/>
                                        </p:tgtEl>
                                        <p:attrNameLst>
                                          <p:attrName>ppt_w</p:attrName>
                                        </p:attrNameLst>
                                      </p:cBhvr>
                                      <p:tavLst>
                                        <p:tav tm="0">
                                          <p:val>
                                            <p:fltVal val="0"/>
                                          </p:val>
                                        </p:tav>
                                        <p:tav tm="100000">
                                          <p:val>
                                            <p:strVal val="#ppt_w"/>
                                          </p:val>
                                        </p:tav>
                                      </p:tavLst>
                                    </p:anim>
                                    <p:anim calcmode="lin" valueType="num">
                                      <p:cBhvr>
                                        <p:cTn id="51" dur="500" fill="hold"/>
                                        <p:tgtEl>
                                          <p:spTgt spid="63508"/>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42000"/>
                            </p:stCondLst>
                            <p:childTnLst>
                              <p:par>
                                <p:cTn id="53" presetID="17" presetClass="entr" presetSubtype="10" fill="hold" grpId="0" nodeType="afterEffect">
                                  <p:stCondLst>
                                    <p:cond delay="3000"/>
                                  </p:stCondLst>
                                  <p:childTnLst>
                                    <p:set>
                                      <p:cBhvr>
                                        <p:cTn id="54" dur="1" fill="hold">
                                          <p:stCondLst>
                                            <p:cond delay="0"/>
                                          </p:stCondLst>
                                        </p:cTn>
                                        <p:tgtEl>
                                          <p:spTgt spid="63509"/>
                                        </p:tgtEl>
                                        <p:attrNameLst>
                                          <p:attrName>style.visibility</p:attrName>
                                        </p:attrNameLst>
                                      </p:cBhvr>
                                      <p:to>
                                        <p:strVal val="visible"/>
                                      </p:to>
                                    </p:set>
                                    <p:anim calcmode="lin" valueType="num">
                                      <p:cBhvr>
                                        <p:cTn id="55" dur="500" fill="hold"/>
                                        <p:tgtEl>
                                          <p:spTgt spid="63509"/>
                                        </p:tgtEl>
                                        <p:attrNameLst>
                                          <p:attrName>ppt_w</p:attrName>
                                        </p:attrNameLst>
                                      </p:cBhvr>
                                      <p:tavLst>
                                        <p:tav tm="0">
                                          <p:val>
                                            <p:fltVal val="0"/>
                                          </p:val>
                                        </p:tav>
                                        <p:tav tm="100000">
                                          <p:val>
                                            <p:strVal val="#ppt_w"/>
                                          </p:val>
                                        </p:tav>
                                      </p:tavLst>
                                    </p:anim>
                                    <p:anim calcmode="lin" valueType="num">
                                      <p:cBhvr>
                                        <p:cTn id="56" dur="500" fill="hold"/>
                                        <p:tgtEl>
                                          <p:spTgt spid="63509"/>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45500"/>
                            </p:stCondLst>
                            <p:childTnLst>
                              <p:par>
                                <p:cTn id="58" presetID="7" presetClass="entr" presetSubtype="4" fill="hold" grpId="0" nodeType="afterEffect">
                                  <p:stCondLst>
                                    <p:cond delay="8000"/>
                                  </p:stCondLst>
                                  <p:childTnLst>
                                    <p:set>
                                      <p:cBhvr>
                                        <p:cTn id="59" dur="1" fill="hold">
                                          <p:stCondLst>
                                            <p:cond delay="0"/>
                                          </p:stCondLst>
                                        </p:cTn>
                                        <p:tgtEl>
                                          <p:spTgt spid="63514"/>
                                        </p:tgtEl>
                                        <p:attrNameLst>
                                          <p:attrName>style.visibility</p:attrName>
                                        </p:attrNameLst>
                                      </p:cBhvr>
                                      <p:to>
                                        <p:strVal val="visible"/>
                                      </p:to>
                                    </p:set>
                                    <p:anim calcmode="lin" valueType="num">
                                      <p:cBhvr additive="base">
                                        <p:cTn id="60" dur="5000" fill="hold"/>
                                        <p:tgtEl>
                                          <p:spTgt spid="63514"/>
                                        </p:tgtEl>
                                        <p:attrNameLst>
                                          <p:attrName>ppt_x</p:attrName>
                                        </p:attrNameLst>
                                      </p:cBhvr>
                                      <p:tavLst>
                                        <p:tav tm="0">
                                          <p:val>
                                            <p:strVal val="#ppt_x"/>
                                          </p:val>
                                        </p:tav>
                                        <p:tav tm="100000">
                                          <p:val>
                                            <p:strVal val="#ppt_x"/>
                                          </p:val>
                                        </p:tav>
                                      </p:tavLst>
                                    </p:anim>
                                    <p:anim calcmode="lin" valueType="num">
                                      <p:cBhvr additive="base">
                                        <p:cTn id="61" dur="5000" fill="hold"/>
                                        <p:tgtEl>
                                          <p:spTgt spid="6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6" grpId="0" animBg="1"/>
      <p:bldP spid="63507" grpId="0" animBg="1"/>
      <p:bldP spid="63508" grpId="0" animBg="1" autoUpdateAnimBg="0"/>
      <p:bldP spid="63509" grpId="0" animBg="1" autoUpdateAnimBg="0"/>
      <p:bldP spid="63510" grpId="0" animBg="1"/>
      <p:bldP spid="63511" grpId="0" animBg="1"/>
      <p:bldP spid="63512" grpId="0" animBg="1"/>
      <p:bldP spid="63513" grpId="0" animBg="1"/>
      <p:bldP spid="635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0520" name="Group 40"/>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32771" name="Group 3"/>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سيناء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الجديد</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5" descr="Cross"/>
          <p:cNvPicPr>
            <a:picLocks noChangeAspect="1" noChangeArrowheads="1"/>
          </p:cNvPicPr>
          <p:nvPr/>
        </p:nvPicPr>
        <p:blipFill>
          <a:blip r:embed="rId3">
            <a:extLst>
              <a:ext uri="{28A0092B-C50C-407E-A947-70E740481C1C}">
                <a14:useLocalDpi xmlns:a14="http://schemas.microsoft.com/office/drawing/2010/main" val="0"/>
              </a:ext>
            </a:extLst>
          </a:blip>
          <a:srcRect l="11111"/>
          <a:stretch>
            <a:fillRect/>
          </a:stretch>
        </p:blipFill>
        <p:spPr bwMode="auto">
          <a:xfrm>
            <a:off x="457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2" name="Picture 4" descr="D005_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685800" y="76200"/>
            <a:ext cx="7772400" cy="1143000"/>
          </a:xfrm>
        </p:spPr>
        <p:txBody>
          <a:bodyPr/>
          <a:lstStyle/>
          <a:p>
            <a:pPr eaLnBrk="1" hangingPunct="1">
              <a:defRPr/>
            </a:pPr>
            <a:r>
              <a:rPr lang="ar-JO" sz="4800" b="1" dirty="0">
                <a:solidFill>
                  <a:srgbClr val="800000"/>
                </a:solidFill>
                <a:effectLst/>
                <a:latin typeface="Arial" panose="020B0604020202020204" pitchFamily="34" charset="0"/>
                <a:cs typeface="Arial" panose="020B0604020202020204" pitchFamily="34" charset="0"/>
              </a:rPr>
              <a:t>من سيناء </a:t>
            </a:r>
            <a:r>
              <a:rPr lang="ar-JO" sz="4800" b="1" dirty="0">
                <a:solidFill>
                  <a:schemeClr val="accent1">
                    <a:lumMod val="60000"/>
                    <a:lumOff val="40000"/>
                  </a:schemeClr>
                </a:solidFill>
                <a:effectLst/>
                <a:latin typeface="Arial" panose="020B0604020202020204" pitchFamily="34" charset="0"/>
                <a:cs typeface="Arial" panose="020B0604020202020204" pitchFamily="34" charset="0"/>
              </a:rPr>
              <a:t>إلى الصليب</a:t>
            </a:r>
            <a:endParaRPr lang="en-US" sz="4800" b="1" dirty="0">
              <a:solidFill>
                <a:schemeClr val="accent1">
                  <a:lumMod val="60000"/>
                  <a:lumOff val="40000"/>
                </a:schemeClr>
              </a:solidFill>
              <a:effectLst/>
              <a:latin typeface="Arial" panose="020B0604020202020204" pitchFamily="34" charset="0"/>
              <a:cs typeface="Arial" panose="020B0604020202020204" pitchFamily="34" charset="0"/>
            </a:endParaRPr>
          </a:p>
        </p:txBody>
      </p:sp>
      <p:sp>
        <p:nvSpPr>
          <p:cNvPr id="33795" name="Rectangle 3"/>
          <p:cNvSpPr>
            <a:spLocks noGrp="1" noChangeArrowheads="1"/>
          </p:cNvSpPr>
          <p:nvPr>
            <p:ph type="body" sz="half" idx="1"/>
          </p:nvPr>
        </p:nvSpPr>
        <p:spPr>
          <a:xfrm>
            <a:off x="152400" y="1143000"/>
            <a:ext cx="3810000" cy="5486400"/>
          </a:xfrm>
          <a:effectLst>
            <a:outerShdw blurRad="63500" dist="35921" dir="2700000" algn="ctr" rotWithShape="0">
              <a:schemeClr val="tx1">
                <a:alpha val="74998"/>
              </a:schemeClr>
            </a:outerShdw>
          </a:effectLst>
        </p:spPr>
        <p:txBody>
          <a:bodyPr/>
          <a:lstStyle/>
          <a:p>
            <a:pPr algn="r" eaLnBrk="1" hangingPunct="1">
              <a:buFontTx/>
              <a:buNone/>
              <a:defRPr/>
            </a:pPr>
            <a:r>
              <a:rPr lang="ar-JO" b="1" dirty="0">
                <a:solidFill>
                  <a:srgbClr val="00FFFF"/>
                </a:solidFill>
                <a:effectLst>
                  <a:glow rad="228600">
                    <a:schemeClr val="accent4">
                      <a:satMod val="175000"/>
                      <a:alpha val="80000"/>
                    </a:schemeClr>
                  </a:glow>
                </a:effectLst>
                <a:latin typeface="Arial" panose="020B0604020202020204" pitchFamily="34" charset="0"/>
                <a:cs typeface="Arial" panose="020B0604020202020204" pitchFamily="34" charset="0"/>
              </a:rPr>
              <a:t>خر 34: 27-28</a:t>
            </a:r>
            <a:endParaRPr lang="en-US" b="1" dirty="0">
              <a:solidFill>
                <a:srgbClr val="00FFFF"/>
              </a:solidFill>
              <a:effectLst>
                <a:glow rad="228600">
                  <a:schemeClr val="accent4">
                    <a:satMod val="175000"/>
                    <a:alpha val="80000"/>
                  </a:schemeClr>
                </a:glow>
              </a:effectLst>
              <a:latin typeface="Arial" panose="020B0604020202020204" pitchFamily="34" charset="0"/>
              <a:cs typeface="Arial" panose="020B0604020202020204" pitchFamily="34" charset="0"/>
            </a:endParaRPr>
          </a:p>
          <a:p>
            <a:pPr algn="r" eaLnBrk="1" hangingPunct="1">
              <a:buFontTx/>
              <a:buNone/>
              <a:defRPr/>
            </a:pPr>
            <a:r>
              <a:rPr lang="en-US" b="1" dirty="0">
                <a:solidFill>
                  <a:srgbClr val="00FFFF"/>
                </a:solidFill>
                <a:effectLst>
                  <a:glow rad="228600">
                    <a:schemeClr val="accent4">
                      <a:satMod val="175000"/>
                      <a:alpha val="80000"/>
                    </a:schemeClr>
                  </a:glow>
                </a:effectLst>
                <a:latin typeface="Arial" panose="020B0604020202020204" pitchFamily="34" charset="0"/>
                <a:cs typeface="Arial" panose="020B0604020202020204" pitchFamily="34" charset="0"/>
              </a:rPr>
              <a:t>	</a:t>
            </a:r>
          </a:p>
          <a:p>
            <a:pPr algn="r" eaLnBrk="1" hangingPunct="1">
              <a:buFontTx/>
              <a:buNone/>
              <a:defRPr/>
            </a:pPr>
            <a:r>
              <a:rPr lang="ar-JO" b="1" dirty="0">
                <a:solidFill>
                  <a:srgbClr val="00FFFF"/>
                </a:solidFill>
                <a:effectLst>
                  <a:glow rad="228600">
                    <a:schemeClr val="accent4">
                      <a:satMod val="175000"/>
                      <a:alpha val="80000"/>
                    </a:schemeClr>
                  </a:glow>
                </a:effectLst>
                <a:latin typeface="Arial" panose="020B0604020202020204" pitchFamily="34" charset="0"/>
                <a:cs typeface="Arial" panose="020B0604020202020204" pitchFamily="34" charset="0"/>
              </a:rPr>
              <a:t>و قال الرب لموسى أكتب لنفسك هذه الكلمات لأنني بحسب هذه الكلمات قطعت </a:t>
            </a:r>
            <a:r>
              <a:rPr lang="ar-JO" b="1" dirty="0">
                <a:solidFill>
                  <a:srgbClr val="FFFF00"/>
                </a:solidFill>
                <a:effectLst>
                  <a:glow rad="228600">
                    <a:schemeClr val="accent4">
                      <a:satMod val="175000"/>
                      <a:alpha val="80000"/>
                    </a:schemeClr>
                  </a:glow>
                </a:effectLst>
                <a:latin typeface="Arial" panose="020B0604020202020204" pitchFamily="34" charset="0"/>
                <a:cs typeface="Arial" panose="020B0604020202020204" pitchFamily="34" charset="0"/>
              </a:rPr>
              <a:t>عهداً معك و مع إسرائيل</a:t>
            </a:r>
            <a:r>
              <a:rPr lang="ar-JO" b="1" dirty="0">
                <a:solidFill>
                  <a:srgbClr val="00FFFF"/>
                </a:solidFill>
                <a:effectLst>
                  <a:glow rad="228600">
                    <a:schemeClr val="accent4">
                      <a:satMod val="175000"/>
                      <a:alpha val="80000"/>
                    </a:schemeClr>
                  </a:glow>
                </a:effectLst>
                <a:latin typeface="Arial" panose="020B0604020202020204" pitchFamily="34" charset="0"/>
                <a:cs typeface="Arial" panose="020B0604020202020204" pitchFamily="34" charset="0"/>
              </a:rPr>
              <a:t> و كان هناك عند الرب أربعين نهاراً و أربعين ليلة لم يأكل خبزاً و لم يشرب ماء فكتب على اللوحين كلمات العهد الكلمات العشر</a:t>
            </a:r>
            <a:endParaRPr lang="en-US" b="1" dirty="0">
              <a:solidFill>
                <a:srgbClr val="00FFFF"/>
              </a:solidFill>
              <a:effectLst>
                <a:glow rad="228600">
                  <a:schemeClr val="accent4">
                    <a:satMod val="175000"/>
                    <a:alpha val="80000"/>
                  </a:schemeClr>
                </a:glow>
              </a:effectLst>
              <a:latin typeface="Arial" panose="020B0604020202020204" pitchFamily="34" charset="0"/>
              <a:cs typeface="Arial" panose="020B0604020202020204" pitchFamily="34" charset="0"/>
            </a:endParaRPr>
          </a:p>
        </p:txBody>
      </p:sp>
      <p:sp>
        <p:nvSpPr>
          <p:cNvPr id="33798" name="Rectangle 6"/>
          <p:cNvSpPr>
            <a:spLocks noGrp="1" noChangeArrowheads="1"/>
          </p:cNvSpPr>
          <p:nvPr>
            <p:ph type="body" sz="half" idx="2"/>
          </p:nvPr>
        </p:nvSpPr>
        <p:spPr>
          <a:xfrm>
            <a:off x="6553200" y="2895600"/>
            <a:ext cx="2438400" cy="3810000"/>
          </a:xfrm>
        </p:spPr>
        <p:txBody>
          <a:bodyPr/>
          <a:lstStyle/>
          <a:p>
            <a:pPr algn="r" eaLnBrk="1" hangingPunct="1">
              <a:buFontTx/>
              <a:buNone/>
              <a:defRPr/>
            </a:pPr>
            <a:r>
              <a:rPr lang="ar-JO" b="1" dirty="0">
                <a:solidFill>
                  <a:schemeClr val="bg1"/>
                </a:solidFill>
                <a:effectLst>
                  <a:glow rad="228600">
                    <a:schemeClr val="accent4">
                      <a:satMod val="175000"/>
                      <a:alpha val="8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عب 8: 13</a:t>
            </a:r>
            <a:endParaRPr lang="en-US" b="1" dirty="0">
              <a:solidFill>
                <a:schemeClr val="bg1"/>
              </a:solidFill>
              <a:effectLst>
                <a:glow rad="228600">
                  <a:schemeClr val="accent4">
                    <a:satMod val="175000"/>
                    <a:alpha val="8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eaLnBrk="1" hangingPunct="1">
              <a:buFontTx/>
              <a:buNone/>
              <a:defRPr/>
            </a:pPr>
            <a:r>
              <a:rPr lang="ar-JO" b="1" dirty="0">
                <a:solidFill>
                  <a:schemeClr val="bg1"/>
                </a:solidFill>
                <a:effectLst>
                  <a:glow rad="228600">
                    <a:schemeClr val="accent4">
                      <a:satMod val="175000"/>
                      <a:alpha val="8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فإذ قال </a:t>
            </a:r>
            <a:r>
              <a:rPr lang="ar-JO" b="1" dirty="0">
                <a:solidFill>
                  <a:srgbClr val="FFFF00"/>
                </a:solidFill>
                <a:effectLst>
                  <a:glow rad="228600">
                    <a:schemeClr val="accent4">
                      <a:satMod val="175000"/>
                      <a:alpha val="8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جديدا</a:t>
            </a:r>
            <a:r>
              <a:rPr lang="ar-JO" b="1" dirty="0">
                <a:solidFill>
                  <a:schemeClr val="bg1"/>
                </a:solidFill>
                <a:effectLst>
                  <a:glow rad="228600">
                    <a:schemeClr val="accent4">
                      <a:satMod val="175000"/>
                      <a:alpha val="8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عتق الأول و أما ما عتق و شاخ فهو قريب من الإضمحلال</a:t>
            </a:r>
            <a:endParaRPr lang="en-US" b="1" dirty="0">
              <a:solidFill>
                <a:schemeClr val="bg1"/>
              </a:solidFill>
              <a:effectLst>
                <a:glow rad="228600">
                  <a:schemeClr val="accent4">
                    <a:satMod val="175000"/>
                    <a:alpha val="8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iterate type="wd">
                                    <p:tmPct val="100000"/>
                                  </p:iterate>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300" fill="hold"/>
                                        <p:tgtEl>
                                          <p:spTgt spid="33794"/>
                                        </p:tgtEl>
                                        <p:attrNameLst>
                                          <p:attrName>ppt_x</p:attrName>
                                        </p:attrNameLst>
                                      </p:cBhvr>
                                      <p:tavLst>
                                        <p:tav tm="0">
                                          <p:val>
                                            <p:strVal val="0-#ppt_w/2"/>
                                          </p:val>
                                        </p:tav>
                                        <p:tav tm="100000">
                                          <p:val>
                                            <p:strVal val="#ppt_x"/>
                                          </p:val>
                                        </p:tav>
                                      </p:tavLst>
                                    </p:anim>
                                    <p:anim calcmode="lin" valueType="num">
                                      <p:cBhvr additive="base">
                                        <p:cTn id="8" dur="3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dissolve">
                                      <p:cBhvr>
                                        <p:cTn id="13" dur="500"/>
                                        <p:tgtEl>
                                          <p:spTgt spid="337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3798">
                                            <p:txEl>
                                              <p:pRg st="0" end="0"/>
                                            </p:txEl>
                                          </p:spTgt>
                                        </p:tgtEl>
                                        <p:attrNameLst>
                                          <p:attrName>style.visibility</p:attrName>
                                        </p:attrNameLst>
                                      </p:cBhvr>
                                      <p:to>
                                        <p:strVal val="visible"/>
                                      </p:to>
                                    </p:set>
                                    <p:anim calcmode="lin" valueType="num">
                                      <p:cBhvr>
                                        <p:cTn id="18" dur="1000" fill="hold"/>
                                        <p:tgtEl>
                                          <p:spTgt spid="3379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3798">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37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37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33798">
                                            <p:txEl>
                                              <p:pRg st="1" end="1"/>
                                            </p:txEl>
                                          </p:spTgt>
                                        </p:tgtEl>
                                        <p:attrNameLst>
                                          <p:attrName>style.visibility</p:attrName>
                                        </p:attrNameLst>
                                      </p:cBhvr>
                                      <p:to>
                                        <p:strVal val="visible"/>
                                      </p:to>
                                    </p:set>
                                    <p:anim calcmode="lin" valueType="num">
                                      <p:cBhvr>
                                        <p:cTn id="26" dur="1000" fill="hold"/>
                                        <p:tgtEl>
                                          <p:spTgt spid="33798">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3798">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37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37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2531" name="Group 3"/>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سيناء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جديد</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الخروج</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مصر</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الظلمة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5844" name="Picture 4" descr="D000_015"/>
          <p:cNvPicPr>
            <a:picLocks noChangeAspect="1" noChangeArrowheads="1"/>
          </p:cNvPicPr>
          <p:nvPr/>
        </p:nvPicPr>
        <p:blipFill>
          <a:blip r:embed="rId3">
            <a:extLst>
              <a:ext uri="{28A0092B-C50C-407E-A947-70E740481C1C}">
                <a14:useLocalDpi xmlns:a14="http://schemas.microsoft.com/office/drawing/2010/main" val="0"/>
              </a:ext>
            </a:extLst>
          </a:blip>
          <a:srcRect l="10170" r="11017"/>
          <a:stretch>
            <a:fillRect/>
          </a:stretch>
        </p:blipFill>
        <p:spPr bwMode="auto">
          <a:xfrm flipH="1">
            <a:off x="0" y="0"/>
            <a:ext cx="4267200" cy="360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2438400" y="152400"/>
            <a:ext cx="6553200" cy="914400"/>
          </a:xfrm>
        </p:spPr>
        <p:txBody>
          <a:bodyPr/>
          <a:lstStyle/>
          <a:p>
            <a:pPr eaLnBrk="1" hangingPunct="1">
              <a:defRPr/>
            </a:pPr>
            <a:r>
              <a:rPr lang="ar-JO" sz="4000" b="1" dirty="0">
                <a:solidFill>
                  <a:srgbClr val="FFFF00"/>
                </a:solidFill>
                <a:effectLst/>
                <a:latin typeface="Arial" panose="020B0604020202020204" pitchFamily="34" charset="0"/>
                <a:cs typeface="Arial" panose="020B0604020202020204" pitchFamily="34" charset="0"/>
              </a:rPr>
              <a:t>مصر</a:t>
            </a:r>
            <a:r>
              <a:rPr lang="ar-JO" sz="4000" b="1" dirty="0">
                <a:solidFill>
                  <a:srgbClr val="FFFFFF"/>
                </a:solidFill>
                <a:effectLst/>
                <a:latin typeface="Arial" panose="020B0604020202020204" pitchFamily="34" charset="0"/>
                <a:cs typeface="Arial" panose="020B0604020202020204" pitchFamily="34" charset="0"/>
              </a:rPr>
              <a:t> </a:t>
            </a:r>
            <a:r>
              <a:rPr lang="ar-JO" sz="4000" b="1" dirty="0">
                <a:solidFill>
                  <a:schemeClr val="accent1">
                    <a:lumMod val="40000"/>
                    <a:lumOff val="60000"/>
                  </a:schemeClr>
                </a:solidFill>
                <a:effectLst/>
                <a:latin typeface="Arial" panose="020B0604020202020204" pitchFamily="34" charset="0"/>
                <a:cs typeface="Arial" panose="020B0604020202020204" pitchFamily="34" charset="0"/>
              </a:rPr>
              <a:t>و</a:t>
            </a:r>
            <a:r>
              <a:rPr lang="ar-JO" sz="4000" b="1" dirty="0">
                <a:solidFill>
                  <a:srgbClr val="FFFFFF"/>
                </a:solidFill>
                <a:effectLst/>
                <a:latin typeface="Arial" panose="020B0604020202020204" pitchFamily="34" charset="0"/>
                <a:cs typeface="Arial" panose="020B0604020202020204" pitchFamily="34" charset="0"/>
              </a:rPr>
              <a:t> الظلمة</a:t>
            </a:r>
            <a:endParaRPr lang="en-US" sz="4000" b="1" dirty="0">
              <a:solidFill>
                <a:srgbClr val="FFFFFF"/>
              </a:solidFill>
              <a:effectLst/>
              <a:latin typeface="Arial" panose="020B0604020202020204" pitchFamily="34" charset="0"/>
              <a:cs typeface="Arial" panose="020B0604020202020204" pitchFamily="34" charset="0"/>
            </a:endParaRPr>
          </a:p>
        </p:txBody>
      </p:sp>
      <p:sp>
        <p:nvSpPr>
          <p:cNvPr id="35843" name="Rectangle 3"/>
          <p:cNvSpPr>
            <a:spLocks noGrp="1" noChangeArrowheads="1"/>
          </p:cNvSpPr>
          <p:nvPr>
            <p:ph type="body" sz="half" idx="1"/>
          </p:nvPr>
        </p:nvSpPr>
        <p:spPr>
          <a:xfrm>
            <a:off x="4800600" y="1219200"/>
            <a:ext cx="4114800" cy="5638800"/>
          </a:xfrm>
        </p:spPr>
        <p:txBody>
          <a:bodyPr/>
          <a:lstStyle/>
          <a:p>
            <a:pPr marL="7938" indent="-7938" algn="r" eaLnBrk="1" hangingPunct="1">
              <a:lnSpc>
                <a:spcPct val="90000"/>
              </a:lnSpc>
              <a:buFontTx/>
              <a:buNone/>
              <a:defRPr/>
            </a:pPr>
            <a:r>
              <a:rPr lang="ar-JO" b="1" dirty="0">
                <a:solidFill>
                  <a:schemeClr val="bg1"/>
                </a:solidFill>
                <a:effectLst/>
                <a:latin typeface="Arial" panose="020B0604020202020204" pitchFamily="34" charset="0"/>
                <a:cs typeface="Arial" panose="020B0604020202020204" pitchFamily="34" charset="0"/>
              </a:rPr>
              <a:t>1 بط 2: 9 و أما أنتم فجنس مختار و كهنوت ملوكي أمة مقدسة شعب اقتناء لكي تخبروا بفضائل الذي </a:t>
            </a:r>
            <a:r>
              <a:rPr lang="ar-JO" b="1" dirty="0">
                <a:solidFill>
                  <a:srgbClr val="FFFF00"/>
                </a:solidFill>
                <a:effectLst/>
                <a:latin typeface="Arial" panose="020B0604020202020204" pitchFamily="34" charset="0"/>
                <a:cs typeface="Arial" panose="020B0604020202020204" pitchFamily="34" charset="0"/>
              </a:rPr>
              <a:t>دعاكم من الظلمة </a:t>
            </a:r>
            <a:r>
              <a:rPr lang="ar-JO" b="1" dirty="0">
                <a:solidFill>
                  <a:schemeClr val="bg1"/>
                </a:solidFill>
                <a:effectLst/>
                <a:latin typeface="Arial" panose="020B0604020202020204" pitchFamily="34" charset="0"/>
                <a:cs typeface="Arial" panose="020B0604020202020204" pitchFamily="34" charset="0"/>
              </a:rPr>
              <a:t>إلى نوره العجيب</a:t>
            </a:r>
            <a:endParaRPr lang="en-US" b="1" dirty="0">
              <a:solidFill>
                <a:schemeClr val="bg1"/>
              </a:solidFill>
              <a:effectLst/>
              <a:latin typeface="Arial" panose="020B0604020202020204" pitchFamily="34" charset="0"/>
              <a:cs typeface="Arial" panose="020B0604020202020204" pitchFamily="34" charset="0"/>
            </a:endParaRPr>
          </a:p>
        </p:txBody>
      </p:sp>
      <p:sp>
        <p:nvSpPr>
          <p:cNvPr id="35845" name="Rectangle 5"/>
          <p:cNvSpPr>
            <a:spLocks noGrp="1" noChangeArrowheads="1"/>
          </p:cNvSpPr>
          <p:nvPr>
            <p:ph type="body" sz="half" idx="2"/>
          </p:nvPr>
        </p:nvSpPr>
        <p:spPr>
          <a:xfrm>
            <a:off x="76200" y="3581400"/>
            <a:ext cx="4648200" cy="3276600"/>
          </a:xfrm>
        </p:spPr>
        <p:txBody>
          <a:bodyPr/>
          <a:lstStyle/>
          <a:p>
            <a:pPr marL="7938" indent="-7938" algn="r" eaLnBrk="1" hangingPunct="1">
              <a:buFontTx/>
              <a:buNone/>
              <a:defRPr/>
            </a:pPr>
            <a:r>
              <a:rPr lang="ar-JO" b="1" dirty="0">
                <a:solidFill>
                  <a:schemeClr val="hlink"/>
                </a:solidFill>
                <a:effectLst/>
                <a:latin typeface="Arial" panose="020B0604020202020204" pitchFamily="34" charset="0"/>
                <a:cs typeface="Arial" panose="020B0604020202020204" pitchFamily="34" charset="0"/>
              </a:rPr>
              <a:t>خروج 29: 46 فيعلمون أني أنا الرب إلههم الذي </a:t>
            </a:r>
            <a:r>
              <a:rPr lang="ar-JO" b="1" dirty="0">
                <a:solidFill>
                  <a:srgbClr val="FFFF00"/>
                </a:solidFill>
                <a:effectLst/>
                <a:latin typeface="Arial" panose="020B0604020202020204" pitchFamily="34" charset="0"/>
                <a:cs typeface="Arial" panose="020B0604020202020204" pitchFamily="34" charset="0"/>
              </a:rPr>
              <a:t>أخرجهم من أرض مصر </a:t>
            </a:r>
            <a:r>
              <a:rPr lang="ar-JO" b="1" dirty="0">
                <a:solidFill>
                  <a:schemeClr val="hlink"/>
                </a:solidFill>
                <a:effectLst/>
                <a:latin typeface="Arial" panose="020B0604020202020204" pitchFamily="34" charset="0"/>
                <a:cs typeface="Arial" panose="020B0604020202020204" pitchFamily="34" charset="0"/>
              </a:rPr>
              <a:t>لأسكن في وسطهم أنا الرب إلههم</a:t>
            </a:r>
            <a:endParaRPr lang="en-US" b="1" dirty="0">
              <a:solidFill>
                <a:schemeClr val="hlink"/>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200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 calcmode="lin" valueType="num">
                                      <p:cBhvr additive="base">
                                        <p:cTn id="12"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2531" name="Group 3"/>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سيناء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جديد</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الخروج</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مصر</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الظلمة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شعب الله</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بني إسرائيل</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المسيحيون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Heaven's_shr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body" idx="1"/>
          </p:nvPr>
        </p:nvSpPr>
        <p:spPr>
          <a:xfrm>
            <a:off x="0" y="2310109"/>
            <a:ext cx="4038600" cy="4090690"/>
          </a:xfrm>
        </p:spPr>
        <p:txBody>
          <a:bodyPr anchor="t"/>
          <a:lstStyle/>
          <a:p>
            <a:pPr algn="r" eaLnBrk="1" hangingPunct="1">
              <a:buFontTx/>
              <a:buNone/>
              <a:defRPr/>
            </a:pPr>
            <a:r>
              <a:rPr lang="ar-JO" sz="2800" b="1" dirty="0">
                <a:solidFill>
                  <a:srgbClr val="000000"/>
                </a:solidFill>
                <a:latin typeface="Arial" panose="020B0604020202020204" pitchFamily="34" charset="0"/>
                <a:cs typeface="Arial" panose="020B0604020202020204" pitchFamily="34" charset="0"/>
              </a:rPr>
              <a:t>لا 26: 12-13 و أسير بينكم و أكون لكم إلهاً و أنتم </a:t>
            </a:r>
            <a:r>
              <a:rPr lang="ar-JO" sz="2800" b="1" dirty="0">
                <a:solidFill>
                  <a:srgbClr val="FF0000"/>
                </a:solidFill>
                <a:latin typeface="Arial" panose="020B0604020202020204" pitchFamily="34" charset="0"/>
                <a:cs typeface="Arial" panose="020B0604020202020204" pitchFamily="34" charset="0"/>
              </a:rPr>
              <a:t>تكونون لي شعباً</a:t>
            </a:r>
            <a:r>
              <a:rPr lang="ar-JO" sz="2800" b="1" dirty="0">
                <a:solidFill>
                  <a:srgbClr val="000000"/>
                </a:solidFill>
                <a:latin typeface="Arial" panose="020B0604020202020204" pitchFamily="34" charset="0"/>
                <a:cs typeface="Arial" panose="020B0604020202020204" pitchFamily="34" charset="0"/>
              </a:rPr>
              <a:t> أنا الرب إلهكم الذي أخرجكم من أرض مصر من كونكم لهم عبيداً و قطع قيود نيركم و سيركم قياماً</a:t>
            </a:r>
            <a:endParaRPr lang="en-US" sz="2800" b="1" dirty="0">
              <a:solidFill>
                <a:srgbClr val="00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419600" y="2362200"/>
            <a:ext cx="4495800" cy="4290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t"/>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a:lstStyle>
          <a:p>
            <a:pPr algn="r" eaLnBrk="1" hangingPunct="1">
              <a:buFontTx/>
              <a:buNone/>
              <a:defRPr/>
            </a:pPr>
            <a:r>
              <a:rPr lang="ar-JO" sz="2800" b="1" dirty="0">
                <a:solidFill>
                  <a:srgbClr val="000000"/>
                </a:solidFill>
                <a:cs typeface="Times New Roman" charset="0"/>
              </a:rPr>
              <a:t>غل 3: 26-29 </a:t>
            </a:r>
            <a:r>
              <a:rPr lang="ar-JO" sz="2800" b="1" dirty="0">
                <a:solidFill>
                  <a:srgbClr val="FF0000"/>
                </a:solidFill>
                <a:cs typeface="Times New Roman" charset="0"/>
              </a:rPr>
              <a:t>لأنكم جميعاً أبناء الله </a:t>
            </a:r>
            <a:r>
              <a:rPr lang="ar-JO" sz="2800" b="1" dirty="0">
                <a:solidFill>
                  <a:srgbClr val="000000"/>
                </a:solidFill>
                <a:cs typeface="Times New Roman" charset="0"/>
              </a:rPr>
              <a:t>بالإيمان بالمسيح يسوع لأن كلكم الذين اعتمدتم بالمسيح قد لبستم المسيح ليس يهودي و لا يوناني ليس عبد و لا حر ليس ذكر و أنثى لأنكم جميعاً واحد في المسيح يسوع فإن كنتم للمسيح فأنتم إذاً نسل إبراهيم و حسب الموعد ورثة</a:t>
            </a:r>
            <a:endParaRPr lang="en-US" sz="2800" b="1"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2531" name="Group 3"/>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سيناء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جديد</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الخروج</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مصر</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الظلمة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شعب الله</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بني إسرائيل</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المسيحيون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القداسة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كونوا قديسين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كونوا قديسين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7288" name="Rectangle 8"/>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lgn="r" rtl="1">
              <a:spcBef>
                <a:spcPct val="20000"/>
              </a:spcBef>
              <a:buFontTx/>
              <a:buChar char="•"/>
              <a:defRPr/>
            </a:pPr>
            <a:r>
              <a:rPr lang="ar-JO" sz="3600" b="1" dirty="0">
                <a:solidFill>
                  <a:srgbClr val="BA00BA"/>
                </a:solidFill>
                <a:latin typeface="Arial" panose="020B0604020202020204" pitchFamily="34" charset="0"/>
                <a:cs typeface="Arial" panose="020B0604020202020204" pitchFamily="34" charset="0"/>
              </a:rPr>
              <a:t>يشترط القانون على الناس الاستحمام مرة واحدة في السنة</a:t>
            </a:r>
            <a:endParaRPr lang="en-US" sz="3600" b="1" dirty="0">
              <a:solidFill>
                <a:srgbClr val="BA00BA"/>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342900" indent="-342900" algn="r" rtl="1">
              <a:spcBef>
                <a:spcPct val="20000"/>
              </a:spcBef>
              <a:buFontTx/>
              <a:buChar char="•"/>
              <a:defRPr/>
            </a:pPr>
            <a:r>
              <a:rPr lang="ar-JO" sz="3600" b="1" dirty="0">
                <a:solidFill>
                  <a:srgbClr val="BA00BA"/>
                </a:solidFill>
                <a:latin typeface="Arial" panose="020B0604020202020204" pitchFamily="34" charset="0"/>
                <a:cs typeface="Arial" panose="020B0604020202020204" pitchFamily="34" charset="0"/>
              </a:rPr>
              <a:t>من غير القانوني امتلاك كلب</a:t>
            </a:r>
            <a:endParaRPr lang="en-US" sz="3600" b="1" dirty="0">
              <a:solidFill>
                <a:srgbClr val="BA00BA"/>
              </a:solidFill>
              <a:effectLst>
                <a:outerShdw blurRad="38100" dist="38100" dir="2700000" algn="tl">
                  <a:srgbClr val="DDDDDD"/>
                </a:outerShdw>
              </a:effectLst>
              <a:latin typeface="Arial" panose="020B0604020202020204" pitchFamily="34" charset="0"/>
              <a:cs typeface="Arial" panose="020B0604020202020204" pitchFamily="34" charset="0"/>
            </a:endParaRPr>
          </a:p>
          <a:p>
            <a:pPr marL="342900" indent="-342900" algn="r" rtl="1">
              <a:spcBef>
                <a:spcPct val="20000"/>
              </a:spcBef>
              <a:buFontTx/>
              <a:buChar char="•"/>
              <a:defRPr/>
            </a:pPr>
            <a:r>
              <a:rPr lang="ar-JO" sz="3600" b="1" dirty="0">
                <a:solidFill>
                  <a:srgbClr val="BA00BA"/>
                </a:solidFill>
                <a:latin typeface="Arial" panose="020B0604020202020204" pitchFamily="34" charset="0"/>
                <a:cs typeface="Arial" panose="020B0604020202020204" pitchFamily="34" charset="0"/>
              </a:rPr>
              <a:t>بموجب القانون ، يجب أن يعرف الناس كيفية القراءة من أجل الزواج</a:t>
            </a:r>
            <a:endParaRPr lang="en-US" sz="3600" b="1" dirty="0">
              <a:solidFill>
                <a:srgbClr val="BA00BA"/>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7282" name="Rectangle 2"/>
          <p:cNvSpPr>
            <a:spLocks noGrp="1" noChangeArrowheads="1"/>
          </p:cNvSpPr>
          <p:nvPr>
            <p:ph type="title"/>
          </p:nvPr>
        </p:nvSpPr>
        <p:spPr>
          <a:xfrm>
            <a:off x="914400" y="304800"/>
            <a:ext cx="6934200" cy="762000"/>
          </a:xfrm>
          <a:solidFill>
            <a:schemeClr val="bg1"/>
          </a:solidFill>
          <a:ln w="28575">
            <a:solidFill>
              <a:schemeClr val="tx1"/>
            </a:solidFill>
          </a:ln>
        </p:spPr>
        <p:txBody>
          <a:bodyPr/>
          <a:lstStyle/>
          <a:p>
            <a:pPr eaLnBrk="1" hangingPunct="1">
              <a:defRPr/>
            </a:pPr>
            <a:r>
              <a:rPr lang="ar-JO" b="1" dirty="0">
                <a:solidFill>
                  <a:srgbClr val="FF0000"/>
                </a:solidFill>
                <a:latin typeface="Arial" panose="020B0604020202020204" pitchFamily="34" charset="0"/>
                <a:ea typeface="ＭＳ Ｐゴシック" charset="0"/>
                <a:cs typeface="Arial" panose="020B0604020202020204" pitchFamily="34" charset="0"/>
              </a:rPr>
              <a:t>صح أم خطأ</a:t>
            </a:r>
            <a:endParaRPr lang="en-US" b="1" dirty="0">
              <a:solidFill>
                <a:srgbClr val="FF0000"/>
              </a:solidFill>
              <a:latin typeface="Arial" panose="020B0604020202020204" pitchFamily="34" charset="0"/>
              <a:ea typeface="ＭＳ Ｐゴシック" charset="0"/>
              <a:cs typeface="Arial" panose="020B0604020202020204" pitchFamily="34" charset="0"/>
            </a:endParaRPr>
          </a:p>
        </p:txBody>
      </p:sp>
      <p:sp>
        <p:nvSpPr>
          <p:cNvPr id="97284" name="Text Box 4"/>
          <p:cNvSpPr txBox="1">
            <a:spLocks noChangeArrowheads="1"/>
          </p:cNvSpPr>
          <p:nvPr/>
        </p:nvSpPr>
        <p:spPr bwMode="auto">
          <a:xfrm rot="-880341">
            <a:off x="762000" y="1873250"/>
            <a:ext cx="3900488"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6000" b="1" dirty="0">
                <a:solidFill>
                  <a:srgbClr val="F86EEE"/>
                </a:solidFill>
                <a:effectLst>
                  <a:outerShdw blurRad="38100" dist="38100" dir="2700000" algn="tl">
                    <a:srgbClr val="DDDDDD"/>
                  </a:outerShdw>
                </a:effectLst>
                <a:latin typeface="Arial" panose="020B0604020202020204" pitchFamily="34" charset="0"/>
                <a:cs typeface="Arial" panose="020B0604020202020204" pitchFamily="34" charset="0"/>
              </a:rPr>
              <a:t>كنتاكي</a:t>
            </a:r>
            <a:endParaRPr lang="en-US" sz="6000" b="1" dirty="0">
              <a:solidFill>
                <a:srgbClr val="F86EEE"/>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7285" name="Text Box 5"/>
          <p:cNvSpPr txBox="1">
            <a:spLocks noChangeArrowheads="1"/>
          </p:cNvSpPr>
          <p:nvPr/>
        </p:nvSpPr>
        <p:spPr bwMode="auto">
          <a:xfrm rot="-880341">
            <a:off x="2256610" y="2330862"/>
            <a:ext cx="3946525" cy="1938992"/>
          </a:xfrm>
          <a:prstGeom prst="rect">
            <a:avLst/>
          </a:prstGeom>
          <a:noFill/>
          <a:ln w="9525">
            <a:noFill/>
            <a:miter lim="800000"/>
            <a:headEnd/>
            <a:tailEnd/>
          </a:ln>
          <a:effectLst>
            <a:outerShdw blurRad="63500" dist="107763" dir="2700000" algn="ctr" rotWithShape="0">
              <a:schemeClr val="tx1">
                <a:alpha val="74998"/>
              </a:schemeClr>
            </a:outerShdw>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6000" b="1" dirty="0">
                <a:solidFill>
                  <a:srgbClr val="EBFD69"/>
                </a:solidFill>
                <a:effectLst>
                  <a:outerShdw blurRad="38100" dist="38100" dir="2700000" algn="tl">
                    <a:srgbClr val="DDDDDD"/>
                  </a:outerShdw>
                </a:effectLst>
                <a:latin typeface="Arial" panose="020B0604020202020204" pitchFamily="34" charset="0"/>
                <a:cs typeface="Arial" panose="020B0604020202020204" pitchFamily="34" charset="0"/>
              </a:rPr>
              <a:t>جزيرة      ريك جافيك</a:t>
            </a:r>
            <a:endParaRPr lang="en-US" sz="6000" b="1" dirty="0">
              <a:solidFill>
                <a:srgbClr val="EBFD69"/>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7286" name="Text Box 6"/>
          <p:cNvSpPr txBox="1">
            <a:spLocks noChangeArrowheads="1"/>
          </p:cNvSpPr>
          <p:nvPr/>
        </p:nvSpPr>
        <p:spPr bwMode="auto">
          <a:xfrm rot="-880341">
            <a:off x="3375025" y="4846638"/>
            <a:ext cx="4778375" cy="1098550"/>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6600" b="1" dirty="0">
                <a:solidFill>
                  <a:srgbClr val="9AFC98"/>
                </a:solidFill>
                <a:effectLst>
                  <a:outerShdw blurRad="38100" dist="38100" dir="2700000" algn="tl">
                    <a:srgbClr val="DDDDDD"/>
                  </a:outerShdw>
                </a:effectLst>
                <a:latin typeface="Arial" panose="020B0604020202020204" pitchFamily="34" charset="0"/>
                <a:cs typeface="Arial" panose="020B0604020202020204" pitchFamily="34" charset="0"/>
              </a:rPr>
              <a:t>فنلندا</a:t>
            </a:r>
            <a:endParaRPr lang="en-US" sz="6600" b="1" dirty="0">
              <a:solidFill>
                <a:srgbClr val="9AFC98"/>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31751" name="Text Box 7"/>
          <p:cNvSpPr txBox="1">
            <a:spLocks noChangeArrowheads="1"/>
          </p:cNvSpPr>
          <p:nvPr/>
        </p:nvSpPr>
        <p:spPr bwMode="auto">
          <a:xfrm>
            <a:off x="365125" y="1162050"/>
            <a:ext cx="83216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ar-JO" sz="3200" b="1" dirty="0">
                <a:solidFill>
                  <a:srgbClr val="000000"/>
                </a:solidFill>
                <a:latin typeface="Arial" panose="020B0604020202020204" pitchFamily="34" charset="0"/>
                <a:cs typeface="Arial" panose="020B0604020202020204" pitchFamily="34" charset="0"/>
              </a:rPr>
              <a:t>هل هذه القوانين فعلية في أي مكان في العالم؟</a:t>
            </a:r>
            <a:endParaRPr lang="en-US" sz="3200" b="1"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500" fill="hold"/>
                                        <p:tgtEl>
                                          <p:spTgt spid="97284"/>
                                        </p:tgtEl>
                                        <p:attrNameLst>
                                          <p:attrName>ppt_w</p:attrName>
                                        </p:attrNameLst>
                                      </p:cBhvr>
                                      <p:tavLst>
                                        <p:tav tm="0">
                                          <p:val>
                                            <p:strVal val="4*#ppt_w"/>
                                          </p:val>
                                        </p:tav>
                                        <p:tav tm="100000">
                                          <p:val>
                                            <p:strVal val="#ppt_w"/>
                                          </p:val>
                                        </p:tav>
                                      </p:tavLst>
                                    </p:anim>
                                    <p:anim calcmode="lin" valueType="num">
                                      <p:cBhvr>
                                        <p:cTn id="8" dur="500" fill="hold"/>
                                        <p:tgtEl>
                                          <p:spTgt spid="97284"/>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7285"/>
                                        </p:tgtEl>
                                        <p:attrNameLst>
                                          <p:attrName>style.visibility</p:attrName>
                                        </p:attrNameLst>
                                      </p:cBhvr>
                                      <p:to>
                                        <p:strVal val="visible"/>
                                      </p:to>
                                    </p:set>
                                    <p:anim calcmode="lin" valueType="num">
                                      <p:cBhvr>
                                        <p:cTn id="13" dur="500" fill="hold"/>
                                        <p:tgtEl>
                                          <p:spTgt spid="97285"/>
                                        </p:tgtEl>
                                        <p:attrNameLst>
                                          <p:attrName>ppt_w</p:attrName>
                                        </p:attrNameLst>
                                      </p:cBhvr>
                                      <p:tavLst>
                                        <p:tav tm="0">
                                          <p:val>
                                            <p:strVal val="4*#ppt_w"/>
                                          </p:val>
                                        </p:tav>
                                        <p:tav tm="100000">
                                          <p:val>
                                            <p:strVal val="#ppt_w"/>
                                          </p:val>
                                        </p:tav>
                                      </p:tavLst>
                                    </p:anim>
                                    <p:anim calcmode="lin" valueType="num">
                                      <p:cBhvr>
                                        <p:cTn id="14" dur="500" fill="hold"/>
                                        <p:tgtEl>
                                          <p:spTgt spid="97285"/>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97286"/>
                                        </p:tgtEl>
                                        <p:attrNameLst>
                                          <p:attrName>style.visibility</p:attrName>
                                        </p:attrNameLst>
                                      </p:cBhvr>
                                      <p:to>
                                        <p:strVal val="visible"/>
                                      </p:to>
                                    </p:set>
                                    <p:anim calcmode="lin" valueType="num">
                                      <p:cBhvr>
                                        <p:cTn id="19" dur="500" fill="hold"/>
                                        <p:tgtEl>
                                          <p:spTgt spid="97286"/>
                                        </p:tgtEl>
                                        <p:attrNameLst>
                                          <p:attrName>ppt_w</p:attrName>
                                        </p:attrNameLst>
                                      </p:cBhvr>
                                      <p:tavLst>
                                        <p:tav tm="0">
                                          <p:val>
                                            <p:strVal val="4*#ppt_w"/>
                                          </p:val>
                                        </p:tav>
                                        <p:tav tm="100000">
                                          <p:val>
                                            <p:strVal val="#ppt_w"/>
                                          </p:val>
                                        </p:tav>
                                      </p:tavLst>
                                    </p:anim>
                                    <p:anim calcmode="lin" valueType="num">
                                      <p:cBhvr>
                                        <p:cTn id="20" dur="500" fill="hold"/>
                                        <p:tgtEl>
                                          <p:spTgt spid="9728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5" grpId="0" autoUpdateAnimBg="0"/>
      <p:bldP spid="9728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95600" y="228600"/>
            <a:ext cx="3276600" cy="685800"/>
          </a:xfrm>
        </p:spPr>
        <p:txBody>
          <a:bodyPr/>
          <a:lstStyle/>
          <a:p>
            <a:pPr eaLnBrk="1" hangingPunct="1">
              <a:defRPr/>
            </a:pPr>
            <a:r>
              <a:rPr lang="ar-JO" b="1" dirty="0">
                <a:solidFill>
                  <a:srgbClr val="7F7C00"/>
                </a:solidFill>
                <a:effectLst>
                  <a:outerShdw blurRad="38100" dist="38100" dir="2700000" algn="tl">
                    <a:srgbClr val="000000"/>
                  </a:outerShdw>
                </a:effectLst>
                <a:latin typeface="Arial" panose="020B0604020202020204" pitchFamily="34" charset="0"/>
                <a:cs typeface="Arial" panose="020B0604020202020204" pitchFamily="34" charset="0"/>
              </a:rPr>
              <a:t>القداسة</a:t>
            </a:r>
            <a:endParaRPr lang="en-US" b="1" dirty="0">
              <a:solidFill>
                <a:srgbClr val="7F7C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9939" name="Rectangle 3"/>
          <p:cNvSpPr>
            <a:spLocks noGrp="1" noChangeArrowheads="1"/>
          </p:cNvSpPr>
          <p:nvPr>
            <p:ph type="body" sz="half" idx="1"/>
          </p:nvPr>
        </p:nvSpPr>
        <p:spPr>
          <a:xfrm>
            <a:off x="0" y="1066800"/>
            <a:ext cx="4724400" cy="5562600"/>
          </a:xfrm>
        </p:spPr>
        <p:txBody>
          <a:bodyPr/>
          <a:lstStyle/>
          <a:p>
            <a:pPr algn="ctr" eaLnBrk="1" hangingPunct="1">
              <a:lnSpc>
                <a:spcPct val="90000"/>
              </a:lnSpc>
              <a:buFontTx/>
              <a:buNone/>
              <a:defRPr/>
            </a:pP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تث 28: 9 يقيمك الرب لنفسه </a:t>
            </a:r>
            <a:r>
              <a:rPr lang="ar-JO"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شعباً مقدساً</a:t>
            </a: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كما حلف لك إذا حفظت وصايا الرب إلهك و سلكت في طرقه</a:t>
            </a:r>
          </a:p>
          <a:p>
            <a:pPr algn="ctr" eaLnBrk="1" hangingPunct="1">
              <a:lnSpc>
                <a:spcPct val="90000"/>
              </a:lnSpc>
              <a:buFontTx/>
              <a:buNone/>
              <a:defRPr/>
            </a:pPr>
            <a:endPar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90000"/>
              </a:lnSpc>
              <a:buFontTx/>
              <a:buNone/>
              <a:defRPr/>
            </a:pPr>
            <a:endPar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90000"/>
              </a:lnSpc>
              <a:buFontTx/>
              <a:buNone/>
              <a:defRPr/>
            </a:pPr>
            <a:endPar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90000"/>
              </a:lnSpc>
              <a:buFontTx/>
              <a:buNone/>
              <a:defRPr/>
            </a:pP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لا 19: 2 كلم كل جماعة بني إسرائيل و قل لهم </a:t>
            </a:r>
            <a:r>
              <a:rPr lang="ar-JO"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تكونون قديسين </a:t>
            </a: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لأني قدوس الرب إلهكم</a:t>
            </a:r>
            <a:endPar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9940" name="Rectangle 4"/>
          <p:cNvSpPr>
            <a:spLocks noGrp="1" noChangeArrowheads="1"/>
          </p:cNvSpPr>
          <p:nvPr>
            <p:ph type="body" sz="half" idx="2"/>
          </p:nvPr>
        </p:nvSpPr>
        <p:spPr>
          <a:xfrm>
            <a:off x="4800600" y="1066800"/>
            <a:ext cx="4343400" cy="5257800"/>
          </a:xfrm>
        </p:spPr>
        <p:txBody>
          <a:bodyPr/>
          <a:lstStyle/>
          <a:p>
            <a:pPr algn="ctr" eaLnBrk="1" hangingPunct="1">
              <a:lnSpc>
                <a:spcPct val="90000"/>
              </a:lnSpc>
              <a:buFontTx/>
              <a:buNone/>
              <a:defRPr/>
            </a:pP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1 بط 1: 15-16 بل </a:t>
            </a:r>
            <a:r>
              <a:rPr lang="ar-JO"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نظير القدوس الذي دعاكم كونوا أنتم أيضاً قديسين</a:t>
            </a: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في كل سيرة لأنه مكتوب </a:t>
            </a:r>
            <a:r>
              <a:rPr lang="ar-JO"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كونوا قديسين </a:t>
            </a: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لأني أنا قدوس</a:t>
            </a:r>
            <a:endPar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90000"/>
              </a:lnSpc>
              <a:buFontTx/>
              <a:buNone/>
              <a:defRPr/>
            </a:pPr>
            <a:endPar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90000"/>
              </a:lnSpc>
              <a:buFontTx/>
              <a:buNone/>
              <a:defRPr/>
            </a:pPr>
            <a:endPar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90000"/>
              </a:lnSpc>
              <a:buFontTx/>
              <a:buNone/>
              <a:defRPr/>
            </a:pP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أف 1: 4 كما اختارنا فيه قبل تأسيس العالم </a:t>
            </a:r>
            <a:r>
              <a:rPr lang="ar-JO"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لنكون قديسين </a:t>
            </a:r>
            <a:r>
              <a:rPr lang="ar-JO"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و بلا لوم قدامه</a:t>
            </a:r>
            <a:r>
              <a:rPr lang="en-US"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1+#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2531" name="Group 3"/>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سيناء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جديد</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الخروج</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مصر</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الظلمة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شعب الله</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بني إسرائيل</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المسيحيون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القداسة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كونوا قديسين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كونوا قديسين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الناموس</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التوراة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المحبة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4" descr="torah-001_2"/>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6" name="Picture 5" descr="Heart"/>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body" idx="1"/>
          </p:nvPr>
        </p:nvSpPr>
        <p:spPr>
          <a:xfrm>
            <a:off x="381000" y="304800"/>
            <a:ext cx="8534400" cy="6553200"/>
          </a:xfrm>
          <a:effectLst>
            <a:outerShdw blurRad="63500" dist="35921" dir="2700000" algn="ctr" rotWithShape="0">
              <a:schemeClr val="bg1">
                <a:alpha val="74998"/>
              </a:schemeClr>
            </a:outerShdw>
          </a:effectLst>
        </p:spPr>
        <p:txBody>
          <a:bodyPr/>
          <a:lstStyle/>
          <a:p>
            <a:pPr algn="r" eaLnBrk="1" hangingPunct="1">
              <a:buFontTx/>
              <a:buNone/>
              <a:defRPr/>
            </a:pPr>
            <a:r>
              <a:rPr lang="ar-JO" sz="2800" b="1" dirty="0">
                <a:solidFill>
                  <a:srgbClr val="000000"/>
                </a:solidFill>
                <a:effectLst/>
                <a:latin typeface="Arial" panose="020B0604020202020204" pitchFamily="34" charset="0"/>
                <a:cs typeface="Arial" panose="020B0604020202020204" pitchFamily="34" charset="0"/>
              </a:rPr>
              <a:t>غل 6: 2 احملوا بعضكم أثقال بعض و هكذا تمموا </a:t>
            </a:r>
            <a:r>
              <a:rPr lang="ar-JO" sz="2800" b="1" dirty="0">
                <a:solidFill>
                  <a:srgbClr val="FF0000"/>
                </a:solidFill>
                <a:effectLst/>
                <a:latin typeface="Arial" panose="020B0604020202020204" pitchFamily="34" charset="0"/>
                <a:cs typeface="Arial" panose="020B0604020202020204" pitchFamily="34" charset="0"/>
              </a:rPr>
              <a:t>ناموس المسيح</a:t>
            </a:r>
            <a:endParaRPr lang="en-US" sz="2800" b="1" dirty="0">
              <a:solidFill>
                <a:srgbClr val="FF0000"/>
              </a:solidFill>
              <a:effectLst/>
              <a:latin typeface="Arial" panose="020B0604020202020204" pitchFamily="34" charset="0"/>
              <a:cs typeface="Arial" panose="020B0604020202020204" pitchFamily="34" charset="0"/>
            </a:endParaRPr>
          </a:p>
          <a:p>
            <a:pPr eaLnBrk="1" hangingPunct="1">
              <a:buFontTx/>
              <a:buNone/>
              <a:defRPr/>
            </a:pPr>
            <a:endParaRPr lang="en-US" sz="2800" b="1" dirty="0">
              <a:solidFill>
                <a:srgbClr val="000000"/>
              </a:solidFill>
              <a:effectLst/>
              <a:latin typeface="Arial" panose="020B0604020202020204" pitchFamily="34" charset="0"/>
              <a:cs typeface="Arial" panose="020B0604020202020204" pitchFamily="34" charset="0"/>
            </a:endParaRPr>
          </a:p>
          <a:p>
            <a:pPr algn="r" eaLnBrk="1" hangingPunct="1">
              <a:buFontTx/>
              <a:buNone/>
              <a:defRPr/>
            </a:pPr>
            <a:r>
              <a:rPr lang="ar-JO" sz="2800" b="1" dirty="0">
                <a:solidFill>
                  <a:srgbClr val="000000"/>
                </a:solidFill>
                <a:effectLst/>
                <a:latin typeface="Arial" panose="020B0604020202020204" pitchFamily="34" charset="0"/>
                <a:cs typeface="Arial" panose="020B0604020202020204" pitchFamily="34" charset="0"/>
              </a:rPr>
              <a:t>رو 13: 8-10 لا تكونوا مديونين لأحد بشيء إلا </a:t>
            </a:r>
            <a:r>
              <a:rPr lang="ar-JO" sz="2800" b="1" dirty="0">
                <a:solidFill>
                  <a:srgbClr val="00B050"/>
                </a:solidFill>
                <a:effectLst/>
                <a:latin typeface="Arial" panose="020B0604020202020204" pitchFamily="34" charset="0"/>
                <a:cs typeface="Arial" panose="020B0604020202020204" pitchFamily="34" charset="0"/>
              </a:rPr>
              <a:t>بأن</a:t>
            </a:r>
            <a:r>
              <a:rPr lang="ar-JO" sz="2800" b="1" dirty="0">
                <a:solidFill>
                  <a:srgbClr val="000000"/>
                </a:solidFill>
                <a:effectLst/>
                <a:latin typeface="Arial" panose="020B0604020202020204" pitchFamily="34" charset="0"/>
                <a:cs typeface="Arial" panose="020B0604020202020204" pitchFamily="34" charset="0"/>
              </a:rPr>
              <a:t> </a:t>
            </a:r>
            <a:r>
              <a:rPr lang="ar-JO" sz="2800" b="1" dirty="0">
                <a:solidFill>
                  <a:srgbClr val="FF0000"/>
                </a:solidFill>
                <a:effectLst/>
                <a:latin typeface="Arial" panose="020B0604020202020204" pitchFamily="34" charset="0"/>
                <a:cs typeface="Arial" panose="020B0604020202020204" pitchFamily="34" charset="0"/>
              </a:rPr>
              <a:t>يحب</a:t>
            </a:r>
            <a:r>
              <a:rPr lang="ar-JO" sz="2800" b="1" dirty="0">
                <a:solidFill>
                  <a:srgbClr val="000000"/>
                </a:solidFill>
                <a:effectLst/>
                <a:latin typeface="Arial" panose="020B0604020202020204" pitchFamily="34" charset="0"/>
                <a:cs typeface="Arial" panose="020B0604020202020204" pitchFamily="34" charset="0"/>
              </a:rPr>
              <a:t> بعضكم بعضاً لأن </a:t>
            </a:r>
            <a:r>
              <a:rPr lang="ar-JO" sz="2800" b="1" dirty="0">
                <a:solidFill>
                  <a:srgbClr val="00B050"/>
                </a:solidFill>
                <a:effectLst/>
                <a:latin typeface="Arial" panose="020B0604020202020204" pitchFamily="34" charset="0"/>
                <a:cs typeface="Arial" panose="020B0604020202020204" pitchFamily="34" charset="0"/>
              </a:rPr>
              <a:t>من</a:t>
            </a:r>
            <a:r>
              <a:rPr lang="ar-JO" sz="2800" b="1" dirty="0">
                <a:solidFill>
                  <a:srgbClr val="000000"/>
                </a:solidFill>
                <a:effectLst/>
                <a:latin typeface="Arial" panose="020B0604020202020204" pitchFamily="34" charset="0"/>
                <a:cs typeface="Arial" panose="020B0604020202020204" pitchFamily="34" charset="0"/>
              </a:rPr>
              <a:t> </a:t>
            </a:r>
            <a:r>
              <a:rPr lang="ar-JO" sz="2800" b="1" dirty="0">
                <a:solidFill>
                  <a:srgbClr val="FF0000"/>
                </a:solidFill>
                <a:effectLst/>
                <a:latin typeface="Arial" panose="020B0604020202020204" pitchFamily="34" charset="0"/>
                <a:cs typeface="Arial" panose="020B0604020202020204" pitchFamily="34" charset="0"/>
              </a:rPr>
              <a:t>أحب</a:t>
            </a:r>
            <a:r>
              <a:rPr lang="ar-JO" sz="2800" b="1" dirty="0">
                <a:solidFill>
                  <a:srgbClr val="000000"/>
                </a:solidFill>
                <a:effectLst/>
                <a:latin typeface="Arial" panose="020B0604020202020204" pitchFamily="34" charset="0"/>
                <a:cs typeface="Arial" panose="020B0604020202020204" pitchFamily="34" charset="0"/>
              </a:rPr>
              <a:t> غيره فقد </a:t>
            </a:r>
            <a:r>
              <a:rPr lang="ar-JO" sz="2800" b="1" dirty="0">
                <a:solidFill>
                  <a:srgbClr val="FF0000"/>
                </a:solidFill>
                <a:effectLst/>
                <a:latin typeface="Arial" panose="020B0604020202020204" pitchFamily="34" charset="0"/>
                <a:cs typeface="Arial" panose="020B0604020202020204" pitchFamily="34" charset="0"/>
              </a:rPr>
              <a:t>أكمل</a:t>
            </a:r>
            <a:r>
              <a:rPr lang="ar-JO" sz="2800" b="1" dirty="0">
                <a:solidFill>
                  <a:srgbClr val="000000"/>
                </a:solidFill>
                <a:effectLst/>
                <a:latin typeface="Arial" panose="020B0604020202020204" pitchFamily="34" charset="0"/>
                <a:cs typeface="Arial" panose="020B0604020202020204" pitchFamily="34" charset="0"/>
              </a:rPr>
              <a:t> الناموس لأن لا تزن لا تقتل لا تسرق لا تشهد بالزور لا تشته و إن كانت وصية أخرى هي مجموعة في هذه الكلمة أن تحب قريبك كنفسك </a:t>
            </a:r>
            <a:r>
              <a:rPr lang="ar-JO" sz="2800" b="1" dirty="0">
                <a:solidFill>
                  <a:srgbClr val="FF0000"/>
                </a:solidFill>
                <a:effectLst/>
                <a:latin typeface="Arial" panose="020B0604020202020204" pitchFamily="34" charset="0"/>
                <a:cs typeface="Arial" panose="020B0604020202020204" pitchFamily="34" charset="0"/>
              </a:rPr>
              <a:t>المحبة</a:t>
            </a:r>
            <a:r>
              <a:rPr lang="ar-JO" sz="2800" b="1" dirty="0">
                <a:solidFill>
                  <a:srgbClr val="000000"/>
                </a:solidFill>
                <a:effectLst/>
                <a:latin typeface="Arial" panose="020B0604020202020204" pitchFamily="34" charset="0"/>
                <a:cs typeface="Arial" panose="020B0604020202020204" pitchFamily="34" charset="0"/>
              </a:rPr>
              <a:t> لا تصنع شراً للقريب ف</a:t>
            </a:r>
            <a:r>
              <a:rPr lang="ar-JO" sz="2800" b="1" dirty="0">
                <a:solidFill>
                  <a:srgbClr val="FF0000"/>
                </a:solidFill>
                <a:effectLst/>
                <a:latin typeface="Arial" panose="020B0604020202020204" pitchFamily="34" charset="0"/>
                <a:cs typeface="Arial" panose="020B0604020202020204" pitchFamily="34" charset="0"/>
              </a:rPr>
              <a:t>المحبة</a:t>
            </a:r>
            <a:r>
              <a:rPr lang="ar-JO" sz="2800" b="1" dirty="0">
                <a:solidFill>
                  <a:srgbClr val="000000"/>
                </a:solidFill>
                <a:effectLst/>
                <a:latin typeface="Arial" panose="020B0604020202020204" pitchFamily="34" charset="0"/>
                <a:cs typeface="Arial" panose="020B0604020202020204" pitchFamily="34" charset="0"/>
              </a:rPr>
              <a:t> هي </a:t>
            </a:r>
            <a:r>
              <a:rPr lang="ar-JO" sz="2800" b="1" dirty="0">
                <a:solidFill>
                  <a:srgbClr val="FF0000"/>
                </a:solidFill>
                <a:effectLst/>
                <a:latin typeface="Arial" panose="020B0604020202020204" pitchFamily="34" charset="0"/>
                <a:cs typeface="Arial" panose="020B0604020202020204" pitchFamily="34" charset="0"/>
              </a:rPr>
              <a:t>تكميل</a:t>
            </a:r>
            <a:r>
              <a:rPr lang="ar-JO" sz="2800" b="1" dirty="0">
                <a:solidFill>
                  <a:srgbClr val="000000"/>
                </a:solidFill>
                <a:effectLst/>
                <a:latin typeface="Arial" panose="020B0604020202020204" pitchFamily="34" charset="0"/>
                <a:cs typeface="Arial" panose="020B0604020202020204" pitchFamily="34" charset="0"/>
              </a:rPr>
              <a:t> الناموس</a:t>
            </a:r>
            <a:endParaRPr lang="en-US" sz="2800" b="1" dirty="0">
              <a:solidFill>
                <a:srgbClr val="000000"/>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2531" name="Group 3"/>
          <p:cNvGraphicFramePr>
            <a:graphicFrameLocks noGrp="1"/>
          </p:cNvGraphicFramePr>
          <p:nvPr>
            <p:ph type="tbl" idx="1"/>
          </p:nvPr>
        </p:nvGraphicFramePr>
        <p:xfrm>
          <a:off x="304800" y="1295400"/>
          <a:ext cx="8534400" cy="4878389"/>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سيناء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جديد</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الخروج</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مصر</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الظلمة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شعب الله</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بني إسرائيل</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المسيحيون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القداسة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كونوا قديسين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كونوا قديسين</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الناموس</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التوراة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المحبة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الشروط</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طاعة التوراة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الإيمان بالمسيح</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Background Cross"/>
          <p:cNvPicPr>
            <a:picLocks noChangeAspect="1" noChangeArrowheads="1"/>
          </p:cNvPicPr>
          <p:nvPr/>
        </p:nvPicPr>
        <p:blipFill>
          <a:blip r:embed="rId3">
            <a:lum bright="-22000" contras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609600" y="152400"/>
            <a:ext cx="7772400" cy="609600"/>
          </a:xfrm>
          <a:effectLst>
            <a:outerShdw blurRad="63500" dist="35921" dir="2700000" algn="ctr" rotWithShape="0">
              <a:schemeClr val="tx2">
                <a:alpha val="74998"/>
              </a:schemeClr>
            </a:outerShdw>
          </a:effectLst>
        </p:spPr>
        <p:txBody>
          <a:bodyPr/>
          <a:lstStyle/>
          <a:p>
            <a:pPr eaLnBrk="1" hangingPunct="1">
              <a:defRPr/>
            </a:pPr>
            <a:r>
              <a:rPr lang="ar-JO" sz="4000" b="1" dirty="0">
                <a:solidFill>
                  <a:srgbClr val="BAF3FE"/>
                </a:solidFill>
                <a:effectLst/>
                <a:latin typeface="Arial" panose="020B0604020202020204" pitchFamily="34" charset="0"/>
                <a:cs typeface="Arial" panose="020B0604020202020204" pitchFamily="34" charset="0"/>
              </a:rPr>
              <a:t>الإيمان يقود إلى الطاعة</a:t>
            </a:r>
            <a:endParaRPr lang="en-US" sz="4000" b="1" dirty="0">
              <a:solidFill>
                <a:srgbClr val="BAF3FE"/>
              </a:solidFill>
              <a:latin typeface="Arial" panose="020B0604020202020204" pitchFamily="34" charset="0"/>
              <a:cs typeface="Arial" panose="020B0604020202020204" pitchFamily="34" charset="0"/>
            </a:endParaRPr>
          </a:p>
        </p:txBody>
      </p:sp>
      <p:sp>
        <p:nvSpPr>
          <p:cNvPr id="43011" name="Rectangle 3"/>
          <p:cNvSpPr>
            <a:spLocks noGrp="1" noChangeArrowheads="1"/>
          </p:cNvSpPr>
          <p:nvPr>
            <p:ph type="body" sz="half" idx="1"/>
          </p:nvPr>
        </p:nvSpPr>
        <p:spPr>
          <a:xfrm>
            <a:off x="228600" y="990600"/>
            <a:ext cx="4724400" cy="6096000"/>
          </a:xfrm>
          <a:effectLst>
            <a:outerShdw blurRad="63500" dist="35921" dir="2700000" algn="ctr" rotWithShape="0">
              <a:schemeClr val="tx2">
                <a:alpha val="74998"/>
              </a:schemeClr>
            </a:outerShdw>
          </a:effectLst>
        </p:spPr>
        <p:txBody>
          <a:bodyPr/>
          <a:lstStyle/>
          <a:p>
            <a:pPr marL="7938" indent="-7938" algn="r" eaLnBrk="1" hangingPunct="1">
              <a:lnSpc>
                <a:spcPct val="90000"/>
              </a:lnSpc>
              <a:buFontTx/>
              <a:buNone/>
              <a:defRPr/>
            </a:pPr>
            <a:r>
              <a:rPr lang="ar-JO" b="1" dirty="0">
                <a:solidFill>
                  <a:srgbClr val="FFFF00"/>
                </a:solidFill>
                <a:effectLst/>
                <a:latin typeface="Arial" panose="020B0604020202020204" pitchFamily="34" charset="0"/>
                <a:cs typeface="Arial" panose="020B0604020202020204" pitchFamily="34" charset="0"/>
              </a:rPr>
              <a:t>تث 6: 20، 24-25</a:t>
            </a:r>
          </a:p>
          <a:p>
            <a:pPr marL="7938" indent="-7938" algn="r" eaLnBrk="1" hangingPunct="1">
              <a:lnSpc>
                <a:spcPct val="90000"/>
              </a:lnSpc>
              <a:buFontTx/>
              <a:buNone/>
              <a:defRPr/>
            </a:pPr>
            <a:r>
              <a:rPr lang="ar-JO" b="1" dirty="0">
                <a:solidFill>
                  <a:srgbClr val="FFFF00"/>
                </a:solidFill>
                <a:effectLst/>
                <a:latin typeface="Arial" panose="020B0604020202020204" pitchFamily="34" charset="0"/>
                <a:cs typeface="Arial" panose="020B0604020202020204" pitchFamily="34" charset="0"/>
              </a:rPr>
              <a:t>إذا سألك ابنك غداً قائلاً ما هي الشهادات و الفرائض و الأحكام التي أوصاكم بها الرب إلهنا فأمرنا الرب أن نعمل جميع هذه الفرائض و نتقي الرب إلهنا ليكون لنا خير كل الأيام و يستبقينا كما في هذا اليوم و إنه يكون لنا بر إذا حفظنا جميع هذه الوصايا </a:t>
            </a:r>
            <a:r>
              <a:rPr lang="ar-JO" b="1" dirty="0">
                <a:solidFill>
                  <a:schemeClr val="bg1"/>
                </a:solidFill>
                <a:effectLst/>
                <a:latin typeface="Arial" panose="020B0604020202020204" pitchFamily="34" charset="0"/>
                <a:cs typeface="Arial" panose="020B0604020202020204" pitchFamily="34" charset="0"/>
              </a:rPr>
              <a:t>لنعملها أمام الرب إلهنا كما أوصانا</a:t>
            </a:r>
            <a:endParaRPr lang="en-US" b="1" dirty="0">
              <a:solidFill>
                <a:srgbClr val="FF0000"/>
              </a:solidFill>
              <a:effectLst/>
              <a:latin typeface="Arial" panose="020B0604020202020204" pitchFamily="34" charset="0"/>
              <a:cs typeface="Arial" panose="020B0604020202020204" pitchFamily="34" charset="0"/>
            </a:endParaRPr>
          </a:p>
        </p:txBody>
      </p:sp>
      <p:sp>
        <p:nvSpPr>
          <p:cNvPr id="43012" name="Rectangle 4"/>
          <p:cNvSpPr>
            <a:spLocks noGrp="1" noChangeArrowheads="1"/>
          </p:cNvSpPr>
          <p:nvPr>
            <p:ph type="body" sz="half" idx="2"/>
          </p:nvPr>
        </p:nvSpPr>
        <p:spPr>
          <a:xfrm>
            <a:off x="5181600" y="990600"/>
            <a:ext cx="3733800" cy="6019800"/>
          </a:xfrm>
          <a:effectLst>
            <a:outerShdw blurRad="63500" dist="35921" dir="2700000" algn="ctr" rotWithShape="0">
              <a:schemeClr val="tx2">
                <a:alpha val="74998"/>
              </a:schemeClr>
            </a:outerShdw>
          </a:effectLst>
        </p:spPr>
        <p:txBody>
          <a:bodyPr/>
          <a:lstStyle/>
          <a:p>
            <a:pPr algn="r" eaLnBrk="1" hangingPunct="1">
              <a:buFontTx/>
              <a:buNone/>
              <a:defRPr/>
            </a:pPr>
            <a:r>
              <a:rPr lang="ar-JO" b="1" dirty="0">
                <a:solidFill>
                  <a:srgbClr val="FFFF00"/>
                </a:solidFill>
                <a:effectLst/>
                <a:latin typeface="Arial" panose="020B0604020202020204" pitchFamily="34" charset="0"/>
                <a:cs typeface="Arial" panose="020B0604020202020204" pitchFamily="34" charset="0"/>
              </a:rPr>
              <a:t>رو 4: 13 فإنه </a:t>
            </a:r>
            <a:r>
              <a:rPr lang="ar-JO" b="1" dirty="0">
                <a:solidFill>
                  <a:schemeClr val="bg1"/>
                </a:solidFill>
                <a:effectLst/>
                <a:latin typeface="Arial" panose="020B0604020202020204" pitchFamily="34" charset="0"/>
                <a:cs typeface="Arial" panose="020B0604020202020204" pitchFamily="34" charset="0"/>
              </a:rPr>
              <a:t>ليس بالناموس </a:t>
            </a:r>
            <a:r>
              <a:rPr lang="ar-JO" b="1" dirty="0">
                <a:solidFill>
                  <a:srgbClr val="FFFF00"/>
                </a:solidFill>
                <a:effectLst/>
                <a:latin typeface="Arial" panose="020B0604020202020204" pitchFamily="34" charset="0"/>
                <a:cs typeface="Arial" panose="020B0604020202020204" pitchFamily="34" charset="0"/>
              </a:rPr>
              <a:t>كان الوعد لإبراهيم أو لنسله أن يكون وارثاً للعالم بل</a:t>
            </a:r>
            <a:r>
              <a:rPr lang="ar-JO" b="1" dirty="0">
                <a:solidFill>
                  <a:schemeClr val="bg1"/>
                </a:solidFill>
                <a:effectLst/>
                <a:latin typeface="Arial" panose="020B0604020202020204" pitchFamily="34" charset="0"/>
                <a:cs typeface="Arial" panose="020B0604020202020204" pitchFamily="34" charset="0"/>
              </a:rPr>
              <a:t> ببر الإيمان</a:t>
            </a:r>
            <a:endParaRPr lang="en-US" b="1" dirty="0">
              <a:solidFill>
                <a:srgbClr val="FFFF00"/>
              </a:solidFill>
              <a:effectLst/>
              <a:latin typeface="Arial" panose="020B0604020202020204" pitchFamily="34" charset="0"/>
              <a:cs typeface="Arial" panose="020B0604020202020204" pitchFamily="34" charset="0"/>
            </a:endParaRPr>
          </a:p>
          <a:p>
            <a:pPr algn="r" eaLnBrk="1" hangingPunct="1">
              <a:buFontTx/>
              <a:buNone/>
              <a:defRPr/>
            </a:pPr>
            <a:endParaRPr lang="en-US" b="1" dirty="0">
              <a:solidFill>
                <a:srgbClr val="FFFF00"/>
              </a:solidFill>
              <a:effectLst/>
              <a:latin typeface="Arial" panose="020B0604020202020204" pitchFamily="34" charset="0"/>
              <a:cs typeface="Arial" panose="020B0604020202020204" pitchFamily="34" charset="0"/>
            </a:endParaRPr>
          </a:p>
          <a:p>
            <a:pPr algn="r" eaLnBrk="1" hangingPunct="1">
              <a:buFontTx/>
              <a:buNone/>
              <a:defRPr/>
            </a:pPr>
            <a:r>
              <a:rPr lang="ar-JO" b="1" dirty="0">
                <a:solidFill>
                  <a:srgbClr val="FFFF00"/>
                </a:solidFill>
                <a:effectLst/>
                <a:latin typeface="Arial" panose="020B0604020202020204" pitchFamily="34" charset="0"/>
                <a:cs typeface="Arial" panose="020B0604020202020204" pitchFamily="34" charset="0"/>
              </a:rPr>
              <a:t>غل 3: 11 و لكن أن ليس أحد يتبرر بالناموس عند الله فظاهر لأن </a:t>
            </a:r>
            <a:r>
              <a:rPr lang="ar-JO" b="1" dirty="0">
                <a:solidFill>
                  <a:schemeClr val="bg1"/>
                </a:solidFill>
                <a:effectLst/>
                <a:latin typeface="Arial" panose="020B0604020202020204" pitchFamily="34" charset="0"/>
                <a:cs typeface="Arial" panose="020B0604020202020204" pitchFamily="34" charset="0"/>
              </a:rPr>
              <a:t>البار بالإيمان يحيا</a:t>
            </a:r>
            <a:endParaRPr lang="en-US" b="1" dirty="0">
              <a:solidFill>
                <a:srgbClr val="FFFF00"/>
              </a:solidFill>
              <a:effectLst/>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1556" name="Group 52"/>
          <p:cNvGraphicFramePr>
            <a:graphicFrameLocks noGrp="1"/>
          </p:cNvGraphicFramePr>
          <p:nvPr>
            <p:ph type="tbl" idx="1"/>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خيمة الإجتماع</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صنع بشري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السماء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4" descr="temple7"/>
          <p:cNvPicPr>
            <a:picLocks noChangeAspect="1" noChangeArrowheads="1"/>
          </p:cNvPicPr>
          <p:nvPr/>
        </p:nvPicPr>
        <p:blipFill>
          <a:blip r:embed="rId3">
            <a:lum bright="26000" contras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228600" y="2133600"/>
            <a:ext cx="4953000" cy="4724400"/>
          </a:xfrm>
          <a:effectLst>
            <a:outerShdw blurRad="63500" dist="35921" dir="2700000" algn="ctr" rotWithShape="0">
              <a:schemeClr val="bg1">
                <a:alpha val="74998"/>
              </a:schemeClr>
            </a:outerShdw>
          </a:effectLst>
        </p:spPr>
        <p:txBody>
          <a:bodyPr/>
          <a:lstStyle/>
          <a:p>
            <a:pPr algn="r" eaLnBrk="1" hangingPunct="1">
              <a:lnSpc>
                <a:spcPct val="90000"/>
              </a:lnSpc>
              <a:buFontTx/>
              <a:buNone/>
              <a:defRPr/>
            </a:pPr>
            <a:r>
              <a:rPr lang="ar-JO" sz="2000" b="1" dirty="0">
                <a:solidFill>
                  <a:srgbClr val="800000"/>
                </a:solidFill>
                <a:effectLst/>
                <a:latin typeface="Arial" panose="020B0604020202020204" pitchFamily="34" charset="0"/>
                <a:cs typeface="Arial" panose="020B0604020202020204" pitchFamily="34" charset="0"/>
              </a:rPr>
              <a:t>عب 9: 11 و أما المسيح و هو قد جاء رئيس كهنة للخيرات العتيدة فبالمسكن الأعظم و الأكمل غير </a:t>
            </a:r>
            <a:r>
              <a:rPr lang="ar-JO" sz="2000" b="1" dirty="0">
                <a:solidFill>
                  <a:schemeClr val="accent2">
                    <a:lumMod val="75000"/>
                  </a:schemeClr>
                </a:solidFill>
                <a:effectLst/>
                <a:latin typeface="Arial" panose="020B0604020202020204" pitchFamily="34" charset="0"/>
                <a:cs typeface="Arial" panose="020B0604020202020204" pitchFamily="34" charset="0"/>
              </a:rPr>
              <a:t>المصنوع بيد </a:t>
            </a:r>
            <a:r>
              <a:rPr lang="ar-JO" sz="2000" b="1" dirty="0">
                <a:solidFill>
                  <a:srgbClr val="800000"/>
                </a:solidFill>
                <a:effectLst/>
                <a:latin typeface="Arial" panose="020B0604020202020204" pitchFamily="34" charset="0"/>
                <a:cs typeface="Arial" panose="020B0604020202020204" pitchFamily="34" charset="0"/>
              </a:rPr>
              <a:t>أي الذي ليس من هذه الخليقة</a:t>
            </a:r>
            <a:endParaRPr lang="en-US" sz="2000" b="1" dirty="0">
              <a:solidFill>
                <a:srgbClr val="800000"/>
              </a:solidFill>
              <a:effectLst/>
              <a:latin typeface="Arial" panose="020B0604020202020204" pitchFamily="34" charset="0"/>
              <a:cs typeface="Arial" panose="020B0604020202020204" pitchFamily="34" charset="0"/>
            </a:endParaRPr>
          </a:p>
          <a:p>
            <a:pPr algn="r" eaLnBrk="1" hangingPunct="1">
              <a:lnSpc>
                <a:spcPct val="90000"/>
              </a:lnSpc>
              <a:buFontTx/>
              <a:buNone/>
              <a:defRPr/>
            </a:pPr>
            <a:r>
              <a:rPr lang="en-US" sz="2000" b="1" dirty="0">
                <a:solidFill>
                  <a:srgbClr val="800000"/>
                </a:solidFill>
                <a:effectLst/>
                <a:latin typeface="Arial" panose="020B0604020202020204" pitchFamily="34" charset="0"/>
                <a:cs typeface="Arial" panose="020B0604020202020204" pitchFamily="34" charset="0"/>
              </a:rPr>
              <a:t> </a:t>
            </a:r>
          </a:p>
          <a:p>
            <a:pPr algn="r" eaLnBrk="1" hangingPunct="1">
              <a:lnSpc>
                <a:spcPct val="90000"/>
              </a:lnSpc>
              <a:buFontTx/>
              <a:buNone/>
              <a:defRPr/>
            </a:pPr>
            <a:r>
              <a:rPr lang="ar-JO" sz="2000" b="1" dirty="0">
                <a:solidFill>
                  <a:srgbClr val="800000"/>
                </a:solidFill>
                <a:effectLst/>
                <a:latin typeface="Arial" panose="020B0604020202020204" pitchFamily="34" charset="0"/>
                <a:cs typeface="Arial" panose="020B0604020202020204" pitchFamily="34" charset="0"/>
              </a:rPr>
              <a:t>رؤ 21: 22-23 و لم أر فيها هيكلاً لأن الرب الله القادر على كل شيء هو و الخروف هيكلها و المدينة لا تحتاج إلى الشمس و لا إلى القمر ليضيئا فيها لأن مجد الله قد أنارها و الخروف سراجها</a:t>
            </a:r>
            <a:endParaRPr lang="en-US" sz="2000" b="1" dirty="0">
              <a:solidFill>
                <a:srgbClr val="800000"/>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strips(downRight)">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1556" name="Group 52"/>
          <p:cNvGraphicFramePr>
            <a:graphicFrameLocks noGrp="1"/>
          </p:cNvGraphicFramePr>
          <p:nvPr>
            <p:ph type="tbl" idx="1"/>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خيمة الإجتماع</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صنع بشري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السماء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رئيس الكهنة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لاوي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486400" y="914400"/>
            <a:ext cx="3505200" cy="5943600"/>
          </a:xfrm>
        </p:spPr>
        <p:txBody>
          <a:bodyPr/>
          <a:lstStyle/>
          <a:p>
            <a:pPr algn="r" eaLnBrk="1" hangingPunct="1">
              <a:lnSpc>
                <a:spcPct val="90000"/>
              </a:lnSpc>
              <a:buFontTx/>
              <a:buNone/>
              <a:defRPr/>
            </a:pPr>
            <a:r>
              <a:rPr lang="ar-JO" sz="2400" b="1" dirty="0">
                <a:solidFill>
                  <a:srgbClr val="00FFFF"/>
                </a:solidFill>
                <a:effectLst>
                  <a:outerShdw blurRad="38100" dist="38100" dir="2700000" algn="tl">
                    <a:srgbClr val="000000"/>
                  </a:outerShdw>
                </a:effectLst>
                <a:latin typeface="Arial" panose="020B0604020202020204" pitchFamily="34" charset="0"/>
                <a:cs typeface="Arial" panose="020B0604020202020204" pitchFamily="34" charset="0"/>
              </a:rPr>
              <a:t>عب 8: 1-2</a:t>
            </a:r>
          </a:p>
          <a:p>
            <a:pPr algn="r" eaLnBrk="1" hangingPunct="1">
              <a:lnSpc>
                <a:spcPct val="90000"/>
              </a:lnSpc>
              <a:buFontTx/>
              <a:buNone/>
              <a:defRPr/>
            </a:pPr>
            <a:r>
              <a:rPr lang="ar-JO" sz="2400" b="1" dirty="0">
                <a:solidFill>
                  <a:srgbClr val="00FFFF"/>
                </a:solidFill>
                <a:effectLst>
                  <a:outerShdw blurRad="38100" dist="38100" dir="2700000" algn="tl">
                    <a:srgbClr val="000000"/>
                  </a:outerShdw>
                </a:effectLst>
                <a:latin typeface="Arial" panose="020B0604020202020204" pitchFamily="34" charset="0"/>
                <a:cs typeface="Arial" panose="020B0604020202020204" pitchFamily="34" charset="0"/>
              </a:rPr>
              <a:t>و أما راس الكلام فهو أن لنا رئيس كهنة مثل هذا قد جلس في يمين عرش العظمة في السماوات خادماً للأقداس و المسكن الحقيقي الذي نصبه الرب لا إنسان </a:t>
            </a:r>
            <a:endParaRPr lang="en-US" sz="2400" b="1" dirty="0">
              <a:solidFill>
                <a:srgbClr val="00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84995" name="Picture 4" descr="pri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22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685800" y="0"/>
            <a:ext cx="7772400" cy="838200"/>
          </a:xfrm>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يسوع رئيس كهنتنا</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1556" name="Group 52"/>
          <p:cNvGraphicFramePr>
            <a:graphicFrameLocks noGrp="1"/>
          </p:cNvGraphicFramePr>
          <p:nvPr>
            <p:ph type="tbl" idx="1"/>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خيمة الإجتماع</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صنع بشري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السماء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رئيس الكهنة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لاوي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الدم / الذبيحة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الحيوانات</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26" descr="rab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Rectangle 1027"/>
          <p:cNvSpPr>
            <a:spLocks noGrp="1" noChangeArrowheads="1"/>
          </p:cNvSpPr>
          <p:nvPr>
            <p:ph type="title"/>
          </p:nvPr>
        </p:nvSpPr>
        <p:spPr>
          <a:xfrm>
            <a:off x="685800" y="76200"/>
            <a:ext cx="7772400" cy="914400"/>
          </a:xfrm>
          <a:solidFill>
            <a:srgbClr val="000000"/>
          </a:solidFill>
        </p:spPr>
        <p:txBody>
          <a:bodyPr/>
          <a:lstStyle/>
          <a:p>
            <a:pPr eaLnBrk="1" hangingPunct="1"/>
            <a:r>
              <a:rPr lang="ar-JO" b="1" dirty="0">
                <a:solidFill>
                  <a:srgbClr val="FFFFFF"/>
                </a:solidFill>
                <a:effectLst/>
                <a:latin typeface="Arial" panose="020B0604020202020204" pitchFamily="34" charset="0"/>
                <a:ea typeface="ＭＳ Ｐゴシック" charset="0"/>
                <a:cs typeface="Arial" panose="020B0604020202020204" pitchFamily="34" charset="0"/>
              </a:rPr>
              <a:t>نفسد أم لا نفسد؟</a:t>
            </a:r>
            <a:endParaRPr lang="en-US" b="1" dirty="0">
              <a:solidFill>
                <a:srgbClr val="FFFFFF"/>
              </a:solidFill>
              <a:effectLst/>
              <a:latin typeface="Arial" panose="020B0604020202020204" pitchFamily="34" charset="0"/>
              <a:ea typeface="ＭＳ Ｐゴシック" charset="0"/>
              <a:cs typeface="Arial" panose="020B0604020202020204" pitchFamily="34" charset="0"/>
            </a:endParaRPr>
          </a:p>
        </p:txBody>
      </p:sp>
      <p:sp>
        <p:nvSpPr>
          <p:cNvPr id="99333" name="Text Box 1029"/>
          <p:cNvSpPr txBox="1">
            <a:spLocks noChangeArrowheads="1"/>
          </p:cNvSpPr>
          <p:nvPr/>
        </p:nvSpPr>
        <p:spPr bwMode="auto">
          <a:xfrm>
            <a:off x="0" y="6027738"/>
            <a:ext cx="9144000" cy="461665"/>
          </a:xfrm>
          <a:prstGeom prst="rect">
            <a:avLst/>
          </a:prstGeom>
          <a:solidFill>
            <a:srgbClr val="000000"/>
          </a:solidFill>
          <a:ln w="28575"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لا 19: 27    لا تقصروا رؤوسكم مستديراً و لا تفسد عارضيك</a:t>
            </a:r>
            <a:endParaRPr lang="en-US"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0-#ppt_w/2"/>
                                          </p:val>
                                        </p:tav>
                                        <p:tav tm="100000">
                                          <p:val>
                                            <p:strVal val="#ppt_x"/>
                                          </p:val>
                                        </p:tav>
                                      </p:tavLst>
                                    </p:anim>
                                    <p:anim calcmode="lin" valueType="num">
                                      <p:cBhvr additive="base">
                                        <p:cTn id="8" dur="500" fill="hold"/>
                                        <p:tgtEl>
                                          <p:spTgt spid="99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Cross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p:txBody>
          <a:bodyPr/>
          <a:lstStyle/>
          <a:p>
            <a:pPr eaLnBrk="1" hangingPunct="1">
              <a:defRPr/>
            </a:pPr>
            <a:r>
              <a:rPr lang="ar-JO" sz="5400" b="1" dirty="0">
                <a:solidFill>
                  <a:srgbClr val="BAF3FE"/>
                </a:solidFill>
                <a:effectLst/>
                <a:latin typeface="Arial" panose="020B0604020202020204" pitchFamily="34" charset="0"/>
                <a:cs typeface="Arial" panose="020B0604020202020204" pitchFamily="34" charset="0"/>
              </a:rPr>
              <a:t>دم المسيح</a:t>
            </a:r>
            <a:endParaRPr lang="en-US" sz="5400" b="1" dirty="0">
              <a:solidFill>
                <a:srgbClr val="BAF3FE"/>
              </a:solidFill>
              <a:effectLst/>
              <a:latin typeface="Arial" panose="020B0604020202020204" pitchFamily="34" charset="0"/>
              <a:cs typeface="Arial" panose="020B0604020202020204" pitchFamily="34" charset="0"/>
            </a:endParaRPr>
          </a:p>
        </p:txBody>
      </p:sp>
      <p:sp>
        <p:nvSpPr>
          <p:cNvPr id="47107" name="Rectangle 3"/>
          <p:cNvSpPr>
            <a:spLocks noGrp="1" noChangeArrowheads="1"/>
          </p:cNvSpPr>
          <p:nvPr>
            <p:ph type="body" idx="1"/>
          </p:nvPr>
        </p:nvSpPr>
        <p:spPr>
          <a:xfrm>
            <a:off x="152400" y="2514600"/>
            <a:ext cx="3657600" cy="4343400"/>
          </a:xfrm>
        </p:spPr>
        <p:txBody>
          <a:bodyPr/>
          <a:lstStyle/>
          <a:p>
            <a:pPr algn="r" eaLnBrk="1" hangingPunct="1">
              <a:buFontTx/>
              <a:buNone/>
              <a:defRPr/>
            </a:pPr>
            <a:r>
              <a:rPr lang="ar-JO" sz="2400" b="1" dirty="0">
                <a:solidFill>
                  <a:schemeClr val="bg1"/>
                </a:solidFill>
                <a:effectLst/>
                <a:latin typeface="Arial" panose="020B0604020202020204" pitchFamily="34" charset="0"/>
                <a:cs typeface="Arial" panose="020B0604020202020204" pitchFamily="34" charset="0"/>
              </a:rPr>
              <a:t>عب 9: 12</a:t>
            </a:r>
          </a:p>
          <a:p>
            <a:pPr algn="r" eaLnBrk="1" hangingPunct="1">
              <a:buFontTx/>
              <a:buNone/>
              <a:defRPr/>
            </a:pPr>
            <a:r>
              <a:rPr lang="ar-JO" sz="2400" b="1" dirty="0">
                <a:solidFill>
                  <a:schemeClr val="bg1"/>
                </a:solidFill>
                <a:effectLst/>
                <a:latin typeface="Arial" panose="020B0604020202020204" pitchFamily="34" charset="0"/>
                <a:cs typeface="Arial" panose="020B0604020202020204" pitchFamily="34" charset="0"/>
              </a:rPr>
              <a:t>و ليس بدم تيوس و عجول بل بدم نفسه دخل مرة واحدة إلى الأقداس فوجد فداء أبدياً</a:t>
            </a:r>
            <a:endParaRPr lang="en-US" sz="2400" b="1"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1556" name="Group 52"/>
          <p:cNvGraphicFramePr>
            <a:graphicFrameLocks noGrp="1"/>
          </p:cNvGraphicFramePr>
          <p:nvPr>
            <p:ph type="tbl" idx="1"/>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خيمة الإجتماع</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صنع بشري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السماء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رئيس الكهنة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لاوي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الدم / الذبيحة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الحيوانات</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النقاء</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طقسي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قلبي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He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3200400" y="457200"/>
            <a:ext cx="30480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Arial" panose="020B0604020202020204" pitchFamily="34" charset="0"/>
              <a:cs typeface="Arial" panose="020B0604020202020204" pitchFamily="34" charset="0"/>
            </a:endParaRPr>
          </a:p>
        </p:txBody>
      </p:sp>
      <p:sp>
        <p:nvSpPr>
          <p:cNvPr id="48130" name="Rectangle 2"/>
          <p:cNvSpPr>
            <a:spLocks noGrp="1" noChangeArrowheads="1"/>
          </p:cNvSpPr>
          <p:nvPr>
            <p:ph type="title"/>
          </p:nvPr>
        </p:nvSpPr>
        <p:spPr>
          <a:xfrm>
            <a:off x="533400" y="2362200"/>
            <a:ext cx="5029200" cy="1676400"/>
          </a:xfrm>
        </p:spPr>
        <p:txBody>
          <a:bodyPr/>
          <a:lstStyle/>
          <a:p>
            <a:pPr eaLnBrk="1" hangingPunct="1">
              <a:defRPr/>
            </a:pPr>
            <a:r>
              <a:rPr lang="ar-JO" sz="4000" b="1" dirty="0">
                <a:solidFill>
                  <a:srgbClr val="6600CC"/>
                </a:solidFill>
                <a:latin typeface="Arial" panose="020B0604020202020204" pitchFamily="34" charset="0"/>
                <a:cs typeface="Arial" panose="020B0604020202020204" pitchFamily="34" charset="0"/>
              </a:rPr>
              <a:t>نقاء القلب</a:t>
            </a:r>
            <a:endParaRPr lang="en-US" sz="4000" b="1" dirty="0">
              <a:solidFill>
                <a:srgbClr val="6600CC"/>
              </a:solidFill>
              <a:latin typeface="Arial" panose="020B0604020202020204" pitchFamily="34" charset="0"/>
              <a:cs typeface="Arial" panose="020B0604020202020204" pitchFamily="34" charset="0"/>
            </a:endParaRPr>
          </a:p>
        </p:txBody>
      </p:sp>
      <p:sp>
        <p:nvSpPr>
          <p:cNvPr id="48131" name="Rectangle 3"/>
          <p:cNvSpPr>
            <a:spLocks noGrp="1" noChangeArrowheads="1"/>
          </p:cNvSpPr>
          <p:nvPr>
            <p:ph type="body" idx="1"/>
          </p:nvPr>
        </p:nvSpPr>
        <p:spPr>
          <a:xfrm>
            <a:off x="5105400" y="152400"/>
            <a:ext cx="3886200" cy="6019800"/>
          </a:xfrm>
        </p:spPr>
        <p:txBody>
          <a:bodyPr/>
          <a:lstStyle/>
          <a:p>
            <a:pPr algn="r" eaLnBrk="1" hangingPunct="1">
              <a:lnSpc>
                <a:spcPct val="90000"/>
              </a:lnSpc>
              <a:buFontTx/>
              <a:buNone/>
              <a:defRPr/>
            </a:pPr>
            <a:r>
              <a:rPr lang="ar-JO" sz="2000" b="1" dirty="0">
                <a:latin typeface="Arial" panose="020B0604020202020204" pitchFamily="34" charset="0"/>
                <a:cs typeface="Arial" panose="020B0604020202020204" pitchFamily="34" charset="0"/>
              </a:rPr>
              <a:t>2 كو 7: 1</a:t>
            </a:r>
          </a:p>
          <a:p>
            <a:pPr algn="r" eaLnBrk="1" hangingPunct="1">
              <a:lnSpc>
                <a:spcPct val="90000"/>
              </a:lnSpc>
              <a:buFontTx/>
              <a:buNone/>
              <a:defRPr/>
            </a:pPr>
            <a:r>
              <a:rPr lang="ar-JO" sz="2000" b="1" dirty="0">
                <a:latin typeface="Arial" panose="020B0604020202020204" pitchFamily="34" charset="0"/>
                <a:cs typeface="Arial" panose="020B0604020202020204" pitchFamily="34" charset="0"/>
              </a:rPr>
              <a:t>فإذ لنا هذه المواعيد أيها الأحباء </a:t>
            </a:r>
          </a:p>
          <a:p>
            <a:pPr algn="r" eaLnBrk="1" hangingPunct="1">
              <a:lnSpc>
                <a:spcPct val="90000"/>
              </a:lnSpc>
              <a:buFontTx/>
              <a:buNone/>
              <a:defRPr/>
            </a:pPr>
            <a:r>
              <a:rPr lang="ar-JO" sz="2000" b="1" dirty="0">
                <a:latin typeface="Arial" panose="020B0604020202020204" pitchFamily="34" charset="0"/>
                <a:cs typeface="Arial" panose="020B0604020202020204" pitchFamily="34" charset="0"/>
              </a:rPr>
              <a:t>لنطهر ذواتنا من كل دنس </a:t>
            </a:r>
            <a:r>
              <a:rPr lang="ar-JO" sz="2000" b="1" dirty="0">
                <a:solidFill>
                  <a:srgbClr val="FF0000"/>
                </a:solidFill>
                <a:latin typeface="Arial" panose="020B0604020202020204" pitchFamily="34" charset="0"/>
                <a:cs typeface="Arial" panose="020B0604020202020204" pitchFamily="34" charset="0"/>
              </a:rPr>
              <a:t>الجسد </a:t>
            </a:r>
          </a:p>
          <a:p>
            <a:pPr algn="r" eaLnBrk="1" hangingPunct="1">
              <a:lnSpc>
                <a:spcPct val="90000"/>
              </a:lnSpc>
              <a:buFontTx/>
              <a:buNone/>
              <a:defRPr/>
            </a:pPr>
            <a:r>
              <a:rPr lang="ar-JO" sz="2000" b="1" dirty="0">
                <a:solidFill>
                  <a:srgbClr val="FF0000"/>
                </a:solidFill>
                <a:latin typeface="Arial" panose="020B0604020202020204" pitchFamily="34" charset="0"/>
                <a:cs typeface="Arial" panose="020B0604020202020204" pitchFamily="34" charset="0"/>
              </a:rPr>
              <a:t>و الروح </a:t>
            </a:r>
            <a:r>
              <a:rPr lang="ar-JO" sz="2000" b="1" dirty="0">
                <a:latin typeface="Arial" panose="020B0604020202020204" pitchFamily="34" charset="0"/>
                <a:cs typeface="Arial" panose="020B0604020202020204" pitchFamily="34" charset="0"/>
              </a:rPr>
              <a:t>مكملين القداسة في خوف الله</a:t>
            </a:r>
            <a:endParaRPr lang="en-US" sz="2000" b="1" dirty="0">
              <a:latin typeface="Arial" panose="020B0604020202020204" pitchFamily="34" charset="0"/>
              <a:cs typeface="Arial" panose="020B0604020202020204" pitchFamily="34" charset="0"/>
            </a:endParaRPr>
          </a:p>
          <a:p>
            <a:pPr algn="r" eaLnBrk="1" hangingPunct="1">
              <a:lnSpc>
                <a:spcPct val="90000"/>
              </a:lnSpc>
              <a:buFontTx/>
              <a:buNone/>
              <a:defRPr/>
            </a:pPr>
            <a:endParaRPr lang="en-US" sz="2000" b="1" dirty="0">
              <a:latin typeface="Arial" panose="020B0604020202020204" pitchFamily="34" charset="0"/>
              <a:cs typeface="Arial" panose="020B0604020202020204" pitchFamily="34" charset="0"/>
            </a:endParaRPr>
          </a:p>
          <a:p>
            <a:pPr algn="r" eaLnBrk="1" hangingPunct="1">
              <a:lnSpc>
                <a:spcPct val="90000"/>
              </a:lnSpc>
              <a:buFontTx/>
              <a:buNone/>
              <a:defRPr/>
            </a:pPr>
            <a:endParaRPr lang="en-US" sz="2000" b="1" dirty="0">
              <a:latin typeface="Arial" panose="020B0604020202020204" pitchFamily="34" charset="0"/>
              <a:cs typeface="Arial" panose="020B0604020202020204" pitchFamily="34" charset="0"/>
            </a:endParaRPr>
          </a:p>
          <a:p>
            <a:pPr algn="r" eaLnBrk="1" hangingPunct="1">
              <a:lnSpc>
                <a:spcPct val="90000"/>
              </a:lnSpc>
              <a:buFontTx/>
              <a:buNone/>
              <a:defRPr/>
            </a:pPr>
            <a:endParaRPr lang="en-US" sz="2000" b="1" dirty="0">
              <a:latin typeface="Arial" panose="020B0604020202020204" pitchFamily="34" charset="0"/>
              <a:cs typeface="Arial" panose="020B0604020202020204" pitchFamily="34" charset="0"/>
            </a:endParaRPr>
          </a:p>
          <a:p>
            <a:pPr algn="r" eaLnBrk="1" hangingPunct="1">
              <a:lnSpc>
                <a:spcPct val="90000"/>
              </a:lnSpc>
              <a:buFontTx/>
              <a:buNone/>
              <a:defRPr/>
            </a:pPr>
            <a:r>
              <a:rPr lang="ar-JO" sz="2000" b="1" dirty="0">
                <a:solidFill>
                  <a:srgbClr val="000000"/>
                </a:solidFill>
                <a:latin typeface="Arial" panose="020B0604020202020204" pitchFamily="34" charset="0"/>
                <a:cs typeface="Arial" panose="020B0604020202020204" pitchFamily="34" charset="0"/>
              </a:rPr>
              <a:t>2 تي 2: 22</a:t>
            </a:r>
          </a:p>
          <a:p>
            <a:pPr algn="r" eaLnBrk="1" hangingPunct="1">
              <a:lnSpc>
                <a:spcPct val="90000"/>
              </a:lnSpc>
              <a:buFontTx/>
              <a:buNone/>
              <a:defRPr/>
            </a:pPr>
            <a:r>
              <a:rPr lang="ar-JO" sz="2000" b="1" dirty="0">
                <a:solidFill>
                  <a:srgbClr val="000000"/>
                </a:solidFill>
                <a:latin typeface="Arial" panose="020B0604020202020204" pitchFamily="34" charset="0"/>
                <a:cs typeface="Arial" panose="020B0604020202020204" pitchFamily="34" charset="0"/>
              </a:rPr>
              <a:t>أما الشهوات الشبابية فاهرب منها </a:t>
            </a:r>
          </a:p>
          <a:p>
            <a:pPr algn="r" eaLnBrk="1" hangingPunct="1">
              <a:lnSpc>
                <a:spcPct val="90000"/>
              </a:lnSpc>
              <a:buFontTx/>
              <a:buNone/>
              <a:defRPr/>
            </a:pPr>
            <a:r>
              <a:rPr lang="ar-JO" sz="2000" b="1" dirty="0">
                <a:solidFill>
                  <a:srgbClr val="000000"/>
                </a:solidFill>
                <a:latin typeface="Arial" panose="020B0604020202020204" pitchFamily="34" charset="0"/>
                <a:cs typeface="Arial" panose="020B0604020202020204" pitchFamily="34" charset="0"/>
              </a:rPr>
              <a:t>و اتبع البر و الإيمان و المحبة و السلام </a:t>
            </a:r>
          </a:p>
          <a:p>
            <a:pPr algn="r" eaLnBrk="1" hangingPunct="1">
              <a:lnSpc>
                <a:spcPct val="90000"/>
              </a:lnSpc>
              <a:buFontTx/>
              <a:buNone/>
              <a:defRPr/>
            </a:pPr>
            <a:r>
              <a:rPr lang="ar-JO" sz="2000" b="1" dirty="0">
                <a:solidFill>
                  <a:srgbClr val="000000"/>
                </a:solidFill>
                <a:latin typeface="Arial" panose="020B0604020202020204" pitchFamily="34" charset="0"/>
                <a:cs typeface="Arial" panose="020B0604020202020204" pitchFamily="34" charset="0"/>
              </a:rPr>
              <a:t>مع الذين يدعون الرب من </a:t>
            </a:r>
            <a:r>
              <a:rPr lang="ar-JO" sz="2000" b="1" dirty="0">
                <a:solidFill>
                  <a:srgbClr val="FF0000"/>
                </a:solidFill>
                <a:latin typeface="Arial" panose="020B0604020202020204" pitchFamily="34" charset="0"/>
                <a:cs typeface="Arial" panose="020B0604020202020204" pitchFamily="34" charset="0"/>
              </a:rPr>
              <a:t>قلب نقي</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1556" name="Group 52"/>
          <p:cNvGraphicFramePr>
            <a:graphicFrameLocks noGrp="1"/>
          </p:cNvGraphicFramePr>
          <p:nvPr>
            <p:ph type="tbl" idx="1"/>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خيمة الإجتماع</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صنع بشري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السماء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رئيس الكهنة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لاوي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الدم / الذبيحة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الحيوانات</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النقاء</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طقسي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قلبي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الغفران</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ذبيحة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اعتراف</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267200" y="609600"/>
            <a:ext cx="7772400" cy="1143000"/>
          </a:xfrm>
        </p:spPr>
        <p:txBody>
          <a:bodyPr/>
          <a:lstStyle/>
          <a:p>
            <a:pPr eaLnBrk="1" hangingPunct="1">
              <a:defRPr/>
            </a:pPr>
            <a:r>
              <a:rPr lang="en-US" sz="4000" b="1" dirty="0" err="1">
                <a:solidFill>
                  <a:srgbClr val="BAF3FE"/>
                </a:solidFill>
                <a:latin typeface="Arial" panose="020B0604020202020204" pitchFamily="34" charset="0"/>
                <a:cs typeface="Arial" panose="020B0604020202020204" pitchFamily="34" charset="0"/>
              </a:rPr>
              <a:t>Forgivenness</a:t>
            </a:r>
            <a:endParaRPr lang="en-US" sz="4000" b="1" dirty="0">
              <a:solidFill>
                <a:srgbClr val="BAF3FE"/>
              </a:solidFill>
              <a:latin typeface="Arial" panose="020B0604020202020204" pitchFamily="34" charset="0"/>
              <a:cs typeface="Arial" panose="020B0604020202020204" pitchFamily="34" charset="0"/>
            </a:endParaRPr>
          </a:p>
        </p:txBody>
      </p:sp>
      <p:pic>
        <p:nvPicPr>
          <p:cNvPr id="97282" name="Picture 4" descr="Forgiveness-1365x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body" idx="1"/>
          </p:nvPr>
        </p:nvSpPr>
        <p:spPr>
          <a:xfrm>
            <a:off x="152400" y="381000"/>
            <a:ext cx="3581400" cy="6248400"/>
          </a:xfrm>
        </p:spPr>
        <p:txBody>
          <a:bodyPr/>
          <a:lstStyle/>
          <a:p>
            <a:pPr algn="r" eaLnBrk="1" hangingPunct="1">
              <a:lnSpc>
                <a:spcPct val="90000"/>
              </a:lnSpc>
              <a:buFontTx/>
              <a:buNone/>
              <a:defRPr/>
            </a:pPr>
            <a:r>
              <a:rPr lang="ar-JO" sz="28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1 يوحنا 1: 8-9</a:t>
            </a:r>
          </a:p>
          <a:p>
            <a:pPr algn="r" eaLnBrk="1" hangingPunct="1">
              <a:lnSpc>
                <a:spcPct val="90000"/>
              </a:lnSpc>
              <a:buFontTx/>
              <a:buNone/>
              <a:defRPr/>
            </a:pPr>
            <a:r>
              <a:rPr lang="ar-JO" sz="28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إن قلنا إنه ليس لنا خطية نضل أنفسنا و ليس الحق فينا إن اعترفنا بخطايانا فهو أمين و عادل حتى يغفر لنا خطايانا و يطهرنا من كل إثم</a:t>
            </a:r>
            <a:endParaRPr lang="en-US" sz="28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defRPr/>
            </a:pPr>
            <a:r>
              <a:rPr lang="ar-JO"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rPr>
              <a:t>العهد المتدرج</a:t>
            </a:r>
            <a:endParaRPr lang="en-US" sz="4000" b="1" dirty="0">
              <a:solidFill>
                <a:srgbClr val="BAF3FE"/>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1556" name="Group 52"/>
          <p:cNvGraphicFramePr>
            <a:graphicFrameLocks noGrp="1"/>
          </p:cNvGraphicFramePr>
          <p:nvPr>
            <p:ph type="tbl" idx="1"/>
          </p:nvPr>
        </p:nvGraphicFramePr>
        <p:xfrm>
          <a:off x="304800" y="1295400"/>
          <a:ext cx="8534400" cy="4725990"/>
        </p:xfrm>
        <a:graphic>
          <a:graphicData uri="http://schemas.openxmlformats.org/drawingml/2006/table">
            <a:tbl>
              <a:tblPr/>
              <a:tblGrid>
                <a:gridCol w="2286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الموضوع</a:t>
                      </a:r>
                      <a:endParaRPr kumimoji="0" lang="en-US" sz="28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عهد سيناء</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العهد الجديد</a:t>
                      </a:r>
                      <a:endParaRPr kumimoji="0" lang="en-US" sz="32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extLst>
                  <a:ext uri="{0D108BD9-81ED-4DB2-BD59-A6C34878D82A}">
                    <a16:rowId xmlns:a16="http://schemas.microsoft.com/office/drawing/2014/main" val="10000"/>
                  </a:ext>
                </a:extLst>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خيمة الإجتماع</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صنع بشري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السماء</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رئيس الكهنة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لاوي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الدم / الذبيحة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الحيوانات</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يسوع</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النقاء</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طقسي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قلبي</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الغفران</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ذبيحة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اعتراف</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rPr>
                        <a:t>البركة</a:t>
                      </a:r>
                      <a:endParaRPr kumimoji="0" lang="en-US" sz="2400" b="1" i="0" u="none" strike="noStrike" cap="none" normalizeH="0" baseline="0" dirty="0">
                        <a:ln>
                          <a:noFill/>
                        </a:ln>
                        <a:solidFill>
                          <a:schemeClr val="bg1"/>
                        </a:solidFill>
                        <a:effectLst>
                          <a:outerShdw blurRad="38100" dist="38100" dir="2700000" algn="tl">
                            <a:srgbClr val="000000"/>
                          </a:outerShdw>
                        </a:effectLst>
                        <a:latin typeface="Verdan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الإزدهار</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rPr>
                        <a:t>الحياة الأبدية</a:t>
                      </a:r>
                      <a:endParaRPr kumimoji="0" lang="en-US" sz="2400" b="1" i="0" u="none" strike="noStrike" cap="none" normalizeH="0" baseline="0" dirty="0">
                        <a:ln>
                          <a:noFill/>
                        </a:ln>
                        <a:solidFill>
                          <a:schemeClr val="tx1"/>
                        </a:solidFill>
                        <a:effectLst>
                          <a:outerShdw blurRad="38100" dist="38100" dir="2700000" algn="tl">
                            <a:srgbClr val="FFFFFF"/>
                          </a:outerShdw>
                        </a:effectLst>
                        <a:latin typeface="Verdan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1377" name="Picture 4" descr="New Heaven"/>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b="6720"/>
          <a:stretch>
            <a:fillRect/>
          </a:stretch>
        </p:blipFill>
        <p:spPr bwMode="auto">
          <a:xfrm>
            <a:off x="8709" y="35832"/>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228600" y="4800600"/>
            <a:ext cx="3810000" cy="1752600"/>
          </a:xfrm>
        </p:spPr>
        <p:txBody>
          <a:bodyPr/>
          <a:lstStyle/>
          <a:p>
            <a:pPr eaLnBrk="1" hangingPunct="1">
              <a:defRPr/>
            </a:pPr>
            <a:r>
              <a:rPr lang="ar-JO" sz="3600" b="1" dirty="0">
                <a:solidFill>
                  <a:srgbClr val="BAF3FE"/>
                </a:solidFill>
                <a:latin typeface="Arial" panose="020B0604020202020204" pitchFamily="34" charset="0"/>
                <a:cs typeface="Arial" panose="020B0604020202020204" pitchFamily="34" charset="0"/>
              </a:rPr>
              <a:t>بركات                  العهود</a:t>
            </a:r>
            <a:endParaRPr lang="en-US" b="1" dirty="0">
              <a:solidFill>
                <a:srgbClr val="BAF3FE"/>
              </a:solidFill>
              <a:latin typeface="Arial" panose="020B0604020202020204" pitchFamily="34" charset="0"/>
              <a:cs typeface="Arial" panose="020B0604020202020204" pitchFamily="34" charset="0"/>
            </a:endParaRPr>
          </a:p>
        </p:txBody>
      </p:sp>
      <p:sp>
        <p:nvSpPr>
          <p:cNvPr id="50179" name="Rectangle 3"/>
          <p:cNvSpPr>
            <a:spLocks noGrp="1" noChangeArrowheads="1"/>
          </p:cNvSpPr>
          <p:nvPr>
            <p:ph type="body" sz="half" idx="1"/>
          </p:nvPr>
        </p:nvSpPr>
        <p:spPr>
          <a:xfrm>
            <a:off x="152400" y="152400"/>
            <a:ext cx="4800600" cy="4648200"/>
          </a:xfrm>
          <a:effectLst>
            <a:outerShdw blurRad="63500" dist="35921" dir="2700000" algn="ctr" rotWithShape="0">
              <a:schemeClr val="tx2">
                <a:alpha val="74998"/>
              </a:schemeClr>
            </a:outerShdw>
          </a:effectLst>
        </p:spPr>
        <p:txBody>
          <a:bodyPr/>
          <a:lstStyle/>
          <a:p>
            <a:pPr algn="r" eaLnBrk="1" hangingPunct="1">
              <a:buFontTx/>
              <a:buNone/>
              <a:defRPr/>
            </a:pPr>
            <a:r>
              <a:rPr lang="ar-JO" b="1" dirty="0">
                <a:solidFill>
                  <a:schemeClr val="bg1"/>
                </a:solidFill>
                <a:effectLst/>
                <a:latin typeface="Arial" panose="020B0604020202020204" pitchFamily="34" charset="0"/>
                <a:cs typeface="Arial" panose="020B0604020202020204" pitchFamily="34" charset="0"/>
              </a:rPr>
              <a:t>تث 6: 3</a:t>
            </a:r>
            <a:endParaRPr lang="en-US" b="1" dirty="0">
              <a:solidFill>
                <a:schemeClr val="bg1"/>
              </a:solidFill>
              <a:effectLst/>
              <a:latin typeface="Arial" panose="020B0604020202020204" pitchFamily="34" charset="0"/>
              <a:cs typeface="Arial" panose="020B0604020202020204" pitchFamily="34" charset="0"/>
            </a:endParaRPr>
          </a:p>
          <a:p>
            <a:pPr algn="r" eaLnBrk="1" hangingPunct="1">
              <a:buFontTx/>
              <a:buNone/>
              <a:defRPr/>
            </a:pPr>
            <a:r>
              <a:rPr lang="en-US" b="1" dirty="0">
                <a:solidFill>
                  <a:schemeClr val="bg1"/>
                </a:solidFill>
                <a:effectLst/>
                <a:latin typeface="Arial" panose="020B0604020202020204" pitchFamily="34" charset="0"/>
                <a:cs typeface="Arial" panose="020B0604020202020204" pitchFamily="34" charset="0"/>
              </a:rPr>
              <a:t>	</a:t>
            </a:r>
            <a:r>
              <a:rPr lang="ar-JO" b="1" dirty="0">
                <a:solidFill>
                  <a:schemeClr val="bg1"/>
                </a:solidFill>
                <a:effectLst/>
                <a:latin typeface="Arial" panose="020B0604020202020204" pitchFamily="34" charset="0"/>
                <a:cs typeface="Arial" panose="020B0604020202020204" pitchFamily="34" charset="0"/>
              </a:rPr>
              <a:t>فاسمع يا إسرائيل و احترز لتعمل لكي يكون لك خير و تكثر جداً كما كلمك الرب إله آبائك في أرض تفيض لبناً و عسلاً</a:t>
            </a:r>
            <a:endParaRPr lang="en-US" b="1" dirty="0">
              <a:solidFill>
                <a:schemeClr val="bg1"/>
              </a:solidFill>
              <a:effectLst/>
              <a:latin typeface="Arial" panose="020B0604020202020204" pitchFamily="34" charset="0"/>
              <a:cs typeface="Arial" panose="020B0604020202020204" pitchFamily="34" charset="0"/>
            </a:endParaRPr>
          </a:p>
        </p:txBody>
      </p:sp>
      <p:sp>
        <p:nvSpPr>
          <p:cNvPr id="50181" name="Rectangle 5"/>
          <p:cNvSpPr>
            <a:spLocks noGrp="1" noChangeArrowheads="1"/>
          </p:cNvSpPr>
          <p:nvPr>
            <p:ph type="body" sz="half" idx="2"/>
          </p:nvPr>
        </p:nvSpPr>
        <p:spPr>
          <a:xfrm>
            <a:off x="5105400" y="2438400"/>
            <a:ext cx="3810000" cy="4114800"/>
          </a:xfrm>
          <a:effectLst>
            <a:outerShdw blurRad="63500" dist="35921" dir="2700000" algn="ctr" rotWithShape="0">
              <a:schemeClr val="tx2">
                <a:alpha val="74998"/>
              </a:schemeClr>
            </a:outerShdw>
          </a:effectLst>
        </p:spPr>
        <p:txBody>
          <a:bodyPr/>
          <a:lstStyle/>
          <a:p>
            <a:pPr algn="r" eaLnBrk="1" hangingPunct="1">
              <a:lnSpc>
                <a:spcPct val="90000"/>
              </a:lnSpc>
              <a:buFontTx/>
              <a:buNone/>
              <a:defRPr/>
            </a:pPr>
            <a:r>
              <a:rPr lang="ar-JO" sz="3200" b="1" dirty="0">
                <a:solidFill>
                  <a:srgbClr val="FFFC48"/>
                </a:solidFill>
                <a:effectLst/>
                <a:latin typeface="Arial" panose="020B0604020202020204" pitchFamily="34" charset="0"/>
                <a:cs typeface="Arial" panose="020B0604020202020204" pitchFamily="34" charset="0"/>
              </a:rPr>
              <a:t>يوحنا 3: 16</a:t>
            </a:r>
            <a:endParaRPr lang="en-US" sz="3200" b="1" dirty="0">
              <a:solidFill>
                <a:srgbClr val="FFFC48"/>
              </a:solidFill>
              <a:effectLst/>
              <a:latin typeface="Arial" panose="020B0604020202020204" pitchFamily="34" charset="0"/>
              <a:cs typeface="Arial" panose="020B0604020202020204" pitchFamily="34" charset="0"/>
            </a:endParaRPr>
          </a:p>
          <a:p>
            <a:pPr algn="r" eaLnBrk="1" hangingPunct="1">
              <a:lnSpc>
                <a:spcPct val="90000"/>
              </a:lnSpc>
              <a:buFontTx/>
              <a:buNone/>
              <a:defRPr/>
            </a:pPr>
            <a:r>
              <a:rPr lang="ar-JO" sz="3200" b="1" dirty="0">
                <a:solidFill>
                  <a:srgbClr val="FFFC48"/>
                </a:solidFill>
                <a:effectLst/>
                <a:latin typeface="Arial" panose="020B0604020202020204" pitchFamily="34" charset="0"/>
                <a:cs typeface="Arial" panose="020B0604020202020204" pitchFamily="34" charset="0"/>
              </a:rPr>
              <a:t>لأنه هكذا أحب الله العالم حتى بذل ابنه الوحيد لكي لا يهلك كل من يؤمن به بل تكون له الحياة الأبدية</a:t>
            </a:r>
            <a:endParaRPr lang="en-US" sz="3200" b="1" dirty="0">
              <a:solidFill>
                <a:srgbClr val="FFFC48"/>
              </a:solidFill>
              <a:effectLst/>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pPr eaLnBrk="1" hangingPunct="1">
              <a:defRPr/>
            </a:pPr>
            <a:r>
              <a:rPr lang="ar-JO" sz="6000" b="1" dirty="0">
                <a:effectLst>
                  <a:outerShdw blurRad="38100" dist="38100" dir="2700000" algn="tl">
                    <a:srgbClr val="FFFFFF"/>
                  </a:outerShdw>
                </a:effectLst>
                <a:latin typeface="Arial" panose="020B0604020202020204" pitchFamily="34" charset="0"/>
                <a:cs typeface="Arial" panose="020B0604020202020204" pitchFamily="34" charset="0"/>
              </a:rPr>
              <a:t>إذاً؟</a:t>
            </a:r>
            <a:endParaRPr lang="en-US" sz="60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685800" y="1600200"/>
            <a:ext cx="8077200" cy="4114800"/>
          </a:xfrm>
        </p:spPr>
        <p:txBody>
          <a:bodyPr/>
          <a:lstStyle/>
          <a:p>
            <a:pPr algn="r" rtl="1" eaLnBrk="1" hangingPunct="1">
              <a:defRPr/>
            </a:pPr>
            <a:r>
              <a:rPr lang="ar-JO" sz="3600" b="1" dirty="0">
                <a:solidFill>
                  <a:srgbClr val="6600CC"/>
                </a:solidFill>
                <a:effectLst>
                  <a:outerShdw blurRad="38100" dist="38100" dir="2700000" algn="tl">
                    <a:srgbClr val="000000"/>
                  </a:outerShdw>
                </a:effectLst>
                <a:latin typeface="Arial" panose="020B0604020202020204" pitchFamily="34" charset="0"/>
                <a:cs typeface="Arial" panose="020B0604020202020204" pitchFamily="34" charset="0"/>
              </a:rPr>
              <a:t>يساعدنا ناموس موسى (خصوصاً سفر اللاويين) أن نفهم بوضوح عمل المسيح على الصليب </a:t>
            </a:r>
            <a:endParaRPr lang="en-US" sz="3600" b="1" dirty="0">
              <a:solidFill>
                <a:srgbClr val="6600CC"/>
              </a:solidFill>
              <a:effectLst>
                <a:outerShdw blurRad="38100" dist="38100" dir="2700000" algn="tl">
                  <a:srgbClr val="000000"/>
                </a:outerShdw>
              </a:effectLst>
              <a:latin typeface="Arial" panose="020B0604020202020204" pitchFamily="34" charset="0"/>
              <a:cs typeface="Arial" panose="020B0604020202020204" pitchFamily="34" charset="0"/>
            </a:endParaRPr>
          </a:p>
          <a:p>
            <a:pPr eaLnBrk="1" hangingPunct="1">
              <a:buNone/>
              <a:defRPr/>
            </a:pPr>
            <a:endParaRPr lang="en-US" sz="3600" b="1" dirty="0">
              <a:solidFill>
                <a:srgbClr val="6600CC"/>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defRPr/>
            </a:pPr>
            <a:r>
              <a:rPr lang="ar-JO" sz="3600" b="1" dirty="0">
                <a:solidFill>
                  <a:srgbClr val="6600CC"/>
                </a:solidFill>
                <a:effectLst>
                  <a:outerShdw blurRad="38100" dist="38100" dir="2700000" algn="tl">
                    <a:srgbClr val="000000"/>
                  </a:outerShdw>
                </a:effectLst>
                <a:latin typeface="Arial" panose="020B0604020202020204" pitchFamily="34" charset="0"/>
                <a:cs typeface="Arial" panose="020B0604020202020204" pitchFamily="34" charset="0"/>
              </a:rPr>
              <a:t>تقدم لنا التوراة تصميماً لاهوتياً عن خطة فداء الله للبشر</a:t>
            </a:r>
            <a:endParaRPr lang="en-US" sz="3600" b="1" dirty="0">
              <a:solidFill>
                <a:srgbClr val="6600C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2" name="Title 1"/>
          <p:cNvSpPr>
            <a:spLocks noGrp="1"/>
          </p:cNvSpPr>
          <p:nvPr>
            <p:ph type="title" idx="4294967295"/>
          </p:nvPr>
        </p:nvSpPr>
        <p:spPr>
          <a:xfrm>
            <a:off x="0" y="-27384"/>
            <a:ext cx="9144000" cy="523220"/>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lgn="ctr" rtl="1">
              <a:defRPr/>
            </a:pPr>
            <a:r>
              <a:rPr lang="ar-JO" sz="2800" b="1"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606212" name="Rectangle 4"/>
          <p:cNvSpPr>
            <a:spLocks noChangeArrowheads="1"/>
          </p:cNvSpPr>
          <p:nvPr/>
        </p:nvSpPr>
        <p:spPr bwMode="auto">
          <a:xfrm>
            <a:off x="465138" y="1695450"/>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altLang="zh-CN"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06213" name="Rectangle 5"/>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14" name="Rectangle 6"/>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15" name="Rectangle 8"/>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16" name="Rectangle 9"/>
          <p:cNvSpPr>
            <a:spLocks noChangeArrowheads="1"/>
          </p:cNvSpPr>
          <p:nvPr/>
        </p:nvSpPr>
        <p:spPr bwMode="auto">
          <a:xfrm>
            <a:off x="1938338" y="-952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17" name="Rectangle 10"/>
          <p:cNvSpPr>
            <a:spLocks noChangeArrowheads="1"/>
          </p:cNvSpPr>
          <p:nvPr/>
        </p:nvSpPr>
        <p:spPr bwMode="auto">
          <a:xfrm>
            <a:off x="1933575" y="1219200"/>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18" name="Rectangle 11"/>
          <p:cNvSpPr>
            <a:spLocks noChangeArrowheads="1"/>
          </p:cNvSpPr>
          <p:nvPr/>
        </p:nvSpPr>
        <p:spPr bwMode="auto">
          <a:xfrm>
            <a:off x="1933575" y="152876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19" name="Rectangle 12"/>
          <p:cNvSpPr>
            <a:spLocks noChangeArrowheads="1"/>
          </p:cNvSpPr>
          <p:nvPr/>
        </p:nvSpPr>
        <p:spPr bwMode="auto">
          <a:xfrm>
            <a:off x="1933575" y="17430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06220" name="Rectangle 15"/>
          <p:cNvSpPr>
            <a:spLocks noChangeArrowheads="1"/>
          </p:cNvSpPr>
          <p:nvPr/>
        </p:nvSpPr>
        <p:spPr bwMode="auto">
          <a:xfrm>
            <a:off x="1933575" y="20478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aphicFrame>
        <p:nvGraphicFramePr>
          <p:cNvPr id="33972" name="Group 180"/>
          <p:cNvGraphicFramePr>
            <a:graphicFrameLocks noGrp="1"/>
          </p:cNvGraphicFramePr>
          <p:nvPr/>
        </p:nvGraphicFramePr>
        <p:xfrm>
          <a:off x="350465" y="863744"/>
          <a:ext cx="8109322" cy="1341120"/>
        </p:xfrm>
        <a:graphic>
          <a:graphicData uri="http://schemas.openxmlformats.org/drawingml/2006/table">
            <a:tbl>
              <a:tblPr/>
              <a:tblGrid>
                <a:gridCol w="1500447">
                  <a:extLst>
                    <a:ext uri="{9D8B030D-6E8A-4147-A177-3AD203B41FA5}">
                      <a16:colId xmlns:a16="http://schemas.microsoft.com/office/drawing/2014/main" val="20000"/>
                    </a:ext>
                  </a:extLst>
                </a:gridCol>
                <a:gridCol w="1426412">
                  <a:extLst>
                    <a:ext uri="{9D8B030D-6E8A-4147-A177-3AD203B41FA5}">
                      <a16:colId xmlns:a16="http://schemas.microsoft.com/office/drawing/2014/main" val="20001"/>
                    </a:ext>
                  </a:extLst>
                </a:gridCol>
                <a:gridCol w="1954529">
                  <a:extLst>
                    <a:ext uri="{9D8B030D-6E8A-4147-A177-3AD203B41FA5}">
                      <a16:colId xmlns:a16="http://schemas.microsoft.com/office/drawing/2014/main" val="20002"/>
                    </a:ext>
                  </a:extLst>
                </a:gridCol>
                <a:gridCol w="1562965">
                  <a:extLst>
                    <a:ext uri="{9D8B030D-6E8A-4147-A177-3AD203B41FA5}">
                      <a16:colId xmlns:a16="http://schemas.microsoft.com/office/drawing/2014/main" val="20003"/>
                    </a:ext>
                  </a:extLst>
                </a:gridCol>
                <a:gridCol w="1664969">
                  <a:extLst>
                    <a:ext uri="{9D8B030D-6E8A-4147-A177-3AD203B41FA5}">
                      <a16:colId xmlns:a16="http://schemas.microsoft.com/office/drawing/2014/main" val="20004"/>
                    </a:ext>
                  </a:extLst>
                </a:gridCol>
              </a:tblGrid>
              <a:tr h="127128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br>
                      <a: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 </a:t>
                      </a:r>
                      <a:r>
                        <a:rPr kumimoji="0" lang="ar-JO" sz="2000" b="1" i="0" u="none" strike="noStrike" cap="none" normalizeH="0" baseline="0" dirty="0">
                          <a:ln>
                            <a:noFill/>
                          </a:ln>
                          <a:solidFill>
                            <a:schemeClr val="tx1"/>
                          </a:solidFill>
                          <a:effectLst/>
                          <a:latin typeface="Arial" charset="0"/>
                          <a:ea typeface="ＭＳ Ｐゴシック" charset="0"/>
                          <a:cs typeface="Times" charset="0"/>
                        </a:rPr>
                        <a:t>غريغ</a:t>
                      </a:r>
                      <a:r>
                        <a:rPr kumimoji="0" lang="en-US" sz="2000" b="1" i="0" u="none" strike="noStrike" cap="none" normalizeH="0" baseline="0" dirty="0">
                          <a:ln>
                            <a:noFill/>
                          </a:ln>
                          <a:solidFill>
                            <a:schemeClr val="tx1"/>
                          </a:solidFill>
                          <a:effectLst/>
                          <a:latin typeface="Arial" charset="0"/>
                          <a:ea typeface="ＭＳ Ｐゴシック" charset="0"/>
                          <a:cs typeface="Times" charset="0"/>
                        </a:rPr>
                        <a:t> </a:t>
                      </a:r>
                      <a:r>
                        <a:rPr kumimoji="0" lang="ar-JO" sz="2000" b="1" i="0" u="none" strike="noStrike" cap="none" normalizeH="0" baseline="0" dirty="0">
                          <a:ln>
                            <a:noFill/>
                          </a:ln>
                          <a:solidFill>
                            <a:schemeClr val="tx1"/>
                          </a:solidFill>
                          <a:effectLst/>
                          <a:latin typeface="Arial" charset="0"/>
                          <a:ea typeface="ＭＳ Ｐゴシック" charset="0"/>
                          <a:cs typeface="Times" charset="0"/>
                        </a:rPr>
                        <a:t>بانسن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Times" charset="0"/>
                        </a:rPr>
                        <a:t>Greg Bahnsen</a:t>
                      </a:r>
                      <a:endParaRPr kumimoji="0" lang="en-US" sz="14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2. المُصلَحة</a:t>
                      </a:r>
                      <a:endParaRPr kumimoji="0" lang="ar-JO" sz="2000" b="1"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فيليم</a:t>
                      </a:r>
                      <a:endParaRPr kumimoji="0" lang="en-US" sz="2000" b="1"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فان خيميغه</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Times" charset="0"/>
                        </a:rPr>
                        <a:t>Willem</a:t>
                      </a:r>
                      <a:r>
                        <a:rPr kumimoji="0" lang="ar-JO" sz="1400" b="1" i="0" u="none" strike="noStrike" cap="none" normalizeH="0" baseline="0" dirty="0">
                          <a:ln>
                            <a:noFill/>
                          </a:ln>
                          <a:solidFill>
                            <a:schemeClr val="tx1"/>
                          </a:solidFill>
                          <a:effectLst/>
                          <a:latin typeface="Arial" charset="0"/>
                          <a:ea typeface="ＭＳ Ｐゴシック" charset="0"/>
                          <a:cs typeface="Times" charset="0"/>
                        </a:rPr>
                        <a:t> </a:t>
                      </a:r>
                      <a:r>
                        <a:rPr kumimoji="0" lang="en-US" sz="1400" b="1" i="0" u="none" strike="noStrike" cap="none" normalizeH="0" baseline="0" dirty="0">
                          <a:ln>
                            <a:noFill/>
                          </a:ln>
                          <a:solidFill>
                            <a:schemeClr val="tx1"/>
                          </a:solidFill>
                          <a:effectLst/>
                          <a:latin typeface="Arial" charset="0"/>
                          <a:ea typeface="ＭＳ Ｐゴシック" charset="0"/>
                          <a:cs typeface="Times" charset="0"/>
                        </a:rPr>
                        <a:t>VanGemeren</a:t>
                      </a:r>
                      <a:endParaRPr kumimoji="0" lang="en-US" sz="14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3. قضايا أثقل</a:t>
                      </a:r>
                      <a:endParaRPr kumimoji="0" lang="en-US" sz="20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والتر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كايزر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Times" charset="0"/>
                        </a:rPr>
                        <a:t>Walter </a:t>
                      </a:r>
                      <a:br>
                        <a:rPr kumimoji="0" lang="en-US" sz="1400" b="1" i="0" u="none" strike="noStrike" cap="none" normalizeH="0" baseline="0" dirty="0">
                          <a:ln>
                            <a:noFill/>
                          </a:ln>
                          <a:solidFill>
                            <a:schemeClr val="tx1"/>
                          </a:solidFill>
                          <a:effectLst/>
                          <a:latin typeface="Arial" charset="0"/>
                          <a:ea typeface="ＭＳ Ｐゴシック" charset="0"/>
                          <a:cs typeface="Times" charset="0"/>
                        </a:rPr>
                      </a:br>
                      <a:r>
                        <a:rPr kumimoji="0" lang="en-US" sz="1400" b="1" i="0" u="none" strike="noStrike" cap="none" normalizeH="0" baseline="0" dirty="0">
                          <a:ln>
                            <a:noFill/>
                          </a:ln>
                          <a:solidFill>
                            <a:schemeClr val="tx1"/>
                          </a:solidFill>
                          <a:effectLst/>
                          <a:latin typeface="Arial" charset="0"/>
                          <a:ea typeface="ＭＳ Ｐゴシック" charset="0"/>
                          <a:cs typeface="Times" charset="0"/>
                        </a:rPr>
                        <a:t>Kaiser</a:t>
                      </a:r>
                      <a:endParaRPr kumimoji="0" lang="en-US" sz="14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4. اللوثريَّة</a:t>
                      </a:r>
                      <a:endParaRPr kumimoji="0" lang="en-US" sz="2000" b="0"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المُعدَّلة</a:t>
                      </a:r>
                      <a:endParaRPr kumimoji="0" lang="ar-JO" sz="2000" b="1" i="0" u="none" strike="noStrike" cap="none" normalizeH="0" baseline="0" dirty="0">
                        <a:ln>
                          <a:noFill/>
                        </a:ln>
                        <a:solidFill>
                          <a:schemeClr val="tx1"/>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دوغلاس موو</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Times" charset="0"/>
                        </a:rPr>
                        <a:t>Douglas Moo</a:t>
                      </a:r>
                      <a:endParaRPr kumimoji="0" lang="en-US" sz="14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5. التدبيريَّة</a:t>
                      </a:r>
                      <a:endParaRPr kumimoji="0" lang="en-US" sz="2000" b="0"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واين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جي. ستركلاند</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Times" charset="0"/>
                        </a:rPr>
                        <a:t>Wayne G. Strickland</a:t>
                      </a:r>
                      <a:endParaRPr kumimoji="0" lang="en-US" sz="14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901491" y="2204864"/>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606238" name="TextBox 18"/>
          <p:cNvSpPr txBox="1">
            <a:spLocks noChangeArrowheads="1"/>
          </p:cNvSpPr>
          <p:nvPr/>
        </p:nvSpPr>
        <p:spPr bwMode="auto">
          <a:xfrm>
            <a:off x="350465" y="404664"/>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نطاق درجة الانطباق:</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06240" name="TextBox 18"/>
          <p:cNvSpPr txBox="1">
            <a:spLocks noChangeArrowheads="1"/>
          </p:cNvSpPr>
          <p:nvPr/>
        </p:nvSpPr>
        <p:spPr bwMode="auto">
          <a:xfrm>
            <a:off x="28576" y="3645024"/>
            <a:ext cx="9144000" cy="304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يُلخِّص هذا المخطَّطُ الكتابَ الذي حرَّره ستانلي إن. غوندري (</a:t>
            </a: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Stanley N. Gundry</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خمسة آراء حول الناموس والإنجيل</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(منشورات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Grand Rapids: Zondervan, 1996</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حيث يعرض كلُّ مؤلِّفٍ وجهة نظره ويردُّ على وجهات النظر الأربع الأُخرى. يمكن القول عمومًا إنَّ وجهتَيْ النظر 1 و2 (الناموسية</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 المُصلَحة) </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متشابهتان، وتندرج وجهتا النظر هاتان تحت الآراء المُصلَحة (تأكيد الاستمراريَّة ما بين العهد القديم والعهد الجديد) وهما في تضادٍّ مع وجهات النظر من 3 إلى 5 التي تُؤكِّد على عدم الاستمراريَّة. برأيي، وجهة النظر التدبيريَّة هي التي تستحقُّ الإشادة الأفضل لأنَّنا نلاحظ أنَّ الشريعة في العهد الجديد لم تُفكَّك (تُقسَّم) إلى أجزاء، كما أنَّ هذا الرأي يُميِّز بوضوحٍ ما بين إسرائيل والكنيسة. علاوةً على ذلك، سنكون غير مُتَّسقين (إذا كنَّا نؤمن باستمراريَّة انطباق الناموس حتَّى الآن) وقمنا بتغيي</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ر يوم العبادة </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من السبت إلى الأحد دون تطبيق عقوبات العهد القديم المتعلِّقة بكسْرِ يوم السبت (أي الموت رجمًا؛ قارِنْ مع خروج 31: 14-15؛ 35: 2). إنَّ المخطَّط أعلاه منقولٌ عن ورقة بحث "لي هوي تشن" (</a:t>
            </a: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Lee </a:t>
            </a:r>
            <a:r>
              <a:rPr kumimoji="0" lang="en-US" sz="1800" b="0"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Hwee</a:t>
            </a: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Chin</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غير المنشورة بعنوان "</a:t>
            </a:r>
            <a:r>
              <a:rPr kumimoji="0" lang="ar-JO"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انطباق الناموس اليوم</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لمساقٍ بعنوان: "</a:t>
            </a:r>
            <a:r>
              <a:rPr kumimoji="0" lang="ar-JO"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مَسْحُ العهد القديم</a:t>
            </a:r>
            <a:r>
              <a:rPr kumimoji="0" lang="ar-JO"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كلِّيَّة سنغافورة للكتاب المقدَّس، 2001، 1).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8153400" y="0"/>
            <a:ext cx="10663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 س</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5" name="TextBox 1"/>
          <p:cNvSpPr txBox="1">
            <a:spLocks noChangeArrowheads="1"/>
          </p:cNvSpPr>
          <p:nvPr/>
        </p:nvSpPr>
        <p:spPr bwMode="auto">
          <a:xfrm>
            <a:off x="164772" y="2310204"/>
            <a:ext cx="220982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6" name="TextBox 16"/>
          <p:cNvSpPr txBox="1">
            <a:spLocks noChangeArrowheads="1"/>
          </p:cNvSpPr>
          <p:nvPr/>
        </p:nvSpPr>
        <p:spPr bwMode="auto">
          <a:xfrm>
            <a:off x="6771434" y="2310204"/>
            <a:ext cx="220779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لا 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0094929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3"/>
          <p:cNvSpPr>
            <a:spLocks noGrp="1" noChangeArrowheads="1"/>
          </p:cNvSpPr>
          <p:nvPr>
            <p:ph type="title" idx="4294967295"/>
          </p:nvPr>
        </p:nvSpPr>
        <p:spPr>
          <a:xfrm>
            <a:off x="0" y="-99392"/>
            <a:ext cx="9144000" cy="1175872"/>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52845"/>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5475" name="Text Box 24"/>
          <p:cNvSpPr txBox="1">
            <a:spLocks noChangeArrowheads="1"/>
          </p:cNvSpPr>
          <p:nvPr/>
        </p:nvSpPr>
        <p:spPr bwMode="auto">
          <a:xfrm>
            <a:off x="0" y="707148"/>
            <a:ext cx="9097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تلخيص لي هوي تشن لكتاب: "</a:t>
            </a:r>
            <a:r>
              <a:rPr kumimoji="0" lang="ar-JO" sz="1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خمسة آراء حول الناموس والإنجيل</a:t>
            </a:r>
            <a:r>
              <a:rPr kumimoji="0" lang="ar-JO"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تحرير ستانلي إن. غوندري، 2001</a:t>
            </a:r>
            <a:endPar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6062" name="Group 30"/>
          <p:cNvGraphicFramePr>
            <a:graphicFrameLocks noGrp="1"/>
          </p:cNvGraphicFramePr>
          <p:nvPr/>
        </p:nvGraphicFramePr>
        <p:xfrm>
          <a:off x="0" y="1091045"/>
          <a:ext cx="9143999" cy="5761039"/>
        </p:xfrm>
        <a:graphic>
          <a:graphicData uri="http://schemas.openxmlformats.org/drawingml/2006/table">
            <a:tbl>
              <a:tblPr/>
              <a:tblGrid>
                <a:gridCol w="827584">
                  <a:extLst>
                    <a:ext uri="{9D8B030D-6E8A-4147-A177-3AD203B41FA5}">
                      <a16:colId xmlns:a16="http://schemas.microsoft.com/office/drawing/2014/main" val="20000"/>
                    </a:ext>
                  </a:extLst>
                </a:gridCol>
                <a:gridCol w="1763216">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199">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تعريف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نفس تعريف وجهات النظر من 3-5</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تعليمات الله الشفويَّة أو المكتوبة منذ بدء الخليقة</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2000" b="1" dirty="0">
                          <a:latin typeface="Traditional Arabic" panose="02020603050405020304" pitchFamily="18" charset="-78"/>
                          <a:cs typeface="Traditional Arabic" panose="02020603050405020304" pitchFamily="18" charset="-78"/>
                        </a:rPr>
                        <a:t>الناموس الموسويُّ كلُّه الوارد في أسفار موسى الخمسة (التكوين إلى تثنية) ولكن جرى التوسُّع به أيضًا في بقيَّة العهد القديم</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lnL w="12700" cmpd="sng">
                      <a:noFill/>
                      <a:prstDash val="solid"/>
                    </a:lnL>
                    <a:lnT w="254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1"/>
                  </a:ext>
                </a:extLst>
              </a:tr>
              <a:tr h="210026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لمن أُعطِي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المختارين</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للجنس البشريِّ كلِّه</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فقط</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ليست هي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2700000" scaled="1"/>
        </a:gradFill>
        <a:effectLst/>
      </p:bgPr>
    </p:bg>
    <p:spTree>
      <p:nvGrpSpPr>
        <p:cNvPr id="1" name=""/>
        <p:cNvGrpSpPr/>
        <p:nvPr/>
      </p:nvGrpSpPr>
      <p:grpSpPr>
        <a:xfrm>
          <a:off x="0" y="0"/>
          <a:ext cx="0" cy="0"/>
          <a:chOff x="0" y="0"/>
          <a:chExt cx="0" cy="0"/>
        </a:xfrm>
      </p:grpSpPr>
      <p:sp>
        <p:nvSpPr>
          <p:cNvPr id="35842" name="WordArt 2" descr="Sand"/>
          <p:cNvSpPr>
            <a:spLocks noChangeArrowheads="1" noChangeShapeType="1" noTextEdit="1"/>
          </p:cNvSpPr>
          <p:nvPr/>
        </p:nvSpPr>
        <p:spPr bwMode="auto">
          <a:xfrm>
            <a:off x="2971800" y="2343150"/>
            <a:ext cx="3219450" cy="15430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7200" b="1" kern="10">
                <a:blipFill dpi="0" rotWithShape="0">
                  <a:blip r:embed="rId3"/>
                  <a:srcRect/>
                  <a:tile tx="0" ty="0" sx="100000" sy="100000" flip="none" algn="tl"/>
                </a:blipFill>
                <a:effectLst>
                  <a:outerShdw blurRad="63500" dist="38099" dir="2700000" algn="ctr" rotWithShape="0">
                    <a:srgbClr val="C0C0C0">
                      <a:alpha val="74997"/>
                    </a:srgbClr>
                  </a:outerShdw>
                </a:effectLst>
                <a:latin typeface="Verdana"/>
                <a:ea typeface="Verdana"/>
                <a:cs typeface="Verdana"/>
              </a:rPr>
              <a:t>LAW</a:t>
            </a:r>
          </a:p>
        </p:txBody>
      </p:sp>
      <p:sp>
        <p:nvSpPr>
          <p:cNvPr id="101379" name="Text Box 3"/>
          <p:cNvSpPr txBox="1">
            <a:spLocks noChangeArrowheads="1"/>
          </p:cNvSpPr>
          <p:nvPr/>
        </p:nvSpPr>
        <p:spPr bwMode="auto">
          <a:xfrm>
            <a:off x="381000" y="304800"/>
            <a:ext cx="1905000" cy="1815882"/>
          </a:xfrm>
          <a:prstGeom prst="rect">
            <a:avLst/>
          </a:prstGeom>
          <a:solidFill>
            <a:srgbClr val="00000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28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هل        نعيش      تحت    الناموس؟</a:t>
            </a:r>
            <a:endParaRPr lang="en-US" sz="28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
        <p:nvSpPr>
          <p:cNvPr id="101380" name="Text Box 4"/>
          <p:cNvSpPr txBox="1">
            <a:spLocks noChangeArrowheads="1"/>
          </p:cNvSpPr>
          <p:nvPr/>
        </p:nvSpPr>
        <p:spPr bwMode="auto">
          <a:xfrm>
            <a:off x="3657600" y="304800"/>
            <a:ext cx="1905000" cy="954107"/>
          </a:xfrm>
          <a:prstGeom prst="rect">
            <a:avLst/>
          </a:prstGeom>
          <a:solidFill>
            <a:srgbClr val="80000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هل آكل      لحم الخنزير؟</a:t>
            </a:r>
            <a:endParaRPr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1381" name="Text Box 5"/>
          <p:cNvSpPr txBox="1">
            <a:spLocks noChangeArrowheads="1"/>
          </p:cNvSpPr>
          <p:nvPr/>
        </p:nvSpPr>
        <p:spPr bwMode="auto">
          <a:xfrm>
            <a:off x="6324600" y="304800"/>
            <a:ext cx="2362200" cy="1384995"/>
          </a:xfrm>
          <a:prstGeom prst="rect">
            <a:avLst/>
          </a:prstGeom>
          <a:solidFill>
            <a:srgbClr val="660066"/>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هل يجب          أن أحفظ       السبت؟</a:t>
            </a:r>
            <a:endParaRPr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1382" name="Text Box 6"/>
          <p:cNvSpPr txBox="1">
            <a:spLocks noChangeArrowheads="1"/>
          </p:cNvSpPr>
          <p:nvPr/>
        </p:nvSpPr>
        <p:spPr bwMode="auto">
          <a:xfrm>
            <a:off x="105697" y="3792538"/>
            <a:ext cx="2408903" cy="1384995"/>
          </a:xfrm>
          <a:prstGeom prst="rect">
            <a:avLst/>
          </a:prstGeom>
          <a:solidFill>
            <a:srgbClr val="0000FF"/>
          </a:solidFill>
          <a:ln w="19050" cap="flat" cmpd="sng" algn="ctr">
            <a:solidFill>
              <a:srgbClr val="FFFFFF"/>
            </a:solidFill>
            <a:prstDash val="solid"/>
            <a:miter lim="800000"/>
            <a:headEnd type="none" w="med" len="med"/>
            <a:tailEnd type="none" w="med" len="med"/>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كيف            يرتبط         الناموس بنا؟</a:t>
            </a:r>
            <a:endParaRPr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1383" name="Text Box 7"/>
          <p:cNvSpPr txBox="1">
            <a:spLocks noChangeArrowheads="1"/>
          </p:cNvSpPr>
          <p:nvPr/>
        </p:nvSpPr>
        <p:spPr bwMode="auto">
          <a:xfrm>
            <a:off x="6553200" y="3124200"/>
            <a:ext cx="2286000" cy="1815882"/>
          </a:xfrm>
          <a:prstGeom prst="rect">
            <a:avLst/>
          </a:prstGeom>
          <a:solidFill>
            <a:srgbClr val="00009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2800" b="1" dirty="0">
                <a:solidFill>
                  <a:srgbClr val="FFFFFF"/>
                </a:solidFill>
                <a:effectLst>
                  <a:outerShdw blurRad="38100" dist="38100" dir="2700000" algn="tl">
                    <a:srgbClr val="000000"/>
                  </a:outerShdw>
                </a:effectLst>
                <a:latin typeface="Arial" panose="020B0604020202020204" pitchFamily="34" charset="0"/>
                <a:ea typeface="宋体" charset="0"/>
                <a:cs typeface="Arial" panose="020B0604020202020204" pitchFamily="34" charset="0"/>
              </a:rPr>
              <a:t>هل يستطيع المسيحون أكل الدم (مثل يونغ تاو فو، سجق الدم)؟</a:t>
            </a:r>
            <a:endParaRPr lang="en-US" sz="2800" b="1" dirty="0">
              <a:solidFill>
                <a:srgbClr val="FFFFFF"/>
              </a:solidFill>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p:txBody>
      </p:sp>
      <p:sp>
        <p:nvSpPr>
          <p:cNvPr id="101384" name="Text Box 8"/>
          <p:cNvSpPr txBox="1">
            <a:spLocks noChangeArrowheads="1"/>
          </p:cNvSpPr>
          <p:nvPr/>
        </p:nvSpPr>
        <p:spPr bwMode="auto">
          <a:xfrm>
            <a:off x="3276600" y="4419600"/>
            <a:ext cx="2667000" cy="954107"/>
          </a:xfrm>
          <a:prstGeom prst="rect">
            <a:avLst/>
          </a:prstGeom>
          <a:solidFill>
            <a:schemeClr val="tx2">
              <a:lumMod val="85000"/>
              <a:lumOff val="15000"/>
            </a:schemeClr>
          </a:solidFill>
          <a:ln w="19050" cap="flat" cmpd="sng" algn="ctr">
            <a:solidFill>
              <a:srgbClr val="FFFFFF"/>
            </a:solidFill>
            <a:prstDash val="solid"/>
            <a:miter lim="800000"/>
            <a:headEnd type="none" w="med" len="med"/>
            <a:tailEnd type="none" w="med" len="med"/>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هل يطلب            الله العشور؟</a:t>
            </a:r>
            <a:endParaRPr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1385" name="Rectangle 9"/>
          <p:cNvSpPr>
            <a:spLocks noGrp="1" noChangeArrowheads="1"/>
          </p:cNvSpPr>
          <p:nvPr>
            <p:ph type="title"/>
          </p:nvPr>
        </p:nvSpPr>
        <p:spPr>
          <a:xfrm>
            <a:off x="533400" y="2133600"/>
            <a:ext cx="7772400" cy="1143000"/>
          </a:xfrm>
        </p:spPr>
        <p:txBody>
          <a:bodyPr/>
          <a:lstStyle/>
          <a:p>
            <a:pPr eaLnBrk="1" hangingPunct="1">
              <a:defRPr/>
            </a:pPr>
            <a:r>
              <a:rPr lang="ar-JO"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ماذا تعتقد؟</a:t>
            </a:r>
            <a:endParaRPr lang="en-US"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300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0" fill="hold"/>
                                        <p:tgtEl>
                                          <p:spTgt spid="101379"/>
                                        </p:tgtEl>
                                        <p:attrNameLst>
                                          <p:attrName>ppt_x</p:attrName>
                                        </p:attrNameLst>
                                      </p:cBhvr>
                                      <p:tavLst>
                                        <p:tav tm="0">
                                          <p:val>
                                            <p:strVal val="0-#ppt_w/2"/>
                                          </p:val>
                                        </p:tav>
                                        <p:tav tm="100000">
                                          <p:val>
                                            <p:strVal val="#ppt_x"/>
                                          </p:val>
                                        </p:tav>
                                      </p:tavLst>
                                    </p:anim>
                                    <p:anim calcmode="lin" valueType="num">
                                      <p:cBhvr additive="base">
                                        <p:cTn id="8" dur="5000" fill="hold"/>
                                        <p:tgtEl>
                                          <p:spTgt spid="1013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0"/>
                            </p:stCondLst>
                            <p:childTnLst>
                              <p:par>
                                <p:cTn id="10" presetID="7" presetClass="entr" presetSubtype="1" fill="hold" grpId="0" nodeType="after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0" fill="hold"/>
                                        <p:tgtEl>
                                          <p:spTgt spid="101380"/>
                                        </p:tgtEl>
                                        <p:attrNameLst>
                                          <p:attrName>ppt_x</p:attrName>
                                        </p:attrNameLst>
                                      </p:cBhvr>
                                      <p:tavLst>
                                        <p:tav tm="0">
                                          <p:val>
                                            <p:strVal val="#ppt_x"/>
                                          </p:val>
                                        </p:tav>
                                        <p:tav tm="100000">
                                          <p:val>
                                            <p:strVal val="#ppt_x"/>
                                          </p:val>
                                        </p:tav>
                                      </p:tavLst>
                                    </p:anim>
                                    <p:anim calcmode="lin" valueType="num">
                                      <p:cBhvr additive="base">
                                        <p:cTn id="13" dur="5000" fill="hold"/>
                                        <p:tgtEl>
                                          <p:spTgt spid="10138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3000"/>
                            </p:stCondLst>
                            <p:childTnLst>
                              <p:par>
                                <p:cTn id="15" presetID="7" presetClass="entr" presetSubtype="2" fill="hold" grpId="0" nodeType="afterEffect">
                                  <p:stCondLst>
                                    <p:cond delay="0"/>
                                  </p:stCondLst>
                                  <p:childTnLst>
                                    <p:set>
                                      <p:cBhvr>
                                        <p:cTn id="16" dur="1" fill="hold">
                                          <p:stCondLst>
                                            <p:cond delay="0"/>
                                          </p:stCondLst>
                                        </p:cTn>
                                        <p:tgtEl>
                                          <p:spTgt spid="101381"/>
                                        </p:tgtEl>
                                        <p:attrNameLst>
                                          <p:attrName>style.visibility</p:attrName>
                                        </p:attrNameLst>
                                      </p:cBhvr>
                                      <p:to>
                                        <p:strVal val="visible"/>
                                      </p:to>
                                    </p:set>
                                    <p:anim calcmode="lin" valueType="num">
                                      <p:cBhvr additive="base">
                                        <p:cTn id="17" dur="5000" fill="hold"/>
                                        <p:tgtEl>
                                          <p:spTgt spid="101381"/>
                                        </p:tgtEl>
                                        <p:attrNameLst>
                                          <p:attrName>ppt_x</p:attrName>
                                        </p:attrNameLst>
                                      </p:cBhvr>
                                      <p:tavLst>
                                        <p:tav tm="0">
                                          <p:val>
                                            <p:strVal val="1+#ppt_w/2"/>
                                          </p:val>
                                        </p:tav>
                                        <p:tav tm="100000">
                                          <p:val>
                                            <p:strVal val="#ppt_x"/>
                                          </p:val>
                                        </p:tav>
                                      </p:tavLst>
                                    </p:anim>
                                    <p:anim calcmode="lin" valueType="num">
                                      <p:cBhvr additive="base">
                                        <p:cTn id="18" dur="5000" fill="hold"/>
                                        <p:tgtEl>
                                          <p:spTgt spid="10138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8000"/>
                            </p:stCondLst>
                            <p:childTnLst>
                              <p:par>
                                <p:cTn id="20" presetID="7" presetClass="entr" presetSubtype="8" fill="hold" grpId="0" nodeType="afterEffect">
                                  <p:stCondLst>
                                    <p:cond delay="0"/>
                                  </p:stCondLst>
                                  <p:childTnLst>
                                    <p:set>
                                      <p:cBhvr>
                                        <p:cTn id="21" dur="1" fill="hold">
                                          <p:stCondLst>
                                            <p:cond delay="0"/>
                                          </p:stCondLst>
                                        </p:cTn>
                                        <p:tgtEl>
                                          <p:spTgt spid="101382"/>
                                        </p:tgtEl>
                                        <p:attrNameLst>
                                          <p:attrName>style.visibility</p:attrName>
                                        </p:attrNameLst>
                                      </p:cBhvr>
                                      <p:to>
                                        <p:strVal val="visible"/>
                                      </p:to>
                                    </p:set>
                                    <p:anim calcmode="lin" valueType="num">
                                      <p:cBhvr additive="base">
                                        <p:cTn id="22" dur="5000" fill="hold"/>
                                        <p:tgtEl>
                                          <p:spTgt spid="101382"/>
                                        </p:tgtEl>
                                        <p:attrNameLst>
                                          <p:attrName>ppt_x</p:attrName>
                                        </p:attrNameLst>
                                      </p:cBhvr>
                                      <p:tavLst>
                                        <p:tav tm="0">
                                          <p:val>
                                            <p:strVal val="0-#ppt_w/2"/>
                                          </p:val>
                                        </p:tav>
                                        <p:tav tm="100000">
                                          <p:val>
                                            <p:strVal val="#ppt_x"/>
                                          </p:val>
                                        </p:tav>
                                      </p:tavLst>
                                    </p:anim>
                                    <p:anim calcmode="lin" valueType="num">
                                      <p:cBhvr additive="base">
                                        <p:cTn id="23" dur="5000" fill="hold"/>
                                        <p:tgtEl>
                                          <p:spTgt spid="10138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0"/>
                            </p:stCondLst>
                            <p:childTnLst>
                              <p:par>
                                <p:cTn id="25" presetID="7" presetClass="entr" presetSubtype="4" fill="hold" grpId="0" nodeType="afterEffect">
                                  <p:stCondLst>
                                    <p:cond delay="0"/>
                                  </p:stCondLst>
                                  <p:childTnLst>
                                    <p:set>
                                      <p:cBhvr>
                                        <p:cTn id="26" dur="1" fill="hold">
                                          <p:stCondLst>
                                            <p:cond delay="0"/>
                                          </p:stCondLst>
                                        </p:cTn>
                                        <p:tgtEl>
                                          <p:spTgt spid="101384"/>
                                        </p:tgtEl>
                                        <p:attrNameLst>
                                          <p:attrName>style.visibility</p:attrName>
                                        </p:attrNameLst>
                                      </p:cBhvr>
                                      <p:to>
                                        <p:strVal val="visible"/>
                                      </p:to>
                                    </p:set>
                                    <p:anim calcmode="lin" valueType="num">
                                      <p:cBhvr additive="base">
                                        <p:cTn id="27" dur="5000" fill="hold"/>
                                        <p:tgtEl>
                                          <p:spTgt spid="101384"/>
                                        </p:tgtEl>
                                        <p:attrNameLst>
                                          <p:attrName>ppt_x</p:attrName>
                                        </p:attrNameLst>
                                      </p:cBhvr>
                                      <p:tavLst>
                                        <p:tav tm="0">
                                          <p:val>
                                            <p:strVal val="#ppt_x"/>
                                          </p:val>
                                        </p:tav>
                                        <p:tav tm="100000">
                                          <p:val>
                                            <p:strVal val="#ppt_x"/>
                                          </p:val>
                                        </p:tav>
                                      </p:tavLst>
                                    </p:anim>
                                    <p:anim calcmode="lin" valueType="num">
                                      <p:cBhvr additive="base">
                                        <p:cTn id="28" dur="5000" fill="hold"/>
                                        <p:tgtEl>
                                          <p:spTgt spid="10138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8000"/>
                            </p:stCondLst>
                            <p:childTnLst>
                              <p:par>
                                <p:cTn id="30" presetID="7" presetClass="entr" presetSubtype="2" fill="hold" grpId="0" nodeType="afterEffect">
                                  <p:stCondLst>
                                    <p:cond delay="0"/>
                                  </p:stCondLst>
                                  <p:childTnLst>
                                    <p:set>
                                      <p:cBhvr>
                                        <p:cTn id="31" dur="1" fill="hold">
                                          <p:stCondLst>
                                            <p:cond delay="0"/>
                                          </p:stCondLst>
                                        </p:cTn>
                                        <p:tgtEl>
                                          <p:spTgt spid="101383"/>
                                        </p:tgtEl>
                                        <p:attrNameLst>
                                          <p:attrName>style.visibility</p:attrName>
                                        </p:attrNameLst>
                                      </p:cBhvr>
                                      <p:to>
                                        <p:strVal val="visible"/>
                                      </p:to>
                                    </p:set>
                                    <p:anim calcmode="lin" valueType="num">
                                      <p:cBhvr additive="base">
                                        <p:cTn id="32" dur="5000" fill="hold"/>
                                        <p:tgtEl>
                                          <p:spTgt spid="101383"/>
                                        </p:tgtEl>
                                        <p:attrNameLst>
                                          <p:attrName>ppt_x</p:attrName>
                                        </p:attrNameLst>
                                      </p:cBhvr>
                                      <p:tavLst>
                                        <p:tav tm="0">
                                          <p:val>
                                            <p:strVal val="1+#ppt_w/2"/>
                                          </p:val>
                                        </p:tav>
                                        <p:tav tm="100000">
                                          <p:val>
                                            <p:strVal val="#ppt_x"/>
                                          </p:val>
                                        </p:tav>
                                      </p:tavLst>
                                    </p:anim>
                                    <p:anim calcmode="lin" valueType="num">
                                      <p:cBhvr additive="base">
                                        <p:cTn id="33" dur="5000" fill="hold"/>
                                        <p:tgtEl>
                                          <p:spTgt spid="101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autoUpdateAnimBg="0"/>
      <p:bldP spid="101380" grpId="0" animBg="1" autoUpdateAnimBg="0"/>
      <p:bldP spid="101381" grpId="0" animBg="1" autoUpdateAnimBg="0"/>
      <p:bldP spid="101382" grpId="0" animBg="1" autoUpdateAnimBg="0"/>
      <p:bldP spid="101383" grpId="0" animBg="1" autoUpdateAnimBg="0"/>
      <p:bldP spid="10138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752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8104" name="Group 24"/>
          <p:cNvGraphicFramePr>
            <a:graphicFrameLocks noGrp="1"/>
          </p:cNvGraphicFramePr>
          <p:nvPr/>
        </p:nvGraphicFramePr>
        <p:xfrm>
          <a:off x="0" y="1066800"/>
          <a:ext cx="9144000" cy="5944139"/>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84771">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205172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ما هي أجزاء الناموس التي تطبق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الناموس الأدبيُّ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(أي الكلمات العشر {</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Decalogue</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أو الوصايا العشر)؟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شعب الله فقط، لذلك يجب على جميع الأشخاص المختارين منذ بدء الخليقة مراعاة السبت اليهوديِّ (السبت قبْلَ المسيح) أو"السبت المسيحيِّ" (الأحد، بعد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المؤمنين وغير المؤمنين (مثلًا، يجب على جميع الأشخاص– ويشمل ذلك جميع غير المؤمنين من بين الأمم ومنذ بدء الخليقة- مراعاة السبت اليهوديِّ (السبت قبْلَ المسيح) أو"السبت المسيحيِّ" (الذي هو يوم الأحد)</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كل القوانين الأخلاقيَّة تنبع من صفات الله وشخصيَّته: </a:t>
                      </a:r>
                      <a:endParaRPr lang="en-US" sz="1600" b="1" dirty="0">
                        <a:latin typeface="Traditional Arabic" panose="02020603050405020304" pitchFamily="18" charset="-7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الوصايا العشر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لاويِّين الأصحاحان 18-19 (الجنس)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(أي أنَّ حِفْظ السبت مطلوبٌ منذ أن صارت إسرائيل أُمَّةً، كما أنَّ الوصايا الـمُوجَّهة لحظرِ ممارساتٍ جنسيَّةٍ معيَّنةٍ ما تزال تنطبق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جرى إلغاء ناموس موسى تمامًا، لكنَّ المحتوى الأدبيَّ (الأخلاقيَّ) فيه يُمثِّل إرشادً جيِّدًا للحياة المسيحيَّة. ولكنَّ المسيح له الكلمة الفصل بواسطة خدمة الروح القدس في المؤمنين اليوم. طاعة يوم السبت لا تُطبق باستمرار (؟)</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"القانون الأدبيُّ (الأخلاقيُّ)" الذي وضعه الله قبْلَ موسى يُسمَّى الآن: "ناموس المسيح" (غلاطيَّة 6: 2)، ويحكم هذا الناموسُ المؤمنين بواسطة سكنى الروح القدس التي هي جزءٌ من العهد الجديد؛ لا يمكن تقسيم ناموس موسى بسهولةٍ إلى "أجزاء" ولذلك بجري التخلُّص من الناموس كلِّه (رومية 7: 1-6؛ 1كورنثوس 9: 19-21؛ عبرانيِّين 8: 13)، ويشمل ذلك أيضًا التخلُّص من وصيَّة حِفْظ يوم السبت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9571"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331640">
                  <a:extLst>
                    <a:ext uri="{9D8B030D-6E8A-4147-A177-3AD203B41FA5}">
                      <a16:colId xmlns:a16="http://schemas.microsoft.com/office/drawing/2014/main" val="20000"/>
                    </a:ext>
                  </a:extLst>
                </a:gridCol>
                <a:gridCol w="1563960">
                  <a:extLst>
                    <a:ext uri="{9D8B030D-6E8A-4147-A177-3AD203B41FA5}">
                      <a16:colId xmlns:a16="http://schemas.microsoft.com/office/drawing/2014/main" val="20001"/>
                    </a:ext>
                  </a:extLst>
                </a:gridCol>
                <a:gridCol w="117234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294656">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المدنيَّة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القضائيَّة</a:t>
                      </a: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جميعها (مثلًا، ينبغي أن تُطالِب القوانين في يومنا هذا  بعقوبة الموت على ارتكاب الزنا)</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جزءٌ منها ينطبق (مِثْل تقديم العشور، وعدم استيفاء فائدةٍ من المؤمنين) </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a:t>
                      </a:r>
                      <a:r>
                        <a:rPr kumimoji="0" lang="ar-JO" sz="2200" b="1" i="0" u="sng"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المبادئ</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000" b="1" i="0" u="none"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القضائيَّة</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(وليس القوانين) كون القوانين الأخلاقيَّة تكمن وراء جميع القوانين القضائيَّة والقوانين الطقسيَّة (الشعائريَّة)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المبادئ فقط الآن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كون الناموس الموسويِّ أُعطِي لإسرائيل فقط</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لا تنطبق بتاتًا كونها كانت تُنظِّم إسرائيل فقط (لكنَّ المبادئ مِثْل المحبَّة والرحمة مستمرَّة التطبيق)</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الطقسيَّة (الشعائريَّة)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جميع وجهات النظر الخمس تتَّفق أنَّ النواحي الطقسيَّة (الشعائريَّة) مِثْل نظام الذبائح ونظام الكهنوت اليهوديِّ أُكمِلَتْ وتُمِّمَتْ في يسوع المسيح</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161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2207" name="Group 31"/>
          <p:cNvGraphicFramePr>
            <a:graphicFrameLocks noGrp="1"/>
          </p:cNvGraphicFramePr>
          <p:nvPr/>
        </p:nvGraphicFramePr>
        <p:xfrm>
          <a:off x="0" y="1066800"/>
          <a:ext cx="9144000" cy="60045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93304">
                  <a:extLst>
                    <a:ext uri="{9D8B030D-6E8A-4147-A177-3AD203B41FA5}">
                      <a16:colId xmlns:a16="http://schemas.microsoft.com/office/drawing/2014/main" val="20004"/>
                    </a:ext>
                  </a:extLst>
                </a:gridCol>
                <a:gridCol w="1835696">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علاقة العهد الإبراهيميِّ بالعهد الموسويّ؟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كلاهما "عهود نعمة" الله ويتكوَّنان من الجوهر ذاته وهو: علاقة الله الـمُخَلِّصة التي تجعل العهد الموسويَّ قابلاً للتطبيق اليوم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أُضِيف العهد الموسويُّ للعهد الإبراهيميّ، وهما ما يزالان قابلان للتطبيق رغم أنَّهما متشابهان في الجوهر لكنها مختلفان في الشكل والغرض</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أُعطِي العهد الموسويُّ لإسرائيل تحديداً لكن مبادئه الأخلاقيَّة لا تزال مناسبة لكل المؤمنين تحت العهد الإبراهيمي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يشبه هذا الرأيُ وجهةَ نظرِ التدبيريِّين، حيث إنَّ العهد الموسويَّ مشروطٌ والإبراهيميَّ غير مشروط، وقد كان العهد الموسويُّ إطاراً مؤقَّتًا ليصف مصطلحاتٍ مِثْل: طاعة إسرائيل في أثناء زمن الناموس</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نظَّم العهد الموسويُّ حياة أُمَّة إسرائيل حتَّى تختبر بركات العهد الإبراهيميّ، لكنَّ العهد الموسويَّ لم يعُدْ عاملاً  وفعَّالًا كونه قد أُكمِل وجرى تتميمه في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3"/>
          <p:cNvSpPr>
            <a:spLocks noGrp="1" noChangeArrowheads="1"/>
          </p:cNvSpPr>
          <p:nvPr>
            <p:ph type="title" idx="4294967295"/>
          </p:nvPr>
        </p:nvSpPr>
        <p:spPr>
          <a:xfrm>
            <a:off x="0" y="0"/>
            <a:ext cx="9144000" cy="90872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3667" name="Text Box 24"/>
          <p:cNvSpPr txBox="1">
            <a:spLocks noChangeArrowheads="1"/>
          </p:cNvSpPr>
          <p:nvPr/>
        </p:nvSpPr>
        <p:spPr bwMode="auto">
          <a:xfrm>
            <a:off x="0" y="620688"/>
            <a:ext cx="9144000" cy="45720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4248" name="Group 24"/>
          <p:cNvGraphicFramePr>
            <a:graphicFrameLocks noGrp="1"/>
          </p:cNvGraphicFramePr>
          <p:nvPr/>
        </p:nvGraphicFramePr>
        <p:xfrm>
          <a:off x="0" y="1066800"/>
          <a:ext cx="9144000" cy="6075363"/>
        </p:xfrm>
        <a:graphic>
          <a:graphicData uri="http://schemas.openxmlformats.org/drawingml/2006/table">
            <a:tbl>
              <a:tblPr/>
              <a:tblGrid>
                <a:gridCol w="8275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91680">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نقاط القوَّة</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يسعى إلى أن تكون الأخلاقيَّات مرتبطةً بجوانب الحياة كلِّها</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ترى النواحي الإيجابيَّة في الناموس</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يذكر أنَّ الناموس الموسويَّ يشير إلى ظلال المسيح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يرى أنَّ الناموس يؤدِّي دورًا مع غير المؤمنين في الوقت الحاضر، وهو أنَّه يُبكِّتهم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ينظر إلى الدعم الكتابيِّ لبعض جوانب الناموس (أي الجوانب الأدبيَّة {الأخلاقيَّة}) على أنَّها أثقل من الجوانب الأُخرى (متَّى 23: 23)</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قانون القداسة في</a:t>
                      </a:r>
                      <a:r>
                        <a:rPr lang="ar-JO" b="1" baseline="0" dirty="0">
                          <a:latin typeface="Traditional Arabic" panose="02020603050405020304" pitchFamily="18" charset="-78"/>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الأصحاحين 18-19 من سِفْر اللاويِّين ينبع من طبيعة الله</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يُفسِّر التركيز على "العهد الجديد" تحت ناموس المسيح (غلاطيَّة ٦: ٢)</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يقول إنَّ قوانين العهد القديم التي تتكرَّر في العهد الجديد تكون واجبة الانطباق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يُطبِّق مبادئ الناموس في يومنا الحاضر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هذا الرأي كتابيٌّ من حيث تعليمه بأنَّ الشريعة الموسويَّة بدأَتْ في سيناء وانتهت بموت المسيح، وأنَّ هذا الناموس كان يؤدِّي دور المؤدِّب (المعلِّم) المؤقَّت حتَّى مجيء المسيح (غلاطيَّة 3: 19، 24-25)</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يحافظ على الفصل ما بين 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يؤيِّد الحصول على الإرشاد المستمرَّ من ناموس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3"/>
          <p:cNvSpPr>
            <a:spLocks noGrp="1" noChangeArrowheads="1"/>
          </p:cNvSpPr>
          <p:nvPr>
            <p:ph type="title" idx="4294967295"/>
          </p:nvPr>
        </p:nvSpPr>
        <p:spPr>
          <a:xfrm>
            <a:off x="0" y="-118584"/>
            <a:ext cx="9144000" cy="1026633"/>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0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57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6298" name="Group 26"/>
          <p:cNvGraphicFramePr>
            <a:graphicFrameLocks noGrp="1"/>
          </p:cNvGraphicFramePr>
          <p:nvPr/>
        </p:nvGraphicFramePr>
        <p:xfrm>
          <a:off x="0" y="908050"/>
          <a:ext cx="9144000" cy="5943600"/>
        </p:xfrm>
        <a:graphic>
          <a:graphicData uri="http://schemas.openxmlformats.org/drawingml/2006/table">
            <a:tbl>
              <a:tblPr/>
              <a:tblGrid>
                <a:gridCol w="61156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59632">
                  <a:extLst>
                    <a:ext uri="{9D8B030D-6E8A-4147-A177-3AD203B41FA5}">
                      <a16:colId xmlns:a16="http://schemas.microsoft.com/office/drawing/2014/main" val="20002"/>
                    </a:ext>
                  </a:extLst>
                </a:gridCol>
                <a:gridCol w="174076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475656">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نقاط الضعف</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من الخطأ تطبيق الوصايا الإلهيَّة على الأشخاص الذين لم يختبروا تجديد القلب داخليًّا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ليس بالضرورة أن يكون كلُّ "الناموس (الشرائع)" نابعًا من الناموس الموسويِّ (يوجد أيضًا الناموس الطبيعيُّ وناموس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لا يُطبِّق العهدُ الجديد العهدَ القديم في الأمور المدنيَّة بتاتًا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الناموس جَلَبَ الدينونة على الإنسان (2كورنثوس 3: 9)</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استخدام "الناموس" بطُرُقٍ مختلفةٍ هو أمرٌ غير متَّسقٍ ومُربِك</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المطالبة بحفظ السبت اليوم يتناقض مع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من غير الواضح إن كان القانون الأخلاقيُّ أصبح 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يدمج إسرائيل والكنيسة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س</a:t>
                      </a:r>
                      <a:r>
                        <a:rPr lang="ar-JO" sz="1600" b="1" dirty="0">
                          <a:latin typeface="Traditional Arabic" panose="02020603050405020304" pitchFamily="18" charset="-78"/>
                          <a:cs typeface="Traditional Arabic" panose="02020603050405020304" pitchFamily="18" charset="-78"/>
                        </a:rPr>
                        <a:t>يكون أمرًا اعتباطيًّا وعشوائيًّا إذا جرى انتقاء أجزاء الناموس المطلوب تطبيقها بحسب التقدير الشخصيّ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اختيار الوصايا العشر والأصحاحين 18-19 من سِفْر اللاويِّين يُضيِّق مدى الناموس الأخلاقيِّ</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يسعى إلى تقديم التعليم القائل بعدم تجزئة الناموس والحفاظ في الوقت ذاته على محتواه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متطرِّفٌ في رأيه بأنَّ الناموس ليس له أيُّ غرضٍ بتاتًا في يومنا هذا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a:t>
                      </a:r>
                      <a:r>
                        <a:rPr lang="ar-JO" sz="1600" b="1" dirty="0">
                          <a:latin typeface="Traditional Arabic" panose="02020603050405020304" pitchFamily="18" charset="-78"/>
                          <a:cs typeface="Traditional Arabic" panose="02020603050405020304" pitchFamily="18" charset="-78"/>
                        </a:rPr>
                        <a:t>فشل في رؤية رسالة الإنجيل ضمن العهد القديم، وذلك لأنَّه يرسم الحدود الفاصلة ما بين الناموس والإنجيل، فيضعهما في عصورٍ منفصلةٍ وغير متَّصلة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يُميِّز ما بين جوانب الناموس المتعلِّقة بالإعلانات الإلهيَّة الموحَى</a:t>
                      </a:r>
                      <a:r>
                        <a:rPr lang="ar-JO" sz="1600" b="1" baseline="0" dirty="0">
                          <a:latin typeface="Traditional Arabic" panose="02020603050405020304" pitchFamily="18" charset="-78"/>
                          <a:cs typeface="Traditional Arabic" panose="02020603050405020304" pitchFamily="18" charset="-78"/>
                        </a:rPr>
                        <a:t> بها</a:t>
                      </a:r>
                      <a:r>
                        <a:rPr lang="ar-JO" sz="1600" b="1" dirty="0">
                          <a:latin typeface="Traditional Arabic" panose="02020603050405020304" pitchFamily="18" charset="-78"/>
                          <a:cs typeface="Traditional Arabic" panose="02020603050405020304" pitchFamily="18" charset="-78"/>
                        </a:rPr>
                        <a:t> (الأبديَّة، والإعلان عن طبيعة الله) والجوانب التنظيميَّة (المؤقَّت، والتي حكمَتْ شعب إسرائيل). وهذا التمييز يصنع فروقًا وتمييزًا داخل ناموسٍ لا ينفصل- إذا كان ناموس العهد القديم هو أساسًا وحدةً واحدة، فلماذا نقسمه إلى جزأين؟</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الناموس لم يُبطَلْ، ولكن في الواقع جرى التمسُّك به بالإيمان (رومية 3: 31)</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17761" name="Picture 4" descr="Heart"/>
          <p:cNvPicPr>
            <a:picLocks noChangeAspect="1" noChangeArrowheads="1"/>
          </p:cNvPicPr>
          <p:nvPr/>
        </p:nvPicPr>
        <p:blipFill rotWithShape="1">
          <a:blip r:embed="rId3">
            <a:lum bright="-30000" contrast="26000"/>
            <a:extLst>
              <a:ext uri="{28A0092B-C50C-407E-A947-70E740481C1C}">
                <a14:useLocalDpi xmlns:a14="http://schemas.microsoft.com/office/drawing/2010/main" val="0"/>
              </a:ext>
            </a:extLst>
          </a:blip>
          <a:srcRect r="862"/>
          <a:stretch/>
        </p:blipFill>
        <p:spPr bwMode="auto">
          <a:xfrm>
            <a:off x="0" y="-1988"/>
            <a:ext cx="9067800" cy="685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18" name="Rectangle 2"/>
          <p:cNvSpPr>
            <a:spLocks noGrp="1" noChangeArrowheads="1"/>
          </p:cNvSpPr>
          <p:nvPr>
            <p:ph type="title"/>
          </p:nvPr>
        </p:nvSpPr>
        <p:spPr>
          <a:xfrm>
            <a:off x="4876800" y="0"/>
            <a:ext cx="4267200" cy="19812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effectLst/>
                <a:latin typeface="Arial" panose="020B0604020202020204" pitchFamily="34" charset="0"/>
                <a:cs typeface="Arial" panose="020B0604020202020204" pitchFamily="34" charset="0"/>
              </a:rPr>
              <a:t>كيف </a:t>
            </a:r>
            <a:br>
              <a:rPr lang="ar-JO" b="1" dirty="0">
                <a:solidFill>
                  <a:schemeClr val="bg1"/>
                </a:solidFill>
                <a:effectLst/>
                <a:latin typeface="Arial" panose="020B0604020202020204" pitchFamily="34" charset="0"/>
                <a:cs typeface="Arial" panose="020B0604020202020204" pitchFamily="34" charset="0"/>
              </a:rPr>
            </a:br>
            <a:r>
              <a:rPr lang="ar-JO" b="1" dirty="0">
                <a:solidFill>
                  <a:schemeClr val="bg1"/>
                </a:solidFill>
                <a:effectLst/>
                <a:latin typeface="Arial" panose="020B0604020202020204" pitchFamily="34" charset="0"/>
                <a:cs typeface="Arial" panose="020B0604020202020204" pitchFamily="34" charset="0"/>
              </a:rPr>
              <a:t>نطبق </a:t>
            </a:r>
            <a:br>
              <a:rPr lang="ar-JO" b="1" dirty="0">
                <a:solidFill>
                  <a:schemeClr val="bg1"/>
                </a:solidFill>
                <a:effectLst/>
                <a:latin typeface="Arial" panose="020B0604020202020204" pitchFamily="34" charset="0"/>
                <a:cs typeface="Arial" panose="020B0604020202020204" pitchFamily="34" charset="0"/>
              </a:rPr>
            </a:br>
            <a:r>
              <a:rPr lang="ar-JO" b="1" dirty="0">
                <a:solidFill>
                  <a:schemeClr val="bg1"/>
                </a:solidFill>
                <a:effectLst/>
                <a:latin typeface="Arial" panose="020B0604020202020204" pitchFamily="34" charset="0"/>
                <a:cs typeface="Arial" panose="020B0604020202020204" pitchFamily="34" charset="0"/>
              </a:rPr>
              <a:t>الناموس؟</a:t>
            </a:r>
            <a:endParaRPr lang="en-US" b="1" dirty="0">
              <a:solidFill>
                <a:schemeClr val="bg1"/>
              </a:solidFill>
              <a:effectLst/>
              <a:latin typeface="Arial" panose="020B0604020202020204" pitchFamily="34" charset="0"/>
              <a:cs typeface="Arial" panose="020B0604020202020204" pitchFamily="34" charset="0"/>
            </a:endParaRPr>
          </a:p>
        </p:txBody>
      </p:sp>
      <p:sp>
        <p:nvSpPr>
          <p:cNvPr id="86019" name="Rectangle 3"/>
          <p:cNvSpPr>
            <a:spLocks noGrp="1" noChangeArrowheads="1"/>
          </p:cNvSpPr>
          <p:nvPr>
            <p:ph type="body" idx="1"/>
          </p:nvPr>
        </p:nvSpPr>
        <p:spPr>
          <a:xfrm>
            <a:off x="76200" y="2895600"/>
            <a:ext cx="4572000" cy="3810000"/>
          </a:xfrm>
        </p:spPr>
        <p:txBody>
          <a:bodyPr/>
          <a:lstStyle/>
          <a:p>
            <a:pPr algn="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أحصل على الأهمية اللاهوتية في ضوء العهد الجديد</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لاحظ بعض القوانين التي أكملت / انتهت بعمل الصليب</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المحبة و القلب</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cs typeface="Arial" panose="020B0604020202020204" pitchFamily="34" charset="0"/>
              </a:rPr>
              <a:t>Black</a:t>
            </a:r>
          </a:p>
        </p:txBody>
      </p:sp>
    </p:spTree>
    <p:extLst>
      <p:ext uri="{BB962C8B-B14F-4D97-AF65-F5344CB8AC3E}">
        <p14:creationId xmlns:p14="http://schemas.microsoft.com/office/powerpoint/2010/main" val="275771502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dirty="0">
                <a:solidFill>
                  <a:srgbClr val="FFFFFF"/>
                </a:solidFill>
                <a:ea typeface="ＭＳ Ｐゴシック" charset="0"/>
                <a:cs typeface="Arial" panose="020B0604020202020204" pitchFamily="34" charset="0"/>
              </a:rPr>
              <a:t>مسح العهد القديم</a:t>
            </a:r>
            <a:r>
              <a:rPr lang="en-US" sz="3200" dirty="0">
                <a:solidFill>
                  <a:srgbClr val="FFFFFF"/>
                </a:solidFill>
                <a:ea typeface="ＭＳ Ｐゴシック" charset="0"/>
                <a:cs typeface="Arial" panose="020B0604020202020204" pitchFamily="34" charset="0"/>
              </a:rPr>
              <a:t> at BibleStudyDownloads.org</a:t>
            </a:r>
            <a:endParaRPr lang="en-US" sz="11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panose="020B0604020202020204" pitchFamily="34" charset="0"/>
                <a:cs typeface="Arial" panose="020B0604020202020204" pitchFamily="34" charset="0"/>
              </a:rPr>
              <a:t>احصل على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56622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73725"/>
                <a:invGamma/>
              </a:schemeClr>
            </a:gs>
          </a:gsLst>
          <a:lin ang="54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ar-JO" sz="3600" b="1" dirty="0">
                <a:effectLst>
                  <a:outerShdw blurRad="38100" dist="38100" dir="2700000" algn="tl">
                    <a:srgbClr val="000000"/>
                  </a:outerShdw>
                </a:effectLst>
                <a:latin typeface="Arial" panose="020B0604020202020204" pitchFamily="34" charset="0"/>
                <a:cs typeface="Arial" panose="020B0604020202020204" pitchFamily="34" charset="0"/>
              </a:rPr>
              <a:t>المسيا لكل الجنس البشري</a:t>
            </a:r>
            <a:endParaRPr 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1683" name="Rectangle 3"/>
          <p:cNvSpPr>
            <a:spLocks noGrp="1" noChangeArrowheads="1"/>
          </p:cNvSpPr>
          <p:nvPr>
            <p:ph type="body" idx="1"/>
          </p:nvPr>
        </p:nvSpPr>
        <p:spPr/>
        <p:txBody>
          <a:bodyPr/>
          <a:lstStyle/>
          <a:p>
            <a:pPr algn="r" rtl="1" eaLnBrk="1" hangingPunct="1">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رومية 3: 21-24 و أما الآن فقد ظهر بر الله بدون الناموس مشهوداً له من الناموس و الأنبياء بر الله بالإيمان بيسوع المسيح إلى كل و على كل الذين يؤمنون لأنه لا فرق </a:t>
            </a:r>
            <a:r>
              <a:rPr lang="ar-JO" sz="2800" b="1" dirty="0">
                <a:solidFill>
                  <a:schemeClr val="accent2">
                    <a:lumMod val="60000"/>
                    <a:lumOff val="40000"/>
                  </a:schemeClr>
                </a:solidFill>
                <a:effectLst>
                  <a:outerShdw blurRad="38100" dist="38100" dir="2700000" algn="tl">
                    <a:srgbClr val="000000"/>
                  </a:outerShdw>
                </a:effectLst>
                <a:latin typeface="Arial" panose="020B0604020202020204" pitchFamily="34" charset="0"/>
                <a:cs typeface="Arial" panose="020B0604020202020204" pitchFamily="34" charset="0"/>
              </a:rPr>
              <a:t>إذ الجميع أخطأوا و أعوزهم مجد الله</a:t>
            </a: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 متبررين مجاناً بنعمته بالفداء الذي بيسوع المسيح</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0"/>
            <a:ext cx="8534400" cy="1143000"/>
          </a:xfrm>
        </p:spPr>
        <p:txBody>
          <a:bodyPr/>
          <a:lstStyle/>
          <a:p>
            <a:pPr eaLnBrk="1" hangingPunct="1">
              <a:defRPr/>
            </a:pPr>
            <a:r>
              <a:rPr lang="ar-JO" sz="3600" b="1" dirty="0">
                <a:solidFill>
                  <a:srgbClr val="990033"/>
                </a:solidFill>
                <a:latin typeface="Arial" panose="020B0604020202020204" pitchFamily="34" charset="0"/>
                <a:cs typeface="Arial" panose="020B0604020202020204" pitchFamily="34" charset="0"/>
              </a:rPr>
              <a:t>الخلاص من خلال المسيح</a:t>
            </a:r>
            <a:endParaRPr lang="en-US" sz="3600" b="1" dirty="0">
              <a:solidFill>
                <a:srgbClr val="990033"/>
              </a:solidFill>
              <a:latin typeface="Arial" panose="020B0604020202020204" pitchFamily="34" charset="0"/>
              <a:cs typeface="Arial" panose="020B0604020202020204" pitchFamily="34" charset="0"/>
            </a:endParaRPr>
          </a:p>
        </p:txBody>
      </p:sp>
      <p:sp>
        <p:nvSpPr>
          <p:cNvPr id="73731" name="Rectangle 3"/>
          <p:cNvSpPr>
            <a:spLocks noGrp="1" noChangeArrowheads="1"/>
          </p:cNvSpPr>
          <p:nvPr>
            <p:ph type="body" idx="1"/>
          </p:nvPr>
        </p:nvSpPr>
        <p:spPr>
          <a:xfrm>
            <a:off x="5105400" y="1219200"/>
            <a:ext cx="3886200" cy="5257800"/>
          </a:xfrm>
        </p:spPr>
        <p:txBody>
          <a:bodyPr/>
          <a:lstStyle/>
          <a:p>
            <a:pPr algn="r" rtl="1" eaLnBrk="1" hangingPunct="1">
              <a:defRPr/>
            </a:pPr>
            <a:r>
              <a:rPr lang="ar-JO" b="1" dirty="0">
                <a:solidFill>
                  <a:srgbClr val="0000FF"/>
                </a:solidFill>
                <a:latin typeface="Arial" panose="020B0604020202020204" pitchFamily="34" charset="0"/>
                <a:cs typeface="Arial" panose="020B0604020202020204" pitchFamily="34" charset="0"/>
              </a:rPr>
              <a:t>رومية 10: 9 لأنك إن اعترفت بفمك بالرب يسوع و آمنت بقلبك أن الله أقامه من الأموات خلصت</a:t>
            </a:r>
            <a:endParaRPr lang="en-US" b="1" dirty="0">
              <a:solidFill>
                <a:srgbClr val="0000FF"/>
              </a:solidFill>
              <a:latin typeface="Arial" panose="020B0604020202020204" pitchFamily="34" charset="0"/>
              <a:cs typeface="Arial" panose="020B0604020202020204" pitchFamily="34" charset="0"/>
            </a:endParaRPr>
          </a:p>
        </p:txBody>
      </p:sp>
      <p:pic>
        <p:nvPicPr>
          <p:cNvPr id="39940" name="Picture 5" descr="Lam of God Background"/>
          <p:cNvPicPr>
            <a:picLocks noChangeAspect="1" noChangeArrowheads="1"/>
          </p:cNvPicPr>
          <p:nvPr/>
        </p:nvPicPr>
        <p:blipFill>
          <a:blip r:embed="rId4">
            <a:extLst>
              <a:ext uri="{28A0092B-C50C-407E-A947-70E740481C1C}">
                <a14:useLocalDpi xmlns:a14="http://schemas.microsoft.com/office/drawing/2010/main" val="0"/>
              </a:ext>
            </a:extLst>
          </a:blip>
          <a:srcRect b="23334"/>
          <a:stretch>
            <a:fillRect/>
          </a:stretch>
        </p:blipFill>
        <p:spPr bwMode="auto">
          <a:xfrm>
            <a:off x="0" y="1066800"/>
            <a:ext cx="5003800"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p:spPr>
        <p:txBody>
          <a:bodyPr/>
          <a:lstStyle/>
          <a:p>
            <a:pPr eaLnBrk="1" hangingPunct="1">
              <a:defRPr/>
            </a:pPr>
            <a:r>
              <a:rPr lang="ar-JO" sz="3600" b="1" dirty="0">
                <a:solidFill>
                  <a:srgbClr val="990033"/>
                </a:solidFill>
                <a:latin typeface="Arial" panose="020B0604020202020204" pitchFamily="34" charset="0"/>
                <a:cs typeface="Arial" panose="020B0604020202020204" pitchFamily="34" charset="0"/>
              </a:rPr>
              <a:t>الخلاص من خلال المسيح</a:t>
            </a:r>
            <a:endParaRPr lang="en-US" sz="3600" b="1" dirty="0">
              <a:solidFill>
                <a:srgbClr val="990033"/>
              </a:solidFill>
              <a:latin typeface="Arial" panose="020B0604020202020204" pitchFamily="34" charset="0"/>
              <a:cs typeface="Arial" panose="020B0604020202020204" pitchFamily="34" charset="0"/>
            </a:endParaRPr>
          </a:p>
        </p:txBody>
      </p:sp>
      <p:sp>
        <p:nvSpPr>
          <p:cNvPr id="77827" name="Rectangle 3"/>
          <p:cNvSpPr>
            <a:spLocks noGrp="1" noChangeArrowheads="1"/>
          </p:cNvSpPr>
          <p:nvPr>
            <p:ph type="body" idx="1"/>
          </p:nvPr>
        </p:nvSpPr>
        <p:spPr>
          <a:xfrm>
            <a:off x="304800" y="1143000"/>
            <a:ext cx="8610600" cy="5562600"/>
          </a:xfrm>
        </p:spPr>
        <p:txBody>
          <a:bodyPr/>
          <a:lstStyle/>
          <a:p>
            <a:pPr algn="r" eaLnBrk="1" hangingPunct="1">
              <a:buFontTx/>
              <a:buNone/>
              <a:defRPr/>
            </a:pPr>
            <a:r>
              <a:rPr lang="ar-JO" b="1" baseline="30000" dirty="0">
                <a:latin typeface="Arial" panose="020B0604020202020204" pitchFamily="34" charset="0"/>
                <a:cs typeface="Arial" panose="020B0604020202020204" pitchFamily="34" charset="0"/>
              </a:rPr>
              <a:t>أعمال 15: 6-11  </a:t>
            </a:r>
          </a:p>
          <a:p>
            <a:pPr algn="r" eaLnBrk="1" hangingPunct="1">
              <a:buFontTx/>
              <a:buNone/>
              <a:defRPr/>
            </a:pPr>
            <a:r>
              <a:rPr lang="ar-SA" b="1" dirty="0">
                <a:latin typeface="Arial" panose="020B0604020202020204" pitchFamily="34" charset="0"/>
                <a:cs typeface="Arial" panose="020B0604020202020204" pitchFamily="34" charset="0"/>
              </a:rPr>
              <a:t>فَاجْتَمَعَ الرُّسُلُ وَالْمَشَايخُ لِيَنْظُرُوا فِي هذَا الأَمْرِ. </a:t>
            </a:r>
            <a:r>
              <a:rPr lang="ar-SA" b="1" baseline="30000" dirty="0">
                <a:latin typeface="Arial" panose="020B0604020202020204" pitchFamily="34" charset="0"/>
                <a:cs typeface="Arial" panose="020B0604020202020204" pitchFamily="34" charset="0"/>
              </a:rPr>
              <a:t>7</a:t>
            </a:r>
            <a:r>
              <a:rPr lang="ar-SA" b="1" dirty="0">
                <a:latin typeface="Arial" panose="020B0604020202020204" pitchFamily="34" charset="0"/>
                <a:cs typeface="Arial" panose="020B0604020202020204" pitchFamily="34" charset="0"/>
              </a:rPr>
              <a:t>فَبَعْدَ مَا حَصَلَتْ مُبَاحَثَةٌ كَثِيرَةٌ قَامَ بُطْرُسُ وَقَالَ لَهُمْ:«أَيُّهَا الرِّجَالُ الإِخْوَةُ، أَنْتُمْ تَعْلَمُونَ أَنَّهُ مُنْذُ أَيَّامٍ قَدِيمَةٍ اخْتَارَ اللهُ بَيْنَنَا أَنَّهُ بِفَمِي يَسْمَعُ الأُمَمُ كَلِمَةَ الإِنْجِيلِ وَيُؤْمِنُونَ. </a:t>
            </a:r>
            <a:r>
              <a:rPr lang="ar-SA" b="1" baseline="30000" dirty="0">
                <a:latin typeface="Arial" panose="020B0604020202020204" pitchFamily="34" charset="0"/>
                <a:cs typeface="Arial" panose="020B0604020202020204" pitchFamily="34" charset="0"/>
              </a:rPr>
              <a:t>8</a:t>
            </a:r>
            <a:r>
              <a:rPr lang="ar-SA" b="1" dirty="0">
                <a:latin typeface="Arial" panose="020B0604020202020204" pitchFamily="34" charset="0"/>
                <a:cs typeface="Arial" panose="020B0604020202020204" pitchFamily="34" charset="0"/>
              </a:rPr>
              <a:t>وَاللهُ الْعَارِفُ الْقُلُوبَ، شَهِدَ لَهُمْ مُعْطِيًا لَهُمُ الرُّوحَ الْقُدُسَ كَمَا لَنَا أَيْضًا. </a:t>
            </a:r>
            <a:r>
              <a:rPr lang="ar-SA" b="1" baseline="30000" dirty="0">
                <a:latin typeface="Arial" panose="020B0604020202020204" pitchFamily="34" charset="0"/>
                <a:cs typeface="Arial" panose="020B0604020202020204" pitchFamily="34" charset="0"/>
              </a:rPr>
              <a:t>9</a:t>
            </a:r>
            <a:r>
              <a:rPr lang="ar-SA" b="1" dirty="0">
                <a:latin typeface="Arial" panose="020B0604020202020204" pitchFamily="34" charset="0"/>
                <a:cs typeface="Arial" panose="020B0604020202020204" pitchFamily="34" charset="0"/>
              </a:rPr>
              <a:t>وَلَمْ يُمَيِّزْ بَيْنَنَا وَبَيْنَهُمْ بِشَيْءٍ، إِذْ طَهَّرَ بِالإِيمَانِ قُلُوبَهُمْ. </a:t>
            </a:r>
            <a:r>
              <a:rPr lang="ar-SA" b="1" baseline="30000" dirty="0">
                <a:latin typeface="Arial" panose="020B0604020202020204" pitchFamily="34" charset="0"/>
                <a:cs typeface="Arial" panose="020B0604020202020204" pitchFamily="34" charset="0"/>
              </a:rPr>
              <a:t>10</a:t>
            </a:r>
            <a:r>
              <a:rPr lang="ar-SA" b="1" dirty="0">
                <a:latin typeface="Arial" panose="020B0604020202020204" pitchFamily="34" charset="0"/>
                <a:cs typeface="Arial" panose="020B0604020202020204" pitchFamily="34" charset="0"/>
              </a:rPr>
              <a:t>فَالآنَ لِمَاذَا تُجَرِّبُونَ اللهَ بِوَضْعِ نِيرٍ عَلَى عُنُقِ التَّلاَمِيذِ لَمْ يَسْتَطِعْ آبَاؤُنَا وَلاَ نَحْنُ أَنْ نَحْمِلَهُ؟ </a:t>
            </a:r>
            <a:r>
              <a:rPr lang="ar-SA" b="1" baseline="30000" dirty="0">
                <a:solidFill>
                  <a:srgbClr val="C00000"/>
                </a:solidFill>
                <a:latin typeface="Arial" panose="020B0604020202020204" pitchFamily="34" charset="0"/>
                <a:cs typeface="Arial" panose="020B0604020202020204" pitchFamily="34" charset="0"/>
              </a:rPr>
              <a:t>11</a:t>
            </a:r>
            <a:r>
              <a:rPr lang="ar-SA" b="1" dirty="0">
                <a:solidFill>
                  <a:srgbClr val="C00000"/>
                </a:solidFill>
                <a:latin typeface="Arial" panose="020B0604020202020204" pitchFamily="34" charset="0"/>
                <a:cs typeface="Arial" panose="020B0604020202020204" pitchFamily="34" charset="0"/>
              </a:rPr>
              <a:t>لكِنْ بِنِعْمَةِ الرَّبِّ يَسُوعَ الْمَسِيحِ نُؤْمِنُ أَنْ نَخْلُصَ كَمَا أُولئِكَ أَيْضًا». </a:t>
            </a:r>
            <a:endParaRPr lang="en-US"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Israel"/>
          <p:cNvPicPr>
            <a:picLocks noChangeAspect="1" noChangeArrowheads="1"/>
          </p:cNvPicPr>
          <p:nvPr/>
        </p:nvPicPr>
        <p:blipFill>
          <a:blip r:embed="rId3">
            <a:lum bright="36000" contrast="-36000"/>
            <a:extLst>
              <a:ext uri="{28A0092B-C50C-407E-A947-70E740481C1C}">
                <a14:useLocalDpi xmlns:a14="http://schemas.microsoft.com/office/drawing/2010/main" val="0"/>
              </a:ext>
            </a:extLst>
          </a:blip>
          <a:srcRect t="13397"/>
          <a:stretch>
            <a:fillRect/>
          </a:stretch>
        </p:blipFill>
        <p:spPr bwMode="auto">
          <a:xfrm>
            <a:off x="0" y="0"/>
            <a:ext cx="9144000" cy="685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0" y="-76200"/>
            <a:ext cx="9144000" cy="1143000"/>
          </a:xfrm>
        </p:spPr>
        <p:txBody>
          <a:bodyPr/>
          <a:lstStyle/>
          <a:p>
            <a:pPr eaLnBrk="1" hangingPunct="1">
              <a:defRPr/>
            </a:pPr>
            <a:r>
              <a:rPr lang="ar-JO" b="1" dirty="0">
                <a:solidFill>
                  <a:srgbClr val="006600"/>
                </a:solidFill>
                <a:latin typeface="Arial" panose="020B0604020202020204" pitchFamily="34" charset="0"/>
                <a:cs typeface="Arial" panose="020B0604020202020204" pitchFamily="34" charset="0"/>
              </a:rPr>
              <a:t>المسيح هو غاية الناموس</a:t>
            </a:r>
            <a:endParaRPr lang="en-US" b="1" dirty="0">
              <a:solidFill>
                <a:srgbClr val="006600"/>
              </a:solidFill>
              <a:latin typeface="Arial" panose="020B0604020202020204" pitchFamily="34" charset="0"/>
              <a:cs typeface="Arial" panose="020B0604020202020204" pitchFamily="34" charset="0"/>
            </a:endParaRPr>
          </a:p>
        </p:txBody>
      </p:sp>
      <p:sp>
        <p:nvSpPr>
          <p:cNvPr id="75779" name="Rectangle 3"/>
          <p:cNvSpPr>
            <a:spLocks noGrp="1" noChangeArrowheads="1"/>
          </p:cNvSpPr>
          <p:nvPr>
            <p:ph type="body" idx="1"/>
          </p:nvPr>
        </p:nvSpPr>
        <p:spPr>
          <a:xfrm>
            <a:off x="381000" y="914400"/>
            <a:ext cx="8153400" cy="5029200"/>
          </a:xfrm>
        </p:spPr>
        <p:txBody>
          <a:bodyPr/>
          <a:lstStyle/>
          <a:p>
            <a:pPr algn="r" rtl="1" eaLnBrk="1" hangingPunct="1">
              <a:defRPr/>
            </a:pPr>
            <a:r>
              <a:rPr lang="ar-JO" sz="2800" b="1" dirty="0">
                <a:solidFill>
                  <a:srgbClr val="6600CC"/>
                </a:solidFill>
                <a:latin typeface="Arial" panose="020B0604020202020204" pitchFamily="34" charset="0"/>
                <a:cs typeface="Arial" panose="020B0604020202020204" pitchFamily="34" charset="0"/>
              </a:rPr>
              <a:t>رومية 10: 4 لأن </a:t>
            </a:r>
            <a:r>
              <a:rPr lang="ar-JO" sz="2800" b="1" dirty="0">
                <a:solidFill>
                  <a:srgbClr val="FF0000"/>
                </a:solidFill>
                <a:latin typeface="Arial" panose="020B0604020202020204" pitchFamily="34" charset="0"/>
                <a:cs typeface="Arial" panose="020B0604020202020204" pitchFamily="34" charset="0"/>
              </a:rPr>
              <a:t>غاية الناموس هي المسيح </a:t>
            </a:r>
            <a:r>
              <a:rPr lang="ar-JO" sz="2800" b="1" dirty="0">
                <a:solidFill>
                  <a:srgbClr val="6600CC"/>
                </a:solidFill>
                <a:latin typeface="Arial" panose="020B0604020202020204" pitchFamily="34" charset="0"/>
                <a:cs typeface="Arial" panose="020B0604020202020204" pitchFamily="34" charset="0"/>
              </a:rPr>
              <a:t>للبر لكل من يؤمن</a:t>
            </a:r>
            <a:endParaRPr lang="en-US" sz="2800" b="1" dirty="0">
              <a:solidFill>
                <a:srgbClr val="6600CC"/>
              </a:solidFill>
              <a:latin typeface="Arial" panose="020B0604020202020204" pitchFamily="34" charset="0"/>
              <a:cs typeface="Arial" panose="020B0604020202020204" pitchFamily="34" charset="0"/>
            </a:endParaRPr>
          </a:p>
          <a:p>
            <a:pPr eaLnBrk="1" hangingPunct="1">
              <a:defRPr/>
            </a:pPr>
            <a:endParaRPr lang="en-US" sz="2800" b="1" dirty="0">
              <a:solidFill>
                <a:srgbClr val="6600CC"/>
              </a:solidFill>
              <a:latin typeface="Arial" panose="020B0604020202020204" pitchFamily="34" charset="0"/>
              <a:cs typeface="Arial" panose="020B0604020202020204" pitchFamily="34" charset="0"/>
            </a:endParaRPr>
          </a:p>
          <a:p>
            <a:pPr algn="r" rtl="1" eaLnBrk="1" hangingPunct="1">
              <a:defRPr/>
            </a:pPr>
            <a:r>
              <a:rPr lang="ar-JO" sz="2800" b="1" dirty="0">
                <a:solidFill>
                  <a:srgbClr val="002060"/>
                </a:solidFill>
                <a:latin typeface="Arial" panose="020B0604020202020204" pitchFamily="34" charset="0"/>
                <a:cs typeface="Arial" panose="020B0604020202020204" pitchFamily="34" charset="0"/>
              </a:rPr>
              <a:t>غلاطية 3: 23-25 و لكن قبلما جاء الإيمان كنا محروسين تحت الناموس مغلقاً علينا إلى الإيمان العتيد أن يعلن إذاً قد كان الناموس مؤدبنا إلى المسيح لكي نتبرر بالإيمان و لكن بعد ما جاء الإيمان </a:t>
            </a:r>
            <a:r>
              <a:rPr lang="ar-JO" sz="2800" b="1" dirty="0">
                <a:solidFill>
                  <a:srgbClr val="57010B"/>
                </a:solidFill>
                <a:latin typeface="Arial" panose="020B0604020202020204" pitchFamily="34" charset="0"/>
                <a:cs typeface="Arial" panose="020B0604020202020204" pitchFamily="34" charset="0"/>
              </a:rPr>
              <a:t>لسنا بعد تحت مؤدب </a:t>
            </a:r>
            <a:endParaRPr lang="en-US" sz="2800" b="1" dirty="0">
              <a:solidFill>
                <a:srgbClr val="57010B"/>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50000">
              <a:srgbClr val="C0D9FF"/>
            </a:gs>
            <a:gs pos="100000">
              <a:srgbClr val="5E9EFF"/>
            </a:gs>
          </a:gsLst>
          <a:lin ang="5400000" scaled="1"/>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gradFill rotWithShape="0">
            <a:gsLst>
              <a:gs pos="0">
                <a:srgbClr val="6600CC"/>
              </a:gs>
              <a:gs pos="50000">
                <a:srgbClr val="6600CC">
                  <a:gamma/>
                  <a:tint val="45490"/>
                  <a:invGamma/>
                </a:srgbClr>
              </a:gs>
              <a:gs pos="100000">
                <a:srgbClr val="6600CC"/>
              </a:gs>
            </a:gsLst>
            <a:lin ang="5400000" scaled="1"/>
          </a:gradFill>
        </p:spPr>
        <p:txBody>
          <a:bodyPr/>
          <a:lstStyle/>
          <a:p>
            <a:pPr eaLnBrk="1" hangingPunct="1">
              <a:defRPr/>
            </a:pPr>
            <a:r>
              <a:rPr lang="ar-JO"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التبرير بالإيمان</a:t>
            </a:r>
            <a:endParaRPr lang="en-US"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9875" name="Rectangle 3"/>
          <p:cNvSpPr>
            <a:spLocks noGrp="1" noChangeArrowheads="1"/>
          </p:cNvSpPr>
          <p:nvPr>
            <p:ph type="body" idx="1"/>
          </p:nvPr>
        </p:nvSpPr>
        <p:spPr/>
        <p:txBody>
          <a:bodyPr/>
          <a:lstStyle/>
          <a:p>
            <a:pPr algn="r" rtl="1" eaLnBrk="1" hangingPunct="1">
              <a:lnSpc>
                <a:spcPct val="90000"/>
              </a:lnSpc>
              <a:defRPr/>
            </a:pPr>
            <a:r>
              <a:rPr lang="ar-JO" b="1" dirty="0">
                <a:effectLst>
                  <a:outerShdw blurRad="38100" dist="38100" dir="2700000" algn="tl">
                    <a:srgbClr val="FFFFFF"/>
                  </a:outerShdw>
                </a:effectLst>
                <a:latin typeface="Arial" panose="020B0604020202020204" pitchFamily="34" charset="0"/>
                <a:cs typeface="Arial" panose="020B0604020202020204" pitchFamily="34" charset="0"/>
              </a:rPr>
              <a:t>غلاطية 2: 15-16  نحن بالطبيعة يهود و لسنا من الأمم خطاة إذ نعلم أن الإنسان لا يتبرر بأعمال الناموس بل بإيمان يسوع المسيح آمنا نحن أيضاً بيسوع المسيح </a:t>
            </a:r>
            <a:r>
              <a:rPr lang="ar-JO" b="1" dirty="0">
                <a:solidFill>
                  <a:srgbClr val="BA00BA"/>
                </a:solidFill>
                <a:effectLst>
                  <a:outerShdw blurRad="38100" dist="38100" dir="2700000" algn="tl">
                    <a:srgbClr val="FFFFFF"/>
                  </a:outerShdw>
                </a:effectLst>
                <a:latin typeface="Arial" panose="020B0604020202020204" pitchFamily="34" charset="0"/>
                <a:cs typeface="Arial" panose="020B0604020202020204" pitchFamily="34" charset="0"/>
              </a:rPr>
              <a:t>لنتبرر بإيمان يسوع لا بأعمال الناموس</a:t>
            </a:r>
            <a:r>
              <a:rPr lang="ar-JO" b="1" dirty="0">
                <a:effectLst>
                  <a:outerShdw blurRad="38100" dist="38100" dir="2700000" algn="tl">
                    <a:srgbClr val="FFFFFF"/>
                  </a:outerShdw>
                </a:effectLst>
                <a:latin typeface="Arial" panose="020B0604020202020204" pitchFamily="34" charset="0"/>
                <a:cs typeface="Arial" panose="020B0604020202020204" pitchFamily="34" charset="0"/>
              </a:rPr>
              <a:t> لأنه بأعمال الناموس لا يتبرر جسد ما</a:t>
            </a:r>
            <a:endParaRPr lang="en-US"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Office\Templates\SC-Templates\Star of David.pot</Template>
  <TotalTime>3182</TotalTime>
  <Words>4065</Words>
  <Application>Microsoft Macintosh PowerPoint</Application>
  <PresentationFormat>On-screen Show (4:3)</PresentationFormat>
  <Paragraphs>640</Paragraphs>
  <Slides>47</Slides>
  <Notes>46</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47</vt:i4>
      </vt:variant>
    </vt:vector>
  </HeadingPairs>
  <TitlesOfParts>
    <vt:vector size="68" baseType="lpstr">
      <vt:lpstr>ＭＳ Ｐゴシック</vt:lpstr>
      <vt:lpstr>Times</vt:lpstr>
      <vt:lpstr>Arial</vt:lpstr>
      <vt:lpstr>Calibri</vt:lpstr>
      <vt:lpstr>Comic Sans MS</vt:lpstr>
      <vt:lpstr>Monotype Sorts</vt:lpstr>
      <vt:lpstr>Tahoma</vt:lpstr>
      <vt:lpstr>Times New Roman</vt:lpstr>
      <vt:lpstr>Traditional Arabic</vt:lpstr>
      <vt:lpstr>Verdana</vt:lpstr>
      <vt:lpstr>Wingdings</vt:lpstr>
      <vt:lpstr>Default Design</vt:lpstr>
      <vt:lpstr>1_Default Design</vt:lpstr>
      <vt:lpstr>Orbit</vt:lpstr>
      <vt:lpstr>2_Default Design</vt:lpstr>
      <vt:lpstr>3_Default Design</vt:lpstr>
      <vt:lpstr>4_Default Design</vt:lpstr>
      <vt:lpstr>5_Default Design</vt:lpstr>
      <vt:lpstr>6_Default Design</vt:lpstr>
      <vt:lpstr>9_untitled 3</vt:lpstr>
      <vt:lpstr>4_MEADOW</vt:lpstr>
      <vt:lpstr>تطبيق الناموس</vt:lpstr>
      <vt:lpstr>صح أم خطأ</vt:lpstr>
      <vt:lpstr>نفسد أم لا نفسد؟</vt:lpstr>
      <vt:lpstr>ماذا تعتقد؟</vt:lpstr>
      <vt:lpstr>المسيا لكل الجنس البشري</vt:lpstr>
      <vt:lpstr>الخلاص من خلال المسيح</vt:lpstr>
      <vt:lpstr>الخلاص من خلال المسيح</vt:lpstr>
      <vt:lpstr>المسيح هو غاية الناموس</vt:lpstr>
      <vt:lpstr>التبرير بالإيمان</vt:lpstr>
      <vt:lpstr>ناموس المحبة</vt:lpstr>
      <vt:lpstr>PowerPoint Presentation</vt:lpstr>
      <vt:lpstr>العهد المتدرج</vt:lpstr>
      <vt:lpstr>العهد المتدرج</vt:lpstr>
      <vt:lpstr>من سيناء إلى الصليب</vt:lpstr>
      <vt:lpstr>العهد المتدرج</vt:lpstr>
      <vt:lpstr>مصر و الظلمة</vt:lpstr>
      <vt:lpstr>العهد المتدرج</vt:lpstr>
      <vt:lpstr>PowerPoint Presentation</vt:lpstr>
      <vt:lpstr>العهد المتدرج</vt:lpstr>
      <vt:lpstr>القداسة</vt:lpstr>
      <vt:lpstr>العهد المتدرج</vt:lpstr>
      <vt:lpstr>PowerPoint Presentation</vt:lpstr>
      <vt:lpstr>العهد المتدرج</vt:lpstr>
      <vt:lpstr>الإيمان يقود إلى الطاعة</vt:lpstr>
      <vt:lpstr>العهد المتدرج</vt:lpstr>
      <vt:lpstr>PowerPoint Presentation</vt:lpstr>
      <vt:lpstr>العهد المتدرج</vt:lpstr>
      <vt:lpstr>يسوع رئيس كهنتنا</vt:lpstr>
      <vt:lpstr>العهد المتدرج</vt:lpstr>
      <vt:lpstr>دم المسيح</vt:lpstr>
      <vt:lpstr>العهد المتدرج</vt:lpstr>
      <vt:lpstr>نقاء القلب</vt:lpstr>
      <vt:lpstr>العهد المتدرج</vt:lpstr>
      <vt:lpstr>Forgivenness</vt:lpstr>
      <vt:lpstr>العهد المتدرج</vt:lpstr>
      <vt:lpstr>بركات                  العهود</vt:lpstr>
      <vt:lpstr>إذاً؟</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كيف  نطبق  الناموس؟</vt:lpstr>
      <vt:lpstr>Black</vt:lpstr>
      <vt:lpstr>مسح العهد القديم at BibleStudyDownloads.org</vt:lpstr>
    </vt:vector>
  </TitlesOfParts>
  <Company>Jeremiah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Alexis Jeremiah</dc:creator>
  <cp:lastModifiedBy>Rick Griffith</cp:lastModifiedBy>
  <cp:revision>54</cp:revision>
  <dcterms:created xsi:type="dcterms:W3CDTF">2004-10-04T14:51:02Z</dcterms:created>
  <dcterms:modified xsi:type="dcterms:W3CDTF">2024-10-03T04:33:32Z</dcterms:modified>
</cp:coreProperties>
</file>