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5.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theme/themeOverride7.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1.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2.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18" r:id="rId4"/>
    <p:sldMasterId id="2147483878" r:id="rId5"/>
    <p:sldMasterId id="2147483890" r:id="rId6"/>
    <p:sldMasterId id="2147483960" r:id="rId7"/>
    <p:sldMasterId id="2147483984" r:id="rId8"/>
    <p:sldMasterId id="2147483998" r:id="rId9"/>
    <p:sldMasterId id="2147484036" r:id="rId10"/>
    <p:sldMasterId id="2147484087" r:id="rId11"/>
    <p:sldMasterId id="2147484099" r:id="rId12"/>
    <p:sldMasterId id="2147484111" r:id="rId13"/>
    <p:sldMasterId id="2147484124" r:id="rId14"/>
    <p:sldMasterId id="2147484126" r:id="rId15"/>
    <p:sldMasterId id="2147484138" r:id="rId16"/>
    <p:sldMasterId id="2147484151" r:id="rId17"/>
    <p:sldMasterId id="2147484165" r:id="rId18"/>
    <p:sldMasterId id="2147484180" r:id="rId19"/>
    <p:sldMasterId id="2147484188" r:id="rId20"/>
  </p:sldMasterIdLst>
  <p:notesMasterIdLst>
    <p:notesMasterId r:id="rId141"/>
  </p:notesMasterIdLst>
  <p:sldIdLst>
    <p:sldId id="504" r:id="rId21"/>
    <p:sldId id="1771" r:id="rId22"/>
    <p:sldId id="1772" r:id="rId23"/>
    <p:sldId id="1773" r:id="rId24"/>
    <p:sldId id="1774" r:id="rId25"/>
    <p:sldId id="1775" r:id="rId26"/>
    <p:sldId id="1776" r:id="rId27"/>
    <p:sldId id="1777" r:id="rId28"/>
    <p:sldId id="1778" r:id="rId29"/>
    <p:sldId id="1779" r:id="rId30"/>
    <p:sldId id="1780" r:id="rId31"/>
    <p:sldId id="1781" r:id="rId32"/>
    <p:sldId id="1782" r:id="rId33"/>
    <p:sldId id="1783" r:id="rId34"/>
    <p:sldId id="1784" r:id="rId35"/>
    <p:sldId id="1785" r:id="rId36"/>
    <p:sldId id="1820" r:id="rId37"/>
    <p:sldId id="1787" r:id="rId38"/>
    <p:sldId id="1788" r:id="rId39"/>
    <p:sldId id="672" r:id="rId40"/>
    <p:sldId id="505" r:id="rId41"/>
    <p:sldId id="1821" r:id="rId42"/>
    <p:sldId id="539" r:id="rId43"/>
    <p:sldId id="507" r:id="rId44"/>
    <p:sldId id="538" r:id="rId45"/>
    <p:sldId id="653" r:id="rId46"/>
    <p:sldId id="652" r:id="rId47"/>
    <p:sldId id="651" r:id="rId48"/>
    <p:sldId id="650" r:id="rId49"/>
    <p:sldId id="649" r:id="rId50"/>
    <p:sldId id="374" r:id="rId51"/>
    <p:sldId id="375" r:id="rId52"/>
    <p:sldId id="508" r:id="rId53"/>
    <p:sldId id="376" r:id="rId54"/>
    <p:sldId id="488" r:id="rId55"/>
    <p:sldId id="509" r:id="rId56"/>
    <p:sldId id="379" r:id="rId57"/>
    <p:sldId id="378" r:id="rId58"/>
    <p:sldId id="592" r:id="rId59"/>
    <p:sldId id="593" r:id="rId60"/>
    <p:sldId id="594" r:id="rId61"/>
    <p:sldId id="595" r:id="rId62"/>
    <p:sldId id="596" r:id="rId63"/>
    <p:sldId id="2429" r:id="rId64"/>
    <p:sldId id="598" r:id="rId65"/>
    <p:sldId id="599" r:id="rId66"/>
    <p:sldId id="5416" r:id="rId67"/>
    <p:sldId id="590" r:id="rId68"/>
    <p:sldId id="591" r:id="rId69"/>
    <p:sldId id="383" r:id="rId70"/>
    <p:sldId id="384" r:id="rId71"/>
    <p:sldId id="514" r:id="rId72"/>
    <p:sldId id="385" r:id="rId73"/>
    <p:sldId id="4035" r:id="rId74"/>
    <p:sldId id="497" r:id="rId75"/>
    <p:sldId id="4036" r:id="rId76"/>
    <p:sldId id="468" r:id="rId77"/>
    <p:sldId id="506" r:id="rId78"/>
    <p:sldId id="470" r:id="rId79"/>
    <p:sldId id="471" r:id="rId80"/>
    <p:sldId id="472" r:id="rId81"/>
    <p:sldId id="473" r:id="rId82"/>
    <p:sldId id="515" r:id="rId83"/>
    <p:sldId id="474" r:id="rId84"/>
    <p:sldId id="475" r:id="rId85"/>
    <p:sldId id="476" r:id="rId86"/>
    <p:sldId id="477" r:id="rId87"/>
    <p:sldId id="478" r:id="rId88"/>
    <p:sldId id="479" r:id="rId89"/>
    <p:sldId id="480" r:id="rId90"/>
    <p:sldId id="481" r:id="rId91"/>
    <p:sldId id="482" r:id="rId92"/>
    <p:sldId id="483" r:id="rId93"/>
    <p:sldId id="484" r:id="rId94"/>
    <p:sldId id="485" r:id="rId95"/>
    <p:sldId id="486" r:id="rId96"/>
    <p:sldId id="516" r:id="rId97"/>
    <p:sldId id="4037" r:id="rId98"/>
    <p:sldId id="386" r:id="rId99"/>
    <p:sldId id="517" r:id="rId100"/>
    <p:sldId id="387" r:id="rId101"/>
    <p:sldId id="388" r:id="rId102"/>
    <p:sldId id="389" r:id="rId103"/>
    <p:sldId id="518" r:id="rId104"/>
    <p:sldId id="390" r:id="rId105"/>
    <p:sldId id="391" r:id="rId106"/>
    <p:sldId id="392" r:id="rId107"/>
    <p:sldId id="393" r:id="rId108"/>
    <p:sldId id="394" r:id="rId109"/>
    <p:sldId id="395" r:id="rId110"/>
    <p:sldId id="567" r:id="rId111"/>
    <p:sldId id="4033" r:id="rId112"/>
    <p:sldId id="4034" r:id="rId113"/>
    <p:sldId id="603" r:id="rId114"/>
    <p:sldId id="604" r:id="rId115"/>
    <p:sldId id="605" r:id="rId116"/>
    <p:sldId id="5151" r:id="rId117"/>
    <p:sldId id="606" r:id="rId118"/>
    <p:sldId id="1836" r:id="rId119"/>
    <p:sldId id="4031" r:id="rId120"/>
    <p:sldId id="4032" r:id="rId121"/>
    <p:sldId id="348" r:id="rId122"/>
    <p:sldId id="779" r:id="rId123"/>
    <p:sldId id="4030" r:id="rId124"/>
    <p:sldId id="5417" r:id="rId125"/>
    <p:sldId id="410" r:id="rId126"/>
    <p:sldId id="411" r:id="rId127"/>
    <p:sldId id="412" r:id="rId128"/>
    <p:sldId id="413" r:id="rId129"/>
    <p:sldId id="414" r:id="rId130"/>
    <p:sldId id="5418" r:id="rId131"/>
    <p:sldId id="5419" r:id="rId132"/>
    <p:sldId id="5420" r:id="rId133"/>
    <p:sldId id="418" r:id="rId134"/>
    <p:sldId id="282" r:id="rId135"/>
    <p:sldId id="283" r:id="rId136"/>
    <p:sldId id="310" r:id="rId137"/>
    <p:sldId id="422" r:id="rId138"/>
    <p:sldId id="423" r:id="rId139"/>
    <p:sldId id="1814" r:id="rId1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1771"/>
            <p14:sldId id="1772"/>
            <p14:sldId id="1773"/>
            <p14:sldId id="1774"/>
            <p14:sldId id="1775"/>
            <p14:sldId id="1776"/>
            <p14:sldId id="1777"/>
            <p14:sldId id="1778"/>
            <p14:sldId id="1779"/>
            <p14:sldId id="1780"/>
            <p14:sldId id="1781"/>
            <p14:sldId id="1782"/>
            <p14:sldId id="1783"/>
            <p14:sldId id="1784"/>
            <p14:sldId id="1785"/>
            <p14:sldId id="1820"/>
            <p14:sldId id="1787"/>
            <p14:sldId id="1788"/>
            <p14:sldId id="672"/>
          </p14:sldIdLst>
        </p14:section>
        <p14:section name="Chapters" id="{660558BB-5C33-1A43-BDDA-55176F405D74}">
          <p14:sldIdLst>
            <p14:sldId id="505"/>
            <p14:sldId id="1821"/>
            <p14:sldId id="539"/>
            <p14:sldId id="507"/>
            <p14:sldId id="538"/>
            <p14:sldId id="653"/>
            <p14:sldId id="652"/>
            <p14:sldId id="651"/>
            <p14:sldId id="650"/>
            <p14:sldId id="649"/>
            <p14:sldId id="374"/>
            <p14:sldId id="375"/>
            <p14:sldId id="508"/>
            <p14:sldId id="376"/>
            <p14:sldId id="488"/>
            <p14:sldId id="509"/>
            <p14:sldId id="379"/>
            <p14:sldId id="378"/>
            <p14:sldId id="592"/>
            <p14:sldId id="593"/>
            <p14:sldId id="594"/>
            <p14:sldId id="595"/>
            <p14:sldId id="596"/>
            <p14:sldId id="2429"/>
            <p14:sldId id="598"/>
            <p14:sldId id="599"/>
            <p14:sldId id="5416"/>
            <p14:sldId id="590"/>
            <p14:sldId id="591"/>
            <p14:sldId id="383"/>
            <p14:sldId id="384"/>
            <p14:sldId id="514"/>
            <p14:sldId id="385"/>
            <p14:sldId id="4035"/>
            <p14:sldId id="497"/>
            <p14:sldId id="4036"/>
            <p14:sldId id="468"/>
            <p14:sldId id="506"/>
            <p14:sldId id="470"/>
            <p14:sldId id="471"/>
            <p14:sldId id="472"/>
            <p14:sldId id="473"/>
            <p14:sldId id="515"/>
            <p14:sldId id="474"/>
            <p14:sldId id="475"/>
            <p14:sldId id="476"/>
            <p14:sldId id="477"/>
            <p14:sldId id="478"/>
            <p14:sldId id="479"/>
            <p14:sldId id="480"/>
            <p14:sldId id="481"/>
            <p14:sldId id="482"/>
            <p14:sldId id="483"/>
            <p14:sldId id="484"/>
            <p14:sldId id="485"/>
            <p14:sldId id="486"/>
            <p14:sldId id="516"/>
            <p14:sldId id="4037"/>
            <p14:sldId id="386"/>
            <p14:sldId id="517"/>
            <p14:sldId id="387"/>
            <p14:sldId id="388"/>
            <p14:sldId id="389"/>
            <p14:sldId id="518"/>
            <p14:sldId id="390"/>
            <p14:sldId id="391"/>
            <p14:sldId id="392"/>
            <p14:sldId id="393"/>
            <p14:sldId id="394"/>
            <p14:sldId id="395"/>
            <p14:sldId id="567"/>
            <p14:sldId id="4033"/>
            <p14:sldId id="4034"/>
            <p14:sldId id="603"/>
            <p14:sldId id="604"/>
            <p14:sldId id="605"/>
            <p14:sldId id="5151"/>
            <p14:sldId id="606"/>
          </p14:sldIdLst>
        </p14:section>
        <p14:section name="Conclusion" id="{4C0C718D-CF76-814B-A29B-947FC44F9A56}">
          <p14:sldIdLst>
            <p14:sldId id="1836"/>
            <p14:sldId id="4031"/>
            <p14:sldId id="4032"/>
            <p14:sldId id="348"/>
            <p14:sldId id="779"/>
            <p14:sldId id="4030"/>
            <p14:sldId id="5417"/>
          </p14:sldIdLst>
        </p14:section>
        <p14:section name="Supplements" id="{753CC174-D37C-F545-9FB1-C57A6BFBA8D4}">
          <p14:sldIdLst>
            <p14:sldId id="410"/>
            <p14:sldId id="411"/>
            <p14:sldId id="412"/>
            <p14:sldId id="413"/>
            <p14:sldId id="414"/>
            <p14:sldId id="5418"/>
            <p14:sldId id="5419"/>
            <p14:sldId id="5420"/>
            <p14:sldId id="418"/>
            <p14:sldId id="282"/>
            <p14:sldId id="283"/>
            <p14:sldId id="310"/>
            <p14:sldId id="422"/>
            <p14:sldId id="423"/>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483" autoAdjust="0"/>
    <p:restoredTop sz="80326" autoAdjust="0"/>
  </p:normalViewPr>
  <p:slideViewPr>
    <p:cSldViewPr snapToGrid="0" snapToObjects="1">
      <p:cViewPr varScale="1">
        <p:scale>
          <a:sx n="128" d="100"/>
          <a:sy n="128" d="100"/>
        </p:scale>
        <p:origin x="1136" y="1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pPr/>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pPr/>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word for </a:t>
            </a:r>
            <a:r>
              <a:rPr lang="ar-SA" sz="1200" b="1" kern="1200" dirty="0">
                <a:solidFill>
                  <a:schemeClr val="tx1"/>
                </a:solidFill>
                <a:effectLst/>
                <a:latin typeface="+mn-lt"/>
                <a:ea typeface="+mn-ea"/>
                <a:cs typeface="Arial" panose="020B0604020202020204" pitchFamily="34" charset="0"/>
              </a:rPr>
              <a:t>تكوين</a:t>
            </a:r>
            <a:r>
              <a:rPr lang="en-US" sz="1200" kern="1200" dirty="0">
                <a:solidFill>
                  <a:schemeClr val="tx1"/>
                </a:solidFill>
                <a:effectLst/>
                <a:latin typeface="+mn-lt"/>
                <a:ea typeface="+mn-ea"/>
                <a:cs typeface="+mn-cs"/>
              </a:rPr>
              <a:t>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1" dirty="0">
                <a:cs typeface="Arial" panose="020B0604020202020204" pitchFamily="34" charset="0"/>
              </a:rPr>
              <a:t>تكوين</a:t>
            </a:r>
            <a:r>
              <a:rPr lang="en-US" i="0" dirty="0"/>
              <a:t> depicts how “in the beginning God created the heaven and the earth and man,” though this actually only summarizes </a:t>
            </a:r>
            <a:r>
              <a:rPr lang="ar-SA" b="1" dirty="0">
                <a:cs typeface="Arial" panose="020B0604020202020204" pitchFamily="34" charset="0"/>
              </a:rPr>
              <a:t>تكوين</a:t>
            </a:r>
            <a:r>
              <a:rPr lang="en-US" i="0" dirty="0"/>
              <a:t>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71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7D54B-2313-9843-A188-AA75710FA149}" type="slidenum">
              <a:rPr lang="zh-CN" altLang="en-US" sz="1200" b="1">
                <a:solidFill>
                  <a:prstClr val="black"/>
                </a:solidFill>
                <a:latin typeface="Arial" panose="020B0604020202020204" pitchFamily="34" charset="0"/>
              </a:rPr>
              <a:pPr/>
              <a:t>118</a:t>
            </a:fld>
            <a:endParaRPr lang="en-US" altLang="zh-CN" sz="1200" b="1" dirty="0">
              <a:solidFill>
                <a:prstClr val="black"/>
              </a:solidFill>
              <a:latin typeface="Arial" panose="020B0604020202020204" pitchFamily="34"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b="1">
                <a:solidFill>
                  <a:prstClr val="black"/>
                </a:solidFill>
                <a:latin typeface="Arial" panose="020B0604020202020204" pitchFamily="34" charset="0"/>
              </a:rPr>
              <a:pPr/>
              <a:t>119</a:t>
            </a:fld>
            <a:endParaRPr lang="en-US" altLang="zh-CN" sz="1200" b="1" dirty="0">
              <a:solidFill>
                <a:prstClr val="black"/>
              </a:solidFill>
              <a:latin typeface="Arial" panose="020B0604020202020204" pitchFamily="34"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3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endParaRPr lang="en-US" dirty="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endParaRPr lang="en-US" dirty="0">
              <a:cs typeface="ＭＳ Ｐゴシック" charset="0"/>
            </a:endParaRPr>
          </a:p>
        </p:txBody>
      </p:sp>
    </p:spTree>
    <p:extLst>
      <p:ext uri="{BB962C8B-B14F-4D97-AF65-F5344CB8AC3E}">
        <p14:creationId xmlns:p14="http://schemas.microsoft.com/office/powerpoint/2010/main" val="339197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تكوين</a:t>
            </a:r>
            <a:r>
              <a:rPr lang="en-US" dirty="0"/>
              <a:t> shows Israel’s beginnings as a chosen people with the promise of land, many descendants from Abraham in a nation, and blessings that impact all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54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8244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b="1">
                <a:solidFill>
                  <a:prstClr val="black"/>
                </a:solidFill>
                <a:latin typeface="Arial" panose="020B0604020202020204" pitchFamily="34" charset="0"/>
              </a:rPr>
              <a:pPr/>
              <a:t>26</a:t>
            </a:fld>
            <a:endParaRPr lang="en-US" sz="1200" b="1" dirty="0">
              <a:solidFill>
                <a:prstClr val="black"/>
              </a:solidFill>
              <a:latin typeface="Arial" panose="020B0604020202020204" pitchFamily="34"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b="1">
                <a:solidFill>
                  <a:prstClr val="black"/>
                </a:solidFill>
                <a:latin typeface="Arial" panose="020B0604020202020204" pitchFamily="34" charset="0"/>
              </a:rPr>
              <a:pPr/>
              <a:t>27</a:t>
            </a:fld>
            <a:endParaRPr lang="en-US" sz="1200" b="1" dirty="0">
              <a:solidFill>
                <a:prstClr val="black"/>
              </a:solidFill>
              <a:latin typeface="Arial" panose="020B0604020202020204" pitchFamily="34"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b="1">
                <a:solidFill>
                  <a:prstClr val="black"/>
                </a:solidFill>
                <a:latin typeface="Arial" panose="020B0604020202020204" pitchFamily="34" charset="0"/>
              </a:rPr>
              <a:pPr/>
              <a:t>28</a:t>
            </a:fld>
            <a:endParaRPr lang="en-US" sz="1200" b="1" dirty="0">
              <a:solidFill>
                <a:prstClr val="black"/>
              </a:solidFill>
              <a:latin typeface="Arial" panose="020B0604020202020204" pitchFamily="34"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b="1">
                <a:solidFill>
                  <a:prstClr val="black"/>
                </a:solidFill>
                <a:latin typeface="Arial" panose="020B0604020202020204" pitchFamily="34" charset="0"/>
              </a:rPr>
              <a:pPr/>
              <a:t>29</a:t>
            </a:fld>
            <a:endParaRPr lang="en-US" sz="1200" b="1" dirty="0">
              <a:solidFill>
                <a:prstClr val="black"/>
              </a:solidFill>
              <a:latin typeface="Arial" panose="020B0604020202020204" pitchFamily="34"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b="1">
                <a:solidFill>
                  <a:prstClr val="black"/>
                </a:solidFill>
                <a:latin typeface="Arial" panose="020B0604020202020204" pitchFamily="34" charset="0"/>
              </a:rPr>
              <a:pPr/>
              <a:t>30</a:t>
            </a:fld>
            <a:endParaRPr lang="en-US" sz="1200" b="1" dirty="0">
              <a:solidFill>
                <a:prstClr val="black"/>
              </a:solidFill>
              <a:latin typeface="Arial" panose="020B0604020202020204" pitchFamily="34"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4D3F33-D9E1-2E4F-9057-30E3761AB28A}" type="slidenum">
              <a:rPr lang="zh-CN" altLang="en-US" sz="1200" b="1">
                <a:solidFill>
                  <a:prstClr val="black"/>
                </a:solidFill>
                <a:latin typeface="Arial" panose="020B0604020202020204" pitchFamily="34" charset="0"/>
              </a:rPr>
              <a:pPr/>
              <a:t>31</a:t>
            </a:fld>
            <a:endParaRPr lang="en-US" altLang="zh-CN" sz="1200" b="1" dirty="0">
              <a:solidFill>
                <a:prstClr val="black"/>
              </a:solidFill>
              <a:latin typeface="Arial" panose="020B0604020202020204" pitchFamily="34" charset="0"/>
            </a:endParaRPr>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08AF72-EAE3-6E4A-8C0C-D12EAC4945E4}" type="slidenum">
              <a:rPr lang="zh-CN" altLang="en-US" sz="1200" b="1">
                <a:solidFill>
                  <a:prstClr val="black"/>
                </a:solidFill>
                <a:latin typeface="Arial" panose="020B0604020202020204" pitchFamily="34" charset="0"/>
              </a:rPr>
              <a:pPr/>
              <a:t>32</a:t>
            </a:fld>
            <a:endParaRPr lang="en-US" altLang="zh-CN" sz="1200" b="1" dirty="0">
              <a:solidFill>
                <a:prstClr val="black"/>
              </a:solidFill>
              <a:latin typeface="Arial" panose="020B0604020202020204" pitchFamily="34" charset="0"/>
            </a:endParaRPr>
          </a:p>
        </p:txBody>
      </p:sp>
      <p:sp>
        <p:nvSpPr>
          <p:cNvPr id="350210" name="Rectangle 2"/>
          <p:cNvSpPr>
            <a:spLocks noGrp="1" noRot="1" noChangeAspect="1" noChangeArrowheads="1"/>
          </p:cNvSpPr>
          <p:nvPr>
            <p:ph type="sldImg"/>
          </p:nvPr>
        </p:nvSpPr>
        <p:spPr>
          <a:xfrm>
            <a:off x="1130300" y="674688"/>
            <a:ext cx="4597400" cy="3448050"/>
          </a:xfrm>
          <a:solidFill>
            <a:srgbClr val="FFFFFF"/>
          </a:solidFill>
          <a:ln/>
        </p:spPr>
      </p:sp>
      <p:sp>
        <p:nvSpPr>
          <p:cNvPr id="3502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9BEAF-C745-E649-8762-A588FBD0D49A}" type="slidenum">
              <a:rPr lang="zh-CN" altLang="en-US" sz="1200" b="1">
                <a:solidFill>
                  <a:prstClr val="black"/>
                </a:solidFill>
                <a:latin typeface="Arial" panose="020B0604020202020204" pitchFamily="34" charset="0"/>
              </a:rPr>
              <a:pPr/>
              <a:t>34</a:t>
            </a:fld>
            <a:endParaRPr lang="en-US" altLang="zh-CN" sz="1200" b="1" dirty="0">
              <a:solidFill>
                <a:prstClr val="black"/>
              </a:solidFill>
              <a:latin typeface="Arial" panose="020B0604020202020204" pitchFamily="34"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promised to bless the entire world through Abraham</a:t>
            </a:r>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35</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2C8D89-E4A3-C34F-A3F2-32D4C5BE52AC}" type="slidenum">
              <a:rPr lang="zh-CN" altLang="en-US" sz="1200" b="1">
                <a:solidFill>
                  <a:prstClr val="black"/>
                </a:solidFill>
                <a:latin typeface="Arial" panose="020B0604020202020204" pitchFamily="34" charset="0"/>
              </a:rPr>
              <a:pPr/>
              <a:t>37</a:t>
            </a:fld>
            <a:endParaRPr lang="en-US" altLang="zh-CN" sz="1200" b="1" dirty="0">
              <a:solidFill>
                <a:prstClr val="black"/>
              </a:solidFill>
              <a:latin typeface="Arial" panose="020B0604020202020204" pitchFamily="34"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A4DA94-5671-7B45-AD1C-98ADD676FC6A}" type="slidenum">
              <a:rPr lang="zh-CN" altLang="en-US" sz="1200" b="1">
                <a:solidFill>
                  <a:prstClr val="black"/>
                </a:solidFill>
                <a:latin typeface="Arial" panose="020B0604020202020204" pitchFamily="34" charset="0"/>
              </a:rPr>
              <a:pPr/>
              <a:t>38</a:t>
            </a:fld>
            <a:endParaRPr lang="en-US" altLang="zh-CN" sz="1200" b="1" dirty="0">
              <a:solidFill>
                <a:prstClr val="black"/>
              </a:solidFill>
              <a:latin typeface="Arial" panose="020B0604020202020204" pitchFamily="34" charset="0"/>
            </a:endParaRPr>
          </a:p>
        </p:txBody>
      </p:sp>
      <p:sp>
        <p:nvSpPr>
          <p:cNvPr id="356354" name="Rectangle 2"/>
          <p:cNvSpPr>
            <a:spLocks noGrp="1" noRot="1" noChangeAspect="1" noChangeArrowheads="1"/>
          </p:cNvSpPr>
          <p:nvPr>
            <p:ph type="sldImg"/>
          </p:nvPr>
        </p:nvSpPr>
        <p:spPr>
          <a:xfrm>
            <a:off x="1130300" y="674688"/>
            <a:ext cx="4597400" cy="3448050"/>
          </a:xfrm>
          <a:solidFill>
            <a:srgbClr val="FFFFFF"/>
          </a:solidFill>
          <a:ln/>
        </p:spPr>
      </p:sp>
      <p:sp>
        <p:nvSpPr>
          <p:cNvPr id="3563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445CA2-EFBA-B64C-8FE5-4A2656CD12B2}" type="slidenum">
              <a:rPr lang="zh-CN" altLang="en-US" sz="1200" b="1">
                <a:solidFill>
                  <a:prstClr val="black"/>
                </a:solidFill>
                <a:latin typeface="Arial" panose="020B0604020202020204" pitchFamily="34" charset="0"/>
              </a:rPr>
              <a:pPr/>
              <a:t>40</a:t>
            </a:fld>
            <a:endParaRPr lang="en-US" altLang="zh-CN" sz="1200" b="1" dirty="0">
              <a:solidFill>
                <a:prstClr val="black"/>
              </a:solidFill>
              <a:latin typeface="Arial" panose="020B0604020202020204" pitchFamily="34" charset="0"/>
            </a:endParaRPr>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C258F96-171D-A24C-8864-C826AB69C227}" type="slidenum">
              <a:rPr lang="en-US" sz="1200">
                <a:solidFill>
                  <a:srgbClr val="000000"/>
                </a:solidFill>
              </a:rPr>
              <a:pPr/>
              <a:t>41</a:t>
            </a:fld>
            <a:endParaRPr 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Abraham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1B28D-2FFF-B34D-8C06-E339CC408982}" type="slidenum">
              <a:rPr lang="zh-CN" altLang="en-US" sz="1200" b="1">
                <a:solidFill>
                  <a:prstClr val="black"/>
                </a:solidFill>
                <a:latin typeface="Arial" panose="020B0604020202020204" pitchFamily="34" charset="0"/>
              </a:rPr>
              <a:pPr/>
              <a:t>48</a:t>
            </a:fld>
            <a:endParaRPr lang="en-US" altLang="zh-CN" sz="1200" b="1" dirty="0">
              <a:solidFill>
                <a:prstClr val="black"/>
              </a:solidFill>
              <a:latin typeface="Arial" panose="020B0604020202020204" pitchFamily="34" charset="0"/>
            </a:endParaRPr>
          </a:p>
        </p:txBody>
      </p:sp>
      <p:sp>
        <p:nvSpPr>
          <p:cNvPr id="364546" name="Rectangle 2"/>
          <p:cNvSpPr>
            <a:spLocks noGrp="1" noRot="1" noChangeAspect="1" noChangeArrowheads="1"/>
          </p:cNvSpPr>
          <p:nvPr>
            <p:ph type="sldImg"/>
          </p:nvPr>
        </p:nvSpPr>
        <p:spPr>
          <a:xfrm>
            <a:off x="1130300" y="674688"/>
            <a:ext cx="4597400" cy="3448050"/>
          </a:xfrm>
          <a:solidFill>
            <a:srgbClr val="FFFFFF"/>
          </a:solidFill>
          <a:ln/>
        </p:spPr>
      </p:sp>
      <p:sp>
        <p:nvSpPr>
          <p:cNvPr id="3645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made humans to reign (1–2) but the devil stole this right at present (3), so God chose a line of blessing (4–11) leading to Abraham’s descendants to result in a ruler to benefits all peoples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6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04851-B347-9B41-A310-A106901C7A16}" type="slidenum">
              <a:rPr lang="zh-CN" altLang="en-US" sz="1200" b="1">
                <a:solidFill>
                  <a:prstClr val="black"/>
                </a:solidFill>
                <a:latin typeface="Arial" panose="020B0604020202020204" pitchFamily="34" charset="0"/>
              </a:rPr>
              <a:pPr/>
              <a:t>50</a:t>
            </a:fld>
            <a:endParaRPr lang="en-US" altLang="zh-CN" sz="1200" b="1" dirty="0">
              <a:solidFill>
                <a:prstClr val="black"/>
              </a:solidFill>
              <a:latin typeface="Arial" panose="020B0604020202020204" pitchFamily="34"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366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E2F644-EF7D-6E49-BAB5-A313F2CB2F20}" type="slidenum">
              <a:rPr lang="zh-CN" altLang="en-US" sz="1200" b="1">
                <a:solidFill>
                  <a:prstClr val="black"/>
                </a:solidFill>
                <a:latin typeface="Arial" panose="020B0604020202020204" pitchFamily="34" charset="0"/>
              </a:rPr>
              <a:pPr/>
              <a:t>51</a:t>
            </a:fld>
            <a:endParaRPr lang="en-US" altLang="zh-CN" sz="1200" b="1" dirty="0">
              <a:solidFill>
                <a:prstClr val="black"/>
              </a:solidFill>
              <a:latin typeface="Arial" panose="020B0604020202020204" pitchFamily="34"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368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66425F-32BF-E242-AF60-C0365A9FE5AF}" type="slidenum">
              <a:rPr lang="zh-CN" altLang="en-US" sz="1200" b="1">
                <a:solidFill>
                  <a:prstClr val="black"/>
                </a:solidFill>
                <a:latin typeface="Arial" panose="020B0604020202020204" pitchFamily="34" charset="0"/>
              </a:rPr>
              <a:pPr/>
              <a:t>53</a:t>
            </a:fld>
            <a:endParaRPr lang="en-US" altLang="zh-CN" sz="1200" b="1" dirty="0">
              <a:solidFill>
                <a:prstClr val="black"/>
              </a:solidFill>
              <a:latin typeface="Arial" panose="020B0604020202020204" pitchFamily="34" charset="0"/>
            </a:endParaRPr>
          </a:p>
        </p:txBody>
      </p:sp>
      <p:sp>
        <p:nvSpPr>
          <p:cNvPr id="370690" name="Rectangle 2"/>
          <p:cNvSpPr>
            <a:spLocks noGrp="1" noRot="1" noChangeAspect="1" noChangeArrowheads="1"/>
          </p:cNvSpPr>
          <p:nvPr>
            <p:ph type="sldImg"/>
          </p:nvPr>
        </p:nvSpPr>
        <p:spPr>
          <a:xfrm>
            <a:off x="1130300" y="674688"/>
            <a:ext cx="4597400" cy="3448050"/>
          </a:xfrm>
          <a:solidFill>
            <a:srgbClr val="FFFFFF"/>
          </a:solidFill>
          <a:ln/>
        </p:spPr>
      </p:sp>
      <p:sp>
        <p:nvSpPr>
          <p:cNvPr id="370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popular American TV series</a:t>
            </a:r>
            <a:r>
              <a:rPr lang="en-US" baseline="0" dirty="0"/>
              <a:t> focuses on the antics of four desperate women.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16AA8-CABB-41AF-858F-2BC5E9FBD7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55</a:t>
            </a:fld>
            <a:endParaRPr lang="en-US">
              <a:solidFill>
                <a:prstClr val="black"/>
              </a:solidFill>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four of them too!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16AA8-CABB-41AF-858F-2BC5E9FBD7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57</a:t>
            </a:fld>
            <a:endParaRPr lang="en-US">
              <a:solidFill>
                <a:prstClr val="black"/>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58</a:t>
            </a:fld>
            <a:endParaRPr lang="en-US">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59</a:t>
            </a:fld>
            <a:endParaRPr lang="en-US">
              <a:solidFill>
                <a:prstClr val="black"/>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60</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187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61</a:t>
            </a:fld>
            <a:endParaRPr lang="en-US">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62</a:t>
            </a:fld>
            <a:endParaRPr lang="en-US">
              <a:solidFill>
                <a:prstClr val="black"/>
              </a:solidFill>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64</a:t>
            </a:fld>
            <a:endParaRPr lang="en-US">
              <a:solidFill>
                <a:prstClr val="black"/>
              </a:solidFill>
              <a:latin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65</a:t>
            </a:fld>
            <a:endParaRPr lang="en-US">
              <a:solidFill>
                <a:prstClr val="black"/>
              </a:solidFill>
              <a:latin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66</a:t>
            </a:fld>
            <a:endParaRPr lang="en-US">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67</a:t>
            </a:fld>
            <a:endParaRPr lang="en-US">
              <a:solidFill>
                <a:prstClr val="black"/>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68</a:t>
            </a:fld>
            <a:endParaRPr lang="en-US">
              <a:solidFill>
                <a:prstClr val="black"/>
              </a:solidFill>
              <a:latin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69</a:t>
            </a:fld>
            <a:endParaRPr lang="en-US">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70</a:t>
            </a:fld>
            <a:endParaRPr lang="en-US">
              <a:solidFill>
                <a:prstClr val="black"/>
              </a:solidFill>
              <a:latin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71</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humanity focused from Seth to Abraham (1–11) so that through Abraham it will broaden to encompass all people once again who will possess Israel’s land as beneficiaries of God’s covenant people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834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72</a:t>
            </a:fld>
            <a:endParaRPr lang="en-US">
              <a:solidFill>
                <a:prstClr val="black"/>
              </a:solidFill>
              <a:latin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73</a:t>
            </a:fld>
            <a:endParaRPr lang="en-US">
              <a:solidFill>
                <a:prstClr val="black"/>
              </a:solidFill>
              <a:latin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74</a:t>
            </a:fld>
            <a:endParaRPr lang="en-US">
              <a:solidFill>
                <a:prstClr val="black"/>
              </a:solidFill>
              <a:latin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75</a:t>
            </a:fld>
            <a:endParaRPr lang="en-US">
              <a:solidFill>
                <a:prstClr val="black"/>
              </a:solidFill>
              <a:latin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76</a:t>
            </a:fld>
            <a:endParaRPr lang="en-US">
              <a:solidFill>
                <a:prstClr val="black"/>
              </a:solidFill>
              <a:latin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E39D88-626B-6141-AD7C-52B5A1B9DEB8}" type="slidenum">
              <a:rPr lang="zh-CN" altLang="en-US" sz="1200" b="1">
                <a:solidFill>
                  <a:prstClr val="black"/>
                </a:solidFill>
                <a:latin typeface="Arial" panose="020B0604020202020204" pitchFamily="34" charset="0"/>
              </a:rPr>
              <a:pPr/>
              <a:t>79</a:t>
            </a:fld>
            <a:endParaRPr lang="en-US" altLang="zh-CN" sz="1200" b="1" dirty="0">
              <a:solidFill>
                <a:prstClr val="black"/>
              </a:solidFill>
              <a:latin typeface="Arial" panose="020B0604020202020204" pitchFamily="34"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372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E86B5D-2708-5F43-AC06-35319F90DFAA}" type="slidenum">
              <a:rPr lang="zh-CN" altLang="en-US" sz="1200" b="1">
                <a:solidFill>
                  <a:prstClr val="black"/>
                </a:solidFill>
                <a:latin typeface="Arial" panose="020B0604020202020204" pitchFamily="34" charset="0"/>
              </a:rPr>
              <a:pPr/>
              <a:t>81</a:t>
            </a:fld>
            <a:endParaRPr lang="en-US" altLang="zh-CN" sz="1200" b="1" dirty="0">
              <a:solidFill>
                <a:prstClr val="black"/>
              </a:solidFill>
              <a:latin typeface="Arial" panose="020B0604020202020204" pitchFamily="34" charset="0"/>
            </a:endParaRPr>
          </a:p>
        </p:txBody>
      </p:sp>
      <p:sp>
        <p:nvSpPr>
          <p:cNvPr id="374786" name="Rectangle 2"/>
          <p:cNvSpPr>
            <a:spLocks noGrp="1" noRot="1" noChangeAspect="1" noChangeArrowheads="1"/>
          </p:cNvSpPr>
          <p:nvPr>
            <p:ph type="sldImg"/>
          </p:nvPr>
        </p:nvSpPr>
        <p:spPr>
          <a:xfrm>
            <a:off x="1130300" y="674688"/>
            <a:ext cx="4597400" cy="3448050"/>
          </a:xfrm>
          <a:solidFill>
            <a:srgbClr val="FFFFFF"/>
          </a:solidFill>
          <a:ln/>
        </p:spPr>
      </p:sp>
      <p:sp>
        <p:nvSpPr>
          <p:cNvPr id="374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E0193A-8C85-7944-89AF-D3D4E07086AC}" type="slidenum">
              <a:rPr lang="zh-CN" altLang="en-US" sz="1200" b="1">
                <a:solidFill>
                  <a:prstClr val="black"/>
                </a:solidFill>
                <a:latin typeface="Arial" panose="020B0604020202020204" pitchFamily="34" charset="0"/>
              </a:rPr>
              <a:pPr/>
              <a:t>82</a:t>
            </a:fld>
            <a:endParaRPr lang="en-US" altLang="zh-CN" sz="1200" b="1" dirty="0">
              <a:solidFill>
                <a:prstClr val="black"/>
              </a:solidFill>
              <a:latin typeface="Arial" panose="020B0604020202020204" pitchFamily="34" charset="0"/>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376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D1628-6615-FF4A-9AC6-2A09EEA00474}" type="slidenum">
              <a:rPr lang="zh-CN" altLang="en-US" sz="1200" b="1">
                <a:solidFill>
                  <a:prstClr val="black"/>
                </a:solidFill>
                <a:latin typeface="Arial" panose="020B0604020202020204" pitchFamily="34" charset="0"/>
              </a:rPr>
              <a:pPr/>
              <a:t>83</a:t>
            </a:fld>
            <a:endParaRPr lang="en-US" altLang="zh-CN" sz="1200" b="1" dirty="0">
              <a:solidFill>
                <a:prstClr val="black"/>
              </a:solidFill>
              <a:latin typeface="Arial" panose="020B0604020202020204" pitchFamily="34" charset="0"/>
            </a:endParaRPr>
          </a:p>
        </p:txBody>
      </p:sp>
      <p:sp>
        <p:nvSpPr>
          <p:cNvPr id="378882" name="Rectangle 2"/>
          <p:cNvSpPr>
            <a:spLocks noGrp="1" noRot="1" noChangeAspect="1" noChangeArrowheads="1"/>
          </p:cNvSpPr>
          <p:nvPr>
            <p:ph type="sldImg"/>
          </p:nvPr>
        </p:nvSpPr>
        <p:spPr>
          <a:xfrm>
            <a:off x="1130300" y="674688"/>
            <a:ext cx="4597400" cy="3448050"/>
          </a:xfrm>
          <a:solidFill>
            <a:srgbClr val="FFFFFF"/>
          </a:solidFill>
          <a:ln/>
        </p:spPr>
      </p:sp>
      <p:sp>
        <p:nvSpPr>
          <p:cNvPr id="378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4444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0607CC-59F0-704D-8C2B-9ACEBE141B6F}" type="slidenum">
              <a:rPr lang="zh-CN" altLang="en-US" sz="1200" b="1">
                <a:solidFill>
                  <a:prstClr val="black"/>
                </a:solidFill>
                <a:latin typeface="Arial" panose="020B0604020202020204" pitchFamily="34" charset="0"/>
              </a:rPr>
              <a:pPr/>
              <a:t>85</a:t>
            </a:fld>
            <a:endParaRPr lang="en-US" altLang="zh-CN" sz="1200" b="1" dirty="0">
              <a:solidFill>
                <a:prstClr val="black"/>
              </a:solidFill>
              <a:latin typeface="Arial" panose="020B0604020202020204" pitchFamily="34" charset="0"/>
            </a:endParaRPr>
          </a:p>
        </p:txBody>
      </p:sp>
      <p:sp>
        <p:nvSpPr>
          <p:cNvPr id="380930" name="Rectangle 2"/>
          <p:cNvSpPr>
            <a:spLocks noGrp="1" noRot="1" noChangeAspect="1" noChangeArrowheads="1"/>
          </p:cNvSpPr>
          <p:nvPr>
            <p:ph type="sldImg"/>
          </p:nvPr>
        </p:nvSpPr>
        <p:spPr>
          <a:xfrm>
            <a:off x="1130300" y="674688"/>
            <a:ext cx="4597400" cy="3448050"/>
          </a:xfrm>
          <a:solidFill>
            <a:srgbClr val="FFFFFF"/>
          </a:solidFill>
          <a:ln/>
        </p:spPr>
      </p:sp>
      <p:sp>
        <p:nvSpPr>
          <p:cNvPr id="380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C3ED7-9724-564D-BB77-E42BF7BA2495}" type="slidenum">
              <a:rPr lang="zh-CN" altLang="en-US" sz="1200" b="1">
                <a:solidFill>
                  <a:prstClr val="black"/>
                </a:solidFill>
                <a:latin typeface="Arial" panose="020B0604020202020204" pitchFamily="34" charset="0"/>
              </a:rPr>
              <a:pPr/>
              <a:t>86</a:t>
            </a:fld>
            <a:endParaRPr lang="en-US" altLang="zh-CN" sz="1200" b="1" dirty="0">
              <a:solidFill>
                <a:prstClr val="black"/>
              </a:solidFill>
              <a:latin typeface="Arial" panose="020B0604020202020204" pitchFamily="34"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3829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E3AECE-D3AB-3749-B0E6-AABE39C89B76}" type="slidenum">
              <a:rPr lang="zh-CN" altLang="en-US" sz="1200" b="1">
                <a:solidFill>
                  <a:prstClr val="black"/>
                </a:solidFill>
                <a:latin typeface="Arial" panose="020B0604020202020204" pitchFamily="34" charset="0"/>
              </a:rPr>
              <a:pPr/>
              <a:t>87</a:t>
            </a:fld>
            <a:endParaRPr lang="en-US" altLang="zh-CN" sz="1200" b="1" dirty="0">
              <a:solidFill>
                <a:prstClr val="black"/>
              </a:solidFill>
              <a:latin typeface="Arial" panose="020B0604020202020204" pitchFamily="34" charset="0"/>
            </a:endParaRPr>
          </a:p>
        </p:txBody>
      </p:sp>
      <p:sp>
        <p:nvSpPr>
          <p:cNvPr id="385026" name="Rectangle 2"/>
          <p:cNvSpPr>
            <a:spLocks noGrp="1" noRot="1" noChangeAspect="1" noChangeArrowheads="1"/>
          </p:cNvSpPr>
          <p:nvPr>
            <p:ph type="sldImg"/>
          </p:nvPr>
        </p:nvSpPr>
        <p:spPr>
          <a:xfrm>
            <a:off x="1130300" y="674688"/>
            <a:ext cx="4597400" cy="3448050"/>
          </a:xfrm>
          <a:solidFill>
            <a:srgbClr val="FFFFFF"/>
          </a:solidFill>
          <a:ln/>
        </p:spPr>
      </p:sp>
      <p:sp>
        <p:nvSpPr>
          <p:cNvPr id="385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0E8B9-DFBA-D540-8BFC-81A3697B3E1E}" type="slidenum">
              <a:rPr lang="zh-CN" altLang="en-US" sz="1200" b="1">
                <a:solidFill>
                  <a:prstClr val="black"/>
                </a:solidFill>
                <a:latin typeface="Arial" panose="020B0604020202020204" pitchFamily="34" charset="0"/>
              </a:rPr>
              <a:pPr/>
              <a:t>88</a:t>
            </a:fld>
            <a:endParaRPr lang="en-US" altLang="zh-CN" sz="1200" b="1" dirty="0">
              <a:solidFill>
                <a:prstClr val="black"/>
              </a:solidFill>
              <a:latin typeface="Arial" panose="020B0604020202020204" pitchFamily="34" charset="0"/>
            </a:endParaRPr>
          </a:p>
        </p:txBody>
      </p:sp>
      <p:sp>
        <p:nvSpPr>
          <p:cNvPr id="387074" name="Rectangle 2"/>
          <p:cNvSpPr>
            <a:spLocks noGrp="1" noRot="1" noChangeAspect="1" noChangeArrowheads="1"/>
          </p:cNvSpPr>
          <p:nvPr>
            <p:ph type="sldImg"/>
          </p:nvPr>
        </p:nvSpPr>
        <p:spPr>
          <a:xfrm>
            <a:off x="1130300" y="674688"/>
            <a:ext cx="4597400" cy="3448050"/>
          </a:xfrm>
          <a:solidFill>
            <a:srgbClr val="FFFFFF"/>
          </a:solidFill>
          <a:ln/>
        </p:spPr>
      </p:sp>
      <p:sp>
        <p:nvSpPr>
          <p:cNvPr id="387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3E575F-FCFB-6140-B242-1587AD32043A}" type="slidenum">
              <a:rPr lang="zh-CN" altLang="en-US" sz="1200" b="1">
                <a:solidFill>
                  <a:prstClr val="black"/>
                </a:solidFill>
                <a:latin typeface="Arial" panose="020B0604020202020204" pitchFamily="34" charset="0"/>
              </a:rPr>
              <a:pPr/>
              <a:t>89</a:t>
            </a:fld>
            <a:endParaRPr lang="en-US" altLang="zh-CN" sz="1200" b="1" dirty="0">
              <a:solidFill>
                <a:prstClr val="black"/>
              </a:solidFill>
              <a:latin typeface="Arial" panose="020B0604020202020204" pitchFamily="34" charset="0"/>
            </a:endParaRPr>
          </a:p>
        </p:txBody>
      </p:sp>
      <p:sp>
        <p:nvSpPr>
          <p:cNvPr id="389122" name="Rectangle 2"/>
          <p:cNvSpPr>
            <a:spLocks noGrp="1" noRot="1" noChangeAspect="1" noChangeArrowheads="1"/>
          </p:cNvSpPr>
          <p:nvPr>
            <p:ph type="sldImg"/>
          </p:nvPr>
        </p:nvSpPr>
        <p:spPr>
          <a:xfrm>
            <a:off x="1130300" y="674688"/>
            <a:ext cx="4597400" cy="3448050"/>
          </a:xfrm>
          <a:solidFill>
            <a:srgbClr val="FFFFFF"/>
          </a:solidFill>
          <a:ln/>
        </p:spPr>
      </p:sp>
      <p:sp>
        <p:nvSpPr>
          <p:cNvPr id="3891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5DD411-E4B3-694E-AC3B-EA826FD46656}" type="slidenum">
              <a:rPr lang="zh-CN" altLang="en-US" sz="1200" b="1">
                <a:solidFill>
                  <a:prstClr val="black"/>
                </a:solidFill>
                <a:latin typeface="Arial" panose="020B0604020202020204" pitchFamily="34" charset="0"/>
              </a:rPr>
              <a:pPr/>
              <a:t>90</a:t>
            </a:fld>
            <a:endParaRPr lang="en-US" altLang="zh-CN" sz="1200" b="1" dirty="0">
              <a:solidFill>
                <a:prstClr val="black"/>
              </a:solidFill>
              <a:latin typeface="Arial" panose="020B0604020202020204" pitchFamily="34" charset="0"/>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Jacob returns to Canaan and the promised seed is endangered in the land but protected by the hand of God to remind Israel that God keeps His promises (Gen 33–35)</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146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Jacob’s sons avert marrying the women at Shechem but threaten the promise to Abraham’s descendants by tempting the people of the land to wipe them out for slaughtering the men of Shechem.</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typically don’t talk about rape and murder in church—but the Bible gives a very real view of these flawed people through whom God worked—just like us!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95</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Christ is intimated in the “Us” who created man (1:26) and pictured in the victor over the serpent (3:15), who will be the descendant of Abraham to bless all the world by offering salvation (12:1-3) as the prophesied King from Judah’s line (49:10).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703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4704-672A-2D43-99AE-4521FEAD31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blessed both Jacob and Esau to become fathers of the respective nations of Israel and Edom.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Common-174</a:t>
            </a:r>
          </a:p>
          <a:p>
            <a:pPr eaLnBrk="1" hangingPunct="1"/>
            <a:r>
              <a:rPr lang="en-US" dirty="0">
                <a:latin typeface="Times New Roman" charset="0"/>
                <a:cs typeface="Geneva" charset="0"/>
              </a:rPr>
              <a:t>OS-01-Gen21-36-slide 97</a:t>
            </a:r>
          </a:p>
          <a:p>
            <a:pPr eaLnBrk="1" hangingPunct="1"/>
            <a:r>
              <a:rPr lang="en-US" dirty="0">
                <a:latin typeface="Times New Roman" charset="0"/>
                <a:cs typeface="Geneva" charset="0"/>
              </a:rPr>
              <a:t>OS-31-Obadiah-75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b="1">
                <a:solidFill>
                  <a:prstClr val="black"/>
                </a:solidFill>
                <a:latin typeface="Arial" panose="020B0604020202020204" pitchFamily="34" charset="0"/>
              </a:rPr>
              <a:pPr/>
              <a:t>103</a:t>
            </a:fld>
            <a:endParaRPr lang="en-US" altLang="zh-CN" sz="1200" b="1" dirty="0">
              <a:solidFill>
                <a:prstClr val="black"/>
              </a:solidFill>
              <a:latin typeface="Arial" panose="020B0604020202020204" pitchFamily="34"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105</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b="1">
                <a:solidFill>
                  <a:prstClr val="black"/>
                </a:solidFill>
                <a:latin typeface="Arial" panose="020B0604020202020204" pitchFamily="34" charset="0"/>
              </a:rPr>
              <a:pPr/>
              <a:t>106</a:t>
            </a:fld>
            <a:endParaRPr lang="en-US" altLang="zh-CN" sz="1200" b="1" dirty="0">
              <a:solidFill>
                <a:prstClr val="black"/>
              </a:solidFill>
              <a:latin typeface="Arial" panose="020B0604020202020204" pitchFamily="34"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SA" sz="1200" b="1" kern="1200" dirty="0">
                <a:solidFill>
                  <a:schemeClr val="tx1"/>
                </a:solidFill>
                <a:effectLst/>
                <a:latin typeface="+mn-lt"/>
                <a:ea typeface="+mn-ea"/>
                <a:cs typeface="Arial" panose="020B0604020202020204" pitchFamily="34" charset="0"/>
              </a:rPr>
              <a:t>تكوين</a:t>
            </a:r>
            <a:r>
              <a:rPr lang="en-US" dirty="0">
                <a:effectLst/>
              </a:rPr>
              <a:t> 1–11 shows Israel’s origin in election and pivots in </a:t>
            </a:r>
            <a:r>
              <a:rPr lang="ar-SA" b="1" dirty="0">
                <a:effectLst/>
                <a:cs typeface="Arial" panose="020B0604020202020204" pitchFamily="34" charset="0"/>
              </a:rPr>
              <a:t>تكوين</a:t>
            </a:r>
            <a:r>
              <a:rPr lang="en-US" dirty="0">
                <a:effectLst/>
              </a:rPr>
              <a:t>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b="1">
                <a:solidFill>
                  <a:prstClr val="black"/>
                </a:solidFill>
                <a:latin typeface="Arial" panose="020B0604020202020204" pitchFamily="34" charset="0"/>
              </a:rPr>
              <a:pPr/>
              <a:t>107</a:t>
            </a:fld>
            <a:endParaRPr lang="en-US" altLang="zh-CN" sz="1200" b="1" dirty="0">
              <a:solidFill>
                <a:prstClr val="black"/>
              </a:solidFill>
              <a:latin typeface="Arial" panose="020B0604020202020204" pitchFamily="34" charset="0"/>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b="1">
                <a:solidFill>
                  <a:prstClr val="black"/>
                </a:solidFill>
                <a:latin typeface="Arial" panose="020B0604020202020204" pitchFamily="34" charset="0"/>
              </a:rPr>
              <a:pPr/>
              <a:t>108</a:t>
            </a:fld>
            <a:endParaRPr lang="en-US" altLang="zh-CN" sz="1200" b="1" dirty="0">
              <a:solidFill>
                <a:prstClr val="black"/>
              </a:solidFill>
              <a:latin typeface="Arial" panose="020B0604020202020204" pitchFamily="34" charset="0"/>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b="1">
                <a:solidFill>
                  <a:prstClr val="black"/>
                </a:solidFill>
                <a:latin typeface="Arial" panose="020B0604020202020204" pitchFamily="34" charset="0"/>
              </a:rPr>
              <a:pPr/>
              <a:t>109</a:t>
            </a:fld>
            <a:endParaRPr lang="en-US" altLang="zh-CN" sz="1200" b="1" dirty="0">
              <a:solidFill>
                <a:prstClr val="black"/>
              </a:solidFill>
              <a:latin typeface="Arial" panose="020B0604020202020204" pitchFamily="34" charset="0"/>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b="1">
                <a:solidFill>
                  <a:prstClr val="black"/>
                </a:solidFill>
                <a:latin typeface="Arial" panose="020B0604020202020204" pitchFamily="34" charset="0"/>
              </a:rPr>
              <a:pPr/>
              <a:t>110</a:t>
            </a:fld>
            <a:endParaRPr lang="en-US" altLang="zh-CN" sz="1200" b="1" dirty="0">
              <a:solidFill>
                <a:prstClr val="black"/>
              </a:solidFill>
              <a:latin typeface="Arial" panose="020B0604020202020204" pitchFamily="34" charset="0"/>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111</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112</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113</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b="1">
                <a:solidFill>
                  <a:prstClr val="black"/>
                </a:solidFill>
                <a:latin typeface="Arial" panose="020B0604020202020204" pitchFamily="34" charset="0"/>
              </a:rPr>
              <a:pPr/>
              <a:t>114</a:t>
            </a:fld>
            <a:endParaRPr lang="en-US" altLang="zh-CN" sz="1200" b="1" dirty="0">
              <a:solidFill>
                <a:prstClr val="black"/>
              </a:solidFill>
              <a:latin typeface="Arial" panose="020B0604020202020204" pitchFamily="34" charset="0"/>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34562989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19614078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892802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1538859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01216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98397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979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55258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55012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5926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901863"/>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62328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56382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81017"/>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58171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46705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67794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36987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806894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6002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88677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982393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66852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4943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41023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01897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3/21/24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7635330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3/21/24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36714235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3/21/24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32510502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3/21/24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852627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3/21/24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4421519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3/21/24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13931620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3/21/24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3282302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3/21/24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32084845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3/21/24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32008133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3/21/24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6646775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3/21/24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1307707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58529951"/>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251977"/>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00949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808267"/>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45578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03383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04725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8340702"/>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017513"/>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551526"/>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0923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25873389"/>
      </p:ext>
    </p:extLst>
  </p:cSld>
  <p:clrMapOvr>
    <a:masterClrMapping/>
  </p:clrMapOvr>
  <p:transition spd="med">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3/21/24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7593705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21/03/24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07347876"/>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2424438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21/03/24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89530969"/>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21/03/24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719619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21/03/24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785384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21/03/24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496110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21/03/24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1117368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21/03/24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1834456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21/03/24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3508609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812467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21/03/24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241652041"/>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835393899"/>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1036490939"/>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53527230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426784822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590881045"/>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3222098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231277415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107573171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237340834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238269530"/>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47799982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137420070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107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60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2309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2129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3516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6813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02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5691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745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1819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9619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2350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693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59628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78380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5340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555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16772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24343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83419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35129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7911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85242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01032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36281277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8850952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395450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24849228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13296631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40043193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28556089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7D548AAD-2C32-3A4A-92C1-320D513A3C6C}" type="slidenum">
              <a:rPr lang="en-US"/>
              <a:pPr>
                <a:defRPr/>
              </a:pPr>
              <a:t>‹#›</a:t>
            </a:fld>
            <a:endParaRPr lang="en-US"/>
          </a:p>
        </p:txBody>
      </p:sp>
    </p:spTree>
    <p:extLst>
      <p:ext uri="{BB962C8B-B14F-4D97-AF65-F5344CB8AC3E}">
        <p14:creationId xmlns:p14="http://schemas.microsoft.com/office/powerpoint/2010/main" val="23579423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97FF38A8-D308-2844-BB46-F83A52D4AAC4}" type="slidenum">
              <a:rPr lang="en-US"/>
              <a:pPr>
                <a:defRPr/>
              </a:pPr>
              <a:t>‹#›</a:t>
            </a:fld>
            <a:endParaRPr lang="en-US"/>
          </a:p>
        </p:txBody>
      </p:sp>
    </p:spTree>
    <p:extLst>
      <p:ext uri="{BB962C8B-B14F-4D97-AF65-F5344CB8AC3E}">
        <p14:creationId xmlns:p14="http://schemas.microsoft.com/office/powerpoint/2010/main" val="2846994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918B7FF4-4194-4747-8ECA-4881FECD86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FB123C-F0BA-3F44-B254-BA4E080558A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DFA7D7-46B1-CB4A-98AD-64669EF00EAA}"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12DEDCF-0CC5-5D4B-A481-D1F625DB7EF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D42EC1-6B17-0844-9733-B0D244A022B7}"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C80B202-2B01-6F41-9B79-BC3BE769B69F}"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A9B6F2C-F3BF-1A41-991D-A855A73871DC}"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8859FD-E0AD-FD4D-B4D4-B8DD07E9DD7B}"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921F37C-C237-F847-A9B6-863C0937AB5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DE269E-A75D-AD47-BB5C-1D8CB86F7CCF}"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A9AA0D-644C-134A-80B4-8E7878CD77B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07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307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BE9168-6225-4F47-8DC4-232B106DE3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2629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26DE2C-4D05-E645-83B7-5580CE49B4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1137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32FC6E-D3AC-2442-A934-11AA17D517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6164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122025-0548-D642-9C87-285A65D43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961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ED8E94-E787-1842-8F33-0ED58E93778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8518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8B03B1-0D40-BD40-8B34-F4B3A67BFB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8696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5A3F36-39E2-ED43-8B76-C5906AC264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670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8D3DA-9902-9443-AA78-E890052116F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2318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0DC17-94C7-DA44-A297-16DD340BD9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003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A517F8-E542-154C-8FCE-3B5DDDD727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2381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AB7BC7-EDDE-6D4A-A637-55ACFF330B2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664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4867252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5838291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53559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08626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2157521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579601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114545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437151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92380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590542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677354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3/21/24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58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8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7182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39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789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307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181133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41708739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2612079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6022387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2603074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2019422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35320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6.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628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pPr/>
              <a:t>3/21/24</a:t>
            </a:fld>
            <a:endParaRPr lang="en-US" dirty="0"/>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3/21/24</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36596423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1741823040"/>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3/21/24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88443354"/>
      </p:ext>
    </p:extLst>
  </p:cSld>
  <p:clrMap bg1="lt1" tx1="dk1" bg2="lt2" tx2="dk2" accent1="accent1" accent2="accent2" accent3="accent3" accent4="accent4" accent5="accent5" accent6="accent6" hlink="hlink" folHlink="folHlink"/>
  <p:sldLayoutIdLst>
    <p:sldLayoutId id="214748412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21/03/24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845786139"/>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extLst>
      <p:ext uri="{BB962C8B-B14F-4D97-AF65-F5344CB8AC3E}">
        <p14:creationId xmlns:p14="http://schemas.microsoft.com/office/powerpoint/2010/main" val="373003655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0833039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1224170"/>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extLst>
      <p:ext uri="{BB962C8B-B14F-4D97-AF65-F5344CB8AC3E}">
        <p14:creationId xmlns:p14="http://schemas.microsoft.com/office/powerpoint/2010/main" val="1310442274"/>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463634"/>
                </a:solidFill>
              </a:defRPr>
            </a:lvl1pPr>
          </a:lstStyle>
          <a:p>
            <a:pPr>
              <a:defRPr/>
            </a:pPr>
            <a:fld id="{B9F49030-D36B-D540-B31B-93359CDA6999}" type="slidenum">
              <a:rPr lang="en-US"/>
              <a:pPr>
                <a:defRPr/>
              </a:pPr>
              <a:t>‹#›</a:t>
            </a:fld>
            <a:endParaRPr lang="en-US"/>
          </a:p>
        </p:txBody>
      </p:sp>
    </p:spTree>
    <p:extLst>
      <p:ext uri="{BB962C8B-B14F-4D97-AF65-F5344CB8AC3E}">
        <p14:creationId xmlns:p14="http://schemas.microsoft.com/office/powerpoint/2010/main" val="1539107120"/>
      </p:ext>
    </p:extLst>
  </p:cSld>
  <p:clrMap bg1="lt1" tx1="dk1" bg2="lt2" tx2="dk2" accent1="accent1" accent2="accent2" accent3="accent3" accent4="accent4" accent5="accent5" accent6="accent6" hlink="hlink" folHlink="folHlink"/>
  <p:sldLayoutIdLst>
    <p:sldLayoutId id="2147484189" r:id="rId1"/>
    <p:sldLayoutId id="2147484190"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1FB2B74A-7750-5A43-BA05-9964207B970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Osaka" pitchFamily="-112" charset="-128"/>
                <a:cs typeface="Osaka" pitchFamily="-112" charset="-128"/>
              </a:defRPr>
            </a:lvl1pPr>
          </a:lstStyle>
          <a:p>
            <a:pPr defTabSz="914400" eaLnBrk="0" fontAlgn="base" hangingPunct="0">
              <a:spcBef>
                <a:spcPct val="0"/>
              </a:spcBef>
              <a:spcAft>
                <a:spcPct val="0"/>
              </a:spcAft>
              <a:defRPr/>
            </a:pPr>
            <a:endParaRPr lang="en-US" dirty="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Osaka" pitchFamily="-112" charset="-128"/>
                <a:cs typeface="Osaka" pitchFamily="-112" charset="-128"/>
              </a:defRPr>
            </a:lvl1pPr>
          </a:lstStyle>
          <a:p>
            <a:pPr defTabSz="914400" eaLnBrk="0" fontAlgn="base" hangingPunct="0">
              <a:spcBef>
                <a:spcPct val="0"/>
              </a:spcBef>
              <a:spcAft>
                <a:spcPct val="0"/>
              </a:spcAft>
              <a:defRPr/>
            </a:pPr>
            <a:endParaRPr lang="en-US" dirty="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defTabSz="914400" eaLnBrk="0" fontAlgn="base" hangingPunct="0">
              <a:spcBef>
                <a:spcPct val="0"/>
              </a:spcBef>
              <a:spcAft>
                <a:spcPct val="0"/>
              </a:spcAft>
              <a:defRPr/>
            </a:pPr>
            <a:fld id="{05D32462-4687-2046-B61B-D52A7E0AFB42}"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15670094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14880326"/>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173.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8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80.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8.xml"/><Relationship Id="rId1" Type="http://schemas.openxmlformats.org/officeDocument/2006/relationships/slideLayout" Target="../slideLayouts/slideLayout167.xml"/></Relationships>
</file>

<file path=ppt/slides/_rels/slide1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167.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0.xml"/><Relationship Id="rId1" Type="http://schemas.openxmlformats.org/officeDocument/2006/relationships/slideLayout" Target="../slideLayouts/slideLayout164.xml"/><Relationship Id="rId4" Type="http://schemas.openxmlformats.org/officeDocument/2006/relationships/image" Target="../media/image84.jpeg"/></Relationships>
</file>

<file path=ppt/slides/_rels/slide1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1.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3.xml"/><Relationship Id="rId1" Type="http://schemas.openxmlformats.org/officeDocument/2006/relationships/slideLayout" Target="../slideLayouts/slideLayout57.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0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6.png"/><Relationship Id="rId2" Type="http://schemas.openxmlformats.org/officeDocument/2006/relationships/slideLayout" Target="../slideLayouts/slideLayout59.xml"/><Relationship Id="rId1" Type="http://schemas.openxmlformats.org/officeDocument/2006/relationships/themeOverride" Target="../theme/themeOverride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59.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61.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microsoft.com/office/2007/relationships/hdphoto" Target="../media/hdphoto1.wdp"/><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6.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9.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10.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6.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1.jpeg"/><Relationship Id="rId7"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4.xml"/><Relationship Id="rId1" Type="http://schemas.openxmlformats.org/officeDocument/2006/relationships/themeOverride" Target="../theme/themeOverride11.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204.xml"/><Relationship Id="rId5" Type="http://schemas.openxmlformats.org/officeDocument/2006/relationships/image" Target="../media/image74.jpeg"/><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57820" y="11134"/>
            <a:ext cx="4949190" cy="6858000"/>
          </a:xfrm>
          <a:prstGeom prst="rect">
            <a:avLst/>
          </a:prstGeom>
        </p:spPr>
      </p:pic>
      <p:pic>
        <p:nvPicPr>
          <p:cNvPr id="4" name="Picture 3"/>
          <p:cNvPicPr>
            <a:picLocks noChangeAspect="1"/>
          </p:cNvPicPr>
          <p:nvPr/>
        </p:nvPicPr>
        <p:blipFill>
          <a:blip r:embed="rId3"/>
          <a:stretch>
            <a:fillRect/>
          </a:stretch>
        </p:blipFill>
        <p:spPr>
          <a:xfrm>
            <a:off x="0" y="11134"/>
            <a:ext cx="4664936" cy="4222199"/>
          </a:xfrm>
          <a:prstGeom prst="rect">
            <a:avLst/>
          </a:prstGeom>
        </p:spPr>
      </p:pic>
      <p:sp>
        <p:nvSpPr>
          <p:cNvPr id="2" name="Title 1"/>
          <p:cNvSpPr>
            <a:spLocks noGrp="1"/>
          </p:cNvSpPr>
          <p:nvPr>
            <p:ph type="title"/>
          </p:nvPr>
        </p:nvSpPr>
        <p:spPr>
          <a:xfrm>
            <a:off x="94605" y="4306600"/>
            <a:ext cx="9049395" cy="1121891"/>
          </a:xfrm>
        </p:spPr>
        <p:txBody>
          <a:bodyPr/>
          <a:lstStyle/>
          <a:p>
            <a:pPr algn="l" rtl="1"/>
            <a:r>
              <a:rPr lang="ar-SA" sz="6600" dirty="0">
                <a:effectLst>
                  <a:glow rad="177800">
                    <a:schemeClr val="bg2"/>
                  </a:glow>
                </a:effectLst>
              </a:rPr>
              <a:t>تكوين</a:t>
            </a:r>
            <a:r>
              <a:rPr lang="en-US" sz="6600" dirty="0">
                <a:effectLst>
                  <a:glow rad="177800">
                    <a:schemeClr val="bg2"/>
                  </a:glow>
                </a:effectLst>
              </a:rPr>
              <a:t> </a:t>
            </a:r>
            <a:r>
              <a:rPr lang="ar-SA" sz="6600" dirty="0">
                <a:effectLst>
                  <a:glow rad="177800">
                    <a:schemeClr val="bg2"/>
                  </a:glow>
                </a:effectLst>
              </a:rPr>
              <a:t>٢١-٣٦</a:t>
            </a:r>
            <a:r>
              <a:rPr lang="en-US" sz="6600" dirty="0">
                <a:effectLst>
                  <a:glow rad="177800">
                    <a:schemeClr val="bg2"/>
                  </a:glow>
                </a:effectLst>
              </a:rPr>
              <a:t> </a:t>
            </a:r>
          </a:p>
        </p:txBody>
      </p:sp>
      <p:sp>
        <p:nvSpPr>
          <p:cNvPr id="7" name="Rectangle 6">
            <a:extLst>
              <a:ext uri="{FF2B5EF4-FFF2-40B4-BE49-F238E27FC236}">
                <a16:creationId xmlns:a16="http://schemas.microsoft.com/office/drawing/2014/main" id="{B30A9ECF-E7E9-9447-8403-DD2E3318633E}"/>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تكوين</a:t>
            </a:r>
            <a:endParaRPr lang="en-US" altLang="zh-CN"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2147" name="Text Box 4"/>
          <p:cNvSpPr txBox="1">
            <a:spLocks noChangeArrowheads="1"/>
          </p:cNvSpPr>
          <p:nvPr/>
        </p:nvSpPr>
        <p:spPr bwMode="auto">
          <a:xfrm>
            <a:off x="8557868"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i="0" kern="1200" dirty="0">
                          <a:solidFill>
                            <a:schemeClr val="bg1"/>
                          </a:solidFill>
                          <a:effectLst/>
                          <a:latin typeface="Arial" panose="020B0604020202020204" pitchFamily="34" charset="0"/>
                          <a:cs typeface="Arial" panose="020B0604020202020204" pitchFamily="34" charset="0"/>
                        </a:rPr>
                        <a:t>الأصل</a:t>
                      </a:r>
                      <a:r>
                        <a:rPr lang="ar-JO" sz="1800" b="1" i="0"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الخليقة</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i="0"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الطوفان</a:t>
                      </a:r>
                      <a:endParaRPr lang="en-US" sz="16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بابل</a:t>
                      </a:r>
                      <a:endParaRPr lang="en-US" sz="16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إبراهيم</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إسحق</a:t>
                      </a:r>
                      <a:endParaRPr lang="en-US" sz="11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يعقوب</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يوسف</a:t>
                      </a:r>
                      <a:endParaRPr lang="en-US" sz="11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الأحداث</a:t>
                      </a:r>
                      <a:r>
                        <a:rPr lang="ar-JO" sz="1600" b="1" i="0" baseline="0" dirty="0">
                          <a:solidFill>
                            <a:schemeClr val="bg1"/>
                          </a:solidFill>
                          <a:latin typeface="Arial" panose="020B0604020202020204" pitchFamily="34" charset="0"/>
                          <a:cs typeface="Arial" panose="020B0604020202020204" pitchFamily="34" charset="0"/>
                        </a:rPr>
                        <a:t> الأولية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الشخصيات الآبائية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1</a:t>
                      </a:r>
                      <a:r>
                        <a:rPr lang="ar-JO" sz="1600" b="1" i="0" baseline="0" dirty="0">
                          <a:solidFill>
                            <a:schemeClr val="bg1"/>
                          </a:solidFill>
                          <a:latin typeface="Arial" panose="020B0604020202020204" pitchFamily="34" charset="0"/>
                          <a:cs typeface="Arial" panose="020B0604020202020204" pitchFamily="34" charset="0"/>
                        </a:rPr>
                        <a:t> : 1 – 11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11 : 27 – 50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اختيار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وعد</a:t>
                      </a:r>
                      <a:r>
                        <a:rPr lang="ar-JO" sz="1600" b="1" i="0" baseline="0" dirty="0">
                          <a:solidFill>
                            <a:schemeClr val="bg1"/>
                          </a:solidFill>
                          <a:latin typeface="Arial" panose="020B0604020202020204" pitchFamily="34" charset="0"/>
                          <a:cs typeface="Arial" panose="020B0604020202020204" pitchFamily="34" charset="0"/>
                        </a:rPr>
                        <a:t>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آدم</a:t>
                      </a:r>
                      <a:r>
                        <a:rPr lang="ar-JO" sz="1600" b="1" i="0" baseline="0" dirty="0">
                          <a:solidFill>
                            <a:schemeClr val="bg1"/>
                          </a:solidFill>
                          <a:latin typeface="Arial" panose="020B0604020202020204" pitchFamily="34" charset="0"/>
                          <a:cs typeface="Arial" panose="020B0604020202020204" pitchFamily="34" charset="0"/>
                        </a:rPr>
                        <a:t>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إبراهيم</a:t>
                      </a:r>
                      <a:r>
                        <a:rPr lang="ar-JO" sz="1600" b="1" i="0" baseline="0" dirty="0">
                          <a:solidFill>
                            <a:schemeClr val="bg1"/>
                          </a:solidFill>
                          <a:latin typeface="Arial" panose="020B0604020202020204" pitchFamily="34" charset="0"/>
                          <a:cs typeface="Arial" panose="020B0604020202020204" pitchFamily="34" charset="0"/>
                        </a:rPr>
                        <a:t>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خمس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أربع أخماس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بلاد ما بين النهرين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dirty="0">
                          <a:solidFill>
                            <a:schemeClr val="bg1"/>
                          </a:solidFill>
                          <a:latin typeface="Arial" panose="020B0604020202020204" pitchFamily="34" charset="0"/>
                          <a:cs typeface="Arial" panose="020B0604020202020204" pitchFamily="34" charset="0"/>
                        </a:rPr>
                        <a:t>كنعان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2083 سنة </a:t>
                      </a:r>
                    </a:p>
                    <a:p>
                      <a:pPr algn="ctr"/>
                      <a:r>
                        <a:rPr lang="ar-JO" sz="1600" b="1" i="0" kern="1200" dirty="0">
                          <a:solidFill>
                            <a:schemeClr val="bg1"/>
                          </a:solidFill>
                          <a:effectLst/>
                          <a:latin typeface="Arial" panose="020B0604020202020204" pitchFamily="34" charset="0"/>
                          <a:cs typeface="Arial" panose="020B0604020202020204" pitchFamily="34" charset="0"/>
                        </a:rPr>
                        <a:t>(4143 – 2060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215 سنة</a:t>
                      </a:r>
                    </a:p>
                    <a:p>
                      <a:pPr algn="ctr"/>
                      <a:r>
                        <a:rPr lang="ar-JO" sz="1600" b="1" i="0" kern="1200" dirty="0">
                          <a:solidFill>
                            <a:schemeClr val="bg1"/>
                          </a:solidFill>
                          <a:effectLst/>
                          <a:latin typeface="Arial" panose="020B0604020202020204" pitchFamily="34" charset="0"/>
                          <a:cs typeface="Arial" panose="020B0604020202020204" pitchFamily="34" charset="0"/>
                        </a:rPr>
                        <a:t>(2060 – 1845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71 سنة</a:t>
                      </a:r>
                    </a:p>
                    <a:p>
                      <a:pPr algn="ctr"/>
                      <a:r>
                        <a:rPr lang="ar-JO" sz="1600" b="1" i="0"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l</a:t>
                      </a:r>
                      <a:r>
                        <a:rPr lang="ar-JO" sz="1400" b="1" i="0" dirty="0">
                          <a:solidFill>
                            <a:schemeClr val="bg1"/>
                          </a:solidFill>
                          <a:effectLst/>
                          <a:latin typeface="Arial" panose="020B0604020202020204" pitchFamily="34" charset="0"/>
                          <a:cs typeface="Arial" panose="020B0604020202020204" pitchFamily="34" charset="0"/>
                        </a:rPr>
                        <a:t>مواليد</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السموات</a:t>
                      </a:r>
                      <a:r>
                        <a:rPr lang="ar-JO" sz="1400" b="1" i="0" baseline="0" dirty="0">
                          <a:solidFill>
                            <a:schemeClr val="bg1"/>
                          </a:solidFill>
                          <a:effectLst/>
                          <a:latin typeface="Arial" panose="020B0604020202020204" pitchFamily="34" charset="0"/>
                          <a:cs typeface="Arial" panose="020B0604020202020204" pitchFamily="34" charset="0"/>
                        </a:rPr>
                        <a:t> و الأرض</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تارح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الخليقة</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 الخليقة</a:t>
                      </a:r>
                      <a:endParaRPr lang="en-US" sz="14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ابناء</a:t>
                      </a:r>
                      <a:r>
                        <a:rPr lang="ar-JO" sz="1400" b="1" i="0" baseline="0" dirty="0">
                          <a:solidFill>
                            <a:schemeClr val="bg1"/>
                          </a:solidFill>
                          <a:effectLst/>
                          <a:latin typeface="Arial" panose="020B0604020202020204" pitchFamily="34" charset="0"/>
                          <a:ea typeface="+mn-ea"/>
                          <a:cs typeface="Arial" panose="020B0604020202020204" pitchFamily="34" charset="0"/>
                        </a:rPr>
                        <a:t>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إبراهيم و 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يوسف</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1:1-2:</a:t>
                      </a:r>
                      <a:r>
                        <a:rPr lang="ar-JO" sz="1400" b="1" i="0" baseline="0" dirty="0">
                          <a:solidFill>
                            <a:schemeClr val="bg1"/>
                          </a:solidFill>
                          <a:effectLst/>
                          <a:latin typeface="Arial" panose="020B0604020202020204" pitchFamily="34" charset="0"/>
                          <a:ea typeface="+mn-ea"/>
                          <a:cs typeface="Arial" panose="020B0604020202020204" pitchFamily="34" charset="0"/>
                        </a:rPr>
                        <a:t> 3</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2:</a:t>
                      </a:r>
                      <a:r>
                        <a:rPr lang="ar-JO" sz="1400" b="1" i="0" baseline="0" dirty="0">
                          <a:solidFill>
                            <a:schemeClr val="bg1"/>
                          </a:solidFill>
                          <a:effectLst/>
                          <a:latin typeface="Arial" panose="020B0604020202020204" pitchFamily="34" charset="0"/>
                          <a:ea typeface="+mn-ea"/>
                          <a:cs typeface="Arial" panose="020B0604020202020204" pitchFamily="34" charset="0"/>
                        </a:rPr>
                        <a:t> 4-4: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5: 1-</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6: 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6:</a:t>
                      </a:r>
                      <a:r>
                        <a:rPr lang="ar-JO" sz="1400" b="1" i="0" baseline="0" dirty="0">
                          <a:solidFill>
                            <a:schemeClr val="bg1"/>
                          </a:solidFill>
                          <a:effectLst/>
                          <a:latin typeface="Arial" panose="020B0604020202020204" pitchFamily="34" charset="0"/>
                          <a:ea typeface="+mn-ea"/>
                          <a:cs typeface="Arial" panose="020B0604020202020204" pitchFamily="34" charset="0"/>
                        </a:rPr>
                        <a:t> 9-</a:t>
                      </a:r>
                      <a:br>
                        <a:rPr lang="en-US" sz="1400" b="1" i="0" baseline="0" dirty="0">
                          <a:solidFill>
                            <a:schemeClr val="bg1"/>
                          </a:solidFill>
                          <a:effectLst/>
                          <a:latin typeface="Arial" panose="020B0604020202020204" pitchFamily="34" charset="0"/>
                          <a:ea typeface="+mn-ea"/>
                          <a:cs typeface="Arial" panose="020B0604020202020204" pitchFamily="34" charset="0"/>
                        </a:rPr>
                      </a:br>
                      <a:r>
                        <a:rPr lang="ar-JO" sz="1400" b="1" i="0" baseline="0" dirty="0">
                          <a:solidFill>
                            <a:schemeClr val="bg1"/>
                          </a:solidFill>
                          <a:effectLst/>
                          <a:latin typeface="Arial" panose="020B0604020202020204" pitchFamily="34" charset="0"/>
                          <a:ea typeface="+mn-ea"/>
                          <a:cs typeface="Arial" panose="020B0604020202020204" pitchFamily="34" charset="0"/>
                        </a:rPr>
                        <a:t>9: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10: 1-</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 11: 19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10- 26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11:27 –</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25: 11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25:</a:t>
                      </a:r>
                      <a:r>
                        <a:rPr lang="ar-JO" sz="1400" b="1" i="0" baseline="0" dirty="0">
                          <a:solidFill>
                            <a:schemeClr val="bg1"/>
                          </a:solidFill>
                          <a:effectLst/>
                          <a:latin typeface="Arial" panose="020B0604020202020204" pitchFamily="34" charset="0"/>
                          <a:ea typeface="+mn-ea"/>
                          <a:cs typeface="Arial" panose="020B0604020202020204" pitchFamily="34" charset="0"/>
                        </a:rPr>
                        <a:t> 12 - 18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19- 25: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36: 1-</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37: 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37: 2- 50: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كتب</a:t>
                      </a:r>
                      <a:r>
                        <a:rPr lang="ar-JO" sz="1600" b="1" i="0"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6" name="Picture 5">
            <a:extLst>
              <a:ext uri="{FF2B5EF4-FFF2-40B4-BE49-F238E27FC236}">
                <a16:creationId xmlns:a16="http://schemas.microsoft.com/office/drawing/2014/main" id="{06B3807C-0C12-4547-B50B-67A369B004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557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وعد الله المؤمنين مثلنا              ببركات العهد الإبراهيمي</a:t>
            </a:r>
            <a:r>
              <a:rPr lang="en-US" sz="4800" dirty="0">
                <a:effectLst>
                  <a:outerShdw blurRad="38100" dist="38100" dir="2700000" algn="tl">
                    <a:srgbClr val="000000">
                      <a:alpha val="43137"/>
                    </a:srgbClr>
                  </a:outerShdw>
                </a:effectLst>
              </a:rPr>
              <a:t> </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187314336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412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dirty="0">
                <a:effectLst>
                  <a:glow rad="127000">
                    <a:schemeClr val="tx1"/>
                  </a:glow>
                </a:effectLst>
                <a:ea typeface="ＭＳ Ｐゴシック" charset="0"/>
                <a:cs typeface="ＭＳ Ｐゴシック" charset="0"/>
              </a:rPr>
              <a:t>كيف تتجاوب مع اختيار و وعد الله؟</a:t>
            </a:r>
            <a:r>
              <a:rPr lang="en-US" sz="9600"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مخطط 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28867" name="Text Box 3"/>
          <p:cNvSpPr txBox="1">
            <a:spLocks noChangeArrowheads="1"/>
          </p:cNvSpPr>
          <p:nvPr/>
        </p:nvSpPr>
        <p:spPr bwMode="auto">
          <a:xfrm>
            <a:off x="762000" y="2195513"/>
            <a:ext cx="3733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علم اللاهوت           علم نشأة الكون       علم الإنسان           علم الإجتماع          علم الخطية            علم الأعراق           علم 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الله</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الوجود</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الإنسانية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المجتمع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الخطية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الشعوب</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u="sng" dirty="0">
                <a:solidFill>
                  <a:srgbClr val="FFFFFF"/>
                </a:solidFill>
                <a:latin typeface="Arial" panose="020B0604020202020204" pitchFamily="34" charset="0"/>
                <a:ea typeface="Arial" pitchFamily="-112" charset="0"/>
                <a:cs typeface="Arial" panose="020B0604020202020204" pitchFamily="34" charset="0"/>
              </a:rPr>
              <a:t>هو دراسة</a:t>
            </a:r>
            <a:endParaRPr lang="en-US" sz="3600" b="1" u="sng"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لاهوت سفر التكوين</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SA" sz="4800" b="1" dirty="0">
                <a:solidFill>
                  <a:srgbClr val="FFFFFF"/>
                </a:solidFill>
                <a:latin typeface="Arial" panose="020B0604020202020204" pitchFamily="34" charset="0"/>
                <a:ea typeface="ＭＳ Ｐゴシック" pitchFamily="-112" charset="-128"/>
                <a:cs typeface="Arial" panose="020B0604020202020204" pitchFamily="34" charset="0"/>
              </a:rPr>
              <a:t>تكوين</a:t>
            </a:r>
            <a:r>
              <a:rPr lang="en-US" sz="4800" b="1" dirty="0">
                <a:solidFill>
                  <a:srgbClr val="FFFFFF"/>
                </a:solidFill>
                <a:latin typeface="Arial" panose="020B0604020202020204" pitchFamily="34" charset="0"/>
                <a:ea typeface="ＭＳ Ｐゴシック" pitchFamily="-112" charset="-128"/>
                <a:cs typeface="Arial" panose="020B0604020202020204" pitchFamily="34" charset="0"/>
              </a:rPr>
              <a:t>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البدايات</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من أين أتينا؟</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لماذا الشر موجود في العالم؟</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هل هناك رجاء؟</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ＭＳ Ｐゴシック" pitchFamily="-112" charset="-128"/>
                <a:cs typeface="Arial" panose="020B0604020202020204" pitchFamily="34" charset="0"/>
              </a:rPr>
              <a:t>إجابات أسئلة من سفر  التكوين</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2963" name="Text Box 3"/>
          <p:cNvSpPr txBox="1">
            <a:spLocks noChangeArrowheads="1"/>
          </p:cNvSpPr>
          <p:nvPr/>
        </p:nvSpPr>
        <p:spPr bwMode="auto">
          <a:xfrm>
            <a:off x="762000" y="2362200"/>
            <a:ext cx="7391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و أنك منذ الطفولية تعرف الكتب المقدسة القادرة أن تحكمك للخلاص بالإيمان الذي في المسيح يسوع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2 تيموثاوس 3: 15</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يعلمنا الحكمة </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5011"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لأن كل ما سبق فكتب كتب لأجل تعليمنا حتى بالصبر و التعزية بما في الكتب يكون لنا رجاء</a:t>
            </a:r>
            <a:endParaRPr lang="en-US" sz="3600" b="1" dirty="0">
              <a:solidFill>
                <a:srgbClr val="FFFFFF"/>
              </a:solidFill>
              <a:latin typeface="Arial" panose="020B0604020202020204" pitchFamily="34" charset="0"/>
              <a:cs typeface="Arial" panose="020B0604020202020204" pitchFamily="34" charset="0"/>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رومية 15: 4</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يعطينا الرجاء</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29. نسب يسوع المسيح</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30. مقاومة الملك هيرودس</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31. حلول الروح على يسوع</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32. قوة على تجارب الشيطان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33. شرح الموعظة على الجبل</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34. دروس عن الأولويات المناسبة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35. موجز العلاقات الشخصية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36. إيمان قائد المئة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 </a:t>
            </a: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37. دعوة متى من يسوع</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38. إرسال الرسل للتبشير</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39. شهادة عن رسالة يوحنا</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40. المسيا الحقيقي يدعى شيطاناً</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41. رسالة مخفية في الأمثال</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42. قتل المعمدان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43. حكمة في الرد على الفريسيين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44. مفاتيح الملكوت</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45. تأثير تجلي يسوع</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46. الحاجة للغفران الحقيقي</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47. تحديد أسباب الطلاق</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48. فرص للحصاد</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49. لعن شجرة التين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50. دفع الجزية لقيصر</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51. مواجهة النفاق باللعنات</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52. أحداث المجيء الثاني</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53. دينونة الأمم</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54. أحداث ليلة الجلجثة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55. طريق الصليب</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قيامة المخلص و المأمورية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 نشأة العالم</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 وضع العروسين في عدن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3. تجربة و سقوط الإنسان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4. الكراهية و الجريمة الأولى</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5. نسب آدم الكامل</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6. دروس عن الأولويات المناسبة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7. موجز العلاقات الشخصية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8. إيمان قائد المئة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 </a:t>
            </a: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9. دعوة متى من يسوع</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10. إرسال الرسل للتبشير</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11. شهادة عن رسالة يوحنا</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12. المسيا الحقيقي يدعى شيطاناً</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13. رسالة مخفية في الأمثال</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14. قتل المعمدان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15. حكمة في الرد على الفريسيين</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16. مفاتيح الملكوت</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17. تأثير تجلي يسوع</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18. الحاجة للغفران الحقيقي</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19. تحديد أسباب الطلاق</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20. فرص للحصاد</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21. لعن شجرة التين</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22. دفع الجزية لقيصر</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23. مواجهة النفاق باللعنات</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24. أحداث المجيء الثاني</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25. دينونة الأمم</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26. أحداث ليلة الجلجثة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27. طريق الصليب</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28. قيامة المخلص و المأمورية</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نشاة العالم</a:t>
            </a:r>
          </a:p>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تجربة و سقوط الإنسان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الكراهية و الجريمة الأولى</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بناء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ثوران الطوفان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الخروج من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بداية وعد قوس قزح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أولاد و أحفاد نوح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تشتت الأمم من بابل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ارتحال عائلة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لوط يترك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الله يحسب أبرام باراً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ولادة إسماعيل من هاجر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التضرع لأجل تبرير سدوم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خراب سدوم و عمورة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مغامرة إبراهيم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وصول إسحق الموعود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22. إمتحان إيمان إبراهيم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23. نهاية حياة سارة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24. اختيار رفقة كزوجة</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25. ولادة التوأمين عيسو و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26. عداوة بين إسحق و الفلسطينيين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28. السلم السماوي في بيت إيل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29. الفوز بليئة و راحيل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30. إضافات إلى عائلة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31. الهرب من لابان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32. السعي لمصارعة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33. صداقة جديدة مع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34. الإنتقام لتدنيس دينة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35. تغيير الإسم إلى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36. ذكر نسل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37. غدر إخوة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38. ثامار الزانية تخدع يهوذا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40. تفسير الحلمين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41. تعيين يوسف حاكماً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42. سجن رأوبين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43. رحلة ثانية إلى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44. احتجاز بنيامين لأجل الكأس</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45. الإعلان عن هوية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46. بيت جديد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47. خطة لإنقاذ مصر</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48. تبني منسى و أفرايم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49. إعلان بركة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50. علاقة جديدة بين الإخوة</a:t>
            </a:r>
          </a:p>
        </p:txBody>
      </p:sp>
    </p:spTree>
    <p:extLst>
      <p:ext uri="{BB962C8B-B14F-4D97-AF65-F5344CB8AC3E}">
        <p14:creationId xmlns:p14="http://schemas.microsoft.com/office/powerpoint/2010/main" val="3359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7059"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فهذه الأمور جميعها أصابتهم مثالاً و كتبت لإنذارنا نحن الذين انتهت إلينا أواخر الدهور</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1 كورنثوس 10: 11</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سفر التكوين يحذرنا</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مخطط 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النصف الأول</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chemeClr val="accent1">
                    <a:lumMod val="40000"/>
                    <a:lumOff val="60000"/>
                  </a:schemeClr>
                </a:solidFill>
                <a:latin typeface="Arial" panose="020B0604020202020204" pitchFamily="34" charset="0"/>
                <a:cs typeface="Arial" panose="020B0604020202020204" pitchFamily="34" charset="0"/>
              </a:rPr>
              <a:t>إبراهيم 12-25: 18</a:t>
            </a:r>
            <a:endParaRPr lang="en-US" altLang="zh-CN"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cs typeface="Arial" panose="020B0604020202020204" pitchFamily="34" charset="0"/>
              </a:rPr>
              <a:t>يوسف 37-50</a:t>
            </a:r>
            <a:endParaRPr lang="en-US"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accent1">
                    <a:lumMod val="40000"/>
                    <a:lumOff val="60000"/>
                  </a:schemeClr>
                </a:solidFill>
                <a:ea typeface="ＭＳ Ｐゴシック" pitchFamily="-112" charset="-128"/>
                <a:cs typeface="Arial" panose="020B0604020202020204" pitchFamily="34" charset="0"/>
              </a:rPr>
              <a:t>المسيح : النسل</a:t>
            </a:r>
            <a:br>
              <a:rPr lang="ar-JO" sz="3600" dirty="0">
                <a:solidFill>
                  <a:schemeClr val="accent1">
                    <a:lumMod val="40000"/>
                    <a:lumOff val="60000"/>
                  </a:schemeClr>
                </a:solidFill>
                <a:ea typeface="ＭＳ Ｐゴシック" pitchFamily="-112" charset="-128"/>
                <a:cs typeface="Arial" panose="020B0604020202020204" pitchFamily="34" charset="0"/>
              </a:rPr>
            </a:br>
            <a:br>
              <a:rPr lang="ar-JO" sz="3600" dirty="0">
                <a:solidFill>
                  <a:schemeClr val="accent1">
                    <a:lumMod val="40000"/>
                    <a:lumOff val="60000"/>
                  </a:schemeClr>
                </a:solidFill>
                <a:ea typeface="ＭＳ Ｐゴシック" pitchFamily="-112" charset="-128"/>
                <a:cs typeface="Arial" panose="020B0604020202020204" pitchFamily="34" charset="0"/>
              </a:rPr>
            </a:br>
            <a:r>
              <a:rPr lang="ar-JO" sz="3600" dirty="0">
                <a:solidFill>
                  <a:schemeClr val="accent1">
                    <a:lumMod val="40000"/>
                    <a:lumOff val="60000"/>
                  </a:schemeClr>
                </a:solidFill>
                <a:ea typeface="ＭＳ Ｐゴシック" pitchFamily="-112" charset="-128"/>
                <a:cs typeface="Arial" panose="020B0604020202020204" pitchFamily="34" charset="0"/>
              </a:rPr>
              <a:t>تكوين 3: 15</a:t>
            </a:r>
            <a:endParaRPr lang="en-US" sz="3600" dirty="0">
              <a:solidFill>
                <a:schemeClr val="accent1">
                  <a:lumMod val="40000"/>
                  <a:lumOff val="60000"/>
                </a:schemeClr>
              </a:solidFill>
              <a:ea typeface="ＭＳ Ｐゴシック" pitchFamily="-112" charset="-128"/>
              <a:cs typeface="Arial" panose="020B0604020202020204" pitchFamily="34" charset="0"/>
            </a:endParaRPr>
          </a:p>
        </p:txBody>
      </p:sp>
      <p:sp>
        <p:nvSpPr>
          <p:cNvPr id="40" name="Rectangle 39"/>
          <p:cNvSpPr txBox="1">
            <a:spLocks noChangeArrowheads="1"/>
          </p:cNvSpPr>
          <p:nvPr/>
        </p:nvSpPr>
        <p:spPr bwMode="auto">
          <a:xfrm>
            <a:off x="0" y="9525"/>
            <a:ext cx="2438400" cy="2051050"/>
          </a:xfrm>
          <a:prstGeom prst="rect">
            <a:avLst/>
          </a:prstGeom>
          <a:noFill/>
          <a:ln>
            <a:noFill/>
          </a:ln>
          <a:effectLst>
            <a:outerShdw blurRad="63500" dist="35921" dir="2700000" algn="ctr" rotWithShape="0">
              <a:srgbClr val="000A0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ＭＳ Ｐゴシック" charset="0"/>
              </a:rPr>
              <a:t>موضوع متوازن</a:t>
            </a:r>
            <a:endParaRPr kumimoji="0" lang="en-US" sz="3600" b="1" u="none" strike="noStrike" kern="0" cap="none" spc="0" normalizeH="0" baseline="0" noProof="0" dirty="0">
              <a:ln>
                <a:noFill/>
              </a:ln>
              <a:solidFill>
                <a:schemeClr val="bg1"/>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السيادة الإلهية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 name="Text Box 41"/>
          <p:cNvSpPr txBox="1">
            <a:spLocks noChangeArrowheads="1"/>
          </p:cNvSpPr>
          <p:nvPr/>
        </p:nvSpPr>
        <p:spPr bwMode="auto">
          <a:xfrm>
            <a:off x="1143000" y="3519488"/>
            <a:ext cx="6022075"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المسؤولية البشرية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50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P spid="41" grpId="0" animBg="1" autoUpdateAnimBg="0"/>
      <p:bldP spid="42"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ثق</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أطع</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pitchFamily="-112" charset="-128"/>
                <a:cs typeface="Arial" panose="020B0604020202020204" pitchFamily="34" charset="0"/>
              </a:rPr>
              <a:t>و</a:t>
            </a:r>
            <a:endParaRPr lang="en-US" sz="4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000" b="1" dirty="0">
                <a:solidFill>
                  <a:srgbClr val="FFFFFF"/>
                </a:solidFill>
                <a:latin typeface="Arial" panose="020B0604020202020204" pitchFamily="34" charset="0"/>
                <a:cs typeface="Arial" panose="020B0604020202020204" pitchFamily="34" charset="0"/>
              </a:rPr>
              <a:t>ليس هناك طريقة أخرى</a:t>
            </a:r>
            <a:endParaRPr lang="en-US" sz="4000" b="1" dirty="0">
              <a:solidFill>
                <a:srgbClr val="FFFFFF"/>
              </a:solidFill>
              <a:latin typeface="Arial" panose="020B0604020202020204" pitchFamily="34" charset="0"/>
              <a:cs typeface="Arial" panose="020B0604020202020204" pitchFamily="34" charset="0"/>
            </a:endParaRP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ar-JO" sz="2400" dirty="0">
                <a:solidFill>
                  <a:schemeClr val="bg1"/>
                </a:solidFill>
                <a:ea typeface="ＭＳ Ｐゴシック" pitchFamily="-112" charset="-128"/>
                <a:cs typeface="Arial" panose="020B0604020202020204" pitchFamily="34" charset="0"/>
              </a:rPr>
              <a:t>ثق و أطع</a:t>
            </a:r>
            <a:endParaRPr lang="en-US" sz="24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تكوين - ملاخي</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wrap="square">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التاريخ ( 17 )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الشعر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الأنبياء ( 17 ) كبار - صغار</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المسيحي</a:t>
            </a:r>
            <a:endParaRPr kumimoji="0" lang="en-US"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تكوين - نحميا</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الشريعة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الأنبياء ( 8 ) السابقون و اللاحقون</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1" fontAlgn="base" latinLnBrk="0" hangingPunct="1">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الكتابات ( 11 )</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الماسوري</a:t>
            </a:r>
            <a:endParaRPr kumimoji="0" lang="en-US"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51</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defTabSz="914400" eaLnBrk="0" fontAlgn="base" hangingPunct="0">
              <a:spcBef>
                <a:spcPct val="0"/>
              </a:spcBef>
              <a:spcAft>
                <a:spcPct val="0"/>
              </a:spcAft>
            </a:pPr>
            <a:r>
              <a:rPr lang="ar-JO"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أشور</a:t>
            </a:r>
            <a:endParaRPr lang="en-US"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endParaRP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defTabSz="914400" eaLnBrk="0" fontAlgn="base" hangingPunct="0">
              <a:spcBef>
                <a:spcPct val="0"/>
              </a:spcBef>
              <a:spcAft>
                <a:spcPct val="0"/>
              </a:spcAft>
            </a:pPr>
            <a:r>
              <a:rPr lang="ar-JO"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بابل</a:t>
            </a:r>
            <a:endParaRPr lang="en-US"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endParaRP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defTabSz="914400" eaLnBrk="0" fontAlgn="base" hangingPunct="0">
              <a:spcBef>
                <a:spcPct val="0"/>
              </a:spcBef>
              <a:spcAft>
                <a:spcPct val="0"/>
              </a:spcAft>
            </a:pPr>
            <a:r>
              <a:rPr lang="ar-JO"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الكلدان</a:t>
            </a:r>
            <a:endParaRPr lang="en-US"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endParaRP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defTabSz="914400" eaLnBrk="0" fontAlgn="base" hangingPunct="0">
              <a:spcBef>
                <a:spcPct val="0"/>
              </a:spcBef>
              <a:spcAft>
                <a:spcPct val="0"/>
              </a:spcAft>
            </a:pPr>
            <a:r>
              <a:rPr lang="ar-JO"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فارس</a:t>
            </a:r>
            <a:endParaRPr lang="en-US" sz="3600"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endParaRP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الفرات</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دجلة</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2800" dirty="0">
                <a:solidFill>
                  <a:srgbClr val="FFFFFF"/>
                </a:solidFill>
                <a:latin typeface="Garamond" pitchFamily="-112" charset="0"/>
                <a:ea typeface="ＭＳ Ｐゴシック" pitchFamily="-112" charset="-128"/>
                <a:cs typeface="ＭＳ Ｐゴシック" pitchFamily="-112" charset="-128"/>
              </a:rPr>
              <a:t>خليج فارس</a:t>
            </a:r>
            <a:endParaRPr lang="en-US" sz="2800" dirty="0">
              <a:solidFill>
                <a:srgbClr val="FFFFFF"/>
              </a:solidFill>
              <a:latin typeface="Garamond" pitchFamily="-112" charset="0"/>
              <a:ea typeface="ＭＳ Ｐゴシック" pitchFamily="-112" charset="-128"/>
              <a:cs typeface="ＭＳ Ｐゴシック" pitchFamily="-112" charset="-128"/>
            </a:endParaRP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ما بين النهرين</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8604250" y="14288"/>
            <a:ext cx="505267" cy="461665"/>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ar-JO" b="1" kern="0" dirty="0">
                <a:solidFill>
                  <a:srgbClr val="FFFFFF"/>
                </a:solidFill>
                <a:latin typeface="Arial" panose="020B0604020202020204" pitchFamily="34" charset="0"/>
              </a:rPr>
              <a:t>27</a:t>
            </a:r>
            <a:endParaRPr lang="en-US" b="1" kern="0" dirty="0">
              <a:solidFill>
                <a:srgbClr val="FFFFFF"/>
              </a:solidFill>
              <a:latin typeface="Arial" panose="020B0604020202020204" pitchFamily="34" charset="0"/>
            </a:endParaRPr>
          </a:p>
        </p:txBody>
      </p:sp>
    </p:spTree>
    <p:extLst>
      <p:ext uri="{BB962C8B-B14F-4D97-AF65-F5344CB8AC3E}">
        <p14:creationId xmlns:p14="http://schemas.microsoft.com/office/powerpoint/2010/main" val="26327213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804622887"/>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cs typeface="ＭＳ Ｐゴシック" charset="0"/>
              </a:rPr>
              <a:t>كن </a:t>
            </a:r>
            <a:br>
              <a:rPr lang="ar-JO" sz="6600" dirty="0">
                <a:effectLst>
                  <a:glow rad="127000">
                    <a:schemeClr val="tx1"/>
                  </a:glow>
                </a:effectLst>
                <a:ea typeface="ＭＳ Ｐゴシック" charset="0"/>
                <a:cs typeface="ＭＳ Ｐゴシック" charset="0"/>
              </a:rPr>
            </a:br>
            <a:r>
              <a:rPr lang="ar-JO" sz="6600" dirty="0">
                <a:effectLst>
                  <a:glow rad="127000">
                    <a:schemeClr val="tx1"/>
                  </a:glow>
                </a:effectLst>
                <a:ea typeface="ＭＳ Ｐゴシック" charset="0"/>
                <a:cs typeface="ＭＳ Ｐゴシック" charset="0"/>
              </a:rPr>
              <a:t>أميناً</a:t>
            </a:r>
            <a:endParaRPr lang="en-US" sz="66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كن أميناً</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436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cs typeface="ＭＳ Ｐゴシック" charset="0"/>
              </a:rPr>
              <a:t>دعونا ندرس</a:t>
            </a:r>
            <a:br>
              <a:rPr lang="ar-JO" sz="5400" dirty="0">
                <a:solidFill>
                  <a:schemeClr val="tx1"/>
                </a:solidFill>
                <a:ea typeface="ＭＳ Ｐゴシック" charset="0"/>
                <a:cs typeface="ＭＳ Ｐゴシック" charset="0"/>
              </a:rPr>
            </a:br>
            <a:r>
              <a:rPr lang="ar-JO" sz="5400" dirty="0">
                <a:solidFill>
                  <a:schemeClr val="tx1"/>
                </a:solidFill>
                <a:ea typeface="ＭＳ Ｐゴシック" charset="0"/>
                <a:cs typeface="ＭＳ Ｐゴシック" charset="0"/>
              </a:rPr>
              <a:t>الكلمة المقدسة</a:t>
            </a:r>
            <a:endParaRPr lang="en-US" sz="5400" dirty="0">
              <a:solidFill>
                <a:schemeClr val="tx1"/>
              </a:solidFill>
              <a:effectLst/>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عالم الأصنام</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621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cs typeface="ＭＳ Ｐゴシック" charset="0"/>
              </a:rPr>
              <a:t>كيف يمكن أن تكون </a:t>
            </a:r>
            <a:r>
              <a:rPr lang="ar-JO" dirty="0">
                <a:solidFill>
                  <a:srgbClr val="FFFF00"/>
                </a:solidFill>
                <a:effectLst>
                  <a:glow rad="127000">
                    <a:schemeClr val="tx1"/>
                  </a:glow>
                </a:effectLst>
                <a:ea typeface="ＭＳ Ｐゴシック" charset="0"/>
                <a:cs typeface="ＭＳ Ｐゴシック" charset="0"/>
              </a:rPr>
              <a:t>أميناً</a:t>
            </a:r>
            <a:r>
              <a:rPr lang="ar-JO" dirty="0">
                <a:effectLst>
                  <a:glow rad="127000">
                    <a:schemeClr val="tx1"/>
                  </a:glow>
                </a:effectLst>
                <a:ea typeface="ＭＳ Ｐゴシック" charset="0"/>
                <a:cs typeface="ＭＳ Ｐゴシック" charset="0"/>
              </a:rPr>
              <a:t> لله في عالم الأصنام؟</a:t>
            </a:r>
            <a:br>
              <a:rPr lang="ar-JO" dirty="0">
                <a:effectLst>
                  <a:glow rad="127000">
                    <a:schemeClr val="tx1"/>
                  </a:glow>
                </a:effectLst>
                <a:ea typeface="ＭＳ Ｐゴシック" charset="0"/>
                <a:cs typeface="ＭＳ Ｐゴシック" charset="0"/>
              </a:rPr>
            </a:br>
            <a:br>
              <a:rPr lang="ar-JO" dirty="0">
                <a:effectLst>
                  <a:glow rad="127000">
                    <a:schemeClr val="tx1"/>
                  </a:glow>
                </a:effectLst>
                <a:ea typeface="ＭＳ Ｐゴシック" charset="0"/>
                <a:cs typeface="ＭＳ Ｐゴシック" charset="0"/>
              </a:rPr>
            </a:br>
            <a:endParaRPr lang="en-US" dirty="0">
              <a:effectLst>
                <a:glow rad="127000">
                  <a:schemeClr val="tx1"/>
                </a:glow>
              </a:effectLst>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القلب</a:t>
            </a:r>
            <a:endParaRPr kumimoji="0" lang="en-US"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dirty="0">
                <a:solidFill>
                  <a:schemeClr val="tx1"/>
                </a:solidFill>
                <a:effectLst/>
                <a:ea typeface="ＭＳ Ｐゴシック" charset="0"/>
                <a:cs typeface="ＭＳ Ｐゴシック" charset="0"/>
              </a:rPr>
              <a:t>1. افهم أن الملك قد </a:t>
            </a:r>
            <a:r>
              <a:rPr lang="ar-JO" sz="4800" dirty="0">
                <a:solidFill>
                  <a:schemeClr val="accent2"/>
                </a:solidFill>
                <a:effectLst/>
                <a:ea typeface="ＭＳ Ｐゴシック" charset="0"/>
                <a:cs typeface="ＭＳ Ｐゴシック" charset="0"/>
              </a:rPr>
              <a:t>اختارك</a:t>
            </a:r>
            <a:r>
              <a:rPr lang="ar-JO" sz="4800" dirty="0">
                <a:solidFill>
                  <a:schemeClr val="tx1"/>
                </a:solidFill>
                <a:effectLst/>
                <a:ea typeface="ＭＳ Ｐゴシック" charset="0"/>
                <a:cs typeface="ＭＳ Ｐゴシック" charset="0"/>
              </a:rPr>
              <a:t> لتحكم</a:t>
            </a:r>
            <a:endParaRPr lang="en-US" sz="4800" dirty="0">
              <a:solidFill>
                <a:schemeClr val="tx1"/>
              </a:solidFill>
              <a:effectLst/>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 1 – 11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19250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dirty="0">
                <a:solidFill>
                  <a:schemeClr val="tx1"/>
                </a:solidFill>
                <a:effectLst/>
                <a:ea typeface="ＭＳ Ｐゴシック" charset="0"/>
                <a:cs typeface="ＭＳ Ｐゴシック" charset="0"/>
              </a:rPr>
              <a:t>2. افهم أن الملك قد </a:t>
            </a:r>
            <a:r>
              <a:rPr lang="ar-JO" sz="6000" dirty="0">
                <a:solidFill>
                  <a:schemeClr val="accent2"/>
                </a:solidFill>
                <a:effectLst/>
                <a:ea typeface="ＭＳ Ｐゴシック" charset="0"/>
                <a:cs typeface="ＭＳ Ｐゴシック" charset="0"/>
              </a:rPr>
              <a:t>وعدك</a:t>
            </a:r>
            <a:r>
              <a:rPr lang="ar-JO" sz="6000" dirty="0">
                <a:solidFill>
                  <a:schemeClr val="tx1"/>
                </a:solidFill>
                <a:effectLst/>
                <a:ea typeface="ＭＳ Ｐゴシック" charset="0"/>
                <a:cs typeface="ＭＳ Ｐゴシック" charset="0"/>
              </a:rPr>
              <a:t> بالبركة</a:t>
            </a:r>
            <a:endParaRPr lang="en-US" sz="6000" dirty="0">
              <a:solidFill>
                <a:schemeClr val="tx1"/>
              </a:solidFill>
              <a:effectLst/>
              <a:ea typeface="ＭＳ Ｐゴシック" charset="0"/>
              <a:cs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 12 – 50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ما و من هو الذي تثق به ليخلصك من خطاياك؟</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51720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31947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الإختيار</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46800" y="65344"/>
            <a:ext cx="530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618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45454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rPr>
              <a:t>شجرة عائلة الآباء</a:t>
            </a:r>
            <a:endParaRPr lang="en-US" altLang="zh-CN" sz="2800" dirty="0">
              <a:solidFill>
                <a:schemeClr val="tx1"/>
              </a:solidFill>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4"/>
          <p:cNvSpPr txBox="1">
            <a:spLocks noChangeArrowheads="1"/>
          </p:cNvSpPr>
          <p:nvPr/>
        </p:nvSpPr>
        <p:spPr bwMode="auto">
          <a:xfrm>
            <a:off x="0" y="5953125"/>
            <a:ext cx="9144000" cy="904875"/>
          </a:xfrm>
          <a:prstGeom prst="rect">
            <a:avLst/>
          </a:prstGeom>
          <a:solidFill>
            <a:schemeClr val="tx1"/>
          </a:solid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100000"/>
              </a:lnSpc>
              <a:spcBef>
                <a:spcPct val="20000"/>
              </a:spcBef>
              <a:spcAft>
                <a:spcPct val="0"/>
              </a:spcAft>
              <a:buClr>
                <a:srgbClr val="000000"/>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خطة جسدية (تكوين 16)</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9591431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5161"/>
            <a:ext cx="9144000" cy="96739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ولادة إسحق</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8765417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01477409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581"/>
            <a:ext cx="9143998" cy="1725435"/>
          </a:xfrm>
          <a:effectLst/>
        </p:spPr>
        <p:txBody>
          <a:bodyPr/>
          <a:lstStyle/>
          <a:p>
            <a:pPr>
              <a:defRPr/>
            </a:pPr>
            <a:r>
              <a:rPr lang="ar-JO" dirty="0">
                <a:ea typeface="ＭＳ Ｐゴシック" charset="0"/>
                <a:cs typeface="ＭＳ Ｐゴシック" charset="0"/>
              </a:rPr>
              <a:t>ذروة امتحان إبراهيم (تكوين 22)</a:t>
            </a:r>
            <a:endParaRPr lang="en-US" dirty="0">
              <a:effectLst/>
              <a:ea typeface="ＭＳ Ｐゴシック" charset="0"/>
              <a:cs typeface="ＭＳ Ｐゴシック" charset="0"/>
            </a:endParaRPr>
          </a:p>
        </p:txBody>
      </p:sp>
      <p:pic>
        <p:nvPicPr>
          <p:cNvPr id="3" name="Hell Provide Abraham  Isa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708855"/>
            <a:ext cx="9144000" cy="5143500"/>
          </a:xfrm>
          <a:prstGeom prst="rect">
            <a:avLst/>
          </a:prstGeom>
        </p:spPr>
      </p:pic>
    </p:spTree>
    <p:extLst>
      <p:ext uri="{BB962C8B-B14F-4D97-AF65-F5344CB8AC3E}">
        <p14:creationId xmlns:p14="http://schemas.microsoft.com/office/powerpoint/2010/main" val="2688557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3079"/>
            <a:ext cx="9144000" cy="6852492"/>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ea typeface="+mj-ea"/>
                <a:cs typeface="Arial" panose="020B0604020202020204" pitchFamily="34" charset="0"/>
              </a:rPr>
              <a:t>تكوين 22</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3200" b="1" dirty="0">
                <a:solidFill>
                  <a:schemeClr val="bg1"/>
                </a:solidFill>
                <a:latin typeface="Arial" panose="020B0604020202020204" pitchFamily="34" charset="0"/>
                <a:ea typeface="ＭＳ Ｐゴシック" charset="0"/>
              </a:rPr>
              <a:t>لماذا طلب الله من إبراهيم أن يذبح اسحق؟</a:t>
            </a:r>
            <a:endParaRPr lang="en-US" altLang="zh-CN" sz="3200" b="1" dirty="0">
              <a:solidFill>
                <a:schemeClr val="bg1"/>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1193787190"/>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136"/>
          <a:stretch/>
        </p:blipFill>
        <p:spPr>
          <a:xfrm>
            <a:off x="-1" y="247438"/>
            <a:ext cx="9128893" cy="6610561"/>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ea typeface="+mj-ea"/>
                <a:cs typeface="Arial" panose="020B0604020202020204" pitchFamily="34" charset="0"/>
              </a:rPr>
              <a:t>تكوين 22</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3200" b="1" dirty="0">
                <a:solidFill>
                  <a:schemeClr val="bg1"/>
                </a:solidFill>
                <a:latin typeface="Arial" panose="020B0604020202020204" pitchFamily="34" charset="0"/>
                <a:ea typeface="ＭＳ Ｐゴシック" charset="0"/>
              </a:rPr>
              <a:t>لماذا طلب الله من إبراهيم أن يذبح اسحق؟</a:t>
            </a:r>
            <a:endParaRPr lang="en-US" altLang="zh-CN" sz="3200" b="1" dirty="0">
              <a:solidFill>
                <a:schemeClr val="bg1"/>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1097548397"/>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ea typeface="+mj-ea"/>
                <a:cs typeface="Arial" panose="020B0604020202020204" pitchFamily="34" charset="0"/>
              </a:rPr>
              <a:t>تكوين 22</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3200" b="1" dirty="0">
                <a:solidFill>
                  <a:schemeClr val="bg1"/>
                </a:solidFill>
                <a:latin typeface="Arial" panose="020B0604020202020204" pitchFamily="34" charset="0"/>
                <a:ea typeface="ＭＳ Ｐゴシック" charset="0"/>
              </a:rPr>
              <a:t>لماذا طلب الله من إبراهيم أن يذبح اسحق؟</a:t>
            </a:r>
            <a:endParaRPr lang="en-US" altLang="zh-CN" sz="3200" b="1" dirty="0">
              <a:solidFill>
                <a:schemeClr val="bg1"/>
              </a:solidFill>
              <a:latin typeface="Arial" panose="020B0604020202020204" pitchFamily="34" charset="0"/>
              <a:ea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956818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2459"/>
            <a:ext cx="9144000" cy="6858000"/>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ea typeface="+mj-ea"/>
                <a:cs typeface="Arial" panose="020B0604020202020204" pitchFamily="34" charset="0"/>
              </a:rPr>
              <a:t>تكوين 22</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3200" b="1" dirty="0">
                <a:solidFill>
                  <a:schemeClr val="bg1"/>
                </a:solidFill>
                <a:latin typeface="Arial" panose="020B0604020202020204" pitchFamily="34" charset="0"/>
                <a:ea typeface="ＭＳ Ｐゴシック" charset="0"/>
              </a:rPr>
              <a:t>لماذا طلب الله من إبراهيم أن يذبح اسحق؟</a:t>
            </a:r>
            <a:endParaRPr lang="en-US" altLang="zh-CN" sz="3200" b="1" dirty="0">
              <a:solidFill>
                <a:schemeClr val="bg1"/>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2798615861"/>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الأصل في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الإختيار و الوعد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9368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546"/>
            <a:ext cx="9144000" cy="6858000"/>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ea typeface="+mj-ea"/>
                <a:cs typeface="Arial" panose="020B0604020202020204" pitchFamily="34" charset="0"/>
              </a:rPr>
              <a:t>تكوين 22</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3200" b="1" dirty="0">
                <a:solidFill>
                  <a:schemeClr val="bg1"/>
                </a:solidFill>
                <a:latin typeface="Arial" panose="020B0604020202020204" pitchFamily="34" charset="0"/>
                <a:ea typeface="ＭＳ Ｐゴシック" charset="0"/>
              </a:rPr>
              <a:t>لماذا طلب الله من إبراهيم أن يذبح اسحق؟</a:t>
            </a:r>
            <a:endParaRPr lang="en-US" altLang="zh-CN" sz="3200" b="1" dirty="0">
              <a:solidFill>
                <a:schemeClr val="bg1"/>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1231443596"/>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7" descr="Sacrafice of Issa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87875"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38" name="Rectangle 2"/>
          <p:cNvSpPr>
            <a:spLocks noGrp="1" noChangeArrowheads="1"/>
          </p:cNvSpPr>
          <p:nvPr>
            <p:ph type="ctrTitle"/>
          </p:nvPr>
        </p:nvSpPr>
        <p:spPr>
          <a:xfrm>
            <a:off x="1" y="154132"/>
            <a:ext cx="9128126" cy="1143000"/>
          </a:xfrm>
          <a:effectLst/>
        </p:spPr>
        <p:txBody>
          <a:bodyPr/>
          <a:lstStyle/>
          <a:p>
            <a:pPr eaLnBrk="1" hangingPunct="1">
              <a:defRPr/>
            </a:pPr>
            <a:r>
              <a:rPr lang="ar-JO" sz="4000" dirty="0">
                <a:solidFill>
                  <a:schemeClr val="bg1"/>
                </a:solidFill>
                <a:effectLst>
                  <a:glow rad="177800">
                    <a:schemeClr val="tx1"/>
                  </a:glow>
                </a:effectLst>
                <a:ea typeface="Osaka" charset="0"/>
                <a:cs typeface="Osaka" charset="0"/>
              </a:rPr>
              <a:t>ذبيحة إسحق الوشيكة</a:t>
            </a:r>
            <a:br>
              <a:rPr lang="en-US" sz="4000" dirty="0">
                <a:solidFill>
                  <a:schemeClr val="bg1"/>
                </a:solidFill>
                <a:effectLst>
                  <a:glow rad="177800">
                    <a:schemeClr val="tx1"/>
                  </a:glow>
                </a:effectLst>
                <a:ea typeface="Osaka" charset="0"/>
                <a:cs typeface="Osaka" charset="0"/>
              </a:rPr>
            </a:br>
            <a:r>
              <a:rPr lang="en-US" sz="3200" dirty="0">
                <a:solidFill>
                  <a:schemeClr val="bg1"/>
                </a:solidFill>
                <a:effectLst>
                  <a:glow rad="177800">
                    <a:schemeClr val="tx1"/>
                  </a:glow>
                </a:effectLst>
                <a:ea typeface="Osaka" charset="0"/>
                <a:cs typeface="Osaka" charset="0"/>
              </a:rPr>
              <a:t>(</a:t>
            </a:r>
            <a:r>
              <a:rPr lang="ar-JO" sz="3200" dirty="0">
                <a:solidFill>
                  <a:schemeClr val="bg1"/>
                </a:solidFill>
                <a:effectLst>
                  <a:glow rad="177800">
                    <a:schemeClr val="tx1"/>
                  </a:glow>
                </a:effectLst>
                <a:ea typeface="Osaka" charset="0"/>
                <a:cs typeface="Osaka" charset="0"/>
              </a:rPr>
              <a:t>تكوين 22</a:t>
            </a:r>
            <a:r>
              <a:rPr lang="en-US" sz="3200" dirty="0">
                <a:solidFill>
                  <a:schemeClr val="bg1"/>
                </a:solidFill>
                <a:effectLst>
                  <a:glow rad="177800">
                    <a:schemeClr val="tx1"/>
                  </a:glow>
                </a:effectLst>
                <a:ea typeface="Osaka" charset="0"/>
                <a:cs typeface="Osaka" charset="0"/>
              </a:rPr>
              <a:t>)</a:t>
            </a:r>
            <a:endParaRPr lang="en-US" dirty="0">
              <a:solidFill>
                <a:schemeClr val="bg1"/>
              </a:solidFill>
              <a:effectLst>
                <a:glow rad="177800">
                  <a:schemeClr val="tx1"/>
                </a:glow>
              </a:effectLst>
              <a:ea typeface="Osaka" charset="0"/>
              <a:cs typeface="Osaka" charset="0"/>
            </a:endParaRPr>
          </a:p>
        </p:txBody>
      </p:sp>
      <p:sp>
        <p:nvSpPr>
          <p:cNvPr id="347140" name="Text Box 4"/>
          <p:cNvSpPr txBox="1">
            <a:spLocks noChangeArrowheads="1"/>
          </p:cNvSpPr>
          <p:nvPr/>
        </p:nvSpPr>
        <p:spPr bwMode="auto">
          <a:xfrm>
            <a:off x="2" y="6400800"/>
            <a:ext cx="8978346" cy="400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sz="2000" b="1" dirty="0">
                <a:solidFill>
                  <a:srgbClr val="FFFFFF"/>
                </a:solidFill>
                <a:effectLst>
                  <a:glow rad="177800">
                    <a:schemeClr val="tx1"/>
                  </a:glow>
                </a:effectLst>
                <a:latin typeface="Arial" panose="020B0604020202020204" pitchFamily="34" charset="0"/>
              </a:rPr>
              <a:t>آلن ب. روس، الخليقة و البركة، 396-401</a:t>
            </a:r>
            <a:endParaRPr lang="en-US" altLang="zh-CN" sz="2000" b="1" dirty="0">
              <a:solidFill>
                <a:srgbClr val="FFFFFF"/>
              </a:solidFill>
              <a:effectLst>
                <a:glow rad="177800">
                  <a:schemeClr val="tx1"/>
                </a:glow>
              </a:effectLst>
              <a:latin typeface="Arial" panose="020B0604020202020204" pitchFamily="34" charset="0"/>
            </a:endParaRPr>
          </a:p>
        </p:txBody>
      </p:sp>
      <p:sp>
        <p:nvSpPr>
          <p:cNvPr id="731141" name="Rectangle 5"/>
          <p:cNvSpPr>
            <a:spLocks noChangeArrowheads="1"/>
          </p:cNvSpPr>
          <p:nvPr/>
        </p:nvSpPr>
        <p:spPr bwMode="auto">
          <a:xfrm>
            <a:off x="304800" y="1449532"/>
            <a:ext cx="7637848" cy="449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defRPr/>
            </a:pPr>
            <a:r>
              <a:rPr lang="ar-JO"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rPr>
              <a:t>1. يمتحن الله أمانة المؤمنين بأن يطلب منهم أن يقدموا له أفضل ما يمتلكون (1-2)</a:t>
            </a:r>
            <a:endParaRPr lang="en-US"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endParaRPr>
          </a:p>
          <a:p>
            <a:pPr marL="609600" indent="-609600" algn="r" defTabSz="914400" fontAlgn="base">
              <a:spcBef>
                <a:spcPct val="20000"/>
              </a:spcBef>
              <a:spcAft>
                <a:spcPct val="0"/>
              </a:spcAft>
              <a:defRPr/>
            </a:pPr>
            <a:r>
              <a:rPr lang="ar-JO"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rPr>
              <a:t>2. يقبل المؤمنون الأمناء أن يقدموا أفضل ما يمتلكون لله واثقين أن الرب سيزود (3-10)</a:t>
            </a:r>
            <a:endParaRPr lang="en-US"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endParaRPr>
          </a:p>
          <a:p>
            <a:pPr marL="609600" indent="-609600" algn="r" defTabSz="914400" fontAlgn="base">
              <a:spcBef>
                <a:spcPct val="20000"/>
              </a:spcBef>
              <a:spcAft>
                <a:spcPct val="0"/>
              </a:spcAft>
              <a:defRPr/>
            </a:pPr>
            <a:r>
              <a:rPr lang="ar-JO"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rPr>
              <a:t>3. يستقبل المؤمنون الأمناء إعالة الله للعبادة (11-14)</a:t>
            </a:r>
            <a:endParaRPr lang="en-US"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endParaRPr>
          </a:p>
          <a:p>
            <a:pPr marL="609600" indent="-609600" algn="r" defTabSz="914400" fontAlgn="base">
              <a:spcBef>
                <a:spcPct val="20000"/>
              </a:spcBef>
              <a:spcAft>
                <a:spcPct val="0"/>
              </a:spcAft>
              <a:defRPr/>
            </a:pPr>
            <a:r>
              <a:rPr lang="ar-JO"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rPr>
              <a:t>4. يتمتع المؤمنون الأمناء بتأكيد بركة الله (15-18)</a:t>
            </a:r>
            <a:endParaRPr lang="en-US" sz="2800" b="1" dirty="0">
              <a:solidFill>
                <a:srgbClr val="FFFFFF"/>
              </a:solidFill>
              <a:effectLst>
                <a:glow rad="177800">
                  <a:schemeClr val="tx1"/>
                </a:glow>
              </a:effectLst>
              <a:latin typeface="Arial" panose="020B0604020202020204" pitchFamily="34" charset="0"/>
              <a:ea typeface="Osaka" pitchFamily="-112" charset="-128"/>
              <a:cs typeface="Osaka" pitchFamily="-112" charset="-128"/>
            </a:endParaRPr>
          </a:p>
        </p:txBody>
      </p:sp>
    </p:spTree>
    <p:extLst>
      <p:ext uri="{BB962C8B-B14F-4D97-AF65-F5344CB8AC3E}">
        <p14:creationId xmlns:p14="http://schemas.microsoft.com/office/powerpoint/2010/main" val="58487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1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11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11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4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49186" name="Picture 3" descr="OABSO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4830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7" name="Text Box 4"/>
          <p:cNvSpPr txBox="1">
            <a:spLocks noChangeArrowheads="1"/>
          </p:cNvSpPr>
          <p:nvPr/>
        </p:nvSpPr>
        <p:spPr bwMode="auto">
          <a:xfrm>
            <a:off x="4907652" y="1022103"/>
            <a:ext cx="385534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sz="3600" b="1" dirty="0">
                <a:solidFill>
                  <a:srgbClr val="000000"/>
                </a:solidFill>
                <a:latin typeface="Arial" panose="020B0604020202020204" pitchFamily="34" charset="0"/>
                <a:cs typeface="Arial" panose="020B0604020202020204" pitchFamily="34" charset="0"/>
              </a:rPr>
              <a:t>فإن كنتم للمسيح</a:t>
            </a:r>
          </a:p>
          <a:p>
            <a:pPr algn="ctr" defTabSz="914400" fontAlgn="base">
              <a:spcBef>
                <a:spcPct val="50000"/>
              </a:spcBef>
              <a:spcAft>
                <a:spcPct val="0"/>
              </a:spcAft>
            </a:pPr>
            <a:r>
              <a:rPr lang="ar-JO" altLang="zh-CN" sz="3600" b="1" dirty="0">
                <a:solidFill>
                  <a:srgbClr val="000000"/>
                </a:solidFill>
                <a:latin typeface="Arial" panose="020B0604020202020204" pitchFamily="34" charset="0"/>
                <a:cs typeface="Arial" panose="020B0604020202020204" pitchFamily="34" charset="0"/>
              </a:rPr>
              <a:t> فأنتم إذاً نسل إبراهيم </a:t>
            </a:r>
          </a:p>
          <a:p>
            <a:pPr algn="ctr" defTabSz="914400" fontAlgn="base">
              <a:spcBef>
                <a:spcPct val="50000"/>
              </a:spcBef>
              <a:spcAft>
                <a:spcPct val="0"/>
              </a:spcAft>
            </a:pPr>
            <a:r>
              <a:rPr lang="ar-JO" altLang="zh-CN" sz="3600" b="1" dirty="0">
                <a:solidFill>
                  <a:srgbClr val="000000"/>
                </a:solidFill>
                <a:latin typeface="Arial" panose="020B0604020202020204" pitchFamily="34" charset="0"/>
                <a:cs typeface="Arial" panose="020B0604020202020204" pitchFamily="34" charset="0"/>
              </a:rPr>
              <a:t>وحسب الموعد ورثة</a:t>
            </a:r>
            <a:endParaRPr lang="en-US" altLang="zh-CN" sz="3600" b="1" dirty="0">
              <a:solidFill>
                <a:srgbClr val="000000"/>
              </a:solidFill>
              <a:latin typeface="Arial" panose="020B0604020202020204" pitchFamily="34" charset="0"/>
              <a:cs typeface="Arial" panose="020B0604020202020204" pitchFamily="34" charset="0"/>
            </a:endParaRPr>
          </a:p>
        </p:txBody>
      </p:sp>
      <p:sp>
        <p:nvSpPr>
          <p:cNvPr id="349188" name="Rectangle 6"/>
          <p:cNvSpPr>
            <a:spLocks noGrp="1" noChangeArrowheads="1"/>
          </p:cNvSpPr>
          <p:nvPr>
            <p:ph type="title" idx="4294967295"/>
          </p:nvPr>
        </p:nvSpPr>
        <p:spPr>
          <a:xfrm>
            <a:off x="5257800" y="5762378"/>
            <a:ext cx="3886200" cy="523220"/>
          </a:xfrm>
          <a:noFill/>
        </p:spPr>
        <p:txBody>
          <a:bodyPr anchor="t">
            <a:spAutoFit/>
          </a:bodyPr>
          <a:lstStyle/>
          <a:p>
            <a:pPr algn="l" eaLnBrk="1" hangingPunct="1">
              <a:spcBef>
                <a:spcPct val="50000"/>
              </a:spcBef>
            </a:pPr>
            <a:r>
              <a:rPr lang="ar-JO" altLang="zh-CN" sz="2800" dirty="0">
                <a:solidFill>
                  <a:schemeClr val="tx1"/>
                </a:solidFill>
                <a:ea typeface="ＭＳ Ｐゴシック" charset="0"/>
                <a:cs typeface="Arial" panose="020B0604020202020204" pitchFamily="34" charset="0"/>
              </a:rPr>
              <a:t>غلاطية 3: 29</a:t>
            </a:r>
            <a:endParaRPr lang="en-US" altLang="zh-CN" sz="2800"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981371825"/>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23</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0881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1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28085"/>
          <a:stretch>
            <a:fillRect/>
          </a:stretch>
        </p:blipFill>
        <p:spPr bwMode="auto">
          <a:xfrm>
            <a:off x="1371600" y="1117600"/>
            <a:ext cx="635000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3186" name="Rectangle 2"/>
          <p:cNvSpPr>
            <a:spLocks noGrp="1" noChangeArrowheads="1"/>
          </p:cNvSpPr>
          <p:nvPr>
            <p:ph type="ctrTitle"/>
          </p:nvPr>
        </p:nvSpPr>
        <p:spPr>
          <a:xfrm>
            <a:off x="228600" y="152400"/>
            <a:ext cx="8763000" cy="685800"/>
          </a:xfrm>
          <a:effectLst>
            <a:outerShdw blurRad="63500" dist="35921" dir="2700000" algn="ctr" rotWithShape="0">
              <a:srgbClr val="000000">
                <a:alpha val="74998"/>
              </a:srgbClr>
            </a:outerShdw>
          </a:effectLst>
        </p:spPr>
        <p:txBody>
          <a:bodyPr/>
          <a:lstStyle/>
          <a:p>
            <a:pPr eaLnBrk="1" hangingPunct="1">
              <a:defRPr/>
            </a:pPr>
            <a:r>
              <a:rPr lang="ar-JO" sz="3600" dirty="0">
                <a:solidFill>
                  <a:schemeClr val="bg1"/>
                </a:solidFill>
                <a:effectLst>
                  <a:outerShdw blurRad="38100" dist="38100" dir="2700000" algn="tl">
                    <a:srgbClr val="808080"/>
                  </a:outerShdw>
                </a:effectLst>
                <a:ea typeface="Osaka" charset="0"/>
                <a:cs typeface="Osaka" charset="0"/>
              </a:rPr>
              <a:t>دفن سارة (تكوين 23)</a:t>
            </a:r>
            <a:endParaRPr lang="en-US" sz="3200" dirty="0">
              <a:solidFill>
                <a:schemeClr val="bg1"/>
              </a:solidFill>
              <a:ea typeface="Osaka" charset="0"/>
              <a:cs typeface="Osaka" charset="0"/>
            </a:endParaRPr>
          </a:p>
        </p:txBody>
      </p:sp>
      <p:sp>
        <p:nvSpPr>
          <p:cNvPr id="733189" name="Rectangle 5"/>
          <p:cNvSpPr>
            <a:spLocks noChangeArrowheads="1"/>
          </p:cNvSpPr>
          <p:nvPr/>
        </p:nvSpPr>
        <p:spPr bwMode="auto">
          <a:xfrm>
            <a:off x="304800" y="5410200"/>
            <a:ext cx="8305800" cy="1295400"/>
          </a:xfrm>
          <a:prstGeom prst="rect">
            <a:avLst/>
          </a:prstGeom>
          <a:solidFill>
            <a:srgbClr val="00005B"/>
          </a:solidFill>
          <a:ln w="9525">
            <a:noFill/>
            <a:miter lim="800000"/>
            <a:headEnd/>
            <a:tailEnd/>
          </a:ln>
          <a:effectLst/>
        </p:spPr>
        <p:txBody>
          <a:bodyPr/>
          <a:lstStyle/>
          <a:p>
            <a:pPr algn="ctr" defTabSz="914400" fontAlgn="base">
              <a:spcBef>
                <a:spcPct val="20000"/>
              </a:spcBef>
              <a:spcAft>
                <a:spcPct val="0"/>
              </a:spcAft>
              <a:buFont typeface="Arial" charset="0"/>
              <a:buNone/>
              <a:defRPr/>
            </a:pPr>
            <a:r>
              <a:rPr lang="ar-JO" sz="2400" b="1" dirty="0">
                <a:solidFill>
                  <a:schemeClr val="bg1"/>
                </a:solidFill>
                <a:latin typeface="Arial" panose="020B0604020202020204" pitchFamily="34" charset="0"/>
              </a:rPr>
              <a:t>يمثل هذا النصب التذكاري مغارة المكفيلة حيث دفن إبراهيم وسارة وإسحق ويعقوب وليئة. (دفنت راحيل بالقرب من بيت لحم حيث ماتت).</a:t>
            </a:r>
            <a:endParaRPr lang="en-US" sz="2400" b="1" dirty="0">
              <a:solidFill>
                <a:schemeClr val="bg1"/>
              </a:solidFill>
              <a:effectLst>
                <a:outerShdw blurRad="38100" dist="38100" dir="2700000" algn="tl">
                  <a:srgbClr val="000000"/>
                </a:outerShdw>
              </a:effectLst>
              <a:latin typeface="Arial" panose="020B0604020202020204" pitchFamily="34" charset="0"/>
              <a:ea typeface="Osaka" charset="0"/>
              <a:cs typeface="Osaka" charset="0"/>
            </a:endParaRPr>
          </a:p>
        </p:txBody>
      </p:sp>
      <p:sp>
        <p:nvSpPr>
          <p:cNvPr id="733191" name="Rectangle 7"/>
          <p:cNvSpPr>
            <a:spLocks noChangeArrowheads="1"/>
          </p:cNvSpPr>
          <p:nvPr/>
        </p:nvSpPr>
        <p:spPr bwMode="auto">
          <a:xfrm>
            <a:off x="76200" y="914400"/>
            <a:ext cx="5791200" cy="990600"/>
          </a:xfrm>
          <a:prstGeom prst="rect">
            <a:avLst/>
          </a:prstGeom>
          <a:solidFill>
            <a:srgbClr val="00005B"/>
          </a:solidFill>
          <a:ln w="9525">
            <a:noFill/>
            <a:miter lim="800000"/>
            <a:headEnd/>
            <a:tailEnd/>
          </a:ln>
          <a:effectLst/>
        </p:spPr>
        <p:txBody>
          <a:bodyPr/>
          <a:lstStyle/>
          <a:p>
            <a:pPr defTabSz="914400" fontAlgn="base">
              <a:spcBef>
                <a:spcPct val="20000"/>
              </a:spcBef>
              <a:spcAft>
                <a:spcPct val="0"/>
              </a:spcAft>
              <a:buFont typeface="Arial"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Osaka" charset="0"/>
                <a:cs typeface="Osaka" charset="0"/>
              </a:rPr>
              <a:t>لماذا كتب موسى إصحاحاً كاملاً عن موت سارة؟</a:t>
            </a:r>
            <a:endParaRPr lang="en-US" sz="2800" b="1" dirty="0">
              <a:solidFill>
                <a:srgbClr val="FFFFFF"/>
              </a:solidFill>
              <a:effectLst>
                <a:outerShdw blurRad="38100" dist="38100" dir="2700000" algn="tl">
                  <a:srgbClr val="000000"/>
                </a:outerShdw>
              </a:effectLst>
              <a:latin typeface="Arial" panose="020B0604020202020204" pitchFamily="34" charset="0"/>
              <a:ea typeface="Osaka" charset="0"/>
              <a:cs typeface="Osaka" charset="0"/>
            </a:endParaRPr>
          </a:p>
        </p:txBody>
      </p:sp>
    </p:spTree>
    <p:extLst>
      <p:ext uri="{BB962C8B-B14F-4D97-AF65-F5344CB8AC3E}">
        <p14:creationId xmlns:p14="http://schemas.microsoft.com/office/powerpoint/2010/main" val="3649600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3189"/>
                                        </p:tgtEl>
                                        <p:attrNameLst>
                                          <p:attrName>style.visibility</p:attrName>
                                        </p:attrNameLst>
                                      </p:cBhvr>
                                      <p:to>
                                        <p:strVal val="visible"/>
                                      </p:to>
                                    </p:set>
                                    <p:anim calcmode="lin" valueType="num">
                                      <p:cBhvr additive="base">
                                        <p:cTn id="7" dur="500" fill="hold"/>
                                        <p:tgtEl>
                                          <p:spTgt spid="733189"/>
                                        </p:tgtEl>
                                        <p:attrNameLst>
                                          <p:attrName>ppt_x</p:attrName>
                                        </p:attrNameLst>
                                      </p:cBhvr>
                                      <p:tavLst>
                                        <p:tav tm="0">
                                          <p:val>
                                            <p:strVal val="#ppt_x"/>
                                          </p:val>
                                        </p:tav>
                                        <p:tav tm="100000">
                                          <p:val>
                                            <p:strVal val="#ppt_x"/>
                                          </p:val>
                                        </p:tav>
                                      </p:tavLst>
                                    </p:anim>
                                    <p:anim calcmode="lin" valueType="num">
                                      <p:cBhvr additive="base">
                                        <p:cTn id="8" dur="500" fill="hold"/>
                                        <p:tgtEl>
                                          <p:spTgt spid="733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rPr>
              <a:t>شجرة عائلة الآباء</a:t>
            </a:r>
            <a:endParaRPr lang="en-US" altLang="zh-CN" sz="2800" dirty="0">
              <a:solidFill>
                <a:schemeClr val="tx1"/>
              </a:solidFill>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7000"/>
                </a:solidFill>
                <a:latin typeface="Arial" panose="020B0604020202020204" pitchFamily="34" charset="0"/>
                <a:cs typeface="Arial" panose="020B0604020202020204" pitchFamily="34" charset="0"/>
              </a:rPr>
              <a:t>Abraham</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sz="1800" b="1" dirty="0">
                <a:solidFill>
                  <a:srgbClr val="000000"/>
                </a:solidFill>
                <a:latin typeface="Arial" panose="020B0604020202020204" pitchFamily="34" charset="0"/>
                <a:cs typeface="Arial" panose="020B0604020202020204" pitchFamily="34" charset="0"/>
              </a:rPr>
              <a:t>تزوج</a:t>
            </a:r>
            <a:endParaRPr lang="en-US" altLang="zh-CN" sz="1800" b="1" dirty="0">
              <a:solidFill>
                <a:srgbClr val="33CC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8901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655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1" name="Rectangle 3"/>
          <p:cNvSpPr>
            <a:spLocks noGrp="1" noRot="1" noChangeArrowheads="1"/>
          </p:cNvSpPr>
          <p:nvPr>
            <p:ph type="title" idx="4294967295"/>
          </p:nvPr>
        </p:nvSpPr>
        <p:spPr>
          <a:xfrm>
            <a:off x="0" y="101601"/>
            <a:ext cx="9175046" cy="762000"/>
          </a:xfrm>
          <a:solidFill>
            <a:srgbClr val="850A1A"/>
          </a:solidFill>
          <a:ln>
            <a:solidFill>
              <a:schemeClr val="bg2"/>
            </a:solidFill>
          </a:ln>
        </p:spPr>
        <p:txBody>
          <a:bodyPr/>
          <a:lstStyle/>
          <a:p>
            <a:pPr eaLnBrk="1" hangingPunct="1">
              <a:defRPr/>
            </a:pPr>
            <a:r>
              <a:rPr lang="ar-JO" sz="3600" dirty="0">
                <a:solidFill>
                  <a:srgbClr val="FFFFFF"/>
                </a:solidFill>
                <a:latin typeface="Arial" panose="020B0604020202020204" pitchFamily="34" charset="0"/>
                <a:ea typeface="ＭＳ Ｐゴシック" charset="0"/>
                <a:cs typeface="Arial" panose="020B0604020202020204" pitchFamily="34" charset="0"/>
              </a:rPr>
              <a:t>إيجاد زوجة لإسحق (تك 24)</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11012" name="Rectangle 4"/>
          <p:cNvSpPr>
            <a:spLocks noChangeArrowheads="1"/>
          </p:cNvSpPr>
          <p:nvPr/>
        </p:nvSpPr>
        <p:spPr bwMode="auto">
          <a:xfrm>
            <a:off x="126999" y="2811438"/>
            <a:ext cx="3635375" cy="2522561"/>
          </a:xfrm>
          <a:prstGeom prst="rect">
            <a:avLst/>
          </a:prstGeom>
          <a:solidFill>
            <a:srgbClr val="00005B"/>
          </a:solidFill>
          <a:ln w="9525">
            <a:noFill/>
            <a:miter lim="800000"/>
            <a:headEnd/>
            <a:tailEnd/>
          </a:ln>
          <a:effectLst/>
        </p:spPr>
        <p:txBody>
          <a:bodyPr/>
          <a:lstStyle/>
          <a:p>
            <a:pPr marL="169863" algn="ctr" defTabSz="914400" fontAlgn="base">
              <a:spcBef>
                <a:spcPct val="20000"/>
              </a:spcBef>
              <a:spcAft>
                <a:spcPct val="0"/>
              </a:spcAft>
              <a:buClr>
                <a:srgbClr val="FFCC00"/>
              </a:buClr>
              <a:buSzPct val="70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لماذا أرسل إبراهيم خادمه إلى حاران ليجد زوجة لإسحق؟</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57380" name="WordArt 5"/>
          <p:cNvSpPr>
            <a:spLocks noChangeArrowheads="1" noChangeShapeType="1" noTextEdit="1"/>
          </p:cNvSpPr>
          <p:nvPr/>
        </p:nvSpPr>
        <p:spPr bwMode="auto">
          <a:xfrm>
            <a:off x="-2824" y="1214651"/>
            <a:ext cx="3375025" cy="15967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ar-JO"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rPr>
              <a:t>سؤال للتفكير</a:t>
            </a:r>
            <a:endParaRPr lang="en-US"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endParaRPr>
          </a:p>
        </p:txBody>
      </p:sp>
      <p:sp>
        <p:nvSpPr>
          <p:cNvPr id="811014" name="Text Box 6"/>
          <p:cNvSpPr txBox="1">
            <a:spLocks noChangeArrowheads="1"/>
          </p:cNvSpPr>
          <p:nvPr/>
        </p:nvSpPr>
        <p:spPr bwMode="auto">
          <a:xfrm>
            <a:off x="6172200" y="2438400"/>
            <a:ext cx="1752600" cy="95410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01600">
                    <a:srgbClr val="000000"/>
                  </a:glow>
                </a:effectLst>
                <a:latin typeface="Arial" panose="020B0604020202020204" pitchFamily="34" charset="0"/>
                <a:cs typeface="Arial" panose="020B0604020202020204" pitchFamily="34" charset="0"/>
              </a:rPr>
              <a:t>أرض</a:t>
            </a:r>
          </a:p>
          <a:p>
            <a:pPr algn="ctr" defTabSz="914400" eaLnBrk="0" fontAlgn="base" hangingPunct="0">
              <a:spcBef>
                <a:spcPct val="0"/>
              </a:spcBef>
              <a:spcAft>
                <a:spcPct val="0"/>
              </a:spcAft>
              <a:defRPr/>
            </a:pPr>
            <a:r>
              <a:rPr lang="ar-JO" sz="2800" b="1" dirty="0">
                <a:solidFill>
                  <a:srgbClr val="FFFFFF"/>
                </a:solidFill>
                <a:effectLst>
                  <a:glow rad="101600">
                    <a:srgbClr val="000000"/>
                  </a:glow>
                </a:effectLst>
                <a:latin typeface="Arial" panose="020B0604020202020204" pitchFamily="34" charset="0"/>
                <a:cs typeface="Arial" panose="020B0604020202020204" pitchFamily="34" charset="0"/>
              </a:rPr>
              <a:t>رفقة</a:t>
            </a:r>
            <a:endParaRPr lang="en-US"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
        <p:nvSpPr>
          <p:cNvPr id="811021" name="Text Box 13"/>
          <p:cNvSpPr txBox="1">
            <a:spLocks noChangeArrowheads="1"/>
          </p:cNvSpPr>
          <p:nvPr/>
        </p:nvSpPr>
        <p:spPr bwMode="auto">
          <a:xfrm>
            <a:off x="4495800" y="4464050"/>
            <a:ext cx="1676400" cy="95410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01600">
                    <a:srgbClr val="000000"/>
                  </a:glow>
                </a:effectLst>
                <a:latin typeface="Arial" panose="020B0604020202020204" pitchFamily="34" charset="0"/>
                <a:cs typeface="Arial" panose="020B0604020202020204" pitchFamily="34" charset="0"/>
              </a:rPr>
              <a:t>أرض </a:t>
            </a:r>
          </a:p>
          <a:p>
            <a:pPr algn="ctr" defTabSz="914400" eaLnBrk="0" fontAlgn="base" hangingPunct="0">
              <a:spcBef>
                <a:spcPct val="0"/>
              </a:spcBef>
              <a:spcAft>
                <a:spcPct val="0"/>
              </a:spcAft>
              <a:defRPr/>
            </a:pPr>
            <a:r>
              <a:rPr lang="ar-JO" sz="2800" b="1" dirty="0">
                <a:solidFill>
                  <a:srgbClr val="FFFFFF"/>
                </a:solidFill>
                <a:effectLst>
                  <a:glow rad="101600">
                    <a:srgbClr val="000000"/>
                  </a:glow>
                </a:effectLst>
                <a:latin typeface="Arial" panose="020B0604020202020204" pitchFamily="34" charset="0"/>
                <a:cs typeface="Arial" panose="020B0604020202020204" pitchFamily="34" charset="0"/>
              </a:rPr>
              <a:t>إسحق</a:t>
            </a:r>
            <a:endParaRPr lang="en-US"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
        <p:nvSpPr>
          <p:cNvPr id="811022" name="Freeform 14"/>
          <p:cNvSpPr>
            <a:spLocks/>
          </p:cNvSpPr>
          <p:nvPr/>
        </p:nvSpPr>
        <p:spPr bwMode="auto">
          <a:xfrm>
            <a:off x="5105400" y="23495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ＭＳ Ｐゴシック" charset="0"/>
            </a:endParaRPr>
          </a:p>
        </p:txBody>
      </p:sp>
      <p:sp>
        <p:nvSpPr>
          <p:cNvPr id="811023" name="Freeform 15"/>
          <p:cNvSpPr>
            <a:spLocks/>
          </p:cNvSpPr>
          <p:nvPr/>
        </p:nvSpPr>
        <p:spPr bwMode="auto">
          <a:xfrm rot="10800000">
            <a:off x="5181600" y="24384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194692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1021"/>
                                        </p:tgtEl>
                                        <p:attrNameLst>
                                          <p:attrName>style.visibility</p:attrName>
                                        </p:attrNameLst>
                                      </p:cBhvr>
                                      <p:to>
                                        <p:strVal val="visible"/>
                                      </p:to>
                                    </p:set>
                                    <p:anim calcmode="lin" valueType="num">
                                      <p:cBhvr>
                                        <p:cTn id="7" dur="1000" fill="hold"/>
                                        <p:tgtEl>
                                          <p:spTgt spid="811021"/>
                                        </p:tgtEl>
                                        <p:attrNameLst>
                                          <p:attrName>ppt_w</p:attrName>
                                        </p:attrNameLst>
                                      </p:cBhvr>
                                      <p:tavLst>
                                        <p:tav tm="0">
                                          <p:val>
                                            <p:fltVal val="0"/>
                                          </p:val>
                                        </p:tav>
                                        <p:tav tm="100000">
                                          <p:val>
                                            <p:strVal val="#ppt_w"/>
                                          </p:val>
                                        </p:tav>
                                      </p:tavLst>
                                    </p:anim>
                                    <p:anim calcmode="lin" valueType="num">
                                      <p:cBhvr>
                                        <p:cTn id="8" dur="1000" fill="hold"/>
                                        <p:tgtEl>
                                          <p:spTgt spid="811021"/>
                                        </p:tgtEl>
                                        <p:attrNameLst>
                                          <p:attrName>ppt_h</p:attrName>
                                        </p:attrNameLst>
                                      </p:cBhvr>
                                      <p:tavLst>
                                        <p:tav tm="0">
                                          <p:val>
                                            <p:fltVal val="0"/>
                                          </p:val>
                                        </p:tav>
                                        <p:tav tm="100000">
                                          <p:val>
                                            <p:strVal val="#ppt_h"/>
                                          </p:val>
                                        </p:tav>
                                      </p:tavLst>
                                    </p:anim>
                                    <p:anim calcmode="lin" valueType="num">
                                      <p:cBhvr>
                                        <p:cTn id="9" dur="1000" fill="hold"/>
                                        <p:tgtEl>
                                          <p:spTgt spid="8110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10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1014"/>
                                        </p:tgtEl>
                                        <p:attrNameLst>
                                          <p:attrName>style.visibility</p:attrName>
                                        </p:attrNameLst>
                                      </p:cBhvr>
                                      <p:to>
                                        <p:strVal val="visible"/>
                                      </p:to>
                                    </p:set>
                                    <p:anim calcmode="lin" valueType="num">
                                      <p:cBhvr>
                                        <p:cTn id="15" dur="1000" fill="hold"/>
                                        <p:tgtEl>
                                          <p:spTgt spid="811014"/>
                                        </p:tgtEl>
                                        <p:attrNameLst>
                                          <p:attrName>ppt_w</p:attrName>
                                        </p:attrNameLst>
                                      </p:cBhvr>
                                      <p:tavLst>
                                        <p:tav tm="0">
                                          <p:val>
                                            <p:fltVal val="0"/>
                                          </p:val>
                                        </p:tav>
                                        <p:tav tm="100000">
                                          <p:val>
                                            <p:strVal val="#ppt_w"/>
                                          </p:val>
                                        </p:tav>
                                      </p:tavLst>
                                    </p:anim>
                                    <p:anim calcmode="lin" valueType="num">
                                      <p:cBhvr>
                                        <p:cTn id="16" dur="1000" fill="hold"/>
                                        <p:tgtEl>
                                          <p:spTgt spid="811014"/>
                                        </p:tgtEl>
                                        <p:attrNameLst>
                                          <p:attrName>ppt_h</p:attrName>
                                        </p:attrNameLst>
                                      </p:cBhvr>
                                      <p:tavLst>
                                        <p:tav tm="0">
                                          <p:val>
                                            <p:fltVal val="0"/>
                                          </p:val>
                                        </p:tav>
                                        <p:tav tm="100000">
                                          <p:val>
                                            <p:strVal val="#ppt_h"/>
                                          </p:val>
                                        </p:tav>
                                      </p:tavLst>
                                    </p:anim>
                                    <p:anim calcmode="lin" valueType="num">
                                      <p:cBhvr>
                                        <p:cTn id="17" dur="1000" fill="hold"/>
                                        <p:tgtEl>
                                          <p:spTgt spid="8110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1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11022"/>
                                        </p:tgtEl>
                                        <p:attrNameLst>
                                          <p:attrName>style.visibility</p:attrName>
                                        </p:attrNameLst>
                                      </p:cBhvr>
                                      <p:to>
                                        <p:strVal val="visible"/>
                                      </p:to>
                                    </p:set>
                                    <p:animEffect transition="in" filter="wipe(down)">
                                      <p:cBhvr>
                                        <p:cTn id="23" dur="500"/>
                                        <p:tgtEl>
                                          <p:spTgt spid="8110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11023"/>
                                        </p:tgtEl>
                                        <p:attrNameLst>
                                          <p:attrName>style.visibility</p:attrName>
                                        </p:attrNameLst>
                                      </p:cBhvr>
                                      <p:to>
                                        <p:strVal val="visible"/>
                                      </p:to>
                                    </p:set>
                                    <p:animEffect transition="in" filter="wipe(up)">
                                      <p:cBhvr>
                                        <p:cTn id="28" dur="500"/>
                                        <p:tgtEl>
                                          <p:spTgt spid="81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4" grpId="0"/>
      <p:bldP spid="811021" grpId="0"/>
      <p:bldP spid="811022" grpId="0" animBg="1"/>
      <p:bldP spid="8110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84415" y="2968430"/>
            <a:ext cx="377981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36991" y="3008354"/>
            <a:ext cx="37209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الشعوب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686391" y="2924093"/>
            <a:ext cx="3867989"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452812" y="2630995"/>
            <a:ext cx="426561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35534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5534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5534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55357"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حياة</a:t>
            </a:r>
            <a:br>
              <a:rPr lang="ar-JO" sz="3600" dirty="0">
                <a:solidFill>
                  <a:schemeClr val="bg1"/>
                </a:solidFill>
                <a:ea typeface="ＭＳ Ｐゴシック" pitchFamily="-112" charset="-128"/>
                <a:cs typeface="Arial" panose="020B0604020202020204" pitchFamily="34" charset="0"/>
              </a:rPr>
            </a:br>
            <a:r>
              <a:rPr lang="ar-JO" sz="3600" dirty="0">
                <a:solidFill>
                  <a:schemeClr val="bg1"/>
                </a:solidFill>
                <a:ea typeface="ＭＳ Ｐゴシック" pitchFamily="-112" charset="-128"/>
                <a:cs typeface="Arial" panose="020B0604020202020204" pitchFamily="34" charset="0"/>
              </a:rPr>
              <a:t>إسحق</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2613213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45835"/>
                                        </p:tgtEl>
                                        <p:attrNameLst>
                                          <p:attrName>style.visibility</p:attrName>
                                        </p:attrNameLst>
                                      </p:cBhvr>
                                      <p:to>
                                        <p:strVal val="visible"/>
                                      </p:to>
                                    </p:set>
                                    <p:animEffect transition="in" filter="blinds(horizontal)">
                                      <p:cBhvr>
                                        <p:cTn id="7" dur="500"/>
                                        <p:tgtEl>
                                          <p:spTgt spid="84583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45834"/>
                                        </p:tgtEl>
                                        <p:attrNameLst>
                                          <p:attrName>style.visibility</p:attrName>
                                        </p:attrNameLst>
                                      </p:cBhvr>
                                      <p:to>
                                        <p:strVal val="visible"/>
                                      </p:to>
                                    </p:set>
                                    <p:animEffect transition="in" filter="blinds(horizontal)">
                                      <p:cBhvr>
                                        <p:cTn id="11" dur="500"/>
                                        <p:tgtEl>
                                          <p:spTgt spid="845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4" grpId="0"/>
      <p:bldP spid="8458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12005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أباركك ... و تتبارك فيك جميع قبائل الأرض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(12 : 1 – 3)</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SA" altLang="zh-CN" sz="3200" b="1" dirty="0">
                <a:solidFill>
                  <a:srgbClr val="000000"/>
                </a:solidFill>
                <a:latin typeface="Times New Roman" charset="0"/>
              </a:rPr>
              <a:t>تكوين</a:t>
            </a:r>
            <a:r>
              <a:rPr lang="en-US" altLang="zh-CN" sz="3200" b="1" dirty="0">
                <a:solidFill>
                  <a:srgbClr val="000000"/>
                </a:solidFill>
                <a:latin typeface="Times New Roman" charset="0"/>
              </a:rPr>
              <a:t> 1-2</a:t>
            </a:r>
          </a:p>
        </p:txBody>
      </p:sp>
      <p:sp>
        <p:nvSpPr>
          <p:cNvPr id="353282" name="Rectangle 7"/>
          <p:cNvSpPr>
            <a:spLocks noGrp="1" noChangeArrowheads="1"/>
          </p:cNvSpPr>
          <p:nvPr>
            <p:ph type="title" idx="4294967295"/>
          </p:nvPr>
        </p:nvSpPr>
        <p:spPr>
          <a:xfrm>
            <a:off x="0" y="5847492"/>
            <a:ext cx="9144000" cy="762000"/>
          </a:xfrm>
        </p:spPr>
        <p:txBody>
          <a:bodyPr/>
          <a:lstStyle/>
          <a:p>
            <a:pPr eaLnBrk="1" hangingPunct="1"/>
            <a:r>
              <a:rPr lang="ar-JO" altLang="zh-CN" sz="3600" dirty="0">
                <a:solidFill>
                  <a:schemeClr val="bg1"/>
                </a:solidFill>
                <a:ea typeface="ＭＳ Ｐゴシック" charset="0"/>
              </a:rPr>
              <a:t>دفن إبراهيم مع سارة</a:t>
            </a:r>
            <a:br>
              <a:rPr lang="ar-JO" altLang="zh-CN" sz="3600" dirty="0">
                <a:solidFill>
                  <a:schemeClr val="bg1"/>
                </a:solidFill>
                <a:ea typeface="ＭＳ Ｐゴシック" charset="0"/>
              </a:rPr>
            </a:br>
            <a:r>
              <a:rPr lang="ar-JO" altLang="zh-CN" sz="3600" dirty="0">
                <a:solidFill>
                  <a:schemeClr val="bg1"/>
                </a:solidFill>
                <a:ea typeface="ＭＳ Ｐゴシック" charset="0"/>
              </a:rPr>
              <a:t>في مغارة المكفيلة</a:t>
            </a:r>
            <a:endParaRPr lang="en-US" altLang="zh-CN" sz="2800" dirty="0">
              <a:solidFill>
                <a:schemeClr val="bg1"/>
              </a:solidFill>
              <a:ea typeface="ＭＳ Ｐゴシック" charset="0"/>
            </a:endParaRPr>
          </a:p>
        </p:txBody>
      </p:sp>
      <p:pic>
        <p:nvPicPr>
          <p:cNvPr id="353283" name="Picture 8" descr="Gen 23 Cave of Machpel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4267"/>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3163"/>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Oval 1"/>
          <p:cNvSpPr/>
          <p:nvPr/>
        </p:nvSpPr>
        <p:spPr bwMode="auto">
          <a:xfrm>
            <a:off x="4525820" y="3697739"/>
            <a:ext cx="2352694" cy="845891"/>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ndParaRPr>
          </a:p>
        </p:txBody>
      </p:sp>
      <p:sp>
        <p:nvSpPr>
          <p:cNvPr id="242690" name="Rectangle 2"/>
          <p:cNvSpPr>
            <a:spLocks noGrp="1" noChangeArrowheads="1"/>
          </p:cNvSpPr>
          <p:nvPr>
            <p:ph type="ctrTitle"/>
          </p:nvPr>
        </p:nvSpPr>
        <p:spPr>
          <a:xfrm>
            <a:off x="914400" y="152400"/>
            <a:ext cx="7239000" cy="838200"/>
          </a:xfrm>
          <a:solidFill>
            <a:srgbClr val="000000"/>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نسل إبراهيم</a:t>
            </a:r>
            <a:endParaRPr kumimoji="1" lang="en-US" sz="3600"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sp>
        <p:nvSpPr>
          <p:cNvPr id="242692" name="Text Box 4"/>
          <p:cNvSpPr txBox="1">
            <a:spLocks noChangeArrowheads="1"/>
          </p:cNvSpPr>
          <p:nvPr/>
        </p:nvSpPr>
        <p:spPr bwMode="auto">
          <a:xfrm>
            <a:off x="550470" y="2498725"/>
            <a:ext cx="99097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إبراهيم</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693" name="Text Box 5"/>
          <p:cNvSpPr txBox="1">
            <a:spLocks noChangeArrowheads="1"/>
          </p:cNvSpPr>
          <p:nvPr/>
        </p:nvSpPr>
        <p:spPr bwMode="auto">
          <a:xfrm>
            <a:off x="5015080" y="2498725"/>
            <a:ext cx="7809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rPr>
              <a:t>هاجر</a:t>
            </a:r>
            <a:endParaRPr lang="en-US" sz="20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699" name="Text Box 11"/>
          <p:cNvSpPr txBox="1">
            <a:spLocks noChangeArrowheads="1"/>
          </p:cNvSpPr>
          <p:nvPr/>
        </p:nvSpPr>
        <p:spPr bwMode="auto">
          <a:xfrm>
            <a:off x="7270244" y="2496490"/>
            <a:ext cx="92204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rPr>
              <a:t>قطورة</a:t>
            </a:r>
            <a:endParaRPr lang="en-US" sz="20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07" name="Line 19"/>
          <p:cNvSpPr>
            <a:spLocks noChangeShapeType="1"/>
          </p:cNvSpPr>
          <p:nvPr/>
        </p:nvSpPr>
        <p:spPr bwMode="auto">
          <a:xfrm>
            <a:off x="8153400"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2708" name="Text Box 20"/>
          <p:cNvSpPr txBox="1">
            <a:spLocks noChangeArrowheads="1"/>
          </p:cNvSpPr>
          <p:nvPr/>
        </p:nvSpPr>
        <p:spPr bwMode="auto">
          <a:xfrm>
            <a:off x="7114244" y="3852377"/>
            <a:ext cx="133562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بني مديان</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20" name="Line 32"/>
          <p:cNvSpPr>
            <a:spLocks noChangeShapeType="1"/>
          </p:cNvSpPr>
          <p:nvPr/>
        </p:nvSpPr>
        <p:spPr bwMode="auto">
          <a:xfrm>
            <a:off x="5621272" y="4543630"/>
            <a:ext cx="679516" cy="774495"/>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2721" name="Text Box 33"/>
          <p:cNvSpPr txBox="1">
            <a:spLocks noChangeArrowheads="1"/>
          </p:cNvSpPr>
          <p:nvPr/>
        </p:nvSpPr>
        <p:spPr bwMode="auto">
          <a:xfrm>
            <a:off x="6087624" y="5329193"/>
            <a:ext cx="86594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العرب</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24" name="Line 36"/>
          <p:cNvSpPr>
            <a:spLocks noChangeShapeType="1"/>
          </p:cNvSpPr>
          <p:nvPr/>
        </p:nvSpPr>
        <p:spPr bwMode="auto">
          <a:xfrm>
            <a:off x="5621272"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2725" name="Text Box 37"/>
          <p:cNvSpPr txBox="1">
            <a:spLocks noChangeArrowheads="1"/>
          </p:cNvSpPr>
          <p:nvPr/>
        </p:nvSpPr>
        <p:spPr bwMode="auto">
          <a:xfrm>
            <a:off x="4228533" y="3852377"/>
            <a:ext cx="286258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بني إسماعيل</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26" name="Text Box 38"/>
          <p:cNvSpPr txBox="1">
            <a:spLocks noChangeArrowheads="1"/>
          </p:cNvSpPr>
          <p:nvPr/>
        </p:nvSpPr>
        <p:spPr bwMode="auto">
          <a:xfrm>
            <a:off x="2784062" y="3870325"/>
            <a:ext cx="1574470"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بني إسرائيل</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27" name="Line 39"/>
          <p:cNvSpPr>
            <a:spLocks noChangeShapeType="1"/>
          </p:cNvSpPr>
          <p:nvPr/>
        </p:nvSpPr>
        <p:spPr bwMode="auto">
          <a:xfrm>
            <a:off x="3628359"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530915"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91</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2735" name="Text Box 47"/>
          <p:cNvSpPr txBox="1">
            <a:spLocks noChangeArrowheads="1"/>
          </p:cNvSpPr>
          <p:nvPr/>
        </p:nvSpPr>
        <p:spPr bwMode="auto">
          <a:xfrm>
            <a:off x="914400" y="1000497"/>
            <a:ext cx="7239000"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rPr>
              <a:t>الزوجات باللون الزهري</a:t>
            </a:r>
            <a:endParaRPr lang="en-US" sz="20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 name="Text Box 4"/>
          <p:cNvSpPr txBox="1">
            <a:spLocks noChangeArrowheads="1"/>
          </p:cNvSpPr>
          <p:nvPr/>
        </p:nvSpPr>
        <p:spPr bwMode="auto">
          <a:xfrm>
            <a:off x="2912997" y="2498725"/>
            <a:ext cx="76655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8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rPr>
              <a:t>سارة</a:t>
            </a:r>
            <a:endParaRPr lang="en-US" sz="2000" b="1" dirty="0">
              <a:solidFill>
                <a:srgbClr val="F1B3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 name="Line 32"/>
          <p:cNvSpPr>
            <a:spLocks noChangeShapeType="1"/>
          </p:cNvSpPr>
          <p:nvPr/>
        </p:nvSpPr>
        <p:spPr bwMode="auto">
          <a:xfrm flipH="1">
            <a:off x="7091120" y="4543630"/>
            <a:ext cx="895763" cy="785563"/>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5" name="Line 39"/>
          <p:cNvSpPr>
            <a:spLocks noChangeShapeType="1"/>
          </p:cNvSpPr>
          <p:nvPr/>
        </p:nvSpPr>
        <p:spPr bwMode="auto">
          <a:xfrm flipH="1">
            <a:off x="2378573"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6" name="Line 39"/>
          <p:cNvSpPr>
            <a:spLocks noChangeShapeType="1"/>
          </p:cNvSpPr>
          <p:nvPr/>
        </p:nvSpPr>
        <p:spPr bwMode="auto">
          <a:xfrm flipH="1">
            <a:off x="4258608"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7" name="Line 39"/>
          <p:cNvSpPr>
            <a:spLocks noChangeShapeType="1"/>
          </p:cNvSpPr>
          <p:nvPr/>
        </p:nvSpPr>
        <p:spPr bwMode="auto">
          <a:xfrm flipH="1">
            <a:off x="6556697"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235015" y="4543629"/>
            <a:ext cx="2825613" cy="1149669"/>
          </a:xfrm>
          <a:prstGeom prst="rect">
            <a:avLst/>
          </a:prstGeom>
          <a:solidFill>
            <a:srgbClr val="800000"/>
          </a:solid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تكوين</a:t>
            </a:r>
            <a:r>
              <a:rPr lang="en-US" sz="36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br>
              <a:rPr lang="en-US" sz="36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br>
            <a:r>
              <a:rPr lang="ar-JO" sz="36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25: 12-18</a:t>
            </a:r>
            <a:endParaRPr lang="en-US"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89285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692">
                                            <p:txEl>
                                              <p:pRg st="0" end="0"/>
                                            </p:txEl>
                                          </p:spTgt>
                                        </p:tgtEl>
                                        <p:attrNameLst>
                                          <p:attrName>style.visibility</p:attrName>
                                        </p:attrNameLst>
                                      </p:cBhvr>
                                      <p:to>
                                        <p:strVal val="visible"/>
                                      </p:to>
                                    </p:set>
                                    <p:animEffect transition="in" filter="dissolve">
                                      <p:cBhvr>
                                        <p:cTn id="7" dur="500"/>
                                        <p:tgtEl>
                                          <p:spTgt spid="24269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dissolve">
                                      <p:cBhvr>
                                        <p:cTn id="11" dur="500"/>
                                        <p:tgtEl>
                                          <p:spTgt spid="4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Effect transition="in" filter="dissolve">
                                      <p:cBhvr>
                                        <p:cTn id="15" dur="500"/>
                                        <p:tgtEl>
                                          <p:spTgt spid="41">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42727"/>
                                        </p:tgtEl>
                                        <p:attrNameLst>
                                          <p:attrName>style.visibility</p:attrName>
                                        </p:attrNameLst>
                                      </p:cBhvr>
                                      <p:to>
                                        <p:strVal val="visible"/>
                                      </p:to>
                                    </p:set>
                                    <p:animEffect transition="in" filter="dissolve">
                                      <p:cBhvr>
                                        <p:cTn id="19" dur="500"/>
                                        <p:tgtEl>
                                          <p:spTgt spid="2427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2726">
                                            <p:txEl>
                                              <p:pRg st="0" end="0"/>
                                            </p:txEl>
                                          </p:spTgt>
                                        </p:tgtEl>
                                        <p:attrNameLst>
                                          <p:attrName>style.visibility</p:attrName>
                                        </p:attrNameLst>
                                      </p:cBhvr>
                                      <p:to>
                                        <p:strVal val="visible"/>
                                      </p:to>
                                    </p:set>
                                    <p:animEffect transition="in" filter="dissolve">
                                      <p:cBhvr>
                                        <p:cTn id="23" dur="500"/>
                                        <p:tgtEl>
                                          <p:spTgt spid="242726">
                                            <p:txEl>
                                              <p:pRg st="0" end="0"/>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500"/>
                                        <p:tgtEl>
                                          <p:spTgt spid="46"/>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42693">
                                            <p:txEl>
                                              <p:pRg st="0" end="0"/>
                                            </p:txEl>
                                          </p:spTgt>
                                        </p:tgtEl>
                                        <p:attrNameLst>
                                          <p:attrName>style.visibility</p:attrName>
                                        </p:attrNameLst>
                                      </p:cBhvr>
                                      <p:to>
                                        <p:strVal val="visible"/>
                                      </p:to>
                                    </p:set>
                                    <p:animEffect transition="in" filter="dissolve">
                                      <p:cBhvr>
                                        <p:cTn id="31" dur="500"/>
                                        <p:tgtEl>
                                          <p:spTgt spid="242693">
                                            <p:txEl>
                                              <p:pRg st="0" end="0"/>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42724"/>
                                        </p:tgtEl>
                                        <p:attrNameLst>
                                          <p:attrName>style.visibility</p:attrName>
                                        </p:attrNameLst>
                                      </p:cBhvr>
                                      <p:to>
                                        <p:strVal val="visible"/>
                                      </p:to>
                                    </p:set>
                                    <p:animEffect transition="in" filter="dissolve">
                                      <p:cBhvr>
                                        <p:cTn id="35" dur="500"/>
                                        <p:tgtEl>
                                          <p:spTgt spid="242724"/>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42725">
                                            <p:txEl>
                                              <p:pRg st="0" end="0"/>
                                            </p:txEl>
                                          </p:spTgt>
                                        </p:tgtEl>
                                        <p:attrNameLst>
                                          <p:attrName>style.visibility</p:attrName>
                                        </p:attrNameLst>
                                      </p:cBhvr>
                                      <p:to>
                                        <p:strVal val="visible"/>
                                      </p:to>
                                    </p:set>
                                    <p:animEffect transition="in" filter="dissolve">
                                      <p:cBhvr>
                                        <p:cTn id="39" dur="500"/>
                                        <p:tgtEl>
                                          <p:spTgt spid="242725">
                                            <p:txEl>
                                              <p:pRg st="0" end="0"/>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dissolve">
                                      <p:cBhvr>
                                        <p:cTn id="43" dur="500"/>
                                        <p:tgtEl>
                                          <p:spTgt spid="47"/>
                                        </p:tgtEl>
                                      </p:cBhvr>
                                    </p:animEffect>
                                  </p:childTnLst>
                                </p:cTn>
                              </p:par>
                            </p:childTnLst>
                          </p:cTn>
                        </p:par>
                        <p:par>
                          <p:cTn id="44" fill="hold">
                            <p:stCondLst>
                              <p:cond delay="5000"/>
                            </p:stCondLst>
                            <p:childTnLst>
                              <p:par>
                                <p:cTn id="45" presetID="1" presetClass="entr" presetSubtype="0" fill="hold" grpId="0" nodeType="afterEffect">
                                  <p:stCondLst>
                                    <p:cond delay="0"/>
                                  </p:stCondLst>
                                  <p:childTnLst>
                                    <p:set>
                                      <p:cBhvr>
                                        <p:cTn id="46" dur="1" fill="hold">
                                          <p:stCondLst>
                                            <p:cond delay="499"/>
                                          </p:stCondLst>
                                        </p:cTn>
                                        <p:tgtEl>
                                          <p:spTgt spid="242699">
                                            <p:txEl>
                                              <p:pRg st="0" end="0"/>
                                            </p:txEl>
                                          </p:spTgt>
                                        </p:tgtEl>
                                        <p:attrNameLst>
                                          <p:attrName>style.visibility</p:attrName>
                                        </p:attrNameLst>
                                      </p:cBhvr>
                                      <p:to>
                                        <p:strVal val="visible"/>
                                      </p:to>
                                    </p:set>
                                  </p:childTnLst>
                                </p:cTn>
                              </p:par>
                            </p:childTnLst>
                          </p:cTn>
                        </p:par>
                        <p:par>
                          <p:cTn id="47" fill="hold">
                            <p:stCondLst>
                              <p:cond delay="5500"/>
                            </p:stCondLst>
                            <p:childTnLst>
                              <p:par>
                                <p:cTn id="48" presetID="9" presetClass="entr" presetSubtype="0" fill="hold" nodeType="afterEffect">
                                  <p:stCondLst>
                                    <p:cond delay="0"/>
                                  </p:stCondLst>
                                  <p:childTnLst>
                                    <p:set>
                                      <p:cBhvr>
                                        <p:cTn id="49" dur="1" fill="hold">
                                          <p:stCondLst>
                                            <p:cond delay="0"/>
                                          </p:stCondLst>
                                        </p:cTn>
                                        <p:tgtEl>
                                          <p:spTgt spid="242707"/>
                                        </p:tgtEl>
                                        <p:attrNameLst>
                                          <p:attrName>style.visibility</p:attrName>
                                        </p:attrNameLst>
                                      </p:cBhvr>
                                      <p:to>
                                        <p:strVal val="visible"/>
                                      </p:to>
                                    </p:set>
                                    <p:animEffect transition="in" filter="dissolve">
                                      <p:cBhvr>
                                        <p:cTn id="50" dur="500"/>
                                        <p:tgtEl>
                                          <p:spTgt spid="242707"/>
                                        </p:tgtEl>
                                      </p:cBhvr>
                                    </p:animEffect>
                                  </p:childTnLst>
                                </p:cTn>
                              </p:par>
                            </p:childTnLst>
                          </p:cTn>
                        </p:par>
                        <p:par>
                          <p:cTn id="51" fill="hold">
                            <p:stCondLst>
                              <p:cond delay="6000"/>
                            </p:stCondLst>
                            <p:childTnLst>
                              <p:par>
                                <p:cTn id="52" presetID="9" presetClass="entr" presetSubtype="0" fill="hold" grpId="0" nodeType="afterEffect">
                                  <p:stCondLst>
                                    <p:cond delay="0"/>
                                  </p:stCondLst>
                                  <p:childTnLst>
                                    <p:set>
                                      <p:cBhvr>
                                        <p:cTn id="53" dur="1" fill="hold">
                                          <p:stCondLst>
                                            <p:cond delay="0"/>
                                          </p:stCondLst>
                                        </p:cTn>
                                        <p:tgtEl>
                                          <p:spTgt spid="242708">
                                            <p:txEl>
                                              <p:pRg st="0" end="0"/>
                                            </p:txEl>
                                          </p:spTgt>
                                        </p:tgtEl>
                                        <p:attrNameLst>
                                          <p:attrName>style.visibility</p:attrName>
                                        </p:attrNameLst>
                                      </p:cBhvr>
                                      <p:to>
                                        <p:strVal val="visible"/>
                                      </p:to>
                                    </p:set>
                                    <p:animEffect transition="in" filter="dissolve">
                                      <p:cBhvr>
                                        <p:cTn id="54" dur="500"/>
                                        <p:tgtEl>
                                          <p:spTgt spid="242708">
                                            <p:txEl>
                                              <p:pRg st="0" end="0"/>
                                            </p:txEl>
                                          </p:spTgt>
                                        </p:tgtEl>
                                      </p:cBhvr>
                                    </p:animEffect>
                                  </p:childTnLst>
                                </p:cTn>
                              </p:par>
                            </p:childTnLst>
                          </p:cTn>
                        </p:par>
                        <p:par>
                          <p:cTn id="55" fill="hold">
                            <p:stCondLst>
                              <p:cond delay="6500"/>
                            </p:stCondLst>
                            <p:childTnLst>
                              <p:par>
                                <p:cTn id="56" presetID="9" presetClass="entr" presetSubtype="0" fill="hold" nodeType="afterEffect">
                                  <p:stCondLst>
                                    <p:cond delay="0"/>
                                  </p:stCondLst>
                                  <p:childTnLst>
                                    <p:set>
                                      <p:cBhvr>
                                        <p:cTn id="57" dur="1" fill="hold">
                                          <p:stCondLst>
                                            <p:cond delay="0"/>
                                          </p:stCondLst>
                                        </p:cTn>
                                        <p:tgtEl>
                                          <p:spTgt spid="242720"/>
                                        </p:tgtEl>
                                        <p:attrNameLst>
                                          <p:attrName>style.visibility</p:attrName>
                                        </p:attrNameLst>
                                      </p:cBhvr>
                                      <p:to>
                                        <p:strVal val="visible"/>
                                      </p:to>
                                    </p:set>
                                    <p:animEffect transition="in" filter="dissolve">
                                      <p:cBhvr>
                                        <p:cTn id="58" dur="500"/>
                                        <p:tgtEl>
                                          <p:spTgt spid="242720"/>
                                        </p:tgtEl>
                                      </p:cBhvr>
                                    </p:animEffect>
                                  </p:childTnLst>
                                </p:cTn>
                              </p:par>
                            </p:childTnLst>
                          </p:cTn>
                        </p:par>
                        <p:par>
                          <p:cTn id="59" fill="hold">
                            <p:stCondLst>
                              <p:cond delay="7000"/>
                            </p:stCondLst>
                            <p:childTnLst>
                              <p:par>
                                <p:cTn id="60" presetID="9" presetClass="entr" presetSubtype="0"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ssolve">
                                      <p:cBhvr>
                                        <p:cTn id="62" dur="500"/>
                                        <p:tgtEl>
                                          <p:spTgt spid="44"/>
                                        </p:tgtEl>
                                      </p:cBhvr>
                                    </p:animEffect>
                                  </p:childTnLst>
                                </p:cTn>
                              </p:par>
                            </p:childTnLst>
                          </p:cTn>
                        </p:par>
                        <p:par>
                          <p:cTn id="63" fill="hold">
                            <p:stCondLst>
                              <p:cond delay="7500"/>
                            </p:stCondLst>
                            <p:childTnLst>
                              <p:par>
                                <p:cTn id="64" presetID="9" presetClass="entr" presetSubtype="0" fill="hold" grpId="0" nodeType="afterEffect">
                                  <p:stCondLst>
                                    <p:cond delay="0"/>
                                  </p:stCondLst>
                                  <p:childTnLst>
                                    <p:set>
                                      <p:cBhvr>
                                        <p:cTn id="65" dur="1" fill="hold">
                                          <p:stCondLst>
                                            <p:cond delay="0"/>
                                          </p:stCondLst>
                                        </p:cTn>
                                        <p:tgtEl>
                                          <p:spTgt spid="242721">
                                            <p:txEl>
                                              <p:pRg st="0" end="0"/>
                                            </p:txEl>
                                          </p:spTgt>
                                        </p:tgtEl>
                                        <p:attrNameLst>
                                          <p:attrName>style.visibility</p:attrName>
                                        </p:attrNameLst>
                                      </p:cBhvr>
                                      <p:to>
                                        <p:strVal val="visible"/>
                                      </p:to>
                                    </p:set>
                                    <p:animEffect transition="in" filter="dissolve">
                                      <p:cBhvr>
                                        <p:cTn id="66" dur="500"/>
                                        <p:tgtEl>
                                          <p:spTgt spid="2427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8" grpId="0" build="p" autoUpdateAnimBg="0"/>
      <p:bldP spid="242721" grpId="0" build="p" autoUpdateAnimBg="0"/>
      <p:bldP spid="242725" grpId="0" build="p" autoUpdateAnimBg="0"/>
      <p:bldP spid="242726" grpId="0" build="p" autoUpdateAnimBg="0"/>
      <p:bldP spid="4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09096"/>
            <a:ext cx="9144000" cy="233142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ولد عيسو و يعقوب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لكن الله أكد ثانية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أن الأكبر عيسو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سيخدم الأصغر يعقوب</a:t>
            </a:r>
            <a:endParaRPr lang="en-US" sz="40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669"/>
            <a:ext cx="9144000" cy="4430765"/>
          </a:xfrm>
          <a:prstGeom prst="rect">
            <a:avLst/>
          </a:prstGeom>
        </p:spPr>
      </p:pic>
      <p:sp>
        <p:nvSpPr>
          <p:cNvPr id="6" name="Rectangle 2"/>
          <p:cNvSpPr txBox="1">
            <a:spLocks noChangeArrowheads="1"/>
          </p:cNvSpPr>
          <p:nvPr/>
        </p:nvSpPr>
        <p:spPr bwMode="auto">
          <a:xfrm>
            <a:off x="6164976" y="199765"/>
            <a:ext cx="2979024" cy="10559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تك 25: 19-34</a:t>
            </a:r>
            <a:endParaRPr lang="en-US"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11004041"/>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7066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rPr>
              <a:t>شجرة عائلة الآباء</a:t>
            </a:r>
            <a:endParaRPr lang="en-US" altLang="zh-CN" sz="2800" dirty="0">
              <a:solidFill>
                <a:schemeClr val="tx1"/>
              </a:solidFill>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رفقة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ea typeface="ＭＳ Ｐゴシック"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يعقوب</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2 : 1 - 5</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63916"/>
          </a:xfrm>
          <a:prstGeom prst="rect">
            <a:avLst/>
          </a:prstGeom>
        </p:spPr>
      </p:pic>
      <p:sp>
        <p:nvSpPr>
          <p:cNvPr id="900098" name="Rectangle 2"/>
          <p:cNvSpPr>
            <a:spLocks noGrp="1" noChangeArrowheads="1"/>
          </p:cNvSpPr>
          <p:nvPr>
            <p:ph type="ctrTitle"/>
          </p:nvPr>
        </p:nvSpPr>
        <p:spPr>
          <a:xfrm>
            <a:off x="0" y="6149530"/>
            <a:ext cx="9144000" cy="67660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أبيمالك، رفقة و إسحق</a:t>
            </a:r>
            <a:endParaRPr lang="en-US"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662609" y="820213"/>
            <a:ext cx="3489739" cy="5255631"/>
          </a:xfrm>
          <a:prstGeom prst="rect">
            <a:avLst/>
          </a:prstGeom>
        </p:spPr>
      </p:pic>
      <p:sp>
        <p:nvSpPr>
          <p:cNvPr id="6" name="Rectangle 2"/>
          <p:cNvSpPr txBox="1">
            <a:spLocks noChangeArrowheads="1"/>
          </p:cNvSpPr>
          <p:nvPr/>
        </p:nvSpPr>
        <p:spPr bwMode="auto">
          <a:xfrm>
            <a:off x="1" y="0"/>
            <a:ext cx="2825613" cy="80158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تكوين 26</a:t>
            </a:r>
            <a:endParaRPr lang="en-US"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36274108"/>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02993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 ليس عيسو</a:t>
            </a:r>
            <a:endParaRPr lang="en-US"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5413"/>
            <a:ext cx="5372100" cy="650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28600" y="4505327"/>
            <a:ext cx="4483100" cy="2124076"/>
            <a:chOff x="245" y="2838"/>
            <a:chExt cx="2824" cy="1338"/>
          </a:xfrm>
        </p:grpSpPr>
        <p:sp>
          <p:nvSpPr>
            <p:cNvPr id="363527" name="Text Box 4"/>
            <p:cNvSpPr txBox="1">
              <a:spLocks noChangeArrowheads="1"/>
            </p:cNvSpPr>
            <p:nvPr/>
          </p:nvSpPr>
          <p:spPr bwMode="auto">
            <a:xfrm>
              <a:off x="245" y="2838"/>
              <a:ext cx="2555" cy="13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1. سرق يعقوب البركة من عيسو فأقسم عيسو أن يقتله فهرب يعقوب لحياته و توجه نحو فدان أرام</a:t>
              </a:r>
              <a:endParaRPr lang="en-US" altLang="zh-CN" b="1" dirty="0">
                <a:solidFill>
                  <a:srgbClr val="3333CC"/>
                </a:solidFill>
                <a:latin typeface="Arial" panose="020B0604020202020204" pitchFamily="34" charset="0"/>
                <a:cs typeface="Arial" panose="020B0604020202020204" pitchFamily="34" charset="0"/>
              </a:endParaRPr>
            </a:p>
            <a:p>
              <a:pPr marL="457200" indent="-457200" algn="r" defTabSz="914400" fontAlgn="base">
                <a:spcBef>
                  <a:spcPct val="50000"/>
                </a:spcBef>
                <a:spcAft>
                  <a:spcPct val="0"/>
                </a:spcAft>
              </a:pPr>
              <a:r>
                <a:rPr lang="ar-JO" altLang="zh-CN" b="1" dirty="0">
                  <a:solidFill>
                    <a:srgbClr val="3333CC"/>
                  </a:solidFill>
                  <a:latin typeface="Arial" panose="020B0604020202020204" pitchFamily="34" charset="0"/>
                  <a:cs typeface="Arial" panose="020B0604020202020204" pitchFamily="34" charset="0"/>
                </a:rPr>
                <a:t>(تك 27: 43، 28: 5، 10)</a:t>
              </a:r>
              <a:endParaRPr lang="en-US" altLang="zh-CN" b="1" dirty="0">
                <a:solidFill>
                  <a:srgbClr val="3333CC"/>
                </a:solidFill>
                <a:latin typeface="Arial" panose="020B0604020202020204" pitchFamily="34" charset="0"/>
                <a:cs typeface="Arial" panose="020B0604020202020204" pitchFamily="34" charset="0"/>
              </a:endParaRPr>
            </a:p>
          </p:txBody>
        </p:sp>
        <p:sp>
          <p:nvSpPr>
            <p:cNvPr id="363528"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grpSp>
        <p:nvGrpSpPr>
          <p:cNvPr id="3" name="Group 6"/>
          <p:cNvGrpSpPr>
            <a:grpSpLocks/>
          </p:cNvGrpSpPr>
          <p:nvPr/>
        </p:nvGrpSpPr>
        <p:grpSpPr bwMode="auto">
          <a:xfrm>
            <a:off x="228600" y="1268413"/>
            <a:ext cx="5064125" cy="3887787"/>
            <a:chOff x="249" y="1000"/>
            <a:chExt cx="3190" cy="2449"/>
          </a:xfrm>
        </p:grpSpPr>
        <p:sp>
          <p:nvSpPr>
            <p:cNvPr id="363525" name="Rectangle 7"/>
            <p:cNvSpPr>
              <a:spLocks noChangeArrowheads="1"/>
            </p:cNvSpPr>
            <p:nvPr/>
          </p:nvSpPr>
          <p:spPr bwMode="auto">
            <a:xfrm>
              <a:off x="249" y="1000"/>
              <a:ext cx="3190" cy="1338"/>
            </a:xfrm>
            <a:prstGeom prst="rect">
              <a:avLst/>
            </a:prstGeom>
            <a:solidFill>
              <a:schemeClr val="bg1"/>
            </a:solidFill>
            <a:ln w="9525">
              <a:solidFill>
                <a:schemeClr val="tx1"/>
              </a:solidFill>
              <a:miter lim="800000"/>
              <a:headEnd/>
              <a:tailEnd/>
            </a:ln>
          </p:spPr>
          <p:txBody>
            <a:bodyPr>
              <a:spAutoFit/>
            </a:bodyPr>
            <a:lstStyle/>
            <a:p>
              <a:pPr algn="r" defTabSz="914400" fontAlgn="base">
                <a:spcBef>
                  <a:spcPct val="50000"/>
                </a:spcBef>
                <a:spcAft>
                  <a:spcPct val="0"/>
                </a:spcAft>
              </a:pPr>
              <a:r>
                <a:rPr lang="ar-JO" altLang="zh-CN" sz="2400" b="1" dirty="0">
                  <a:solidFill>
                    <a:srgbClr val="000000"/>
                  </a:solidFill>
                  <a:latin typeface="Arial" panose="020B0604020202020204" pitchFamily="34" charset="0"/>
                  <a:ea typeface="ＭＳ Ｐゴシック" charset="0"/>
                  <a:cs typeface="Arial" panose="020B0604020202020204" pitchFamily="34" charset="0"/>
                </a:rPr>
                <a:t>2. خلال ذهابه تقابل يعقوب مع الله في بيت إيل و قال الله</a:t>
              </a:r>
              <a:r>
                <a:rPr lang="en-US" altLang="zh-CN" sz="2400" b="1" dirty="0">
                  <a:solidFill>
                    <a:srgbClr val="000000"/>
                  </a:solidFill>
                  <a:latin typeface="Arial" panose="020B0604020202020204" pitchFamily="34" charset="0"/>
                  <a:ea typeface="ＭＳ Ｐゴシック" charset="0"/>
                  <a:cs typeface="Arial" panose="020B0604020202020204" pitchFamily="34" charset="0"/>
                </a:rPr>
                <a:t> </a:t>
              </a:r>
              <a:endParaRPr lang="en-US" altLang="ja-JP" sz="24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fontAlgn="base">
                <a:spcBef>
                  <a:spcPct val="50000"/>
                </a:spcBef>
                <a:spcAft>
                  <a:spcPct val="0"/>
                </a:spcAft>
              </a:pPr>
              <a:r>
                <a:rPr lang="ar-JO" altLang="ja-JP" sz="2400" b="1" dirty="0">
                  <a:solidFill>
                    <a:srgbClr val="C00000"/>
                  </a:solidFill>
                  <a:latin typeface="Arial" panose="020B0604020202020204" pitchFamily="34" charset="0"/>
                  <a:ea typeface="ＭＳ Ｐゴシック" charset="0"/>
                  <a:cs typeface="Arial" panose="020B0604020202020204" pitchFamily="34" charset="0"/>
                </a:rPr>
                <a:t>و ها أنا معك و أحفظك حيثما تذهب و أردك إلى هذه الأرض لأني لا أتركك حتى أفعل ما كلمتك به</a:t>
              </a:r>
              <a:br>
                <a:rPr lang="en-US" altLang="ja-JP" sz="2400" b="1" dirty="0">
                  <a:solidFill>
                    <a:srgbClr val="000000"/>
                  </a:solidFill>
                  <a:latin typeface="Arial" panose="020B0604020202020204" pitchFamily="34" charset="0"/>
                  <a:ea typeface="ＭＳ Ｐゴシック" charset="0"/>
                  <a:cs typeface="Arial" panose="020B0604020202020204" pitchFamily="34" charset="0"/>
                </a:rPr>
              </a:br>
              <a:r>
                <a:rPr lang="en-US" altLang="ja-JP" sz="2400" b="1" dirty="0">
                  <a:solidFill>
                    <a:srgbClr val="3333CC"/>
                  </a:solidFill>
                  <a:latin typeface="Arial" panose="020B0604020202020204" pitchFamily="34" charset="0"/>
                  <a:ea typeface="ＭＳ Ｐゴシック" charset="0"/>
                  <a:cs typeface="Arial" panose="020B0604020202020204" pitchFamily="34" charset="0"/>
                </a:rPr>
                <a:t>(</a:t>
              </a:r>
              <a:r>
                <a:rPr lang="ar-JO" altLang="ja-JP" sz="2400" b="1" dirty="0">
                  <a:solidFill>
                    <a:srgbClr val="3333CC"/>
                  </a:solidFill>
                  <a:latin typeface="Arial" panose="020B0604020202020204" pitchFamily="34" charset="0"/>
                  <a:ea typeface="ＭＳ Ｐゴシック" charset="0"/>
                  <a:cs typeface="Arial" panose="020B0604020202020204" pitchFamily="34" charset="0"/>
                </a:rPr>
                <a:t>تك 28: 15</a:t>
              </a:r>
              <a:r>
                <a:rPr lang="en-US" altLang="ja-JP" sz="2400" b="1" dirty="0">
                  <a:solidFill>
                    <a:srgbClr val="3333CC"/>
                  </a:solidFill>
                  <a:latin typeface="Arial" panose="020B0604020202020204" pitchFamily="34" charset="0"/>
                  <a:ea typeface="ＭＳ Ｐゴシック" charset="0"/>
                  <a:cs typeface="Arial" panose="020B0604020202020204" pitchFamily="34" charset="0"/>
                </a:rPr>
                <a:t>)</a:t>
              </a:r>
              <a:endParaRPr lang="en-US" altLang="zh-CN" sz="2400" b="1" dirty="0">
                <a:solidFill>
                  <a:srgbClr val="3333CC"/>
                </a:solidFill>
                <a:latin typeface="Arial" panose="020B0604020202020204" pitchFamily="34" charset="0"/>
                <a:ea typeface="ＭＳ Ｐゴシック" charset="0"/>
                <a:cs typeface="Arial" panose="020B0604020202020204" pitchFamily="34" charset="0"/>
              </a:endParaRPr>
            </a:p>
          </p:txBody>
        </p:sp>
        <p:sp>
          <p:nvSpPr>
            <p:cNvPr id="363526" name="Line 8"/>
            <p:cNvSpPr>
              <a:spLocks noChangeShapeType="1"/>
            </p:cNvSpPr>
            <p:nvPr/>
          </p:nvSpPr>
          <p:spPr bwMode="auto">
            <a:xfrm>
              <a:off x="2169" y="2769"/>
              <a:ext cx="1088" cy="68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sp>
        <p:nvSpPr>
          <p:cNvPr id="363524" name="Rectangle 9"/>
          <p:cNvSpPr>
            <a:spLocks noGrp="1" noChangeArrowheads="1"/>
          </p:cNvSpPr>
          <p:nvPr>
            <p:ph type="title" idx="4294967295"/>
          </p:nvPr>
        </p:nvSpPr>
        <p:spPr>
          <a:xfrm>
            <a:off x="6156325" y="4572000"/>
            <a:ext cx="2916238" cy="1981200"/>
          </a:xfrm>
          <a:solidFill>
            <a:schemeClr val="bg1"/>
          </a:solidFill>
        </p:spPr>
        <p:txBody>
          <a:bodyPr/>
          <a:lstStyle/>
          <a:p>
            <a:pPr eaLnBrk="1" hangingPunct="1"/>
            <a:r>
              <a:rPr lang="ar-JO" altLang="zh-CN" sz="3200" dirty="0">
                <a:ea typeface="ＭＳ Ｐゴシック" charset="0"/>
              </a:rPr>
              <a:t>رحلة يعقوب </a:t>
            </a:r>
            <a:br>
              <a:rPr lang="ar-JO" altLang="zh-CN" sz="3200" dirty="0">
                <a:ea typeface="ＭＳ Ｐゴシック" charset="0"/>
              </a:rPr>
            </a:br>
            <a:r>
              <a:rPr lang="ar-JO" altLang="zh-CN" sz="3200" dirty="0">
                <a:ea typeface="ＭＳ Ｐゴシック" charset="0"/>
              </a:rPr>
              <a:t>إلى </a:t>
            </a:r>
            <a:br>
              <a:rPr lang="ar-JO" altLang="zh-CN" sz="3200" dirty="0">
                <a:ea typeface="ＭＳ Ｐゴシック" charset="0"/>
              </a:rPr>
            </a:br>
            <a:r>
              <a:rPr lang="ar-JO" altLang="zh-CN" sz="3200" dirty="0">
                <a:ea typeface="ＭＳ Ｐゴシック" charset="0"/>
              </a:rPr>
              <a:t>فدان ارام</a:t>
            </a:r>
            <a:endParaRPr lang="en-US" altLang="zh-CN" sz="3200" dirty="0">
              <a:ea typeface="ＭＳ Ｐゴシック" charset="0"/>
            </a:endParaRPr>
          </a:p>
        </p:txBody>
      </p:sp>
    </p:spTree>
    <p:extLst>
      <p:ext uri="{BB962C8B-B14F-4D97-AF65-F5344CB8AC3E}">
        <p14:creationId xmlns:p14="http://schemas.microsoft.com/office/powerpoint/2010/main" val="962087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04373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خلق الله مملكة كاملة (1-2) لكن الإنسان سلم حكمه للشيطان (3) و لهذا فإن الله قد اختار نسلاً ليقيم حاكماً (4-11) ليبارك كل الأمم في إبراهيم (12-50)</a:t>
            </a:r>
            <a:endParaRPr kumimoji="0" lang="en-US" sz="32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7387" y="0"/>
            <a:ext cx="5599043" cy="6858000"/>
          </a:xfrm>
          <a:prstGeom prst="rect">
            <a:avLst/>
          </a:prstGeom>
        </p:spPr>
      </p:pic>
      <p:sp>
        <p:nvSpPr>
          <p:cNvPr id="1239044" name="Rectangle 4"/>
          <p:cNvSpPr>
            <a:spLocks noGrp="1" noChangeArrowheads="1"/>
          </p:cNvSpPr>
          <p:nvPr>
            <p:ph type="title" idx="4294967295"/>
          </p:nvPr>
        </p:nvSpPr>
        <p:spPr>
          <a:xfrm>
            <a:off x="5334000" y="5715000"/>
            <a:ext cx="3581400" cy="1190625"/>
          </a:xfrm>
          <a:effectLst>
            <a:outerShdw blurRad="63500" dist="29783" dir="1514402" algn="ctr" rotWithShape="0">
              <a:schemeClr val="tx1">
                <a:alpha val="74998"/>
              </a:schemeClr>
            </a:outerShdw>
          </a:effectLst>
        </p:spPr>
        <p:txBody>
          <a:bodyPr anchor="t">
            <a:spAutoFit/>
          </a:bodyPr>
          <a:lstStyle/>
          <a:p>
            <a:pPr algn="r" eaLnBrk="1" hangingPunct="1">
              <a:spcBef>
                <a:spcPct val="50000"/>
              </a:spcBef>
              <a:defRPr/>
            </a:pPr>
            <a:r>
              <a:rPr lang="ar-JO" sz="3600" dirty="0">
                <a:solidFill>
                  <a:schemeClr val="bg1"/>
                </a:solidFill>
                <a:ea typeface="ＭＳ Ｐゴシック" charset="0"/>
              </a:rPr>
              <a:t>سلم يعقوب</a:t>
            </a:r>
            <a:br>
              <a:rPr lang="ar-JO" sz="3600" dirty="0">
                <a:solidFill>
                  <a:schemeClr val="bg1"/>
                </a:solidFill>
                <a:ea typeface="ＭＳ Ｐゴシック" charset="0"/>
              </a:rPr>
            </a:br>
            <a:r>
              <a:rPr lang="en-US" sz="3600" dirty="0">
                <a:solidFill>
                  <a:schemeClr val="bg1"/>
                </a:solidFill>
                <a:ea typeface="ＭＳ Ｐゴシック" charset="0"/>
              </a:rPr>
              <a:t>(</a:t>
            </a:r>
            <a:r>
              <a:rPr lang="ar-JO" sz="3600" dirty="0">
                <a:solidFill>
                  <a:schemeClr val="bg1"/>
                </a:solidFill>
                <a:ea typeface="ＭＳ Ｐゴシック" charset="0"/>
              </a:rPr>
              <a:t>تك 28: 10-22</a:t>
            </a:r>
            <a:r>
              <a:rPr lang="en-US" sz="3600" dirty="0">
                <a:solidFill>
                  <a:schemeClr val="bg1"/>
                </a:solidFill>
                <a:ea typeface="ＭＳ Ｐゴシック" charset="0"/>
              </a:rPr>
              <a:t>)</a:t>
            </a:r>
          </a:p>
        </p:txBody>
      </p:sp>
    </p:spTree>
    <p:extLst>
      <p:ext uri="{BB962C8B-B14F-4D97-AF65-F5344CB8AC3E}">
        <p14:creationId xmlns:p14="http://schemas.microsoft.com/office/powerpoint/2010/main" val="210966117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4150" y="498475"/>
            <a:ext cx="4960938" cy="600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7618" name="Group 3"/>
          <p:cNvGrpSpPr>
            <a:grpSpLocks/>
          </p:cNvGrpSpPr>
          <p:nvPr/>
        </p:nvGrpSpPr>
        <p:grpSpPr bwMode="auto">
          <a:xfrm>
            <a:off x="250825" y="4833938"/>
            <a:ext cx="4679950" cy="1754187"/>
            <a:chOff x="245" y="3216"/>
            <a:chExt cx="2948" cy="1105"/>
          </a:xfrm>
        </p:grpSpPr>
        <p:sp>
          <p:nvSpPr>
            <p:cNvPr id="367626" name="Text Box 4"/>
            <p:cNvSpPr txBox="1">
              <a:spLocks noChangeArrowheads="1"/>
            </p:cNvSpPr>
            <p:nvPr/>
          </p:nvSpPr>
          <p:spPr bwMode="auto">
            <a:xfrm>
              <a:off x="245" y="3216"/>
              <a:ext cx="2676" cy="1105"/>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1. سرق يعقوب البركة من عيسو فأقسم عيسو أن يقتله فهرب يعقوب لحياته و توجه نحو فدان أرام</a:t>
              </a:r>
              <a:endParaRPr lang="en-US" altLang="zh-CN" b="1" dirty="0">
                <a:solidFill>
                  <a:srgbClr val="3333CC"/>
                </a:solidFill>
                <a:latin typeface="Arial" panose="020B0604020202020204" pitchFamily="34" charset="0"/>
                <a:cs typeface="Arial" panose="020B0604020202020204" pitchFamily="34" charset="0"/>
              </a:endParaRPr>
            </a:p>
            <a:p>
              <a:pPr marL="457200" indent="-457200" algn="r" defTabSz="914400" fontAlgn="base">
                <a:spcBef>
                  <a:spcPct val="50000"/>
                </a:spcBef>
                <a:spcAft>
                  <a:spcPct val="0"/>
                </a:spcAft>
              </a:pPr>
              <a:r>
                <a:rPr lang="ar-JO" altLang="zh-CN" b="1" dirty="0">
                  <a:solidFill>
                    <a:srgbClr val="3333CC"/>
                  </a:solidFill>
                  <a:latin typeface="Arial" panose="020B0604020202020204" pitchFamily="34" charset="0"/>
                  <a:cs typeface="Arial" panose="020B0604020202020204" pitchFamily="34" charset="0"/>
                </a:rPr>
                <a:t>(تك 27: 43، 28: 5، 10)</a:t>
              </a:r>
              <a:endParaRPr lang="en-US" altLang="zh-CN" b="1" dirty="0">
                <a:solidFill>
                  <a:srgbClr val="3333CC"/>
                </a:solidFill>
                <a:latin typeface="Arial" panose="020B0604020202020204" pitchFamily="34" charset="0"/>
                <a:cs typeface="Arial" panose="020B0604020202020204" pitchFamily="34" charset="0"/>
              </a:endParaRPr>
            </a:p>
          </p:txBody>
        </p:sp>
        <p:sp>
          <p:nvSpPr>
            <p:cNvPr id="367627" name="Line 5"/>
            <p:cNvSpPr>
              <a:spLocks noChangeShapeType="1"/>
            </p:cNvSpPr>
            <p:nvPr/>
          </p:nvSpPr>
          <p:spPr bwMode="auto">
            <a:xfrm flipV="1">
              <a:off x="2785" y="3736"/>
              <a:ext cx="408"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grpSp>
        <p:nvGrpSpPr>
          <p:cNvPr id="3" name="Group 6"/>
          <p:cNvGrpSpPr>
            <a:grpSpLocks/>
          </p:cNvGrpSpPr>
          <p:nvPr/>
        </p:nvGrpSpPr>
        <p:grpSpPr bwMode="auto">
          <a:xfrm>
            <a:off x="250825" y="115888"/>
            <a:ext cx="7921625" cy="1223962"/>
            <a:chOff x="494" y="400"/>
            <a:chExt cx="4458" cy="771"/>
          </a:xfrm>
        </p:grpSpPr>
        <p:sp>
          <p:nvSpPr>
            <p:cNvPr id="367624" name="Text Box 7"/>
            <p:cNvSpPr txBox="1">
              <a:spLocks noChangeArrowheads="1"/>
            </p:cNvSpPr>
            <p:nvPr/>
          </p:nvSpPr>
          <p:spPr bwMode="auto">
            <a:xfrm>
              <a:off x="494" y="400"/>
              <a:ext cx="2877" cy="756"/>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b="1" dirty="0">
                  <a:latin typeface="Arial" panose="020B0604020202020204" pitchFamily="34" charset="0"/>
                </a:rPr>
                <a:t>3. يصل يعقوب من بئر السبع في كنعان إلى منزل لابان (شقيق رفقة) في حاران في فدان أرام (تكوين 29) </a:t>
              </a:r>
              <a:endParaRPr lang="en-US" altLang="zh-CN" b="1" dirty="0">
                <a:solidFill>
                  <a:srgbClr val="3333CC"/>
                </a:solidFill>
                <a:latin typeface="Arial" panose="020B0604020202020204" pitchFamily="34" charset="0"/>
                <a:cs typeface="Arial" panose="020B0604020202020204" pitchFamily="34" charset="0"/>
              </a:endParaRPr>
            </a:p>
          </p:txBody>
        </p:sp>
        <p:sp>
          <p:nvSpPr>
            <p:cNvPr id="367625" name="Line 8"/>
            <p:cNvSpPr>
              <a:spLocks noChangeShapeType="1"/>
            </p:cNvSpPr>
            <p:nvPr/>
          </p:nvSpPr>
          <p:spPr bwMode="auto">
            <a:xfrm flipV="1">
              <a:off x="3088" y="944"/>
              <a:ext cx="1864" cy="22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grpSp>
        <p:nvGrpSpPr>
          <p:cNvPr id="367620" name="Group 9"/>
          <p:cNvGrpSpPr>
            <a:grpSpLocks/>
          </p:cNvGrpSpPr>
          <p:nvPr/>
        </p:nvGrpSpPr>
        <p:grpSpPr bwMode="auto">
          <a:xfrm>
            <a:off x="250825" y="1717675"/>
            <a:ext cx="4902200" cy="3438525"/>
            <a:chOff x="249" y="1261"/>
            <a:chExt cx="3088" cy="2166"/>
          </a:xfrm>
        </p:grpSpPr>
        <p:sp>
          <p:nvSpPr>
            <p:cNvPr id="367622" name="Rectangle 10"/>
            <p:cNvSpPr>
              <a:spLocks noChangeArrowheads="1"/>
            </p:cNvSpPr>
            <p:nvPr/>
          </p:nvSpPr>
          <p:spPr bwMode="auto">
            <a:xfrm>
              <a:off x="249" y="1261"/>
              <a:ext cx="3088" cy="1338"/>
            </a:xfrm>
            <a:prstGeom prst="rect">
              <a:avLst/>
            </a:prstGeom>
            <a:solidFill>
              <a:schemeClr val="bg1"/>
            </a:solidFill>
            <a:ln w="9525">
              <a:solidFill>
                <a:schemeClr val="tx1"/>
              </a:solidFill>
              <a:miter lim="800000"/>
              <a:headEnd/>
              <a:tailEnd/>
            </a:ln>
          </p:spPr>
          <p:txBody>
            <a:bodyPr>
              <a:spAutoFit/>
            </a:bodyPr>
            <a:lstStyle/>
            <a:p>
              <a:pPr algn="r" defTabSz="914400" fontAlgn="base">
                <a:spcBef>
                  <a:spcPct val="50000"/>
                </a:spcBef>
                <a:spcAft>
                  <a:spcPct val="0"/>
                </a:spcAft>
              </a:pPr>
              <a:r>
                <a:rPr lang="ar-JO" altLang="zh-CN" sz="2400" b="1" dirty="0">
                  <a:solidFill>
                    <a:srgbClr val="000000"/>
                  </a:solidFill>
                  <a:latin typeface="Arial" panose="020B0604020202020204" pitchFamily="34" charset="0"/>
                  <a:ea typeface="ＭＳ Ｐゴシック" charset="0"/>
                  <a:cs typeface="Arial" panose="020B0604020202020204" pitchFamily="34" charset="0"/>
                </a:rPr>
                <a:t>2. خلال ذهابه تقابل يعقوب مع الله في بيت إيل و قال الله</a:t>
              </a:r>
              <a:r>
                <a:rPr lang="en-US" altLang="zh-CN" sz="2400" b="1" dirty="0">
                  <a:solidFill>
                    <a:srgbClr val="000000"/>
                  </a:solidFill>
                  <a:latin typeface="Arial" panose="020B0604020202020204" pitchFamily="34" charset="0"/>
                  <a:ea typeface="ＭＳ Ｐゴシック" charset="0"/>
                  <a:cs typeface="Arial" panose="020B0604020202020204" pitchFamily="34" charset="0"/>
                </a:rPr>
                <a:t> </a:t>
              </a:r>
              <a:endParaRPr lang="en-US" altLang="ja-JP" sz="24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fontAlgn="base">
                <a:spcBef>
                  <a:spcPct val="50000"/>
                </a:spcBef>
                <a:spcAft>
                  <a:spcPct val="0"/>
                </a:spcAft>
              </a:pPr>
              <a:r>
                <a:rPr lang="ar-JO" altLang="ja-JP" sz="2400" b="1" dirty="0">
                  <a:solidFill>
                    <a:srgbClr val="C00000"/>
                  </a:solidFill>
                  <a:latin typeface="Arial" panose="020B0604020202020204" pitchFamily="34" charset="0"/>
                  <a:ea typeface="ＭＳ Ｐゴシック" charset="0"/>
                  <a:cs typeface="Arial" panose="020B0604020202020204" pitchFamily="34" charset="0"/>
                </a:rPr>
                <a:t>و ها أنا معك و أحفظك حيثما تذهب و أردك إلى هذه الأرض لأني لا أتركك حتى أفعل ما كلمتك به</a:t>
              </a:r>
              <a:br>
                <a:rPr lang="en-US" altLang="ja-JP" sz="2400" b="1" dirty="0">
                  <a:solidFill>
                    <a:srgbClr val="000000"/>
                  </a:solidFill>
                  <a:latin typeface="Arial" panose="020B0604020202020204" pitchFamily="34" charset="0"/>
                  <a:ea typeface="ＭＳ Ｐゴシック" charset="0"/>
                  <a:cs typeface="Arial" panose="020B0604020202020204" pitchFamily="34" charset="0"/>
                </a:rPr>
              </a:br>
              <a:r>
                <a:rPr lang="en-US" altLang="ja-JP" sz="2400" b="1" dirty="0">
                  <a:solidFill>
                    <a:srgbClr val="3333CC"/>
                  </a:solidFill>
                  <a:latin typeface="Arial" panose="020B0604020202020204" pitchFamily="34" charset="0"/>
                  <a:ea typeface="ＭＳ Ｐゴシック" charset="0"/>
                  <a:cs typeface="Arial" panose="020B0604020202020204" pitchFamily="34" charset="0"/>
                </a:rPr>
                <a:t>(</a:t>
              </a:r>
              <a:r>
                <a:rPr lang="ar-JO" altLang="ja-JP" sz="2400" b="1" dirty="0">
                  <a:solidFill>
                    <a:srgbClr val="3333CC"/>
                  </a:solidFill>
                  <a:latin typeface="Arial" panose="020B0604020202020204" pitchFamily="34" charset="0"/>
                  <a:ea typeface="ＭＳ Ｐゴシック" charset="0"/>
                  <a:cs typeface="Arial" panose="020B0604020202020204" pitchFamily="34" charset="0"/>
                </a:rPr>
                <a:t>تك 28: 15</a:t>
              </a:r>
              <a:r>
                <a:rPr lang="en-US" altLang="ja-JP" sz="2400" b="1" dirty="0">
                  <a:solidFill>
                    <a:srgbClr val="3333CC"/>
                  </a:solidFill>
                  <a:latin typeface="Arial" panose="020B0604020202020204" pitchFamily="34" charset="0"/>
                  <a:ea typeface="ＭＳ Ｐゴシック" charset="0"/>
                  <a:cs typeface="Arial" panose="020B0604020202020204" pitchFamily="34" charset="0"/>
                </a:rPr>
                <a:t>)</a:t>
              </a:r>
              <a:endParaRPr lang="en-US" altLang="zh-CN" sz="2400" b="1" dirty="0">
                <a:solidFill>
                  <a:srgbClr val="3333CC"/>
                </a:solidFill>
                <a:latin typeface="Arial" panose="020B0604020202020204" pitchFamily="34" charset="0"/>
                <a:ea typeface="ＭＳ Ｐゴシック" charset="0"/>
                <a:cs typeface="Arial" panose="020B0604020202020204" pitchFamily="34" charset="0"/>
              </a:endParaRPr>
            </a:p>
          </p:txBody>
        </p:sp>
        <p:sp>
          <p:nvSpPr>
            <p:cNvPr id="367623" name="Line 11"/>
            <p:cNvSpPr>
              <a:spLocks noChangeShapeType="1"/>
            </p:cNvSpPr>
            <p:nvPr/>
          </p:nvSpPr>
          <p:spPr bwMode="auto">
            <a:xfrm>
              <a:off x="2336" y="2883"/>
              <a:ext cx="997" cy="54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sp>
        <p:nvSpPr>
          <p:cNvPr id="367621" name="Rectangle 12"/>
          <p:cNvSpPr>
            <a:spLocks noGrp="1" noChangeArrowheads="1"/>
          </p:cNvSpPr>
          <p:nvPr>
            <p:ph type="title" idx="4294967295"/>
          </p:nvPr>
        </p:nvSpPr>
        <p:spPr>
          <a:xfrm>
            <a:off x="6227763" y="4800600"/>
            <a:ext cx="2916237" cy="1676400"/>
          </a:xfrm>
          <a:solidFill>
            <a:schemeClr val="bg1"/>
          </a:solidFill>
        </p:spPr>
        <p:txBody>
          <a:bodyPr/>
          <a:lstStyle/>
          <a:p>
            <a:pPr eaLnBrk="1" hangingPunct="1"/>
            <a:r>
              <a:rPr lang="ar-JO" altLang="zh-CN" sz="2800" dirty="0">
                <a:ea typeface="ＭＳ Ｐゴシック" charset="0"/>
              </a:rPr>
              <a:t>يصل يعقوب </a:t>
            </a:r>
            <a:br>
              <a:rPr lang="ar-JO" altLang="zh-CN" sz="2800" dirty="0">
                <a:ea typeface="ＭＳ Ｐゴシック" charset="0"/>
              </a:rPr>
            </a:br>
            <a:r>
              <a:rPr lang="ar-JO" altLang="zh-CN" sz="2800" dirty="0">
                <a:ea typeface="ＭＳ Ｐゴシック" charset="0"/>
              </a:rPr>
              <a:t>إلى فدان أرام</a:t>
            </a:r>
            <a:br>
              <a:rPr lang="ar-JO" altLang="zh-CN" sz="2800" dirty="0">
                <a:ea typeface="ＭＳ Ｐゴシック" charset="0"/>
              </a:rPr>
            </a:br>
            <a:r>
              <a:rPr lang="en-US" altLang="zh-CN" sz="2800" dirty="0">
                <a:ea typeface="ＭＳ Ｐゴシック" charset="0"/>
              </a:rPr>
              <a:t>(</a:t>
            </a:r>
            <a:r>
              <a:rPr lang="ar-JO" altLang="zh-CN" sz="2800" dirty="0">
                <a:ea typeface="ＭＳ Ｐゴシック" charset="0"/>
              </a:rPr>
              <a:t>تك 27-29</a:t>
            </a:r>
            <a:r>
              <a:rPr lang="en-US" altLang="zh-CN" sz="2800" dirty="0">
                <a:ea typeface="ＭＳ Ｐゴシック" charset="0"/>
              </a:rPr>
              <a:t>)</a:t>
            </a:r>
            <a:endParaRPr lang="en-US" altLang="zh-CN" sz="4000" dirty="0">
              <a:ea typeface="ＭＳ Ｐゴシック" charset="0"/>
            </a:endParaRPr>
          </a:p>
        </p:txBody>
      </p:sp>
    </p:spTree>
    <p:extLst>
      <p:ext uri="{BB962C8B-B14F-4D97-AF65-F5344CB8AC3E}">
        <p14:creationId xmlns:p14="http://schemas.microsoft.com/office/powerpoint/2010/main" val="2446106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29468032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descr="Papyrus"/>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69666" name="Picture 3" descr="OJBSW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0" y="0"/>
            <a:ext cx="4772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Text Box 4"/>
          <p:cNvSpPr txBox="1">
            <a:spLocks noChangeArrowheads="1"/>
          </p:cNvSpPr>
          <p:nvPr/>
        </p:nvSpPr>
        <p:spPr bwMode="auto">
          <a:xfrm>
            <a:off x="5508625" y="6248400"/>
            <a:ext cx="36353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sz="3200" b="1" dirty="0">
                <a:solidFill>
                  <a:srgbClr val="000000"/>
                </a:solidFill>
                <a:latin typeface="Arial" panose="020B0604020202020204" pitchFamily="34" charset="0"/>
                <a:cs typeface="Arial" panose="020B0604020202020204" pitchFamily="34" charset="0"/>
              </a:rPr>
              <a:t>تكوين 29: 1-30</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369668" name="Rectangle 5"/>
          <p:cNvSpPr>
            <a:spLocks noGrp="1" noChangeArrowheads="1"/>
          </p:cNvSpPr>
          <p:nvPr>
            <p:ph type="title" idx="4294967295"/>
          </p:nvPr>
        </p:nvSpPr>
        <p:spPr>
          <a:xfrm>
            <a:off x="5764213" y="274638"/>
            <a:ext cx="3124200" cy="3001962"/>
          </a:xfrm>
        </p:spPr>
        <p:txBody>
          <a:bodyPr/>
          <a:lstStyle/>
          <a:p>
            <a:pPr eaLnBrk="1" hangingPunct="1"/>
            <a:r>
              <a:rPr lang="ar-JO" altLang="zh-CN" dirty="0">
                <a:solidFill>
                  <a:srgbClr val="000000"/>
                </a:solidFill>
                <a:ea typeface="ＭＳ Ｐゴシック" charset="0"/>
              </a:rPr>
              <a:t>يعقوب      يقابل       راحيل</a:t>
            </a:r>
            <a:endParaRPr lang="en-US" altLang="zh-CN" dirty="0">
              <a:solidFill>
                <a:srgbClr val="000000"/>
              </a:solidFill>
              <a:ea typeface="ＭＳ Ｐゴシック" charset="0"/>
            </a:endParaRPr>
          </a:p>
        </p:txBody>
      </p:sp>
    </p:spTree>
    <p:extLst>
      <p:ext uri="{BB962C8B-B14F-4D97-AF65-F5344CB8AC3E}">
        <p14:creationId xmlns:p14="http://schemas.microsoft.com/office/powerpoint/2010/main" val="891079037"/>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8213"/>
          <a:stretch/>
        </p:blipFill>
        <p:spPr bwMode="auto">
          <a:xfrm>
            <a:off x="3308" y="-12258"/>
            <a:ext cx="9102792" cy="4207739"/>
          </a:xfrm>
          <a:prstGeom prst="rect">
            <a:avLst/>
          </a:prstGeom>
          <a:noFill/>
          <a:ln w="9525">
            <a:noFill/>
            <a:miter lim="800000"/>
            <a:headEnd/>
            <a:tailEnd/>
          </a:ln>
        </p:spPr>
      </p:pic>
      <p:sp>
        <p:nvSpPr>
          <p:cNvPr id="5" name="Subtitle 4"/>
          <p:cNvSpPr>
            <a:spLocks noGrp="1"/>
          </p:cNvSpPr>
          <p:nvPr>
            <p:ph type="subTitle" idx="1"/>
          </p:nvPr>
        </p:nvSpPr>
        <p:spPr>
          <a:xfrm>
            <a:off x="0" y="5531222"/>
            <a:ext cx="9144000" cy="685800"/>
          </a:xfrm>
        </p:spPr>
        <p:txBody>
          <a:bodyPr>
            <a:normAutofit lnSpcReduction="10000"/>
          </a:bodyPr>
          <a:lstStyle/>
          <a:p>
            <a:r>
              <a:rPr lang="ar-JO" sz="4000" dirty="0">
                <a:solidFill>
                  <a:srgbClr val="FF0000"/>
                </a:solidFill>
                <a:cs typeface="Arial" panose="020B0604020202020204" pitchFamily="34" charset="0"/>
              </a:rPr>
              <a:t>تحذير : هذا القسم (الجنس التنكري) مصنف </a:t>
            </a:r>
            <a:endParaRPr lang="en-US" sz="4000" b="1" dirty="0">
              <a:solidFill>
                <a:srgbClr val="FF0000"/>
              </a:solidFill>
            </a:endParaRPr>
          </a:p>
        </p:txBody>
      </p:sp>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ar-JO" sz="2800" b="1"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مقتبس من ديفيد تيرنر</a:t>
            </a:r>
            <a:r>
              <a:rPr kumimoji="0" lang="en-US" sz="2800" b="1" i="0" u="none" strike="noStrike" kern="1200" cap="none" spc="0" normalizeH="0" baseline="0" noProof="0" dirty="0">
                <a:ln>
                  <a:noFill/>
                </a:ln>
                <a:solidFill>
                  <a:prstClr val="white"/>
                </a:solidFill>
                <a:effectLst/>
                <a:uLnTx/>
                <a:uFillTx/>
                <a:latin typeface="Calibri"/>
                <a:ea typeface="+mn-ea"/>
                <a:cs typeface="+mn-cs"/>
              </a:rPr>
              <a:t>• bibleguy.org (used with permission) </a:t>
            </a:r>
          </a:p>
        </p:txBody>
      </p:sp>
      <p:sp>
        <p:nvSpPr>
          <p:cNvPr id="2" name="Title 1"/>
          <p:cNvSpPr>
            <a:spLocks noGrp="1"/>
          </p:cNvSpPr>
          <p:nvPr>
            <p:ph type="ctrTitle"/>
          </p:nvPr>
        </p:nvSpPr>
        <p:spPr>
          <a:xfrm>
            <a:off x="685800" y="4769222"/>
            <a:ext cx="7772400" cy="609600"/>
          </a:xfrm>
        </p:spPr>
        <p:txBody>
          <a:bodyPr vert="horz" lIns="91440" tIns="45720" rIns="91440" bIns="45720" rtlCol="0" anchor="ctr">
            <a:normAutofit fontScale="90000"/>
          </a:bodyPr>
          <a:lstStyle/>
          <a:p>
            <a:r>
              <a:rPr lang="en-US" dirty="0">
                <a:solidFill>
                  <a:schemeClr val="tx1"/>
                </a:solidFill>
                <a:effectLst/>
              </a:rPr>
              <a:t>(</a:t>
            </a:r>
            <a:r>
              <a:rPr lang="ar-JO" dirty="0">
                <a:solidFill>
                  <a:schemeClr val="tx1"/>
                </a:solidFill>
                <a:effectLst/>
              </a:rPr>
              <a:t>تك 29 : 31 – 30 : 24</a:t>
            </a:r>
            <a:r>
              <a:rPr lang="en-US" dirty="0">
                <a:solidFill>
                  <a:schemeClr val="tx1"/>
                </a:solidFill>
                <a:effectLst/>
              </a:rPr>
              <a:t>)</a:t>
            </a:r>
          </a:p>
        </p:txBody>
      </p:sp>
      <p:sp>
        <p:nvSpPr>
          <p:cNvPr id="8" name="Title 1">
            <a:extLst>
              <a:ext uri="{FF2B5EF4-FFF2-40B4-BE49-F238E27FC236}">
                <a16:creationId xmlns:a16="http://schemas.microsoft.com/office/drawing/2014/main" id="{12C381BA-A680-8849-9F69-71BD1D75C88F}"/>
              </a:ext>
            </a:extLst>
          </p:cNvPr>
          <p:cNvSpPr txBox="1">
            <a:spLocks/>
          </p:cNvSpPr>
          <p:nvPr/>
        </p:nvSpPr>
        <p:spPr>
          <a:xfrm>
            <a:off x="37900" y="4195481"/>
            <a:ext cx="906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54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زوجات يائسات</a:t>
            </a:r>
            <a:endParaRPr kumimoji="0" lang="en-US" sz="54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66832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323528" y="834444"/>
            <a:ext cx="1343025" cy="1295400"/>
          </a:xfrm>
          <a:prstGeom prst="rect">
            <a:avLst/>
          </a:prstGeom>
          <a:noFill/>
          <a:ln w="9525">
            <a:noFill/>
            <a:miter lim="800000"/>
            <a:headEnd/>
            <a:tailEnd/>
          </a:ln>
        </p:spPr>
      </p:pic>
      <p:sp>
        <p:nvSpPr>
          <p:cNvPr id="2" name="Title 1"/>
          <p:cNvSpPr>
            <a:spLocks noGrp="1"/>
          </p:cNvSpPr>
          <p:nvPr>
            <p:ph type="title"/>
          </p:nvPr>
        </p:nvSpPr>
        <p:spPr>
          <a:xfrm>
            <a:off x="374848" y="-234280"/>
            <a:ext cx="8229600" cy="1143000"/>
          </a:xfrm>
          <a:solidFill>
            <a:schemeClr val="tx1"/>
          </a:solidFill>
        </p:spPr>
        <p:txBody>
          <a:bodyPr/>
          <a:lstStyle/>
          <a:p>
            <a:r>
              <a:rPr lang="ar-JO" dirty="0">
                <a:solidFill>
                  <a:schemeClr val="bg1"/>
                </a:solidFill>
                <a:effectLst/>
              </a:rPr>
              <a:t>يائسات من ماذا؟</a:t>
            </a:r>
            <a:endParaRPr lang="en-US" dirty="0">
              <a:solidFill>
                <a:schemeClr val="bg1"/>
              </a:solidFill>
              <a:effectLst/>
            </a:endParaRPr>
          </a:p>
        </p:txBody>
      </p:sp>
      <p:pic>
        <p:nvPicPr>
          <p:cNvPr id="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28" y="2096377"/>
            <a:ext cx="1371600" cy="1295400"/>
          </a:xfrm>
          <a:prstGeom prst="rect">
            <a:avLst/>
          </a:prstGeom>
          <a:noFill/>
          <a:ln w="9525">
            <a:noFill/>
            <a:miter lim="800000"/>
            <a:headEnd/>
            <a:tailEnd/>
          </a:ln>
        </p:spPr>
      </p:pic>
      <p:pic>
        <p:nvPicPr>
          <p:cNvPr id="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9728" y="3496810"/>
            <a:ext cx="1219200" cy="1295400"/>
          </a:xfrm>
          <a:prstGeom prst="rect">
            <a:avLst/>
          </a:prstGeom>
          <a:noFill/>
          <a:ln w="9525">
            <a:noFill/>
            <a:miter lim="800000"/>
            <a:headEnd/>
            <a:tailEnd/>
          </a:ln>
        </p:spPr>
      </p:pic>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28" y="4653880"/>
            <a:ext cx="1162050" cy="1295400"/>
          </a:xfrm>
          <a:prstGeom prst="rect">
            <a:avLst/>
          </a:prstGeom>
          <a:noFill/>
          <a:ln w="9525">
            <a:noFill/>
            <a:miter lim="800000"/>
            <a:headEnd/>
            <a:tailEnd/>
          </a:ln>
        </p:spPr>
      </p:pic>
      <p:sp>
        <p:nvSpPr>
          <p:cNvPr id="8" name="TextBox 7"/>
          <p:cNvSpPr txBox="1"/>
          <p:nvPr/>
        </p:nvSpPr>
        <p:spPr>
          <a:xfrm>
            <a:off x="1771327" y="4886082"/>
            <a:ext cx="7396575" cy="830997"/>
          </a:xfrm>
          <a:prstGeom prst="rect">
            <a:avLst/>
          </a:prstGeom>
          <a:noFill/>
        </p:spPr>
        <p:txBody>
          <a:bodyPr wrap="square" rtlCol="0">
            <a:spAutoFit/>
          </a:bodyPr>
          <a:lstStyle/>
          <a:p>
            <a:pPr algn="r" defTabSz="914400"/>
            <a:r>
              <a:rPr lang="ar-JO" sz="2400" b="1" dirty="0">
                <a:cs typeface="Arial" panose="020B0604020202020204" pitchFamily="34" charset="0"/>
              </a:rPr>
              <a:t>سوزان ماير / دلفينو - أخرق في معظم الأشياء ، وخاصة العلاقات. أم وحيدة في حاجة ماسة لرجل.</a:t>
            </a:r>
            <a:endParaRPr lang="en-US" sz="2400" dirty="0">
              <a:solidFill>
                <a:prstClr val="black"/>
              </a:solidFill>
              <a:latin typeface="Calibri"/>
              <a:ea typeface="ＭＳ Ｐゴシック" charset="0"/>
              <a:cs typeface="ＭＳ Ｐゴシック" charset="0"/>
            </a:endParaRPr>
          </a:p>
        </p:txBody>
      </p:sp>
      <p:sp>
        <p:nvSpPr>
          <p:cNvPr id="9" name="TextBox 8"/>
          <p:cNvSpPr txBox="1"/>
          <p:nvPr/>
        </p:nvSpPr>
        <p:spPr>
          <a:xfrm>
            <a:off x="1771327" y="2143913"/>
            <a:ext cx="7396576" cy="830997"/>
          </a:xfrm>
          <a:prstGeom prst="rect">
            <a:avLst/>
          </a:prstGeom>
          <a:noFill/>
        </p:spPr>
        <p:txBody>
          <a:bodyPr wrap="square" rtlCol="0">
            <a:spAutoFit/>
          </a:bodyPr>
          <a:lstStyle/>
          <a:p>
            <a:pPr algn="r" defTabSz="914400"/>
            <a:r>
              <a:rPr lang="ar-JO" sz="2400" b="1" dirty="0">
                <a:cs typeface="Arial" panose="020B0604020202020204" pitchFamily="34" charset="0"/>
              </a:rPr>
              <a:t>لينيت سكافو - لقد وجدت أنه من الأسهل أن تكون ناجحًا في الأعمال التجارية من أن تكون ربة منزل ناجحة. يائسة للنظام والنجاح في المنزل.</a:t>
            </a:r>
            <a:endParaRPr lang="en-US" sz="2400" dirty="0">
              <a:solidFill>
                <a:prstClr val="black"/>
              </a:solidFill>
              <a:latin typeface="Calibri"/>
              <a:ea typeface="ＭＳ Ｐゴシック" charset="0"/>
              <a:cs typeface="ＭＳ Ｐゴシック" charset="0"/>
            </a:endParaRPr>
          </a:p>
        </p:txBody>
      </p:sp>
      <p:sp>
        <p:nvSpPr>
          <p:cNvPr id="10" name="TextBox 9"/>
          <p:cNvSpPr txBox="1"/>
          <p:nvPr/>
        </p:nvSpPr>
        <p:spPr>
          <a:xfrm>
            <a:off x="1771326" y="3544346"/>
            <a:ext cx="7372673" cy="830997"/>
          </a:xfrm>
          <a:prstGeom prst="rect">
            <a:avLst/>
          </a:prstGeom>
          <a:noFill/>
        </p:spPr>
        <p:txBody>
          <a:bodyPr wrap="square" rtlCol="0">
            <a:spAutoFit/>
          </a:bodyPr>
          <a:lstStyle/>
          <a:p>
            <a:pPr algn="r" defTabSz="914400"/>
            <a:r>
              <a:rPr lang="ar-JO" sz="2400" b="1" dirty="0">
                <a:cs typeface="Arial" panose="020B0604020202020204" pitchFamily="34" charset="0"/>
              </a:rPr>
              <a:t>بري فان دي كامب - بروتستانتي أنجلو ساكسوني أبيض (المشيخي) ، جمهوري محافظ ، في أمس الحاجة إلى السيطرة المثالية على الحياة.</a:t>
            </a:r>
            <a:endParaRPr lang="en-US" sz="2400" dirty="0">
              <a:solidFill>
                <a:prstClr val="black"/>
              </a:solidFill>
              <a:latin typeface="Calibri"/>
              <a:ea typeface="ＭＳ Ｐゴシック" charset="0"/>
              <a:cs typeface="ＭＳ Ｐゴシック" charset="0"/>
            </a:endParaRPr>
          </a:p>
        </p:txBody>
      </p:sp>
      <p:sp>
        <p:nvSpPr>
          <p:cNvPr id="11" name="TextBox 10"/>
          <p:cNvSpPr txBox="1"/>
          <p:nvPr/>
        </p:nvSpPr>
        <p:spPr>
          <a:xfrm>
            <a:off x="1771327" y="881980"/>
            <a:ext cx="7396576" cy="830997"/>
          </a:xfrm>
          <a:prstGeom prst="rect">
            <a:avLst/>
          </a:prstGeom>
          <a:noFill/>
        </p:spPr>
        <p:txBody>
          <a:bodyPr wrap="square" rtlCol="0">
            <a:spAutoFit/>
          </a:bodyPr>
          <a:lstStyle/>
          <a:p>
            <a:pPr algn="r" defTabSz="914400"/>
            <a:r>
              <a:rPr lang="ar-JO" sz="2400" b="1" dirty="0">
                <a:cs typeface="Arial" panose="020B0604020202020204" pitchFamily="34" charset="0"/>
              </a:rPr>
              <a:t>غابرييل سوليس - خرجت من الفقر. نموذج ناجح. يائسة للثروة المادية ونمط حياة هوليوود.</a:t>
            </a:r>
            <a:endParaRPr lang="en-US" sz="2400" dirty="0">
              <a:solidFill>
                <a:prstClr val="black"/>
              </a:solidFill>
              <a:latin typeface="Calibri"/>
              <a:ea typeface="ＭＳ Ｐゴシック" charset="0"/>
              <a:cs typeface="ＭＳ Ｐゴシック" charset="0"/>
            </a:endParaRPr>
          </a:p>
        </p:txBody>
      </p:sp>
      <p:sp>
        <p:nvSpPr>
          <p:cNvPr id="12" name="TextBox 11"/>
          <p:cNvSpPr txBox="1"/>
          <p:nvPr/>
        </p:nvSpPr>
        <p:spPr>
          <a:xfrm>
            <a:off x="1066800" y="5982379"/>
            <a:ext cx="7162800" cy="830997"/>
          </a:xfrm>
          <a:prstGeom prst="rect">
            <a:avLst/>
          </a:prstGeom>
          <a:solidFill>
            <a:srgbClr val="000000"/>
          </a:solidFill>
        </p:spPr>
        <p:txBody>
          <a:bodyPr wrap="square" rtlCol="0">
            <a:spAutoFit/>
          </a:bodyPr>
          <a:lstStyle/>
          <a:p>
            <a:pPr algn="r" defTabSz="914400"/>
            <a:r>
              <a:rPr lang="ar-JO" sz="2400" b="1" dirty="0">
                <a:solidFill>
                  <a:schemeClr val="bg1"/>
                </a:solidFill>
                <a:cs typeface="Arial" panose="020B0604020202020204" pitchFamily="34" charset="0"/>
              </a:rPr>
              <a:t>لاحظ الفاكهة - يريدون شيئًا ليس لديهم. لو كان لدي ________ فقط ، لكانت الحياة أفضل.</a:t>
            </a:r>
            <a:endParaRPr lang="en-US" sz="2400" b="1" dirty="0">
              <a:solidFill>
                <a:schemeClr val="bg1"/>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467924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2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ppt_x</p:attrName>
                                        </p:attrNameLst>
                                      </p:cBhvr>
                                      <p:tavLst>
                                        <p:tav tm="0">
                                          <p:val>
                                            <p:strVal val="#ppt_x-.2"/>
                                          </p:val>
                                        </p:tav>
                                        <p:tav tm="100000">
                                          <p:val>
                                            <p:strVal val="#ppt_x"/>
                                          </p:val>
                                        </p:tav>
                                      </p:tavLst>
                                    </p:anim>
                                    <p:anim calcmode="lin" valueType="num">
                                      <p:cBhvr>
                                        <p:cTn id="4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28" y="3763767"/>
            <a:ext cx="5637425" cy="2258210"/>
          </a:xfrm>
        </p:spPr>
        <p:txBody>
          <a:bodyPr vert="horz" lIns="91440" tIns="45720" rIns="91440" bIns="45720" rtlCol="0">
            <a:noAutofit/>
          </a:bodyPr>
          <a:lstStyle/>
          <a:p>
            <a:pPr>
              <a:spcBef>
                <a:spcPct val="20000"/>
              </a:spcBef>
              <a:buFont typeface="Arial" pitchFamily="34" charset="0"/>
            </a:pPr>
            <a:r>
              <a:rPr lang="ar-JO" sz="4800" dirty="0">
                <a:solidFill>
                  <a:schemeClr val="tx1"/>
                </a:solidFill>
                <a:effectLst/>
                <a:latin typeface="+mn-lt"/>
                <a:ea typeface="+mn-ea"/>
                <a:cs typeface="Arial" panose="020B0604020202020204" pitchFamily="34" charset="0"/>
              </a:rPr>
              <a:t>زوجات يعقوب</a:t>
            </a:r>
            <a:br>
              <a:rPr lang="ar-JO" sz="4800" dirty="0">
                <a:solidFill>
                  <a:schemeClr val="tx1"/>
                </a:solidFill>
                <a:effectLst/>
                <a:latin typeface="+mn-lt"/>
                <a:ea typeface="+mn-ea"/>
                <a:cs typeface="Arial" panose="020B0604020202020204" pitchFamily="34" charset="0"/>
              </a:rPr>
            </a:br>
            <a:r>
              <a:rPr lang="ar-JO" sz="4800" dirty="0">
                <a:solidFill>
                  <a:schemeClr val="tx1"/>
                </a:solidFill>
                <a:effectLst/>
                <a:latin typeface="+mn-lt"/>
                <a:ea typeface="+mn-ea"/>
                <a:cs typeface="Arial" panose="020B0604020202020204" pitchFamily="34" charset="0"/>
              </a:rPr>
              <a:t>اليائسات</a:t>
            </a:r>
            <a:endParaRPr lang="en-US" sz="4800" dirty="0">
              <a:solidFill>
                <a:schemeClr val="tx1"/>
              </a:solidFill>
              <a:effectLst/>
              <a:latin typeface="+mn-lt"/>
              <a:ea typeface="+mn-ea"/>
              <a:cs typeface="+mn-cs"/>
            </a:endParaRPr>
          </a:p>
        </p:txBody>
      </p:sp>
      <p:sp>
        <p:nvSpPr>
          <p:cNvPr id="3" name="Subtitle 2"/>
          <p:cNvSpPr>
            <a:spLocks noGrp="1"/>
          </p:cNvSpPr>
          <p:nvPr>
            <p:ph type="subTitle" idx="1"/>
          </p:nvPr>
        </p:nvSpPr>
        <p:spPr>
          <a:xfrm>
            <a:off x="1390242" y="6123715"/>
            <a:ext cx="6400800" cy="609600"/>
          </a:xfrm>
        </p:spPr>
        <p:txBody>
          <a:bodyPr>
            <a:normAutofit/>
          </a:bodyPr>
          <a:lstStyle/>
          <a:p>
            <a:r>
              <a:rPr lang="ar-JO" dirty="0">
                <a:solidFill>
                  <a:schemeClr val="tx1"/>
                </a:solidFill>
                <a:effectLst/>
                <a:cs typeface="Arial" panose="020B0604020202020204" pitchFamily="34" charset="0"/>
              </a:rPr>
              <a:t>تكوين 29: 31-30: 24</a:t>
            </a:r>
            <a:endParaRPr lang="en-US" b="1" dirty="0">
              <a:solidFill>
                <a:schemeClr val="tx1"/>
              </a:solidFill>
              <a:effectLst/>
            </a:endParaRPr>
          </a:p>
        </p:txBody>
      </p:sp>
      <p:pic>
        <p:nvPicPr>
          <p:cNvPr id="2050" name="Picture 2"/>
          <p:cNvPicPr>
            <a:picLocks noChangeAspect="1" noChangeArrowheads="1"/>
          </p:cNvPicPr>
          <p:nvPr/>
        </p:nvPicPr>
        <p:blipFill>
          <a:blip r:embed="rId4" cstate="print"/>
          <a:srcRect/>
          <a:stretch>
            <a:fillRect/>
          </a:stretch>
        </p:blipFill>
        <p:spPr bwMode="auto">
          <a:xfrm>
            <a:off x="1993273" y="152400"/>
            <a:ext cx="4815239" cy="3470725"/>
          </a:xfrm>
          <a:prstGeom prst="rect">
            <a:avLst/>
          </a:prstGeom>
          <a:noFill/>
          <a:ln w="9525">
            <a:noFill/>
            <a:miter lim="800000"/>
            <a:headEnd/>
            <a:tailEnd/>
          </a:ln>
        </p:spPr>
      </p:pic>
    </p:spTree>
    <p:extLst>
      <p:ext uri="{BB962C8B-B14F-4D97-AF65-F5344CB8AC3E}">
        <p14:creationId xmlns:p14="http://schemas.microsoft.com/office/powerpoint/2010/main" val="725064542"/>
      </p:ext>
    </p:extLst>
  </p:cSld>
  <p:clrMapOvr>
    <a:overrideClrMapping bg1="lt1" tx1="dk1" bg2="lt2" tx2="dk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JBSW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37772" y="0"/>
            <a:ext cx="2279433" cy="449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JO" dirty="0"/>
              <a:t>كان يعقوب يائساً</a:t>
            </a:r>
            <a:endParaRPr lang="en-US" dirty="0"/>
          </a:p>
        </p:txBody>
      </p:sp>
      <p:sp>
        <p:nvSpPr>
          <p:cNvPr id="3" name="Content Placeholder 2"/>
          <p:cNvSpPr>
            <a:spLocks noGrp="1"/>
          </p:cNvSpPr>
          <p:nvPr>
            <p:ph idx="1"/>
          </p:nvPr>
        </p:nvSpPr>
        <p:spPr>
          <a:xfrm>
            <a:off x="0" y="1600200"/>
            <a:ext cx="6837772" cy="4525963"/>
          </a:xfrm>
        </p:spPr>
        <p:txBody>
          <a:bodyPr>
            <a:normAutofit lnSpcReduction="10000"/>
          </a:bodyPr>
          <a:lstStyle/>
          <a:p>
            <a:pPr algn="r" rtl="1"/>
            <a:r>
              <a:rPr lang="ar-JO" dirty="0">
                <a:cs typeface="Arial" panose="020B0604020202020204" pitchFamily="34" charset="0"/>
              </a:rPr>
              <a:t>يائس من أجل الميراث</a:t>
            </a:r>
            <a:endParaRPr lang="en-US" dirty="0"/>
          </a:p>
          <a:p>
            <a:pPr lvl="1" algn="r" rtl="1"/>
            <a:r>
              <a:rPr lang="ar-JO" dirty="0">
                <a:cs typeface="Arial" panose="020B0604020202020204" pitchFamily="34" charset="0"/>
              </a:rPr>
              <a:t>خدع للحصول عليه و لم يحصل على شيء منه</a:t>
            </a:r>
            <a:endParaRPr lang="en-US" dirty="0"/>
          </a:p>
          <a:p>
            <a:pPr algn="r" rtl="1"/>
            <a:r>
              <a:rPr lang="ar-JO" dirty="0">
                <a:cs typeface="Arial" panose="020B0604020202020204" pitchFamily="34" charset="0"/>
              </a:rPr>
              <a:t>يائس من أجل بركة أبيه</a:t>
            </a:r>
            <a:endParaRPr lang="en-US" dirty="0"/>
          </a:p>
          <a:p>
            <a:pPr lvl="1" algn="r" rtl="1"/>
            <a:r>
              <a:rPr lang="ar-JO" dirty="0">
                <a:cs typeface="Arial" panose="020B0604020202020204" pitchFamily="34" charset="0"/>
              </a:rPr>
              <a:t>حصل عليها من خلال الخداع لكنه انفصل عن العائلة بسببها</a:t>
            </a:r>
            <a:endParaRPr lang="en-US" dirty="0"/>
          </a:p>
          <a:p>
            <a:pPr algn="r" rtl="1"/>
            <a:r>
              <a:rPr lang="ar-JO" dirty="0">
                <a:cs typeface="Arial" panose="020B0604020202020204" pitchFamily="34" charset="0"/>
              </a:rPr>
              <a:t>يائس من أجل زوجة</a:t>
            </a:r>
            <a:endParaRPr lang="en-US" dirty="0"/>
          </a:p>
          <a:p>
            <a:pPr lvl="1" algn="r" rtl="1"/>
            <a:r>
              <a:rPr lang="ar-JO" dirty="0">
                <a:cs typeface="Arial" panose="020B0604020202020204" pitchFamily="34" charset="0"/>
              </a:rPr>
              <a:t>حصل على اثنتين أكثر مما قامر لأجله</a:t>
            </a:r>
            <a:endParaRPr lang="en-US" dirty="0"/>
          </a:p>
          <a:p>
            <a:pPr algn="r" rtl="1"/>
            <a:r>
              <a:rPr lang="ar-JO" dirty="0">
                <a:cs typeface="Arial" panose="020B0604020202020204" pitchFamily="34" charset="0"/>
              </a:rPr>
              <a:t>يائس من أجل الممتلكات</a:t>
            </a:r>
            <a:endParaRPr lang="en-US" dirty="0"/>
          </a:p>
          <a:p>
            <a:pPr lvl="1" algn="r" rtl="1"/>
            <a:r>
              <a:rPr lang="ar-JO" dirty="0">
                <a:cs typeface="Arial" panose="020B0604020202020204" pitchFamily="34" charset="0"/>
              </a:rPr>
              <a:t>حصل عليها و لكن بثمن باهظ</a:t>
            </a:r>
            <a:endParaRPr lang="en-US" dirty="0"/>
          </a:p>
        </p:txBody>
      </p:sp>
    </p:spTree>
    <p:extLst>
      <p:ext uri="{BB962C8B-B14F-4D97-AF65-F5344CB8AC3E}">
        <p14:creationId xmlns:p14="http://schemas.microsoft.com/office/powerpoint/2010/main" val="2283357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7010400" y="685800"/>
            <a:ext cx="2008659" cy="14478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ar-JO" b="1" dirty="0"/>
              <a:t>زوجات يعقوب اليائسات</a:t>
            </a:r>
            <a:endParaRPr lang="en-US" b="1" dirty="0"/>
          </a:p>
        </p:txBody>
      </p:sp>
      <p:sp>
        <p:nvSpPr>
          <p:cNvPr id="3" name="Content Placeholder 2"/>
          <p:cNvSpPr>
            <a:spLocks noGrp="1"/>
          </p:cNvSpPr>
          <p:nvPr>
            <p:ph idx="1"/>
          </p:nvPr>
        </p:nvSpPr>
        <p:spPr>
          <a:xfrm>
            <a:off x="457200" y="2133600"/>
            <a:ext cx="8229600" cy="3992563"/>
          </a:xfrm>
        </p:spPr>
        <p:txBody>
          <a:bodyPr>
            <a:normAutofit/>
          </a:bodyPr>
          <a:lstStyle/>
          <a:p>
            <a:pPr algn="r" rtl="1"/>
            <a:r>
              <a:rPr lang="ar-JO" dirty="0">
                <a:cs typeface="Arial" panose="020B0604020202020204" pitchFamily="34" charset="0"/>
              </a:rPr>
              <a:t>ليئة – يائسة من أجل الحب</a:t>
            </a:r>
            <a:endParaRPr lang="en-US" dirty="0"/>
          </a:p>
          <a:p>
            <a:pPr lvl="1" algn="r" rtl="1"/>
            <a:r>
              <a:rPr lang="ar-JO" dirty="0">
                <a:cs typeface="Arial" panose="020B0604020202020204" pitchFamily="34" charset="0"/>
              </a:rPr>
              <a:t>لديها أولاد لكنها لم تحصل على الحب من ذلك</a:t>
            </a:r>
            <a:endParaRPr lang="en-US" dirty="0"/>
          </a:p>
          <a:p>
            <a:pPr algn="r" rtl="1"/>
            <a:r>
              <a:rPr lang="ar-JO" dirty="0">
                <a:cs typeface="Arial" panose="020B0604020202020204" pitchFamily="34" charset="0"/>
              </a:rPr>
              <a:t>راحيل – يائسة من أجل الأولاد</a:t>
            </a:r>
            <a:endParaRPr lang="en-US" dirty="0"/>
          </a:p>
          <a:p>
            <a:pPr lvl="1" algn="r" rtl="1"/>
            <a:r>
              <a:rPr lang="ar-JO" dirty="0">
                <a:cs typeface="Arial" panose="020B0604020202020204" pitchFamily="34" charset="0"/>
              </a:rPr>
              <a:t>حصلت على الحب لكنها كانت يائسة من أجل الأولاد</a:t>
            </a:r>
            <a:endParaRPr lang="en-US" dirty="0"/>
          </a:p>
          <a:p>
            <a:pPr>
              <a:buNone/>
            </a:pPr>
            <a:endParaRPr lang="en-US" dirty="0"/>
          </a:p>
          <a:p>
            <a:pPr algn="r" rtl="1"/>
            <a:r>
              <a:rPr lang="ar-JO" dirty="0">
                <a:cs typeface="Arial" panose="020B0604020202020204" pitchFamily="34" charset="0"/>
              </a:rPr>
              <a:t>معاناة يعقوب – لم يتمكن من تقديم ما كانت زوجاته يائسات من أجله نادراً ما يستطيع الزوج ذلك</a:t>
            </a:r>
            <a:endParaRPr lang="en-US" dirty="0"/>
          </a:p>
        </p:txBody>
      </p:sp>
    </p:spTree>
    <p:extLst>
      <p:ext uri="{BB962C8B-B14F-4D97-AF65-F5344CB8AC3E}">
        <p14:creationId xmlns:p14="http://schemas.microsoft.com/office/powerpoint/2010/main" val="3319083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curiouscomp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4970" y="1143000"/>
            <a:ext cx="4569031" cy="6172200"/>
          </a:xfrm>
          <a:prstGeom prst="rect">
            <a:avLst/>
          </a:prstGeom>
        </p:spPr>
      </p:pic>
      <p:sp>
        <p:nvSpPr>
          <p:cNvPr id="2" name="Title 1"/>
          <p:cNvSpPr>
            <a:spLocks noGrp="1"/>
          </p:cNvSpPr>
          <p:nvPr>
            <p:ph type="title"/>
          </p:nvPr>
        </p:nvSpPr>
        <p:spPr>
          <a:xfrm>
            <a:off x="0" y="0"/>
            <a:ext cx="9144000" cy="1066800"/>
          </a:xfrm>
        </p:spPr>
        <p:txBody>
          <a:bodyPr/>
          <a:lstStyle/>
          <a:p>
            <a:r>
              <a:rPr lang="ar-JO" dirty="0"/>
              <a:t>هل أنت يائس؟</a:t>
            </a:r>
            <a:endParaRPr lang="en-US" dirty="0"/>
          </a:p>
        </p:txBody>
      </p:sp>
      <p:pic>
        <p:nvPicPr>
          <p:cNvPr id="4" name="Picture 3" descr="angry_ma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6" y="1103334"/>
            <a:ext cx="4684916" cy="6062307"/>
          </a:xfrm>
          <a:prstGeom prst="rect">
            <a:avLst/>
          </a:prstGeom>
        </p:spPr>
      </p:pic>
      <p:sp>
        <p:nvSpPr>
          <p:cNvPr id="5" name="Content Placeholder 2"/>
          <p:cNvSpPr txBox="1">
            <a:spLocks/>
          </p:cNvSpPr>
          <p:nvPr/>
        </p:nvSpPr>
        <p:spPr>
          <a:xfrm>
            <a:off x="228600" y="1143000"/>
            <a:ext cx="40386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ar-JO" dirty="0">
                <a:effectLst>
                  <a:glow rad="228600">
                    <a:prstClr val="black"/>
                  </a:glow>
                </a:effectLst>
                <a:latin typeface="Calibri"/>
                <a:cs typeface="Arial" panose="020B0604020202020204" pitchFamily="34" charset="0"/>
              </a:rPr>
              <a:t>الرجال – ما الذي يجعلكم يائسين جداً حتى أنكم تضعون الآخرين في مزاج يائس؟</a:t>
            </a:r>
            <a:endParaRPr lang="en-US" dirty="0">
              <a:effectLst>
                <a:glow rad="228600">
                  <a:prstClr val="black"/>
                </a:glow>
              </a:effectLst>
              <a:latin typeface="Calibri"/>
            </a:endParaRPr>
          </a:p>
        </p:txBody>
      </p:sp>
      <p:sp>
        <p:nvSpPr>
          <p:cNvPr id="3" name="Content Placeholder 2"/>
          <p:cNvSpPr>
            <a:spLocks noGrp="1"/>
          </p:cNvSpPr>
          <p:nvPr>
            <p:ph idx="1"/>
          </p:nvPr>
        </p:nvSpPr>
        <p:spPr>
          <a:xfrm>
            <a:off x="4574971" y="1143000"/>
            <a:ext cx="4569030" cy="5334000"/>
          </a:xfrm>
        </p:spPr>
        <p:txBody>
          <a:bodyPr>
            <a:normAutofit/>
          </a:bodyPr>
          <a:lstStyle/>
          <a:p>
            <a:pPr marL="0" indent="0" algn="r">
              <a:buNone/>
            </a:pPr>
            <a:r>
              <a:rPr lang="ar-JO" dirty="0">
                <a:effectLst>
                  <a:glow rad="228600">
                    <a:schemeClr val="tx1"/>
                  </a:glow>
                </a:effectLst>
                <a:cs typeface="Arial" panose="020B0604020202020204" pitchFamily="34" charset="0"/>
              </a:rPr>
              <a:t>النساء –</a:t>
            </a:r>
            <a:endParaRPr lang="en-US" dirty="0">
              <a:effectLst>
                <a:glow rad="228600">
                  <a:schemeClr val="tx1"/>
                </a:glow>
              </a:effectLst>
            </a:endParaRPr>
          </a:p>
          <a:p>
            <a:pPr lvl="1" algn="r" rtl="1"/>
            <a:r>
              <a:rPr lang="en-US" sz="3200" dirty="0">
                <a:effectLst>
                  <a:glow rad="228600">
                    <a:schemeClr val="tx1"/>
                  </a:glow>
                </a:effectLst>
              </a:rPr>
              <a:t> </a:t>
            </a:r>
            <a:r>
              <a:rPr lang="ar-JO" sz="3200" dirty="0">
                <a:effectLst>
                  <a:glow rad="228600">
                    <a:schemeClr val="tx1"/>
                  </a:glow>
                </a:effectLst>
                <a:cs typeface="Arial" panose="020B0604020202020204" pitchFamily="34" charset="0"/>
              </a:rPr>
              <a:t>ما الذي يجعلكن يائسات و الذي يجعلكم تخسرون موقع البركة الذي تمتلكونه؟</a:t>
            </a:r>
            <a:endParaRPr lang="en-US" sz="3200" dirty="0">
              <a:effectLst>
                <a:glow rad="228600">
                  <a:schemeClr val="tx1"/>
                </a:glow>
              </a:effectLst>
            </a:endParaRPr>
          </a:p>
          <a:p>
            <a:pPr lvl="1" algn="r" rtl="1"/>
            <a:r>
              <a:rPr lang="ar-JO" sz="3200" dirty="0">
                <a:effectLst>
                  <a:glow rad="228600">
                    <a:schemeClr val="tx1"/>
                  </a:glow>
                </a:effectLst>
                <a:cs typeface="Arial" panose="020B0604020202020204" pitchFamily="34" charset="0"/>
              </a:rPr>
              <a:t>ما هي التوقعات التي تضعها في الآخرين التي لا يستطيعون تتميمها؟</a:t>
            </a:r>
            <a:endParaRPr lang="en-US" sz="3200" dirty="0">
              <a:effectLst>
                <a:glow rad="228600">
                  <a:schemeClr val="tx1"/>
                </a:glow>
              </a:effectLst>
            </a:endParaRPr>
          </a:p>
        </p:txBody>
      </p:sp>
    </p:spTree>
    <p:extLst>
      <p:ext uri="{BB962C8B-B14F-4D97-AF65-F5344CB8AC3E}">
        <p14:creationId xmlns:p14="http://schemas.microsoft.com/office/powerpoint/2010/main" val="470948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D34A"/>
                </a:solidFill>
                <a:effectLst>
                  <a:glow rad="127000">
                    <a:srgbClr val="000000"/>
                  </a:glow>
                </a:effectLst>
                <a:uLnTx/>
                <a:uFillTx/>
                <a:latin typeface="Arial" panose="020B0604020202020204" pitchFamily="34" charset="0"/>
                <a:ea typeface="ＭＳ Ｐゴシック" charset="0"/>
                <a:cs typeface="ＭＳ Ｐゴシック"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45637" y="-3380"/>
            <a:ext cx="505267"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41</a:t>
            </a:r>
            <a:endPar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1143000"/>
          </a:xfrm>
        </p:spPr>
        <p:txBody>
          <a:bodyPr/>
          <a:lstStyle/>
          <a:p>
            <a:r>
              <a:rPr lang="ar-JO" dirty="0"/>
              <a:t>كانت ليئة يائسة من أجل الحب</a:t>
            </a:r>
            <a:endParaRPr lang="en-US" dirty="0"/>
          </a:p>
        </p:txBody>
      </p:sp>
      <p:sp>
        <p:nvSpPr>
          <p:cNvPr id="3" name="Content Placeholder 2"/>
          <p:cNvSpPr>
            <a:spLocks noGrp="1"/>
          </p:cNvSpPr>
          <p:nvPr>
            <p:ph sz="half" idx="1"/>
          </p:nvPr>
        </p:nvSpPr>
        <p:spPr>
          <a:xfrm>
            <a:off x="457200" y="1447800"/>
            <a:ext cx="4038600" cy="4525963"/>
          </a:xfrm>
        </p:spPr>
        <p:txBody>
          <a:bodyPr>
            <a:normAutofit/>
          </a:bodyPr>
          <a:lstStyle/>
          <a:p>
            <a:pPr algn="r">
              <a:buNone/>
            </a:pPr>
            <a:r>
              <a:rPr lang="ar-JO" dirty="0">
                <a:cs typeface="Arial" panose="020B0604020202020204" pitchFamily="34" charset="0"/>
              </a:rPr>
              <a:t>تكوين 29: 31-32</a:t>
            </a:r>
            <a:endParaRPr lang="en-US" dirty="0"/>
          </a:p>
          <a:p>
            <a:pPr marL="0">
              <a:buNone/>
            </a:pPr>
            <a:endParaRPr lang="ar-JO" baseline="30000" dirty="0">
              <a:cs typeface="Arial" panose="020B0604020202020204" pitchFamily="34" charset="0"/>
            </a:endParaRPr>
          </a:p>
          <a:p>
            <a:pPr marL="0" algn="r">
              <a:buNone/>
            </a:pPr>
            <a:r>
              <a:rPr lang="ar-JO" dirty="0">
                <a:cs typeface="Arial" panose="020B0604020202020204" pitchFamily="34" charset="0"/>
              </a:rPr>
              <a:t>31 و رأى الرب أن ليئة مكروهة ففتح رحمها و أما راحيل فكانت عاقراً 32 فحبلت ليئة وولدت ابناً و ودعت اسمه </a:t>
            </a:r>
            <a:r>
              <a:rPr lang="ar-JO" dirty="0">
                <a:solidFill>
                  <a:srgbClr val="FFFF00"/>
                </a:solidFill>
                <a:cs typeface="Arial" panose="020B0604020202020204" pitchFamily="34" charset="0"/>
              </a:rPr>
              <a:t>رأوبين</a:t>
            </a:r>
            <a:r>
              <a:rPr lang="ar-JO" dirty="0">
                <a:cs typeface="Arial" panose="020B0604020202020204" pitchFamily="34" charset="0"/>
              </a:rPr>
              <a:t> لأنها قالت إن الرب قد نظر إلى مذلتي إنه الآن يحبني رجلي</a:t>
            </a:r>
            <a:endParaRPr lang="en-US" dirty="0"/>
          </a:p>
          <a:p>
            <a:endParaRPr lang="en-US" dirty="0"/>
          </a:p>
        </p:txBody>
      </p:sp>
      <p:sp>
        <p:nvSpPr>
          <p:cNvPr id="4" name="Content Placeholder 3"/>
          <p:cNvSpPr>
            <a:spLocks noGrp="1"/>
          </p:cNvSpPr>
          <p:nvPr>
            <p:ph sz="half" idx="2"/>
          </p:nvPr>
        </p:nvSpPr>
        <p:spPr>
          <a:xfrm>
            <a:off x="4648200" y="1447800"/>
            <a:ext cx="4038600" cy="4525963"/>
          </a:xfrm>
        </p:spPr>
        <p:txBody>
          <a:bodyPr>
            <a:normAutofit/>
          </a:bodyPr>
          <a:lstStyle/>
          <a:p>
            <a:pPr algn="r" rtl="1"/>
            <a:r>
              <a:rPr lang="ar-JO" dirty="0">
                <a:cs typeface="Arial" panose="020B0604020202020204" pitchFamily="34" charset="0"/>
              </a:rPr>
              <a:t>كانت ليئة تغار من محبة يعقوب لراحيل</a:t>
            </a:r>
            <a:endParaRPr lang="en-US" dirty="0"/>
          </a:p>
          <a:p>
            <a:pPr algn="r" rtl="1"/>
            <a:r>
              <a:rPr lang="ar-JO" dirty="0">
                <a:cs typeface="Arial" panose="020B0604020202020204" pitchFamily="34" charset="0"/>
              </a:rPr>
              <a:t>بما أن يعقوب لم ينعم على ليئة بالحب فقد أنعم الله عليها بالأولاد</a:t>
            </a:r>
            <a:endParaRPr lang="en-US" dirty="0"/>
          </a:p>
          <a:p>
            <a:pPr algn="r" rtl="1"/>
            <a:r>
              <a:rPr lang="ar-JO" dirty="0">
                <a:cs typeface="Arial" panose="020B0604020202020204" pitchFamily="34" charset="0"/>
              </a:rPr>
              <a:t>رأوبين (أنظر إنه ولد)</a:t>
            </a:r>
            <a:endParaRPr lang="en-US" dirty="0"/>
          </a:p>
          <a:p>
            <a:pPr algn="r" rtl="1"/>
            <a:r>
              <a:rPr lang="ar-JO" dirty="0">
                <a:cs typeface="Arial" panose="020B0604020202020204" pitchFamily="34" charset="0"/>
              </a:rPr>
              <a:t>اعتقدت أن حصولها على الأولاد سوف يجعل زوجها يحبها</a:t>
            </a:r>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59454"/>
          <a:stretch>
            <a:fillRect/>
          </a:stretch>
        </p:blipFill>
        <p:spPr bwMode="auto">
          <a:xfrm>
            <a:off x="8458200" y="5529130"/>
            <a:ext cx="685800" cy="1318846"/>
          </a:xfrm>
          <a:prstGeom prst="rect">
            <a:avLst/>
          </a:prstGeom>
          <a:noFill/>
          <a:ln w="9525">
            <a:noFill/>
            <a:miter lim="800000"/>
            <a:headEnd/>
            <a:tailEnd/>
          </a:ln>
        </p:spPr>
      </p:pic>
      <p:sp>
        <p:nvSpPr>
          <p:cNvPr id="5" name="TextBox 4"/>
          <p:cNvSpPr txBox="1"/>
          <p:nvPr/>
        </p:nvSpPr>
        <p:spPr>
          <a:xfrm>
            <a:off x="149097" y="5867400"/>
            <a:ext cx="7924800" cy="830997"/>
          </a:xfrm>
          <a:prstGeom prst="rect">
            <a:avLst/>
          </a:prstGeom>
          <a:solidFill>
            <a:srgbClr val="000000"/>
          </a:solidFill>
        </p:spPr>
        <p:txBody>
          <a:bodyPr wrap="square" rtlCol="0">
            <a:spAutoFit/>
          </a:bodyPr>
          <a:lstStyle/>
          <a:p>
            <a:pPr algn="r" defTabSz="914400"/>
            <a:r>
              <a:rPr lang="ar-JO" sz="2400" b="1" dirty="0">
                <a:solidFill>
                  <a:srgbClr val="FFFFFF"/>
                </a:solidFill>
                <a:latin typeface="Calibri"/>
                <a:cs typeface="Arial" panose="020B0604020202020204" pitchFamily="34" charset="0"/>
              </a:rPr>
              <a:t>كم يخطئ الزوجين عندما يخطئون باعتقادهم أن الحصول على طفل سوف يزيد محبتهم أو يساعد زواجهم المتعب؟</a:t>
            </a:r>
            <a:endParaRPr lang="en-US" sz="2400" dirty="0">
              <a:solidFill>
                <a:srgbClr val="FFFFFF"/>
              </a:solidFill>
              <a:latin typeface="Calibri"/>
            </a:endParaRPr>
          </a:p>
        </p:txBody>
      </p:sp>
    </p:spTree>
    <p:extLst>
      <p:ext uri="{BB962C8B-B14F-4D97-AF65-F5344CB8AC3E}">
        <p14:creationId xmlns:p14="http://schemas.microsoft.com/office/powerpoint/2010/main" val="2690139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JO" dirty="0"/>
              <a:t>إذا لم يأت ابن واحد بالحب فربما يستطيع ثلاثة </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29: 33-34</a:t>
            </a:r>
            <a:endParaRPr lang="en-US" dirty="0"/>
          </a:p>
          <a:p>
            <a:pPr marL="0" algn="r">
              <a:buNone/>
            </a:pPr>
            <a:r>
              <a:rPr lang="ar-JO" dirty="0">
                <a:cs typeface="Arial" panose="020B0604020202020204" pitchFamily="34" charset="0"/>
              </a:rPr>
              <a:t>33 و حبلت أيضاً وولدت ابناً و قالت إن الرب قد سمع أني مكروهة فأعطاني هذا أيضاً فدعت اسمه </a:t>
            </a:r>
            <a:r>
              <a:rPr lang="ar-JO" dirty="0">
                <a:solidFill>
                  <a:srgbClr val="FFFF00"/>
                </a:solidFill>
                <a:cs typeface="Arial" panose="020B0604020202020204" pitchFamily="34" charset="0"/>
              </a:rPr>
              <a:t>شمعون</a:t>
            </a:r>
            <a:r>
              <a:rPr lang="ar-JO" dirty="0">
                <a:cs typeface="Arial" panose="020B0604020202020204" pitchFamily="34" charset="0"/>
              </a:rPr>
              <a:t> 34 و حبلت أيضاً وولدت ابناً و قالت الآن هذه المرة يقترن بي رجلي لأني ولدت له ثلاثة بنين لذلك دعي اسمه </a:t>
            </a:r>
            <a:r>
              <a:rPr lang="ar-JO" dirty="0">
                <a:solidFill>
                  <a:srgbClr val="FFFF00"/>
                </a:solidFill>
                <a:cs typeface="Arial" panose="020B0604020202020204" pitchFamily="34" charset="0"/>
              </a:rPr>
              <a:t>لاوي</a:t>
            </a:r>
            <a:endParaRPr lang="en-US" dirty="0">
              <a:solidFill>
                <a:srgbClr val="FFFF00"/>
              </a:solidFill>
            </a:endParaRPr>
          </a:p>
          <a:p>
            <a:pPr algn="r"/>
            <a:endParaRPr lang="en-US" dirty="0"/>
          </a:p>
        </p:txBody>
      </p:sp>
      <p:sp>
        <p:nvSpPr>
          <p:cNvPr id="4" name="Content Placeholder 3"/>
          <p:cNvSpPr>
            <a:spLocks noGrp="1"/>
          </p:cNvSpPr>
          <p:nvPr>
            <p:ph sz="half" idx="2"/>
          </p:nvPr>
        </p:nvSpPr>
        <p:spPr>
          <a:xfrm>
            <a:off x="4648200" y="1600200"/>
            <a:ext cx="4343400" cy="4525963"/>
          </a:xfrm>
        </p:spPr>
        <p:txBody>
          <a:bodyPr>
            <a:normAutofit/>
          </a:bodyPr>
          <a:lstStyle/>
          <a:p>
            <a:pPr algn="r" rtl="1"/>
            <a:r>
              <a:rPr lang="ar-JO" dirty="0">
                <a:cs typeface="Arial" panose="020B0604020202020204" pitchFamily="34" charset="0"/>
              </a:rPr>
              <a:t>الإبن الثاني شمعون – يسمع</a:t>
            </a:r>
            <a:endParaRPr lang="en-US" dirty="0"/>
          </a:p>
          <a:p>
            <a:pPr algn="r" rtl="1"/>
            <a:r>
              <a:rPr lang="ar-JO" dirty="0">
                <a:cs typeface="Arial" panose="020B0604020202020204" pitchFamily="34" charset="0"/>
              </a:rPr>
              <a:t>الإبن الثالث لاوي – تشبه الكلمة العبرية يشارك</a:t>
            </a:r>
            <a:endParaRPr lang="en-US" dirty="0"/>
          </a:p>
          <a:p>
            <a:pPr algn="r" rtl="1"/>
            <a:r>
              <a:rPr lang="ar-JO" dirty="0">
                <a:cs typeface="Arial" panose="020B0604020202020204" pitchFamily="34" charset="0"/>
              </a:rPr>
              <a:t>يقترن بي – حرفياً يشاركني</a:t>
            </a:r>
            <a:endParaRPr lang="en-US" dirty="0"/>
          </a:p>
          <a:p>
            <a:pPr algn="r" rtl="1"/>
            <a:r>
              <a:rPr lang="ar-JO" dirty="0">
                <a:cs typeface="Arial" panose="020B0604020202020204" pitchFamily="34" charset="0"/>
              </a:rPr>
              <a:t>إذا لم يستطع طفل واحد أن يجعله يحبها فبالتأكيد ثلاثة سيفعلون</a:t>
            </a:r>
            <a:endParaRPr lang="en-US"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876800"/>
            <a:ext cx="2362200" cy="184187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876800" y="4876800"/>
            <a:ext cx="1524000" cy="1769706"/>
          </a:xfrm>
          <a:prstGeom prst="rect">
            <a:avLst/>
          </a:prstGeom>
          <a:noFill/>
          <a:ln w="9525">
            <a:noFill/>
            <a:miter lim="800000"/>
            <a:headEnd/>
            <a:tailEnd/>
          </a:ln>
        </p:spPr>
      </p:pic>
    </p:spTree>
    <p:extLst>
      <p:ext uri="{BB962C8B-B14F-4D97-AF65-F5344CB8AC3E}">
        <p14:creationId xmlns:p14="http://schemas.microsoft.com/office/powerpoint/2010/main" val="219563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p:cTn id="38"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dirty="0"/>
              <a:t>فرح لحظي خلال اليأس</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29: 35</a:t>
            </a:r>
            <a:endParaRPr lang="en-US" dirty="0"/>
          </a:p>
          <a:p>
            <a:pPr marL="0" algn="r">
              <a:buNone/>
            </a:pPr>
            <a:r>
              <a:rPr lang="ar-JO" dirty="0">
                <a:cs typeface="Arial" panose="020B0604020202020204" pitchFamily="34" charset="0"/>
              </a:rPr>
              <a:t>35 و حبلت أيضاً وولدت ابناً و قالت هذه المرة أحمد الرب لذلك دعت اسمه </a:t>
            </a:r>
            <a:r>
              <a:rPr lang="ar-JO" dirty="0">
                <a:solidFill>
                  <a:srgbClr val="FFFF00"/>
                </a:solidFill>
                <a:cs typeface="Arial" panose="020B0604020202020204" pitchFamily="34" charset="0"/>
              </a:rPr>
              <a:t>يهوذا</a:t>
            </a:r>
            <a:r>
              <a:rPr lang="ar-JO" dirty="0">
                <a:cs typeface="Arial" panose="020B0604020202020204" pitchFamily="34" charset="0"/>
              </a:rPr>
              <a:t> ثم توقفت عن الولادة</a:t>
            </a:r>
            <a:r>
              <a:rPr lang="en-US" dirty="0"/>
              <a:t> </a:t>
            </a:r>
          </a:p>
          <a:p>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ركزت ليئة تفكيرها للحظة بعيداً عن اليأس بسبب محبة زوجها و سبحت الله</a:t>
            </a:r>
            <a:endParaRPr lang="en-US" dirty="0"/>
          </a:p>
          <a:p>
            <a:pPr algn="r" rtl="1"/>
            <a:r>
              <a:rPr lang="ar-JO" dirty="0">
                <a:cs typeface="Arial" panose="020B0604020202020204" pitchFamily="34" charset="0"/>
              </a:rPr>
              <a:t>يهوذا – سوف أسبحه</a:t>
            </a:r>
            <a:endParaRPr lang="en-US" dirty="0"/>
          </a:p>
          <a:p>
            <a:pPr>
              <a:buNone/>
            </a:pP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429500" y="4800600"/>
            <a:ext cx="1714500" cy="1905000"/>
          </a:xfrm>
          <a:prstGeom prst="rect">
            <a:avLst/>
          </a:prstGeom>
          <a:noFill/>
          <a:ln w="9525">
            <a:noFill/>
            <a:miter lim="800000"/>
            <a:headEnd/>
            <a:tailEnd/>
          </a:ln>
        </p:spPr>
      </p:pic>
    </p:spTree>
    <p:extLst>
      <p:ext uri="{BB962C8B-B14F-4D97-AF65-F5344CB8AC3E}">
        <p14:creationId xmlns:p14="http://schemas.microsoft.com/office/powerpoint/2010/main" val="142706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49716084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يأس راحيل من أجل الأولاد</a:t>
            </a:r>
            <a:endParaRPr lang="en-US" dirty="0"/>
          </a:p>
        </p:txBody>
      </p:sp>
      <p:sp>
        <p:nvSpPr>
          <p:cNvPr id="3" name="Content Placeholder 2"/>
          <p:cNvSpPr>
            <a:spLocks noGrp="1"/>
          </p:cNvSpPr>
          <p:nvPr>
            <p:ph sz="half" idx="1"/>
          </p:nvPr>
        </p:nvSpPr>
        <p:spPr>
          <a:xfrm>
            <a:off x="457200" y="1390383"/>
            <a:ext cx="3496365" cy="5257800"/>
          </a:xfrm>
        </p:spPr>
        <p:txBody>
          <a:bodyPr>
            <a:normAutofit/>
          </a:bodyPr>
          <a:lstStyle/>
          <a:p>
            <a:pPr algn="r">
              <a:buNone/>
            </a:pPr>
            <a:r>
              <a:rPr lang="ar-JO" dirty="0">
                <a:cs typeface="Arial" panose="020B0604020202020204" pitchFamily="34" charset="0"/>
              </a:rPr>
              <a:t>تكوين 30: 1-2</a:t>
            </a:r>
            <a:endParaRPr lang="en-US" dirty="0"/>
          </a:p>
          <a:p>
            <a:pPr marL="0" algn="r">
              <a:buNone/>
            </a:pPr>
            <a:r>
              <a:rPr lang="ar-JO" dirty="0">
                <a:cs typeface="Arial" panose="020B0604020202020204" pitchFamily="34" charset="0"/>
              </a:rPr>
              <a:t>1 فلما رأت راحيل أنها لم تلد ليعقوب غارت راحيل من أختها و قالت ليعقوب هب لي بنين و إلا فأنا أموت 2 فحمي غضب يعقوب على راحيل و قال ألعلي مكان الله الذي منع عنك ثمرة البطن</a:t>
            </a:r>
            <a:r>
              <a:rPr lang="en-US" dirty="0"/>
              <a:t> </a:t>
            </a:r>
          </a:p>
          <a:p>
            <a:pPr algn="r"/>
            <a:endParaRPr lang="en-US" dirty="0"/>
          </a:p>
        </p:txBody>
      </p:sp>
      <p:sp>
        <p:nvSpPr>
          <p:cNvPr id="4" name="Content Placeholder 3"/>
          <p:cNvSpPr>
            <a:spLocks noGrp="1"/>
          </p:cNvSpPr>
          <p:nvPr>
            <p:ph sz="half" idx="2"/>
          </p:nvPr>
        </p:nvSpPr>
        <p:spPr>
          <a:xfrm>
            <a:off x="4030870" y="1390383"/>
            <a:ext cx="5113130" cy="5103191"/>
          </a:xfrm>
        </p:spPr>
        <p:txBody>
          <a:bodyPr vert="horz" lIns="91440" tIns="45720" rIns="91440" bIns="45720" rtlCol="0">
            <a:noAutofit/>
          </a:bodyPr>
          <a:lstStyle/>
          <a:p>
            <a:pPr algn="r">
              <a:buNone/>
            </a:pPr>
            <a:r>
              <a:rPr lang="ar-JO" sz="2600" dirty="0">
                <a:cs typeface="Arial" panose="020B0604020202020204" pitchFamily="34" charset="0"/>
              </a:rPr>
              <a:t>حصلت على حب يعقوب لكنها غارت من ليئة لحصولها على الأولاد</a:t>
            </a:r>
            <a:endParaRPr lang="en-US" sz="2600" dirty="0"/>
          </a:p>
          <a:p>
            <a:pPr algn="r">
              <a:buNone/>
            </a:pPr>
            <a:r>
              <a:rPr lang="ar-JO" sz="2600" dirty="0">
                <a:cs typeface="Arial" panose="020B0604020202020204" pitchFamily="34" charset="0"/>
              </a:rPr>
              <a:t>اليأس يسبب تفكير غير عقلاني</a:t>
            </a:r>
            <a:endParaRPr lang="en-US" sz="2600" dirty="0"/>
          </a:p>
          <a:p>
            <a:pPr algn="r">
              <a:buNone/>
            </a:pPr>
            <a:r>
              <a:rPr lang="ar-JO" sz="2600" dirty="0">
                <a:cs typeface="Arial" panose="020B0604020202020204" pitchFamily="34" charset="0"/>
              </a:rPr>
              <a:t>- توقعت أن يحل يعقوب المشكلة</a:t>
            </a:r>
          </a:p>
          <a:p>
            <a:pPr algn="r">
              <a:buNone/>
            </a:pPr>
            <a:r>
              <a:rPr lang="ar-JO" sz="2600" dirty="0">
                <a:cs typeface="Arial" panose="020B0604020202020204" pitchFamily="34" charset="0"/>
              </a:rPr>
              <a:t>غاضب تعني حرفياً خياشيم محترقة</a:t>
            </a:r>
            <a:endParaRPr lang="en-US" sz="2600" dirty="0"/>
          </a:p>
          <a:p>
            <a:pPr algn="r">
              <a:buNone/>
            </a:pPr>
            <a:r>
              <a:rPr lang="ar-JO" sz="2600" dirty="0">
                <a:cs typeface="Arial" panose="020B0604020202020204" pitchFamily="34" charset="0"/>
              </a:rPr>
              <a:t>أظهر يعقوب معاناته</a:t>
            </a:r>
          </a:p>
          <a:p>
            <a:pPr algn="r">
              <a:buNone/>
            </a:pPr>
            <a:r>
              <a:rPr lang="ar-JO" sz="2600" dirty="0">
                <a:cs typeface="Arial" panose="020B0604020202020204" pitchFamily="34" charset="0"/>
              </a:rPr>
              <a:t>ألعلي مكان الله؟</a:t>
            </a:r>
            <a:endParaRPr lang="en-US" sz="2600" dirty="0"/>
          </a:p>
        </p:txBody>
      </p:sp>
    </p:spTree>
    <p:extLst>
      <p:ext uri="{BB962C8B-B14F-4D97-AF65-F5344CB8AC3E}">
        <p14:creationId xmlns:p14="http://schemas.microsoft.com/office/powerpoint/2010/main" val="155771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53"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4">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p:cTn id="59" dur="1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60" dur="1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aninp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09600"/>
            <a:ext cx="9210164" cy="6165482"/>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ar-JO" dirty="0"/>
              <a:t>اليأس يؤدي إلى حلول يائسة</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3-4</a:t>
            </a:r>
            <a:endParaRPr lang="en-US" dirty="0"/>
          </a:p>
          <a:p>
            <a:pPr marL="0" algn="r">
              <a:buNone/>
            </a:pPr>
            <a:r>
              <a:rPr lang="ar-JO" dirty="0">
                <a:cs typeface="Arial" panose="020B0604020202020204" pitchFamily="34" charset="0"/>
              </a:rPr>
              <a:t>3 فقالت هوذا جاريتي بلهة أدخل عليها فتلد على ركبتي و أرزق أنا أيضاً منها بنين 4 فأعطته بلهة جاريتها زوجة فدخل عليها يعقوب </a:t>
            </a:r>
            <a:endParaRPr lang="en-US" dirty="0"/>
          </a:p>
          <a:p>
            <a:pPr algn="r"/>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يأس سارة من أجل البنين أدى إلى ولادة إسماعيل</a:t>
            </a:r>
            <a:r>
              <a:rPr lang="en-US" dirty="0"/>
              <a:t> </a:t>
            </a:r>
          </a:p>
          <a:p>
            <a:pPr algn="r" rtl="1"/>
            <a:r>
              <a:rPr lang="ar-JO" dirty="0">
                <a:cs typeface="Arial" panose="020B0604020202020204" pitchFamily="34" charset="0"/>
              </a:rPr>
              <a:t>يأس يعقوب من أجل البركة سبب الخداع</a:t>
            </a:r>
            <a:endParaRPr lang="en-US" dirty="0"/>
          </a:p>
          <a:p>
            <a:pPr algn="r" rtl="1"/>
            <a:r>
              <a:rPr lang="ar-JO" dirty="0">
                <a:cs typeface="Arial" panose="020B0604020202020204" pitchFamily="34" charset="0"/>
              </a:rPr>
              <a:t>و الآن يأس راحيل سبب أن تكون مجرد بديل</a:t>
            </a:r>
            <a:endParaRPr lang="en-US" dirty="0"/>
          </a:p>
          <a:p>
            <a:pPr algn="r" rtl="1"/>
            <a:r>
              <a:rPr lang="ar-JO" dirty="0">
                <a:cs typeface="Arial" panose="020B0604020202020204" pitchFamily="34" charset="0"/>
              </a:rPr>
              <a:t>تحمل بنين لي تعني حرفياً تحمل بنين على ركبتي</a:t>
            </a:r>
            <a:r>
              <a:rPr lang="en-US" dirty="0"/>
              <a:t> </a:t>
            </a:r>
          </a:p>
        </p:txBody>
      </p:sp>
    </p:spTree>
    <p:extLst>
      <p:ext uri="{BB962C8B-B14F-4D97-AF65-F5344CB8AC3E}">
        <p14:creationId xmlns:p14="http://schemas.microsoft.com/office/powerpoint/2010/main" val="3557917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dirty="0"/>
              <a:t>يؤدي اليأس إلى نظرة لاعقلانية للدينونة</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5-6</a:t>
            </a:r>
            <a:r>
              <a:rPr lang="en-US" dirty="0"/>
              <a:t> </a:t>
            </a:r>
          </a:p>
          <a:p>
            <a:pPr marL="0" algn="r">
              <a:buNone/>
            </a:pPr>
            <a:r>
              <a:rPr lang="ar-JO" dirty="0">
                <a:cs typeface="Arial" panose="020B0604020202020204" pitchFamily="34" charset="0"/>
              </a:rPr>
              <a:t>5 فحبلت بلهة وولدت ليعقوب ابناً 6 فقالت راحيل قد قضى لي الله و سمع أيضاً لصوتي و أعطاني ابناً لذلك دعت اسمه </a:t>
            </a:r>
            <a:r>
              <a:rPr lang="ar-JO" dirty="0">
                <a:solidFill>
                  <a:srgbClr val="FFFF00"/>
                </a:solidFill>
                <a:cs typeface="Arial" panose="020B0604020202020204" pitchFamily="34" charset="0"/>
              </a:rPr>
              <a:t>داناً</a:t>
            </a:r>
            <a:endParaRPr lang="en-US" dirty="0">
              <a:solidFill>
                <a:srgbClr val="FFFF00"/>
              </a:solidFill>
            </a:endParaRPr>
          </a:p>
          <a:p>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دان – مدان، مبرر</a:t>
            </a:r>
          </a:p>
          <a:p>
            <a:pPr algn="r" rtl="1">
              <a:buNone/>
            </a:pPr>
            <a:r>
              <a:rPr lang="ar-JO" dirty="0">
                <a:cs typeface="Arial" panose="020B0604020202020204" pitchFamily="34" charset="0"/>
              </a:rPr>
              <a:t>   نظرت إلى ولادته و كأن الله يصحح خطأ عدم حصولها على بنين</a:t>
            </a:r>
            <a:endParaRPr lang="en-US" dirty="0"/>
          </a:p>
        </p:txBody>
      </p:sp>
    </p:spTree>
    <p:extLst>
      <p:ext uri="{BB962C8B-B14F-4D97-AF65-F5344CB8AC3E}">
        <p14:creationId xmlns:p14="http://schemas.microsoft.com/office/powerpoint/2010/main" val="2362674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JO" dirty="0"/>
              <a:t>الغيرة و المنافسة</a:t>
            </a:r>
            <a:br>
              <a:rPr lang="ar-JO" dirty="0"/>
            </a:br>
            <a:r>
              <a:rPr lang="ar-JO" dirty="0"/>
              <a:t>تغذيان اليأس</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7-8</a:t>
            </a:r>
            <a:endParaRPr lang="en-US" dirty="0"/>
          </a:p>
          <a:p>
            <a:pPr marL="0" algn="r">
              <a:buNone/>
            </a:pPr>
            <a:r>
              <a:rPr lang="ar-JO" dirty="0">
                <a:cs typeface="Arial" panose="020B0604020202020204" pitchFamily="34" charset="0"/>
              </a:rPr>
              <a:t>7 و حبلت أيضاً بلهة جارية راحيل وولدت ابناً ثانياً ليعقوب   8 فقالت راحيل مصارعات الله قد صارعت أختي و غلبت فدعت اسمه </a:t>
            </a:r>
            <a:r>
              <a:rPr lang="ar-JO" dirty="0">
                <a:solidFill>
                  <a:srgbClr val="FFFF00"/>
                </a:solidFill>
                <a:cs typeface="Arial" panose="020B0604020202020204" pitchFamily="34" charset="0"/>
              </a:rPr>
              <a:t>نفتالي</a:t>
            </a:r>
            <a:endParaRPr lang="en-US" dirty="0">
              <a:solidFill>
                <a:srgbClr val="FFFF00"/>
              </a:solidFill>
            </a:endParaRPr>
          </a:p>
          <a:p>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نفتالي - مصارعتي</a:t>
            </a:r>
            <a:endParaRPr lang="en-US" dirty="0"/>
          </a:p>
          <a:p>
            <a:pPr algn="r" rtl="1"/>
            <a:r>
              <a:rPr lang="ar-JO" dirty="0">
                <a:cs typeface="Arial" panose="020B0604020202020204" pitchFamily="34" charset="0"/>
              </a:rPr>
              <a:t>لماذا هي يائسة جداً بهدف الحصول على أولاد؟ إنها في منافسة مع أختها</a:t>
            </a:r>
            <a:endParaRPr lang="en-US" dirty="0"/>
          </a:p>
        </p:txBody>
      </p:sp>
    </p:spTree>
    <p:extLst>
      <p:ext uri="{BB962C8B-B14F-4D97-AF65-F5344CB8AC3E}">
        <p14:creationId xmlns:p14="http://schemas.microsoft.com/office/powerpoint/2010/main" val="332415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dirty="0"/>
              <a:t>اليأس يقود إلى تكرار المنافسة</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9-11</a:t>
            </a:r>
            <a:endParaRPr lang="en-US" dirty="0"/>
          </a:p>
          <a:p>
            <a:pPr marL="0" algn="r">
              <a:buNone/>
            </a:pPr>
            <a:r>
              <a:rPr lang="ar-JO" dirty="0">
                <a:cs typeface="Arial" panose="020B0604020202020204" pitchFamily="34" charset="0"/>
              </a:rPr>
              <a:t>9 و لما رأت ليئة أنها توقفت عن الولادة أخذت زلفة جاريتها و أعطتها ليعقوب زوجة 10 فولدت زلفة جارية ليئة ليعقوب ابناً 11 فقالت ليئة بسعد فدعت اسمه </a:t>
            </a:r>
            <a:r>
              <a:rPr lang="ar-JO" dirty="0">
                <a:solidFill>
                  <a:srgbClr val="FFFF00"/>
                </a:solidFill>
                <a:cs typeface="Arial" panose="020B0604020202020204" pitchFamily="34" charset="0"/>
              </a:rPr>
              <a:t>جاداً</a:t>
            </a:r>
            <a:endParaRPr lang="en-US" dirty="0">
              <a:solidFill>
                <a:srgbClr val="FFFF00"/>
              </a:solidFill>
            </a:endParaRPr>
          </a:p>
          <a:p>
            <a:endParaRPr lang="en-US" dirty="0"/>
          </a:p>
        </p:txBody>
      </p:sp>
      <p:sp>
        <p:nvSpPr>
          <p:cNvPr id="4" name="Content Placeholder 3"/>
          <p:cNvSpPr>
            <a:spLocks noGrp="1"/>
          </p:cNvSpPr>
          <p:nvPr>
            <p:ph sz="half" idx="2"/>
          </p:nvPr>
        </p:nvSpPr>
        <p:spPr/>
        <p:txBody>
          <a:bodyPr>
            <a:normAutofit/>
          </a:bodyPr>
          <a:lstStyle/>
          <a:p>
            <a:pPr algn="ctr" rtl="1"/>
            <a:r>
              <a:rPr lang="ar-JO" dirty="0">
                <a:cs typeface="Arial" panose="020B0604020202020204" pitchFamily="34" charset="0"/>
              </a:rPr>
              <a:t>جاد – حظ جيد</a:t>
            </a:r>
            <a:endParaRPr lang="en-US" dirty="0"/>
          </a:p>
        </p:txBody>
      </p:sp>
      <p:pic>
        <p:nvPicPr>
          <p:cNvPr id="5" name="Picture 4" descr="worried-wom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2286000"/>
            <a:ext cx="3048000" cy="4579632"/>
          </a:xfrm>
          <a:prstGeom prst="rect">
            <a:avLst/>
          </a:prstGeom>
        </p:spPr>
      </p:pic>
    </p:spTree>
    <p:extLst>
      <p:ext uri="{BB962C8B-B14F-4D97-AF65-F5344CB8AC3E}">
        <p14:creationId xmlns:p14="http://schemas.microsoft.com/office/powerpoint/2010/main" val="146912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هل كانت ليئة سعيدة؟</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12-13</a:t>
            </a:r>
            <a:endParaRPr lang="en-US" dirty="0"/>
          </a:p>
          <a:p>
            <a:pPr marL="0" algn="r">
              <a:buNone/>
            </a:pPr>
            <a:r>
              <a:rPr lang="ar-JO" dirty="0">
                <a:cs typeface="Arial" panose="020B0604020202020204" pitchFamily="34" charset="0"/>
              </a:rPr>
              <a:t>12 وولدت زلفة جارية ليئة ابناً ثانياً ليعقوب 13 فقالت ليئة بغبطتي لأنه تغبطني بنات فدعت اسمه </a:t>
            </a:r>
            <a:r>
              <a:rPr lang="ar-JO" dirty="0">
                <a:solidFill>
                  <a:srgbClr val="FFFF00"/>
                </a:solidFill>
                <a:cs typeface="Arial" panose="020B0604020202020204" pitchFamily="34" charset="0"/>
              </a:rPr>
              <a:t>أشير</a:t>
            </a:r>
            <a:endParaRPr lang="en-US" dirty="0">
              <a:solidFill>
                <a:srgbClr val="FFFF00"/>
              </a:solidFill>
            </a:endParaRPr>
          </a:p>
          <a:p>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أشير - سعيد</a:t>
            </a:r>
            <a:endParaRPr lang="en-US" dirty="0"/>
          </a:p>
        </p:txBody>
      </p:sp>
      <p:pic>
        <p:nvPicPr>
          <p:cNvPr id="5" name="Picture 4" descr="womanvert.robin.blunt.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2590800"/>
            <a:ext cx="3276600" cy="3604260"/>
          </a:xfrm>
          <a:prstGeom prst="rect">
            <a:avLst/>
          </a:prstGeom>
        </p:spPr>
      </p:pic>
    </p:spTree>
    <p:extLst>
      <p:ext uri="{BB962C8B-B14F-4D97-AF65-F5344CB8AC3E}">
        <p14:creationId xmlns:p14="http://schemas.microsoft.com/office/powerpoint/2010/main" val="3728415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52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dirty="0"/>
              <a:t>اليأس يقود إلى الأساطير و/أو المعالجة</a:t>
            </a:r>
            <a:endParaRPr lang="en-US" dirty="0"/>
          </a:p>
        </p:txBody>
      </p:sp>
      <p:sp>
        <p:nvSpPr>
          <p:cNvPr id="3" name="Content Placeholder 2"/>
          <p:cNvSpPr>
            <a:spLocks noGrp="1"/>
          </p:cNvSpPr>
          <p:nvPr>
            <p:ph sz="half" idx="1"/>
          </p:nvPr>
        </p:nvSpPr>
        <p:spPr>
          <a:xfrm>
            <a:off x="152400" y="1600200"/>
            <a:ext cx="4495800" cy="5257800"/>
          </a:xfrm>
        </p:spPr>
        <p:txBody>
          <a:bodyPr>
            <a:normAutofit lnSpcReduction="10000"/>
          </a:bodyPr>
          <a:lstStyle/>
          <a:p>
            <a:pPr algn="r">
              <a:buNone/>
            </a:pPr>
            <a:r>
              <a:rPr lang="ar-JO" sz="3500" dirty="0">
                <a:cs typeface="Arial" panose="020B0604020202020204" pitchFamily="34" charset="0"/>
              </a:rPr>
              <a:t>تكوين 30: 12-15</a:t>
            </a:r>
            <a:endParaRPr lang="en-US" sz="3500" dirty="0"/>
          </a:p>
          <a:p>
            <a:pPr marL="0" algn="r">
              <a:buNone/>
            </a:pPr>
            <a:r>
              <a:rPr lang="ar-JO" sz="3500" dirty="0">
                <a:cs typeface="Arial" panose="020B0604020202020204" pitchFamily="34" charset="0"/>
              </a:rPr>
              <a:t>14 و مضى رأوبين في أيام حصاد الحنطة فوجد لفاحاً في الحقل و جاء به إلى ليئة أمه فقالت راحيل لليئة أعطيني من لفاح ابنك 15 فقالت لها أقليل أنك أخذت رجلي فتأخذين لفاح ابني أيضاً فقالت راحيل إذاً يضطجع معك الليلة عوضاً عن لفاح ابنك</a:t>
            </a:r>
            <a:endParaRPr lang="en-US" sz="3500" dirty="0"/>
          </a:p>
          <a:p>
            <a:pPr>
              <a:buNone/>
            </a:pPr>
            <a:endParaRPr lang="en-US" dirty="0"/>
          </a:p>
        </p:txBody>
      </p:sp>
      <p:sp>
        <p:nvSpPr>
          <p:cNvPr id="4" name="Content Placeholder 3"/>
          <p:cNvSpPr>
            <a:spLocks noGrp="1"/>
          </p:cNvSpPr>
          <p:nvPr>
            <p:ph sz="half" idx="2"/>
          </p:nvPr>
        </p:nvSpPr>
        <p:spPr>
          <a:xfrm>
            <a:off x="4648200" y="1600200"/>
            <a:ext cx="4495800" cy="5029200"/>
          </a:xfrm>
        </p:spPr>
        <p:txBody>
          <a:bodyPr>
            <a:noAutofit/>
          </a:bodyPr>
          <a:lstStyle/>
          <a:p>
            <a:pPr algn="r" rtl="1"/>
            <a:r>
              <a:rPr lang="ar-JO" sz="2400" dirty="0">
                <a:cs typeface="Arial" panose="020B0604020202020204" pitchFamily="34" charset="0"/>
              </a:rPr>
              <a:t>اللفاح – من الكلمة العبرية التي تعني نبات الحب و الذي يعتبر أحد أنواع النباتات المثيرة للشهوة الجنسية</a:t>
            </a:r>
            <a:endParaRPr lang="en-US" sz="2400" dirty="0"/>
          </a:p>
          <a:p>
            <a:pPr algn="r" rtl="1"/>
            <a:r>
              <a:rPr lang="ar-JO" sz="2400" dirty="0">
                <a:cs typeface="Arial" panose="020B0604020202020204" pitchFamily="34" charset="0"/>
              </a:rPr>
              <a:t>أرادتها راحيل لأسباب واضحة</a:t>
            </a:r>
            <a:endParaRPr lang="en-US" sz="2400" dirty="0"/>
          </a:p>
          <a:p>
            <a:pPr algn="r" rtl="1"/>
            <a:r>
              <a:rPr lang="ar-JO" sz="2400" dirty="0">
                <a:cs typeface="Arial" panose="020B0604020202020204" pitchFamily="34" charset="0"/>
              </a:rPr>
              <a:t>كان لدى راحيل سلطة فيما يخص العلاقة مع يعقوب</a:t>
            </a:r>
            <a:endParaRPr lang="en-US" sz="2400" dirty="0"/>
          </a:p>
          <a:p>
            <a:pPr algn="r" rtl="1"/>
            <a:r>
              <a:rPr lang="ar-JO" sz="2400" dirty="0">
                <a:cs typeface="Arial" panose="020B0604020202020204" pitchFamily="34" charset="0"/>
              </a:rPr>
              <a:t>نظرت ليئة إلى راحيل كأنها سرقت زوجها منها</a:t>
            </a:r>
            <a:endParaRPr lang="en-US" sz="2400" dirty="0"/>
          </a:p>
          <a:p>
            <a:pPr algn="r" rtl="1"/>
            <a:r>
              <a:rPr lang="ar-JO" sz="2400" dirty="0">
                <a:cs typeface="Arial" panose="020B0604020202020204" pitchFamily="34" charset="0"/>
              </a:rPr>
              <a:t>تدهورت العلاقة لدرجة شراء سرير يعقوب</a:t>
            </a:r>
            <a:endParaRPr lang="en-US" sz="2400" dirty="0"/>
          </a:p>
        </p:txBody>
      </p:sp>
    </p:spTree>
    <p:extLst>
      <p:ext uri="{BB962C8B-B14F-4D97-AF65-F5344CB8AC3E}">
        <p14:creationId xmlns:p14="http://schemas.microsoft.com/office/powerpoint/2010/main" val="228292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ar-JO" dirty="0"/>
              <a:t>اليأس يسيء تفسير نعمة الله</a:t>
            </a:r>
            <a:endParaRPr lang="en-US" dirty="0"/>
          </a:p>
        </p:txBody>
      </p:sp>
      <p:sp>
        <p:nvSpPr>
          <p:cNvPr id="3" name="Content Placeholder 2"/>
          <p:cNvSpPr>
            <a:spLocks noGrp="1"/>
          </p:cNvSpPr>
          <p:nvPr>
            <p:ph sz="half" idx="1"/>
          </p:nvPr>
        </p:nvSpPr>
        <p:spPr>
          <a:xfrm>
            <a:off x="381000" y="1600200"/>
            <a:ext cx="4114800" cy="5257800"/>
          </a:xfrm>
        </p:spPr>
        <p:txBody>
          <a:bodyPr>
            <a:normAutofit/>
          </a:bodyPr>
          <a:lstStyle/>
          <a:p>
            <a:pPr algn="r">
              <a:buNone/>
            </a:pPr>
            <a:r>
              <a:rPr lang="ar-JO" dirty="0">
                <a:cs typeface="Arial" panose="020B0604020202020204" pitchFamily="34" charset="0"/>
              </a:rPr>
              <a:t>تكوين 30: 16-18</a:t>
            </a:r>
            <a:endParaRPr lang="en-US" dirty="0"/>
          </a:p>
          <a:p>
            <a:pPr marL="0" algn="r">
              <a:buNone/>
            </a:pPr>
            <a:r>
              <a:rPr lang="ar-JO" dirty="0">
                <a:cs typeface="Arial" panose="020B0604020202020204" pitchFamily="34" charset="0"/>
              </a:rPr>
              <a:t>16 فلما أتى يعقوب من الحقل في المساء خرجت ليئة لملاقاته وقالت إلي تجيء لأني قد استأجرتك بلفاح ابني فاضطجع معها تلك الليلة 17 و سمع الله لليئة فحبلت وولدت ليعقوب ابناً خامساً 18 فقالت ليئة قد أعطاني الله أجرتي لأني أعطيت جاريتي لرجلي فدعت اسمه </a:t>
            </a:r>
            <a:r>
              <a:rPr lang="ar-JO" dirty="0">
                <a:solidFill>
                  <a:srgbClr val="FFFF00"/>
                </a:solidFill>
                <a:cs typeface="Arial" panose="020B0604020202020204" pitchFamily="34" charset="0"/>
              </a:rPr>
              <a:t>يساكر</a:t>
            </a:r>
            <a:endParaRPr lang="en-US" dirty="0">
              <a:solidFill>
                <a:srgbClr val="FFFF00"/>
              </a:solidFill>
            </a:endParaRPr>
          </a:p>
          <a:p>
            <a:endParaRPr lang="en-US" dirty="0"/>
          </a:p>
        </p:txBody>
      </p:sp>
      <p:sp>
        <p:nvSpPr>
          <p:cNvPr id="4" name="Content Placeholder 3"/>
          <p:cNvSpPr>
            <a:spLocks noGrp="1"/>
          </p:cNvSpPr>
          <p:nvPr>
            <p:ph sz="half" idx="2"/>
          </p:nvPr>
        </p:nvSpPr>
        <p:spPr>
          <a:xfrm>
            <a:off x="4572000" y="1600200"/>
            <a:ext cx="4114800" cy="5257800"/>
          </a:xfrm>
        </p:spPr>
        <p:txBody>
          <a:bodyPr>
            <a:normAutofit/>
          </a:bodyPr>
          <a:lstStyle/>
          <a:p>
            <a:pPr algn="r" rtl="1"/>
            <a:r>
              <a:rPr lang="ar-JO" dirty="0">
                <a:cs typeface="Arial" panose="020B0604020202020204" pitchFamily="34" charset="0"/>
              </a:rPr>
              <a:t>قابلته ليئة اليائسة في الحقل</a:t>
            </a:r>
            <a:endParaRPr lang="en-US" dirty="0"/>
          </a:p>
          <a:p>
            <a:pPr algn="r" rtl="1"/>
            <a:r>
              <a:rPr lang="ar-JO" dirty="0">
                <a:cs typeface="Arial" panose="020B0604020202020204" pitchFamily="34" charset="0"/>
              </a:rPr>
              <a:t>صار يعقوب أداة سلبية لصناعة طفل في هذه العلاقة فقد دفعت ليئة للحصول على خدماته</a:t>
            </a:r>
            <a:endParaRPr lang="en-US" dirty="0"/>
          </a:p>
          <a:p>
            <a:pPr algn="r" rtl="1"/>
            <a:r>
              <a:rPr lang="ar-JO" dirty="0">
                <a:cs typeface="Arial" panose="020B0604020202020204" pitchFamily="34" charset="0"/>
              </a:rPr>
              <a:t>سخرية – أرادت راحيل إثارة الشهوة الجنسية لكن ليئة هي التي حصلت على ما أرادته</a:t>
            </a:r>
            <a:endParaRPr lang="en-US" dirty="0"/>
          </a:p>
          <a:p>
            <a:pPr algn="r" rtl="1"/>
            <a:r>
              <a:rPr lang="ar-JO" dirty="0">
                <a:cs typeface="Arial" panose="020B0604020202020204" pitchFamily="34" charset="0"/>
              </a:rPr>
              <a:t>يساكر – يبدو أنه يعني رجل المكافأة فقد ظنت أن الله كافأها لأنها أعطت جاريتها ليعقوب</a:t>
            </a:r>
            <a:endParaRPr lang="en-US" dirty="0"/>
          </a:p>
        </p:txBody>
      </p:sp>
    </p:spTree>
    <p:extLst>
      <p:ext uri="{BB962C8B-B14F-4D97-AF65-F5344CB8AC3E}">
        <p14:creationId xmlns:p14="http://schemas.microsoft.com/office/powerpoint/2010/main" val="2703130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ar-JO" dirty="0"/>
              <a:t>تغير يأس ليئة</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19-21</a:t>
            </a:r>
            <a:endParaRPr lang="en-US" dirty="0"/>
          </a:p>
          <a:p>
            <a:pPr marL="0" algn="r">
              <a:buNone/>
            </a:pPr>
            <a:r>
              <a:rPr lang="ar-JO" dirty="0">
                <a:cs typeface="Arial" panose="020B0604020202020204" pitchFamily="34" charset="0"/>
              </a:rPr>
              <a:t>19 و حبلت أيضاً ليئة وولدت ابناً سادساً ليعقوب 20 فقالت ليئة قد وهبني الله هبة حسنة الآن يساكنني رجلي لأني ولدت له ستة بنين فدعت اسمه </a:t>
            </a:r>
            <a:r>
              <a:rPr lang="ar-JO" dirty="0">
                <a:solidFill>
                  <a:srgbClr val="FFFF00"/>
                </a:solidFill>
                <a:cs typeface="Arial" panose="020B0604020202020204" pitchFamily="34" charset="0"/>
              </a:rPr>
              <a:t>زبولون</a:t>
            </a:r>
            <a:r>
              <a:rPr lang="ar-JO" dirty="0">
                <a:cs typeface="Arial" panose="020B0604020202020204" pitchFamily="34" charset="0"/>
              </a:rPr>
              <a:t> 21 ثم ولدت ابنة و دعت اسمها </a:t>
            </a:r>
            <a:r>
              <a:rPr lang="ar-JO" dirty="0">
                <a:solidFill>
                  <a:srgbClr val="FFFF00"/>
                </a:solidFill>
                <a:cs typeface="Arial" panose="020B0604020202020204" pitchFamily="34" charset="0"/>
              </a:rPr>
              <a:t>دينة</a:t>
            </a:r>
            <a:endParaRPr lang="en-US" dirty="0">
              <a:solidFill>
                <a:srgbClr val="FFFF00"/>
              </a:solidFill>
            </a:endParaRPr>
          </a:p>
          <a:p>
            <a:pPr algn="r"/>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زبولون - كرامة</a:t>
            </a:r>
            <a:endParaRPr lang="en-US" dirty="0"/>
          </a:p>
          <a:p>
            <a:pPr algn="r" rtl="1"/>
            <a:r>
              <a:rPr lang="ar-JO" dirty="0">
                <a:cs typeface="Arial" panose="020B0604020202020204" pitchFamily="34" charset="0"/>
              </a:rPr>
              <a:t>لم تعد تستخدم كلمة محبة تآن سيكرمني يعقوب</a:t>
            </a:r>
            <a:endParaRPr lang="en-US" dirty="0"/>
          </a:p>
          <a:p>
            <a:pPr algn="r" rtl="1"/>
            <a:r>
              <a:rPr lang="ar-JO" dirty="0">
                <a:cs typeface="Arial" panose="020B0604020202020204" pitchFamily="34" charset="0"/>
              </a:rPr>
              <a:t>دينة – عدل و هي الإبنة الوحيدة المذكورة</a:t>
            </a:r>
            <a:endParaRPr lang="en-US" dirty="0"/>
          </a:p>
        </p:txBody>
      </p:sp>
    </p:spTree>
    <p:extLst>
      <p:ext uri="{BB962C8B-B14F-4D97-AF65-F5344CB8AC3E}">
        <p14:creationId xmlns:p14="http://schemas.microsoft.com/office/powerpoint/2010/main" val="2716326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ar-JO" dirty="0"/>
              <a:t>الطفل لا ينهي اليأس</a:t>
            </a:r>
            <a:endParaRPr lang="en-US" dirty="0"/>
          </a:p>
        </p:txBody>
      </p:sp>
      <p:sp>
        <p:nvSpPr>
          <p:cNvPr id="3" name="Content Placeholder 2"/>
          <p:cNvSpPr>
            <a:spLocks noGrp="1"/>
          </p:cNvSpPr>
          <p:nvPr>
            <p:ph sz="half" idx="1"/>
          </p:nvPr>
        </p:nvSpPr>
        <p:spPr/>
        <p:txBody>
          <a:bodyPr>
            <a:normAutofit/>
          </a:bodyPr>
          <a:lstStyle/>
          <a:p>
            <a:pPr algn="r">
              <a:buNone/>
            </a:pPr>
            <a:r>
              <a:rPr lang="ar-JO" dirty="0">
                <a:cs typeface="Arial" panose="020B0604020202020204" pitchFamily="34" charset="0"/>
              </a:rPr>
              <a:t>تكوين 30: 22-24</a:t>
            </a:r>
            <a:endParaRPr lang="en-US" dirty="0"/>
          </a:p>
          <a:p>
            <a:pPr marL="0" algn="r">
              <a:buNone/>
            </a:pPr>
            <a:r>
              <a:rPr lang="ar-JO" dirty="0">
                <a:cs typeface="Arial" panose="020B0604020202020204" pitchFamily="34" charset="0"/>
              </a:rPr>
              <a:t>22 و ذكر الله راحيل و سمع لها الله و فتح رحمها 23 فحبلت وولدت ابناً فقالت قد نزع الله عاري 24 و دعت اسمه </a:t>
            </a:r>
            <a:r>
              <a:rPr lang="ar-JO" dirty="0">
                <a:solidFill>
                  <a:srgbClr val="FFFF00"/>
                </a:solidFill>
                <a:cs typeface="Arial" panose="020B0604020202020204" pitchFamily="34" charset="0"/>
              </a:rPr>
              <a:t>يوسف</a:t>
            </a:r>
            <a:r>
              <a:rPr lang="ar-JO" dirty="0">
                <a:cs typeface="Arial" panose="020B0604020202020204" pitchFamily="34" charset="0"/>
              </a:rPr>
              <a:t> قائلة يزيدني الرب ابناً آخر</a:t>
            </a:r>
            <a:endParaRPr lang="en-US" dirty="0"/>
          </a:p>
          <a:p>
            <a:endParaRPr lang="en-US" dirty="0"/>
          </a:p>
        </p:txBody>
      </p:sp>
      <p:sp>
        <p:nvSpPr>
          <p:cNvPr id="4" name="Content Placeholder 3"/>
          <p:cNvSpPr>
            <a:spLocks noGrp="1"/>
          </p:cNvSpPr>
          <p:nvPr>
            <p:ph sz="half" idx="2"/>
          </p:nvPr>
        </p:nvSpPr>
        <p:spPr/>
        <p:txBody>
          <a:bodyPr>
            <a:normAutofit/>
          </a:bodyPr>
          <a:lstStyle/>
          <a:p>
            <a:pPr algn="r" rtl="1"/>
            <a:r>
              <a:rPr lang="ar-JO" dirty="0">
                <a:cs typeface="Arial" panose="020B0604020202020204" pitchFamily="34" charset="0"/>
              </a:rPr>
              <a:t>استجاب الله لراحيل و أعطاها ابناً</a:t>
            </a:r>
            <a:endParaRPr lang="en-US" dirty="0"/>
          </a:p>
          <a:p>
            <a:pPr algn="r" rtl="1"/>
            <a:r>
              <a:rPr lang="ar-JO" dirty="0">
                <a:cs typeface="Arial" panose="020B0604020202020204" pitchFamily="34" charset="0"/>
              </a:rPr>
              <a:t>نزع عارها</a:t>
            </a:r>
            <a:endParaRPr lang="en-US" dirty="0"/>
          </a:p>
          <a:p>
            <a:pPr algn="r" rtl="1"/>
            <a:r>
              <a:rPr lang="ar-JO" dirty="0">
                <a:cs typeface="Arial" panose="020B0604020202020204" pitchFamily="34" charset="0"/>
              </a:rPr>
              <a:t>لكنها يائسة لأجل طفل آخر</a:t>
            </a:r>
            <a:endParaRPr lang="en-US" dirty="0"/>
          </a:p>
          <a:p>
            <a:pPr algn="r" rtl="1"/>
            <a:r>
              <a:rPr lang="ar-JO" dirty="0">
                <a:cs typeface="Arial" panose="020B0604020202020204" pitchFamily="34" charset="0"/>
              </a:rPr>
              <a:t>يوسف يعني سيزيد لكنه يبدو كفعل عبري معناه يأخذ</a:t>
            </a:r>
            <a:endParaRPr lang="en-US" dirty="0"/>
          </a:p>
        </p:txBody>
      </p:sp>
    </p:spTree>
    <p:extLst>
      <p:ext uri="{BB962C8B-B14F-4D97-AF65-F5344CB8AC3E}">
        <p14:creationId xmlns:p14="http://schemas.microsoft.com/office/powerpoint/2010/main" val="219508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ar-JO" dirty="0"/>
              <a:t>دروس من تكوين 29-30</a:t>
            </a:r>
            <a:endParaRPr lang="en-US" dirty="0"/>
          </a:p>
        </p:txBody>
      </p:sp>
      <p:sp>
        <p:nvSpPr>
          <p:cNvPr id="10" name="Content Placeholder 9"/>
          <p:cNvSpPr>
            <a:spLocks noGrp="1"/>
          </p:cNvSpPr>
          <p:nvPr>
            <p:ph idx="1"/>
          </p:nvPr>
        </p:nvSpPr>
        <p:spPr/>
        <p:txBody>
          <a:bodyPr>
            <a:normAutofit/>
          </a:bodyPr>
          <a:lstStyle/>
          <a:p>
            <a:pPr algn="r" rtl="1"/>
            <a:r>
              <a:rPr lang="ar-JO" dirty="0">
                <a:cs typeface="Arial" panose="020B0604020202020204" pitchFamily="34" charset="0"/>
              </a:rPr>
              <a:t>ليس من الخطأ أن نرعب بالحب، الأولاد، البيت الجيد، الإزدهار ... الخ</a:t>
            </a:r>
            <a:endParaRPr lang="en-US" dirty="0"/>
          </a:p>
          <a:p>
            <a:pPr algn="r" rtl="1"/>
            <a:r>
              <a:rPr lang="ar-JO" dirty="0">
                <a:cs typeface="Arial" panose="020B0604020202020204" pitchFamily="34" charset="0"/>
              </a:rPr>
              <a:t>اليأس بسبب ما لا نمتلكه قد يقودنا إلى مواقف و تصرفات خاطئة</a:t>
            </a:r>
            <a:endParaRPr lang="en-US" dirty="0"/>
          </a:p>
          <a:p>
            <a:pPr algn="r" rtl="1"/>
            <a:r>
              <a:rPr lang="ar-JO" dirty="0">
                <a:cs typeface="Arial" panose="020B0604020202020204" pitchFamily="34" charset="0"/>
              </a:rPr>
              <a:t>اليأس قد يؤدي إلى الغيرة و الكراهية</a:t>
            </a:r>
            <a:r>
              <a:rPr lang="en-US" dirty="0"/>
              <a:t> </a:t>
            </a:r>
          </a:p>
          <a:p>
            <a:pPr algn="r" rtl="1"/>
            <a:r>
              <a:rPr lang="ar-JO" dirty="0">
                <a:cs typeface="Arial" panose="020B0604020202020204" pitchFamily="34" charset="0"/>
              </a:rPr>
              <a:t>نادراً ما يستطيع الشريك تقديم كل ما نحن يائسين لأجله</a:t>
            </a:r>
            <a:endParaRPr lang="en-US" dirty="0"/>
          </a:p>
        </p:txBody>
      </p:sp>
      <p:pic>
        <p:nvPicPr>
          <p:cNvPr id="11"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7724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4122299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التحدي : أنظر إلى قلبك</a:t>
            </a:r>
            <a:endParaRPr lang="en-US" dirty="0"/>
          </a:p>
        </p:txBody>
      </p:sp>
      <p:sp>
        <p:nvSpPr>
          <p:cNvPr id="3" name="Content Placeholder 2"/>
          <p:cNvSpPr>
            <a:spLocks noGrp="1"/>
          </p:cNvSpPr>
          <p:nvPr>
            <p:ph idx="1"/>
          </p:nvPr>
        </p:nvSpPr>
        <p:spPr/>
        <p:txBody>
          <a:bodyPr>
            <a:normAutofit/>
          </a:bodyPr>
          <a:lstStyle/>
          <a:p>
            <a:pPr marL="0" algn="ctr">
              <a:buNone/>
            </a:pPr>
            <a:r>
              <a:rPr lang="ar-JO" dirty="0">
                <a:cs typeface="Arial" panose="020B0604020202020204" pitchFamily="34" charset="0"/>
              </a:rPr>
              <a:t>هل هناك شيء تشعر باليأس بسببه مما يؤدي بك إلى الغيرة، الكراهية، روح المنافسة و عدم تقدير ما لديك أو القيام بأفعال لا تتناسب مع مشيئة الله؟</a:t>
            </a:r>
            <a:endParaRPr lang="en-US" dirty="0"/>
          </a:p>
          <a:p>
            <a:pPr algn="ctr">
              <a:buNone/>
            </a:pPr>
            <a:endParaRPr lang="en-US" dirty="0"/>
          </a:p>
          <a:p>
            <a:pPr algn="ctr">
              <a:buNone/>
            </a:pPr>
            <a:r>
              <a:rPr lang="ar-JO" dirty="0">
                <a:cs typeface="Arial" panose="020B0604020202020204" pitchFamily="34" charset="0"/>
              </a:rPr>
              <a:t>كيف نختلف عن يعقوب، ليئة أو راحيل؟</a:t>
            </a:r>
            <a:endParaRPr lang="en-US" dirty="0"/>
          </a:p>
        </p:txBody>
      </p:sp>
    </p:spTree>
    <p:extLst>
      <p:ext uri="{BB962C8B-B14F-4D97-AF65-F5344CB8AC3E}">
        <p14:creationId xmlns:p14="http://schemas.microsoft.com/office/powerpoint/2010/main" val="182868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كن مكتفياً</a:t>
            </a:r>
            <a:endParaRPr lang="en-US" dirty="0"/>
          </a:p>
        </p:txBody>
      </p:sp>
      <p:sp>
        <p:nvSpPr>
          <p:cNvPr id="3" name="Content Placeholder 2"/>
          <p:cNvSpPr>
            <a:spLocks noGrp="1"/>
          </p:cNvSpPr>
          <p:nvPr>
            <p:ph idx="1"/>
          </p:nvPr>
        </p:nvSpPr>
        <p:spPr/>
        <p:txBody>
          <a:bodyPr>
            <a:normAutofit/>
          </a:bodyPr>
          <a:lstStyle/>
          <a:p>
            <a:pPr algn="ctr">
              <a:buNone/>
            </a:pPr>
            <a:r>
              <a:rPr lang="ar-JO" dirty="0">
                <a:cs typeface="Arial" panose="020B0604020202020204" pitchFamily="34" charset="0"/>
              </a:rPr>
              <a:t>فيلبي 4: 11-13</a:t>
            </a:r>
            <a:endParaRPr lang="en-US" dirty="0"/>
          </a:p>
          <a:p>
            <a:pPr marL="0" algn="ctr">
              <a:buNone/>
            </a:pPr>
            <a:r>
              <a:rPr lang="ar-JO" dirty="0">
                <a:cs typeface="Arial" panose="020B0604020202020204" pitchFamily="34" charset="0"/>
              </a:rPr>
              <a:t>11 ليس أني أقول من جهة احتياج فإني تعلمت أن أكون مكتفياً بما أنا فيه 12 أعرف أن أتضع و أعرف أيضاً أن استفضل في كل شيء و في جميع الأشياء قد تدربت أن اشبع و أن أجوع و أن أستفضل و أن أنقص 13 أستطيع كل شيء في المسيح الذي يقويني</a:t>
            </a:r>
            <a:endParaRPr lang="en-US" dirty="0"/>
          </a:p>
          <a:p>
            <a:endParaRPr lang="en-US" dirty="0"/>
          </a:p>
        </p:txBody>
      </p:sp>
    </p:spTree>
    <p:extLst>
      <p:ext uri="{BB962C8B-B14F-4D97-AF65-F5344CB8AC3E}">
        <p14:creationId xmlns:p14="http://schemas.microsoft.com/office/powerpoint/2010/main" val="60177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31</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836489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rPr>
              <a:t>شجرة عائلة الآباء</a:t>
            </a:r>
            <a:endParaRPr lang="en-US" altLang="zh-CN" sz="2800" dirty="0">
              <a:solidFill>
                <a:schemeClr val="tx1"/>
              </a:solidFill>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رفقة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ea typeface="ＭＳ Ｐゴシック"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رأوبين     شمعون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يهوذا          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جاد</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بلهة </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،بنيامين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يوسف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يعقوب</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u="none" strike="noStrike" kern="1200" cap="none" spc="0" normalizeH="0" baseline="0" noProof="0" dirty="0">
              <a:ln>
                <a:noFill/>
              </a:ln>
              <a:solidFill>
                <a:srgbClr val="007000"/>
              </a:solidFill>
              <a:effectLst/>
              <a:uLnTx/>
              <a:uFillTx/>
              <a:latin typeface="Arial" panose="020B0604020202020204" pitchFamily="34" charset="0"/>
              <a:ea typeface="ＭＳ Ｐゴシック"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2 : 1 - 5</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0533603"/>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13" name="Group 2"/>
          <p:cNvGrpSpPr>
            <a:grpSpLocks/>
          </p:cNvGrpSpPr>
          <p:nvPr/>
        </p:nvGrpSpPr>
        <p:grpSpPr bwMode="auto">
          <a:xfrm>
            <a:off x="4691063" y="249238"/>
            <a:ext cx="4418012" cy="6127750"/>
            <a:chOff x="2687" y="340"/>
            <a:chExt cx="2673" cy="3732"/>
          </a:xfrm>
        </p:grpSpPr>
        <p:pic>
          <p:nvPicPr>
            <p:cNvPr id="371727" name="Picture 3" descr="Jactrip"/>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71728" name="Rectangle 4"/>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zh-CN" alt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1729" name="Rectangle 5"/>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800" b="1" dirty="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245190" name="Text Box 6"/>
          <p:cNvSpPr txBox="1">
            <a:spLocks noChangeArrowheads="1"/>
          </p:cNvSpPr>
          <p:nvPr/>
        </p:nvSpPr>
        <p:spPr bwMode="auto">
          <a:xfrm>
            <a:off x="-36513" y="-26988"/>
            <a:ext cx="4968876" cy="16004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sz="2800" b="1" dirty="0">
                <a:latin typeface="Arial" panose="020B0604020202020204" pitchFamily="34" charset="0"/>
              </a:rPr>
              <a:t>4. يعمل يعقوب لمدة 20 عامًا عند لابان ويتزوج ابنتيه راحيل وليئة ثم يزدهر </a:t>
            </a:r>
          </a:p>
          <a:p>
            <a:pPr algn="r" defTabSz="914400" fontAlgn="base">
              <a:spcBef>
                <a:spcPct val="50000"/>
              </a:spcBef>
              <a:spcAft>
                <a:spcPct val="0"/>
              </a:spcAft>
            </a:pPr>
            <a:r>
              <a:rPr lang="ar-JO" sz="2800" b="1" dirty="0">
                <a:solidFill>
                  <a:schemeClr val="accent2"/>
                </a:solidFill>
                <a:latin typeface="Arial" panose="020B0604020202020204" pitchFamily="34" charset="0"/>
              </a:rPr>
              <a:t>(تكوين 29:30).</a:t>
            </a:r>
            <a:endParaRPr lang="en-US" altLang="zh-CN" sz="2800" b="1" dirty="0">
              <a:solidFill>
                <a:schemeClr val="accent2"/>
              </a:solidFill>
              <a:latin typeface="Arial" panose="020B0604020202020204" pitchFamily="34" charset="0"/>
              <a:cs typeface="Arial" panose="020B0604020202020204" pitchFamily="34" charset="0"/>
            </a:endParaRPr>
          </a:p>
        </p:txBody>
      </p:sp>
      <p:sp>
        <p:nvSpPr>
          <p:cNvPr id="371715" name="Text Box 7"/>
          <p:cNvSpPr txBox="1">
            <a:spLocks noChangeArrowheads="1"/>
          </p:cNvSpPr>
          <p:nvPr/>
        </p:nvSpPr>
        <p:spPr bwMode="auto">
          <a:xfrm>
            <a:off x="203200" y="1727200"/>
            <a:ext cx="3919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1245192" name="Text Box 8"/>
          <p:cNvSpPr txBox="1">
            <a:spLocks noChangeArrowheads="1"/>
          </p:cNvSpPr>
          <p:nvPr/>
        </p:nvSpPr>
        <p:spPr bwMode="auto">
          <a:xfrm>
            <a:off x="-36513" y="1557338"/>
            <a:ext cx="4930776" cy="156966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5. و قال الرب ليعقوب :</a:t>
            </a:r>
          </a:p>
          <a:p>
            <a:pPr algn="r" defTabSz="914400" fontAlgn="base">
              <a:spcBef>
                <a:spcPct val="50000"/>
              </a:spcBef>
              <a:spcAft>
                <a:spcPct val="0"/>
              </a:spcAft>
            </a:pPr>
            <a:r>
              <a:rPr lang="ar-JO" altLang="ja-JP" b="1" dirty="0">
                <a:solidFill>
                  <a:srgbClr val="C00000"/>
                </a:solidFill>
                <a:latin typeface="Arial" panose="020B0604020202020204" pitchFamily="34" charset="0"/>
                <a:cs typeface="Arial" panose="020B0604020202020204" pitchFamily="34" charset="0"/>
              </a:rPr>
              <a:t>ارجع إلى ارض آبائك و إلى عشيرتك فأكون معك</a:t>
            </a:r>
          </a:p>
          <a:p>
            <a:pPr algn="r" defTabSz="914400" fontAlgn="base">
              <a:spcBef>
                <a:spcPct val="50000"/>
              </a:spcBef>
              <a:spcAft>
                <a:spcPct val="0"/>
              </a:spcAft>
            </a:pPr>
            <a:r>
              <a:rPr lang="en-US" altLang="ja-JP" b="1" dirty="0">
                <a:solidFill>
                  <a:srgbClr val="3333CC"/>
                </a:solidFill>
                <a:latin typeface="Arial" panose="020B0604020202020204" pitchFamily="34" charset="0"/>
                <a:cs typeface="Arial" panose="020B0604020202020204" pitchFamily="34" charset="0"/>
              </a:rPr>
              <a:t>(Gen. 31:3).</a:t>
            </a:r>
            <a:endParaRPr lang="en-US" altLang="zh-CN" b="1" dirty="0">
              <a:solidFill>
                <a:srgbClr val="3333CC"/>
              </a:solidFill>
              <a:latin typeface="Arial" panose="020B0604020202020204" pitchFamily="34" charset="0"/>
              <a:cs typeface="Arial" panose="020B0604020202020204" pitchFamily="34" charset="0"/>
            </a:endParaRPr>
          </a:p>
        </p:txBody>
      </p:sp>
      <p:sp>
        <p:nvSpPr>
          <p:cNvPr id="371717" name="Text Box 9"/>
          <p:cNvSpPr txBox="1">
            <a:spLocks noChangeArrowheads="1"/>
          </p:cNvSpPr>
          <p:nvPr/>
        </p:nvSpPr>
        <p:spPr bwMode="auto">
          <a:xfrm>
            <a:off x="290513" y="3163888"/>
            <a:ext cx="3832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371718" name="Text Box 10"/>
          <p:cNvSpPr txBox="1">
            <a:spLocks noChangeArrowheads="1"/>
          </p:cNvSpPr>
          <p:nvPr/>
        </p:nvSpPr>
        <p:spPr bwMode="auto">
          <a:xfrm>
            <a:off x="7288213" y="3429000"/>
            <a:ext cx="1171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sz="1800" b="1" dirty="0">
                <a:solidFill>
                  <a:srgbClr val="000000"/>
                </a:solidFill>
                <a:latin typeface="Arial" panose="020B0604020202020204" pitchFamily="34" charset="0"/>
                <a:cs typeface="Arial" panose="020B0604020202020204" pitchFamily="34" charset="0"/>
              </a:rPr>
              <a:t>Mizpah</a:t>
            </a:r>
          </a:p>
        </p:txBody>
      </p:sp>
      <p:sp>
        <p:nvSpPr>
          <p:cNvPr id="371719" name="Oval 11"/>
          <p:cNvSpPr>
            <a:spLocks noChangeArrowheads="1"/>
          </p:cNvSpPr>
          <p:nvPr/>
        </p:nvSpPr>
        <p:spPr bwMode="auto">
          <a:xfrm>
            <a:off x="7380288" y="3402013"/>
            <a:ext cx="88900" cy="98425"/>
          </a:xfrm>
          <a:prstGeom prst="ellipse">
            <a:avLst/>
          </a:prstGeom>
          <a:solidFill>
            <a:schemeClr val="tx1"/>
          </a:solidFill>
          <a:ln w="9525">
            <a:solidFill>
              <a:schemeClr val="tx1"/>
            </a:solidFill>
            <a:round/>
            <a:headEnd/>
            <a:tailEnd/>
          </a:ln>
        </p:spPr>
        <p:txBody>
          <a:bodyPr wrap="none" anchor="ctr"/>
          <a:lstStyle/>
          <a:p>
            <a:pPr algn="ctr" defTabSz="914400" fontAlgn="base">
              <a:spcBef>
                <a:spcPct val="0"/>
              </a:spcBef>
              <a:spcAft>
                <a:spcPct val="0"/>
              </a:spcAft>
            </a:pPr>
            <a:endParaRPr lang="zh-CN" altLang="en-US" sz="2800" b="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3" name="Group 12"/>
          <p:cNvGrpSpPr>
            <a:grpSpLocks/>
          </p:cNvGrpSpPr>
          <p:nvPr/>
        </p:nvGrpSpPr>
        <p:grpSpPr bwMode="auto">
          <a:xfrm>
            <a:off x="-36513" y="3141664"/>
            <a:ext cx="7272338" cy="1816100"/>
            <a:chOff x="156" y="2092"/>
            <a:chExt cx="3627" cy="1144"/>
          </a:xfrm>
        </p:grpSpPr>
        <p:sp>
          <p:nvSpPr>
            <p:cNvPr id="371725" name="Text Box 13"/>
            <p:cNvSpPr txBox="1">
              <a:spLocks noChangeArrowheads="1"/>
            </p:cNvSpPr>
            <p:nvPr/>
          </p:nvSpPr>
          <p:spPr bwMode="auto">
            <a:xfrm>
              <a:off x="156" y="2092"/>
              <a:ext cx="2450" cy="1144"/>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sz="2800" b="1" dirty="0">
                  <a:latin typeface="Arial" panose="020B0604020202020204" pitchFamily="34" charset="0"/>
                </a:rPr>
                <a:t>6. هرب يعقوب من لابان مع أسرته وممتلكاته. يواجه لابان يعقوب في المصفاة ووافقوا على الانفصال     </a:t>
              </a:r>
              <a:r>
                <a:rPr lang="ar-JO" sz="2800" b="1" dirty="0">
                  <a:solidFill>
                    <a:schemeClr val="accent2"/>
                  </a:solidFill>
                  <a:latin typeface="Arial" panose="020B0604020202020204" pitchFamily="34" charset="0"/>
                </a:rPr>
                <a:t>(تكوين 31: 48-49).</a:t>
              </a:r>
              <a:endParaRPr lang="en-US" altLang="zh-CN" sz="2800" b="1" dirty="0">
                <a:solidFill>
                  <a:schemeClr val="accent2"/>
                </a:solidFill>
                <a:latin typeface="Arial" panose="020B0604020202020204" pitchFamily="34" charset="0"/>
                <a:cs typeface="Arial" panose="020B0604020202020204" pitchFamily="34" charset="0"/>
              </a:endParaRPr>
            </a:p>
          </p:txBody>
        </p:sp>
        <p:sp>
          <p:nvSpPr>
            <p:cNvPr id="371726" name="Line 14"/>
            <p:cNvSpPr>
              <a:spLocks noChangeShapeType="1"/>
            </p:cNvSpPr>
            <p:nvPr/>
          </p:nvSpPr>
          <p:spPr bwMode="auto">
            <a:xfrm flipV="1">
              <a:off x="2606" y="2228"/>
              <a:ext cx="1177" cy="3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grpSp>
        <p:nvGrpSpPr>
          <p:cNvPr id="4" name="Group 15"/>
          <p:cNvGrpSpPr>
            <a:grpSpLocks/>
          </p:cNvGrpSpPr>
          <p:nvPr/>
        </p:nvGrpSpPr>
        <p:grpSpPr bwMode="auto">
          <a:xfrm>
            <a:off x="-36513" y="3716339"/>
            <a:ext cx="7343776" cy="2754313"/>
            <a:chOff x="165" y="2468"/>
            <a:chExt cx="3663" cy="1735"/>
          </a:xfrm>
        </p:grpSpPr>
        <p:sp>
          <p:nvSpPr>
            <p:cNvPr id="371723" name="Text Box 16"/>
            <p:cNvSpPr txBox="1">
              <a:spLocks noChangeArrowheads="1"/>
            </p:cNvSpPr>
            <p:nvPr/>
          </p:nvSpPr>
          <p:spPr bwMode="auto">
            <a:xfrm>
              <a:off x="165" y="3331"/>
              <a:ext cx="2432" cy="872"/>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dirty="0">
                  <a:latin typeface="Arial" panose="020B0604020202020204" pitchFamily="34" charset="0"/>
                  <a:cs typeface="Arial" panose="020B0604020202020204" pitchFamily="34" charset="0"/>
                </a:rPr>
                <a:t>7. يقابل يعقوب ملائكة الله و تأكد أن الله معه من خلال تسمية المكان بمحنايم أو معسكر الله</a:t>
              </a:r>
            </a:p>
            <a:p>
              <a:pPr algn="r" defTabSz="914400" fontAlgn="base">
                <a:spcBef>
                  <a:spcPct val="50000"/>
                </a:spcBef>
                <a:spcAft>
                  <a:spcPct val="0"/>
                </a:spcAft>
              </a:pPr>
              <a:r>
                <a:rPr lang="ar-JO" altLang="zh-CN" b="1" dirty="0">
                  <a:solidFill>
                    <a:srgbClr val="3333CC"/>
                  </a:solidFill>
                  <a:latin typeface="Arial" panose="020B0604020202020204" pitchFamily="34" charset="0"/>
                  <a:cs typeface="Arial" panose="020B0604020202020204" pitchFamily="34" charset="0"/>
                </a:rPr>
                <a:t>(تك 32: 1)</a:t>
              </a:r>
              <a:endParaRPr lang="en-US" altLang="zh-CN" b="1" dirty="0">
                <a:solidFill>
                  <a:srgbClr val="3333CC"/>
                </a:solidFill>
                <a:latin typeface="Arial" panose="020B0604020202020204" pitchFamily="34" charset="0"/>
                <a:cs typeface="Arial" panose="020B0604020202020204" pitchFamily="34" charset="0"/>
              </a:endParaRPr>
            </a:p>
          </p:txBody>
        </p:sp>
        <p:sp>
          <p:nvSpPr>
            <p:cNvPr id="371724" name="Line 17"/>
            <p:cNvSpPr>
              <a:spLocks noChangeShapeType="1"/>
            </p:cNvSpPr>
            <p:nvPr/>
          </p:nvSpPr>
          <p:spPr bwMode="auto">
            <a:xfrm flipV="1">
              <a:off x="2606" y="2468"/>
              <a:ext cx="1222" cy="87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sp>
        <p:nvSpPr>
          <p:cNvPr id="371722" name="Rectangle 18"/>
          <p:cNvSpPr>
            <a:spLocks noGrp="1" noChangeArrowheads="1"/>
          </p:cNvSpPr>
          <p:nvPr>
            <p:ph type="title" idx="4294967295"/>
          </p:nvPr>
        </p:nvSpPr>
        <p:spPr>
          <a:xfrm>
            <a:off x="4932363" y="228600"/>
            <a:ext cx="3759200" cy="1371600"/>
          </a:xfrm>
          <a:solidFill>
            <a:schemeClr val="bg1"/>
          </a:solidFill>
          <a:ln w="76200">
            <a:solidFill>
              <a:srgbClr val="212164"/>
            </a:solidFill>
            <a:miter lim="800000"/>
            <a:headEnd/>
            <a:tailEnd/>
          </a:ln>
        </p:spPr>
        <p:txBody>
          <a:bodyPr/>
          <a:lstStyle/>
          <a:p>
            <a:pPr eaLnBrk="1" hangingPunct="1"/>
            <a:r>
              <a:rPr lang="ar-JO" altLang="ja-JP" sz="2800" dirty="0">
                <a:ea typeface="ＭＳ Ｐゴシック" charset="0"/>
              </a:rPr>
              <a:t>رجوع و عمل يعقوب</a:t>
            </a:r>
            <a:br>
              <a:rPr lang="ar-JO" altLang="ja-JP" sz="2800" dirty="0">
                <a:ea typeface="ＭＳ Ｐゴシック" charset="0"/>
              </a:rPr>
            </a:br>
            <a:r>
              <a:rPr lang="ar-JO" altLang="ja-JP" sz="2800" dirty="0">
                <a:ea typeface="ＭＳ Ｐゴシック" charset="0"/>
              </a:rPr>
              <a:t>(تك 29-32)</a:t>
            </a:r>
            <a:endParaRPr lang="en-US" altLang="zh-CN" sz="3200" dirty="0">
              <a:ea typeface="ＭＳ Ｐゴシック" charset="0"/>
            </a:endParaRPr>
          </a:p>
        </p:txBody>
      </p:sp>
    </p:spTree>
    <p:extLst>
      <p:ext uri="{BB962C8B-B14F-4D97-AF65-F5344CB8AC3E}">
        <p14:creationId xmlns:p14="http://schemas.microsoft.com/office/powerpoint/2010/main" val="1670426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5190"/>
                                        </p:tgtEl>
                                        <p:attrNameLst>
                                          <p:attrName>style.visibility</p:attrName>
                                        </p:attrNameLst>
                                      </p:cBhvr>
                                      <p:to>
                                        <p:strVal val="visible"/>
                                      </p:to>
                                    </p:set>
                                    <p:anim calcmode="lin" valueType="num">
                                      <p:cBhvr additive="base">
                                        <p:cTn id="7" dur="500" fill="hold"/>
                                        <p:tgtEl>
                                          <p:spTgt spid="1245190"/>
                                        </p:tgtEl>
                                        <p:attrNameLst>
                                          <p:attrName>ppt_x</p:attrName>
                                        </p:attrNameLst>
                                      </p:cBhvr>
                                      <p:tavLst>
                                        <p:tav tm="0">
                                          <p:val>
                                            <p:strVal val="0-#ppt_w/2"/>
                                          </p:val>
                                        </p:tav>
                                        <p:tav tm="100000">
                                          <p:val>
                                            <p:strVal val="#ppt_x"/>
                                          </p:val>
                                        </p:tav>
                                      </p:tavLst>
                                    </p:anim>
                                    <p:anim calcmode="lin" valueType="num">
                                      <p:cBhvr additive="base">
                                        <p:cTn id="8" dur="500" fill="hold"/>
                                        <p:tgtEl>
                                          <p:spTgt spid="12451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45192"/>
                                        </p:tgtEl>
                                        <p:attrNameLst>
                                          <p:attrName>style.visibility</p:attrName>
                                        </p:attrNameLst>
                                      </p:cBhvr>
                                      <p:to>
                                        <p:strVal val="visible"/>
                                      </p:to>
                                    </p:set>
                                    <p:anim calcmode="lin" valueType="num">
                                      <p:cBhvr additive="base">
                                        <p:cTn id="13" dur="500" fill="hold"/>
                                        <p:tgtEl>
                                          <p:spTgt spid="1245192"/>
                                        </p:tgtEl>
                                        <p:attrNameLst>
                                          <p:attrName>ppt_x</p:attrName>
                                        </p:attrNameLst>
                                      </p:cBhvr>
                                      <p:tavLst>
                                        <p:tav tm="0">
                                          <p:val>
                                            <p:strVal val="1+#ppt_w/2"/>
                                          </p:val>
                                        </p:tav>
                                        <p:tav tm="100000">
                                          <p:val>
                                            <p:strVal val="#ppt_x"/>
                                          </p:val>
                                        </p:tav>
                                      </p:tavLst>
                                    </p:anim>
                                    <p:anim calcmode="lin" valueType="num">
                                      <p:cBhvr additive="base">
                                        <p:cTn id="14" dur="500" fill="hold"/>
                                        <p:tgtEl>
                                          <p:spTgt spid="124519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90" grpId="0" animBg="1" autoUpdateAnimBg="0"/>
      <p:bldP spid="124519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هناك حاجة للفداء نتيجة لخطية الإنسان (3 : 1-7) لكن الله فدى آدم و حواء من خلال ذبيحة حيوانية (3: 21) و بالتالي فإن فادياً من نسل حواء سوف يهزم الشيطان أخيراً (3: 15) ممثلاً في شخصية يوسف (45 : 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697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32</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928797342"/>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74625" y="204788"/>
            <a:ext cx="7707313" cy="2124074"/>
            <a:chOff x="110" y="129"/>
            <a:chExt cx="4855" cy="1338"/>
          </a:xfrm>
        </p:grpSpPr>
        <p:sp>
          <p:nvSpPr>
            <p:cNvPr id="373766" name="Text Box 4"/>
            <p:cNvSpPr txBox="1">
              <a:spLocks noChangeArrowheads="1"/>
            </p:cNvSpPr>
            <p:nvPr/>
          </p:nvSpPr>
          <p:spPr bwMode="auto">
            <a:xfrm>
              <a:off x="110" y="129"/>
              <a:ext cx="2825" cy="13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dirty="0">
                  <a:latin typeface="Arial" panose="020B0604020202020204" pitchFamily="34" charset="0"/>
                  <a:cs typeface="Arial" panose="020B0604020202020204" pitchFamily="34" charset="0"/>
                </a:rPr>
                <a:t>8. يستعد يعقوب بملاقاة عيسو ثم يقابل الله يعقوب في فنيئيل و يصارع يعقوب مع الله طول الليل . يغير الله اسمه إلى إسرائيل </a:t>
              </a:r>
              <a:r>
                <a:rPr lang="ar-JO" altLang="zh-CN" b="1" dirty="0">
                  <a:solidFill>
                    <a:srgbClr val="C00000"/>
                  </a:solidFill>
                  <a:latin typeface="Arial" panose="020B0604020202020204" pitchFamily="34" charset="0"/>
                  <a:cs typeface="Arial" panose="020B0604020202020204" pitchFamily="34" charset="0"/>
                </a:rPr>
                <a:t>(لأنك جاهدت مع الله و الناس و قدرت </a:t>
              </a:r>
            </a:p>
            <a:p>
              <a:pPr algn="r" defTabSz="914400" fontAlgn="base">
                <a:spcBef>
                  <a:spcPct val="50000"/>
                </a:spcBef>
                <a:spcAft>
                  <a:spcPct val="0"/>
                </a:spcAft>
              </a:pPr>
              <a:r>
                <a:rPr lang="ar-JO" altLang="zh-CN" b="1" dirty="0">
                  <a:solidFill>
                    <a:srgbClr val="3333CC"/>
                  </a:solidFill>
                  <a:latin typeface="Arial" panose="020B0604020202020204" pitchFamily="34" charset="0"/>
                  <a:cs typeface="Arial" panose="020B0604020202020204" pitchFamily="34" charset="0"/>
                </a:rPr>
                <a:t>(تك 32: 28)</a:t>
              </a:r>
              <a:endParaRPr lang="en-US" altLang="zh-CN" b="1" dirty="0">
                <a:solidFill>
                  <a:srgbClr val="3333CC"/>
                </a:solidFill>
                <a:latin typeface="Arial" panose="020B0604020202020204" pitchFamily="34" charset="0"/>
                <a:cs typeface="Arial" panose="020B0604020202020204" pitchFamily="34" charset="0"/>
              </a:endParaRPr>
            </a:p>
          </p:txBody>
        </p:sp>
        <p:sp>
          <p:nvSpPr>
            <p:cNvPr id="373767"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sp>
        <p:nvSpPr>
          <p:cNvPr id="373763" name="Rectangle 6"/>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3764" name="Text Box 7"/>
          <p:cNvSpPr txBox="1">
            <a:spLocks noChangeArrowheads="1"/>
          </p:cNvSpPr>
          <p:nvPr/>
        </p:nvSpPr>
        <p:spPr bwMode="auto">
          <a:xfrm>
            <a:off x="5341938" y="5297488"/>
            <a:ext cx="2438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dirty="0">
                <a:solidFill>
                  <a:srgbClr val="000000"/>
                </a:solidFill>
                <a:latin typeface="Arial" panose="020B0604020202020204" pitchFamily="34" charset="0"/>
                <a:cs typeface="Arial" panose="020B0604020202020204" pitchFamily="34" charset="0"/>
              </a:rPr>
              <a:t>God Meets Jacob</a:t>
            </a:r>
          </a:p>
        </p:txBody>
      </p:sp>
      <p:sp>
        <p:nvSpPr>
          <p:cNvPr id="373765" name="Rectangle 8"/>
          <p:cNvSpPr>
            <a:spLocks noGrp="1" noChangeArrowheads="1"/>
          </p:cNvSpPr>
          <p:nvPr>
            <p:ph type="title" idx="4294967295"/>
          </p:nvPr>
        </p:nvSpPr>
        <p:spPr>
          <a:xfrm>
            <a:off x="4191000" y="5029200"/>
            <a:ext cx="4495800" cy="1143000"/>
          </a:xfrm>
          <a:solidFill>
            <a:schemeClr val="bg1"/>
          </a:solidFill>
        </p:spPr>
        <p:txBody>
          <a:bodyPr/>
          <a:lstStyle/>
          <a:p>
            <a:pPr eaLnBrk="1" hangingPunct="1"/>
            <a:r>
              <a:rPr lang="ar-JO" altLang="zh-CN" sz="3200" dirty="0">
                <a:ea typeface="ＭＳ Ｐゴシック" charset="0"/>
              </a:rPr>
              <a:t>الله يقابل يعقوب</a:t>
            </a:r>
            <a:br>
              <a:rPr lang="ar-JO" altLang="zh-CN" sz="3200" dirty="0">
                <a:ea typeface="ＭＳ Ｐゴシック" charset="0"/>
              </a:rPr>
            </a:br>
            <a:r>
              <a:rPr lang="en-US" altLang="zh-CN" sz="3200" dirty="0">
                <a:ea typeface="ＭＳ Ｐゴシック" charset="0"/>
              </a:rPr>
              <a:t>(</a:t>
            </a:r>
            <a:r>
              <a:rPr lang="ar-JO" altLang="zh-CN" sz="3200" dirty="0">
                <a:ea typeface="ＭＳ Ｐゴシック" charset="0"/>
              </a:rPr>
              <a:t>تك 32</a:t>
            </a:r>
            <a:r>
              <a:rPr lang="en-US" altLang="zh-CN" sz="3200" dirty="0">
                <a:ea typeface="ＭＳ Ｐゴシック" charset="0"/>
              </a:rPr>
              <a:t>)</a:t>
            </a:r>
          </a:p>
        </p:txBody>
      </p:sp>
    </p:spTree>
    <p:extLst>
      <p:ext uri="{BB962C8B-B14F-4D97-AF65-F5344CB8AC3E}">
        <p14:creationId xmlns:p14="http://schemas.microsoft.com/office/powerpoint/2010/main" val="2734052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pic>
        <p:nvPicPr>
          <p:cNvPr id="375810" name="Picture 3" descr="OJBSO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3238" y="0"/>
            <a:ext cx="5389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4" name="Text Box 4"/>
          <p:cNvSpPr txBox="1">
            <a:spLocks noChangeArrowheads="1"/>
          </p:cNvSpPr>
          <p:nvPr/>
        </p:nvSpPr>
        <p:spPr bwMode="auto">
          <a:xfrm>
            <a:off x="4876800" y="62484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32: 22-32</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75812" name="Rectangle 5"/>
          <p:cNvSpPr>
            <a:spLocks noGrp="1" noChangeArrowheads="1"/>
          </p:cNvSpPr>
          <p:nvPr>
            <p:ph type="title" idx="4294967295"/>
          </p:nvPr>
        </p:nvSpPr>
        <p:spPr/>
        <p:txBody>
          <a:bodyPr/>
          <a:lstStyle/>
          <a:p>
            <a:pPr eaLnBrk="1" hangingPunct="1"/>
            <a:r>
              <a:rPr lang="ar-JO" altLang="zh-CN" dirty="0">
                <a:solidFill>
                  <a:schemeClr val="bg1"/>
                </a:solidFill>
                <a:ea typeface="ＭＳ Ｐゴシック" charset="0"/>
              </a:rPr>
              <a:t>يعقوب يصارع مع الله</a:t>
            </a:r>
            <a:endParaRPr lang="en-US" altLang="zh-CN" dirty="0">
              <a:ea typeface="ＭＳ Ｐゴシック" charset="0"/>
            </a:endParaRPr>
          </a:p>
        </p:txBody>
      </p:sp>
    </p:spTree>
    <p:extLst>
      <p:ext uri="{BB962C8B-B14F-4D97-AF65-F5344CB8AC3E}">
        <p14:creationId xmlns:p14="http://schemas.microsoft.com/office/powerpoint/2010/main" val="2030611477"/>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7858" name="Group 3"/>
          <p:cNvGrpSpPr>
            <a:grpSpLocks/>
          </p:cNvGrpSpPr>
          <p:nvPr/>
        </p:nvGrpSpPr>
        <p:grpSpPr bwMode="auto">
          <a:xfrm>
            <a:off x="174625" y="204788"/>
            <a:ext cx="7707313" cy="2892425"/>
            <a:chOff x="110" y="129"/>
            <a:chExt cx="4855" cy="1822"/>
          </a:xfrm>
        </p:grpSpPr>
        <p:sp>
          <p:nvSpPr>
            <p:cNvPr id="377862" name="Text Box 4"/>
            <p:cNvSpPr txBox="1">
              <a:spLocks noChangeArrowheads="1"/>
            </p:cNvSpPr>
            <p:nvPr/>
          </p:nvSpPr>
          <p:spPr bwMode="auto">
            <a:xfrm>
              <a:off x="110" y="129"/>
              <a:ext cx="2825" cy="1822"/>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sz="2800" b="1" dirty="0">
                  <a:latin typeface="Arial" panose="020B0604020202020204" pitchFamily="34" charset="0"/>
                  <a:cs typeface="Arial" panose="020B0604020202020204" pitchFamily="34" charset="0"/>
                </a:rPr>
                <a:t>8. يستعد يعقوب بملاقاة عيسو ثم يقابل الله يعقوب في فنيئيل و يصارع يعقوب مع الله طول الليل . يغير الله اسمه إلى إسرائيل </a:t>
              </a:r>
              <a:r>
                <a:rPr lang="ar-JO" altLang="zh-CN" sz="2800" b="1" dirty="0">
                  <a:solidFill>
                    <a:srgbClr val="C00000"/>
                  </a:solidFill>
                  <a:latin typeface="Arial" panose="020B0604020202020204" pitchFamily="34" charset="0"/>
                  <a:cs typeface="Arial" panose="020B0604020202020204" pitchFamily="34" charset="0"/>
                </a:rPr>
                <a:t>(لأنك جاهدت مع الله و الناس و قدرت </a:t>
              </a:r>
            </a:p>
            <a:p>
              <a:pPr algn="r" defTabSz="914400" fontAlgn="base">
                <a:spcBef>
                  <a:spcPct val="50000"/>
                </a:spcBef>
                <a:spcAft>
                  <a:spcPct val="0"/>
                </a:spcAft>
              </a:pPr>
              <a:r>
                <a:rPr lang="ar-JO" altLang="zh-CN" sz="2800" b="1" dirty="0">
                  <a:solidFill>
                    <a:srgbClr val="3333CC"/>
                  </a:solidFill>
                  <a:latin typeface="Arial" panose="020B0604020202020204" pitchFamily="34" charset="0"/>
                  <a:cs typeface="Arial" panose="020B0604020202020204" pitchFamily="34" charset="0"/>
                </a:rPr>
                <a:t>(تك 32: 28)</a:t>
              </a:r>
              <a:endParaRPr lang="en-US" altLang="zh-CN" sz="2800" b="1" dirty="0">
                <a:solidFill>
                  <a:srgbClr val="3333CC"/>
                </a:solidFill>
                <a:latin typeface="Arial" panose="020B0604020202020204" pitchFamily="34" charset="0"/>
                <a:cs typeface="Arial" panose="020B0604020202020204" pitchFamily="34" charset="0"/>
              </a:endParaRPr>
            </a:p>
          </p:txBody>
        </p:sp>
        <p:sp>
          <p:nvSpPr>
            <p:cNvPr id="377863"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grpSp>
      <p:sp>
        <p:nvSpPr>
          <p:cNvPr id="1251334" name="Text Box 6"/>
          <p:cNvSpPr txBox="1">
            <a:spLocks noChangeArrowheads="1"/>
          </p:cNvSpPr>
          <p:nvPr/>
        </p:nvSpPr>
        <p:spPr bwMode="auto">
          <a:xfrm>
            <a:off x="174625" y="3429000"/>
            <a:ext cx="4454525" cy="156966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dirty="0">
                <a:latin typeface="Arial" panose="020B0604020202020204" pitchFamily="34" charset="0"/>
                <a:cs typeface="Arial" panose="020B0604020202020204" pitchFamily="34" charset="0"/>
              </a:rPr>
              <a:t>9. فدعا يعقوب اسم المكان فنيئيل قائلاً :</a:t>
            </a:r>
          </a:p>
          <a:p>
            <a:pPr algn="r" defTabSz="914400" fontAlgn="base">
              <a:spcBef>
                <a:spcPct val="50000"/>
              </a:spcBef>
              <a:spcAft>
                <a:spcPct val="0"/>
              </a:spcAft>
            </a:pPr>
            <a:r>
              <a:rPr lang="ar-JO" altLang="zh-CN" b="1" dirty="0">
                <a:solidFill>
                  <a:srgbClr val="C00000"/>
                </a:solidFill>
                <a:latin typeface="Arial" panose="020B0604020202020204" pitchFamily="34" charset="0"/>
                <a:cs typeface="Arial" panose="020B0604020202020204" pitchFamily="34" charset="0"/>
              </a:rPr>
              <a:t>لأني نظرت الله وجهاً لوجه و نجيت نفسي</a:t>
            </a:r>
          </a:p>
          <a:p>
            <a:pPr algn="r" defTabSz="914400" fontAlgn="base">
              <a:spcBef>
                <a:spcPct val="50000"/>
              </a:spcBef>
              <a:spcAft>
                <a:spcPct val="0"/>
              </a:spcAft>
            </a:pPr>
            <a:r>
              <a:rPr lang="ar-JO" altLang="zh-CN" b="1" dirty="0">
                <a:solidFill>
                  <a:srgbClr val="3333CC"/>
                </a:solidFill>
                <a:latin typeface="Arial" panose="020B0604020202020204" pitchFamily="34" charset="0"/>
                <a:cs typeface="Arial" panose="020B0604020202020204" pitchFamily="34" charset="0"/>
              </a:rPr>
              <a:t>(تك 32: 30)</a:t>
            </a:r>
            <a:endParaRPr lang="en-US" altLang="zh-CN" b="1" dirty="0">
              <a:solidFill>
                <a:srgbClr val="3333CC"/>
              </a:solidFill>
              <a:latin typeface="Arial" panose="020B0604020202020204" pitchFamily="34" charset="0"/>
              <a:cs typeface="Arial" panose="020B0604020202020204" pitchFamily="34" charset="0"/>
            </a:endParaRPr>
          </a:p>
        </p:txBody>
      </p:sp>
      <p:sp>
        <p:nvSpPr>
          <p:cNvPr id="1251335" name="Text Box 7"/>
          <p:cNvSpPr txBox="1">
            <a:spLocks noChangeArrowheads="1"/>
          </p:cNvSpPr>
          <p:nvPr/>
        </p:nvSpPr>
        <p:spPr bwMode="auto">
          <a:xfrm>
            <a:off x="174625" y="5589588"/>
            <a:ext cx="4397375" cy="83099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dirty="0">
                <a:solidFill>
                  <a:srgbClr val="000000"/>
                </a:solidFill>
                <a:latin typeface="Arial" panose="020B0604020202020204" pitchFamily="34" charset="0"/>
                <a:cs typeface="Arial" panose="020B0604020202020204" pitchFamily="34" charset="0"/>
              </a:rPr>
              <a:t>10. و الآن في تكوين 33 فإن يعقوب يقابل عيسو أخيراً</a:t>
            </a:r>
            <a:endParaRPr lang="en-US" altLang="zh-CN" b="1" dirty="0">
              <a:solidFill>
                <a:srgbClr val="000000"/>
              </a:solidFill>
              <a:latin typeface="Arial" panose="020B0604020202020204" pitchFamily="34" charset="0"/>
              <a:cs typeface="Arial" panose="020B0604020202020204" pitchFamily="34" charset="0"/>
            </a:endParaRPr>
          </a:p>
        </p:txBody>
      </p:sp>
      <p:sp>
        <p:nvSpPr>
          <p:cNvPr id="377861" name="Rectangle 10"/>
          <p:cNvSpPr>
            <a:spLocks noGrp="1" noChangeArrowheads="1"/>
          </p:cNvSpPr>
          <p:nvPr>
            <p:ph type="title" idx="4294967295"/>
          </p:nvPr>
        </p:nvSpPr>
        <p:spPr>
          <a:xfrm>
            <a:off x="5219700" y="4941888"/>
            <a:ext cx="3673475" cy="1295400"/>
          </a:xfrm>
          <a:solidFill>
            <a:schemeClr val="bg1"/>
          </a:solidFill>
        </p:spPr>
        <p:txBody>
          <a:bodyPr/>
          <a:lstStyle/>
          <a:p>
            <a:pPr eaLnBrk="1" hangingPunct="1"/>
            <a:r>
              <a:rPr lang="ar-JO" altLang="zh-CN" sz="3200" dirty="0">
                <a:ea typeface="ＭＳ Ｐゴシック" charset="0"/>
              </a:rPr>
              <a:t>يعقوب يسمي فنيئيل</a:t>
            </a:r>
            <a:endParaRPr lang="en-US" altLang="zh-CN" sz="3200" dirty="0">
              <a:ea typeface="ＭＳ Ｐゴシック" charset="0"/>
            </a:endParaRPr>
          </a:p>
        </p:txBody>
      </p:sp>
    </p:spTree>
    <p:extLst>
      <p:ext uri="{BB962C8B-B14F-4D97-AF65-F5344CB8AC3E}">
        <p14:creationId xmlns:p14="http://schemas.microsoft.com/office/powerpoint/2010/main" val="1672740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1334"/>
                                        </p:tgtEl>
                                        <p:attrNameLst>
                                          <p:attrName>style.visibility</p:attrName>
                                        </p:attrNameLst>
                                      </p:cBhvr>
                                      <p:to>
                                        <p:strVal val="visible"/>
                                      </p:to>
                                    </p:set>
                                    <p:anim calcmode="lin" valueType="num">
                                      <p:cBhvr additive="base">
                                        <p:cTn id="7" dur="500" fill="hold"/>
                                        <p:tgtEl>
                                          <p:spTgt spid="1251334"/>
                                        </p:tgtEl>
                                        <p:attrNameLst>
                                          <p:attrName>ppt_x</p:attrName>
                                        </p:attrNameLst>
                                      </p:cBhvr>
                                      <p:tavLst>
                                        <p:tav tm="0">
                                          <p:val>
                                            <p:strVal val="0-#ppt_w/2"/>
                                          </p:val>
                                        </p:tav>
                                        <p:tav tm="100000">
                                          <p:val>
                                            <p:strVal val="#ppt_x"/>
                                          </p:val>
                                        </p:tav>
                                      </p:tavLst>
                                    </p:anim>
                                    <p:anim calcmode="lin" valueType="num">
                                      <p:cBhvr additive="base">
                                        <p:cTn id="8" dur="500" fill="hold"/>
                                        <p:tgtEl>
                                          <p:spTgt spid="1251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51335"/>
                                        </p:tgtEl>
                                        <p:attrNameLst>
                                          <p:attrName>style.visibility</p:attrName>
                                        </p:attrNameLst>
                                      </p:cBhvr>
                                      <p:to>
                                        <p:strVal val="visible"/>
                                      </p:to>
                                    </p:set>
                                    <p:anim calcmode="lin" valueType="num">
                                      <p:cBhvr additive="base">
                                        <p:cTn id="13" dur="500" fill="hold"/>
                                        <p:tgtEl>
                                          <p:spTgt spid="1251335"/>
                                        </p:tgtEl>
                                        <p:attrNameLst>
                                          <p:attrName>ppt_x</p:attrName>
                                        </p:attrNameLst>
                                      </p:cBhvr>
                                      <p:tavLst>
                                        <p:tav tm="0">
                                          <p:val>
                                            <p:strVal val="1+#ppt_w/2"/>
                                          </p:val>
                                        </p:tav>
                                        <p:tav tm="100000">
                                          <p:val>
                                            <p:strVal val="#ppt_x"/>
                                          </p:val>
                                        </p:tav>
                                      </p:tavLst>
                                    </p:anim>
                                    <p:anim calcmode="lin" valueType="num">
                                      <p:cBhvr additive="base">
                                        <p:cTn id="14" dur="500" fill="hold"/>
                                        <p:tgtEl>
                                          <p:spTgt spid="12513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4" grpId="0" animBg="1" autoUpdateAnimBg="0"/>
      <p:bldP spid="125133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33</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552134164"/>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71450"/>
            <a:ext cx="8915400"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6" name="Rectangle 3"/>
          <p:cNvSpPr>
            <a:spLocks noChangeArrowheads="1"/>
          </p:cNvSpPr>
          <p:nvPr/>
        </p:nvSpPr>
        <p:spPr bwMode="auto">
          <a:xfrm>
            <a:off x="0" y="5598467"/>
            <a:ext cx="9144000" cy="461665"/>
          </a:xfrm>
          <a:prstGeom prst="rect">
            <a:avLst/>
          </a:prstGeom>
          <a:solidFill>
            <a:schemeClr val="bg2">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833540" name="Text Box 4"/>
          <p:cNvSpPr txBox="1">
            <a:spLocks noChangeArrowheads="1"/>
          </p:cNvSpPr>
          <p:nvPr/>
        </p:nvSpPr>
        <p:spPr bwMode="auto">
          <a:xfrm>
            <a:off x="0" y="5257800"/>
            <a:ext cx="9144000" cy="132343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chemeClr val="bg1"/>
                </a:solidFill>
                <a:latin typeface="Arial" panose="020B0604020202020204" pitchFamily="34" charset="0"/>
              </a:rPr>
              <a:t>أخيرًا انتصر اختيار الله ليعقوب عليه دون أي تلاعب </a:t>
            </a:r>
          </a:p>
          <a:p>
            <a:pPr algn="ctr" defTabSz="914400" fontAlgn="base">
              <a:spcBef>
                <a:spcPct val="50000"/>
              </a:spcBef>
              <a:spcAft>
                <a:spcPct val="0"/>
              </a:spcAft>
              <a:defRPr/>
            </a:pPr>
            <a:r>
              <a:rPr lang="ar-JO" sz="3200" b="1" dirty="0">
                <a:solidFill>
                  <a:schemeClr val="bg1"/>
                </a:solidFill>
                <a:latin typeface="Arial" panose="020B0604020202020204" pitchFamily="34" charset="0"/>
              </a:rPr>
              <a:t>من جانب يعقوب.</a:t>
            </a:r>
            <a:endParaRPr lang="en-US" sz="3200" b="1" dirty="0">
              <a:solidFill>
                <a:schemeClr val="bg1"/>
              </a:solidFill>
              <a:effectLst>
                <a:outerShdw blurRad="38100" dist="38100" dir="2700000" algn="tl">
                  <a:srgbClr val="808080"/>
                </a:outerShdw>
              </a:effectLst>
              <a:latin typeface="Arial" panose="020B0604020202020204" pitchFamily="34" charset="0"/>
            </a:endParaRPr>
          </a:p>
        </p:txBody>
      </p:sp>
      <p:sp>
        <p:nvSpPr>
          <p:cNvPr id="379908" name="Rectangle 7"/>
          <p:cNvSpPr>
            <a:spLocks noGrp="1" noChangeArrowheads="1"/>
          </p:cNvSpPr>
          <p:nvPr>
            <p:ph type="title" idx="4294967295"/>
          </p:nvPr>
        </p:nvSpPr>
        <p:spPr>
          <a:xfrm>
            <a:off x="228600" y="54243"/>
            <a:ext cx="8686800" cy="1323439"/>
          </a:xfrm>
          <a:solidFill>
            <a:schemeClr val="bg1"/>
          </a:solidFill>
        </p:spPr>
        <p:txBody>
          <a:bodyPr>
            <a:spAutoFit/>
          </a:bodyPr>
          <a:lstStyle/>
          <a:p>
            <a:pPr eaLnBrk="1" hangingPunct="1"/>
            <a:r>
              <a:rPr lang="ar-JO" altLang="zh-CN" sz="4000" dirty="0">
                <a:ea typeface="ＭＳ Ｐゴシック" charset="0"/>
              </a:rPr>
              <a:t>يعقوب : من مخادع إلى مؤمن</a:t>
            </a:r>
            <a:br>
              <a:rPr lang="ar-JO" altLang="zh-CN" sz="4000" dirty="0">
                <a:ea typeface="ＭＳ Ｐゴシック" charset="0"/>
              </a:rPr>
            </a:br>
            <a:r>
              <a:rPr lang="en-US" altLang="zh-CN" sz="4000" dirty="0">
                <a:ea typeface="ＭＳ Ｐゴシック" charset="0"/>
              </a:rPr>
              <a:t>(</a:t>
            </a:r>
            <a:r>
              <a:rPr lang="ar-JO" altLang="zh-CN" sz="4000" dirty="0">
                <a:ea typeface="ＭＳ Ｐゴシック" charset="0"/>
              </a:rPr>
              <a:t>تك 33</a:t>
            </a:r>
            <a:r>
              <a:rPr lang="en-US" altLang="zh-CN" sz="4000" dirty="0">
                <a:ea typeface="ＭＳ Ｐゴシック" charset="0"/>
              </a:rPr>
              <a:t>)</a:t>
            </a:r>
          </a:p>
        </p:txBody>
      </p:sp>
    </p:spTree>
    <p:extLst>
      <p:ext uri="{BB962C8B-B14F-4D97-AF65-F5344CB8AC3E}">
        <p14:creationId xmlns:p14="http://schemas.microsoft.com/office/powerpoint/2010/main" val="78300222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9"/>
          <p:cNvSpPr>
            <a:spLocks noGrp="1" noChangeArrowheads="1"/>
          </p:cNvSpPr>
          <p:nvPr>
            <p:ph type="title" idx="4294967295"/>
          </p:nvPr>
        </p:nvSpPr>
        <p:spPr/>
        <p:txBody>
          <a:bodyPr/>
          <a:lstStyle/>
          <a:p>
            <a:pPr eaLnBrk="1" hangingPunct="1"/>
            <a:r>
              <a:rPr lang="en-US" altLang="zh-CN">
                <a:latin typeface="Times New Roman" charset="0"/>
                <a:ea typeface="ＭＳ Ｐゴシック" charset="0"/>
              </a:rPr>
              <a:t>Preparing and Meeting</a:t>
            </a:r>
          </a:p>
        </p:txBody>
      </p:sp>
      <p:sp>
        <p:nvSpPr>
          <p:cNvPr id="381954" name="Text Box 4"/>
          <p:cNvSpPr txBox="1">
            <a:spLocks noChangeArrowheads="1"/>
          </p:cNvSpPr>
          <p:nvPr/>
        </p:nvSpPr>
        <p:spPr bwMode="auto">
          <a:xfrm>
            <a:off x="273050" y="279400"/>
            <a:ext cx="3932238" cy="360098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u="sng" dirty="0">
                <a:solidFill>
                  <a:srgbClr val="000000"/>
                </a:solidFill>
                <a:latin typeface="Arial" panose="020B0604020202020204" pitchFamily="34" charset="0"/>
              </a:rPr>
              <a:t>التحضير</a:t>
            </a:r>
            <a:endParaRPr lang="en-US" altLang="zh-CN" b="1" u="sng" dirty="0">
              <a:solidFill>
                <a:srgbClr val="000000"/>
              </a:solidFill>
              <a:latin typeface="Arial" panose="020B0604020202020204" pitchFamily="34" charset="0"/>
            </a:endParaRPr>
          </a:p>
          <a:p>
            <a:pPr defTabSz="914400" fontAlgn="base">
              <a:spcBef>
                <a:spcPct val="50000"/>
              </a:spcBef>
              <a:spcAft>
                <a:spcPct val="0"/>
              </a:spcAft>
            </a:pPr>
            <a:r>
              <a:rPr lang="ar-JO" altLang="zh-CN" b="1" dirty="0">
                <a:latin typeface="Arial" panose="020B0604020202020204" pitchFamily="34" charset="0"/>
              </a:rPr>
              <a:t>يعقوب يرى عيسو و الجيش </a:t>
            </a:r>
            <a:r>
              <a:rPr lang="ar-JO" altLang="zh-CN" b="1" dirty="0">
                <a:solidFill>
                  <a:srgbClr val="000099"/>
                </a:solidFill>
                <a:latin typeface="Arial" panose="020B0604020202020204" pitchFamily="34" charset="0"/>
              </a:rPr>
              <a:t>(33: 1)</a:t>
            </a:r>
            <a:endParaRPr lang="en-US" altLang="zh-CN" b="1" dirty="0">
              <a:solidFill>
                <a:srgbClr val="000000"/>
              </a:solidFill>
              <a:latin typeface="Arial" panose="020B0604020202020204" pitchFamily="34" charset="0"/>
            </a:endParaRPr>
          </a:p>
          <a:p>
            <a:pPr algn="r" defTabSz="914400" fontAlgn="base">
              <a:spcBef>
                <a:spcPct val="50000"/>
              </a:spcBef>
              <a:spcAft>
                <a:spcPct val="0"/>
              </a:spcAft>
            </a:pPr>
            <a:r>
              <a:rPr lang="ar-JO" altLang="zh-CN" b="1" dirty="0">
                <a:solidFill>
                  <a:srgbClr val="000000"/>
                </a:solidFill>
                <a:latin typeface="Arial" panose="020B0604020202020204" pitchFamily="34" charset="0"/>
              </a:rPr>
              <a:t>في اليوم السابق أصيب يعقوب بالخوف و أرسل جماعته قبله بينما بقي في الخلف </a:t>
            </a:r>
            <a:r>
              <a:rPr lang="ar-JO" altLang="zh-CN" b="1" dirty="0">
                <a:solidFill>
                  <a:schemeClr val="accent2"/>
                </a:solidFill>
                <a:latin typeface="Arial" panose="020B0604020202020204" pitchFamily="34" charset="0"/>
              </a:rPr>
              <a:t>(32: 20)</a:t>
            </a:r>
            <a:endParaRPr lang="en-US" altLang="zh-CN" b="1" dirty="0">
              <a:solidFill>
                <a:schemeClr val="accent2"/>
              </a:solidFill>
              <a:latin typeface="Arial" panose="020B0604020202020204" pitchFamily="34" charset="0"/>
            </a:endParaRPr>
          </a:p>
          <a:p>
            <a:pPr algn="r" defTabSz="914400" fontAlgn="base">
              <a:spcBef>
                <a:spcPct val="50000"/>
              </a:spcBef>
              <a:spcAft>
                <a:spcPct val="0"/>
              </a:spcAft>
            </a:pPr>
            <a:r>
              <a:rPr lang="ar-JO" altLang="zh-CN" b="1" dirty="0">
                <a:latin typeface="Arial" panose="020B0604020202020204" pitchFamily="34" charset="0"/>
              </a:rPr>
              <a:t>بعد الحصول على بركة الله </a:t>
            </a:r>
            <a:r>
              <a:rPr lang="ar-JO" altLang="zh-CN" b="1" dirty="0">
                <a:solidFill>
                  <a:srgbClr val="000099"/>
                </a:solidFill>
                <a:latin typeface="Arial" panose="020B0604020202020204" pitchFamily="34" charset="0"/>
              </a:rPr>
              <a:t>(32: 29) </a:t>
            </a:r>
            <a:r>
              <a:rPr lang="ar-JO" altLang="zh-CN" b="1" dirty="0">
                <a:latin typeface="Arial" panose="020B0604020202020204" pitchFamily="34" charset="0"/>
              </a:rPr>
              <a:t>قسم يعقوب عائلته إلى مجموعات و سار خلفهم </a:t>
            </a:r>
            <a:r>
              <a:rPr lang="ar-JO" altLang="zh-CN" b="1" dirty="0">
                <a:solidFill>
                  <a:srgbClr val="000099"/>
                </a:solidFill>
                <a:latin typeface="Arial" panose="020B0604020202020204" pitchFamily="34" charset="0"/>
              </a:rPr>
              <a:t>(33: 3)</a:t>
            </a:r>
            <a:endParaRPr lang="en-US" altLang="zh-CN" b="1" dirty="0">
              <a:solidFill>
                <a:srgbClr val="000099"/>
              </a:solidFill>
              <a:latin typeface="Arial" panose="020B0604020202020204" pitchFamily="34" charset="0"/>
            </a:endParaRPr>
          </a:p>
        </p:txBody>
      </p:sp>
      <p:sp>
        <p:nvSpPr>
          <p:cNvPr id="381955" name="Text Box 7"/>
          <p:cNvSpPr txBox="1">
            <a:spLocks noChangeArrowheads="1"/>
          </p:cNvSpPr>
          <p:nvPr/>
        </p:nvSpPr>
        <p:spPr bwMode="auto">
          <a:xfrm>
            <a:off x="4256088" y="4575175"/>
            <a:ext cx="4583112" cy="2308324"/>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u="sng" dirty="0">
                <a:solidFill>
                  <a:srgbClr val="000000"/>
                </a:solidFill>
                <a:latin typeface="Arial" panose="020B0604020202020204" pitchFamily="34" charset="0"/>
              </a:rPr>
              <a:t>المقابلة</a:t>
            </a:r>
            <a:endParaRPr lang="en-US" altLang="zh-CN" b="1" u="sng" dirty="0">
              <a:solidFill>
                <a:srgbClr val="000000"/>
              </a:solidFill>
              <a:latin typeface="Arial" panose="020B0604020202020204" pitchFamily="34" charset="0"/>
            </a:endParaRPr>
          </a:p>
          <a:p>
            <a:pPr algn="r" defTabSz="914400" fontAlgn="base">
              <a:spcBef>
                <a:spcPct val="50000"/>
              </a:spcBef>
              <a:spcAft>
                <a:spcPct val="0"/>
              </a:spcAft>
            </a:pPr>
            <a:r>
              <a:rPr lang="ar-JO" altLang="zh-CN" b="1" dirty="0">
                <a:latin typeface="Arial" panose="020B0604020202020204" pitchFamily="34" charset="0"/>
              </a:rPr>
              <a:t>يسجد يعقوب إلى الأرض </a:t>
            </a:r>
            <a:r>
              <a:rPr lang="ar-JO" altLang="zh-CN" b="1" dirty="0">
                <a:solidFill>
                  <a:srgbClr val="000099"/>
                </a:solidFill>
                <a:latin typeface="Arial" panose="020B0604020202020204" pitchFamily="34" charset="0"/>
              </a:rPr>
              <a:t>سبع مرات      (33: 3)</a:t>
            </a:r>
            <a:endParaRPr lang="en-US" altLang="zh-CN" b="1" dirty="0">
              <a:solidFill>
                <a:srgbClr val="000000"/>
              </a:solidFill>
              <a:latin typeface="Arial" panose="020B0604020202020204" pitchFamily="34" charset="0"/>
            </a:endParaRPr>
          </a:p>
          <a:p>
            <a:pPr algn="r" defTabSz="914400" fontAlgn="base">
              <a:spcBef>
                <a:spcPct val="50000"/>
              </a:spcBef>
              <a:spcAft>
                <a:spcPct val="0"/>
              </a:spcAft>
            </a:pPr>
            <a:r>
              <a:rPr lang="ar-JO" altLang="zh-CN" b="1" dirty="0">
                <a:solidFill>
                  <a:srgbClr val="FF0000"/>
                </a:solidFill>
                <a:latin typeface="Arial" panose="020B0604020202020204" pitchFamily="34" charset="0"/>
              </a:rPr>
              <a:t>الأهمية الثقافية </a:t>
            </a:r>
            <a:r>
              <a:rPr lang="ar-JO" altLang="zh-CN" b="1" dirty="0">
                <a:solidFill>
                  <a:srgbClr val="000000"/>
                </a:solidFill>
                <a:latin typeface="Arial" panose="020B0604020202020204" pitchFamily="34" charset="0"/>
              </a:rPr>
              <a:t>: الإتضاع العميق احتراماً لعيسو</a:t>
            </a:r>
            <a:endParaRPr lang="en-US" altLang="zh-CN" b="1" dirty="0">
              <a:solidFill>
                <a:srgbClr val="000000"/>
              </a:solidFill>
              <a:latin typeface="Arial" panose="020B0604020202020204" pitchFamily="34" charset="0"/>
            </a:endParaRPr>
          </a:p>
        </p:txBody>
      </p:sp>
      <p:pic>
        <p:nvPicPr>
          <p:cNvPr id="381956" name="Picture 8" descr="035"/>
          <p:cNvPicPr>
            <a:picLocks noChangeAspect="1" noChangeArrowheads="1"/>
          </p:cNvPicPr>
          <p:nvPr/>
        </p:nvPicPr>
        <p:blipFill>
          <a:blip r:embed="rId3" cstate="screen">
            <a:lum bright="66000" contrast="72000"/>
            <a:extLst>
              <a:ext uri="{28A0092B-C50C-407E-A947-70E740481C1C}">
                <a14:useLocalDpi xmlns:a14="http://schemas.microsoft.com/office/drawing/2010/main"/>
              </a:ext>
            </a:extLst>
          </a:blip>
          <a:srcRect l="29791" r="1180"/>
          <a:stretch>
            <a:fillRect/>
          </a:stretch>
        </p:blipFill>
        <p:spPr bwMode="auto">
          <a:xfrm>
            <a:off x="5024438" y="88900"/>
            <a:ext cx="3413125" cy="4048125"/>
          </a:xfrm>
          <a:prstGeom prst="rect">
            <a:avLst/>
          </a:prstGeom>
          <a:noFill/>
          <a:ln w="2857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2360732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 Box 4"/>
          <p:cNvSpPr txBox="1">
            <a:spLocks noChangeArrowheads="1"/>
          </p:cNvSpPr>
          <p:nvPr/>
        </p:nvSpPr>
        <p:spPr bwMode="auto">
          <a:xfrm>
            <a:off x="342900" y="1162050"/>
            <a:ext cx="4656138" cy="397031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u="sng" dirty="0">
                <a:solidFill>
                  <a:srgbClr val="000000"/>
                </a:solidFill>
                <a:latin typeface="Arial" panose="020B0604020202020204" pitchFamily="34" charset="0"/>
              </a:rPr>
              <a:t>وحدة جديدة غير متوقعة</a:t>
            </a:r>
            <a:endParaRPr lang="en-US" altLang="zh-CN" b="1" u="sng" dirty="0">
              <a:solidFill>
                <a:srgbClr val="000000"/>
              </a:solidFill>
              <a:latin typeface="Arial" panose="020B0604020202020204" pitchFamily="34" charset="0"/>
            </a:endParaRPr>
          </a:p>
          <a:p>
            <a:pPr algn="r" defTabSz="914400" rtl="1" fontAlgn="base">
              <a:spcBef>
                <a:spcPct val="50000"/>
              </a:spcBef>
              <a:spcAft>
                <a:spcPct val="0"/>
              </a:spcAft>
              <a:buFontTx/>
              <a:buChar char="-"/>
            </a:pPr>
            <a:r>
              <a:rPr lang="ar-JO" altLang="zh-CN" b="1" dirty="0">
                <a:solidFill>
                  <a:srgbClr val="000000"/>
                </a:solidFill>
                <a:latin typeface="Arial" panose="020B0604020202020204" pitchFamily="34" charset="0"/>
              </a:rPr>
              <a:t> مصالحة ووحدة مفرحة</a:t>
            </a:r>
            <a:endParaRPr lang="en-US" altLang="zh-CN" b="1" dirty="0">
              <a:solidFill>
                <a:srgbClr val="000000"/>
              </a:solidFill>
              <a:latin typeface="Arial" panose="020B0604020202020204" pitchFamily="34" charset="0"/>
            </a:endParaRPr>
          </a:p>
          <a:p>
            <a:pPr algn="r" defTabSz="914400" rtl="1" fontAlgn="base">
              <a:spcBef>
                <a:spcPct val="50000"/>
              </a:spcBef>
              <a:spcAft>
                <a:spcPct val="0"/>
              </a:spcAft>
              <a:buFontTx/>
              <a:buChar char="-"/>
            </a:pPr>
            <a:r>
              <a:rPr lang="ar-JO" altLang="zh-CN" b="1" dirty="0">
                <a:solidFill>
                  <a:srgbClr val="000000"/>
                </a:solidFill>
                <a:latin typeface="Arial" panose="020B0604020202020204" pitchFamily="34" charset="0"/>
              </a:rPr>
              <a:t> ركض عيسو لملاقاة يعقوب ووقع على عنقه و قبله</a:t>
            </a:r>
            <a:endParaRPr lang="en-US" altLang="zh-CN" b="1" dirty="0">
              <a:solidFill>
                <a:srgbClr val="000099"/>
              </a:solidFill>
              <a:latin typeface="Arial" panose="020B0604020202020204" pitchFamily="34" charset="0"/>
            </a:endParaRPr>
          </a:p>
          <a:p>
            <a:pPr algn="r" defTabSz="914400" rtl="1" fontAlgn="base">
              <a:spcBef>
                <a:spcPct val="50000"/>
              </a:spcBef>
              <a:spcAft>
                <a:spcPct val="0"/>
              </a:spcAft>
              <a:buFontTx/>
              <a:buChar char="-"/>
            </a:pPr>
            <a:r>
              <a:rPr lang="ar-JO" altLang="zh-CN" b="1" dirty="0">
                <a:latin typeface="Arial" panose="020B0604020202020204" pitchFamily="34" charset="0"/>
              </a:rPr>
              <a:t> بكيا</a:t>
            </a:r>
            <a:r>
              <a:rPr lang="ar-JO" altLang="zh-CN" b="1" dirty="0">
                <a:solidFill>
                  <a:srgbClr val="000099"/>
                </a:solidFill>
                <a:latin typeface="Arial" panose="020B0604020202020204" pitchFamily="34" charset="0"/>
              </a:rPr>
              <a:t> (33: 4)</a:t>
            </a:r>
            <a:endParaRPr lang="en-US" altLang="zh-CN" b="1" dirty="0">
              <a:solidFill>
                <a:srgbClr val="000099"/>
              </a:solidFill>
              <a:latin typeface="Arial" panose="020B0604020202020204" pitchFamily="34" charset="0"/>
            </a:endParaRPr>
          </a:p>
          <a:p>
            <a:pPr defTabSz="914400" fontAlgn="base">
              <a:spcBef>
                <a:spcPct val="50000"/>
              </a:spcBef>
              <a:spcAft>
                <a:spcPct val="0"/>
              </a:spcAft>
            </a:pPr>
            <a:endParaRPr lang="en-US" altLang="zh-CN" b="1" dirty="0">
              <a:solidFill>
                <a:srgbClr val="000000"/>
              </a:solidFill>
              <a:latin typeface="Arial" panose="020B0604020202020204" pitchFamily="34" charset="0"/>
            </a:endParaRPr>
          </a:p>
          <a:p>
            <a:pPr algn="r" defTabSz="914400" fontAlgn="base">
              <a:spcBef>
                <a:spcPct val="50000"/>
              </a:spcBef>
              <a:spcAft>
                <a:spcPct val="0"/>
              </a:spcAft>
            </a:pPr>
            <a:r>
              <a:rPr lang="ar-JO" altLang="zh-CN" b="1" dirty="0">
                <a:solidFill>
                  <a:srgbClr val="000000"/>
                </a:solidFill>
                <a:latin typeface="Arial" panose="020B0604020202020204" pitchFamily="34" charset="0"/>
              </a:rPr>
              <a:t>(قبل 20 سنة أقسم عيسو أن يقتل عيسو في </a:t>
            </a:r>
            <a:r>
              <a:rPr lang="ar-JO" altLang="zh-CN" b="1" dirty="0">
                <a:solidFill>
                  <a:schemeClr val="accent2"/>
                </a:solidFill>
                <a:latin typeface="Arial" panose="020B0604020202020204" pitchFamily="34" charset="0"/>
              </a:rPr>
              <a:t>27: 41)</a:t>
            </a:r>
            <a:endParaRPr lang="en-US" altLang="zh-CN" b="1" dirty="0">
              <a:solidFill>
                <a:schemeClr val="accent2"/>
              </a:solidFill>
              <a:latin typeface="Arial" panose="020B0604020202020204" pitchFamily="34" charset="0"/>
            </a:endParaRPr>
          </a:p>
        </p:txBody>
      </p:sp>
      <p:pic>
        <p:nvPicPr>
          <p:cNvPr id="384002" name="Picture 5" descr="jacob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0650" y="1039813"/>
            <a:ext cx="3632200" cy="5141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Rectangle 6"/>
          <p:cNvSpPr>
            <a:spLocks noGrp="1" noChangeArrowheads="1"/>
          </p:cNvSpPr>
          <p:nvPr>
            <p:ph type="title" idx="4294967295"/>
          </p:nvPr>
        </p:nvSpPr>
        <p:spPr>
          <a:xfrm>
            <a:off x="685800" y="76200"/>
            <a:ext cx="7772400" cy="1143000"/>
          </a:xfrm>
        </p:spPr>
        <p:txBody>
          <a:bodyPr/>
          <a:lstStyle/>
          <a:p>
            <a:pPr eaLnBrk="1" hangingPunct="1"/>
            <a:r>
              <a:rPr lang="en-US" altLang="zh-CN">
                <a:latin typeface="Times New Roman" charset="0"/>
                <a:ea typeface="ＭＳ Ｐゴシック" charset="0"/>
              </a:rPr>
              <a:t>An Unexpected Reunion</a:t>
            </a:r>
          </a:p>
        </p:txBody>
      </p:sp>
    </p:spTree>
    <p:extLst>
      <p:ext uri="{BB962C8B-B14F-4D97-AF65-F5344CB8AC3E}">
        <p14:creationId xmlns:p14="http://schemas.microsoft.com/office/powerpoint/2010/main" val="226843313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ext Box 4"/>
          <p:cNvSpPr txBox="1">
            <a:spLocks noChangeArrowheads="1"/>
          </p:cNvSpPr>
          <p:nvPr/>
        </p:nvSpPr>
        <p:spPr bwMode="auto">
          <a:xfrm>
            <a:off x="695325" y="4745038"/>
            <a:ext cx="7610475" cy="156966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ja-JP" b="1" dirty="0">
                <a:latin typeface="Arial" panose="020B0604020202020204" pitchFamily="34" charset="0"/>
              </a:rPr>
              <a:t>مقابلة عائلة يعقوب </a:t>
            </a:r>
            <a:r>
              <a:rPr lang="ar-JO" altLang="ja-JP" b="1" dirty="0">
                <a:solidFill>
                  <a:srgbClr val="000099"/>
                </a:solidFill>
                <a:latin typeface="Arial" panose="020B0604020202020204" pitchFamily="34" charset="0"/>
              </a:rPr>
              <a:t>(33: 5-7)</a:t>
            </a:r>
            <a:endParaRPr lang="en-US" altLang="ja-JP" b="1" dirty="0">
              <a:solidFill>
                <a:srgbClr val="000099"/>
              </a:solidFill>
              <a:latin typeface="Arial" panose="020B0604020202020204" pitchFamily="34" charset="0"/>
            </a:endParaRPr>
          </a:p>
          <a:p>
            <a:pPr algn="r" defTabSz="914400" rtl="1" fontAlgn="base">
              <a:spcBef>
                <a:spcPct val="50000"/>
              </a:spcBef>
              <a:spcAft>
                <a:spcPct val="0"/>
              </a:spcAft>
              <a:buFontTx/>
              <a:buChar char="-"/>
            </a:pPr>
            <a:r>
              <a:rPr lang="ar-JO" altLang="zh-CN" b="1" dirty="0">
                <a:solidFill>
                  <a:srgbClr val="000000"/>
                </a:solidFill>
                <a:latin typeface="Arial" panose="020B0604020202020204" pitchFamily="34" charset="0"/>
              </a:rPr>
              <a:t> قدم يعقوب عائلته إلى عيسو</a:t>
            </a:r>
            <a:endParaRPr lang="en-US" altLang="zh-CN" b="1" dirty="0">
              <a:solidFill>
                <a:srgbClr val="000000"/>
              </a:solidFill>
              <a:latin typeface="Arial" panose="020B0604020202020204" pitchFamily="34" charset="0"/>
            </a:endParaRPr>
          </a:p>
          <a:p>
            <a:pPr algn="r" defTabSz="914400" rtl="1" fontAlgn="base">
              <a:spcBef>
                <a:spcPct val="50000"/>
              </a:spcBef>
              <a:spcAft>
                <a:spcPct val="0"/>
              </a:spcAft>
              <a:buFontTx/>
              <a:buChar char="-"/>
            </a:pPr>
            <a:r>
              <a:rPr lang="ar-JO" altLang="zh-CN" b="1" dirty="0">
                <a:solidFill>
                  <a:srgbClr val="FF0000"/>
                </a:solidFill>
                <a:latin typeface="Arial" panose="020B0604020202020204" pitchFamily="34" charset="0"/>
              </a:rPr>
              <a:t> عرف</a:t>
            </a:r>
            <a:r>
              <a:rPr lang="ar-JO" altLang="zh-CN" b="1" dirty="0">
                <a:solidFill>
                  <a:srgbClr val="000000"/>
                </a:solidFill>
                <a:latin typeface="Arial" panose="020B0604020202020204" pitchFamily="34" charset="0"/>
              </a:rPr>
              <a:t> يعقوب أن الله أعطاه الأولاد بنعمته</a:t>
            </a:r>
            <a:endParaRPr lang="en-US" altLang="zh-CN" b="1" dirty="0">
              <a:solidFill>
                <a:srgbClr val="000000"/>
              </a:solidFill>
              <a:latin typeface="Arial" panose="020B0604020202020204" pitchFamily="34" charset="0"/>
            </a:endParaRPr>
          </a:p>
        </p:txBody>
      </p:sp>
      <p:sp>
        <p:nvSpPr>
          <p:cNvPr id="386050" name="Rectangle 6"/>
          <p:cNvSpPr>
            <a:spLocks noGrp="1" noChangeArrowheads="1"/>
          </p:cNvSpPr>
          <p:nvPr>
            <p:ph type="title" idx="4294967295"/>
          </p:nvPr>
        </p:nvSpPr>
        <p:spPr/>
        <p:txBody>
          <a:bodyPr/>
          <a:lstStyle/>
          <a:p>
            <a:pPr eaLnBrk="1" hangingPunct="1"/>
            <a:r>
              <a:rPr lang="en-US" altLang="zh-CN" dirty="0">
                <a:latin typeface="Times New Roman" charset="0"/>
                <a:ea typeface="ＭＳ Ｐゴシック" charset="0"/>
              </a:rPr>
              <a:t>Meeting Jacob</a:t>
            </a:r>
            <a:r>
              <a:rPr lang="uk-UA" altLang="ja-JP" dirty="0">
                <a:latin typeface="Times New Roman" charset="0"/>
                <a:ea typeface="ＭＳ Ｐゴシック" charset="0"/>
              </a:rPr>
              <a:t>'</a:t>
            </a:r>
            <a:r>
              <a:rPr lang="en-US" altLang="ja-JP" dirty="0">
                <a:latin typeface="Times New Roman" charset="0"/>
                <a:ea typeface="ＭＳ Ｐゴシック" charset="0"/>
              </a:rPr>
              <a:t>s Family</a:t>
            </a:r>
            <a:endParaRPr lang="en-US" altLang="zh-CN" dirty="0">
              <a:latin typeface="Times New Roman" charset="0"/>
              <a:ea typeface="ＭＳ Ｐゴシック" charset="0"/>
            </a:endParaRPr>
          </a:p>
        </p:txBody>
      </p:sp>
      <p:pic>
        <p:nvPicPr>
          <p:cNvPr id="386051" name="Picture 5" descr="0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4875" y="200025"/>
            <a:ext cx="501015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2922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
          <p:cNvSpPr>
            <a:spLocks noGrp="1" noChangeArrowheads="1"/>
          </p:cNvSpPr>
          <p:nvPr>
            <p:ph type="title" idx="4294967295"/>
          </p:nvPr>
        </p:nvSpPr>
        <p:spPr/>
        <p:txBody>
          <a:bodyPr/>
          <a:lstStyle/>
          <a:p>
            <a:pPr eaLnBrk="1" hangingPunct="1"/>
            <a:r>
              <a:rPr lang="en-US" altLang="zh-CN" b="1">
                <a:latin typeface="Times New Roman" charset="0"/>
                <a:ea typeface="ＭＳ Ｐゴシック" charset="0"/>
              </a:rPr>
              <a:t>Jacob Builds Shechem Altar</a:t>
            </a:r>
          </a:p>
        </p:txBody>
      </p:sp>
      <p:sp>
        <p:nvSpPr>
          <p:cNvPr id="388098" name="Text Box 2"/>
          <p:cNvSpPr txBox="1">
            <a:spLocks noChangeArrowheads="1"/>
          </p:cNvSpPr>
          <p:nvPr/>
        </p:nvSpPr>
        <p:spPr bwMode="auto">
          <a:xfrm>
            <a:off x="266700" y="0"/>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000" b="1" dirty="0">
              <a:solidFill>
                <a:srgbClr val="000000"/>
              </a:solidFill>
              <a:latin typeface="Arial" panose="020B0604020202020204" pitchFamily="34" charset="0"/>
            </a:endParaRPr>
          </a:p>
        </p:txBody>
      </p:sp>
      <p:sp>
        <p:nvSpPr>
          <p:cNvPr id="388099" name="Text Box 5"/>
          <p:cNvSpPr txBox="1">
            <a:spLocks noChangeArrowheads="1"/>
          </p:cNvSpPr>
          <p:nvPr/>
        </p:nvSpPr>
        <p:spPr bwMode="auto">
          <a:xfrm>
            <a:off x="365125" y="304800"/>
            <a:ext cx="5730875" cy="101566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ar-JO" altLang="zh-CN" b="1" u="sng" dirty="0">
                <a:solidFill>
                  <a:srgbClr val="000000"/>
                </a:solidFill>
                <a:latin typeface="Arial" panose="020B0604020202020204" pitchFamily="34" charset="0"/>
              </a:rPr>
              <a:t>يبني يعقوب مذبح شكيم</a:t>
            </a:r>
            <a:endParaRPr lang="en-US" altLang="zh-CN" b="1" u="sng" dirty="0">
              <a:solidFill>
                <a:srgbClr val="000000"/>
              </a:solidFill>
              <a:latin typeface="Arial" panose="020B0604020202020204" pitchFamily="34" charset="0"/>
            </a:endParaRPr>
          </a:p>
          <a:p>
            <a:pPr algn="r" defTabSz="914400" fontAlgn="base">
              <a:spcBef>
                <a:spcPct val="50000"/>
              </a:spcBef>
              <a:spcAft>
                <a:spcPct val="0"/>
              </a:spcAft>
            </a:pPr>
            <a:r>
              <a:rPr lang="ar-JO" altLang="zh-CN" b="1" dirty="0">
                <a:solidFill>
                  <a:srgbClr val="000000"/>
                </a:solidFill>
                <a:latin typeface="Arial" panose="020B0604020202020204" pitchFamily="34" charset="0"/>
              </a:rPr>
              <a:t>سمى المذبح إيل إله إسرائيل أو إله إسرائيل القدير </a:t>
            </a:r>
            <a:endParaRPr lang="en-US" altLang="zh-CN" b="1" dirty="0">
              <a:solidFill>
                <a:srgbClr val="000000"/>
              </a:solidFill>
              <a:latin typeface="Arial" panose="020B0604020202020204" pitchFamily="34" charset="0"/>
            </a:endParaRPr>
          </a:p>
        </p:txBody>
      </p:sp>
      <p:sp>
        <p:nvSpPr>
          <p:cNvPr id="388100" name="Rectangle 8"/>
          <p:cNvSpPr>
            <a:spLocks noChangeArrowheads="1"/>
          </p:cNvSpPr>
          <p:nvPr/>
        </p:nvSpPr>
        <p:spPr bwMode="auto">
          <a:xfrm>
            <a:off x="838200" y="2979738"/>
            <a:ext cx="4491038" cy="19389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ar-JO" altLang="zh-CN" sz="2400" b="1" dirty="0">
                <a:solidFill>
                  <a:srgbClr val="FF0000"/>
                </a:solidFill>
                <a:latin typeface="Arial" panose="020B0604020202020204" pitchFamily="34" charset="0"/>
                <a:ea typeface="ＭＳ Ｐゴシック" charset="0"/>
                <a:cs typeface="ＭＳ Ｐゴシック" charset="0"/>
              </a:rPr>
              <a:t>أهمية المذبح</a:t>
            </a:r>
            <a:endParaRPr lang="en-US" altLang="zh-CN" sz="2400" b="1" dirty="0">
              <a:solidFill>
                <a:srgbClr val="FF0000"/>
              </a:solidFill>
              <a:latin typeface="Arial" panose="020B0604020202020204" pitchFamily="34" charset="0"/>
              <a:ea typeface="ＭＳ Ｐゴシック" charset="0"/>
              <a:cs typeface="ＭＳ Ｐゴシック" charset="0"/>
            </a:endParaRPr>
          </a:p>
          <a:p>
            <a:pPr algn="r" defTabSz="914400" fontAlgn="base">
              <a:spcBef>
                <a:spcPct val="50000"/>
              </a:spcBef>
              <a:spcAft>
                <a:spcPct val="0"/>
              </a:spcAft>
            </a:pPr>
            <a:r>
              <a:rPr lang="ar-JO" altLang="ja-JP" sz="2400" b="1" dirty="0">
                <a:solidFill>
                  <a:srgbClr val="000000"/>
                </a:solidFill>
                <a:latin typeface="Arial" panose="020B0604020202020204" pitchFamily="34" charset="0"/>
                <a:ea typeface="ＭＳ Ｐゴシック" charset="0"/>
                <a:cs typeface="ＭＳ Ｐゴシック" charset="0"/>
              </a:rPr>
              <a:t>استخدم يعقوب اسمه الجديد إسرائيل</a:t>
            </a:r>
            <a:endParaRPr lang="en-US" altLang="ja-JP" sz="2400" b="1" dirty="0">
              <a:solidFill>
                <a:srgbClr val="000000"/>
              </a:solidFill>
              <a:latin typeface="Arial" panose="020B0604020202020204" pitchFamily="34" charset="0"/>
              <a:ea typeface="ＭＳ Ｐゴシック" charset="0"/>
              <a:cs typeface="ＭＳ Ｐゴシック" charset="0"/>
            </a:endParaRPr>
          </a:p>
          <a:p>
            <a:pPr algn="r" defTabSz="914400" fontAlgn="base">
              <a:spcBef>
                <a:spcPct val="50000"/>
              </a:spcBef>
              <a:spcAft>
                <a:spcPct val="0"/>
              </a:spcAft>
            </a:pPr>
            <a:r>
              <a:rPr lang="ar-JO" altLang="zh-CN" sz="2400" b="1" dirty="0">
                <a:solidFill>
                  <a:srgbClr val="000000"/>
                </a:solidFill>
                <a:latin typeface="Arial" panose="020B0604020202020204" pitchFamily="34" charset="0"/>
                <a:ea typeface="ＭＳ Ｐゴシック" charset="0"/>
                <a:cs typeface="ＭＳ Ｐゴシック" charset="0"/>
              </a:rPr>
              <a:t>في وسط أرض وثنية أسس مركزاً جديداً لعبادة الإله الحقيقي</a:t>
            </a:r>
            <a:endParaRPr lang="en-US" altLang="zh-CN" sz="2400" b="1"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742310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خلق يسوع الأرض (1: 26) و سيهزم الشيطان (3: 15) بعد أن يأتي من نسل إبراهيم (12: 1-3) وسوف يملك من نسل يهوذا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(49: 10)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478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Rectangle 3"/>
          <p:cNvSpPr>
            <a:spLocks noChangeArrowheads="1"/>
          </p:cNvSpPr>
          <p:nvPr/>
        </p:nvSpPr>
        <p:spPr bwMode="auto">
          <a:xfrm>
            <a:off x="0" y="3198167"/>
            <a:ext cx="9144000" cy="461665"/>
          </a:xfrm>
          <a:prstGeom prst="rect">
            <a:avLst/>
          </a:prstGeom>
          <a:solidFill>
            <a:schemeClr val="bg1">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pic>
        <p:nvPicPr>
          <p:cNvPr id="843781" name="Picture 5" descr="jacbes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7125" y="3509963"/>
            <a:ext cx="25034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172075" y="685800"/>
            <a:ext cx="3819525" cy="6197600"/>
            <a:chOff x="3483" y="416"/>
            <a:chExt cx="2497" cy="3904"/>
          </a:xfrm>
        </p:grpSpPr>
        <p:sp>
          <p:nvSpPr>
            <p:cNvPr id="390154" name="Rectangle 7"/>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pic>
          <p:nvPicPr>
            <p:cNvPr id="390155" name="Picture 8" descr="JacobandEsau"/>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7" y="431"/>
              <a:ext cx="1932" cy="1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43785" name="Picture 9" descr="gen3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4188" y="3578225"/>
            <a:ext cx="2989262"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6" name="Picture 10" descr="feb219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3000" y="2782888"/>
            <a:ext cx="4014788" cy="407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7" name="Picture 11" descr="jacobandessau"/>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43788" name="Picture 12" descr="esausellsbirthrigh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1838" y="3714750"/>
            <a:ext cx="4525962" cy="318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13"/>
          <p:cNvSpPr>
            <a:spLocks noGrp="1" noChangeArrowheads="1"/>
          </p:cNvSpPr>
          <p:nvPr>
            <p:ph type="title" idx="4294967295"/>
          </p:nvPr>
        </p:nvSpPr>
        <p:spPr>
          <a:xfrm>
            <a:off x="1835150" y="152400"/>
            <a:ext cx="7080250" cy="685800"/>
          </a:xfrm>
        </p:spPr>
        <p:txBody>
          <a:bodyPr/>
          <a:lstStyle/>
          <a:p>
            <a:pPr eaLnBrk="1" hangingPunct="1"/>
            <a:r>
              <a:rPr lang="ar-JO" altLang="zh-CN" sz="4000" dirty="0">
                <a:ea typeface="ＭＳ Ｐゴシック" charset="0"/>
              </a:rPr>
              <a:t>تصالح يعقوب مع عيسو</a:t>
            </a:r>
            <a:endParaRPr lang="en-US" altLang="zh-CN" sz="4000" dirty="0">
              <a:ea typeface="ＭＳ Ｐゴシック" charset="0"/>
            </a:endParaRPr>
          </a:p>
        </p:txBody>
      </p:sp>
    </p:spTree>
    <p:extLst>
      <p:ext uri="{BB962C8B-B14F-4D97-AF65-F5344CB8AC3E}">
        <p14:creationId xmlns:p14="http://schemas.microsoft.com/office/powerpoint/2010/main" val="3706439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43787"/>
                                        </p:tgtEl>
                                        <p:attrNameLst>
                                          <p:attrName>style.visibility</p:attrName>
                                        </p:attrNameLst>
                                      </p:cBhvr>
                                      <p:to>
                                        <p:strVal val="visible"/>
                                      </p:to>
                                    </p:set>
                                    <p:anim calcmode="lin" valueType="num">
                                      <p:cBhvr>
                                        <p:cTn id="7" dur="1000" fill="hold"/>
                                        <p:tgtEl>
                                          <p:spTgt spid="843787"/>
                                        </p:tgtEl>
                                        <p:attrNameLst>
                                          <p:attrName>ppt_w</p:attrName>
                                        </p:attrNameLst>
                                      </p:cBhvr>
                                      <p:tavLst>
                                        <p:tav tm="0">
                                          <p:val>
                                            <p:fltVal val="0"/>
                                          </p:val>
                                        </p:tav>
                                        <p:tav tm="100000">
                                          <p:val>
                                            <p:strVal val="#ppt_w"/>
                                          </p:val>
                                        </p:tav>
                                      </p:tavLst>
                                    </p:anim>
                                    <p:anim calcmode="lin" valueType="num">
                                      <p:cBhvr>
                                        <p:cTn id="8" dur="1000" fill="hold"/>
                                        <p:tgtEl>
                                          <p:spTgt spid="843787"/>
                                        </p:tgtEl>
                                        <p:attrNameLst>
                                          <p:attrName>ppt_h</p:attrName>
                                        </p:attrNameLst>
                                      </p:cBhvr>
                                      <p:tavLst>
                                        <p:tav tm="0">
                                          <p:val>
                                            <p:fltVal val="0"/>
                                          </p:val>
                                        </p:tav>
                                        <p:tav tm="100000">
                                          <p:val>
                                            <p:strVal val="#ppt_h"/>
                                          </p:val>
                                        </p:tav>
                                      </p:tavLst>
                                    </p:anim>
                                    <p:anim calcmode="lin" valueType="num">
                                      <p:cBhvr>
                                        <p:cTn id="9" dur="1000" fill="hold"/>
                                        <p:tgtEl>
                                          <p:spTgt spid="8437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37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43788"/>
                                        </p:tgtEl>
                                        <p:attrNameLst>
                                          <p:attrName>style.visibility</p:attrName>
                                        </p:attrNameLst>
                                      </p:cBhvr>
                                      <p:to>
                                        <p:strVal val="visible"/>
                                      </p:to>
                                    </p:set>
                                    <p:animEffect transition="in" filter="wipe(down)">
                                      <p:cBhvr>
                                        <p:cTn id="15" dur="500"/>
                                        <p:tgtEl>
                                          <p:spTgt spid="8437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43781"/>
                                        </p:tgtEl>
                                        <p:attrNameLst>
                                          <p:attrName>style.visibility</p:attrName>
                                        </p:attrNameLst>
                                      </p:cBhvr>
                                      <p:to>
                                        <p:strVal val="visible"/>
                                      </p:to>
                                    </p:set>
                                    <p:animEffect transition="in" filter="dissolve">
                                      <p:cBhvr>
                                        <p:cTn id="20" dur="500"/>
                                        <p:tgtEl>
                                          <p:spTgt spid="843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3785"/>
                                        </p:tgtEl>
                                        <p:attrNameLst>
                                          <p:attrName>style.visibility</p:attrName>
                                        </p:attrNameLst>
                                      </p:cBhvr>
                                      <p:to>
                                        <p:strVal val="visible"/>
                                      </p:to>
                                    </p:set>
                                    <p:animEffect transition="in" filter="dissolve">
                                      <p:cBhvr>
                                        <p:cTn id="30" dur="500"/>
                                        <p:tgtEl>
                                          <p:spTgt spid="8437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843786"/>
                                        </p:tgtEl>
                                        <p:attrNameLst>
                                          <p:attrName>style.visibility</p:attrName>
                                        </p:attrNameLst>
                                      </p:cBhvr>
                                      <p:to>
                                        <p:strVal val="visible"/>
                                      </p:to>
                                    </p:set>
                                    <p:anim calcmode="lin" valueType="num">
                                      <p:cBhvr>
                                        <p:cTn id="35" dur="1000" fill="hold"/>
                                        <p:tgtEl>
                                          <p:spTgt spid="843786"/>
                                        </p:tgtEl>
                                        <p:attrNameLst>
                                          <p:attrName>ppt_w</p:attrName>
                                        </p:attrNameLst>
                                      </p:cBhvr>
                                      <p:tavLst>
                                        <p:tav tm="0">
                                          <p:val>
                                            <p:fltVal val="0"/>
                                          </p:val>
                                        </p:tav>
                                        <p:tav tm="100000">
                                          <p:val>
                                            <p:strVal val="#ppt_w"/>
                                          </p:val>
                                        </p:tav>
                                      </p:tavLst>
                                    </p:anim>
                                    <p:anim calcmode="lin" valueType="num">
                                      <p:cBhvr>
                                        <p:cTn id="36" dur="1000" fill="hold"/>
                                        <p:tgtEl>
                                          <p:spTgt spid="843786"/>
                                        </p:tgtEl>
                                        <p:attrNameLst>
                                          <p:attrName>ppt_h</p:attrName>
                                        </p:attrNameLst>
                                      </p:cBhvr>
                                      <p:tavLst>
                                        <p:tav tm="0">
                                          <p:val>
                                            <p:fltVal val="0"/>
                                          </p:val>
                                        </p:tav>
                                        <p:tav tm="100000">
                                          <p:val>
                                            <p:strVal val="#ppt_h"/>
                                          </p:val>
                                        </p:tav>
                                      </p:tavLst>
                                    </p:anim>
                                    <p:anim calcmode="lin" valueType="num">
                                      <p:cBhvr>
                                        <p:cTn id="37" dur="1000" fill="hold"/>
                                        <p:tgtEl>
                                          <p:spTgt spid="84378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437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34</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819764234"/>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انتقام الإخوة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 33 : 18 – 34 : 31</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استغلال دينة في شكيم</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4394454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297329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استغلال دينة في شكيم</a:t>
            </a:r>
            <a:endParaRPr lang="en-US" dirty="0">
              <a:effectLst>
                <a:glow rad="127000">
                  <a:schemeClr val="tx1"/>
                </a:glow>
              </a:effectLst>
              <a:ea typeface="ＭＳ Ｐゴシック" charset="0"/>
              <a:cs typeface="ＭＳ Ｐゴシック" charset="0"/>
            </a:endParaRP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ar-JO" dirty="0">
                <a:solidFill>
                  <a:schemeClr val="tx1"/>
                </a:solidFill>
                <a:effectLst/>
              </a:rPr>
              <a:t>تكوين 34</a:t>
            </a:r>
            <a:endParaRPr lang="en-US" dirty="0">
              <a:solidFill>
                <a:schemeClr val="tx1"/>
              </a:solidFill>
              <a:effectLst/>
            </a:endParaRPr>
          </a:p>
        </p:txBody>
      </p:sp>
      <p:sp>
        <p:nvSpPr>
          <p:cNvPr id="5" name="Rectangle 2"/>
          <p:cNvSpPr txBox="1">
            <a:spLocks noChangeArrowheads="1"/>
          </p:cNvSpPr>
          <p:nvPr/>
        </p:nvSpPr>
        <p:spPr bwMode="auto">
          <a:xfrm>
            <a:off x="268941" y="508831"/>
            <a:ext cx="4198471" cy="331611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نتكلم عن هذا في الكنيسة</a:t>
            </a:r>
            <a:endParaRPr kumimoji="0" lang="en-US"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096902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35</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61198564"/>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39221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9221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9221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حياة يوسف</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36</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92949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dirty="0">
                <a:solidFill>
                  <a:schemeClr val="folHlink"/>
                </a:solidFill>
                <a:latin typeface="Arail" charset="0"/>
                <a:ea typeface="ＭＳ Ｐゴシック" charset="0"/>
                <a:cs typeface="Arail" charset="0"/>
              </a:rPr>
              <a:t>الجغرافيا</a:t>
            </a:r>
            <a:endParaRPr lang="en-US" b="1" dirty="0">
              <a:solidFill>
                <a:srgbClr val="996633"/>
              </a:solidFill>
              <a:latin typeface="Arail" charset="0"/>
              <a:ea typeface="ＭＳ Ｐゴシック" charset="0"/>
              <a:cs typeface="Arail" charset="0"/>
            </a:endParaRPr>
          </a:p>
        </p:txBody>
      </p:sp>
      <p:graphicFrame>
        <p:nvGraphicFramePr>
          <p:cNvPr id="178178"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78178"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rPr>
              <a:t>أدوم</a:t>
            </a:r>
            <a:endParaRPr kumimoji="0" lang="en-US"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rPr>
              <a:t>عيسو</a:t>
            </a:r>
            <a:endParaRPr kumimoji="0" lang="en-US"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ＭＳ Ｐゴシック" charset="0"/>
              <a:cs typeface="Arail"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rPr>
              <a:t>إسرائيل</a:t>
            </a:r>
            <a:endParaRPr kumimoji="0" lang="en-US"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rPr>
              <a:t>يعقوب</a:t>
            </a:r>
            <a:endParaRPr kumimoji="0" lang="en-US" sz="2800" b="1" i="0" u="none" strike="noStrike" kern="1200" cap="none" spc="0" normalizeH="0" baseline="0" noProof="0" dirty="0">
              <a:ln>
                <a:noFill/>
              </a:ln>
              <a:solidFill>
                <a:srgbClr val="F9DBD3"/>
              </a:solidFill>
              <a:effectLst/>
              <a:uLnTx/>
              <a:uFillTx/>
              <a:latin typeface="Arail" charset="0"/>
              <a:ea typeface="ＭＳ Ｐゴシック" charset="0"/>
              <a:cs typeface="Arail"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1849"/>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cs typeface="ＭＳ Ｐゴシック" charset="0"/>
              </a:rPr>
              <a:t>نسل عيسو (تكوين 36)</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795010"/>
          </a:xfrm>
          <a:prstGeom prst="rect">
            <a:avLst/>
          </a:prstGeom>
        </p:spPr>
      </p:pic>
      <p:sp>
        <p:nvSpPr>
          <p:cNvPr id="4" name="Oval 3"/>
          <p:cNvSpPr/>
          <p:nvPr/>
        </p:nvSpPr>
        <p:spPr bwMode="auto">
          <a:xfrm>
            <a:off x="7106844" y="3669202"/>
            <a:ext cx="1912287" cy="1724450"/>
          </a:xfrm>
          <a:prstGeom prst="ellipse">
            <a:avLst/>
          </a:pr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8" charset="0"/>
            </a:endParaRPr>
          </a:p>
        </p:txBody>
      </p:sp>
    </p:spTree>
    <p:extLst>
      <p:ext uri="{BB962C8B-B14F-4D97-AF65-F5344CB8AC3E}">
        <p14:creationId xmlns:p14="http://schemas.microsoft.com/office/powerpoint/2010/main" val="1716424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©2003 TBBMI</a:t>
            </a:r>
          </a:p>
        </p:txBody>
      </p:sp>
      <p:sp>
        <p:nvSpPr>
          <p:cNvPr id="1766404" name="Rectangle 4"/>
          <p:cNvSpPr>
            <a:spLocks noChangeArrowheads="1"/>
          </p:cNvSpPr>
          <p:nvPr/>
        </p:nvSpPr>
        <p:spPr bwMode="auto">
          <a:xfrm>
            <a:off x="7604980" y="6526927"/>
            <a:ext cx="611065"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Arial" panose="020B0604020202020204" pitchFamily="34" charset="0"/>
              </a:rPr>
              <a:t>7.5.03a.</a:t>
            </a:r>
          </a:p>
        </p:txBody>
      </p:sp>
      <p:sp>
        <p:nvSpPr>
          <p:cNvPr id="1766405" name="Rectangle 5"/>
          <p:cNvSpPr>
            <a:spLocks noChangeArrowheads="1"/>
          </p:cNvSpPr>
          <p:nvPr/>
        </p:nvSpPr>
        <p:spPr bwMode="auto">
          <a:xfrm>
            <a:off x="8089006" y="6525340"/>
            <a:ext cx="316112"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Arial" panose="020B0604020202020204" pitchFamily="34"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dirty="0">
                <a:solidFill>
                  <a:schemeClr val="bg1"/>
                </a:solidFill>
                <a:effectLst>
                  <a:glow rad="101600">
                    <a:schemeClr val="tx1"/>
                  </a:glow>
                </a:effectLst>
                <a:ea typeface="ＭＳ Ｐゴシック" charset="0"/>
              </a:rPr>
              <a:t>الكلمة المفتاحية</a:t>
            </a:r>
            <a:br>
              <a:rPr lang="ar-JO" altLang="zh-CN" sz="7200" dirty="0">
                <a:solidFill>
                  <a:schemeClr val="bg1"/>
                </a:solidFill>
                <a:effectLst>
                  <a:glow rad="101600">
                    <a:schemeClr val="tx1"/>
                  </a:glow>
                </a:effectLst>
                <a:ea typeface="ＭＳ Ｐゴシック" charset="0"/>
              </a:rPr>
            </a:br>
            <a:r>
              <a:rPr lang="ar-JO" altLang="zh-CN" sz="7200" dirty="0">
                <a:solidFill>
                  <a:schemeClr val="bg1"/>
                </a:solidFill>
                <a:effectLst>
                  <a:glow rad="101600">
                    <a:schemeClr val="tx1"/>
                  </a:glow>
                </a:effectLst>
                <a:ea typeface="ＭＳ Ｐゴシック" charset="0"/>
              </a:rPr>
              <a:t>في سفر التكوين</a:t>
            </a:r>
            <a:endParaRPr lang="en-US" altLang="zh-CN" sz="7200" dirty="0">
              <a:solidFill>
                <a:schemeClr val="bg1"/>
              </a:solidFill>
              <a:effectLst>
                <a:glow rad="101600">
                  <a:schemeClr val="tx1"/>
                </a:glow>
              </a:effectLst>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rPr>
              <a:t>الإختيار</a:t>
            </a:r>
            <a:endPar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6965</TotalTime>
  <Words>5764</Words>
  <Application>Microsoft Macintosh PowerPoint</Application>
  <PresentationFormat>On-screen Show (4:3)</PresentationFormat>
  <Paragraphs>947</Paragraphs>
  <Slides>120</Slides>
  <Notes>103</Notes>
  <HiddenSlides>0</HiddenSlides>
  <MMClips>1</MMClips>
  <ScaleCrop>false</ScaleCrop>
  <HeadingPairs>
    <vt:vector size="8" baseType="variant">
      <vt:variant>
        <vt:lpstr>Fonts Used</vt:lpstr>
      </vt:variant>
      <vt:variant>
        <vt:i4>17</vt:i4>
      </vt:variant>
      <vt:variant>
        <vt:lpstr>Theme</vt:lpstr>
      </vt:variant>
      <vt:variant>
        <vt:i4>20</vt:i4>
      </vt:variant>
      <vt:variant>
        <vt:lpstr>Embedded OLE Servers</vt:lpstr>
      </vt:variant>
      <vt:variant>
        <vt:i4>1</vt:i4>
      </vt:variant>
      <vt:variant>
        <vt:lpstr>Slide Titles</vt:lpstr>
      </vt:variant>
      <vt:variant>
        <vt:i4>120</vt:i4>
      </vt:variant>
    </vt:vector>
  </HeadingPairs>
  <TitlesOfParts>
    <vt:vector size="158" baseType="lpstr">
      <vt:lpstr>Arail</vt:lpstr>
      <vt:lpstr>ＭＳ Ｐゴシック</vt:lpstr>
      <vt:lpstr>Osaka</vt:lpstr>
      <vt:lpstr>Times</vt:lpstr>
      <vt:lpstr>Arial</vt:lpstr>
      <vt:lpstr>Arial Black</vt:lpstr>
      <vt:lpstr>Arial Narrow</vt:lpstr>
      <vt:lpstr>Calibri</vt:lpstr>
      <vt:lpstr>Comic Sans MS</vt:lpstr>
      <vt:lpstr>Garamond</vt:lpstr>
      <vt:lpstr>Helvetica</vt:lpstr>
      <vt:lpstr>Impact</vt:lpstr>
      <vt:lpstr>Monotype Sorts</vt:lpstr>
      <vt:lpstr>Times New Roman</vt:lpstr>
      <vt:lpstr>Tw Cen MT</vt:lpstr>
      <vt:lpstr>Wingdings</vt:lpstr>
      <vt:lpstr>Wingdings 2</vt:lpstr>
      <vt:lpstr>Default Design</vt:lpstr>
      <vt:lpstr>1_Default Design</vt:lpstr>
      <vt:lpstr>Stream</vt:lpstr>
      <vt:lpstr>Blank Presentation</vt:lpstr>
      <vt:lpstr>2_Orbit</vt:lpstr>
      <vt:lpstr>1_Office Theme</vt:lpstr>
      <vt:lpstr>1_Blank Presentation</vt:lpstr>
      <vt:lpstr>50_Blank Presentation</vt:lpstr>
      <vt:lpstr>1_Shimmer</vt:lpstr>
      <vt:lpstr>3_Default Design</vt:lpstr>
      <vt:lpstr>29_Default Design</vt:lpstr>
      <vt:lpstr>2_Office Theme</vt:lpstr>
      <vt:lpstr>1_untitled 1</vt:lpstr>
      <vt:lpstr>6_Default Design</vt:lpstr>
      <vt:lpstr>Median</vt:lpstr>
      <vt:lpstr>2_Default Design</vt:lpstr>
      <vt:lpstr>46_Blank Presentation</vt:lpstr>
      <vt:lpstr>2_Blank Presentation</vt:lpstr>
      <vt:lpstr>4_Default Design</vt:lpstr>
      <vt:lpstr>Sakura</vt:lpstr>
      <vt:lpstr>Photo Editor Photo</vt:lpstr>
      <vt:lpstr>تكوين ٢١-٣٦ </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vt:lpstr>
      <vt:lpstr>1. افهم أن الملك قد اختارك لتحكم</vt:lpstr>
      <vt:lpstr>2. افهم أن الملك قد وعدك بالبركة</vt:lpstr>
      <vt:lpstr>الفكرة الرئيسية</vt:lpstr>
      <vt:lpstr>ما و من هو الذي تثق به ليخلصك من خطاياك؟</vt:lpstr>
      <vt:lpstr>PowerPoint Presentation</vt:lpstr>
      <vt:lpstr>Slides on  تكوين 21 </vt:lpstr>
      <vt:lpstr>شجرة عائلة الآباء</vt:lpstr>
      <vt:lpstr>ولادة إسحق</vt:lpstr>
      <vt:lpstr>Slides on  تكوين 22 </vt:lpstr>
      <vt:lpstr>ذروة امتحان إبراهيم (تكوين 22)</vt:lpstr>
      <vt:lpstr>تكوين 22</vt:lpstr>
      <vt:lpstr>تكوين 22</vt:lpstr>
      <vt:lpstr>تكوين 22</vt:lpstr>
      <vt:lpstr>تكوين 22</vt:lpstr>
      <vt:lpstr>تكوين 22</vt:lpstr>
      <vt:lpstr>ذبيحة إسحق الوشيكة (تكوين 22)</vt:lpstr>
      <vt:lpstr>غلاطية 3: 29</vt:lpstr>
      <vt:lpstr>Slides on  تكوين 23 </vt:lpstr>
      <vt:lpstr>دفن سارة (تكوين 23)</vt:lpstr>
      <vt:lpstr>شجرة عائلة الآباء</vt:lpstr>
      <vt:lpstr>Slides on  تكوين  24 </vt:lpstr>
      <vt:lpstr>إيجاد زوجة لإسحق (تك 24)</vt:lpstr>
      <vt:lpstr>حياة إسحق</vt:lpstr>
      <vt:lpstr>Slides on  تكوين 25 </vt:lpstr>
      <vt:lpstr>دفن إبراهيم مع سارة في مغارة المكفيلة</vt:lpstr>
      <vt:lpstr>نسل إبراهيم</vt:lpstr>
      <vt:lpstr>ولد عيسو و يعقوب  لكن الله أكد ثانية  أن الأكبر عيسو  سيخدم الأصغر يعقوب</vt:lpstr>
      <vt:lpstr>Slides on  تكوين 26 </vt:lpstr>
      <vt:lpstr>شجرة عائلة الآباء</vt:lpstr>
      <vt:lpstr>أبيمالك، رفقة و إسحق</vt:lpstr>
      <vt:lpstr>Slides on  تكوين 27 </vt:lpstr>
      <vt:lpstr>اختار الله يعقوب و ليس عيسو</vt:lpstr>
      <vt:lpstr>رحلة يعقوب  إلى  فدان ارام</vt:lpstr>
      <vt:lpstr>Slides on  تكوين 28 </vt:lpstr>
      <vt:lpstr>سلم يعقوب (تك 28: 10-22)</vt:lpstr>
      <vt:lpstr>يصل يعقوب  إلى فدان أرام (تك 27-29)</vt:lpstr>
      <vt:lpstr>Slides on  تكوين 29 </vt:lpstr>
      <vt:lpstr>يعقوب      يقابل       راحيل</vt:lpstr>
      <vt:lpstr>(تك 29 : 31 – 30 : 24)</vt:lpstr>
      <vt:lpstr>يائسات من ماذا؟</vt:lpstr>
      <vt:lpstr>زوجات يعقوب اليائسات</vt:lpstr>
      <vt:lpstr>كان يعقوب يائساً</vt:lpstr>
      <vt:lpstr>زوجات يعقوب اليائسات</vt:lpstr>
      <vt:lpstr>هل أنت يائس؟</vt:lpstr>
      <vt:lpstr>كانت ليئة يائسة من أجل الحب</vt:lpstr>
      <vt:lpstr>إذا لم يأت ابن واحد بالحب فربما يستطيع ثلاثة </vt:lpstr>
      <vt:lpstr>فرح لحظي خلال اليأس</vt:lpstr>
      <vt:lpstr>Slides on  تكوين 30 </vt:lpstr>
      <vt:lpstr>يأس راحيل من أجل الأولاد</vt:lpstr>
      <vt:lpstr>اليأس يؤدي إلى حلول يائسة</vt:lpstr>
      <vt:lpstr>يؤدي اليأس إلى نظرة لاعقلانية للدينونة</vt:lpstr>
      <vt:lpstr>الغيرة و المنافسة تغذيان اليأس</vt:lpstr>
      <vt:lpstr>اليأس يقود إلى تكرار المنافسة</vt:lpstr>
      <vt:lpstr>هل كانت ليئة سعيدة؟</vt:lpstr>
      <vt:lpstr>اليأس يقود إلى الأساطير و/أو المعالجة</vt:lpstr>
      <vt:lpstr>اليأس يسيء تفسير نعمة الله</vt:lpstr>
      <vt:lpstr>تغير يأس ليئة</vt:lpstr>
      <vt:lpstr>الطفل لا ينهي اليأس</vt:lpstr>
      <vt:lpstr>دروس من تكوين 29-30</vt:lpstr>
      <vt:lpstr>التحدي : أنظر إلى قلبك</vt:lpstr>
      <vt:lpstr>كن مكتفياً</vt:lpstr>
      <vt:lpstr>Slides on  تكوين 31 </vt:lpstr>
      <vt:lpstr>شجرة عائلة الآباء</vt:lpstr>
      <vt:lpstr>رجوع و عمل يعقوب (تك 29-32)</vt:lpstr>
      <vt:lpstr>Slides on  تكوين 32 </vt:lpstr>
      <vt:lpstr>الله يقابل يعقوب (تك 32)</vt:lpstr>
      <vt:lpstr>يعقوب يصارع مع الله</vt:lpstr>
      <vt:lpstr>يعقوب يسمي فنيئيل</vt:lpstr>
      <vt:lpstr>Slides on  تكوين 33 </vt:lpstr>
      <vt:lpstr>يعقوب : من مخادع إلى مؤمن (تك 33)</vt:lpstr>
      <vt:lpstr>Preparing and Meeting</vt:lpstr>
      <vt:lpstr>An Unexpected Reunion</vt:lpstr>
      <vt:lpstr>Meeting Jacob's Family</vt:lpstr>
      <vt:lpstr>Jacob Builds Shechem Altar</vt:lpstr>
      <vt:lpstr>تصالح يعقوب مع عيسو</vt:lpstr>
      <vt:lpstr>Slides on  تكوين  34 </vt:lpstr>
      <vt:lpstr>استغلال دينة في شكيم</vt:lpstr>
      <vt:lpstr>استغلال دينة في شكيم</vt:lpstr>
      <vt:lpstr>Slides on  تكوين 35 </vt:lpstr>
      <vt:lpstr>حياة يوسف</vt:lpstr>
      <vt:lpstr>Slides on  تكوين 36 </vt:lpstr>
      <vt:lpstr>الجغرافيا</vt:lpstr>
      <vt:lpstr>نسل عيسو (تكوين 36)</vt:lpstr>
      <vt:lpstr>الكلمة المفتاحية في سفر التكوين</vt:lpstr>
      <vt:lpstr> وعد الله المؤمنين مثلنا              ببركات العهد الإبراهيمي </vt:lpstr>
      <vt:lpstr>الفكرة الرئيسية</vt:lpstr>
      <vt:lpstr>كيف تتجاوب مع اختيار و وعد الله؟ </vt:lpstr>
      <vt:lpstr>Black</vt:lpstr>
      <vt:lpstr>مسح العهد القديم   •  BibleStudyDownloads.org</vt:lpstr>
      <vt:lpstr>مخطط السفر</vt:lpstr>
      <vt:lpstr>لاهوت سفر التكوين</vt:lpstr>
      <vt:lpstr>إجابات أسئلة من سفر  التكوين</vt:lpstr>
      <vt:lpstr>سفر التكوين يعلمنا الحكمة </vt:lpstr>
      <vt:lpstr>سفر التكوين يعطينا الرجاء</vt:lpstr>
      <vt:lpstr>سفر التكوين يحذرنا</vt:lpstr>
      <vt:lpstr>مخطط السفر</vt:lpstr>
      <vt:lpstr>النصف الأول</vt:lpstr>
      <vt:lpstr>المسيح : النسل  تكوين 3: 15</vt:lpstr>
      <vt:lpstr>ثق و أطع</vt:lpstr>
      <vt:lpstr>ترتيب العهد القديم الإنجليزي</vt:lpstr>
      <vt:lpstr>ترتيب العهد القديم العبري</vt:lpstr>
      <vt:lpstr>نفس العهد القديم فقط ترتيب مختلف</vt:lpstr>
      <vt:lpstr>ما بين النهرين</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173</cp:revision>
  <dcterms:created xsi:type="dcterms:W3CDTF">2013-08-23T05:05:11Z</dcterms:created>
  <dcterms:modified xsi:type="dcterms:W3CDTF">2024-03-21T13:33:58Z</dcterms:modified>
</cp:coreProperties>
</file>