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theme/theme1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theme/theme3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4.xml" ContentType="application/vnd.openxmlformats-officedocument.theme+xml"/>
  <Override PartName="/ppt/slideLayouts/slideLayout307.xml" ContentType="application/vnd.openxmlformats-officedocument.presentationml.slideLayout+xml"/>
  <Override PartName="/ppt/theme/theme3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9.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0.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1.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2.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3.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4.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5.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6.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7.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8.xml" ContentType="application/vnd.openxmlformats-officedocument.theme+xml"/>
  <Override PartName="/ppt/slideLayouts/slideLayout456.xml" ContentType="application/vnd.openxmlformats-officedocument.presentationml.slideLayout+xml"/>
  <Override PartName="/ppt/theme/theme49.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50.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51.xml" ContentType="application/vnd.openxmlformats-officedocument.theme+xml"/>
  <Override PartName="/ppt/theme/themeOverride1.xml" ContentType="application/vnd.openxmlformats-officedocument.themeOverrid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52.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53.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4.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5.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6.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9.xml" ContentType="application/vnd.openxmlformats-officedocument.theme+xml"/>
  <Override PartName="/ppt/slideLayouts/slideLayout562.xml" ContentType="application/vnd.openxmlformats-officedocument.presentationml.slideLayout+xml"/>
  <Override PartName="/ppt/theme/theme60.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61.xml" ContentType="application/vnd.openxmlformats-officedocument.theme+xml"/>
  <Override PartName="/ppt/slideLayouts/slideLayout576.xml" ContentType="application/vnd.openxmlformats-officedocument.presentationml.slideLayout+xml"/>
  <Override PartName="/ppt/theme/theme62.xml" ContentType="application/vnd.openxmlformats-officedocument.theme+xml"/>
  <Override PartName="/ppt/slideLayouts/slideLayout577.xml" ContentType="application/vnd.openxmlformats-officedocument.presentationml.slideLayout+xml"/>
  <Override PartName="/ppt/theme/theme6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4.xml" ContentType="application/vnd.openxmlformats-officedocument.theme+xml"/>
  <Override PartName="/ppt/slideLayouts/slideLayout591.xml" ContentType="application/vnd.openxmlformats-officedocument.presentationml.slideLayout+xml"/>
  <Override PartName="/ppt/theme/theme65.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4.xml" ContentType="application/vnd.openxmlformats-officedocument.themeOverride+xml"/>
  <Override PartName="/ppt/notesSlides/notesSlide40.xml" ContentType="application/vnd.openxmlformats-officedocument.presentationml.notesSlide+xml"/>
  <Override PartName="/ppt/theme/themeOverride1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6.xml" ContentType="application/vnd.openxmlformats-officedocument.themeOverride+xml"/>
  <Override PartName="/ppt/notesSlides/notesSlide47.xml" ContentType="application/vnd.openxmlformats-officedocument.presentationml.notesSlide+xml"/>
  <Override PartName="/ppt/theme/themeOverride1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8.xml" ContentType="application/vnd.openxmlformats-officedocument.themeOverride+xml"/>
  <Override PartName="/ppt/notesSlides/notesSlide50.xml" ContentType="application/vnd.openxmlformats-officedocument.presentationml.notesSlide+xml"/>
  <Override PartName="/ppt/theme/themeOverride19.xml" ContentType="application/vnd.openxmlformats-officedocument.themeOverride+xml"/>
  <Override PartName="/ppt/notesSlides/notesSlide51.xml" ContentType="application/vnd.openxmlformats-officedocument.presentationml.notesSlide+xml"/>
  <Override PartName="/ppt/theme/themeOverride20.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21.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2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3.xml" ContentType="application/vnd.openxmlformats-officedocument.themeOverride+xml"/>
  <Override PartName="/ppt/notesSlides/notesSlide94.xml" ContentType="application/vnd.openxmlformats-officedocument.presentationml.notesSlide+xml"/>
  <Override PartName="/ppt/theme/themeOverride24.xml" ContentType="application/vnd.openxmlformats-officedocument.themeOverride+xml"/>
  <Override PartName="/ppt/notesSlides/notesSlide95.xml" ContentType="application/vnd.openxmlformats-officedocument.presentationml.notesSlide+xml"/>
  <Override PartName="/ppt/theme/themeOverride25.xml" ContentType="application/vnd.openxmlformats-officedocument.themeOverride+xml"/>
  <Override PartName="/ppt/notesSlides/notesSlide96.xml" ContentType="application/vnd.openxmlformats-officedocument.presentationml.notesSlide+xml"/>
  <Override PartName="/ppt/theme/themeOverride26.xml" ContentType="application/vnd.openxmlformats-officedocument.themeOverride+xml"/>
  <Override PartName="/ppt/notesSlides/notesSlide97.xml" ContentType="application/vnd.openxmlformats-officedocument.presentationml.notesSlide+xml"/>
  <Override PartName="/ppt/theme/themeOverride27.xml" ContentType="application/vnd.openxmlformats-officedocument.themeOverride+xml"/>
  <Override PartName="/ppt/notesSlides/notesSlide98.xml" ContentType="application/vnd.openxmlformats-officedocument.presentationml.notesSlide+xml"/>
  <Override PartName="/ppt/theme/themeOverride28.xml" ContentType="application/vnd.openxmlformats-officedocument.themeOverride+xml"/>
  <Override PartName="/ppt/notesSlides/notesSlide99.xml" ContentType="application/vnd.openxmlformats-officedocument.presentationml.notesSlide+xml"/>
  <Override PartName="/ppt/theme/themeOverride2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30.xml" ContentType="application/vnd.openxmlformats-officedocument.themeOverride+xml"/>
  <Override PartName="/ppt/notesSlides/notesSlide102.xml" ContentType="application/vnd.openxmlformats-officedocument.presentationml.notesSlide+xml"/>
  <Override PartName="/ppt/theme/themeOverride31.xml" ContentType="application/vnd.openxmlformats-officedocument.themeOverride+xml"/>
  <Override PartName="/ppt/notesSlides/notesSlide103.xml" ContentType="application/vnd.openxmlformats-officedocument.presentationml.notesSlide+xml"/>
  <Override PartName="/ppt/theme/themeOverride32.xml" ContentType="application/vnd.openxmlformats-officedocument.themeOverride+xml"/>
  <Override PartName="/ppt/notesSlides/notesSlide104.xml" ContentType="application/vnd.openxmlformats-officedocument.presentationml.notesSlide+xml"/>
  <Override PartName="/ppt/theme/themeOverride33.xml" ContentType="application/vnd.openxmlformats-officedocument.themeOverride+xml"/>
  <Override PartName="/ppt/notesSlides/notesSlide105.xml" ContentType="application/vnd.openxmlformats-officedocument.presentationml.notesSlide+xml"/>
  <Override PartName="/ppt/theme/themeOverride34.xml" ContentType="application/vnd.openxmlformats-officedocument.themeOverride+xml"/>
  <Override PartName="/ppt/notesSlides/notesSlide106.xml" ContentType="application/vnd.openxmlformats-officedocument.presentationml.notesSlide+xml"/>
  <Override PartName="/ppt/theme/themeOverride3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36.xml" ContentType="application/vnd.openxmlformats-officedocument.themeOverride+xml"/>
  <Override PartName="/ppt/notesSlides/notesSlide111.xml" ContentType="application/vnd.openxmlformats-officedocument.presentationml.notesSlide+xml"/>
  <Override PartName="/ppt/theme/themeOverride3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38.xml" ContentType="application/vnd.openxmlformats-officedocument.themeOverride+xml"/>
  <Override PartName="/ppt/notesSlides/notesSlide121.xml" ContentType="application/vnd.openxmlformats-officedocument.presentationml.notesSlide+xml"/>
  <Override PartName="/ppt/theme/themeOverride39.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40.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41.xml" ContentType="application/vnd.openxmlformats-officedocument.themeOverride+xml"/>
  <Override PartName="/ppt/notesSlides/notesSlide140.xml" ContentType="application/vnd.openxmlformats-officedocument.presentationml.notesSlide+xml"/>
  <Override PartName="/ppt/theme/themeOverride42.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43.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44.xml" ContentType="application/vnd.openxmlformats-officedocument.themeOverride+xml"/>
  <Override PartName="/ppt/notesSlides/notesSlide151.xml" ContentType="application/vnd.openxmlformats-officedocument.presentationml.notesSlide+xml"/>
  <Override PartName="/ppt/theme/themeOverride45.xml" ContentType="application/vnd.openxmlformats-officedocument.themeOverride+xml"/>
  <Override PartName="/ppt/notesSlides/notesSlide152.xml" ContentType="application/vnd.openxmlformats-officedocument.presentationml.notesSl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notesSlides/notesSlide153.xml" ContentType="application/vnd.openxmlformats-officedocument.presentationml.notesSlide+xml"/>
  <Override PartName="/ppt/theme/themeOverride51.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52.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53.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theme/themeOverride54.xml" ContentType="application/vnd.openxmlformats-officedocument.themeOverr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55.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56.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57.xml" ContentType="application/vnd.openxmlformats-officedocument.themeOverride+xml"/>
  <Override PartName="/ppt/notesSlides/notesSlide196.xml" ContentType="application/vnd.openxmlformats-officedocument.presentationml.notesSlide+xml"/>
  <Override PartName="/ppt/theme/themeOverride58.xml" ContentType="application/vnd.openxmlformats-officedocument.themeOverride+xml"/>
  <Override PartName="/ppt/notesSlides/notesSlide197.xml" ContentType="application/vnd.openxmlformats-officedocument.presentationml.notesSlide+xml"/>
  <Override PartName="/ppt/theme/themeOverride59.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60.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theme/themeOverride61.xml" ContentType="application/vnd.openxmlformats-officedocument.themeOverr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theme/themeOverride62.xml" ContentType="application/vnd.openxmlformats-officedocument.themeOverr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heme/themeOverride63.xml" ContentType="application/vnd.openxmlformats-officedocument.themeOverr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5" r:id="rId3"/>
    <p:sldMasterId id="2147483701" r:id="rId4"/>
    <p:sldMasterId id="2147483705" r:id="rId5"/>
    <p:sldMasterId id="2147483717" r:id="rId6"/>
    <p:sldMasterId id="2147483742" r:id="rId7"/>
    <p:sldMasterId id="2147483758" r:id="rId8"/>
    <p:sldMasterId id="2147483773" r:id="rId9"/>
    <p:sldMasterId id="2147483785" r:id="rId10"/>
    <p:sldMasterId id="2147483797" r:id="rId11"/>
    <p:sldMasterId id="2147483809" r:id="rId12"/>
    <p:sldMasterId id="2147483821" r:id="rId13"/>
    <p:sldMasterId id="2147483824" r:id="rId14"/>
    <p:sldMasterId id="2147483829" r:id="rId15"/>
    <p:sldMasterId id="2147483832" r:id="rId16"/>
    <p:sldMasterId id="2147483851" r:id="rId17"/>
    <p:sldMasterId id="2147483919" r:id="rId18"/>
    <p:sldMasterId id="2147483955" r:id="rId19"/>
    <p:sldMasterId id="2147483967" r:id="rId20"/>
    <p:sldMasterId id="2147483991" r:id="rId21"/>
    <p:sldMasterId id="2147484003" r:id="rId22"/>
    <p:sldMasterId id="2147484015" r:id="rId23"/>
    <p:sldMasterId id="2147484027" r:id="rId24"/>
    <p:sldMasterId id="2147484040" r:id="rId25"/>
    <p:sldMasterId id="2147484053" r:id="rId26"/>
    <p:sldMasterId id="2147484065" r:id="rId27"/>
    <p:sldMasterId id="2147484082" r:id="rId28"/>
    <p:sldMasterId id="2147484112" r:id="rId29"/>
    <p:sldMasterId id="2147484126" r:id="rId30"/>
    <p:sldMasterId id="2147484129" r:id="rId31"/>
    <p:sldMasterId id="2147484141" r:id="rId32"/>
    <p:sldMasterId id="2147484143" r:id="rId33"/>
    <p:sldMasterId id="2147484155" r:id="rId34"/>
    <p:sldMasterId id="2147484168" r:id="rId35"/>
    <p:sldMasterId id="2147484170" r:id="rId36"/>
    <p:sldMasterId id="2147484184" r:id="rId37"/>
    <p:sldMasterId id="2147484196" r:id="rId38"/>
    <p:sldMasterId id="2147484209" r:id="rId39"/>
    <p:sldMasterId id="2147484222" r:id="rId40"/>
    <p:sldMasterId id="2147484235" r:id="rId41"/>
    <p:sldMasterId id="2147484259" r:id="rId42"/>
    <p:sldMasterId id="2147484271" r:id="rId43"/>
    <p:sldMasterId id="2147484283" r:id="rId44"/>
    <p:sldMasterId id="2147484295" r:id="rId45"/>
    <p:sldMasterId id="2147484308" r:id="rId46"/>
    <p:sldMasterId id="2147484320" r:id="rId47"/>
    <p:sldMasterId id="2147484348" r:id="rId48"/>
    <p:sldMasterId id="2147484360" r:id="rId49"/>
    <p:sldMasterId id="2147484364" r:id="rId50"/>
    <p:sldMasterId id="2147484376" r:id="rId51"/>
    <p:sldMasterId id="2147484388" r:id="rId52"/>
    <p:sldMasterId id="2147484400" r:id="rId53"/>
    <p:sldMasterId id="2147484412" r:id="rId54"/>
    <p:sldMasterId id="2147484416" r:id="rId55"/>
    <p:sldMasterId id="2147484431" r:id="rId56"/>
    <p:sldMasterId id="2147484444" r:id="rId57"/>
    <p:sldMasterId id="2147484457" r:id="rId58"/>
    <p:sldMasterId id="2147484496" r:id="rId59"/>
    <p:sldMasterId id="2147484508" r:id="rId60"/>
    <p:sldMasterId id="2147484510" r:id="rId61"/>
    <p:sldMasterId id="2147484524" r:id="rId62"/>
    <p:sldMasterId id="2147484526" r:id="rId63"/>
    <p:sldMasterId id="2147484528" r:id="rId64"/>
    <p:sldMasterId id="2147484542" r:id="rId65"/>
    <p:sldMasterId id="2147484544" r:id="rId66"/>
  </p:sldMasterIdLst>
  <p:notesMasterIdLst>
    <p:notesMasterId r:id="rId328"/>
  </p:notesMasterIdLst>
  <p:sldIdLst>
    <p:sldId id="1770" r:id="rId67"/>
    <p:sldId id="1771" r:id="rId68"/>
    <p:sldId id="1772" r:id="rId69"/>
    <p:sldId id="1773" r:id="rId70"/>
    <p:sldId id="1775" r:id="rId71"/>
    <p:sldId id="1774" r:id="rId72"/>
    <p:sldId id="1776" r:id="rId73"/>
    <p:sldId id="1777" r:id="rId74"/>
    <p:sldId id="1778" r:id="rId75"/>
    <p:sldId id="2486" r:id="rId76"/>
    <p:sldId id="1780" r:id="rId77"/>
    <p:sldId id="1781" r:id="rId78"/>
    <p:sldId id="1782" r:id="rId79"/>
    <p:sldId id="1783" r:id="rId80"/>
    <p:sldId id="1784" r:id="rId81"/>
    <p:sldId id="1785" r:id="rId82"/>
    <p:sldId id="1820" r:id="rId83"/>
    <p:sldId id="1787" r:id="rId84"/>
    <p:sldId id="1788" r:id="rId85"/>
    <p:sldId id="710" r:id="rId86"/>
    <p:sldId id="1789" r:id="rId87"/>
    <p:sldId id="4901" r:id="rId88"/>
    <p:sldId id="4902" r:id="rId89"/>
    <p:sldId id="1816" r:id="rId90"/>
    <p:sldId id="4903" r:id="rId91"/>
    <p:sldId id="653" r:id="rId92"/>
    <p:sldId id="654" r:id="rId93"/>
    <p:sldId id="655" r:id="rId94"/>
    <p:sldId id="656" r:id="rId95"/>
    <p:sldId id="5423" r:id="rId96"/>
    <p:sldId id="658" r:id="rId97"/>
    <p:sldId id="4907" r:id="rId98"/>
    <p:sldId id="4906" r:id="rId99"/>
    <p:sldId id="661" r:id="rId100"/>
    <p:sldId id="4904" r:id="rId101"/>
    <p:sldId id="4905" r:id="rId102"/>
    <p:sldId id="635" r:id="rId103"/>
    <p:sldId id="4890" r:id="rId104"/>
    <p:sldId id="258" r:id="rId105"/>
    <p:sldId id="259" r:id="rId106"/>
    <p:sldId id="260" r:id="rId107"/>
    <p:sldId id="261" r:id="rId108"/>
    <p:sldId id="262" r:id="rId109"/>
    <p:sldId id="263" r:id="rId110"/>
    <p:sldId id="264" r:id="rId111"/>
    <p:sldId id="265" r:id="rId112"/>
    <p:sldId id="266" r:id="rId113"/>
    <p:sldId id="267" r:id="rId114"/>
    <p:sldId id="268" r:id="rId115"/>
    <p:sldId id="269" r:id="rId116"/>
    <p:sldId id="270" r:id="rId117"/>
    <p:sldId id="271" r:id="rId118"/>
    <p:sldId id="272" r:id="rId119"/>
    <p:sldId id="627" r:id="rId120"/>
    <p:sldId id="4908" r:id="rId121"/>
    <p:sldId id="273" r:id="rId122"/>
    <p:sldId id="274" r:id="rId123"/>
    <p:sldId id="275" r:id="rId124"/>
    <p:sldId id="279" r:id="rId125"/>
    <p:sldId id="280" r:id="rId126"/>
    <p:sldId id="281" r:id="rId127"/>
    <p:sldId id="5424" r:id="rId128"/>
    <p:sldId id="400" r:id="rId129"/>
    <p:sldId id="401" r:id="rId130"/>
    <p:sldId id="438" r:id="rId131"/>
    <p:sldId id="403" r:id="rId132"/>
    <p:sldId id="404" r:id="rId133"/>
    <p:sldId id="405" r:id="rId134"/>
    <p:sldId id="406" r:id="rId135"/>
    <p:sldId id="407" r:id="rId136"/>
    <p:sldId id="408" r:id="rId137"/>
    <p:sldId id="409" r:id="rId138"/>
    <p:sldId id="473" r:id="rId139"/>
    <p:sldId id="474" r:id="rId140"/>
    <p:sldId id="410" r:id="rId141"/>
    <p:sldId id="411" r:id="rId142"/>
    <p:sldId id="412" r:id="rId143"/>
    <p:sldId id="439" r:id="rId144"/>
    <p:sldId id="440" r:id="rId145"/>
    <p:sldId id="441" r:id="rId146"/>
    <p:sldId id="442" r:id="rId147"/>
    <p:sldId id="471" r:id="rId148"/>
    <p:sldId id="444" r:id="rId149"/>
    <p:sldId id="445" r:id="rId150"/>
    <p:sldId id="446" r:id="rId151"/>
    <p:sldId id="447" r:id="rId152"/>
    <p:sldId id="642" r:id="rId153"/>
    <p:sldId id="643" r:id="rId154"/>
    <p:sldId id="644" r:id="rId155"/>
    <p:sldId id="5713" r:id="rId156"/>
    <p:sldId id="5714" r:id="rId157"/>
    <p:sldId id="5715" r:id="rId158"/>
    <p:sldId id="5716" r:id="rId159"/>
    <p:sldId id="470" r:id="rId160"/>
    <p:sldId id="456" r:id="rId161"/>
    <p:sldId id="457" r:id="rId162"/>
    <p:sldId id="5425" r:id="rId163"/>
    <p:sldId id="317" r:id="rId164"/>
    <p:sldId id="481" r:id="rId165"/>
    <p:sldId id="5456" r:id="rId166"/>
    <p:sldId id="5457" r:id="rId167"/>
    <p:sldId id="320" r:id="rId168"/>
    <p:sldId id="434" r:id="rId169"/>
    <p:sldId id="435" r:id="rId170"/>
    <p:sldId id="323" r:id="rId171"/>
    <p:sldId id="324" r:id="rId172"/>
    <p:sldId id="325" r:id="rId173"/>
    <p:sldId id="326" r:id="rId174"/>
    <p:sldId id="327" r:id="rId175"/>
    <p:sldId id="328" r:id="rId176"/>
    <p:sldId id="329" r:id="rId177"/>
    <p:sldId id="330" r:id="rId178"/>
    <p:sldId id="331" r:id="rId179"/>
    <p:sldId id="332" r:id="rId180"/>
    <p:sldId id="333" r:id="rId181"/>
    <p:sldId id="334" r:id="rId182"/>
    <p:sldId id="339" r:id="rId183"/>
    <p:sldId id="340" r:id="rId184"/>
    <p:sldId id="341" r:id="rId185"/>
    <p:sldId id="342" r:id="rId186"/>
    <p:sldId id="625" r:id="rId187"/>
    <p:sldId id="344" r:id="rId188"/>
    <p:sldId id="345" r:id="rId189"/>
    <p:sldId id="716" r:id="rId190"/>
    <p:sldId id="618" r:id="rId191"/>
    <p:sldId id="619" r:id="rId192"/>
    <p:sldId id="349" r:id="rId193"/>
    <p:sldId id="350" r:id="rId194"/>
    <p:sldId id="307" r:id="rId195"/>
    <p:sldId id="462" r:id="rId196"/>
    <p:sldId id="463" r:id="rId197"/>
    <p:sldId id="464" r:id="rId198"/>
    <p:sldId id="465" r:id="rId199"/>
    <p:sldId id="466" r:id="rId200"/>
    <p:sldId id="467" r:id="rId201"/>
    <p:sldId id="468" r:id="rId202"/>
    <p:sldId id="714" r:id="rId203"/>
    <p:sldId id="715" r:id="rId204"/>
    <p:sldId id="469" r:id="rId205"/>
    <p:sldId id="362" r:id="rId206"/>
    <p:sldId id="363" r:id="rId207"/>
    <p:sldId id="624" r:id="rId208"/>
    <p:sldId id="623" r:id="rId209"/>
    <p:sldId id="366" r:id="rId210"/>
    <p:sldId id="637" r:id="rId211"/>
    <p:sldId id="367" r:id="rId212"/>
    <p:sldId id="368" r:id="rId213"/>
    <p:sldId id="713" r:id="rId214"/>
    <p:sldId id="592" r:id="rId215"/>
    <p:sldId id="712" r:id="rId216"/>
    <p:sldId id="416" r:id="rId217"/>
    <p:sldId id="372" r:id="rId218"/>
    <p:sldId id="515" r:id="rId219"/>
    <p:sldId id="458" r:id="rId220"/>
    <p:sldId id="459" r:id="rId221"/>
    <p:sldId id="460" r:id="rId222"/>
    <p:sldId id="5717" r:id="rId223"/>
    <p:sldId id="517" r:id="rId224"/>
    <p:sldId id="4900" r:id="rId225"/>
    <p:sldId id="4006" r:id="rId226"/>
    <p:sldId id="4899" r:id="rId227"/>
    <p:sldId id="351" r:id="rId228"/>
    <p:sldId id="352" r:id="rId229"/>
    <p:sldId id="516" r:id="rId230"/>
    <p:sldId id="606" r:id="rId231"/>
    <p:sldId id="607" r:id="rId232"/>
    <p:sldId id="608" r:id="rId233"/>
    <p:sldId id="609" r:id="rId234"/>
    <p:sldId id="610" r:id="rId235"/>
    <p:sldId id="611" r:id="rId236"/>
    <p:sldId id="612" r:id="rId237"/>
    <p:sldId id="519" r:id="rId238"/>
    <p:sldId id="613" r:id="rId239"/>
    <p:sldId id="520" r:id="rId240"/>
    <p:sldId id="521" r:id="rId241"/>
    <p:sldId id="636" r:id="rId242"/>
    <p:sldId id="523" r:id="rId243"/>
    <p:sldId id="524" r:id="rId244"/>
    <p:sldId id="525" r:id="rId245"/>
    <p:sldId id="526" r:id="rId246"/>
    <p:sldId id="602" r:id="rId247"/>
    <p:sldId id="527" r:id="rId248"/>
    <p:sldId id="668" r:id="rId249"/>
    <p:sldId id="605" r:id="rId250"/>
    <p:sldId id="1821" r:id="rId251"/>
    <p:sldId id="531" r:id="rId252"/>
    <p:sldId id="532" r:id="rId253"/>
    <p:sldId id="533" r:id="rId254"/>
    <p:sldId id="641" r:id="rId255"/>
    <p:sldId id="1158" r:id="rId256"/>
    <p:sldId id="1159" r:id="rId257"/>
    <p:sldId id="534" r:id="rId258"/>
    <p:sldId id="535" r:id="rId259"/>
    <p:sldId id="1817" r:id="rId260"/>
    <p:sldId id="537" r:id="rId261"/>
    <p:sldId id="538" r:id="rId262"/>
    <p:sldId id="5718" r:id="rId263"/>
    <p:sldId id="540" r:id="rId264"/>
    <p:sldId id="541" r:id="rId265"/>
    <p:sldId id="542" r:id="rId266"/>
    <p:sldId id="543" r:id="rId267"/>
    <p:sldId id="544" r:id="rId268"/>
    <p:sldId id="545" r:id="rId269"/>
    <p:sldId id="546" r:id="rId270"/>
    <p:sldId id="547" r:id="rId271"/>
    <p:sldId id="600" r:id="rId272"/>
    <p:sldId id="548" r:id="rId273"/>
    <p:sldId id="549" r:id="rId274"/>
    <p:sldId id="550" r:id="rId275"/>
    <p:sldId id="551" r:id="rId276"/>
    <p:sldId id="4889" r:id="rId277"/>
    <p:sldId id="553" r:id="rId278"/>
    <p:sldId id="593" r:id="rId279"/>
    <p:sldId id="554" r:id="rId280"/>
    <p:sldId id="555" r:id="rId281"/>
    <p:sldId id="556" r:id="rId282"/>
    <p:sldId id="599" r:id="rId283"/>
    <p:sldId id="598" r:id="rId284"/>
    <p:sldId id="601" r:id="rId285"/>
    <p:sldId id="558" r:id="rId286"/>
    <p:sldId id="559" r:id="rId287"/>
    <p:sldId id="614" r:id="rId288"/>
    <p:sldId id="560" r:id="rId289"/>
    <p:sldId id="4039" r:id="rId290"/>
    <p:sldId id="562" r:id="rId291"/>
    <p:sldId id="563" r:id="rId292"/>
    <p:sldId id="564" r:id="rId293"/>
    <p:sldId id="603" r:id="rId294"/>
    <p:sldId id="566" r:id="rId295"/>
    <p:sldId id="567" r:id="rId296"/>
    <p:sldId id="568" r:id="rId297"/>
    <p:sldId id="569" r:id="rId298"/>
    <p:sldId id="570" r:id="rId299"/>
    <p:sldId id="571" r:id="rId300"/>
    <p:sldId id="595" r:id="rId301"/>
    <p:sldId id="596" r:id="rId302"/>
    <p:sldId id="572" r:id="rId303"/>
    <p:sldId id="597" r:id="rId304"/>
    <p:sldId id="573" r:id="rId305"/>
    <p:sldId id="574" r:id="rId306"/>
    <p:sldId id="575" r:id="rId307"/>
    <p:sldId id="576" r:id="rId308"/>
    <p:sldId id="577" r:id="rId309"/>
    <p:sldId id="513" r:id="rId310"/>
    <p:sldId id="578" r:id="rId311"/>
    <p:sldId id="579" r:id="rId312"/>
    <p:sldId id="514" r:id="rId313"/>
    <p:sldId id="5719" r:id="rId314"/>
    <p:sldId id="580" r:id="rId315"/>
    <p:sldId id="581" r:id="rId316"/>
    <p:sldId id="582" r:id="rId317"/>
    <p:sldId id="583" r:id="rId318"/>
    <p:sldId id="1815" r:id="rId319"/>
    <p:sldId id="585" r:id="rId320"/>
    <p:sldId id="1818" r:id="rId321"/>
    <p:sldId id="1819" r:id="rId322"/>
    <p:sldId id="588" r:id="rId323"/>
    <p:sldId id="589" r:id="rId324"/>
    <p:sldId id="590" r:id="rId325"/>
    <p:sldId id="472" r:id="rId326"/>
    <p:sldId id="1814" r:id="rId3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09B05D7-6862-7E42-BC80-65AD1ED79D61}">
          <p14:sldIdLst>
            <p14:sldId id="1770"/>
            <p14:sldId id="1771"/>
            <p14:sldId id="1772"/>
            <p14:sldId id="1773"/>
            <p14:sldId id="1775"/>
            <p14:sldId id="1774"/>
            <p14:sldId id="1776"/>
            <p14:sldId id="1777"/>
            <p14:sldId id="1778"/>
            <p14:sldId id="2486"/>
            <p14:sldId id="1780"/>
            <p14:sldId id="1781"/>
            <p14:sldId id="1782"/>
            <p14:sldId id="1783"/>
            <p14:sldId id="1784"/>
            <p14:sldId id="1785"/>
            <p14:sldId id="1820"/>
            <p14:sldId id="1787"/>
            <p14:sldId id="1788"/>
            <p14:sldId id="710"/>
          </p14:sldIdLst>
        </p14:section>
        <p14:section name="Introduction" id="{21552FE0-0EE7-2748-A066-301EB9B03C91}">
          <p14:sldIdLst>
            <p14:sldId id="1789"/>
          </p14:sldIdLst>
        </p14:section>
        <p14:section name="Sermon" id="{91648E68-D983-354E-A622-DED14FCBFB3D}">
          <p14:sldIdLst>
            <p14:sldId id="4901"/>
            <p14:sldId id="4902"/>
            <p14:sldId id="1816"/>
            <p14:sldId id="4903"/>
            <p14:sldId id="653"/>
            <p14:sldId id="654"/>
            <p14:sldId id="655"/>
            <p14:sldId id="656"/>
            <p14:sldId id="5423"/>
            <p14:sldId id="658"/>
            <p14:sldId id="4907"/>
            <p14:sldId id="4906"/>
            <p14:sldId id="661"/>
            <p14:sldId id="4904"/>
            <p14:sldId id="4905"/>
          </p14:sldIdLst>
        </p14:section>
        <p14:section name="Chapters" id="{67614AB9-70DB-A049-B0BC-6EFBA1C7DA0E}">
          <p14:sldIdLst>
            <p14:sldId id="635"/>
            <p14:sldId id="4890"/>
            <p14:sldId id="258"/>
            <p14:sldId id="259"/>
            <p14:sldId id="260"/>
            <p14:sldId id="261"/>
            <p14:sldId id="262"/>
            <p14:sldId id="263"/>
            <p14:sldId id="264"/>
            <p14:sldId id="265"/>
            <p14:sldId id="266"/>
            <p14:sldId id="267"/>
            <p14:sldId id="268"/>
            <p14:sldId id="269"/>
            <p14:sldId id="270"/>
            <p14:sldId id="271"/>
            <p14:sldId id="272"/>
            <p14:sldId id="627"/>
            <p14:sldId id="4908"/>
            <p14:sldId id="273"/>
            <p14:sldId id="274"/>
            <p14:sldId id="275"/>
            <p14:sldId id="279"/>
            <p14:sldId id="280"/>
            <p14:sldId id="281"/>
            <p14:sldId id="5424"/>
            <p14:sldId id="400"/>
            <p14:sldId id="401"/>
            <p14:sldId id="438"/>
            <p14:sldId id="403"/>
            <p14:sldId id="404"/>
            <p14:sldId id="405"/>
            <p14:sldId id="406"/>
            <p14:sldId id="407"/>
            <p14:sldId id="408"/>
            <p14:sldId id="409"/>
            <p14:sldId id="473"/>
            <p14:sldId id="474"/>
            <p14:sldId id="410"/>
            <p14:sldId id="411"/>
            <p14:sldId id="412"/>
            <p14:sldId id="439"/>
            <p14:sldId id="440"/>
            <p14:sldId id="441"/>
            <p14:sldId id="442"/>
            <p14:sldId id="471"/>
            <p14:sldId id="444"/>
            <p14:sldId id="445"/>
            <p14:sldId id="446"/>
            <p14:sldId id="447"/>
            <p14:sldId id="642"/>
            <p14:sldId id="643"/>
            <p14:sldId id="644"/>
            <p14:sldId id="5713"/>
            <p14:sldId id="5714"/>
            <p14:sldId id="5715"/>
            <p14:sldId id="5716"/>
            <p14:sldId id="470"/>
            <p14:sldId id="456"/>
            <p14:sldId id="457"/>
            <p14:sldId id="5425"/>
            <p14:sldId id="317"/>
            <p14:sldId id="481"/>
            <p14:sldId id="5456"/>
            <p14:sldId id="5457"/>
            <p14:sldId id="320"/>
            <p14:sldId id="434"/>
            <p14:sldId id="435"/>
            <p14:sldId id="323"/>
            <p14:sldId id="324"/>
            <p14:sldId id="325"/>
            <p14:sldId id="326"/>
            <p14:sldId id="327"/>
            <p14:sldId id="328"/>
            <p14:sldId id="329"/>
            <p14:sldId id="330"/>
            <p14:sldId id="331"/>
            <p14:sldId id="332"/>
            <p14:sldId id="333"/>
            <p14:sldId id="334"/>
            <p14:sldId id="339"/>
            <p14:sldId id="340"/>
            <p14:sldId id="341"/>
            <p14:sldId id="342"/>
            <p14:sldId id="625"/>
            <p14:sldId id="344"/>
            <p14:sldId id="345"/>
            <p14:sldId id="716"/>
            <p14:sldId id="618"/>
            <p14:sldId id="619"/>
            <p14:sldId id="349"/>
            <p14:sldId id="350"/>
            <p14:sldId id="307"/>
            <p14:sldId id="462"/>
            <p14:sldId id="463"/>
            <p14:sldId id="464"/>
            <p14:sldId id="465"/>
            <p14:sldId id="466"/>
            <p14:sldId id="467"/>
            <p14:sldId id="468"/>
            <p14:sldId id="714"/>
            <p14:sldId id="715"/>
            <p14:sldId id="469"/>
            <p14:sldId id="362"/>
            <p14:sldId id="363"/>
            <p14:sldId id="624"/>
            <p14:sldId id="623"/>
            <p14:sldId id="366"/>
            <p14:sldId id="637"/>
            <p14:sldId id="367"/>
            <p14:sldId id="368"/>
            <p14:sldId id="713"/>
            <p14:sldId id="592"/>
            <p14:sldId id="712"/>
            <p14:sldId id="416"/>
            <p14:sldId id="372"/>
            <p14:sldId id="515"/>
            <p14:sldId id="458"/>
            <p14:sldId id="459"/>
            <p14:sldId id="460"/>
            <p14:sldId id="5717"/>
            <p14:sldId id="517"/>
            <p14:sldId id="4900"/>
            <p14:sldId id="4006"/>
            <p14:sldId id="4899"/>
            <p14:sldId id="351"/>
            <p14:sldId id="352"/>
            <p14:sldId id="516"/>
            <p14:sldId id="606"/>
            <p14:sldId id="607"/>
            <p14:sldId id="608"/>
            <p14:sldId id="609"/>
            <p14:sldId id="610"/>
            <p14:sldId id="611"/>
            <p14:sldId id="612"/>
            <p14:sldId id="519"/>
            <p14:sldId id="613"/>
            <p14:sldId id="520"/>
            <p14:sldId id="521"/>
            <p14:sldId id="636"/>
            <p14:sldId id="523"/>
            <p14:sldId id="524"/>
            <p14:sldId id="525"/>
            <p14:sldId id="526"/>
            <p14:sldId id="602"/>
            <p14:sldId id="527"/>
            <p14:sldId id="668"/>
            <p14:sldId id="605"/>
            <p14:sldId id="1821"/>
            <p14:sldId id="531"/>
            <p14:sldId id="532"/>
            <p14:sldId id="533"/>
            <p14:sldId id="641"/>
            <p14:sldId id="1158"/>
            <p14:sldId id="1159"/>
            <p14:sldId id="534"/>
            <p14:sldId id="535"/>
            <p14:sldId id="1817"/>
            <p14:sldId id="537"/>
            <p14:sldId id="538"/>
            <p14:sldId id="5718"/>
            <p14:sldId id="540"/>
            <p14:sldId id="541"/>
            <p14:sldId id="542"/>
            <p14:sldId id="543"/>
            <p14:sldId id="544"/>
            <p14:sldId id="545"/>
            <p14:sldId id="546"/>
            <p14:sldId id="547"/>
            <p14:sldId id="600"/>
            <p14:sldId id="548"/>
            <p14:sldId id="549"/>
            <p14:sldId id="550"/>
            <p14:sldId id="551"/>
            <p14:sldId id="4889"/>
            <p14:sldId id="553"/>
            <p14:sldId id="593"/>
            <p14:sldId id="554"/>
            <p14:sldId id="555"/>
            <p14:sldId id="556"/>
            <p14:sldId id="599"/>
            <p14:sldId id="598"/>
            <p14:sldId id="601"/>
            <p14:sldId id="558"/>
            <p14:sldId id="559"/>
            <p14:sldId id="614"/>
            <p14:sldId id="560"/>
            <p14:sldId id="4039"/>
            <p14:sldId id="562"/>
            <p14:sldId id="563"/>
            <p14:sldId id="564"/>
            <p14:sldId id="603"/>
            <p14:sldId id="566"/>
            <p14:sldId id="567"/>
            <p14:sldId id="568"/>
            <p14:sldId id="569"/>
            <p14:sldId id="570"/>
            <p14:sldId id="571"/>
            <p14:sldId id="595"/>
            <p14:sldId id="596"/>
            <p14:sldId id="572"/>
            <p14:sldId id="597"/>
            <p14:sldId id="573"/>
            <p14:sldId id="574"/>
            <p14:sldId id="575"/>
            <p14:sldId id="576"/>
            <p14:sldId id="577"/>
            <p14:sldId id="513"/>
            <p14:sldId id="578"/>
            <p14:sldId id="579"/>
            <p14:sldId id="514"/>
            <p14:sldId id="5719"/>
          </p14:sldIdLst>
        </p14:section>
        <p14:section name="Conclusion" id="{316E0DA6-842D-A546-8D05-24FFBEA1C7B8}">
          <p14:sldIdLst>
            <p14:sldId id="580"/>
            <p14:sldId id="581"/>
            <p14:sldId id="582"/>
            <p14:sldId id="583"/>
            <p14:sldId id="1815"/>
            <p14:sldId id="585"/>
            <p14:sldId id="1818"/>
            <p14:sldId id="1819"/>
            <p14:sldId id="588"/>
            <p14:sldId id="589"/>
            <p14:sldId id="590"/>
            <p14:sldId id="472"/>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0CB"/>
    <a:srgbClr val="261C35"/>
    <a:srgbClr val="3B4A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08" autoAdjust="0"/>
    <p:restoredTop sz="52845" autoAdjust="0"/>
  </p:normalViewPr>
  <p:slideViewPr>
    <p:cSldViewPr snapToGrid="0" snapToObjects="1">
      <p:cViewPr varScale="1">
        <p:scale>
          <a:sx n="77" d="100"/>
          <a:sy n="77" d="100"/>
        </p:scale>
        <p:origin x="496" y="192"/>
      </p:cViewPr>
      <p:guideLst>
        <p:guide orient="horz" pos="2160"/>
        <p:guide pos="2880"/>
      </p:guideLst>
    </p:cSldViewPr>
  </p:slideViewPr>
  <p:outlineViewPr>
    <p:cViewPr>
      <p:scale>
        <a:sx n="33" d="100"/>
        <a:sy n="33" d="100"/>
      </p:scale>
      <p:origin x="0" y="22816"/>
    </p:cViewPr>
    <p:sldLst>
      <p:sld r:id="rId1" collapse="1"/>
    </p:sldLst>
  </p:outlineViewPr>
  <p:notesTextViewPr>
    <p:cViewPr>
      <p:scale>
        <a:sx n="155" d="100"/>
        <a:sy n="155" d="100"/>
      </p:scale>
      <p:origin x="0" y="-4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324" Type="http://schemas.openxmlformats.org/officeDocument/2006/relationships/slide" Target="slides/slide258.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315" Type="http://schemas.openxmlformats.org/officeDocument/2006/relationships/slide" Target="slides/slide249.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326" Type="http://schemas.openxmlformats.org/officeDocument/2006/relationships/slide" Target="slides/slide260.xml"/><Relationship Id="rId65" Type="http://schemas.openxmlformats.org/officeDocument/2006/relationships/slideMaster" Target="slideMasters/slideMaster65.xml"/><Relationship Id="rId130" Type="http://schemas.openxmlformats.org/officeDocument/2006/relationships/slide" Target="slides/slide64.xml"/><Relationship Id="rId172" Type="http://schemas.openxmlformats.org/officeDocument/2006/relationships/slide" Target="slides/slide106.xml"/><Relationship Id="rId228" Type="http://schemas.openxmlformats.org/officeDocument/2006/relationships/slide" Target="slides/slide162.xml"/><Relationship Id="rId281" Type="http://schemas.openxmlformats.org/officeDocument/2006/relationships/slide" Target="slides/slide215.xml"/><Relationship Id="rId34" Type="http://schemas.openxmlformats.org/officeDocument/2006/relationships/slideMaster" Target="slideMasters/slideMaster34.xml"/><Relationship Id="rId76" Type="http://schemas.openxmlformats.org/officeDocument/2006/relationships/slide" Target="slides/slide10.xml"/><Relationship Id="rId141" Type="http://schemas.openxmlformats.org/officeDocument/2006/relationships/slide" Target="slides/slide75.xml"/><Relationship Id="rId7" Type="http://schemas.openxmlformats.org/officeDocument/2006/relationships/slideMaster" Target="slideMasters/slideMaster7.xml"/><Relationship Id="rId183" Type="http://schemas.openxmlformats.org/officeDocument/2006/relationships/slide" Target="slides/slide117.xml"/><Relationship Id="rId239" Type="http://schemas.openxmlformats.org/officeDocument/2006/relationships/slide" Target="slides/slide173.xml"/><Relationship Id="rId250" Type="http://schemas.openxmlformats.org/officeDocument/2006/relationships/slide" Target="slides/slide184.xml"/><Relationship Id="rId292" Type="http://schemas.openxmlformats.org/officeDocument/2006/relationships/slide" Target="slides/slide226.xml"/><Relationship Id="rId306" Type="http://schemas.openxmlformats.org/officeDocument/2006/relationships/slide" Target="slides/slide24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327" Type="http://schemas.openxmlformats.org/officeDocument/2006/relationships/slide" Target="slides/slide261.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317" Type="http://schemas.openxmlformats.org/officeDocument/2006/relationships/slide" Target="slides/slide251.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slide" Target="slides/slide241.xml"/><Relationship Id="rId328" Type="http://schemas.openxmlformats.org/officeDocument/2006/relationships/notesMaster" Target="notesMasters/notesMaster1.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318" Type="http://schemas.openxmlformats.org/officeDocument/2006/relationships/slide" Target="slides/slide252.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slide" Target="slides/slide242.xml"/><Relationship Id="rId329"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19" Type="http://schemas.openxmlformats.org/officeDocument/2006/relationships/slide" Target="slides/slide25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330" Type="http://schemas.openxmlformats.org/officeDocument/2006/relationships/viewProps" Target="viewProps.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320" Type="http://schemas.openxmlformats.org/officeDocument/2006/relationships/slide" Target="slides/slide254.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310" Type="http://schemas.openxmlformats.org/officeDocument/2006/relationships/slide" Target="slides/slide244.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331"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321" Type="http://schemas.openxmlformats.org/officeDocument/2006/relationships/slide" Target="slides/slide255.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311" Type="http://schemas.openxmlformats.org/officeDocument/2006/relationships/slide" Target="slides/slide245.xml"/><Relationship Id="rId332" Type="http://schemas.openxmlformats.org/officeDocument/2006/relationships/tableStyles" Target="tableStyles.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322" Type="http://schemas.openxmlformats.org/officeDocument/2006/relationships/slide" Target="slides/slide256.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312" Type="http://schemas.openxmlformats.org/officeDocument/2006/relationships/slide" Target="slides/slide246.xml"/><Relationship Id="rId333" Type="http://schemas.microsoft.com/office/2018/10/relationships/authors" Target="authors.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323" Type="http://schemas.openxmlformats.org/officeDocument/2006/relationships/slide" Target="slides/slide25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313" Type="http://schemas.openxmlformats.org/officeDocument/2006/relationships/slide" Target="slides/slide24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314" Type="http://schemas.openxmlformats.org/officeDocument/2006/relationships/slide" Target="slides/slide248.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325" Type="http://schemas.openxmlformats.org/officeDocument/2006/relationships/slide" Target="slides/slide259.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slide" Target="slides/slide239.xml"/><Relationship Id="rId44" Type="http://schemas.openxmlformats.org/officeDocument/2006/relationships/slideMaster" Target="slideMasters/slideMaster44.xml"/><Relationship Id="rId86" Type="http://schemas.openxmlformats.org/officeDocument/2006/relationships/slide" Target="slides/slide20.xml"/><Relationship Id="rId151" Type="http://schemas.openxmlformats.org/officeDocument/2006/relationships/slide" Target="slides/slide85.xml"/><Relationship Id="rId193" Type="http://schemas.openxmlformats.org/officeDocument/2006/relationships/slide" Target="slides/slide127.xml"/><Relationship Id="rId207" Type="http://schemas.openxmlformats.org/officeDocument/2006/relationships/slide" Target="slides/slide141.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316" Type="http://schemas.openxmlformats.org/officeDocument/2006/relationships/slide" Target="slides/slide250.xml"/><Relationship Id="rId55" Type="http://schemas.openxmlformats.org/officeDocument/2006/relationships/slideMaster" Target="slideMasters/slideMaster55.xml"/><Relationship Id="rId97" Type="http://schemas.openxmlformats.org/officeDocument/2006/relationships/slide" Target="slides/slide31.xml"/><Relationship Id="rId120" Type="http://schemas.openxmlformats.org/officeDocument/2006/relationships/slide" Target="slides/slide54.xml"/><Relationship Id="rId162" Type="http://schemas.openxmlformats.org/officeDocument/2006/relationships/slide" Target="slides/slide96.xml"/><Relationship Id="rId218" Type="http://schemas.openxmlformats.org/officeDocument/2006/relationships/slide" Target="slides/slide152.xml"/><Relationship Id="rId271" Type="http://schemas.openxmlformats.org/officeDocument/2006/relationships/slide" Target="slides/slide205.xml"/></Relationships>
</file>

<file path=ppt/_rels/viewProps.xml.rels><?xml version="1.0" encoding="UTF-8" standalone="yes"?>
<Relationships xmlns="http://schemas.openxmlformats.org/package/2006/relationships"><Relationship Id="rId1"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25D778-4517-7E47-B6F7-8C8BDA0549B6}" type="datetimeFigureOut">
              <a:rPr lang="en-US" smtClean="0"/>
              <a:pPr/>
              <a:t>9/19/24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97FE9-24A2-2D4D-9191-3D580B45581E}" type="slidenum">
              <a:rPr lang="en-US" smtClean="0"/>
              <a:pPr/>
              <a:t>‹#›</a:t>
            </a:fld>
            <a:endParaRPr lang="en-US"/>
          </a:p>
        </p:txBody>
      </p:sp>
    </p:spTree>
    <p:extLst>
      <p:ext uri="{BB962C8B-B14F-4D97-AF65-F5344CB8AC3E}">
        <p14:creationId xmlns:p14="http://schemas.microsoft.com/office/powerpoint/2010/main" val="3681960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195.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116478-8CEB-A34D-B8CE-25A4E289F9FE}" type="slidenum">
              <a:rPr lang="zh-CN" altLang="en-US" sz="1200" b="1">
                <a:latin typeface="Arial" panose="020B0604020202020204" pitchFamily="34" charset="0"/>
              </a:rPr>
              <a:pPr/>
              <a:t>111</a:t>
            </a:fld>
            <a:endParaRPr lang="en-US" altLang="zh-CN" sz="1200" b="1" dirty="0">
              <a:latin typeface="Arial" panose="020B0604020202020204" pitchFamily="34" charset="0"/>
            </a:endParaRPr>
          </a:p>
        </p:txBody>
      </p:sp>
      <p:sp>
        <p:nvSpPr>
          <p:cNvPr id="366594" name="Rectangle 1026"/>
          <p:cNvSpPr>
            <a:spLocks noGrp="1" noRot="1" noChangeAspect="1" noChangeArrowheads="1" noTextEdit="1"/>
          </p:cNvSpPr>
          <p:nvPr>
            <p:ph type="sldImg"/>
          </p:nvPr>
        </p:nvSpPr>
        <p:spPr>
          <a:ln/>
        </p:spPr>
      </p:sp>
      <p:sp>
        <p:nvSpPr>
          <p:cNvPr id="3665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379D5F-190D-D149-ACDF-CC19C578743A}" type="slidenum">
              <a:rPr lang="zh-CN" altLang="en-US" sz="1200" b="1">
                <a:latin typeface="Arial" panose="020B0604020202020204" pitchFamily="34" charset="0"/>
              </a:rPr>
              <a:pPr/>
              <a:t>112</a:t>
            </a:fld>
            <a:endParaRPr lang="en-US" altLang="zh-CN" sz="1200" b="1" dirty="0">
              <a:latin typeface="Arial" panose="020B0604020202020204" pitchFamily="34" charset="0"/>
            </a:endParaRPr>
          </a:p>
        </p:txBody>
      </p:sp>
      <p:sp>
        <p:nvSpPr>
          <p:cNvPr id="368642" name="Rectangle 1026"/>
          <p:cNvSpPr>
            <a:spLocks noGrp="1" noRot="1" noChangeAspect="1" noChangeArrowheads="1" noTextEdit="1"/>
          </p:cNvSpPr>
          <p:nvPr>
            <p:ph type="sldImg"/>
          </p:nvPr>
        </p:nvSpPr>
        <p:spPr>
          <a:ln/>
        </p:spPr>
      </p:sp>
      <p:sp>
        <p:nvSpPr>
          <p:cNvPr id="3686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B15342-1180-D142-BDF7-CA6D02AD8095}" type="slidenum">
              <a:rPr lang="zh-CN" altLang="en-US" sz="1200" b="1">
                <a:latin typeface="Arial" panose="020B0604020202020204" pitchFamily="34" charset="0"/>
              </a:rPr>
              <a:pPr/>
              <a:t>113</a:t>
            </a:fld>
            <a:endParaRPr lang="en-US" altLang="zh-CN" sz="1200" b="1" dirty="0">
              <a:latin typeface="Arial" panose="020B0604020202020204" pitchFamily="34"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69A33-7148-3B46-A25D-DD60FBECFF3C}" type="slidenum">
              <a:rPr lang="zh-CN" altLang="en-US" sz="1200" b="1">
                <a:latin typeface="Arial" panose="020B0604020202020204" pitchFamily="34" charset="0"/>
              </a:rPr>
              <a:pPr/>
              <a:t>114</a:t>
            </a:fld>
            <a:endParaRPr lang="en-US" altLang="zh-CN" sz="1200" b="1" dirty="0">
              <a:latin typeface="Arial" panose="020B0604020202020204" pitchFamily="34" charset="0"/>
            </a:endParaRPr>
          </a:p>
        </p:txBody>
      </p:sp>
      <p:sp>
        <p:nvSpPr>
          <p:cNvPr id="372738" name="Rectangle 1026"/>
          <p:cNvSpPr>
            <a:spLocks noGrp="1" noRot="1" noChangeAspect="1" noChangeArrowheads="1" noTextEdit="1"/>
          </p:cNvSpPr>
          <p:nvPr>
            <p:ph type="sldImg"/>
          </p:nvPr>
        </p:nvSpPr>
        <p:spPr>
          <a:ln/>
        </p:spPr>
      </p:sp>
      <p:sp>
        <p:nvSpPr>
          <p:cNvPr id="372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01808E-6C98-0B44-B122-BBDD5E5377FC}" type="slidenum">
              <a:rPr lang="zh-CN" altLang="en-US" sz="1200" b="1">
                <a:latin typeface="Arial" panose="020B0604020202020204" pitchFamily="34" charset="0"/>
              </a:rPr>
              <a:pPr/>
              <a:t>115</a:t>
            </a:fld>
            <a:endParaRPr lang="en-US" altLang="zh-CN" sz="1200" b="1" dirty="0">
              <a:latin typeface="Arial" panose="020B0604020202020204" pitchFamily="34" charset="0"/>
            </a:endParaRPr>
          </a:p>
        </p:txBody>
      </p:sp>
      <p:sp>
        <p:nvSpPr>
          <p:cNvPr id="374786" name="Rectangle 1026"/>
          <p:cNvSpPr>
            <a:spLocks noGrp="1" noRot="1" noChangeAspect="1" noChangeArrowheads="1" noTextEdit="1"/>
          </p:cNvSpPr>
          <p:nvPr>
            <p:ph type="sldImg"/>
          </p:nvPr>
        </p:nvSpPr>
        <p:spPr>
          <a:ln/>
        </p:spPr>
      </p:sp>
      <p:sp>
        <p:nvSpPr>
          <p:cNvPr id="3747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b="1">
                <a:latin typeface="Arial" panose="020B0604020202020204" pitchFamily="34" charset="0"/>
              </a:rPr>
              <a:pPr/>
              <a:t>121</a:t>
            </a:fld>
            <a:endParaRPr lang="en-US" sz="1200" b="1" dirty="0">
              <a:latin typeface="Arial" panose="020B0604020202020204"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0A9FD3-EE47-C742-8387-982D3095ABA0}" type="slidenum">
              <a:rPr lang="en-US" sz="1200" b="1">
                <a:solidFill>
                  <a:srgbClr val="000000"/>
                </a:solidFill>
                <a:latin typeface="Arial" panose="020B0604020202020204" pitchFamily="34" charset="0"/>
              </a:rPr>
              <a:pPr/>
              <a:t>122</a:t>
            </a:fld>
            <a:endParaRPr lang="en-US" sz="1200" b="1" dirty="0">
              <a:solidFill>
                <a:srgbClr val="000000"/>
              </a:solidFill>
              <a:latin typeface="Arial" panose="020B0604020202020204" pitchFamily="34" charset="0"/>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008B3B-2AC1-634B-B022-377A10F092D8}" type="slidenum">
              <a:rPr lang="en-US" sz="1200" b="1">
                <a:solidFill>
                  <a:srgbClr val="000000"/>
                </a:solidFill>
                <a:latin typeface="Arial" panose="020B0604020202020204" pitchFamily="34" charset="0"/>
              </a:rPr>
              <a:pPr/>
              <a:t>123</a:t>
            </a:fld>
            <a:endParaRPr lang="en-US" sz="1200" b="1" dirty="0">
              <a:solidFill>
                <a:srgbClr val="000000"/>
              </a:solidFill>
              <a:latin typeface="Arial" panose="020B0604020202020204" pitchFamily="34" charset="0"/>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The ANE myths all have the gods come out of the creation but Genesis stands out by saying that God’s Spirit was above it all.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b="1"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Haggadah Talmud 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b="1" kern="1200" dirty="0">
              <a:solidFill>
                <a:schemeClr val="tx1"/>
              </a:solidFill>
              <a:effectLst/>
              <a:latin typeface="Arial" panose="020B0604020202020204" pitchFamily="34" charset="0"/>
              <a:ea typeface="+mn-ea"/>
              <a:cs typeface="Arial" panose="020B0604020202020204" pitchFamily="34"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b="1"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b="1"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4947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b="1">
                <a:solidFill>
                  <a:prstClr val="black"/>
                </a:solidFill>
                <a:latin typeface="Arial" panose="020B0604020202020204" pitchFamily="34" charset="0"/>
              </a:rPr>
              <a:pPr/>
              <a:t>125</a:t>
            </a:fld>
            <a:endParaRPr lang="en-US" altLang="zh-CN" sz="1200" b="1" dirty="0">
              <a:solidFill>
                <a:prstClr val="black"/>
              </a:solidFill>
              <a:latin typeface="Arial" panose="020B0604020202020204" pitchFamily="34"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b="1">
                <a:solidFill>
                  <a:prstClr val="black"/>
                </a:solidFill>
                <a:latin typeface="Arial" panose="020B0604020202020204" pitchFamily="34" charset="0"/>
              </a:rPr>
              <a:pPr/>
              <a:t>126</a:t>
            </a:fld>
            <a:endParaRPr lang="en-US" altLang="zh-CN" sz="1200" b="1" dirty="0">
              <a:solidFill>
                <a:prstClr val="black"/>
              </a:solidFill>
              <a:latin typeface="Arial" panose="020B0604020202020204" pitchFamily="34"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4884F6-1B7E-B14D-A93D-E0085426BCFF}" type="slidenum">
              <a:rPr lang="zh-CN" altLang="en-US" sz="1200" b="1">
                <a:latin typeface="Arial" panose="020B0604020202020204" pitchFamily="34" charset="0"/>
              </a:rPr>
              <a:pPr/>
              <a:t>127</a:t>
            </a:fld>
            <a:endParaRPr lang="en-US" altLang="zh-CN" sz="1200" b="1" dirty="0">
              <a:latin typeface="Arial" panose="020B0604020202020204" pitchFamily="34"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This theory is not taught by many Young Earth Creationists anymore.</a:t>
            </a: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OS-01-Gen1-3-Slide127</a:t>
            </a:r>
          </a:p>
          <a:p>
            <a:r>
              <a:rPr lang="en-SG" sz="1200" kern="1200" dirty="0">
                <a:solidFill>
                  <a:schemeClr val="tx1"/>
                </a:solidFill>
                <a:effectLst/>
                <a:latin typeface="+mn-lt"/>
                <a:ea typeface="+mn-ea"/>
                <a:cs typeface="+mn-cs"/>
              </a:rPr>
              <a:t>OB-22-Creation-46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b="1">
                <a:latin typeface="Arial" panose="020B0604020202020204" pitchFamily="34" charset="0"/>
              </a:rPr>
              <a:pPr/>
              <a:t>128</a:t>
            </a:fld>
            <a:endParaRPr lang="en-US" altLang="zh-CN" sz="1200" b="1" dirty="0">
              <a:latin typeface="Arial" panose="020B0604020202020204" pitchFamily="34"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b="1">
                <a:solidFill>
                  <a:srgbClr val="000000"/>
                </a:solidFill>
                <a:latin typeface="Arial" panose="020B0604020202020204" pitchFamily="34" charset="0"/>
              </a:rPr>
              <a:pPr/>
              <a:t>130</a:t>
            </a:fld>
            <a:endParaRPr lang="en-US" sz="1200" b="1" dirty="0">
              <a:solidFill>
                <a:srgbClr val="000000"/>
              </a:solidFill>
              <a:latin typeface="Arial" panose="020B0604020202020204" pitchFamily="34"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b="1">
                <a:solidFill>
                  <a:srgbClr val="000000"/>
                </a:solidFill>
                <a:latin typeface="Arial" panose="020B0604020202020204" pitchFamily="34" charset="0"/>
              </a:rPr>
              <a:pPr/>
              <a:t>131</a:t>
            </a:fld>
            <a:endParaRPr lang="en-US" sz="1200" b="1" dirty="0">
              <a:solidFill>
                <a:srgbClr val="000000"/>
              </a:solidFill>
              <a:latin typeface="Arial" panose="020B0604020202020204" pitchFamily="34"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b="1">
                <a:solidFill>
                  <a:srgbClr val="000000"/>
                </a:solidFill>
                <a:latin typeface="Arial" panose="020B0604020202020204" pitchFamily="34" charset="0"/>
              </a:rPr>
              <a:pPr/>
              <a:t>132</a:t>
            </a:fld>
            <a:endParaRPr lang="en-US" sz="1200" b="1" dirty="0">
              <a:solidFill>
                <a:srgbClr val="000000"/>
              </a:solidFill>
              <a:latin typeface="Arial" panose="020B0604020202020204" pitchFamily="34"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b="1">
                <a:solidFill>
                  <a:srgbClr val="000000"/>
                </a:solidFill>
                <a:latin typeface="Arial" panose="020B0604020202020204" pitchFamily="34" charset="0"/>
              </a:rPr>
              <a:pPr/>
              <a:t>133</a:t>
            </a:fld>
            <a:endParaRPr lang="en-US" sz="1200" b="1" dirty="0">
              <a:solidFill>
                <a:srgbClr val="000000"/>
              </a:solidFill>
              <a:latin typeface="Arial" panose="020B0604020202020204" pitchFamily="34"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b="1">
                <a:solidFill>
                  <a:srgbClr val="000000"/>
                </a:solidFill>
                <a:latin typeface="Arial" panose="020B0604020202020204" pitchFamily="34" charset="0"/>
              </a:rPr>
              <a:pPr/>
              <a:t>134</a:t>
            </a:fld>
            <a:endParaRPr lang="en-US" sz="1200" b="1" dirty="0">
              <a:solidFill>
                <a:srgbClr val="000000"/>
              </a:solidFill>
              <a:latin typeface="Arial" panose="020B0604020202020204" pitchFamily="34"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b="1">
                <a:solidFill>
                  <a:srgbClr val="000000"/>
                </a:solidFill>
                <a:latin typeface="Arial" panose="020B0604020202020204" pitchFamily="34" charset="0"/>
              </a:rPr>
              <a:pPr/>
              <a:t>135</a:t>
            </a:fld>
            <a:endParaRPr lang="en-US" sz="1200" b="1" dirty="0">
              <a:solidFill>
                <a:srgbClr val="000000"/>
              </a:solidFill>
              <a:latin typeface="Arial" panose="020B0604020202020204" pitchFamily="34" charset="0"/>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310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b="1">
                <a:solidFill>
                  <a:srgbClr val="000000"/>
                </a:solidFill>
                <a:latin typeface="Arial" panose="020B0604020202020204" pitchFamily="34" charset="0"/>
              </a:rPr>
              <a:pPr/>
              <a:t>136</a:t>
            </a:fld>
            <a:endParaRPr lang="en-US" sz="1200" b="1" dirty="0">
              <a:solidFill>
                <a:srgbClr val="000000"/>
              </a:solidFill>
              <a:latin typeface="Arial" panose="020B0604020202020204" pitchFamily="34" charset="0"/>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altLang="zh-CN" b="1" dirty="0">
                <a:latin typeface="Arial" panose="020B0604020202020204" pitchFamily="34" charset="0"/>
                <a:ea typeface="ＭＳ Ｐゴシック" charset="0"/>
                <a:cs typeface="Arial" panose="020B0604020202020204" pitchFamily="34" charset="0"/>
              </a:rPr>
              <a:t>• The 24 Hour rendering numbers each hour consecutively</a:t>
            </a:r>
          </a:p>
          <a:p>
            <a:pPr eaLnBrk="1" hangingPunct="1"/>
            <a:endParaRPr lang="en-SG" altLang="zh-CN" b="1" dirty="0">
              <a:latin typeface="Arial" panose="020B0604020202020204" pitchFamily="34" charset="0"/>
              <a:ea typeface="ＭＳ Ｐゴシック" charset="0"/>
              <a:cs typeface="Arial" panose="020B0604020202020204" pitchFamily="34" charset="0"/>
            </a:endParaRPr>
          </a:p>
          <a:p>
            <a:pPr eaLnBrk="1" hangingPunct="1"/>
            <a:r>
              <a:rPr lang="en-SG" altLang="zh-CN" b="1" dirty="0">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eaLnBrk="1" hangingPunct="1"/>
            <a:endParaRPr lang="en-SG" altLang="zh-CN" b="1" dirty="0">
              <a:latin typeface="Arial" panose="020B0604020202020204" pitchFamily="34" charset="0"/>
              <a:ea typeface="ＭＳ Ｐゴシック" charset="0"/>
              <a:cs typeface="Arial" panose="020B0604020202020204" pitchFamily="34" charset="0"/>
            </a:endParaRPr>
          </a:p>
          <a:p>
            <a:pPr eaLnBrk="1" hangingPunct="1"/>
            <a:r>
              <a:rPr lang="en-SG" altLang="zh-CN" b="1" dirty="0">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p>
          <a:p>
            <a:pPr eaLnBrk="1" hangingPunct="1"/>
            <a:endParaRPr lang="en-SG" altLang="zh-CN" b="1" dirty="0">
              <a:latin typeface="Arial" panose="020B0604020202020204" pitchFamily="34" charset="0"/>
              <a:ea typeface="ＭＳ Ｐゴシック" charset="0"/>
              <a:cs typeface="Arial" panose="020B0604020202020204" pitchFamily="34" charset="0"/>
            </a:endParaRPr>
          </a:p>
          <a:p>
            <a:pPr eaLnBrk="1" hangingPunct="1"/>
            <a:r>
              <a:rPr lang="en-SG" altLang="zh-CN" b="1" dirty="0">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eaLnBrk="1" hangingPunct="1"/>
            <a:endParaRPr lang="en-SG" altLang="zh-CN" b="1" dirty="0">
              <a:latin typeface="Arial" panose="020B0604020202020204" pitchFamily="34" charset="0"/>
              <a:ea typeface="ＭＳ Ｐゴシック" charset="0"/>
              <a:cs typeface="Arial" panose="020B0604020202020204" pitchFamily="34" charset="0"/>
            </a:endParaRPr>
          </a:p>
          <a:p>
            <a:pPr eaLnBrk="1" hangingPunct="1"/>
            <a:r>
              <a:rPr lang="en-SG" altLang="zh-CN" b="1" dirty="0">
                <a:latin typeface="Arial" panose="020B0604020202020204" pitchFamily="34" charset="0"/>
                <a:ea typeface="ＭＳ Ｐゴシック" charset="0"/>
                <a:cs typeface="Arial" panose="020B0604020202020204" pitchFamily="34" charset="0"/>
              </a:rPr>
              <a:t>OB-29-Theistic Evolution-35</a:t>
            </a:r>
          </a:p>
          <a:p>
            <a:pPr eaLnBrk="1" hangingPunct="1"/>
            <a:r>
              <a:rPr lang="en-SG" altLang="zh-CN" b="1" dirty="0">
                <a:latin typeface="Arial" panose="020B0604020202020204" pitchFamily="34" charset="0"/>
                <a:ea typeface="ＭＳ Ｐゴシック" charset="0"/>
                <a:cs typeface="Arial" panose="020B0604020202020204" pitchFamily="34" charset="0"/>
              </a:rPr>
              <a:t>OB-41-Theistic Evolution-35</a:t>
            </a:r>
          </a:p>
          <a:p>
            <a:pPr eaLnBrk="1" hangingPunct="1"/>
            <a:r>
              <a:rPr lang="en-SG" altLang="zh-CN" b="1" dirty="0">
                <a:latin typeface="Arial" panose="020B0604020202020204" pitchFamily="34" charset="0"/>
                <a:ea typeface="ＭＳ Ｐゴシック" charset="0"/>
                <a:cs typeface="Arial" panose="020B0604020202020204" pitchFamily="34" charset="0"/>
              </a:rPr>
              <a:t>OS-01-Gen 1-3-137</a:t>
            </a:r>
          </a:p>
          <a:p>
            <a:pPr eaLnBrk="1" hangingPunct="1"/>
            <a:endParaRPr lang="en-SG" altLang="zh-CN" b="1" dirty="0">
              <a:latin typeface="Arial" panose="020B0604020202020204" pitchFamily="34" charset="0"/>
              <a:ea typeface="ＭＳ Ｐゴシック" charset="0"/>
              <a:cs typeface="Arial" panose="020B0604020202020204" pitchFamily="34" charset="0"/>
            </a:endParaRP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4104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a:latin typeface="Arial" panose="020B0604020202020204" pitchFamily="34" charset="0"/>
                <a:ea typeface="ＭＳ Ｐゴシック" charset="0"/>
                <a:cs typeface="Arial" panose="020B0604020202020204" pitchFamily="34" charset="0"/>
              </a:rPr>
              <a:t>Our </a:t>
            </a:r>
            <a:r>
              <a:rPr lang="ru-RU"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day</a:t>
            </a:r>
            <a:r>
              <a:rPr lang="ru-RU"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 today beginning at midnight came from the Romans hundreds of years after the Jewish reckoning from evening to evening that is used in Genesis 1.  </a:t>
            </a:r>
            <a:endParaRPr lang="en-US" altLang="zh-CN" b="1" dirty="0">
              <a:latin typeface="Arial" panose="020B0604020202020204" pitchFamily="34" charset="0"/>
              <a:ea typeface="ＭＳ Ｐゴシック" charset="0"/>
              <a:cs typeface="Arial" panose="020B0604020202020204" pitchFamily="34"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639047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b="1">
                <a:solidFill>
                  <a:srgbClr val="000000"/>
                </a:solidFill>
                <a:latin typeface="Arial" panose="020B0604020202020204" pitchFamily="34" charset="0"/>
              </a:rPr>
              <a:pPr/>
              <a:t>139</a:t>
            </a:fld>
            <a:endParaRPr lang="en-US" sz="1200" b="1" dirty="0">
              <a:solidFill>
                <a:srgbClr val="000000"/>
              </a:solidFill>
              <a:latin typeface="Arial" panose="020B0604020202020204" pitchFamily="34"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seen God’s invisible attributes since the BEGINNING of creation—not thousands or millions of years later!</a:t>
            </a:r>
          </a:p>
          <a:p>
            <a:r>
              <a:rPr lang="en-US" dirty="0"/>
              <a:t>How? The creation week was a normal work week for God of only six 24-hour days.</a:t>
            </a:r>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140</a:t>
            </a:fld>
            <a:endParaRPr lang="en-US"/>
          </a:p>
        </p:txBody>
      </p:sp>
    </p:spTree>
    <p:extLst>
      <p:ext uri="{BB962C8B-B14F-4D97-AF65-F5344CB8AC3E}">
        <p14:creationId xmlns:p14="http://schemas.microsoft.com/office/powerpoint/2010/main" val="16269809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33823D-92CC-1D4E-86A4-9C541C43DBD9}" type="slidenum">
              <a:rPr lang="zh-CN" altLang="en-US" sz="1200" b="1">
                <a:latin typeface="Arial" panose="020B0604020202020204" pitchFamily="34" charset="0"/>
              </a:rPr>
              <a:pPr/>
              <a:t>141</a:t>
            </a:fld>
            <a:endParaRPr lang="en-US" altLang="zh-CN" sz="1200" b="1" dirty="0">
              <a:latin typeface="Arial" panose="020B0604020202020204" pitchFamily="34" charset="0"/>
            </a:endParaRPr>
          </a:p>
        </p:txBody>
      </p:sp>
      <p:sp>
        <p:nvSpPr>
          <p:cNvPr id="427010" name="Rectangle 2"/>
          <p:cNvSpPr>
            <a:spLocks noGrp="1" noRot="1" noChangeAspect="1" noChangeArrowheads="1"/>
          </p:cNvSpPr>
          <p:nvPr>
            <p:ph type="sldImg"/>
          </p:nvPr>
        </p:nvSpPr>
        <p:spPr>
          <a:xfrm>
            <a:off x="1130300" y="674688"/>
            <a:ext cx="4597400" cy="3448050"/>
          </a:xfrm>
          <a:solidFill>
            <a:srgbClr val="FFFFFF"/>
          </a:solidFill>
          <a:ln/>
        </p:spPr>
      </p:sp>
      <p:sp>
        <p:nvSpPr>
          <p:cNvPr id="427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Do you believe in creation…</a:t>
            </a:r>
          </a:p>
          <a:p>
            <a:pPr eaLnBrk="1" hangingPunct="1"/>
            <a:r>
              <a:rPr lang="en-US" altLang="zh-CN" dirty="0">
                <a:latin typeface="Times New Roman" charset="0"/>
                <a:ea typeface="ＭＳ Ｐゴシック" charset="0"/>
                <a:cs typeface="ＭＳ Ｐゴシック" charset="0"/>
              </a:rPr>
              <a:t>• or evolution from ape-men?</a:t>
            </a:r>
          </a:p>
          <a:p>
            <a:pPr eaLnBrk="1" hangingPunct="1"/>
            <a:r>
              <a:rPr lang="en-US" altLang="zh-CN" dirty="0">
                <a:latin typeface="Times New Roman" charset="0"/>
                <a:ea typeface="ＭＳ Ｐゴシック" charset="0"/>
                <a:cs typeface="ＭＳ Ｐゴシック" charset="0"/>
              </a:rPr>
              <a:t>• Is your ancestor the “Big Daddy” ape-man or not?</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b="1">
                <a:solidFill>
                  <a:prstClr val="black"/>
                </a:solidFill>
                <a:latin typeface="Arial" panose="020B0604020202020204" pitchFamily="34" charset="0"/>
              </a:rPr>
              <a:pPr/>
              <a:t>142</a:t>
            </a:fld>
            <a:endParaRPr lang="en-US" sz="1200" b="1" dirty="0">
              <a:solidFill>
                <a:prstClr val="black"/>
              </a:solidFill>
              <a:latin typeface="Arial" panose="020B0604020202020204" pitchFamily="34"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b="1">
                <a:solidFill>
                  <a:prstClr val="black"/>
                </a:solidFill>
                <a:latin typeface="Arial" panose="020B0604020202020204" pitchFamily="34" charset="0"/>
              </a:rPr>
              <a:pPr/>
              <a:t>143</a:t>
            </a:fld>
            <a:endParaRPr lang="en-US" sz="1200" b="1" dirty="0">
              <a:solidFill>
                <a:prstClr val="black"/>
              </a:solidFill>
              <a:latin typeface="Arial" panose="020B0604020202020204" pitchFamily="34"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AEE5A-4917-3B4A-AC13-ABC4446A3D63}" type="slidenum">
              <a:rPr lang="zh-CN" altLang="en-US" sz="1200" b="1">
                <a:latin typeface="Arial" panose="020B0604020202020204" pitchFamily="34" charset="0"/>
              </a:rPr>
              <a:pPr/>
              <a:t>144</a:t>
            </a:fld>
            <a:endParaRPr lang="en-US" altLang="zh-CN" sz="1200" b="1" dirty="0">
              <a:latin typeface="Arial" panose="020B0604020202020204" pitchFamily="34" charset="0"/>
            </a:endParaRPr>
          </a:p>
        </p:txBody>
      </p:sp>
      <p:sp>
        <p:nvSpPr>
          <p:cNvPr id="433154" name="Rectangle 2"/>
          <p:cNvSpPr>
            <a:spLocks noGrp="1" noRot="1" noChangeAspect="1" noChangeArrowheads="1"/>
          </p:cNvSpPr>
          <p:nvPr>
            <p:ph type="sldImg"/>
          </p:nvPr>
        </p:nvSpPr>
        <p:spPr>
          <a:xfrm>
            <a:off x="1130300" y="674688"/>
            <a:ext cx="4597400" cy="3448050"/>
          </a:xfrm>
          <a:solidFill>
            <a:srgbClr val="FFFFFF"/>
          </a:solidFill>
          <a:ln/>
        </p:spPr>
      </p:sp>
      <p:sp>
        <p:nvSpPr>
          <p:cNvPr id="433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“Marduk</a:t>
            </a:r>
            <a:r>
              <a:rPr lang="en-US" baseline="0"/>
              <a:t> Fights Tiamat</a:t>
            </a:r>
          </a:p>
          <a:p>
            <a:r>
              <a:rPr lang="en-US"/>
              <a:t>In the Babylonian epic of creation [Enuma Elish], Tiamat, chaos monster and primordial goddess of the ocean, mates with</a:t>
            </a:r>
            <a:r>
              <a:rPr lang="en-US" baseline="0"/>
              <a:t> Abzu, god of fresh water. She gives birth to the first generation of gods, then attacks them and is killed by the storm-God Marduk. His name is mentioned in scripture and is also part of the name of the Babylonian ruler Merodach-Baladan, ‘Marduk has given me an heir,’ and Esther’s cousin Mordecai. Esth 2:5, Jer 50:2, Isa 39:1.”</a:t>
            </a:r>
            <a:endParaRPr lang="en-US"/>
          </a:p>
          <a:p>
            <a:endParaRPr lang="en-US"/>
          </a:p>
          <a:p>
            <a:r>
              <a:rPr lang="en-US"/>
              <a:t>Richard</a:t>
            </a:r>
            <a:r>
              <a:rPr lang="en-US" baseline="0"/>
              <a:t> Myers, </a:t>
            </a:r>
            <a:r>
              <a:rPr lang="en-US" i="1" baseline="0"/>
              <a:t>Images from Helps to Study the Bible</a:t>
            </a:r>
            <a:r>
              <a:rPr lang="en-US" i="0" baseline="0"/>
              <a:t> (</a:t>
            </a:r>
            <a:r>
              <a:rPr lang="en-US" i="0"/>
              <a:t>Bellingham, WA: Logos Bible Software, 2012).</a:t>
            </a:r>
          </a:p>
        </p:txBody>
      </p:sp>
      <p:sp>
        <p:nvSpPr>
          <p:cNvPr id="4" name="Slide Number Placeholder 3"/>
          <p:cNvSpPr>
            <a:spLocks noGrp="1"/>
          </p:cNvSpPr>
          <p:nvPr>
            <p:ph type="sldNum" sz="quarter" idx="10"/>
          </p:nvPr>
        </p:nvSpPr>
        <p:spPr/>
        <p:txBody>
          <a:bodyPr/>
          <a:lstStyle/>
          <a:p>
            <a:pPr>
              <a:defRPr/>
            </a:pPr>
            <a:fld id="{ADAE9485-1FF0-D742-8757-3CF887158161}" type="slidenum">
              <a:rPr lang="en-US"/>
              <a:pPr>
                <a:defRPr/>
              </a:pPr>
              <a:t>145</a:t>
            </a:fld>
            <a:endParaRPr lang="en-US"/>
          </a:p>
        </p:txBody>
      </p:sp>
    </p:spTree>
    <p:extLst>
      <p:ext uri="{BB962C8B-B14F-4D97-AF65-F5344CB8AC3E}">
        <p14:creationId xmlns:p14="http://schemas.microsoft.com/office/powerpoint/2010/main" val="407164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3919773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5217D3-B5BA-1F49-9DB6-86DA797C5C01}" type="slidenum">
              <a:rPr lang="zh-CN" altLang="en-US" sz="1200" b="1">
                <a:latin typeface="Arial" panose="020B0604020202020204" pitchFamily="34" charset="0"/>
              </a:rPr>
              <a:pPr/>
              <a:t>146</a:t>
            </a:fld>
            <a:endParaRPr lang="en-US" altLang="zh-CN" sz="1200" b="1" dirty="0">
              <a:latin typeface="Arial" panose="020B0604020202020204" pitchFamily="34" charset="0"/>
            </a:endParaRPr>
          </a:p>
        </p:txBody>
      </p:sp>
      <p:sp>
        <p:nvSpPr>
          <p:cNvPr id="435202" name="Rectangle 2"/>
          <p:cNvSpPr>
            <a:spLocks noGrp="1" noRot="1" noChangeAspect="1" noChangeArrowheads="1"/>
          </p:cNvSpPr>
          <p:nvPr>
            <p:ph type="sldImg"/>
          </p:nvPr>
        </p:nvSpPr>
        <p:spPr>
          <a:xfrm>
            <a:off x="1130300" y="674688"/>
            <a:ext cx="4597400" cy="3448050"/>
          </a:xfrm>
          <a:solidFill>
            <a:srgbClr val="FFFFFF"/>
          </a:solidFill>
          <a:ln/>
        </p:spPr>
      </p:sp>
      <p:sp>
        <p:nvSpPr>
          <p:cNvPr id="4352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11470026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b="1">
                <a:solidFill>
                  <a:srgbClr val="000000"/>
                </a:solidFill>
                <a:latin typeface="Arial" panose="020B0604020202020204" pitchFamily="34" charset="0"/>
              </a:rPr>
              <a:pPr/>
              <a:t>150</a:t>
            </a:fld>
            <a:endParaRPr lang="en-US" altLang="zh-CN" sz="1200" b="1" dirty="0">
              <a:solidFill>
                <a:srgbClr val="000000"/>
              </a:solidFill>
              <a:latin typeface="Arial" panose="020B0604020202020204"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8104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ar-JO" altLang="en-US" b="0" dirty="0">
                <a:latin typeface="Arial" panose="020B0604020202020204" pitchFamily="34" charset="0"/>
                <a:cs typeface="Arial" panose="020B0604020202020204" pitchFamily="34" charset="0"/>
              </a:rPr>
              <a:t>ينطبق الأمر ذاته على الاستماع لآخَرين وهُم يشهدون أنَّ يسوع يُقدِّم الحياة الأبديَّة- يجب أن نتصرَّف بناءً على الدليل، وذلك بأن نؤمن بذلك الدليل لكي نمنع العمى الروحيّ.</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altLang="en-US" b="0" dirty="0">
                <a:latin typeface="Arial" panose="020B0604020202020204" pitchFamily="34" charset="0"/>
                <a:cs typeface="Arial" panose="020B0604020202020204" pitchFamily="34" charset="0"/>
              </a:rPr>
              <a:t>في منشور جورج والد "الأصل والكذبة والتطوُّر" (</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"Origin, Lie and Evolution,” </a:t>
            </a:r>
            <a:r>
              <a:rPr lang="en-US" altLang="en-US" b="0" i="1" dirty="0">
                <a:latin typeface="Times New Roman" panose="02020603050405020304" pitchFamily="18" charset="0"/>
                <a:ea typeface="ＭＳ Ｐゴシック" panose="020B0600070205080204" pitchFamily="34" charset="-128"/>
                <a:cs typeface="Arial" panose="020B0604020202020204" pitchFamily="34" charset="0"/>
              </a:rPr>
              <a:t>Scientific American 1978</a:t>
            </a:r>
            <a:r>
              <a:rPr lang="ar-JO" altLang="en-US" b="0" dirty="0">
                <a:latin typeface="Arial" panose="020B0604020202020204" pitchFamily="34" charset="0"/>
                <a:cs typeface="Arial" panose="020B0604020202020204" pitchFamily="34" charset="0"/>
              </a:rPr>
              <a:t>)، والذي اقتبسه جو وايت ونيكولاس كومنينيلس في منشورهما</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altLang="en-US" b="0" dirty="0">
                <a:latin typeface="Arial" panose="020B0604020202020204" pitchFamily="34" charset="0"/>
                <a:cs typeface="Arial" panose="020B0604020202020204" pitchFamily="34" charset="0"/>
              </a:rPr>
              <a:t>"زوال داروين" </a:t>
            </a:r>
            <a:r>
              <a:rPr lang="en-US" altLang="en-US" b="0"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pPr algn="r" rtl="1"/>
            <a:endParaRPr lang="ar-JO"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b="0"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George </a:t>
            </a:r>
            <a:r>
              <a:rPr lang="en-US" altLang="en-US" b="0" dirty="0" err="1">
                <a:latin typeface="Times New Roman" panose="02020603050405020304" pitchFamily="18" charset="0"/>
                <a:ea typeface="ＭＳ Ｐゴシック" panose="020B0600070205080204" pitchFamily="34" charset="-128"/>
                <a:cs typeface="Arial" panose="020B0604020202020204" pitchFamily="34" charset="0"/>
              </a:rPr>
              <a:t>Wald,"Origin</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 Lie and Evolution,” </a:t>
            </a:r>
            <a:r>
              <a:rPr lang="en-US" altLang="en-US" b="0"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b="0"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b="0"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Common-149</a:t>
            </a:r>
          </a:p>
          <a:p>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OS-01-Genesis1-3—slide 151</a:t>
            </a:r>
          </a:p>
          <a:p>
            <a:r>
              <a:rPr lang="en-US" altLang="en-US" b="0"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58CD21-B8BC-0548-856F-6D25C27E4293}" type="slidenum">
              <a:rPr lang="zh-CN" altLang="en-US" sz="1200" b="1">
                <a:latin typeface="Arial" panose="020B0604020202020204" pitchFamily="34" charset="0"/>
              </a:rPr>
              <a:pPr/>
              <a:t>152</a:t>
            </a:fld>
            <a:endParaRPr lang="en-US" altLang="zh-CN" sz="1200" b="1" dirty="0">
              <a:latin typeface="Arial" panose="020B0604020202020204" pitchFamily="34" charset="0"/>
            </a:endParaRPr>
          </a:p>
        </p:txBody>
      </p:sp>
      <p:sp>
        <p:nvSpPr>
          <p:cNvPr id="444418" name="Rectangle 2"/>
          <p:cNvSpPr>
            <a:spLocks noGrp="1" noRot="1" noChangeAspect="1" noChangeArrowheads="1" noTextEdit="1"/>
          </p:cNvSpPr>
          <p:nvPr>
            <p:ph type="sldImg"/>
          </p:nvPr>
        </p:nvSpPr>
        <p:spPr>
          <a:solidFill>
            <a:srgbClr val="FFFFFF"/>
          </a:solidFill>
          <a:ln/>
        </p:spPr>
      </p:sp>
      <p:sp>
        <p:nvSpPr>
          <p:cNvPr id="444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D80DA-3840-0E4A-BA9B-60C860DE1F0A}" type="slidenum">
              <a:rPr lang="zh-CN" altLang="en-US" sz="1200" b="1">
                <a:solidFill>
                  <a:prstClr val="black"/>
                </a:solidFill>
                <a:latin typeface="Arial" panose="020B0604020202020204" pitchFamily="34" charset="0"/>
              </a:rPr>
              <a:pPr/>
              <a:t>153</a:t>
            </a:fld>
            <a:endParaRPr lang="en-US" altLang="zh-CN" sz="1200" b="1" dirty="0">
              <a:solidFill>
                <a:prstClr val="black"/>
              </a:solidFill>
              <a:latin typeface="Arial" panose="020B0604020202020204" pitchFamily="34" charset="0"/>
            </a:endParaRPr>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extLst>
      <p:ext uri="{BB962C8B-B14F-4D97-AF65-F5344CB8AC3E}">
        <p14:creationId xmlns:p14="http://schemas.microsoft.com/office/powerpoint/2010/main" val="17659419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34CF46-BF39-314E-AEF9-A18C780BEB7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19636565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10B4C-664A-0746-9222-A3567472D4F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302479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157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endParaRPr lang="en-US" altLang="zh-CN" b="0"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b="0" kern="0" dirty="0">
                <a:solidFill>
                  <a:schemeClr val="tx1"/>
                </a:solidFill>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________</a:t>
            </a:r>
          </a:p>
          <a:p>
            <a:pPr eaLnBrk="1" hangingPunct="1"/>
            <a:r>
              <a:rPr lang="en-US" altLang="zh-CN" b="0" dirty="0">
                <a:ea typeface="ＭＳ Ｐゴシック" charset="0"/>
                <a:cs typeface="Arial" panose="020B0604020202020204" pitchFamily="34" charset="0"/>
              </a:rPr>
              <a:t>Common-419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ES-07-Premillennialism-02</a:t>
            </a:r>
          </a:p>
          <a:p>
            <a:pPr eaLnBrk="1" hangingPunct="1"/>
            <a:r>
              <a:rPr lang="en-US" altLang="zh-CN" b="0" dirty="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ES-26-Restoration of Israel-207</a:t>
            </a:r>
            <a:endParaRPr lang="zh-CN" altLang="en-US" b="0" dirty="0">
              <a:latin typeface="Times New Roman" charset="0"/>
              <a:ea typeface="ＭＳ Ｐゴシック" charset="0"/>
              <a:cs typeface="ＭＳ Ｐゴシック" charset="0"/>
            </a:endParaRPr>
          </a:p>
          <a:p>
            <a:pPr eaLnBrk="1" hangingPunct="1"/>
            <a:r>
              <a:rPr lang="en-US" altLang="zh-CN" b="0" dirty="0">
                <a:ea typeface="ＭＳ Ｐゴシック" charset="0"/>
                <a:cs typeface="Arial" panose="020B0604020202020204" pitchFamily="34" charset="0"/>
              </a:rPr>
              <a:t>OB-25-Feasts-80</a:t>
            </a:r>
          </a:p>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OS-00-Intro &amp; Biblical Theology-41</a:t>
            </a:r>
          </a:p>
          <a:p>
            <a:pPr eaLnBrk="1" hangingPunct="1"/>
            <a:r>
              <a:rPr lang="en-US" altLang="zh-CN" b="0" dirty="0">
                <a:ea typeface="ＭＳ Ｐゴシック" charset="0"/>
                <a:cs typeface="Arial" panose="020B0604020202020204" pitchFamily="34" charset="0"/>
              </a:rPr>
              <a:t>OS-01-Gen1-3-slide 157</a:t>
            </a:r>
          </a:p>
          <a:p>
            <a:pPr eaLnBrk="1" hangingPunct="1"/>
            <a:r>
              <a:rPr lang="en-US" altLang="zh-CN" b="0" dirty="0">
                <a:ea typeface="ＭＳ Ｐゴシック" charset="0"/>
                <a:cs typeface="Arial" panose="020B0604020202020204" pitchFamily="34" charset="0"/>
              </a:rPr>
              <a:t>OS-02-Exodus-320</a:t>
            </a:r>
          </a:p>
          <a:p>
            <a:pPr eaLnBrk="1" hangingPunct="1"/>
            <a:r>
              <a:rPr lang="en-US" altLang="zh-CN" b="0" dirty="0">
                <a:ea typeface="ＭＳ Ｐゴシック" charset="0"/>
                <a:cs typeface="Arial" panose="020B0604020202020204" pitchFamily="34" charset="0"/>
              </a:rPr>
              <a:t>OS-06-Joshua-190</a:t>
            </a:r>
          </a:p>
          <a:p>
            <a:pPr eaLnBrk="1" hangingPunct="1"/>
            <a:r>
              <a:rPr lang="en-US" altLang="zh-CN" b="0" dirty="0">
                <a:ea typeface="ＭＳ Ｐゴシック" charset="0"/>
                <a:cs typeface="Arial" panose="020B0604020202020204" pitchFamily="34" charset="0"/>
              </a:rPr>
              <a:t>OS-26-Ezek 44-48-slide 36</a:t>
            </a:r>
            <a:endParaRPr lang="zh-CN" altLang="en-US"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NS-19-Hebrews-201</a:t>
            </a:r>
            <a:endParaRPr lang="zh-CN" altLang="en-US" b="0" dirty="0">
              <a:ea typeface="ＭＳ Ｐゴシック" charset="0"/>
              <a:cs typeface="Arial" panose="020B0604020202020204" pitchFamily="34" charset="0"/>
            </a:endParaRPr>
          </a:p>
          <a:p>
            <a:pPr eaLnBrk="1" hangingPunct="1"/>
            <a:endParaRPr lang="en-US" altLang="zh-CN"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08E3BC-5D3A-6C4C-A724-380D7E6E3632}" type="slidenum">
              <a:rPr lang="zh-CN" altLang="en-US" sz="1200" b="1">
                <a:solidFill>
                  <a:prstClr val="black"/>
                </a:solidFill>
                <a:latin typeface="Arial" panose="020B0604020202020204" pitchFamily="34" charset="0"/>
              </a:rPr>
              <a:pPr/>
              <a:t>158</a:t>
            </a:fld>
            <a:endParaRPr lang="en-US" altLang="zh-CN" sz="1200" b="1" dirty="0">
              <a:solidFill>
                <a:prstClr val="black"/>
              </a:solidFill>
              <a:latin typeface="Arial" panose="020B0604020202020204" pitchFamily="34"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660DC5-20BB-D84A-B98C-A91863AF4ECF}"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52610" name="Rectangle 2"/>
          <p:cNvSpPr>
            <a:spLocks noGrp="1" noRot="1" noChangeAspect="1" noChangeArrowheads="1"/>
          </p:cNvSpPr>
          <p:nvPr>
            <p:ph type="sldImg"/>
          </p:nvPr>
        </p:nvSpPr>
        <p:spPr>
          <a:xfrm>
            <a:off x="1130300" y="674688"/>
            <a:ext cx="4597400" cy="3448050"/>
          </a:xfrm>
          <a:solidFill>
            <a:srgbClr val="FFFFFF"/>
          </a:solidFill>
          <a:ln/>
        </p:spPr>
      </p:sp>
      <p:sp>
        <p:nvSpPr>
          <p:cNvPr id="452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OS-01-Gen1-3-slide158</a:t>
            </a:r>
          </a:p>
          <a:p>
            <a:r>
              <a:rPr lang="en-US" dirty="0"/>
              <a:t>OS-01-Gen4-20-slide 119</a:t>
            </a:r>
          </a:p>
          <a:p>
            <a:r>
              <a:rPr lang="en-US" dirty="0"/>
              <a:t>OS-23_Isaiah13-23-slide 74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b="1" dirty="0">
                <a:cs typeface="Arial" panose="020B0604020202020204" pitchFamily="34" charset="0"/>
              </a:rPr>
              <a:t>غالباً ما نفكر في كوش القديمة على أنها تغطي إثيوبيا الحديثة، لكن هذه الخريطة تقول خلاف ذلك لأنها لا تشمل حتى جزءا من إثيوبيا</a:t>
            </a:r>
            <a:r>
              <a:rPr lang="en-US" dirty="0"/>
              <a:t>.</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8727C1-0890-8648-AAFA-8F6DCF89074F}" type="slidenum">
              <a:rPr lang="zh-CN" altLang="en-US" sz="1200" b="1">
                <a:solidFill>
                  <a:prstClr val="black"/>
                </a:solidFill>
                <a:latin typeface="Arial" panose="020B0604020202020204" pitchFamily="34" charset="0"/>
              </a:rPr>
              <a:pPr/>
              <a:t>164</a:t>
            </a:fld>
            <a:endParaRPr lang="en-US" altLang="zh-CN" sz="1200" b="1" dirty="0">
              <a:solidFill>
                <a:prstClr val="black"/>
              </a:solidFill>
              <a:latin typeface="Arial" panose="020B0604020202020204" pitchFamily="34"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Pagan teachings at that time said that the gods created man as their slaves to do the work they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do</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8681A9-FC64-0749-B93B-4A47F7925F11}" type="slidenum">
              <a:rPr lang="en-US">
                <a:solidFill>
                  <a:prstClr val="black"/>
                </a:solidFill>
                <a:latin typeface="Calibri"/>
              </a:rPr>
              <a:pPr>
                <a:defRPr/>
              </a:pPr>
              <a:t>167</a:t>
            </a:fld>
            <a:endParaRPr lang="en-US">
              <a:solidFill>
                <a:prstClr val="black"/>
              </a:solidFill>
              <a:latin typeface="Calibri"/>
            </a:endParaRPr>
          </a:p>
        </p:txBody>
      </p:sp>
      <p:sp>
        <p:nvSpPr>
          <p:cNvPr id="4187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87139" name="Rectangle 3"/>
          <p:cNvSpPr>
            <a:spLocks noGrp="1" noChangeArrowheads="1"/>
          </p:cNvSpPr>
          <p:nvPr>
            <p:ph type="body" idx="1"/>
          </p:nvPr>
        </p:nvSpPr>
        <p:spPr/>
        <p:txBody>
          <a:bodyPr/>
          <a:lstStyle/>
          <a:p>
            <a:pPr eaLnBrk="1" hangingPunct="1">
              <a:defRPr/>
            </a:pPr>
            <a:r>
              <a:rPr lang="en-US" dirty="0">
                <a:cs typeface="+mn-cs"/>
              </a:rPr>
              <a:t>NAS, NIV, NKJV, HCSB: </a:t>
            </a:r>
            <a:r>
              <a:rPr lang="ru-RU" altLang="ja-JP" b="1" dirty="0">
                <a:latin typeface="Arial" panose="020B0604020202020204" pitchFamily="34" charset="0"/>
                <a:cs typeface="+mn-cs"/>
              </a:rPr>
              <a:t>"</a:t>
            </a:r>
            <a:r>
              <a:rPr lang="en-US" dirty="0">
                <a:cs typeface="+mn-cs"/>
              </a:rPr>
              <a:t>living being</a:t>
            </a:r>
            <a:r>
              <a:rPr lang="ru-RU" altLang="ja-JP" b="1" dirty="0">
                <a:latin typeface="Arial" panose="020B0604020202020204" pitchFamily="34" charset="0"/>
                <a:cs typeface="+mn-cs"/>
              </a:rPr>
              <a:t>"</a:t>
            </a:r>
            <a:endParaRPr lang="en-US" dirty="0">
              <a:cs typeface="+mn-cs"/>
            </a:endParaRPr>
          </a:p>
          <a:p>
            <a:pPr eaLnBrk="1" hangingPunct="1">
              <a:defRPr/>
            </a:pPr>
            <a:r>
              <a:rPr lang="en-US" dirty="0">
                <a:cs typeface="+mn-cs"/>
              </a:rPr>
              <a:t>KJV	</a:t>
            </a:r>
            <a:r>
              <a:rPr lang="ru-RU" altLang="ja-JP" b="1" dirty="0">
                <a:latin typeface="Arial" panose="020B0604020202020204" pitchFamily="34" charset="0"/>
                <a:cs typeface="+mn-cs"/>
              </a:rPr>
              <a:t>"</a:t>
            </a:r>
            <a:r>
              <a:rPr lang="en-US" dirty="0">
                <a:cs typeface="+mn-cs"/>
              </a:rPr>
              <a:t>living soul</a:t>
            </a:r>
            <a:r>
              <a:rPr lang="ru-RU" altLang="ja-JP" b="1" dirty="0">
                <a:latin typeface="Arial" panose="020B0604020202020204" pitchFamily="34" charset="0"/>
                <a:cs typeface="+mn-cs"/>
              </a:rPr>
              <a:t>"</a:t>
            </a:r>
            <a:endParaRPr lang="en-US" dirty="0">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46312-C1EB-F44F-93B4-60D8FD9581BB}" type="slidenum">
              <a:rPr lang="en-US">
                <a:solidFill>
                  <a:prstClr val="black"/>
                </a:solidFill>
                <a:latin typeface="Calibri"/>
              </a:rPr>
              <a:pPr>
                <a:defRPr/>
              </a:pPr>
              <a:t>168</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170</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34ACD2-A984-B04D-96A1-10BED9969B90}" type="slidenum">
              <a:rPr lang="zh-CN" altLang="en-US" sz="1200" b="1">
                <a:solidFill>
                  <a:srgbClr val="000000"/>
                </a:solidFill>
                <a:latin typeface="Arial" panose="020B0604020202020204" pitchFamily="34" charset="0"/>
              </a:rPr>
              <a:pPr/>
              <a:t>171</a:t>
            </a:fld>
            <a:endParaRPr lang="en-US" altLang="zh-CN" sz="1200" b="1" dirty="0">
              <a:solidFill>
                <a:srgbClr val="000000"/>
              </a:solidFill>
              <a:latin typeface="Arial" panose="020B0604020202020204" pitchFamily="34"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D69CE90-7DF4-564F-B6C3-89F893F8D4DB}" type="slidenum">
              <a:rPr lang="en-US" sz="1200" b="1" smtClean="0">
                <a:solidFill>
                  <a:prstClr val="black"/>
                </a:solidFill>
                <a:latin typeface="Arial" panose="020B0604020202020204" pitchFamily="34" charset="0"/>
              </a:rPr>
              <a:pPr algn="r">
                <a:defRPr/>
              </a:pPr>
              <a:t>171</a:t>
            </a:fld>
            <a:endParaRPr lang="en-US" sz="1200" b="1" dirty="0">
              <a:solidFill>
                <a:prstClr val="black"/>
              </a:solidFill>
              <a:latin typeface="Arial" panose="020B0604020202020204" pitchFamily="34" charset="0"/>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BC8AC2-F9A3-AF42-8A80-831CA0CC5252}" type="slidenum">
              <a:rPr lang="zh-CN" altLang="en-US" sz="1200" b="1">
                <a:solidFill>
                  <a:prstClr val="black"/>
                </a:solidFill>
                <a:latin typeface="Arial" panose="020B0604020202020204" pitchFamily="34" charset="0"/>
              </a:rPr>
              <a:pPr/>
              <a:t>172</a:t>
            </a:fld>
            <a:endParaRPr lang="en-US" altLang="zh-CN" sz="1200" b="1" dirty="0">
              <a:solidFill>
                <a:prstClr val="black"/>
              </a:solidFill>
              <a:latin typeface="Arial" panose="020B0604020202020204" pitchFamily="34" charset="0"/>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E33670-3A75-2045-94C8-6CEB0EA065DB}" type="slidenum">
              <a:rPr lang="en-US">
                <a:solidFill>
                  <a:prstClr val="black"/>
                </a:solidFill>
              </a:rPr>
              <a:pPr>
                <a:defRPr/>
              </a:pPr>
              <a:t>173</a:t>
            </a:fld>
            <a:endParaRPr lang="en-US">
              <a:solidFill>
                <a:prstClr val="black"/>
              </a:solidFill>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E7759A-CF76-5746-BE81-608515D5E607}" type="slidenum">
              <a:rPr lang="zh-CN" altLang="en-US" sz="1200" b="1">
                <a:solidFill>
                  <a:prstClr val="black"/>
                </a:solidFill>
                <a:latin typeface="Arial" panose="020B0604020202020204" pitchFamily="34" charset="0"/>
              </a:rPr>
              <a:pPr/>
              <a:t>174</a:t>
            </a:fld>
            <a:endParaRPr lang="en-US" altLang="zh-CN" sz="1200" b="1" dirty="0">
              <a:solidFill>
                <a:prstClr val="black"/>
              </a:solidFill>
              <a:latin typeface="Arial" panose="020B0604020202020204" pitchFamily="34" charset="0"/>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Ancient kings placed images (statues) of themselves in the remotest parts of their empires to represent their sovereignty—and so did God!  He gave us a mind, emotions and will so could know, love, and obey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F24C92-7953-8E4B-B60F-2110B632E9AD}" type="slidenum">
              <a:rPr lang="zh-CN" altLang="en-US" sz="1200" b="1">
                <a:solidFill>
                  <a:prstClr val="black"/>
                </a:solidFill>
                <a:latin typeface="Arial" panose="020B0604020202020204" pitchFamily="34" charset="0"/>
              </a:rPr>
              <a:pPr/>
              <a:t>175</a:t>
            </a:fld>
            <a:endParaRPr lang="en-US" altLang="zh-CN" sz="1200" b="1" dirty="0">
              <a:solidFill>
                <a:prstClr val="black"/>
              </a:solidFill>
              <a:latin typeface="Arial" panose="020B0604020202020204" pitchFamily="34"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a:solidFill>
                  <a:schemeClr val="tx1"/>
                </a:solidFill>
                <a:effectLst/>
                <a:latin typeface="+mn-lt"/>
                <a:ea typeface="+mn-ea"/>
                <a:cs typeface="+mn-cs"/>
              </a:rPr>
              <a:t>Going into Genesis 3 we have one, sovereign God who made everything good.  Man has no sin, pain or evil and lives in complete fellowship with God</a:t>
            </a:r>
            <a:r>
              <a:rPr lang="en-SG" sz="1200" kern="1200" dirty="0">
                <a:solidFill>
                  <a:schemeClr val="tx1"/>
                </a:solidFill>
                <a:effectLst/>
                <a:latin typeface="+mn-lt"/>
                <a:ea typeface="+mn-ea"/>
                <a:cs typeface="+mn-cs"/>
              </a:rPr>
              <a:t>.</a:t>
            </a:r>
            <a:endParaRPr lang="en-US" altLang="zh-CN" b="1" dirty="0">
              <a:latin typeface="Arial" panose="020B0604020202020204" pitchFamily="34" charset="0"/>
              <a:ea typeface="ＭＳ Ｐゴシック" charset="0"/>
              <a:cs typeface="ＭＳ Ｐゴシック" charset="0"/>
            </a:endParaRPr>
          </a:p>
          <a:p>
            <a:pPr eaLnBrk="1" hangingPunct="1"/>
            <a:endParaRPr lang="en-US" altLang="zh-CN" b="1" dirty="0">
              <a:latin typeface="Arial" panose="020B0604020202020204" pitchFamily="34" charset="0"/>
              <a:ea typeface="ＭＳ Ｐゴシック" charset="0"/>
              <a:cs typeface="ＭＳ Ｐゴシック" charset="0"/>
            </a:endParaRPr>
          </a:p>
          <a:p>
            <a:pPr eaLnBrk="1" hangingPunct="1"/>
            <a:endParaRPr lang="en-US" altLang="zh-CN" b="1" dirty="0">
              <a:latin typeface="Arial" panose="020B0604020202020204" pitchFamily="34" charset="0"/>
              <a:ea typeface="ＭＳ Ｐゴシック" charset="0"/>
              <a:cs typeface="ＭＳ Ｐゴシック" charset="0"/>
            </a:endParaRPr>
          </a:p>
          <a:p>
            <a:pPr eaLnBrk="1" hangingPunct="1"/>
            <a:r>
              <a:rPr lang="en-US" altLang="zh-CN" b="1" dirty="0" err="1">
                <a:latin typeface="Arial" panose="020B0604020202020204" pitchFamily="34" charset="0"/>
                <a:ea typeface="ＭＳ Ｐゴシック" charset="0"/>
                <a:cs typeface="ＭＳ Ｐゴシック" charset="0"/>
              </a:rPr>
              <a:t>Baldung</a:t>
            </a:r>
            <a:r>
              <a:rPr lang="en-US" altLang="zh-CN" b="1" dirty="0">
                <a:latin typeface="Arial" panose="020B0604020202020204" pitchFamily="34" charset="0"/>
                <a:ea typeface="ＭＳ Ｐゴシック" charset="0"/>
                <a:cs typeface="ＭＳ Ｐゴシック" charset="0"/>
              </a:rPr>
              <a:t> </a:t>
            </a:r>
            <a:r>
              <a:rPr lang="en-US" altLang="zh-CN" b="1" dirty="0" err="1">
                <a:latin typeface="Arial" panose="020B0604020202020204" pitchFamily="34" charset="0"/>
                <a:ea typeface="ＭＳ Ｐゴシック" charset="0"/>
                <a:cs typeface="ＭＳ Ｐゴシック" charset="0"/>
              </a:rPr>
              <a:t>Grien</a:t>
            </a:r>
            <a:r>
              <a:rPr lang="en-US" altLang="zh-CN" b="1" dirty="0">
                <a:latin typeface="Arial" panose="020B0604020202020204" pitchFamily="34" charset="0"/>
                <a:ea typeface="ＭＳ Ｐゴシック" charset="0"/>
                <a:cs typeface="ＭＳ Ｐゴシック" charset="0"/>
              </a:rPr>
              <a:t>, Hans: Adam</a:t>
            </a:r>
            <a:r>
              <a:rPr lang="en-US" altLang="zh-CN" dirty="0">
                <a:latin typeface="Verdana" charset="0"/>
                <a:ea typeface="ＭＳ Ｐゴシック" charset="0"/>
                <a:cs typeface="ＭＳ Ｐゴシック" charset="0"/>
              </a:rPr>
              <a:t>  1520-23; Wood, 208 x 83.5 cm; Museum of Fine Arts, Buda</a:t>
            </a:r>
          </a:p>
          <a:p>
            <a:pPr eaLnBrk="1" hangingPunct="1"/>
            <a:r>
              <a:rPr lang="en-US" altLang="zh-CN" b="1" dirty="0" err="1">
                <a:solidFill>
                  <a:srgbClr val="0000CC"/>
                </a:solidFill>
                <a:latin typeface="Arial" panose="020B0604020202020204" pitchFamily="34" charset="0"/>
                <a:ea typeface="ＭＳ Ｐゴシック" charset="0"/>
                <a:cs typeface="ＭＳ Ｐゴシック" charset="0"/>
              </a:rPr>
              <a:t>www.ibiblio.org</a:t>
            </a:r>
            <a:r>
              <a:rPr lang="en-US" altLang="zh-CN" b="1" dirty="0">
                <a:solidFill>
                  <a:srgbClr val="0000CC"/>
                </a:solidFill>
                <a:latin typeface="Arial" panose="020B0604020202020204" pitchFamily="34" charset="0"/>
                <a:ea typeface="ＭＳ Ｐゴシック" charset="0"/>
                <a:cs typeface="ＭＳ Ｐゴシック" charset="0"/>
              </a:rPr>
              <a:t>/</a:t>
            </a:r>
            <a:r>
              <a:rPr lang="en-US" altLang="zh-CN" b="1" dirty="0" err="1">
                <a:solidFill>
                  <a:srgbClr val="0000CC"/>
                </a:solidFill>
                <a:latin typeface="Arial" panose="020B0604020202020204" pitchFamily="34" charset="0"/>
                <a:ea typeface="ＭＳ Ｐゴシック" charset="0"/>
                <a:cs typeface="ＭＳ Ｐゴシック" charset="0"/>
              </a:rPr>
              <a:t>wm</a:t>
            </a:r>
            <a:r>
              <a:rPr lang="en-US" altLang="zh-CN" b="1" dirty="0">
                <a:solidFill>
                  <a:srgbClr val="0000CC"/>
                </a:solidFill>
                <a:latin typeface="Arial" panose="020B0604020202020204" pitchFamily="34" charset="0"/>
                <a:ea typeface="ＭＳ Ｐゴシック" charset="0"/>
                <a:cs typeface="ＭＳ Ｐゴシック" charset="0"/>
              </a:rPr>
              <a:t>/ paint/</a:t>
            </a:r>
            <a:r>
              <a:rPr lang="en-US" altLang="zh-CN" b="1" dirty="0" err="1">
                <a:solidFill>
                  <a:srgbClr val="0000CC"/>
                </a:solidFill>
                <a:latin typeface="Arial" panose="020B0604020202020204" pitchFamily="34" charset="0"/>
                <a:ea typeface="ＭＳ Ｐゴシック" charset="0"/>
                <a:cs typeface="ＭＳ Ｐゴシック" charset="0"/>
              </a:rPr>
              <a:t>auth</a:t>
            </a:r>
            <a:r>
              <a:rPr lang="en-US" altLang="zh-CN" b="1" dirty="0">
                <a:solidFill>
                  <a:srgbClr val="0000CC"/>
                </a:solidFill>
                <a:latin typeface="Arial" panose="020B0604020202020204" pitchFamily="34" charset="0"/>
                <a:ea typeface="ＭＳ Ｐゴシック" charset="0"/>
                <a:cs typeface="ＭＳ Ｐゴシック" charset="0"/>
              </a:rPr>
              <a:t>/</a:t>
            </a:r>
            <a:r>
              <a:rPr lang="en-US" altLang="zh-CN" b="1" dirty="0" err="1">
                <a:solidFill>
                  <a:srgbClr val="0000CC"/>
                </a:solidFill>
                <a:latin typeface="Arial" panose="020B0604020202020204" pitchFamily="34" charset="0"/>
                <a:ea typeface="ＭＳ Ｐゴシック" charset="0"/>
                <a:cs typeface="ＭＳ Ｐゴシック" charset="0"/>
              </a:rPr>
              <a:t>baldung</a:t>
            </a:r>
            <a:r>
              <a:rPr lang="en-US" altLang="zh-CN" b="1" dirty="0">
                <a:solidFill>
                  <a:srgbClr val="0000CC"/>
                </a:solidFill>
                <a:latin typeface="Arial" panose="020B0604020202020204" pitchFamily="34" charset="0"/>
                <a:ea typeface="ＭＳ Ｐゴシック" charset="0"/>
                <a:cs typeface="ＭＳ Ｐゴシック" charset="0"/>
              </a:rPr>
              <a:t>/</a:t>
            </a:r>
            <a:r>
              <a:rPr lang="en-US" altLang="zh-CN" b="1" dirty="0" err="1">
                <a:solidFill>
                  <a:srgbClr val="0000CC"/>
                </a:solidFill>
                <a:latin typeface="Arial" panose="020B0604020202020204" pitchFamily="34" charset="0"/>
                <a:ea typeface="ＭＳ Ｐゴシック" charset="0"/>
                <a:cs typeface="ＭＳ Ｐゴシック" charset="0"/>
              </a:rPr>
              <a:t>adam</a:t>
            </a:r>
            <a:r>
              <a:rPr lang="en-US" altLang="zh-CN" b="1" dirty="0">
                <a:solidFill>
                  <a:srgbClr val="0000CC"/>
                </a:solidFill>
                <a:latin typeface="Arial" panose="020B0604020202020204" pitchFamily="34" charset="0"/>
                <a:ea typeface="ＭＳ Ｐゴシック" charset="0"/>
                <a:cs typeface="ＭＳ Ｐゴシック" charset="0"/>
              </a:rPr>
              <a:t>-eve/</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4A1605-81C1-0646-9325-9095BCA9326E}" type="slidenum">
              <a:rPr lang="en-US" sz="1200">
                <a:solidFill>
                  <a:prstClr val="black"/>
                </a:solidFill>
              </a:rPr>
              <a:pPr/>
              <a:t>181</a:t>
            </a:fld>
            <a:endParaRPr lang="en-US" sz="1200">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F24C92-7953-8E4B-B60F-2110B632E9AD}" type="slidenum">
              <a:rPr lang="zh-CN" altLang="en-US" sz="1200" b="1">
                <a:solidFill>
                  <a:prstClr val="black"/>
                </a:solidFill>
                <a:latin typeface="Arial" panose="020B0604020202020204" pitchFamily="34" charset="0"/>
              </a:rPr>
              <a:pPr/>
              <a:t>182</a:t>
            </a:fld>
            <a:endParaRPr lang="en-US" altLang="zh-CN" sz="1200" b="1" dirty="0">
              <a:solidFill>
                <a:prstClr val="black"/>
              </a:solidFill>
              <a:latin typeface="Arial" panose="020B0604020202020204" pitchFamily="34"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On Satan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fall, I submit it had to be very soon after the 7th day of history but obviously before the temptation of Eve, for several reasons:</a:t>
            </a:r>
          </a:p>
          <a:p>
            <a:r>
              <a:rPr lang="en-US" sz="1200" kern="1200" dirty="0">
                <a:solidFill>
                  <a:schemeClr val="tx1"/>
                </a:solidFill>
                <a:latin typeface="+mn-lt"/>
                <a:ea typeface="+mn-ea"/>
                <a:cs typeface="+mn-cs"/>
              </a:rPr>
              <a:t>1. No Scripture says explicitly when Satan fell but Ezek. 28 (which most Bible scholars think refers to the fall of Satan) indicates that Satan was in his unfallen, perfect state in Eden, the garden of God.</a:t>
            </a:r>
          </a:p>
          <a:p>
            <a:r>
              <a:rPr lang="en-US" sz="1200" kern="1200" dirty="0">
                <a:solidFill>
                  <a:schemeClr val="tx1"/>
                </a:solidFill>
                <a:latin typeface="+mn-lt"/>
                <a:ea typeface="+mn-ea"/>
                <a:cs typeface="+mn-cs"/>
              </a:rPr>
              <a:t>2. God called everything He had made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  Angels are created beings so they must have all been very good at that time.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in his rebellious state could be roaming the earth in Genesis 1 and God would call creation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could have fallen that day.</a:t>
            </a:r>
          </a:p>
          <a:p>
            <a:r>
              <a:rPr lang="en-US" sz="1200" kern="1200" dirty="0">
                <a:solidFill>
                  <a:schemeClr val="tx1"/>
                </a:solidFill>
                <a:latin typeface="+mn-lt"/>
                <a:ea typeface="+mn-ea"/>
                <a:cs typeface="+mn-cs"/>
              </a:rPr>
              <a:t>4. Once Satan fell, he would have immediately launched an attack on God by tempting God</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sz="1200" kern="1200" dirty="0">
                <a:solidFill>
                  <a:schemeClr val="tx1"/>
                </a:solidFill>
                <a:latin typeface="+mn-lt"/>
                <a:ea typeface="+mn-ea"/>
                <a:cs typeface="+mn-cs"/>
              </a:rPr>
              <a:t>5.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dirty="0">
                <a:solidFill>
                  <a:srgbClr val="FFFFFF"/>
                </a:solidFill>
                <a:latin typeface="Arial" panose="020B0604020202020204" pitchFamily="34" charset="0"/>
                <a:cs typeface="Arial" panose="020B0604020202020204" pitchFamily="34" charset="0"/>
              </a:rPr>
              <a:t>Terry Mortenson, 10 Oct 2014 email, adapted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summation</a:t>
            </a:r>
            <a:r>
              <a:rPr lang="en-US" sz="1200" kern="1200" baseline="0" dirty="0">
                <a:solidFill>
                  <a:schemeClr val="tx1"/>
                </a:solidFill>
                <a:latin typeface="+mn-lt"/>
                <a:ea typeface="+mn-ea"/>
                <a:cs typeface="+mn-cs"/>
              </a:rPr>
              <a:t> of the above:</a:t>
            </a:r>
            <a:endParaRPr lang="en-US" sz="1200" kern="1200" dirty="0">
              <a:solidFill>
                <a:schemeClr val="tx1"/>
              </a:solidFill>
              <a:latin typeface="+mn-lt"/>
              <a:ea typeface="+mn-ea"/>
              <a:cs typeface="+mn-cs"/>
            </a:endParaRPr>
          </a:p>
          <a:p>
            <a:endParaRPr lang="en-US" altLang="zh-CN"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Satan fell very soon after the 7th day of history:</a:t>
            </a:r>
          </a:p>
          <a:p>
            <a:r>
              <a:rPr lang="en-US" sz="1200" kern="1200" dirty="0">
                <a:solidFill>
                  <a:schemeClr val="tx1"/>
                </a:solidFill>
                <a:latin typeface="+mn-lt"/>
                <a:ea typeface="+mn-ea"/>
                <a:cs typeface="+mn-cs"/>
              </a:rPr>
              <a:t>1. Ezek. 28 shows Satan was in his unfallen, perfect state in Eden</a:t>
            </a:r>
          </a:p>
          <a:p>
            <a:r>
              <a:rPr lang="en-US" sz="1200" kern="1200" dirty="0">
                <a:solidFill>
                  <a:schemeClr val="tx1"/>
                </a:solidFill>
                <a:latin typeface="+mn-lt"/>
                <a:ea typeface="+mn-ea"/>
                <a:cs typeface="+mn-cs"/>
              </a:rPr>
              <a:t>2. Everything was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day—including</a:t>
            </a:r>
            <a:r>
              <a:rPr lang="en-US" sz="1200" kern="1200" baseline="0" dirty="0">
                <a:solidFill>
                  <a:schemeClr val="tx1"/>
                </a:solidFill>
                <a:latin typeface="+mn-lt"/>
                <a:ea typeface="+mn-ea"/>
                <a:cs typeface="+mn-cs"/>
              </a:rPr>
              <a:t> angels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how could Satan have fallen that day?</a:t>
            </a:r>
          </a:p>
          <a:p>
            <a:r>
              <a:rPr lang="en-US" sz="1200" kern="1200" dirty="0">
                <a:solidFill>
                  <a:schemeClr val="tx1"/>
                </a:solidFill>
                <a:latin typeface="+mn-lt"/>
                <a:ea typeface="+mn-ea"/>
                <a:cs typeface="+mn-cs"/>
              </a:rPr>
              <a:t>4. Once Satan fell, he would have immediately launched an attack on God </a:t>
            </a:r>
          </a:p>
          <a:p>
            <a:r>
              <a:rPr lang="en-US" sz="1200" kern="1200" dirty="0">
                <a:solidFill>
                  <a:schemeClr val="tx1"/>
                </a:solidFill>
                <a:latin typeface="+mn-lt"/>
                <a:ea typeface="+mn-ea"/>
                <a:cs typeface="+mn-cs"/>
              </a:rPr>
              <a:t>5. The Fall came soon after the 7th day 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they apparently had no sex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until after the Fall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 think the temptation and Fall of man was sometime in the 8th-10th days of history.</a:t>
            </a:r>
            <a:endParaRPr lang="en-US" altLang="zh-CN" b="1" dirty="0">
              <a:solidFill>
                <a:srgbClr val="0000CC"/>
              </a:solidFill>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b="1">
                <a:solidFill>
                  <a:prstClr val="black"/>
                </a:solidFill>
                <a:latin typeface="Arial" panose="020B0604020202020204" pitchFamily="34" charset="0"/>
              </a:rPr>
              <a:pPr/>
              <a:t>183</a:t>
            </a:fld>
            <a:endParaRPr lang="en-US" altLang="zh-CN" sz="1200" b="1" dirty="0">
              <a:solidFill>
                <a:prstClr val="black"/>
              </a:solidFill>
              <a:latin typeface="Arial" panose="020B0604020202020204" pitchFamily="34"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184</a:t>
            </a:fld>
            <a:endParaRPr lang="en-US">
              <a:solidFill>
                <a:prstClr val="black"/>
              </a:solidFill>
              <a:latin typeface="Calibri"/>
            </a:endParaRPr>
          </a:p>
        </p:txBody>
      </p:sp>
    </p:spTree>
    <p:extLst>
      <p:ext uri="{BB962C8B-B14F-4D97-AF65-F5344CB8AC3E}">
        <p14:creationId xmlns:p14="http://schemas.microsoft.com/office/powerpoint/2010/main" val="10651752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Notice how Satan came in disguise to tempt</a:t>
            </a:r>
            <a:r>
              <a:rPr lang="en-US" baseline="0" dirty="0"/>
              <a:t> </a:t>
            </a:r>
            <a:r>
              <a:rPr lang="en-US" dirty="0"/>
              <a:t>Eve to doubt</a:t>
            </a:r>
            <a:r>
              <a:rPr lang="en-US" baseline="0" dirty="0"/>
              <a:t> God</a:t>
            </a:r>
            <a:r>
              <a:rPr lang="uk-UA" baseline="0" dirty="0"/>
              <a:t>'</a:t>
            </a:r>
            <a:r>
              <a:rPr lang="en-US" baseline="0" dirty="0"/>
              <a:t>s word.</a:t>
            </a:r>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OS-01-Gen1-3—Slide 181</a:t>
            </a:r>
          </a:p>
          <a:p>
            <a:r>
              <a:rPr lang="en-US" dirty="0"/>
              <a:t>SA-02-Creation-15</a:t>
            </a:r>
          </a:p>
        </p:txBody>
      </p:sp>
      <p:sp>
        <p:nvSpPr>
          <p:cNvPr id="4" name="Slide Number Placeholder 3"/>
          <p:cNvSpPr>
            <a:spLocks noGrp="1"/>
          </p:cNvSpPr>
          <p:nvPr>
            <p:ph type="sldNum" sz="quarter" idx="5"/>
          </p:nvPr>
        </p:nvSpPr>
        <p:spPr/>
        <p:txBody>
          <a:bodyPr/>
          <a:lstStyle/>
          <a:p>
            <a:fld id="{A079FDE9-4B2D-884B-BE4B-021913485B06}" type="slidenum">
              <a:rPr lang="en-US" smtClean="0"/>
              <a:pPr/>
              <a:t>189</a:t>
            </a:fld>
            <a:endParaRPr lang="en-US"/>
          </a:p>
        </p:txBody>
      </p:sp>
    </p:spTree>
    <p:extLst>
      <p:ext uri="{BB962C8B-B14F-4D97-AF65-F5344CB8AC3E}">
        <p14:creationId xmlns:p14="http://schemas.microsoft.com/office/powerpoint/2010/main" val="41838497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190</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182</a:t>
            </a:r>
          </a:p>
          <a:p>
            <a:r>
              <a:rPr lang="en-US" dirty="0"/>
              <a:t>SA-02-Creation-16</a:t>
            </a: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904698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191</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183</a:t>
            </a:r>
          </a:p>
          <a:p>
            <a:r>
              <a:rPr lang="en-US" dirty="0"/>
              <a:t>SA-02-Creation-17</a:t>
            </a:r>
          </a:p>
        </p:txBody>
      </p:sp>
    </p:spTree>
    <p:extLst>
      <p:ext uri="{BB962C8B-B14F-4D97-AF65-F5344CB8AC3E}">
        <p14:creationId xmlns:p14="http://schemas.microsoft.com/office/powerpoint/2010/main" val="36143416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Satan still tries to make think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need God today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Note how those who deny God’s existence are portrayed as happier!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8394626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Trust Strangers, Even When It </a:t>
            </a:r>
            <a:r>
              <a:rPr lang="en-US" b="1" dirty="0" err="1"/>
              <a:t>Doesn</a:t>
            </a:r>
            <a:r>
              <a:rPr lang="uk-UA" b="1" dirty="0"/>
              <a:t>'</a:t>
            </a:r>
            <a:r>
              <a:rPr lang="en-US" b="1" dirty="0"/>
              <a:t>t Make Sense to Do So</a:t>
            </a:r>
          </a:p>
          <a:p>
            <a:r>
              <a:rPr lang="en-US" dirty="0">
                <a:hlinkClick r:id="rId3"/>
              </a:rPr>
              <a:t>Alice Park</a:t>
            </a:r>
            <a:r>
              <a:rPr lang="en-US" dirty="0"/>
              <a:t> </a:t>
            </a:r>
            <a:r>
              <a:rPr lang="en-US" dirty="0">
                <a:hlinkClick r:id="rId4"/>
              </a:rPr>
              <a:t>@aliceparkny</a:t>
            </a:r>
            <a:r>
              <a:rPr lang="en-US" dirty="0"/>
              <a:t> </a:t>
            </a:r>
          </a:p>
          <a:p>
            <a:r>
              <a:rPr lang="en-US" dirty="0"/>
              <a:t>May 16, 2014 </a:t>
            </a:r>
          </a:p>
          <a:p>
            <a:r>
              <a:rPr lang="en-US" b="1" dirty="0"/>
              <a:t>There</a:t>
            </a:r>
            <a:r>
              <a:rPr lang="uk-UA" b="1" dirty="0"/>
              <a:t>'</a:t>
            </a:r>
            <a:r>
              <a:rPr lang="en-US" b="1" dirty="0"/>
              <a:t>s a reason why those bank scams on the internet continue to flourish. Because we feel guilty if we don</a:t>
            </a:r>
            <a:r>
              <a:rPr lang="uk-UA" b="1" dirty="0"/>
              <a:t>'</a:t>
            </a:r>
            <a:r>
              <a:rPr lang="en-US" b="1" dirty="0"/>
              <a:t>t trust people</a:t>
            </a:r>
          </a:p>
          <a:p>
            <a:endParaRPr lang="en-US" b="1" dirty="0"/>
          </a:p>
          <a:p>
            <a:r>
              <a:rPr lang="en-US" dirty="0"/>
              <a:t>Relationships, businesses, governments—almost every interaction people have is built on trust. eBay can</a:t>
            </a:r>
            <a:r>
              <a:rPr lang="uk-UA" dirty="0"/>
              <a:t>'</a:t>
            </a:r>
            <a:r>
              <a:rPr lang="en-US" dirty="0"/>
              <a:t>t survive without it. But why do we put so much faith in others? What makes us so sure that the person who puts a mint condition baby carriage up for sale a) Actually owns the carriage, b) </a:t>
            </a:r>
            <a:r>
              <a:rPr lang="en-US" dirty="0" err="1"/>
              <a:t>Isn</a:t>
            </a:r>
            <a:r>
              <a:rPr lang="uk-UA" dirty="0"/>
              <a:t>'</a:t>
            </a:r>
            <a:r>
              <a:rPr lang="en-US" dirty="0"/>
              <a:t>t lying when he says it</a:t>
            </a:r>
            <a:r>
              <a:rPr lang="uk-UA" dirty="0"/>
              <a:t>'</a:t>
            </a:r>
            <a:r>
              <a:rPr lang="en-US" dirty="0"/>
              <a:t>s in mint condition, and c) will send the said carriage when you pay him?</a:t>
            </a:r>
          </a:p>
          <a:p>
            <a:endParaRPr lang="en-US" dirty="0"/>
          </a:p>
          <a:p>
            <a:r>
              <a:rPr lang="en-US" dirty="0"/>
              <a:t>David Dunning, a psychology professor at Cornell University and his colleagues, say that all rational behavior theories predict that people </a:t>
            </a:r>
            <a:r>
              <a:rPr lang="en-US" dirty="0" err="1"/>
              <a:t>shouldn</a:t>
            </a:r>
            <a:r>
              <a:rPr lang="uk-UA" dirty="0"/>
              <a:t>'</a:t>
            </a:r>
            <a:r>
              <a:rPr lang="en-US" dirty="0"/>
              <a:t>t trust complete strangers. We have no way of knowing that the other person will do what he promises in any transaction, because we know nothing about that person. Any rational model of behavior predicts that the other person will renege on any promise as soon as it</a:t>
            </a:r>
            <a:r>
              <a:rPr lang="uk-UA" dirty="0"/>
              <a:t>'</a:t>
            </a:r>
            <a:r>
              <a:rPr lang="en-US" dirty="0"/>
              <a:t>s in his best interest to do so. Survival of the fittest and all.</a:t>
            </a:r>
          </a:p>
          <a:p>
            <a:endParaRPr lang="en-US" dirty="0"/>
          </a:p>
          <a:p>
            <a:r>
              <a:rPr lang="en-US" dirty="0"/>
              <a:t>But in a series of trust experiments with 645 undergraduates, the scientists found that 62% would give away a small sum of money even if their two options were that the other person would keep it all, or, if the person decided to return it, that both would get back a larger amount. If the students were actually calculating the odds of getting their money back or increasing it, only 20% would have taken the gamble.</a:t>
            </a:r>
          </a:p>
          <a:p>
            <a:endParaRPr lang="en-US" dirty="0"/>
          </a:p>
          <a:p>
            <a:r>
              <a:rPr lang="en-US" dirty="0"/>
              <a:t>What does that tell us about ourselves? That we</a:t>
            </a:r>
            <a:r>
              <a:rPr lang="uk-UA" dirty="0"/>
              <a:t>'</a:t>
            </a:r>
            <a:r>
              <a:rPr lang="en-US" dirty="0"/>
              <a:t>re more of a society than we thought. Most of the participants talked about politeness and rudeness as motivating them to trust their fellow study subject, even if it meant potentially getting exploited by them. </a:t>
            </a:r>
            <a:r>
              <a:rPr lang="ru-RU" dirty="0"/>
              <a:t>"</a:t>
            </a:r>
            <a:r>
              <a:rPr lang="en-US" dirty="0"/>
              <a:t>Their behavior was a comment on the other person</a:t>
            </a:r>
            <a:r>
              <a:rPr lang="uk-UA" dirty="0"/>
              <a:t>'</a:t>
            </a:r>
            <a:r>
              <a:rPr lang="en-US" dirty="0"/>
              <a:t>s character,</a:t>
            </a:r>
            <a:r>
              <a:rPr lang="ru-RU" dirty="0"/>
              <a:t>"</a:t>
            </a:r>
            <a:r>
              <a:rPr lang="en-US" dirty="0"/>
              <a:t> says Dunning. By not giving up the money, in other words, the volunteers were concerned that they would be implying that the other subject was untrustworthy and a crook, because by keeping the money, they had decided it </a:t>
            </a:r>
            <a:r>
              <a:rPr lang="en-US" dirty="0" err="1"/>
              <a:t>wasn</a:t>
            </a:r>
            <a:r>
              <a:rPr lang="uk-UA" dirty="0"/>
              <a:t>'</a:t>
            </a:r>
            <a:r>
              <a:rPr lang="en-US" dirty="0"/>
              <a:t>t going to be returned. </a:t>
            </a:r>
            <a:r>
              <a:rPr lang="ru-RU" dirty="0"/>
              <a:t>"</a:t>
            </a:r>
            <a:r>
              <a:rPr lang="en-US" dirty="0"/>
              <a:t>People feel a social duty to respect the other person,</a:t>
            </a:r>
            <a:r>
              <a:rPr lang="ru-RU" dirty="0"/>
              <a:t>"</a:t>
            </a:r>
            <a:r>
              <a:rPr lang="en-US" dirty="0"/>
              <a:t> says Dunning.</a:t>
            </a:r>
          </a:p>
          <a:p>
            <a:endParaRPr lang="en-US" dirty="0"/>
          </a:p>
          <a:p>
            <a:r>
              <a:rPr lang="en-US" dirty="0"/>
              <a:t>How does he know that the first person </a:t>
            </a:r>
            <a:r>
              <a:rPr lang="en-US" dirty="0" err="1"/>
              <a:t>wasn</a:t>
            </a:r>
            <a:r>
              <a:rPr lang="uk-UA" dirty="0"/>
              <a:t>'</a:t>
            </a:r>
            <a:r>
              <a:rPr lang="en-US" dirty="0"/>
              <a:t>t simply acting out of greed over potentially quadrupling their payoff? Through other variations of this game, in which participants chose between trusting a stranger to return the money or a coin flip that would decide, people did not take such gambles on getting their money back if they were told the coin flip would determine whether they got their money back. </a:t>
            </a:r>
            <a:r>
              <a:rPr lang="ru-RU" dirty="0"/>
              <a:t>"</a:t>
            </a:r>
            <a:r>
              <a:rPr lang="en-US" dirty="0"/>
              <a:t>That tells us that people are responding to issues in the other person</a:t>
            </a:r>
            <a:r>
              <a:rPr lang="uk-UA" dirty="0"/>
              <a:t>'</a:t>
            </a:r>
            <a:r>
              <a:rPr lang="en-US" dirty="0"/>
              <a:t>s character,</a:t>
            </a:r>
            <a:r>
              <a:rPr lang="ru-RU" dirty="0"/>
              <a:t>"</a:t>
            </a:r>
            <a:r>
              <a:rPr lang="en-US" dirty="0"/>
              <a:t> says Dunning. </a:t>
            </a:r>
            <a:r>
              <a:rPr lang="ru-RU" dirty="0"/>
              <a:t>"</a:t>
            </a:r>
            <a:r>
              <a:rPr lang="en-US" dirty="0"/>
              <a:t>The signal they are sending is that </a:t>
            </a:r>
            <a:r>
              <a:rPr lang="uk-UA" dirty="0"/>
              <a:t>'</a:t>
            </a:r>
            <a:r>
              <a:rPr lang="en-US" dirty="0"/>
              <a:t>I respect your character.</a:t>
            </a:r>
            <a:r>
              <a:rPr lang="uk-UA" dirty="0"/>
              <a:t>'</a:t>
            </a:r>
            <a:r>
              <a:rPr lang="en-US" dirty="0"/>
              <a:t> As soon as you take out that issue, people gamble at the rate that would be consistent with greed.</a:t>
            </a:r>
            <a:r>
              <a:rPr lang="ru-RU" dirty="0"/>
              <a:t>"</a:t>
            </a:r>
            <a:endParaRPr lang="en-US" dirty="0"/>
          </a:p>
          <a:p>
            <a:endParaRPr lang="en-US" dirty="0"/>
          </a:p>
          <a:p>
            <a:r>
              <a:rPr lang="en-US" dirty="0"/>
              <a:t>You can interpret that as either being a sign of solidarity, an inexplicable sense of belonging to and being a member of a community in which everyone treats everyone with respect, or you can view it in a slightly more cynical way – that people trust others because they think they have to, and are </a:t>
            </a:r>
            <a:r>
              <a:rPr lang="en-US" dirty="0" err="1"/>
              <a:t>guilted</a:t>
            </a:r>
            <a:r>
              <a:rPr lang="en-US" dirty="0"/>
              <a:t> into acting in the more magnanimous way. Different people may justify their behavior in different ways, says Dunning. That</a:t>
            </a:r>
            <a:r>
              <a:rPr lang="uk-UA" dirty="0"/>
              <a:t>'</a:t>
            </a:r>
            <a:r>
              <a:rPr lang="en-US" dirty="0"/>
              <a:t>s because although most people will act in the more generous, way that shows respect and trust for their fellow man, that </a:t>
            </a:r>
            <a:r>
              <a:rPr lang="en-US" dirty="0" err="1"/>
              <a:t>doesn</a:t>
            </a:r>
            <a:r>
              <a:rPr lang="uk-UA" dirty="0"/>
              <a:t>'</a:t>
            </a:r>
            <a:r>
              <a:rPr lang="en-US" dirty="0"/>
              <a:t>t mean that they believe internally that everyone is trustworthy. </a:t>
            </a:r>
            <a:r>
              <a:rPr lang="ru-RU" dirty="0"/>
              <a:t>"</a:t>
            </a:r>
            <a:r>
              <a:rPr lang="en-US" dirty="0"/>
              <a:t>The situation causes internal conflict,</a:t>
            </a:r>
            <a:r>
              <a:rPr lang="ru-RU" dirty="0"/>
              <a:t>"</a:t>
            </a:r>
            <a:r>
              <a:rPr lang="en-US" dirty="0"/>
              <a:t> he says. </a:t>
            </a:r>
            <a:r>
              <a:rPr lang="ru-RU" dirty="0"/>
              <a:t>"</a:t>
            </a:r>
            <a:r>
              <a:rPr lang="en-US" dirty="0"/>
              <a:t>We get 30% to 40% of people saying something like the odds are that I am going to get screwed, or not get the money back, but they still give up the $5 to the other person.</a:t>
            </a:r>
            <a:r>
              <a:rPr lang="ru-RU" dirty="0"/>
              <a:t>"</a:t>
            </a:r>
            <a:endParaRPr lang="en-US" dirty="0"/>
          </a:p>
          <a:p>
            <a:endParaRPr lang="en-US" dirty="0"/>
          </a:p>
          <a:p>
            <a:r>
              <a:rPr lang="en-US" dirty="0"/>
              <a:t>That strength of community norms, or an obligation to act in ways that may be counter to their internal beliefs, is something that Dunning hopes to explore further. Does it come from an even deeper faith in the goodness of the world and an optimism that people are good and nice to each other? Perhaps. For now, it</a:t>
            </a:r>
            <a:r>
              <a:rPr lang="uk-UA" dirty="0"/>
              <a:t>'</a:t>
            </a:r>
            <a:r>
              <a:rPr lang="en-US" dirty="0"/>
              <a:t>s enough to know that even strangers tend to trust one another – even if it</a:t>
            </a:r>
            <a:r>
              <a:rPr lang="uk-UA" dirty="0"/>
              <a:t>'</a:t>
            </a:r>
            <a:r>
              <a:rPr lang="en-US" dirty="0"/>
              <a:t>s driven by a sense of obligation.</a:t>
            </a:r>
          </a:p>
          <a:p>
            <a:endParaRPr lang="en-US" dirty="0"/>
          </a:p>
          <a:p>
            <a:endParaRPr lang="en-US" dirty="0"/>
          </a:p>
          <a:p>
            <a:r>
              <a:rPr lang="en-US" b="1" dirty="0"/>
              <a:t>MORE:</a:t>
            </a:r>
            <a:r>
              <a:rPr lang="en-US" dirty="0"/>
              <a:t> </a:t>
            </a:r>
            <a:r>
              <a:rPr lang="en-US" dirty="0">
                <a:hlinkClick r:id="rId5" tooltip="Faith in Humanity: 10 Studies to Restore Your Hope for the Future"/>
              </a:rPr>
              <a:t>Faith in Humanity: 10 Studies to Restore Your Hope for the Future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195</a:t>
            </a:fld>
            <a:endParaRPr lang="en-US">
              <a:solidFill>
                <a:prstClr val="black"/>
              </a:solidFill>
              <a:latin typeface="Calibri"/>
            </a:endParaRPr>
          </a:p>
        </p:txBody>
      </p:sp>
    </p:spTree>
    <p:extLst>
      <p:ext uri="{BB962C8B-B14F-4D97-AF65-F5344CB8AC3E}">
        <p14:creationId xmlns:p14="http://schemas.microsoft.com/office/powerpoint/2010/main" val="25452086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02804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serpent then challenged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judgment by claiming </a:t>
            </a:r>
            <a:r>
              <a:rPr lang="uk-UA"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you will not surely die</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promised instead sophistication (that their </a:t>
            </a:r>
            <a:r>
              <a:rPr lang="en-US" sz="1200" i="1" kern="1200" dirty="0">
                <a:solidFill>
                  <a:schemeClr val="tx1"/>
                </a:solidFill>
                <a:effectLst/>
                <a:latin typeface="+mn-lt"/>
                <a:ea typeface="+mn-ea"/>
                <a:cs typeface="+mn-cs"/>
              </a:rPr>
              <a:t>eyes will be opened</a:t>
            </a:r>
            <a:r>
              <a:rPr lang="en-US" sz="1200" kern="1200" dirty="0">
                <a:solidFill>
                  <a:schemeClr val="tx1"/>
                </a:solidFill>
                <a:effectLst/>
                <a:latin typeface="+mn-lt"/>
                <a:ea typeface="+mn-ea"/>
                <a:cs typeface="+mn-cs"/>
              </a:rPr>
              <a:t>) and spiritual advancement (that they will be </a:t>
            </a:r>
            <a:r>
              <a:rPr lang="en-US" sz="1200" i="1" kern="1200" dirty="0">
                <a:solidFill>
                  <a:schemeClr val="tx1"/>
                </a:solidFill>
                <a:effectLst/>
                <a:latin typeface="+mn-lt"/>
                <a:ea typeface="+mn-ea"/>
                <a:cs typeface="+mn-cs"/>
              </a:rPr>
              <a:t>like God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(Gordon Wenham,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Genesis,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New Bible Commentary</a:t>
            </a:r>
            <a:r>
              <a:rPr lang="en-US" sz="1200" kern="1200" dirty="0">
                <a:solidFill>
                  <a:schemeClr val="tx1"/>
                </a:solidFill>
                <a:effectLst/>
                <a:latin typeface="+mn-lt"/>
                <a:ea typeface="+mn-ea"/>
                <a:cs typeface="+mn-cs"/>
              </a:rPr>
              <a:t>)</a:t>
            </a:r>
            <a:r>
              <a:rPr lang="en-SG" dirty="0">
                <a:effectLst/>
              </a:rPr>
              <a:t> </a:t>
            </a:r>
            <a:endParaRPr lang="en-US" dirty="0"/>
          </a:p>
          <a:p>
            <a:endParaRPr lang="en-US" dirty="0"/>
          </a:p>
          <a:p>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also doubt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by saying God holds us back.  One atheist billboard states,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Christians, I share my toys.  Why won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you share the season?  Happy holidays for all!</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Do you see the assumption here?  Christians want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only for them—so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 is good to share with all</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Another writes,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Santa, All I want for Christmas is to skip church!  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too old for fairy tales.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see the biblical story of the Fall as a fairy tale so that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 exposed to why God says death exists in our world.  Ironic </a:t>
            </a:r>
            <a:r>
              <a:rPr lang="en-US" sz="1200" kern="1200" dirty="0" err="1">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She writes to the fairy tale Santa and says she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believe in God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need to get back to the real story of how sin entered our world.</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God gave humans a free will by providing the Tree of the Knowledge of Good and Evil. Without it, Adam would have had no choice but to obey God like a robot programmed to obey the maker.</a:t>
            </a:r>
          </a:p>
          <a:p>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Eve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bodily cravings, greed and pride motivated her and Adam to sin by eating the fruit (3:6).</a:t>
            </a:r>
            <a:r>
              <a:rPr lang="en-SG" dirty="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387663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BCF307-F20F-394C-9EF2-40492C88117A}" type="slidenum">
              <a:rPr lang="zh-CN" altLang="en-US" sz="1200" b="1">
                <a:solidFill>
                  <a:prstClr val="black"/>
                </a:solidFill>
                <a:latin typeface="Arial" panose="020B0604020202020204" pitchFamily="34" charset="0"/>
              </a:rPr>
              <a:pPr/>
              <a:t>208</a:t>
            </a:fld>
            <a:endParaRPr lang="en-US" altLang="zh-CN" sz="1200" b="1" dirty="0">
              <a:solidFill>
                <a:prstClr val="black"/>
              </a:solidFill>
              <a:latin typeface="Arial" panose="020B0604020202020204" pitchFamily="34" charset="0"/>
            </a:endParaRPr>
          </a:p>
        </p:txBody>
      </p:sp>
      <p:sp>
        <p:nvSpPr>
          <p:cNvPr id="467970" name="Rectangle 2"/>
          <p:cNvSpPr>
            <a:spLocks noGrp="1" noRot="1" noChangeAspect="1" noChangeArrowheads="1"/>
          </p:cNvSpPr>
          <p:nvPr>
            <p:ph type="sldImg"/>
          </p:nvPr>
        </p:nvSpPr>
        <p:spPr>
          <a:xfrm>
            <a:off x="1130300" y="674688"/>
            <a:ext cx="4597400" cy="3448050"/>
          </a:xfrm>
          <a:solidFill>
            <a:srgbClr val="FFFFFF"/>
          </a:solidFill>
          <a:ln/>
        </p:spPr>
      </p:sp>
      <p:sp>
        <p:nvSpPr>
          <p:cNvPr id="467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God had given her a mind (but she used it to doubt), emotions (but she used them to deny what she knew was wrong), and a will—but she used her will to disobey the clear will of God.  Why? [Eve </a:t>
            </a:r>
            <a:r>
              <a:rPr lang="en-US" sz="1200" i="1" kern="1200" dirty="0">
                <a:solidFill>
                  <a:schemeClr val="tx1"/>
                </a:solidFill>
                <a:effectLst/>
                <a:latin typeface="+mn-lt"/>
                <a:ea typeface="+mn-ea"/>
                <a:cs typeface="+mn-cs"/>
              </a:rPr>
              <a:t>felt God was unfair</a:t>
            </a:r>
            <a:r>
              <a:rPr lang="en-US" sz="1200" kern="1200" dirty="0">
                <a:solidFill>
                  <a:schemeClr val="tx1"/>
                </a:solidFill>
                <a:effectLst/>
                <a:latin typeface="+mn-lt"/>
                <a:ea typeface="+mn-ea"/>
                <a:cs typeface="+mn-cs"/>
              </a:rPr>
              <a:t> by not letting her be God (3:4-5).]</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Sadly, Adam was right there with her—but instead of leading and protecting her, Adam left Eve alone to face the enemy—and he also ate with her.  Some leader!</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then, were the results of this first sin of man?  One might call it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Blame Game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asked Adam what he had done.</a:t>
            </a:r>
          </a:p>
          <a:p>
            <a:r>
              <a:rPr lang="en-US" sz="1200" kern="1200" dirty="0">
                <a:solidFill>
                  <a:schemeClr val="tx1"/>
                </a:solidFill>
                <a:effectLst/>
                <a:latin typeface="+mn-lt"/>
                <a:ea typeface="+mn-ea"/>
                <a:cs typeface="+mn-cs"/>
              </a:rPr>
              <a:t>Adam blamed Eve (and God):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woman YOU</a:t>
            </a:r>
            <a:r>
              <a:rPr lang="en-US" sz="1200" kern="1200" baseline="0" dirty="0">
                <a:solidFill>
                  <a:schemeClr val="tx1"/>
                </a:solidFill>
                <a:effectLst/>
                <a:latin typeface="+mn-lt"/>
                <a:ea typeface="+mn-ea"/>
                <a:cs typeface="+mn-cs"/>
              </a:rPr>
              <a:t> gave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then asked Eve what she had done.</a:t>
            </a:r>
          </a:p>
          <a:p>
            <a:r>
              <a:rPr lang="en-US" sz="1200" kern="1200" baseline="0" dirty="0">
                <a:solidFill>
                  <a:schemeClr val="tx1"/>
                </a:solidFill>
                <a:effectLst/>
                <a:latin typeface="+mn-lt"/>
                <a:ea typeface="+mn-ea"/>
                <a:cs typeface="+mn-cs"/>
              </a:rPr>
              <a:t>Eve blamed Satan: </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The serpent deceived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(3:13)</a:t>
            </a:r>
          </a:p>
          <a:p>
            <a:r>
              <a:rPr lang="en-US" sz="1200" kern="1200" baseline="0" dirty="0">
                <a:solidFill>
                  <a:schemeClr val="tx1"/>
                </a:solidFill>
                <a:effectLst/>
                <a:latin typeface="+mn-lt"/>
                <a:ea typeface="+mn-ea"/>
                <a:cs typeface="+mn-cs"/>
              </a:rPr>
              <a:t>The only one who </a:t>
            </a:r>
            <a:r>
              <a:rPr lang="en-US" sz="1200" kern="1200" baseline="0" dirty="0" err="1">
                <a:solidFill>
                  <a:schemeClr val="tx1"/>
                </a:solidFill>
                <a:effectLst/>
                <a:latin typeface="+mn-lt"/>
                <a:ea typeface="+mn-ea"/>
                <a:cs typeface="+mn-cs"/>
              </a:rPr>
              <a:t>didn</a:t>
            </a:r>
            <a:r>
              <a:rPr lang="uk-UA"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blame someone else was the serpent!</a:t>
            </a:r>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189A17-4398-5543-A234-7FB76B8872C3}" type="slidenum">
              <a:rPr lang="zh-CN" altLang="en-US" sz="1200" b="1">
                <a:solidFill>
                  <a:prstClr val="black"/>
                </a:solidFill>
                <a:latin typeface="Arial" panose="020B0604020202020204" pitchFamily="34" charset="0"/>
              </a:rPr>
              <a:pPr/>
              <a:t>214</a:t>
            </a:fld>
            <a:endParaRPr lang="en-US" altLang="zh-CN" sz="1200" b="1" dirty="0">
              <a:solidFill>
                <a:prstClr val="black"/>
              </a:solidFill>
              <a:latin typeface="Arial" panose="020B0604020202020204" pitchFamily="34"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Adam and Eve felt deep shame (3:7-13)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B10F5F-3A82-4B4B-8225-EB27FA7C7D84}" type="slidenum">
              <a:rPr lang="zh-CN" altLang="en-US" sz="1200" b="1">
                <a:solidFill>
                  <a:prstClr val="black"/>
                </a:solidFill>
                <a:latin typeface="Arial" panose="020B0604020202020204" pitchFamily="34" charset="0"/>
              </a:rPr>
              <a:pPr/>
              <a:t>216</a:t>
            </a:fld>
            <a:endParaRPr lang="en-US" altLang="zh-CN" sz="1200" b="1" dirty="0">
              <a:solidFill>
                <a:prstClr val="black"/>
              </a:solidFill>
              <a:latin typeface="Arial" panose="020B0604020202020204" pitchFamily="34"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8844272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B10F5F-3A82-4B4B-8225-EB27FA7C7D84}" type="slidenum">
              <a:rPr lang="zh-CN" altLang="en-US" sz="1200" b="1">
                <a:solidFill>
                  <a:prstClr val="black"/>
                </a:solidFill>
                <a:latin typeface="Arial" panose="020B0604020202020204" pitchFamily="34" charset="0"/>
              </a:rPr>
              <a:pPr/>
              <a:t>220</a:t>
            </a:fld>
            <a:endParaRPr lang="en-US" altLang="zh-CN" sz="1200" b="1" dirty="0">
              <a:solidFill>
                <a:prstClr val="black"/>
              </a:solidFill>
              <a:latin typeface="Arial" panose="020B0604020202020204" pitchFamily="34"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221</a:t>
            </a:fld>
            <a:endParaRPr lang="en-US">
              <a:solidFill>
                <a:prstClr val="black"/>
              </a:solidFill>
              <a:latin typeface="Calibri"/>
            </a:endParaRPr>
          </a:p>
        </p:txBody>
      </p:sp>
    </p:spTree>
    <p:extLst>
      <p:ext uri="{BB962C8B-B14F-4D97-AF65-F5344CB8AC3E}">
        <p14:creationId xmlns:p14="http://schemas.microsoft.com/office/powerpoint/2010/main" val="172789709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222</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b="1">
                <a:solidFill>
                  <a:prstClr val="black"/>
                </a:solidFill>
                <a:latin typeface="Arial" panose="020B0604020202020204" pitchFamily="34" charset="0"/>
              </a:rPr>
              <a:pPr/>
              <a:t>223</a:t>
            </a:fld>
            <a:endParaRPr lang="en-US" altLang="zh-CN" sz="1200" b="1" dirty="0">
              <a:solidFill>
                <a:prstClr val="black"/>
              </a:solidFill>
              <a:latin typeface="Arial" panose="020B0604020202020204" pitchFamily="34"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algn="r" rtl="1" eaLnBrk="1" hangingPunct="1">
              <a:defRPr/>
            </a:pPr>
            <a:r>
              <a:rPr lang="ar-JO" dirty="0">
                <a:cs typeface="+mn-cs"/>
              </a:rPr>
              <a:t>يوجد خياران فقط، إمَّا</a:t>
            </a:r>
          </a:p>
          <a:p>
            <a:pPr marL="228600" indent="-228600" algn="r" rtl="1" eaLnBrk="1" hangingPunct="1">
              <a:buAutoNum type="arabicParenBoth"/>
              <a:defRPr/>
            </a:pPr>
            <a:r>
              <a:rPr lang="ar-JO" dirty="0">
                <a:cs typeface="+mn-cs"/>
              </a:rPr>
              <a:t>كلمة الله التي تُعلِّم بعدم وجود موتٍ في بداية الخليقة، ولذلك لا يوجد موتٌ في المستقبل، أو...</a:t>
            </a:r>
          </a:p>
          <a:p>
            <a:pPr marL="228600" indent="-228600" algn="r" rtl="1" eaLnBrk="1" hangingPunct="1">
              <a:buAutoNum type="arabicParenBoth"/>
              <a:defRPr/>
            </a:pPr>
            <a:r>
              <a:rPr lang="ar-JO" dirty="0">
                <a:cs typeface="+mn-cs"/>
              </a:rPr>
              <a:t>الرأي البشريُّ الذي يقول إنَّ الموت كان موجودًا دائمًا وسيبقى موجودًا إلى الأبد.</a:t>
            </a:r>
          </a:p>
          <a:p>
            <a:pPr marL="0" indent="0" algn="r" rtl="1" eaLnBrk="1" hangingPunct="1">
              <a:buNone/>
              <a:defRPr/>
            </a:pPr>
            <a:r>
              <a:rPr lang="ar-JO" dirty="0">
                <a:cs typeface="+mn-cs"/>
              </a:rPr>
              <a:t>يجب على كلِّ مؤمنٍ أن يُجيب عن السؤال بشأن الرأي الذي سيتبعه من بين هذين الموقفين اللاهوتيَّيْن.</a:t>
            </a:r>
          </a:p>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teaches no death in the creation and therefore no death in the future, or…</a:t>
            </a:r>
          </a:p>
          <a:p>
            <a:pPr marL="228600" indent="-228600" eaLnBrk="1" hangingPunct="1">
              <a:buAutoNum type="arabicParenBoth"/>
              <a:defRPr/>
            </a:pPr>
            <a:r>
              <a:rPr lang="en-US" dirty="0">
                <a:cs typeface="+mn-cs"/>
              </a:rPr>
              <a:t>Man’s opinion is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Common-145</a:t>
            </a:r>
          </a:p>
          <a:p>
            <a:pPr eaLnBrk="1" hangingPunct="1">
              <a:defRPr/>
            </a:pPr>
            <a:r>
              <a:rPr lang="en-US" baseline="0" dirty="0">
                <a:cs typeface="+mn-cs"/>
              </a:rPr>
              <a:t>AP-02-Engaging Atheists-86</a:t>
            </a:r>
          </a:p>
          <a:p>
            <a:pPr eaLnBrk="1" hangingPunct="1">
              <a:defRPr/>
            </a:pPr>
            <a:r>
              <a:rPr lang="en-US" baseline="0" dirty="0">
                <a:cs typeface="+mn-cs"/>
              </a:rPr>
              <a:t>CR-29-Theistic Evolution-71</a:t>
            </a:r>
          </a:p>
          <a:p>
            <a:pPr eaLnBrk="1" hangingPunct="1">
              <a:defRPr/>
            </a:pPr>
            <a:r>
              <a:rPr lang="en-US" baseline="0" dirty="0">
                <a:cs typeface="+mn-cs"/>
              </a:rPr>
              <a:t>OS-01-Gen1-3-slide224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3B5497-4BD3-FC49-95A3-45B150C0EBA2}" type="slidenum">
              <a:rPr lang="zh-CN" altLang="en-US" sz="1200" b="1">
                <a:solidFill>
                  <a:srgbClr val="000000"/>
                </a:solidFill>
                <a:latin typeface="Arial" panose="020B0604020202020204" pitchFamily="34" charset="0"/>
              </a:rPr>
              <a:pPr/>
              <a:t>225</a:t>
            </a:fld>
            <a:endParaRPr lang="en-US" altLang="zh-CN" sz="1200" b="1" dirty="0">
              <a:solidFill>
                <a:srgbClr val="000000"/>
              </a:solidFill>
              <a:latin typeface="Arial" panose="020B0604020202020204" pitchFamily="34"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a:t>
            </a:r>
            <a:r>
              <a:rPr lang="en-US" sz="1200" kern="1200" baseline="0" dirty="0">
                <a:solidFill>
                  <a:schemeClr val="tx1"/>
                </a:solidFill>
                <a:effectLst/>
                <a:latin typeface="+mn-lt"/>
                <a:ea typeface="+mn-ea"/>
                <a:cs typeface="+mn-cs"/>
              </a:rPr>
              <a:t> and then got corrupted. The </a:t>
            </a:r>
            <a:r>
              <a:rPr lang="en-US" sz="1200" kern="1200" dirty="0">
                <a:solidFill>
                  <a:schemeClr val="tx1"/>
                </a:solidFill>
                <a:effectLst/>
                <a:latin typeface="+mn-lt"/>
                <a:ea typeface="+mn-ea"/>
                <a:cs typeface="+mn-cs"/>
              </a:rPr>
              <a:t>fossil record provides evidence of the biblical teaching, showing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F306AE-7580-C048-9E1D-00737D660D71}" type="slidenum">
              <a:rPr lang="zh-CN" altLang="en-US" sz="1200" b="1">
                <a:solidFill>
                  <a:srgbClr val="000000"/>
                </a:solidFill>
                <a:latin typeface="Arial" panose="020B0604020202020204" pitchFamily="34" charset="0"/>
              </a:rPr>
              <a:pPr/>
              <a:t>226</a:t>
            </a:fld>
            <a:endParaRPr lang="en-US" altLang="zh-CN" sz="1200" b="1" dirty="0">
              <a:solidFill>
                <a:srgbClr val="000000"/>
              </a:solidFill>
              <a:latin typeface="Arial" panose="020B0604020202020204" pitchFamily="34"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ECA949-747E-734E-9412-2DC6E4DFCAFD}" type="slidenum">
              <a:rPr lang="zh-CN" altLang="en-US" sz="1200" b="1">
                <a:solidFill>
                  <a:srgbClr val="000000"/>
                </a:solidFill>
                <a:latin typeface="Arial" panose="020B0604020202020204" pitchFamily="34" charset="0"/>
              </a:rPr>
              <a:pPr/>
              <a:t>227</a:t>
            </a:fld>
            <a:endParaRPr lang="en-US" altLang="zh-CN" sz="1200" b="1" dirty="0">
              <a:solidFill>
                <a:srgbClr val="000000"/>
              </a:solidFill>
              <a:latin typeface="Arial" panose="020B0604020202020204" pitchFamily="34"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228</a:t>
            </a:fld>
            <a:endParaRPr lang="en-US">
              <a:solidFill>
                <a:prstClr val="black"/>
              </a:solidFill>
              <a:latin typeface="Calibri"/>
            </a:endParaRPr>
          </a:p>
        </p:txBody>
      </p:sp>
    </p:spTree>
    <p:extLst>
      <p:ext uri="{BB962C8B-B14F-4D97-AF65-F5344CB8AC3E}">
        <p14:creationId xmlns:p14="http://schemas.microsoft.com/office/powerpoint/2010/main" val="363982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يُظهِر سِفْر التكوين بدايات شعب إسرائيل بوصفهم شعبًا مختارًا له وعدٌ بامتلاك أرض، وفيه الكثيرين من أحفاد إبراهيم، وبكونه يمتلك بركاتٍ ستُؤثِّر على كلِّ الأمم.</a:t>
            </a:r>
          </a:p>
          <a:p>
            <a:pPr algn="r" rtl="1"/>
            <a:endParaRPr lang="en-US" dirty="0"/>
          </a:p>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1699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36469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One billboard is quite blatant about our rejection of God</a:t>
            </a:r>
            <a:r>
              <a:rPr lang="en-SG" dirty="0">
                <a:effectLst/>
              </a:rPr>
              <a:t> …</a:t>
            </a:r>
            <a:endParaRPr lang="en-US" dirty="0"/>
          </a:p>
          <a:p>
            <a:endParaRPr lang="en-US" dirty="0"/>
          </a:p>
          <a:p>
            <a:r>
              <a:rPr lang="en-US" dirty="0"/>
              <a:t>____________</a:t>
            </a:r>
          </a:p>
          <a:p>
            <a:endParaRPr lang="en-US" dirty="0"/>
          </a:p>
          <a:p>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Another claims,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KNOW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Myth.  This Season, Celebrate REASON!</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have a huge problem—we did in Genesis 3 and we still do today—we trust in ourselves in prideful sin.  Does God have a solution?  Yes!</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231</a:t>
            </a:fld>
            <a:endParaRPr lang="en-US">
              <a:solidFill>
                <a:prstClr val="black"/>
              </a:solidFill>
              <a:latin typeface="Calibri"/>
            </a:endParaRPr>
          </a:p>
        </p:txBody>
      </p:sp>
    </p:spTree>
    <p:extLst>
      <p:ext uri="{BB962C8B-B14F-4D97-AF65-F5344CB8AC3E}">
        <p14:creationId xmlns:p14="http://schemas.microsoft.com/office/powerpoint/2010/main" val="361736365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232</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Notice how Adam did not answer God’s question. Sin is like that—it motivates us to only talk about the actions of others rather than take responsibility for our own actions. </a:t>
            </a:r>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b="1">
                <a:solidFill>
                  <a:srgbClr val="000000"/>
                </a:solidFill>
                <a:latin typeface="Arial" panose="020B0604020202020204" pitchFamily="34" charset="0"/>
              </a:rPr>
              <a:pPr>
                <a:defRPr/>
              </a:pPr>
              <a:t>236</a:t>
            </a:fld>
            <a:endParaRPr lang="en-US" altLang="zh-CN" sz="1200" b="1" dirty="0">
              <a:solidFill>
                <a:srgbClr val="000000"/>
              </a:solidFill>
              <a:latin typeface="Arial" panose="020B0604020202020204" pitchFamily="34"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54B2E67-A244-004A-B86E-FC4726FF6587}" type="slidenum">
              <a:rPr lang="en-US" sz="1200" b="1" smtClean="0">
                <a:solidFill>
                  <a:prstClr val="black"/>
                </a:solidFill>
                <a:latin typeface="Arial" panose="020B0604020202020204" pitchFamily="34" charset="0"/>
                <a:cs typeface="ＭＳ Ｐゴシック" charset="0"/>
              </a:rPr>
              <a:pPr algn="r">
                <a:defRPr/>
              </a:pPr>
              <a:t>236</a:t>
            </a:fld>
            <a:endParaRPr lang="en-US" sz="1200" b="1" dirty="0">
              <a:solidFill>
                <a:prstClr val="black"/>
              </a:solidFill>
              <a:latin typeface="Arial" panose="020B0604020202020204" pitchFamily="34" charset="0"/>
              <a:cs typeface="ＭＳ Ｐゴシック"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b="1">
                <a:solidFill>
                  <a:srgbClr val="000000"/>
                </a:solidFill>
                <a:latin typeface="Arial" panose="020B0604020202020204" pitchFamily="34" charset="0"/>
              </a:rPr>
              <a:pPr/>
              <a:t>237</a:t>
            </a:fld>
            <a:endParaRPr lang="en-US" altLang="zh-CN" sz="1200" b="1" dirty="0">
              <a:solidFill>
                <a:srgbClr val="000000"/>
              </a:solidFill>
              <a:latin typeface="Arial" panose="020B0604020202020204" pitchFamily="34"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b="1" smtClean="0">
                <a:solidFill>
                  <a:prstClr val="black"/>
                </a:solidFill>
                <a:latin typeface="Arial" panose="020B0604020202020204" pitchFamily="34" charset="0"/>
              </a:rPr>
              <a:pPr algn="r">
                <a:defRPr/>
              </a:pPr>
              <a:t>237</a:t>
            </a:fld>
            <a:endParaRPr lang="en-US" sz="1200" b="1" dirty="0">
              <a:solidFill>
                <a:prstClr val="black"/>
              </a:solidFill>
              <a:latin typeface="Arial" panose="020B0604020202020204" pitchFamily="34"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238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59312010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gave Adam hope for the future by naming Eve (3:20)</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b="1">
                <a:solidFill>
                  <a:srgbClr val="000000"/>
                </a:solidFill>
                <a:latin typeface="Arial" panose="020B0604020202020204" pitchFamily="34" charset="0"/>
              </a:rPr>
              <a:pPr/>
              <a:t>240</a:t>
            </a:fld>
            <a:endParaRPr lang="en-US" altLang="zh-CN" sz="1200" b="1" dirty="0">
              <a:solidFill>
                <a:srgbClr val="000000"/>
              </a:solidFill>
              <a:latin typeface="Arial" panose="020B0604020202020204" pitchFamily="34"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b="1" smtClean="0">
                <a:solidFill>
                  <a:prstClr val="black"/>
                </a:solidFill>
                <a:latin typeface="Arial" panose="020B0604020202020204" pitchFamily="34" charset="0"/>
              </a:rPr>
              <a:pPr algn="r">
                <a:defRPr/>
              </a:pPr>
              <a:t>240</a:t>
            </a:fld>
            <a:endParaRPr lang="en-US" sz="1200" b="1" dirty="0">
              <a:solidFill>
                <a:prstClr val="black"/>
              </a:solidFill>
              <a:latin typeface="Arial" panose="020B0604020202020204" pitchFamily="34"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killed animals to clothe Adam and Eve with reminders of redemption (3:21</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Here we see the first experience of death in the Bible—for without the shedding of blood, there is no forgiveness</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E693C2-31BC-9742-B271-D162BC10DEB4}" type="slidenum">
              <a:rPr lang="zh-CN" altLang="en-US" sz="1200" b="1">
                <a:solidFill>
                  <a:prstClr val="black"/>
                </a:solidFill>
                <a:latin typeface="Arial" panose="020B0604020202020204" pitchFamily="34" charset="0"/>
              </a:rPr>
              <a:pPr/>
              <a:t>241</a:t>
            </a:fld>
            <a:endParaRPr lang="en-US" altLang="zh-CN" sz="1200" b="1" dirty="0">
              <a:solidFill>
                <a:prstClr val="black"/>
              </a:solidFill>
              <a:latin typeface="Arial" panose="020B0604020202020204" pitchFamily="34"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call this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leaves to leather</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  He takes our temporary covering and gives something lasting.  Redemption!</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C8ADA2-E71A-574F-A345-2A48011751F8}" type="slidenum">
              <a:rPr lang="zh-CN" altLang="en-US" sz="1200" b="1">
                <a:solidFill>
                  <a:prstClr val="black"/>
                </a:solidFill>
                <a:latin typeface="Arial" panose="020B0604020202020204" pitchFamily="34" charset="0"/>
              </a:rPr>
              <a:pPr/>
              <a:t>242</a:t>
            </a:fld>
            <a:endParaRPr lang="en-US" altLang="zh-CN" sz="1200" b="1" dirty="0">
              <a:solidFill>
                <a:prstClr val="black"/>
              </a:solidFill>
              <a:latin typeface="Arial" panose="020B0604020202020204" pitchFamily="34" charset="0"/>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hy were Adam and Eve banished from the garden?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grace!</a:t>
            </a:r>
            <a:r>
              <a:rPr lang="en-SG" dirty="0">
                <a:effectLst/>
              </a:rPr>
              <a:t> </a:t>
            </a:r>
          </a:p>
          <a:p>
            <a:pPr eaLnBrk="1" hangingPunct="1"/>
            <a:r>
              <a:rPr lang="en-US" sz="1200" kern="1200" dirty="0">
                <a:solidFill>
                  <a:schemeClr val="tx1"/>
                </a:solidFill>
                <a:effectLst/>
                <a:latin typeface="+mn-lt"/>
                <a:ea typeface="+mn-ea"/>
                <a:cs typeface="+mn-cs"/>
              </a:rPr>
              <a:t>God prevented them from forever living in sin (3:22-24</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a:t>
            </a:r>
            <a:r>
              <a:rPr lang="en-US" sz="1200" kern="1200" dirty="0" err="1">
                <a:solidFill>
                  <a:schemeClr val="tx1"/>
                </a:solidFill>
                <a:effectLst/>
                <a:latin typeface="+mn-lt"/>
                <a:ea typeface="+mn-ea"/>
                <a:cs typeface="+mn-cs"/>
              </a:rPr>
              <a:t>hadn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eaten from the tree of life that would have made them live forever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b="1">
                <a:solidFill>
                  <a:prstClr val="black"/>
                </a:solidFill>
                <a:latin typeface="Arial" panose="020B0604020202020204" pitchFamily="34" charset="0"/>
              </a:rPr>
              <a:pPr/>
              <a:t>244</a:t>
            </a:fld>
            <a:endParaRPr lang="en-US" altLang="zh-CN" sz="1200" b="1" dirty="0">
              <a:solidFill>
                <a:prstClr val="black"/>
              </a:solidFill>
              <a:latin typeface="Arial" panose="020B0604020202020204" pitchFamily="34"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God prevented them from ever being able to eat from that second tree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Until the Flood destroyed Eden, God assured that they would not forever live in sin by returning to the tree of life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b="1">
                <a:solidFill>
                  <a:prstClr val="black"/>
                </a:solidFill>
                <a:latin typeface="Arial" panose="020B0604020202020204" pitchFamily="34" charset="0"/>
              </a:rPr>
              <a:pPr/>
              <a:t>247</a:t>
            </a:fld>
            <a:endParaRPr lang="en-US" altLang="zh-CN" sz="1200" b="1" dirty="0">
              <a:solidFill>
                <a:prstClr val="black"/>
              </a:solidFill>
              <a:latin typeface="Arial" panose="020B0604020202020204" pitchFamily="34"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نحتاج أن نعرف مَن نحن- وعلى نحوٍ أكثر دقَّة، ما الذي يقوله الله عن مَن نكون- هويَّتنا المستقبليَّة.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يظهر هذا في الهيكل العامِّ للكتاب المقدَّس في تناغمٍ (تَصالُبيّ)- وهو نمطٌ أدبيٌّ يتكرَّر فيه المحتوى السابق، ولكن بترتيبٍ عكسيّ: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الخليقة في تكوين 1 - 2 • تتكرَّر في الخليقة المستردَّة الجديدة في رؤيا يوحنَّا 21-22</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خُلِق الإنسانُ ليحكم الأسماك والطيور والحيوانات البرِّيَّة (تكوين 1: 28) لكنَّه تنازل عن سيادته لإله هذا العالم، الشيطان (2كورنثوس 4: 4)</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ولكن سيجري استرداد هذه السيادة في أثناء فترة الـ 1000 عام من حُكْم القدِّيسين (رؤيا يوحنَّا 20: 4-6)</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المسيح هو الشخص المركزيُّ في التاريخ • بوصفه "الحَمَل" ("الفادي") • وبوصفه "الأسد" ("الحاكم" لكلِّ الخليقة في سلالة داود)</a:t>
            </a:r>
            <a:endParaRPr lang="ar-JO" sz="1200" b="0" i="0" u="none" strike="noStrike" kern="1200" dirty="0">
              <a:solidFill>
                <a:srgbClr val="000000"/>
              </a:solidFill>
              <a:effectLst/>
              <a:latin typeface="Times New Roman" pitchFamily="16" charset="0"/>
              <a:ea typeface="ＭＳ Ｐゴシック" charset="-128"/>
            </a:endParaRPr>
          </a:p>
          <a:p>
            <a:pPr algn="r" rtl="1">
              <a:spcBef>
                <a:spcPts val="0"/>
              </a:spcBef>
              <a:spcAft>
                <a:spcPts val="0"/>
              </a:spcAft>
            </a:pPr>
            <a:endParaRPr lang="ar-J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Common-155</a:t>
            </a:r>
          </a:p>
          <a:p>
            <a:r>
              <a:rPr lang="en-US" dirty="0">
                <a:latin typeface="Arial"/>
                <a:ea typeface="ＭＳ Ｐゴシック" charset="0"/>
                <a:cs typeface="Arial"/>
              </a:rPr>
              <a:t>OC-17-Genesis Authorship-14</a:t>
            </a:r>
          </a:p>
          <a:p>
            <a:r>
              <a:rPr lang="en-US" altLang="zh-CN" b="0" dirty="0">
                <a:latin typeface="Arial" charset="0"/>
                <a:ea typeface="SimSun" charset="0"/>
                <a:cs typeface="SimSun" charset="0"/>
              </a:rPr>
              <a:t>OS-00-Intro &amp; Biblical Theology-107</a:t>
            </a:r>
            <a:endParaRPr lang="en-US" dirty="0">
              <a:latin typeface="Arial"/>
              <a:ea typeface="ＭＳ Ｐゴシック" charset="0"/>
              <a:cs typeface="Arial"/>
            </a:endParaRPr>
          </a:p>
          <a:p>
            <a:r>
              <a:rPr lang="en-US" dirty="0">
                <a:latin typeface="Arial"/>
                <a:ea typeface="ＭＳ Ｐゴシック" charset="0"/>
                <a:cs typeface="Arial"/>
              </a:rPr>
              <a:t>OS-01-Genesis1-3-slide 24</a:t>
            </a:r>
            <a:r>
              <a:rPr lang="ar-SA" dirty="0">
                <a:latin typeface="Arial"/>
                <a:ea typeface="ＭＳ Ｐゴシック" charset="0"/>
                <a:cs typeface="Arial"/>
              </a:rPr>
              <a:t>٨</a:t>
            </a:r>
            <a:endParaRPr lang="en-US" dirty="0">
              <a:latin typeface="Arial"/>
              <a:ea typeface="ＭＳ Ｐゴシック" charset="0"/>
              <a:cs typeface="Arial"/>
            </a:endParaRP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“Son of man, these leaders have set up idols in their hearts. They have embraced things that will make them fall into sin. Why should I listen to their requests? </a:t>
            </a:r>
            <a:r>
              <a:rPr lang="en-US" sz="1200" b="0" kern="1200" baseline="30000" dirty="0">
                <a:solidFill>
                  <a:schemeClr val="tx1"/>
                </a:solidFill>
                <a:effectLst/>
                <a:latin typeface="+mn-lt"/>
                <a:ea typeface="+mn-ea"/>
                <a:cs typeface="+mn-cs"/>
              </a:rPr>
              <a:t>4</a:t>
            </a:r>
            <a:r>
              <a:rPr lang="en-US" sz="1200" b="0" kern="1200" dirty="0">
                <a:solidFill>
                  <a:schemeClr val="tx1"/>
                </a:solidFill>
                <a:effectLst/>
                <a:latin typeface="+mn-lt"/>
                <a:ea typeface="+mn-ea"/>
                <a:cs typeface="+mn-cs"/>
              </a:rPr>
              <a:t> Tell them, ‘This is what the Sovereign LORD says: The people of Israel have set up idols in their hearts and fallen into sin, and then they go to a prophet asking for a message. So I, the LORD, will give them the kind of answer their great idolatry deserves. </a:t>
            </a:r>
            <a:r>
              <a:rPr lang="en-US" sz="1200" b="0" kern="1200" baseline="30000" dirty="0">
                <a:solidFill>
                  <a:schemeClr val="tx1"/>
                </a:solidFill>
                <a:effectLst/>
                <a:latin typeface="+mn-lt"/>
                <a:ea typeface="+mn-ea"/>
                <a:cs typeface="+mn-cs"/>
              </a:rPr>
              <a:t>5</a:t>
            </a:r>
            <a:r>
              <a:rPr lang="en-US" sz="1200" b="0" kern="1200" dirty="0">
                <a:solidFill>
                  <a:schemeClr val="tx1"/>
                </a:solidFill>
                <a:effectLst/>
                <a:latin typeface="+mn-lt"/>
                <a:ea typeface="+mn-ea"/>
                <a:cs typeface="+mn-cs"/>
              </a:rPr>
              <a:t> I will do this to capture the minds and hearts of all my people who have turned from me to worship their detestable idols.’” (Ezekiel 14:3-6 NLT). </a:t>
            </a:r>
          </a:p>
        </p:txBody>
      </p:sp>
    </p:spTree>
    <p:extLst>
      <p:ext uri="{BB962C8B-B14F-4D97-AF65-F5344CB8AC3E}">
        <p14:creationId xmlns:p14="http://schemas.microsoft.com/office/powerpoint/2010/main" val="375236942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did God give us a Savior?  He sent Christ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249</a:t>
            </a:fld>
            <a:endParaRPr lang="en-US">
              <a:solidFill>
                <a:prstClr val="black"/>
              </a:solidFill>
              <a:latin typeface="Calibri"/>
            </a:endParaRPr>
          </a:p>
        </p:txBody>
      </p:sp>
    </p:spTree>
    <p:extLst>
      <p:ext uri="{BB962C8B-B14F-4D97-AF65-F5344CB8AC3E}">
        <p14:creationId xmlns:p14="http://schemas.microsoft.com/office/powerpoint/2010/main" val="51047549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250</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point of the magi giving Christ the gift of myrrh—pointing to his death for all</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251</a:t>
            </a:fld>
            <a:endParaRPr lang="en-US">
              <a:solidFill>
                <a:prstClr val="black"/>
              </a:solidFill>
              <a:latin typeface="Calibri"/>
            </a:endParaRPr>
          </a:p>
        </p:txBody>
      </p:sp>
    </p:spTree>
    <p:extLst>
      <p:ext uri="{BB962C8B-B14F-4D97-AF65-F5344CB8AC3E}">
        <p14:creationId xmlns:p14="http://schemas.microsoft.com/office/powerpoint/2010/main" val="329793183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b="1">
                <a:solidFill>
                  <a:prstClr val="black"/>
                </a:solidFill>
                <a:latin typeface="Arial" panose="020B0604020202020204" pitchFamily="34" charset="0"/>
              </a:rPr>
              <a:pPr/>
              <a:t>252</a:t>
            </a:fld>
            <a:endParaRPr lang="en-US" altLang="zh-CN" sz="1200" b="1" dirty="0">
              <a:solidFill>
                <a:prstClr val="black"/>
              </a:solidFill>
              <a:latin typeface="Arial" panose="020B0604020202020204" pitchFamily="34"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110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254</a:t>
            </a:fld>
            <a:endParaRPr lang="en-US">
              <a:solidFill>
                <a:prstClr val="black"/>
              </a:solidFill>
              <a:latin typeface="Calibri"/>
            </a:endParaRPr>
          </a:p>
        </p:txBody>
      </p:sp>
    </p:spTree>
    <p:extLst>
      <p:ext uri="{BB962C8B-B14F-4D97-AF65-F5344CB8AC3E}">
        <p14:creationId xmlns:p14="http://schemas.microsoft.com/office/powerpoint/2010/main" val="159946686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Atheists say,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Keep the MERRY!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Dump the MYTH!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But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love is no myth</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In reality, atheists cling to the</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myth of Santa and reject</a:t>
            </a:r>
            <a:r>
              <a:rPr lang="en-SG" sz="1200" kern="1200" baseline="0" dirty="0">
                <a:solidFill>
                  <a:schemeClr val="tx1"/>
                </a:solidFill>
                <a:effectLst/>
                <a:latin typeface="+mn-lt"/>
                <a:ea typeface="+mn-ea"/>
                <a:cs typeface="+mn-cs"/>
              </a:rPr>
              <a:t> the reality of the historical Jesus.</a:t>
            </a:r>
          </a:p>
          <a:p>
            <a:r>
              <a:rPr lang="en-SG" sz="1200" kern="1200" baseline="0" dirty="0">
                <a:solidFill>
                  <a:schemeClr val="tx1"/>
                </a:solidFill>
                <a:effectLst/>
                <a:latin typeface="+mn-lt"/>
                <a:ea typeface="+mn-ea"/>
                <a:cs typeface="+mn-cs"/>
              </a:rPr>
              <a:t>What if atheists do not believe in God?</a:t>
            </a:r>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more significant question was posed by one church sign: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is God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in atheists?</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poet wrote…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257</a:t>
            </a:fld>
            <a:endParaRPr lang="en-US">
              <a:solidFill>
                <a:prstClr val="black"/>
              </a:solidFill>
              <a:latin typeface="Calibri"/>
            </a:endParaRPr>
          </a:p>
        </p:txBody>
      </p:sp>
    </p:spTree>
    <p:extLst>
      <p:ext uri="{BB962C8B-B14F-4D97-AF65-F5344CB8AC3E}">
        <p14:creationId xmlns:p14="http://schemas.microsoft.com/office/powerpoint/2010/main" val="212383789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than that, we need a risen Savior to change our lives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258</a:t>
            </a:fld>
            <a:endParaRPr lang="en-US">
              <a:solidFill>
                <a:prstClr val="black"/>
              </a:solidFill>
              <a:latin typeface="Calibri"/>
            </a:endParaRPr>
          </a:p>
        </p:txBody>
      </p:sp>
    </p:spTree>
    <p:extLst>
      <p:ext uri="{BB962C8B-B14F-4D97-AF65-F5344CB8AC3E}">
        <p14:creationId xmlns:p14="http://schemas.microsoft.com/office/powerpoint/2010/main" val="167021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But how well do you know God’s Word?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451C1F-2CC6-0B46-93C6-367EC18F16C0}" type="slidenum">
              <a:rPr lang="zh-CN" altLang="en-US" sz="1200" b="1">
                <a:solidFill>
                  <a:prstClr val="black"/>
                </a:solidFill>
                <a:latin typeface="Arial" panose="020B0604020202020204" pitchFamily="34" charset="0"/>
              </a:rPr>
              <a:pPr/>
              <a:t>29</a:t>
            </a:fld>
            <a:endParaRPr lang="en-US" altLang="zh-CN" sz="1200" b="1" dirty="0">
              <a:solidFill>
                <a:prstClr val="black"/>
              </a:solidFill>
              <a:latin typeface="Arial" panose="020B0604020202020204" pitchFamily="34" charset="0"/>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a:t>
            </a:r>
            <a:r>
              <a:rPr lang="en-US" sz="1200" kern="1200">
                <a:solidFill>
                  <a:schemeClr val="tx1"/>
                </a:solidFill>
                <a:effectLst/>
                <a:latin typeface="+mn-lt"/>
                <a:ea typeface="+mn-ea"/>
                <a:cs typeface="+mn-cs"/>
              </a:rPr>
              <a:t>in a </a:t>
            </a:r>
            <a:r>
              <a:rPr lang="en-US" sz="1200" kern="1200" dirty="0">
                <a:solidFill>
                  <a:schemeClr val="tx1"/>
                </a:solidFill>
                <a:effectLst/>
                <a:latin typeface="+mn-lt"/>
                <a:ea typeface="+mn-ea"/>
                <a:cs typeface="+mn-cs"/>
              </a:rPr>
              <a:t>foreign land.</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OS-Gen1-3-slide 29</a:t>
            </a:r>
          </a:p>
          <a:p>
            <a:pPr eaLnBrk="1" hangingPunct="1"/>
            <a:r>
              <a:rPr lang="en-US" altLang="zh-CN" dirty="0">
                <a:latin typeface="Times New Roman" charset="0"/>
                <a:ea typeface="ＭＳ Ｐゴシック" charset="0"/>
                <a:cs typeface="ＭＳ Ｐゴシック" charset="0"/>
              </a:rPr>
              <a:t>OS-05-Deuteronomy-80</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E61BD03-1B76-EA43-BF61-7496E6A0C37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sz="1200" kern="1200" dirty="0">
                <a:solidFill>
                  <a:schemeClr val="tx1"/>
                </a:solidFill>
                <a:effectLst/>
                <a:latin typeface="Times New Roman" pitchFamily="16" charset="0"/>
                <a:ea typeface="ＭＳ Ｐゴシック" charset="-128"/>
                <a:cs typeface="ＭＳ Ｐゴシック" charset="-128"/>
              </a:rPr>
              <a:t>قال الله لموسى إنَّه سيموت في البرِّيَّة- إذاً، كيف حضَّر موسى الأمَّة للدخول إلى أرض كنعان؟</a:t>
            </a:r>
          </a:p>
          <a:p>
            <a:pPr marL="0" marR="0" lvl="0" indent="0" algn="r" defTabSz="457200" rtl="1" eaLnBrk="1" fontAlgn="auto" latinLnBrk="0" hangingPunct="1">
              <a:lnSpc>
                <a:spcPct val="100000"/>
              </a:lnSpc>
              <a:spcBef>
                <a:spcPts val="0"/>
              </a:spcBef>
              <a:spcAft>
                <a:spcPts val="0"/>
              </a:spcAft>
              <a:buClrTx/>
              <a:buSzTx/>
              <a:buFontTx/>
              <a:buNone/>
              <a:tabLst/>
              <a:defRPr/>
            </a:pPr>
            <a:r>
              <a:rPr lang="ar-JO" sz="1200" kern="1200" dirty="0">
                <a:solidFill>
                  <a:schemeClr val="tx1"/>
                </a:solidFill>
                <a:effectLst/>
                <a:latin typeface="Times New Roman" pitchFamily="16" charset="0"/>
                <a:ea typeface="ＭＳ Ｐゴシック" charset="-128"/>
                <a:cs typeface="ＭＳ Ｐゴシック" charset="-128"/>
              </a:rPr>
              <a:t>وسريعاً ما هزموا أريحا، فما الذي غيَّر أحوالهم؟</a:t>
            </a:r>
          </a:p>
          <a:p>
            <a:pPr marL="0" marR="0" lvl="0" indent="0" algn="r" defTabSz="457200" rtl="1" eaLnBrk="1" fontAlgn="auto" latinLnBrk="0" hangingPunct="1">
              <a:lnSpc>
                <a:spcPct val="100000"/>
              </a:lnSpc>
              <a:spcBef>
                <a:spcPts val="0"/>
              </a:spcBef>
              <a:spcAft>
                <a:spcPts val="0"/>
              </a:spcAft>
              <a:buClrTx/>
              <a:buSzTx/>
              <a:buFontTx/>
              <a:buNone/>
              <a:tabLst/>
              <a:defRPr/>
            </a:pPr>
            <a:r>
              <a:rPr lang="ar-JO" sz="1200" kern="1200" dirty="0">
                <a:solidFill>
                  <a:schemeClr val="tx1"/>
                </a:solidFill>
                <a:effectLst/>
                <a:latin typeface="Times New Roman" pitchFamily="16" charset="0"/>
                <a:ea typeface="ＭＳ Ｐゴシック" charset="-128"/>
                <a:cs typeface="ＭＳ Ｐゴシック" charset="-128"/>
              </a:rPr>
              <a:t>ما الذي غيَّر أحوالهم من الإحباط ليصبحوا شجعانًا؟</a:t>
            </a:r>
          </a:p>
          <a:p>
            <a:pPr marL="0" marR="0" lvl="0" indent="0" algn="r" defTabSz="457200" rtl="1" eaLnBrk="1" fontAlgn="auto" latinLnBrk="0" hangingPunct="1">
              <a:lnSpc>
                <a:spcPct val="100000"/>
              </a:lnSpc>
              <a:spcBef>
                <a:spcPts val="0"/>
              </a:spcBef>
              <a:spcAft>
                <a:spcPts val="0"/>
              </a:spcAft>
              <a:buClrTx/>
              <a:buSzTx/>
              <a:buFontTx/>
              <a:buNone/>
              <a:tabLst/>
              <a:defRPr/>
            </a:pPr>
            <a:r>
              <a:rPr lang="ar-JO" sz="1200" kern="1200" dirty="0">
                <a:solidFill>
                  <a:schemeClr val="tx1"/>
                </a:solidFill>
                <a:effectLst/>
                <a:latin typeface="Times New Roman" pitchFamily="16" charset="0"/>
                <a:ea typeface="ＭＳ Ｐゴシック" charset="-128"/>
                <a:cs typeface="ＭＳ Ｐゴシック" charset="-128"/>
              </a:rPr>
              <a:t>كبف استطاعوا أن يعبروا نهر الأردن ليهزموا مدينة أريحا الحصينة المنيعة؟</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6" charset="0"/>
                <a:ea typeface="ＭＳ Ｐゴシック" charset="-128"/>
                <a:cs typeface="ＭＳ Ｐゴシック" charset="-128"/>
              </a:rPr>
              <a:t>God told Moses that he will die in the wilderness—so how did Moses prepare the nation to enter the land of Canaan?</a:t>
            </a:r>
            <a:r>
              <a:rPr lang="en-US" dirty="0">
                <a:effectLst/>
              </a:rPr>
              <a:t> </a:t>
            </a:r>
          </a:p>
          <a:p>
            <a:pPr eaLnBrk="1" hangingPunct="1"/>
            <a:r>
              <a:rPr lang="en-US" sz="1200" kern="1200" dirty="0">
                <a:solidFill>
                  <a:schemeClr val="tx1"/>
                </a:solidFill>
                <a:effectLst/>
                <a:latin typeface="+mn-lt"/>
                <a:ea typeface="+mn-ea"/>
                <a:cs typeface="+mn-cs"/>
              </a:rPr>
              <a:t>And they soon conquered Jericho, so what turned them around? </a:t>
            </a:r>
          </a:p>
          <a:p>
            <a:pPr eaLnBrk="1" hangingPunct="1"/>
            <a:r>
              <a:rPr lang="en-US" sz="1200" kern="1200" dirty="0">
                <a:solidFill>
                  <a:schemeClr val="tx1"/>
                </a:solidFill>
                <a:effectLst/>
                <a:latin typeface="+mn-lt"/>
                <a:ea typeface="+mn-ea"/>
                <a:cs typeface="+mn-cs"/>
              </a:rPr>
              <a:t>What turned them from discouragement to be courageous?</a:t>
            </a:r>
            <a:r>
              <a:rPr lang="en-SG" dirty="0">
                <a:effectLst/>
              </a:rPr>
              <a:t> </a:t>
            </a:r>
          </a:p>
          <a:p>
            <a:pPr eaLnBrk="1" hangingPunct="1"/>
            <a:r>
              <a:rPr lang="en-SG" altLang="zh-CN" dirty="0">
                <a:effectLst/>
                <a:latin typeface="Times New Roman" charset="0"/>
                <a:ea typeface="ＭＳ Ｐゴシック" charset="0"/>
                <a:cs typeface="ＭＳ Ｐゴシック" charset="0"/>
              </a:rPr>
              <a:t>How were they able to cross the Jordan to defeat the incredibly fortified city of Jericho?</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Common-248</a:t>
            </a:r>
          </a:p>
          <a:p>
            <a:pPr eaLnBrk="1" hangingPunct="1"/>
            <a:r>
              <a:rPr lang="en-US" altLang="zh-CN" dirty="0">
                <a:latin typeface="Times New Roman" charset="0"/>
                <a:ea typeface="ＭＳ Ｐゴシック" charset="0"/>
                <a:cs typeface="ＭＳ Ｐゴシック" charset="0"/>
              </a:rPr>
              <a:t>BB-3C-ARC-42</a:t>
            </a:r>
          </a:p>
          <a:p>
            <a:pPr eaLnBrk="1" hangingPunct="1"/>
            <a:r>
              <a:rPr lang="en-US" altLang="zh-CN" dirty="0">
                <a:latin typeface="Times New Roman" charset="0"/>
                <a:ea typeface="ＭＳ Ｐゴシック" charset="0"/>
                <a:cs typeface="ＭＳ Ｐゴシック" charset="0"/>
              </a:rPr>
              <a:t>OS-01-Gen1-3-slide 30</a:t>
            </a:r>
          </a:p>
          <a:p>
            <a:pPr eaLnBrk="1" hangingPunct="1"/>
            <a:r>
              <a:rPr lang="en-US" altLang="zh-CN" dirty="0">
                <a:latin typeface="Times New Roman" charset="0"/>
                <a:ea typeface="ＭＳ Ｐゴシック" charset="0"/>
                <a:cs typeface="ＭＳ Ｐゴシック" charset="0"/>
              </a:rPr>
              <a:t>OS-05-Deuteronomy-60</a:t>
            </a:r>
          </a:p>
          <a:p>
            <a:pPr eaLnBrk="1" hangingPunct="1"/>
            <a:r>
              <a:rPr lang="en-US" altLang="zh-CN" dirty="0">
                <a:latin typeface="Times New Roman" charset="0"/>
                <a:ea typeface="ＭＳ Ｐゴシック" charset="0"/>
                <a:cs typeface="ＭＳ Ｐゴシック" charset="0"/>
              </a:rPr>
              <a:t>OS-06-Joshua-50, 77</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7678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b="1">
                <a:solidFill>
                  <a:prstClr val="black"/>
                </a:solidFill>
                <a:latin typeface="Arial" panose="020B0604020202020204" pitchFamily="34" charset="0"/>
              </a:rPr>
              <a:pPr/>
              <a:t>31</a:t>
            </a:fld>
            <a:endParaRPr lang="en-US" altLang="zh-CN" sz="1200" b="1" dirty="0">
              <a:solidFill>
                <a:prstClr val="black"/>
              </a:solidFill>
              <a:latin typeface="Arial" panose="020B0604020202020204" pitchFamily="34"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b="1" dirty="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The narrow lineage of Israel from Creation to Joseph informs Israel it began </a:t>
            </a:r>
            <a:r>
              <a:rPr kumimoji="0" lang="en-US" sz="12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with both </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God</a:t>
            </a:r>
            <a:r>
              <a:rPr kumimoji="0" lang="uk-UA"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 </a:t>
            </a:r>
            <a:r>
              <a:rPr kumimoji="0" lang="en-US" sz="1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election</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for rule and unconditional promise for blessings through Abraham in contrast to the Canaanites</a:t>
            </a:r>
            <a:endParaRPr lang="en-US" dirty="0"/>
          </a:p>
          <a:p>
            <a:endParaRPr lang="en-US" dirty="0"/>
          </a:p>
          <a:p>
            <a:r>
              <a:rPr lang="en-US" dirty="0"/>
              <a:t>A line of blessing started with Adam and ended with Joseph due to the LORD choosing their descendants to reign and God’s unilateral promise to eventually benefit all peoples through Abraham, which was unique to Israel.</a:t>
            </a:r>
          </a:p>
          <a:p>
            <a:r>
              <a:rPr lang="en-US" dirty="0">
                <a:effectLst/>
              </a:rPr>
              <a:t>___________</a:t>
            </a:r>
          </a:p>
          <a:p>
            <a:r>
              <a:rPr lang="en-US" dirty="0">
                <a:effectLst/>
              </a:rPr>
              <a:t>Common-52</a:t>
            </a:r>
          </a:p>
          <a:p>
            <a:r>
              <a:rPr lang="en-US" dirty="0">
                <a:effectLst/>
              </a:rPr>
              <a:t>OS-01-Gen1-3-slide 5</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7884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cs typeface="Arial" panose="020B0604020202020204" pitchFamily="34" charset="0"/>
              </a:rPr>
              <a:t>وعد الله أن يبارك العالم كلَّه بواسطة إبراهيم.</a:t>
            </a:r>
            <a:endParaRPr lang="en-US" dirty="0"/>
          </a:p>
          <a:p>
            <a:r>
              <a:rPr lang="en-US" dirty="0"/>
              <a:t>God promised to bless the entire world through Abraham.</a:t>
            </a:r>
          </a:p>
          <a:p>
            <a:r>
              <a:rPr lang="en-US" dirty="0">
                <a:effectLst/>
              </a:rPr>
              <a:t>___________</a:t>
            </a:r>
          </a:p>
          <a:p>
            <a:r>
              <a:rPr lang="en-US" dirty="0">
                <a:effectLst/>
              </a:rPr>
              <a:t>Common-51</a:t>
            </a:r>
          </a:p>
          <a:p>
            <a:r>
              <a:rPr lang="en-US" dirty="0">
                <a:effectLst/>
              </a:rPr>
              <a:t>OS-01-Gen1-3-slide 4</a:t>
            </a:r>
            <a:endParaRPr lang="en-US" dirty="0"/>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a:p>
            <a:endParaRPr lang="en-US" dirty="0"/>
          </a:p>
        </p:txBody>
      </p:sp>
    </p:spTree>
    <p:extLst>
      <p:ext uri="{BB962C8B-B14F-4D97-AF65-F5344CB8AC3E}">
        <p14:creationId xmlns:p14="http://schemas.microsoft.com/office/powerpoint/2010/main" val="2129438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F5EE8-AEC4-9642-9F29-ED5E91482BC1}" type="slidenum">
              <a:rPr lang="zh-CN" altLang="en-US" sz="1200" b="1">
                <a:solidFill>
                  <a:srgbClr val="000000"/>
                </a:solidFill>
                <a:latin typeface="Arial" panose="020B0604020202020204" pitchFamily="34" charset="0"/>
              </a:rPr>
              <a:pPr/>
              <a:t>34</a:t>
            </a:fld>
            <a:endParaRPr lang="en-US" altLang="zh-CN" sz="1200" b="1"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863633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2329673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384B15-C73F-2548-A448-F00E746E074D}" type="slidenum">
              <a:rPr lang="zh-CN" altLang="en-US" sz="1200" b="1">
                <a:latin typeface="Arial" panose="020B0604020202020204" pitchFamily="34" charset="0"/>
              </a:rPr>
              <a:pPr/>
              <a:t>38</a:t>
            </a:fld>
            <a:endParaRPr lang="en-US" altLang="zh-CN" sz="1200" b="1" dirty="0">
              <a:latin typeface="Arial" panose="020B0604020202020204" pitchFamily="34"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I took these pictures from the Chabot Space &amp; Science Center in Oakland, California in July 2009.  What creativity!  What ignorance!</a:t>
            </a:r>
          </a:p>
        </p:txBody>
      </p:sp>
      <p:sp>
        <p:nvSpPr>
          <p:cNvPr id="227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6A0AAF-290F-7C49-8B1A-D801C1A8AE42}" type="slidenum">
              <a:rPr lang="zh-CN" altLang="en-US" sz="1200" b="1">
                <a:latin typeface="Arial" panose="020B0604020202020204" pitchFamily="34" charset="0"/>
              </a:rPr>
              <a:pPr/>
              <a:t>39</a:t>
            </a:fld>
            <a:endParaRPr lang="en-US" altLang="zh-CN" sz="1200" b="1" dirty="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ln/>
        </p:spPr>
      </p:sp>
      <p:sp>
        <p:nvSpPr>
          <p:cNvPr id="234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ln/>
        </p:spPr>
      </p:sp>
      <p:sp>
        <p:nvSpPr>
          <p:cNvPr id="236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4A7E9-80A7-2A43-8168-EAD5D32B7840}" type="slidenum">
              <a:rPr lang="zh-CN" altLang="en-US" sz="1200" b="1">
                <a:solidFill>
                  <a:srgbClr val="000000"/>
                </a:solidFill>
                <a:latin typeface="Arial" panose="020B0604020202020204" pitchFamily="34" charset="0"/>
              </a:rPr>
              <a:pPr/>
              <a:t>47</a:t>
            </a:fld>
            <a:endParaRPr lang="en-US" altLang="zh-CN" sz="1200" b="1" dirty="0">
              <a:solidFill>
                <a:srgbClr val="000000"/>
              </a:solidFill>
              <a:latin typeface="Arial" panose="020B0604020202020204" pitchFamily="34" charset="0"/>
            </a:endParaRPr>
          </a:p>
        </p:txBody>
      </p:sp>
      <p:sp>
        <p:nvSpPr>
          <p:cNvPr id="238594" name="Rectangle 2"/>
          <p:cNvSpPr>
            <a:spLocks noGrp="1" noRot="1" noChangeAspect="1" noChangeArrowheads="1"/>
          </p:cNvSpPr>
          <p:nvPr>
            <p:ph type="sldImg"/>
          </p:nvPr>
        </p:nvSpPr>
        <p:spPr>
          <a:xfrm>
            <a:off x="1130300" y="674688"/>
            <a:ext cx="4597400" cy="3448050"/>
          </a:xfrm>
          <a:solidFill>
            <a:srgbClr val="FFFFFF"/>
          </a:solidFill>
          <a:ln/>
        </p:spPr>
      </p:sp>
      <p:sp>
        <p:nvSpPr>
          <p:cNvPr id="238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b="1" dirty="0">
                <a:latin typeface="Arial" panose="020B0604020202020204" pitchFamily="34" charset="0"/>
                <a:ea typeface="ＭＳ Ｐゴシック" charset="0"/>
                <a:cs typeface="ＭＳ Ｐゴシック" charset="0"/>
              </a:rPr>
              <a:t>Genesis provides a more believable origin for our universe.</a:t>
            </a:r>
          </a:p>
          <a:p>
            <a:pPr>
              <a:spcBef>
                <a:spcPct val="0"/>
              </a:spcBef>
            </a:pPr>
            <a:r>
              <a:rPr lang="en-US" altLang="zh-CN" sz="2400" b="1" dirty="0">
                <a:latin typeface="Arial" panose="020B0604020202020204" pitchFamily="34" charset="0"/>
                <a:ea typeface="ＭＳ Ｐゴシック" charset="0"/>
                <a:cs typeface="ＭＳ Ｐゴシック" charset="0"/>
              </a:rPr>
              <a:t>The Hebrew name for the book is from the first word, saying that God started it all.</a:t>
            </a:r>
          </a:p>
          <a:p>
            <a:pPr>
              <a:spcBef>
                <a:spcPct val="0"/>
              </a:spcBef>
            </a:pPr>
            <a:r>
              <a:rPr lang="en-US" altLang="zh-CN" sz="2400" b="1" dirty="0">
                <a:latin typeface="Arial" panose="020B0604020202020204" pitchFamily="34" charset="0"/>
                <a:ea typeface="ＭＳ Ｐゴシック" charset="0"/>
                <a:cs typeface="ＭＳ Ｐゴシック" charset="0"/>
              </a:rPr>
              <a:t>The Greek name is more descriptive from the word for “origin.”</a:t>
            </a:r>
            <a:endParaRPr lang="zh-CN" altLang="en-US" sz="2400" b="1" dirty="0">
              <a:latin typeface="Arial" panose="020B0604020202020204" pitchFamily="34" charset="0"/>
              <a:ea typeface="ＭＳ Ｐゴシック" charset="0"/>
              <a:cs typeface="ＭＳ Ｐゴシック" charset="0"/>
            </a:endParaRPr>
          </a:p>
          <a:p>
            <a:pPr>
              <a:spcBef>
                <a:spcPct val="0"/>
              </a:spcBef>
            </a:pPr>
            <a:endParaRPr lang="zh-CN" alt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DDCE7-A698-0042-8A0F-56678EAC0298}" type="slidenum">
              <a:rPr lang="zh-CN" altLang="en-US" sz="1200" b="1">
                <a:solidFill>
                  <a:srgbClr val="000000"/>
                </a:solidFill>
                <a:latin typeface="Arial" panose="020B0604020202020204" pitchFamily="34" charset="0"/>
              </a:rPr>
              <a:pPr/>
              <a:t>48</a:t>
            </a:fld>
            <a:endParaRPr lang="en-US" altLang="zh-CN" sz="1200" b="1" dirty="0">
              <a:solidFill>
                <a:srgbClr val="000000"/>
              </a:solidFill>
              <a:latin typeface="Arial" panose="020B0604020202020204" pitchFamily="34"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zh-CN" sz="2400" b="1" dirty="0">
                <a:latin typeface="Arial" panose="020B0604020202020204" pitchFamily="34" charset="0"/>
                <a:ea typeface="ＭＳ Ｐゴシック" charset="0"/>
                <a:cs typeface="ＭＳ Ｐゴシック" charset="0"/>
              </a:rPr>
              <a:t>All individuals want answers to these four basic issues—no matter their culture, language, education, ethnicity, time period, etc.</a:t>
            </a:r>
            <a:endParaRPr lang="zh-CN" altLang="en-US" sz="2400" b="1" dirty="0">
              <a:latin typeface="Arial" panose="020B0604020202020204" pitchFamily="34" charset="0"/>
              <a:ea typeface="ＭＳ Ｐゴシック" charset="0"/>
              <a:cs typeface="ＭＳ Ｐゴシック" charset="0"/>
            </a:endParaRPr>
          </a:p>
          <a:p>
            <a:pPr>
              <a:spcBef>
                <a:spcPct val="0"/>
              </a:spcBef>
            </a:pPr>
            <a:endParaRPr lang="zh-CN" alt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b="1" dirty="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The narrow lineage of Israel from Creation to Joseph informs Israel it began </a:t>
            </a:r>
            <a:r>
              <a:rPr kumimoji="0" lang="en-US" sz="12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with both </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God</a:t>
            </a:r>
            <a:r>
              <a:rPr kumimoji="0" lang="uk-UA"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 </a:t>
            </a:r>
            <a:r>
              <a:rPr kumimoji="0" lang="en-US" sz="1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election</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for rule and unconditional promise for blessings through Abraham in contrast to the Canaanites</a:t>
            </a:r>
            <a:endParaRPr lang="en-US" dirty="0"/>
          </a:p>
          <a:p>
            <a:endParaRPr lang="en-US" dirty="0"/>
          </a:p>
          <a:p>
            <a:r>
              <a:rPr lang="en-US" dirty="0"/>
              <a:t>A line of blessing started with Adam and ended with Joseph due to the LORD choosing their descendants to reign and God’s unilateral promise to eventually benefit all peoples through Abraham, which was unique to Israel.</a:t>
            </a:r>
          </a:p>
          <a:p>
            <a:r>
              <a:rPr lang="en-US" dirty="0">
                <a:effectLst/>
              </a:rPr>
              <a:t>___________</a:t>
            </a:r>
          </a:p>
          <a:p>
            <a:r>
              <a:rPr lang="en-US" dirty="0">
                <a:effectLst/>
              </a:rPr>
              <a:t>Common-52</a:t>
            </a:r>
          </a:p>
          <a:p>
            <a:r>
              <a:rPr lang="en-US" dirty="0">
                <a:effectLst/>
              </a:rPr>
              <a:t>OS-01-Gen1-3-slide 5</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57700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D009DE-757A-AD4A-BCFD-748A97E7D442}" type="slidenum">
              <a:rPr lang="zh-CN" altLang="en-US" sz="1200" b="1">
                <a:latin typeface="Arial" panose="020B0604020202020204" pitchFamily="34" charset="0"/>
              </a:rPr>
              <a:pPr/>
              <a:t>49</a:t>
            </a:fld>
            <a:endParaRPr lang="en-US" altLang="zh-CN" sz="1200" b="1" dirty="0">
              <a:latin typeface="Arial" panose="020B0604020202020204" pitchFamily="34" charset="0"/>
            </a:endParaRPr>
          </a:p>
        </p:txBody>
      </p:sp>
      <p:sp>
        <p:nvSpPr>
          <p:cNvPr id="242690" name="Rectangle 2"/>
          <p:cNvSpPr>
            <a:spLocks noGrp="1" noRot="1" noChangeAspect="1" noChangeArrowheads="1"/>
          </p:cNvSpPr>
          <p:nvPr>
            <p:ph type="sldImg"/>
          </p:nvPr>
        </p:nvSpPr>
        <p:spPr>
          <a:xfrm>
            <a:off x="1130300" y="674688"/>
            <a:ext cx="4597400" cy="3448050"/>
          </a:xfrm>
          <a:solidFill>
            <a:srgbClr val="FFFFFF"/>
          </a:solidFill>
          <a:ln/>
        </p:spPr>
      </p:sp>
      <p:sp>
        <p:nvSpPr>
          <p:cNvPr id="242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In baseball, when a team scores many runs in one of the 9 innings when they are at ball, it is called a “big inning.” In English, this provides a play-on-words where the “N” is larger than the other letters in the word “</a:t>
            </a:r>
            <a:r>
              <a:rPr lang="en-US" altLang="zh-CN" dirty="0" err="1">
                <a:latin typeface="Times New Roman" charset="0"/>
                <a:ea typeface="ＭＳ Ｐゴシック" charset="0"/>
                <a:cs typeface="ＭＳ Ｐゴシック" charset="0"/>
              </a:rPr>
              <a:t>GeNesis</a:t>
            </a:r>
            <a:r>
              <a:rPr lang="en-US" altLang="zh-CN" dirty="0">
                <a:latin typeface="Times New Roman" charset="0"/>
                <a:ea typeface="ＭＳ Ｐゴシック" charset="0"/>
                <a:cs typeface="ＭＳ Ｐゴシック" charset="0"/>
              </a:rPr>
              <a:t>.” This may help you recall a key concept in this book that reveals the “big starts” for many things today that we take for granted: the universe, the earth, the sun, moon, male and female, marriage, children, and so on. The origin for them all is in Genesis.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08D2BA-89BE-154E-9977-12B9589B28FA}" type="slidenum">
              <a:rPr lang="zh-CN" altLang="en-US" sz="1200" b="1">
                <a:latin typeface="Arial" panose="020B0604020202020204" pitchFamily="34" charset="0"/>
              </a:rPr>
              <a:pPr/>
              <a:t>50</a:t>
            </a:fld>
            <a:endParaRPr lang="en-US" altLang="zh-CN" sz="1200" b="1" dirty="0">
              <a:latin typeface="Arial" panose="020B0604020202020204" pitchFamily="34"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b="1">
                <a:latin typeface="Arial" panose="020B0604020202020204" pitchFamily="34" charset="0"/>
              </a:rPr>
              <a:pPr/>
              <a:t>51</a:t>
            </a:fld>
            <a:endParaRPr lang="en-US" altLang="zh-CN" sz="1200" b="1" dirty="0">
              <a:latin typeface="Arial" panose="020B0604020202020204" pitchFamily="34"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F04C58-D355-A84B-BC23-636F338A9753}" type="slidenum">
              <a:rPr lang="zh-CN" altLang="en-US" sz="1200" b="1">
                <a:latin typeface="Arial" panose="020B0604020202020204" pitchFamily="34" charset="0"/>
              </a:rPr>
              <a:pPr/>
              <a:t>52</a:t>
            </a:fld>
            <a:endParaRPr lang="en-US" altLang="zh-CN" sz="1200" b="1" dirty="0">
              <a:latin typeface="Arial" panose="020B0604020202020204" pitchFamily="34" charset="0"/>
            </a:endParaRPr>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DDC3DA-1E94-F346-8433-53C8D176D1AA}" type="slidenum">
              <a:rPr lang="zh-CN" altLang="en-US" sz="1200" b="1">
                <a:latin typeface="Arial" panose="020B0604020202020204" pitchFamily="34" charset="0"/>
              </a:rPr>
              <a:pPr/>
              <a:t>53</a:t>
            </a:fld>
            <a:endParaRPr lang="en-US" altLang="zh-CN" sz="1200" b="1" dirty="0">
              <a:latin typeface="Arial" panose="020B0604020202020204" pitchFamily="34" charset="0"/>
            </a:endParaRPr>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D804E0-39E4-524B-8C43-30342545BA1C}" type="slidenum">
              <a:rPr lang="en-US" sz="1200" b="1">
                <a:latin typeface="Arial" panose="020B0604020202020204" pitchFamily="34" charset="0"/>
              </a:rPr>
              <a:pPr/>
              <a:t>54</a:t>
            </a:fld>
            <a:endParaRPr lang="en-US" sz="1200" b="1" dirty="0">
              <a:latin typeface="Arial" panose="020B0604020202020204" pitchFamily="34"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ＭＳ Ｐゴシック" charset="0"/>
              </a:rPr>
              <a:t>Most Bible outlines tell us only the content of a passage without sharing any theological design.</a:t>
            </a:r>
          </a:p>
          <a:p>
            <a:pPr eaLnBrk="1" hangingPunct="1"/>
            <a:r>
              <a:rPr lang="en-US" b="0" dirty="0">
                <a:latin typeface="Arial" panose="020B0604020202020204" pitchFamily="34" charset="0"/>
                <a:ea typeface="ＭＳ Ｐゴシック" charset="0"/>
                <a:cs typeface="ＭＳ Ｐゴシック" charset="0"/>
              </a:rPr>
              <a:t>They also rarely share why this particular text is in the Bible.</a:t>
            </a:r>
          </a:p>
          <a:p>
            <a:pPr eaLnBrk="1" hangingPunct="1"/>
            <a:r>
              <a:rPr lang="en-US" b="0" dirty="0">
                <a:latin typeface="Arial" panose="020B0604020202020204" pitchFamily="34" charset="0"/>
                <a:ea typeface="ＭＳ Ｐゴシック" charset="0"/>
                <a:cs typeface="ＭＳ Ｐゴシック" charset="0"/>
              </a:rPr>
              <a:t>So this course seeks to concisely state both the theological intent and why it is important.</a:t>
            </a:r>
          </a:p>
          <a:p>
            <a:pPr eaLnBrk="1" hangingPunct="1"/>
            <a:r>
              <a:rPr lang="en-US" b="0" dirty="0">
                <a:latin typeface="Arial" panose="020B0604020202020204" pitchFamily="34" charset="0"/>
                <a:ea typeface="ＭＳ Ｐゴシック" charset="0"/>
                <a:cs typeface="ＭＳ Ｐゴシック" charset="0"/>
              </a:rPr>
              <a:t>For example, as background to Genesis, Israel in the wilderness was between two idolatrous peoples—Egypt was behind them for the past 400 years (but still too much part of their worldview), and Canaan was ahead in their near future. Both Egypt and Canaan worshipped many gods, so Israel needed to see how their God and history were unique in contrast. </a:t>
            </a:r>
          </a:p>
          <a:p>
            <a:pPr eaLnBrk="1" hangingPunct="1"/>
            <a:r>
              <a:rPr lang="en-US" b="0" dirty="0">
                <a:latin typeface="Arial" panose="020B0604020202020204" pitchFamily="34" charset="0"/>
                <a:ea typeface="ＭＳ Ｐゴシック" charset="0"/>
                <a:cs typeface="ＭＳ Ｐゴシック" charset="0"/>
              </a:rPr>
              <a:t>____________</a:t>
            </a:r>
          </a:p>
          <a:p>
            <a:pPr eaLnBrk="1" hangingPunct="1"/>
            <a:r>
              <a:rPr lang="en-US" b="0" dirty="0">
                <a:latin typeface="Arial" panose="020B0604020202020204" pitchFamily="34" charset="0"/>
                <a:ea typeface="ＭＳ Ｐゴシック" charset="0"/>
                <a:cs typeface="ＭＳ Ｐゴシック" charset="0"/>
              </a:rPr>
              <a:t>OS-01-Gen1-3-54</a:t>
            </a:r>
          </a:p>
          <a:p>
            <a:pPr eaLnBrk="1" hangingPunct="1"/>
            <a:r>
              <a:rPr lang="en-US" b="0" dirty="0">
                <a:latin typeface="Arial" panose="020B0604020202020204" pitchFamily="34" charset="0"/>
                <a:ea typeface="ＭＳ Ｐゴシック" charset="0"/>
                <a:cs typeface="ＭＳ Ｐゴシック" charset="0"/>
              </a:rPr>
              <a:t>OS-09-1Sam-28</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0"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b="0" dirty="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The narrow lineage of Israel from Creation to Joseph informs Israel it began </a:t>
            </a:r>
            <a:r>
              <a:rPr kumimoji="0" lang="en-US" sz="1200" b="0"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with both </a:t>
            </a: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God</a:t>
            </a:r>
            <a:r>
              <a:rPr kumimoji="0" lang="uk-UA"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 </a:t>
            </a:r>
            <a:r>
              <a:rPr kumimoji="0" lang="en-US" sz="1200" b="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election</a:t>
            </a: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for rule and unconditional promise for blessings through Abraham in contrast to the Canaanites</a:t>
            </a:r>
            <a:endParaRPr lang="en-US" b="0" dirty="0"/>
          </a:p>
          <a:p>
            <a:endParaRPr lang="en-US" b="0" dirty="0"/>
          </a:p>
          <a:p>
            <a:r>
              <a:rPr lang="en-US" b="0" dirty="0"/>
              <a:t>A line of blessing started with Adam and ended with Joseph due to the LORD choosing their descendants to reign and God’s unilateral promise to eventually benefit all peoples through Abraham, which was unique to Israel.</a:t>
            </a:r>
          </a:p>
          <a:p>
            <a:r>
              <a:rPr lang="en-US" b="0" dirty="0">
                <a:effectLst/>
              </a:rPr>
              <a:t>___________</a:t>
            </a:r>
          </a:p>
          <a:p>
            <a:r>
              <a:rPr lang="en-US" b="0" dirty="0">
                <a:effectLst/>
              </a:rPr>
              <a:t>Common-52</a:t>
            </a:r>
          </a:p>
          <a:p>
            <a:r>
              <a:rPr lang="en-US" b="0" dirty="0">
                <a:effectLst/>
              </a:rPr>
              <a:t>OS-01-Gen1-3-slide 5</a:t>
            </a:r>
            <a:endParaRPr lang="en-US" b="0" dirty="0"/>
          </a:p>
          <a:p>
            <a:endParaRPr lang="en-US" b="0"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69474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B615F4-E95A-BD44-A837-2777D73697A5}" type="slidenum">
              <a:rPr lang="zh-CN" altLang="en-US" sz="1200" b="1">
                <a:latin typeface="Arial" panose="020B0604020202020204" pitchFamily="34" charset="0"/>
              </a:rPr>
              <a:pPr/>
              <a:t>56</a:t>
            </a:fld>
            <a:endParaRPr lang="en-US" altLang="zh-CN" sz="1200" b="1" dirty="0">
              <a:latin typeface="Arial" panose="020B0604020202020204" pitchFamily="34" charset="0"/>
            </a:endParaRPr>
          </a:p>
        </p:txBody>
      </p:sp>
      <p:sp>
        <p:nvSpPr>
          <p:cNvPr id="252930" name="Rectangle 2"/>
          <p:cNvSpPr>
            <a:spLocks noGrp="1" noRot="1" noChangeAspect="1" noChangeArrowheads="1"/>
          </p:cNvSpPr>
          <p:nvPr>
            <p:ph type="sldImg"/>
          </p:nvPr>
        </p:nvSpPr>
        <p:spPr>
          <a:xfrm>
            <a:off x="1130300" y="674688"/>
            <a:ext cx="4597400" cy="3448050"/>
          </a:xfrm>
          <a:solidFill>
            <a:srgbClr val="FFFFFF"/>
          </a:solidFill>
          <a:ln/>
        </p:spPr>
      </p:sp>
      <p:sp>
        <p:nvSpPr>
          <p:cNvPr id="252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 Bible starts with God in the first verse and then ends with God in the exhortation for Jesus to return in Rev 22.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9B05D9-0A94-DB45-BEFF-A1A2AB60DE82}" type="slidenum">
              <a:rPr lang="zh-CN" altLang="en-US" sz="1200" b="1">
                <a:latin typeface="Arial" panose="020B0604020202020204" pitchFamily="34" charset="0"/>
              </a:rPr>
              <a:pPr/>
              <a:t>57</a:t>
            </a:fld>
            <a:endParaRPr lang="en-US" altLang="zh-CN" sz="1200" b="1" dirty="0">
              <a:latin typeface="Arial" panose="020B0604020202020204" pitchFamily="34" charset="0"/>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Genesis covers the first three major movements of the Bible as it ends with a family led by the patriarch Jacob, who dies in the final chapter.</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935AA0-7D2F-6B42-A4AF-EBA47AB9634B}" type="slidenum">
              <a:rPr lang="zh-CN" altLang="en-US" sz="1200" b="1">
                <a:latin typeface="Arial" panose="020B0604020202020204" pitchFamily="34" charset="0"/>
              </a:rPr>
              <a:pPr/>
              <a:t>58</a:t>
            </a:fld>
            <a:endParaRPr lang="en-US" altLang="zh-CN" sz="1200" b="1" dirty="0">
              <a:latin typeface="Arial" panose="020B0604020202020204" pitchFamily="34" charset="0"/>
            </a:endParaRPr>
          </a:p>
        </p:txBody>
      </p:sp>
      <p:sp>
        <p:nvSpPr>
          <p:cNvPr id="257026" name="Rectangle 2"/>
          <p:cNvSpPr>
            <a:spLocks noGrp="1" noRot="1" noChangeAspect="1" noChangeArrowheads="1"/>
          </p:cNvSpPr>
          <p:nvPr>
            <p:ph type="sldImg"/>
          </p:nvPr>
        </p:nvSpPr>
        <p:spPr>
          <a:xfrm>
            <a:off x="1130300" y="674688"/>
            <a:ext cx="4597400" cy="3448050"/>
          </a:xfrm>
          <a:solidFill>
            <a:srgbClr val="FFFFFF"/>
          </a:solidFill>
          <a:ln/>
        </p:spPr>
      </p:sp>
      <p:sp>
        <p:nvSpPr>
          <p:cNvPr id="257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 normal reading of the genealogies of Genesis 5 and 11 shows that the book of Genesis covers and amazing 2369 years, ending around 2000 BC.</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خلَقَ الربُّ البشرَ ليحكموا ويتسيَّدوا (تكوين، الأصحاحان 1 – 2)، لكنَّ إبليس سرق هذا الحقَّ على الفور (الأصحاح 3)، لذلك اختار الله نسلاً للبَرَكة (الأصحاحات 4-11) يقودنا إلى أحفاد إبراهيم، ليصل هذا النسل بنا إلى حاكمٍ يُحقِّق المنفعة لكلِّ الشعوب (الأصحاحات 12-50).</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endParaRPr lang="en-US" dirty="0"/>
          </a:p>
          <a:p>
            <a:endParaRPr lang="en-US" dirty="0"/>
          </a:p>
          <a:p>
            <a:r>
              <a:rPr lang="en-US" dirty="0"/>
              <a:t>The LORD made humans to reign (1–2) but the devil stole this right (3), so God chose a line of blessing (4–11) leading to Abraham’s descendants to result in a ruler to benefit all peoples (12–50).</a:t>
            </a:r>
          </a:p>
          <a:p>
            <a:endParaRPr lang="en-US" dirty="0"/>
          </a:p>
          <a:p>
            <a:r>
              <a:rPr lang="en-US" dirty="0"/>
              <a:t>A line of blessing started with Adam and ended with Joseph due to the LORD choosing their descendants to reign and God’s unilateral promise to eventually benefit all peoples through Abraham, unique to Israel.</a:t>
            </a:r>
            <a:endParaRPr lang="ar-JO" b="1" dirty="0">
              <a:cs typeface="Arial" panose="020B0604020202020204" pitchFamily="34" charset="0"/>
            </a:endParaRPr>
          </a:p>
          <a:p>
            <a:r>
              <a:rPr lang="en-US" dirty="0">
                <a:effectLst/>
              </a:rPr>
              <a:t>___________</a:t>
            </a:r>
          </a:p>
          <a:p>
            <a:r>
              <a:rPr lang="en-US" dirty="0">
                <a:effectLst/>
              </a:rPr>
              <a:t>Common-53</a:t>
            </a:r>
          </a:p>
          <a:p>
            <a:r>
              <a:rPr lang="en-US" dirty="0">
                <a:effectLst/>
              </a:rPr>
              <a:t>OS-01-Gen1-3-slide 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14132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F6FE78-C752-1345-9DC7-44D00F05DC27}" type="slidenum">
              <a:rPr lang="zh-CN" altLang="en-US" sz="1200" b="1">
                <a:latin typeface="Arial" panose="020B0604020202020204" pitchFamily="34" charset="0"/>
              </a:rPr>
              <a:pPr/>
              <a:t>59</a:t>
            </a:fld>
            <a:endParaRPr lang="en-US" altLang="zh-CN" sz="1200" b="1" dirty="0">
              <a:latin typeface="Arial" panose="020B0604020202020204" pitchFamily="34" charset="0"/>
            </a:endParaRPr>
          </a:p>
        </p:txBody>
      </p:sp>
      <p:sp>
        <p:nvSpPr>
          <p:cNvPr id="265218" name="Rectangle 2"/>
          <p:cNvSpPr>
            <a:spLocks noGrp="1" noRot="1" noChangeAspect="1" noChangeArrowheads="1"/>
          </p:cNvSpPr>
          <p:nvPr>
            <p:ph type="sldImg"/>
          </p:nvPr>
        </p:nvSpPr>
        <p:spPr>
          <a:xfrm>
            <a:off x="1130300" y="674688"/>
            <a:ext cx="4597400" cy="3448050"/>
          </a:xfrm>
          <a:solidFill>
            <a:srgbClr val="FFFFFF"/>
          </a:solidFill>
          <a:ln/>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Genesis quickly moves through the major time period of over 2000 years in only 11 chapters. </a:t>
            </a:r>
          </a:p>
          <a:p>
            <a:pPr eaLnBrk="1" hangingPunct="1"/>
            <a:r>
              <a:rPr lang="en-US" altLang="zh-CN" dirty="0">
                <a:latin typeface="Times New Roman" charset="0"/>
                <a:ea typeface="ＭＳ Ｐゴシック" charset="0"/>
                <a:cs typeface="ＭＳ Ｐゴシック" charset="0"/>
              </a:rPr>
              <a:t>This leaves room for the more detailed history of the patriarchs, who received God’s promise upon which Israel rested.</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0D3205-11FE-DF4B-B1DB-EAE03880D31E}" type="slidenum">
              <a:rPr lang="zh-CN" altLang="en-US" sz="1200" b="1">
                <a:latin typeface="Arial" panose="020B0604020202020204" pitchFamily="34" charset="0"/>
              </a:rPr>
              <a:pPr/>
              <a:t>60</a:t>
            </a:fld>
            <a:endParaRPr lang="en-US" altLang="zh-CN" sz="1200" b="1" dirty="0">
              <a:latin typeface="Arial" panose="020B0604020202020204" pitchFamily="34" charset="0"/>
            </a:endParaRPr>
          </a:p>
        </p:txBody>
      </p:sp>
      <p:sp>
        <p:nvSpPr>
          <p:cNvPr id="267266" name="Rectangle 2"/>
          <p:cNvSpPr>
            <a:spLocks noGrp="1" noRot="1" noChangeAspect="1" noChangeArrowheads="1"/>
          </p:cNvSpPr>
          <p:nvPr>
            <p:ph type="sldImg"/>
          </p:nvPr>
        </p:nvSpPr>
        <p:spPr>
          <a:xfrm>
            <a:off x="1130300" y="674688"/>
            <a:ext cx="4597400" cy="3448050"/>
          </a:xfrm>
          <a:solidFill>
            <a:srgbClr val="FFFFFF"/>
          </a:solidFill>
          <a:ln/>
        </p:spPr>
      </p:sp>
      <p:sp>
        <p:nvSpPr>
          <p:cNvPr id="267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In contrast to the fast-moving Genesis 1–11 section, the first six days of this 2083-year period is written with great detail.</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Bible does not start with any effort to prove God’s existence. Rather, it simply tells us what he did to start life as we know it. Some believe verse 1 to be a title for what follows, but this sentence should actually be taken at face value in terms of what God did on Day 1. He made the earth that still needed more forming (see 1:2), and he made outer space, though it still needed the sun, moon, and stars, which would fill it on Day 4. </a:t>
            </a:r>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61</a:t>
            </a:fld>
            <a:endParaRPr lang="en-US"/>
          </a:p>
        </p:txBody>
      </p:sp>
    </p:spTree>
    <p:extLst>
      <p:ext uri="{BB962C8B-B14F-4D97-AF65-F5344CB8AC3E}">
        <p14:creationId xmlns:p14="http://schemas.microsoft.com/office/powerpoint/2010/main" val="2395659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مثلًا، يجب على المسيحيِّين أن يدركوا أنَّه لا يوجد في أحداث الخَلْق- الواردة في تكوين الأصحاح 1- حادثٌ بالصدفة أو تطوُّرٌ بيولوجيٌّ للكائنات الحيَّة قائمٌ على مبدأ "التجربة والخطأ إلى أن نصل إلى النموذج الصحيح"- بل الله خلَقَ بعنايةٍ شديدةٍ كلَّ شيءٍ وفق اختياره وحسْبَ إرادته. وكما هو متوقَّع، قام الله أوَّلًا بتشكيل (إعداد) العالم في ثلاثة أيَّام، ثمَّ بعْدَ ذلك مَلَأَه.</a:t>
            </a:r>
          </a:p>
          <a:p>
            <a:pPr marL="0" marR="0" lvl="0" indent="0" algn="r" defTabSz="457200" rtl="1" eaLnBrk="1" fontAlgn="auto" latinLnBrk="0" hangingPunct="1">
              <a:lnSpc>
                <a:spcPct val="100000"/>
              </a:lnSpc>
              <a:spcBef>
                <a:spcPts val="0"/>
              </a:spcBef>
              <a:spcAft>
                <a:spcPts val="0"/>
              </a:spcAft>
              <a:buClrTx/>
              <a:buSzTx/>
              <a:buFontTx/>
              <a:buNone/>
              <a:tabLst/>
              <a:defRPr/>
            </a:pPr>
            <a:endParaRPr lang="ar-JO"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For example, Christians need to see that 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b="1">
                <a:solidFill>
                  <a:srgbClr val="000000"/>
                </a:solidFill>
                <a:latin typeface="Arial" panose="020B0604020202020204" pitchFamily="34" charset="0"/>
              </a:rPr>
              <a:pPr/>
              <a:t>63</a:t>
            </a:fld>
            <a:endParaRPr lang="en-US" sz="1200" b="1" dirty="0">
              <a:solidFill>
                <a:srgbClr val="000000"/>
              </a:solidFill>
              <a:latin typeface="Arial" panose="020B0604020202020204" pitchFamily="34" charset="0"/>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2400" b="0" dirty="0">
                <a:latin typeface="Arial" panose="020B0604020202020204" pitchFamily="34" charset="0"/>
              </a:rPr>
              <a:t>Ask anyone to read Genesis 1. Then ask, “How long does this chapter say it took God to make the world?” I suggest that 99% will say, “Six days. I don’t believe it was that quick, but the chapter says it took six days.”</a:t>
            </a:r>
          </a:p>
          <a:p>
            <a:pPr>
              <a:spcBef>
                <a:spcPct val="0"/>
              </a:spcBef>
            </a:pPr>
            <a:endParaRPr lang="en-US" sz="2400" b="0" dirty="0">
              <a:latin typeface="Arial" panose="020B0604020202020204" pitchFamily="34" charset="0"/>
            </a:endParaRPr>
          </a:p>
          <a:p>
            <a:pPr>
              <a:spcBef>
                <a:spcPct val="0"/>
              </a:spcBef>
            </a:pPr>
            <a:r>
              <a:rPr lang="en-US" sz="2400" b="0" dirty="0">
                <a:latin typeface="Arial" panose="020B0604020202020204" pitchFamily="34" charset="0"/>
              </a:rPr>
              <a:t>The text is clear. There is no ambiguity about how long it took. Our problem is not an unclear narrative. Our problem is reading things into the passage that are not there—time gaps, figurative language, etc.</a:t>
            </a:r>
          </a:p>
          <a:p>
            <a:pPr>
              <a:spcBef>
                <a:spcPct val="0"/>
              </a:spcBef>
            </a:pPr>
            <a:endParaRPr lang="en-US" sz="2400" b="0" dirty="0">
              <a:latin typeface="Arial" panose="020B0604020202020204" pitchFamily="34" charset="0"/>
            </a:endParaRPr>
          </a:p>
          <a:p>
            <a:pPr>
              <a:spcBef>
                <a:spcPct val="0"/>
              </a:spcBef>
            </a:pPr>
            <a:r>
              <a:rPr lang="en-US" sz="2400" b="0" dirty="0">
                <a:latin typeface="Arial" panose="020B0604020202020204" pitchFamily="34" charset="0"/>
              </a:rPr>
              <a:t>So let’s read it.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b="1">
                <a:solidFill>
                  <a:srgbClr val="000000"/>
                </a:solidFill>
                <a:latin typeface="Arial" panose="020B0604020202020204" pitchFamily="34" charset="0"/>
              </a:rPr>
              <a:pPr/>
              <a:t>64</a:t>
            </a:fld>
            <a:endParaRPr lang="en-US" sz="1200" b="1" dirty="0">
              <a:solidFill>
                <a:srgbClr val="000000"/>
              </a:solidFill>
              <a:latin typeface="Arial" panose="020B0604020202020204" pitchFamily="34" charset="0"/>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b="1">
                <a:solidFill>
                  <a:srgbClr val="000000"/>
                </a:solidFill>
                <a:latin typeface="Arial" panose="020B0604020202020204" pitchFamily="34" charset="0"/>
              </a:rPr>
              <a:pPr/>
              <a:t>65</a:t>
            </a:fld>
            <a:endParaRPr lang="en-US" sz="1200" b="1" dirty="0">
              <a:solidFill>
                <a:srgbClr val="000000"/>
              </a:solidFill>
              <a:latin typeface="Arial" panose="020B0604020202020204" pitchFamily="34" charset="0"/>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b="1">
                <a:solidFill>
                  <a:srgbClr val="000000"/>
                </a:solidFill>
                <a:latin typeface="Arial" panose="020B0604020202020204" pitchFamily="34" charset="0"/>
              </a:rPr>
              <a:pPr/>
              <a:t>66</a:t>
            </a:fld>
            <a:endParaRPr lang="en-US" sz="1200" b="1" dirty="0">
              <a:solidFill>
                <a:srgbClr val="000000"/>
              </a:solidFill>
              <a:latin typeface="Arial" panose="020B0604020202020204" pitchFamily="34" charset="0"/>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b="1"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b="1">
                <a:solidFill>
                  <a:srgbClr val="000000"/>
                </a:solidFill>
                <a:latin typeface="Arial" panose="020B0604020202020204" pitchFamily="34" charset="0"/>
              </a:rPr>
              <a:pPr/>
              <a:t>67</a:t>
            </a:fld>
            <a:endParaRPr lang="en-US" sz="1200" b="1" dirty="0">
              <a:solidFill>
                <a:srgbClr val="000000"/>
              </a:solidFill>
              <a:latin typeface="Arial" panose="020B0604020202020204" pitchFamily="34"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b="1">
                <a:solidFill>
                  <a:srgbClr val="000000"/>
                </a:solidFill>
                <a:latin typeface="Arial" panose="020B0604020202020204" pitchFamily="34" charset="0"/>
              </a:rPr>
              <a:pPr/>
              <a:t>68</a:t>
            </a:fld>
            <a:endParaRPr lang="en-US" sz="1200" b="1" dirty="0">
              <a:solidFill>
                <a:srgbClr val="000000"/>
              </a:solidFill>
              <a:latin typeface="Arial" panose="020B0604020202020204" pitchFamily="34" charset="0"/>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b="1"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All humanity focused from Seth to Abraham (1–11) so that through </a:t>
            </a:r>
            <a:r>
              <a:rPr lang="en-US" dirty="0" err="1"/>
              <a:t>Abrah</a:t>
            </a:r>
            <a:r>
              <a:rPr lang="ar-JO" b="1" dirty="0">
                <a:cs typeface="Arial" panose="020B0604020202020204" pitchFamily="34" charset="0"/>
              </a:rPr>
              <a:t>كان التركيز من بين كلِّ البشريَّة على النسل من شيث إلى إبراهيم (الأصحاحات 1-11) لكي تتوسَّع فتشمل من جديد كلَّ الشعوب التي ستمتلك أرض إسرائيل بوصفها شعوبًا مُنتفِعةً من الشعب الذي ارتبط الله معه بعهدٍ (الأصحاحات 12-50).</a:t>
            </a:r>
          </a:p>
          <a:p>
            <a:r>
              <a:rPr lang="en-US" dirty="0"/>
              <a:t>All humanity focused from Seth to Abraham (1–11) so that through Abraham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a:p>
            <a:r>
              <a:rPr lang="en-US" dirty="0"/>
              <a:t>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9427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b="1">
                <a:solidFill>
                  <a:srgbClr val="000000"/>
                </a:solidFill>
                <a:latin typeface="Arial" panose="020B0604020202020204" pitchFamily="34" charset="0"/>
              </a:rPr>
              <a:pPr/>
              <a:t>69</a:t>
            </a:fld>
            <a:endParaRPr lang="en-US" sz="1200" b="1" dirty="0">
              <a:solidFill>
                <a:srgbClr val="000000"/>
              </a:solidFill>
              <a:latin typeface="Arial" panose="020B0604020202020204" pitchFamily="34" charset="0"/>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b="1">
                <a:solidFill>
                  <a:srgbClr val="000000"/>
                </a:solidFill>
                <a:latin typeface="Arial" panose="020B0604020202020204" pitchFamily="34" charset="0"/>
              </a:rPr>
              <a:pPr/>
              <a:t>70</a:t>
            </a:fld>
            <a:endParaRPr lang="en-US" sz="1200" b="1" dirty="0">
              <a:solidFill>
                <a:srgbClr val="000000"/>
              </a:solidFill>
              <a:latin typeface="Arial" panose="020B0604020202020204" pitchFamily="34" charset="0"/>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b="1">
                <a:solidFill>
                  <a:srgbClr val="000000"/>
                </a:solidFill>
                <a:latin typeface="Arial" panose="020B0604020202020204" pitchFamily="34" charset="0"/>
              </a:rPr>
              <a:pPr/>
              <a:t>71</a:t>
            </a:fld>
            <a:endParaRPr lang="en-US" sz="1200" b="1" dirty="0">
              <a:solidFill>
                <a:srgbClr val="000000"/>
              </a:solidFill>
              <a:latin typeface="Arial" panose="020B0604020202020204" pitchFamily="34" charset="0"/>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b="1">
                <a:solidFill>
                  <a:srgbClr val="000000"/>
                </a:solidFill>
                <a:latin typeface="Arial" panose="020B0604020202020204" pitchFamily="34" charset="0"/>
              </a:rPr>
              <a:pPr/>
              <a:t>72</a:t>
            </a:fld>
            <a:endParaRPr lang="en-US" sz="1200" b="1" dirty="0">
              <a:solidFill>
                <a:srgbClr val="000000"/>
              </a:solidFill>
              <a:latin typeface="Arial" panose="020B0604020202020204" pitchFamily="34" charset="0"/>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b="1">
                <a:solidFill>
                  <a:srgbClr val="000000"/>
                </a:solidFill>
                <a:latin typeface="Arial" panose="020B0604020202020204" pitchFamily="34" charset="0"/>
              </a:rPr>
              <a:pPr/>
              <a:t>75</a:t>
            </a:fld>
            <a:endParaRPr lang="en-US" sz="1200" b="1" dirty="0">
              <a:solidFill>
                <a:srgbClr val="000000"/>
              </a:solidFill>
              <a:latin typeface="Arial" panose="020B0604020202020204" pitchFamily="34" charset="0"/>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b="1">
                <a:solidFill>
                  <a:srgbClr val="000000"/>
                </a:solidFill>
                <a:latin typeface="Arial" panose="020B0604020202020204" pitchFamily="34" charset="0"/>
              </a:rPr>
              <a:pPr/>
              <a:t>76</a:t>
            </a:fld>
            <a:endParaRPr lang="en-US" sz="1200" b="1" dirty="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b="1">
                <a:solidFill>
                  <a:srgbClr val="000000"/>
                </a:solidFill>
                <a:latin typeface="Arial" panose="020B0604020202020204" pitchFamily="34" charset="0"/>
              </a:rPr>
              <a:pPr/>
              <a:t>77</a:t>
            </a:fld>
            <a:endParaRPr lang="en-US" sz="1200" b="1" dirty="0">
              <a:solidFill>
                <a:srgbClr val="000000"/>
              </a:solidFill>
              <a:latin typeface="Arial" panose="020B0604020202020204" pitchFamily="34" charset="0"/>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b="1">
                <a:solidFill>
                  <a:srgbClr val="000000"/>
                </a:solidFill>
                <a:latin typeface="Arial" panose="020B0604020202020204" pitchFamily="34" charset="0"/>
              </a:rPr>
              <a:pPr/>
              <a:t>78</a:t>
            </a:fld>
            <a:endParaRPr lang="en-US" sz="1200" b="1" dirty="0">
              <a:solidFill>
                <a:srgbClr val="000000"/>
              </a:solidFill>
              <a:latin typeface="Arial" panose="020B0604020202020204" pitchFamily="34" charset="0"/>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b="1">
                <a:solidFill>
                  <a:srgbClr val="000000"/>
                </a:solidFill>
                <a:latin typeface="Arial" panose="020B0604020202020204" pitchFamily="34" charset="0"/>
              </a:rPr>
              <a:pPr/>
              <a:t>79</a:t>
            </a:fld>
            <a:endParaRPr lang="en-US" sz="1200" b="1" dirty="0">
              <a:solidFill>
                <a:srgbClr val="000000"/>
              </a:solidFill>
              <a:latin typeface="Arial" panose="020B0604020202020204" pitchFamily="34" charset="0"/>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b="1">
                <a:solidFill>
                  <a:srgbClr val="000000"/>
                </a:solidFill>
                <a:latin typeface="Arial" panose="020B0604020202020204" pitchFamily="34" charset="0"/>
              </a:rPr>
              <a:pPr/>
              <a:t>80</a:t>
            </a:fld>
            <a:endParaRPr lang="en-US" sz="1200" b="1" dirty="0">
              <a:solidFill>
                <a:srgbClr val="000000"/>
              </a:solidFill>
              <a:latin typeface="Arial" panose="020B0604020202020204" pitchFamily="34" charset="0"/>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لم تكنْ هناك حاجةٌ للخلاص حتَّى الوقت الذي أخطأ فيه آدم </a:t>
            </a:r>
            <a:r>
              <a:rPr lang="ar-JO" sz="1200" b="1" kern="1200" dirty="0">
                <a:solidFill>
                  <a:srgbClr val="000000"/>
                </a:solidFill>
                <a:latin typeface="Times New Roman" pitchFamily="16" charset="0"/>
                <a:ea typeface="ＭＳ Ｐゴシック" charset="-128"/>
                <a:cs typeface="Arial" panose="020B0604020202020204" pitchFamily="34" charset="0"/>
              </a:rPr>
              <a:t>وحوَّاء </a:t>
            </a:r>
            <a:r>
              <a:rPr lang="ar-JO" sz="1200" b="1" kern="1200" noProof="0" dirty="0">
                <a:solidFill>
                  <a:srgbClr val="000000"/>
                </a:solidFill>
                <a:latin typeface="Times New Roman" pitchFamily="16" charset="0"/>
                <a:ea typeface="ＭＳ Ｐゴシック" charset="-128"/>
                <a:cs typeface="Arial" panose="020B0604020202020204" pitchFamily="34" charset="0"/>
              </a:rPr>
              <a:t>(تك 3: 1 – 7)، لكنَّ الله غطَّى آدم وحوَّاء بجِلْدٍ حيوانيٍّ جاء بموت حيوانٍ (3: 21)، والذي كان يُمثِّل؟؟؟؟ انتصار الفادي على الشيطان (3: 15)، والذي نجد أيضًا صورةً له في فداء يوسف لعائلة يعقوب أبيه عندما أحضرهم إلى مصر (45: 7). </a:t>
            </a:r>
            <a:endParaRPr lang="en-US" sz="1200" kern="1200" dirty="0">
              <a:solidFill>
                <a:srgbClr val="000000"/>
              </a:solidFill>
              <a:latin typeface="Times New Roman" pitchFamily="16" charset="0"/>
              <a:ea typeface="ＭＳ Ｐゴシック" charset="-128"/>
            </a:endParaRPr>
          </a:p>
          <a:p>
            <a:r>
              <a:rPr lang="en-US" dirty="0"/>
              <a:t>There was no need for salvation until Adam and Eve sinned (3:1-7), but God covered them with animal skins by the death of an animal (3:21) that typified the Saviour over the devil (3:15), who is also pictured in Joseph’s redemption of Jacob’s family by bringing them to Egypt (45:7). </a:t>
            </a:r>
          </a:p>
          <a:p>
            <a:r>
              <a:rPr lang="en-US" dirty="0">
                <a:effectLst/>
              </a:rPr>
              <a:t>___________</a:t>
            </a:r>
          </a:p>
          <a:p>
            <a:r>
              <a:rPr lang="en-US" dirty="0">
                <a:effectLst/>
              </a:rPr>
              <a:t>Common-55</a:t>
            </a:r>
          </a:p>
          <a:p>
            <a:r>
              <a:rPr lang="en-US" dirty="0">
                <a:effectLst/>
              </a:rPr>
              <a:t>OS-01-Gen1-3-slide 8</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77093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b="1">
                <a:solidFill>
                  <a:srgbClr val="000000"/>
                </a:solidFill>
                <a:latin typeface="Arial" panose="020B0604020202020204" pitchFamily="34" charset="0"/>
              </a:rPr>
              <a:pPr/>
              <a:t>81</a:t>
            </a:fld>
            <a:endParaRPr lang="en-US" sz="1200" b="1" dirty="0">
              <a:solidFill>
                <a:srgbClr val="000000"/>
              </a:solidFill>
              <a:latin typeface="Arial" panose="020B0604020202020204" pitchFamily="34" charset="0"/>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b="1">
                <a:solidFill>
                  <a:srgbClr val="000000"/>
                </a:solidFill>
                <a:latin typeface="Arial" panose="020B0604020202020204" pitchFamily="34" charset="0"/>
              </a:rPr>
              <a:pPr/>
              <a:t>82</a:t>
            </a:fld>
            <a:endParaRPr lang="en-US" sz="1200" b="1" dirty="0">
              <a:solidFill>
                <a:srgbClr val="000000"/>
              </a:solidFill>
              <a:latin typeface="Arial" panose="020B0604020202020204" pitchFamily="34" charset="0"/>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b="1">
                <a:solidFill>
                  <a:srgbClr val="000000"/>
                </a:solidFill>
                <a:latin typeface="Arial" panose="020B0604020202020204" pitchFamily="34" charset="0"/>
              </a:rPr>
              <a:pPr/>
              <a:t>83</a:t>
            </a:fld>
            <a:endParaRPr lang="en-US" sz="1200" b="1" dirty="0">
              <a:solidFill>
                <a:srgbClr val="000000"/>
              </a:solidFill>
              <a:latin typeface="Arial" panose="020B0604020202020204" pitchFamily="34" charset="0"/>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b="1">
                <a:solidFill>
                  <a:srgbClr val="000000"/>
                </a:solidFill>
                <a:latin typeface="Arial" panose="020B0604020202020204" pitchFamily="34" charset="0"/>
              </a:rPr>
              <a:pPr/>
              <a:t>84</a:t>
            </a:fld>
            <a:endParaRPr lang="en-US" sz="1200" b="1" dirty="0">
              <a:solidFill>
                <a:srgbClr val="000000"/>
              </a:solidFill>
              <a:latin typeface="Arial" panose="020B0604020202020204" pitchFamily="34" charset="0"/>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b="1">
                <a:solidFill>
                  <a:srgbClr val="000000"/>
                </a:solidFill>
                <a:latin typeface="Arial" panose="020B0604020202020204" pitchFamily="34" charset="0"/>
              </a:rPr>
              <a:pPr/>
              <a:t>85</a:t>
            </a:fld>
            <a:endParaRPr lang="en-US" sz="1200" b="1" dirty="0">
              <a:solidFill>
                <a:srgbClr val="000000"/>
              </a:solidFill>
              <a:latin typeface="Arial" panose="020B0604020202020204" pitchFamily="34" charset="0"/>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b="1">
                <a:solidFill>
                  <a:srgbClr val="000000"/>
                </a:solidFill>
                <a:latin typeface="Arial" panose="020B0604020202020204" pitchFamily="34" charset="0"/>
              </a:rPr>
              <a:pPr/>
              <a:t>86</a:t>
            </a:fld>
            <a:endParaRPr lang="en-US" sz="1200" b="1" dirty="0">
              <a:solidFill>
                <a:srgbClr val="000000"/>
              </a:solidFill>
              <a:latin typeface="Arial" panose="020B0604020202020204" pitchFamily="34" charset="0"/>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b="1">
                <a:solidFill>
                  <a:srgbClr val="000000"/>
                </a:solidFill>
                <a:latin typeface="Arial" panose="020B0604020202020204" pitchFamily="34" charset="0"/>
              </a:rPr>
              <a:pPr/>
              <a:t>87</a:t>
            </a:fld>
            <a:endParaRPr lang="en-US" sz="1200" b="1" dirty="0">
              <a:solidFill>
                <a:srgbClr val="000000"/>
              </a:solidFill>
              <a:latin typeface="Arial" panose="020B0604020202020204" pitchFamily="34" charset="0"/>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b="1">
                <a:solidFill>
                  <a:srgbClr val="000000"/>
                </a:solidFill>
                <a:latin typeface="Arial" panose="020B0604020202020204" pitchFamily="34" charset="0"/>
              </a:rPr>
              <a:pPr/>
              <a:t>88</a:t>
            </a:fld>
            <a:endParaRPr lang="en-US" sz="1200" b="1" dirty="0">
              <a:solidFill>
                <a:srgbClr val="000000"/>
              </a:solidFill>
              <a:latin typeface="Arial" panose="020B0604020202020204" pitchFamily="34" charset="0"/>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b="1">
                <a:solidFill>
                  <a:srgbClr val="000000"/>
                </a:solidFill>
                <a:latin typeface="Arial" panose="020B0604020202020204" pitchFamily="34" charset="0"/>
              </a:rPr>
              <a:pPr/>
              <a:t>89</a:t>
            </a:fld>
            <a:endParaRPr lang="en-US" sz="1200" b="1" dirty="0">
              <a:solidFill>
                <a:srgbClr val="000000"/>
              </a:solidFill>
              <a:latin typeface="Arial" panose="020B0604020202020204" pitchFamily="34" charset="0"/>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b="1" dirty="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altLang="zh-CN" sz="2400" b="0" dirty="0">
                <a:latin typeface="Times New Roman" charset="0"/>
                <a:ea typeface="ＭＳ Ｐゴシック" charset="0"/>
                <a:cs typeface="ＭＳ Ｐゴシック" charset="0"/>
              </a:rPr>
              <a:t>جعل الله الحيوانات تتكاثر فتُنتِج كأجناسها ابتداءً من اليوم السادس للخليقة. لا يوجد أيُّ دليلٍ على أنَّ هذا النمط الثابت والمتَّسق تغيَّر في أيِّ وقت، بحيث أنتج أيُّ نوعٍ (جنسٍ) من الكائنات الحيَّة نوعًا (جنسًا) آخَر من الكائنات الحيَّة. على ذات القياس، يُظهِر الدليلُ العلميُّ دائمًا أنَّ البشر أنجبوا بشرًا مثْلَهم على مدى التاريخ. إنَّ التداعيات لهذا المبدأ ضخمة نظرًا لكون جميع البشر مخلوقين على صورة الله. كما يُظهِر هذا الأمرُ القيمة المتأصِّلة للجنين في الرحم والذي لم يولدْ بعْد؛ لأنَّهم 100% بشرٌ لكنَّهم فقط في في أوَّل مرحلةٍ من نموِّ جسدهم.</a:t>
            </a:r>
          </a:p>
          <a:p>
            <a:pPr algn="r" rtl="1" eaLnBrk="1" hangingPunct="1"/>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 made animals reproduce after their kind from the sixth day of creation. There exists no evidence that this consistent pattern ever changed for one species (kind) to produce other species (kinds). Likewise, all scientific evidence shows that humans throughout history have only given birth to humans. The implications are huge since all humans are made in the image of God. It also shows the inherent value of the unborn, for they are 100% human but only in the earliest form of development.</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Theology-98</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104</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178</a:t>
            </a:r>
            <a:endParaRPr lang="zh-CN" altLang="en-US" sz="2400" b="0" dirty="0">
              <a:latin typeface="Times New Roman" charset="0"/>
              <a:ea typeface="ＭＳ Ｐゴシック" charset="0"/>
              <a:cs typeface="ＭＳ Ｐゴシック" charset="0"/>
            </a:endParaRPr>
          </a:p>
          <a:p>
            <a:pPr>
              <a:spcBef>
                <a:spcPct val="0"/>
              </a:spcBef>
            </a:pPr>
            <a:endParaRPr lang="en-US" sz="2400"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800" b="0" i="0" u="none" strike="noStrike" dirty="0">
                <a:solidFill>
                  <a:srgbClr val="000000"/>
                </a:solidFill>
                <a:effectLst/>
                <a:latin typeface="Arial" panose="020B0604020202020204" pitchFamily="34" charset="0"/>
              </a:rPr>
              <a:t>تشتمل صورة الله في الإنسان على جوانب عدَّة، ولكنَّها تتضمَّن في جوهرها الأساسيِّ أن يسود البشر على الأرض بوصفهم نائبًا</a:t>
            </a: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وصيًّا معيَّنًا من الله. هذا هو سبب تسجيل هذه الكلمات بواسطة إنسانٍ وليس بواسطة قرد.</a:t>
            </a:r>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God's image in man includes many aspects, but at its basic core is the mandate that humans reign over the earth as the vice-regent of God. This is why these words are recorded by a human instead of a baboon.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Theology-99</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105</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179</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الرجال والنساء جميعًا مخلوقون على صورة الله بصورةٍ متساوية. تدلُّ قيمتهم المتساوية على وجود مساواةٍ في الاستحقاق (القيمة/ الأهمِّيَّة) المتأصِّلة في كينونتهم- وليس تطابقًا في أدوارهم.</a:t>
            </a:r>
          </a:p>
          <a:p>
            <a:pPr algn="r" rtl="1" eaLnBrk="1" hangingPunct="1"/>
            <a:r>
              <a:rPr lang="ar-JO" altLang="zh-CN" sz="2400" b="0" dirty="0">
                <a:latin typeface="Times New Roman" charset="0"/>
                <a:ea typeface="ＭＳ Ｐゴシック" charset="0"/>
                <a:cs typeface="ＭＳ Ｐゴシック" charset="0"/>
              </a:rPr>
              <a:t>ينبغي أن يكون واضحًا وبديهيًّا أنَّ المرأة وحدها مَن تستطيع أن تلِدَ الأطفال، ولكنَّها لا تستطيع أن تفعل ذلك إلَّا بمشاركة رجلٍ معها.</a:t>
            </a:r>
          </a:p>
          <a:p>
            <a:pPr eaLnBrk="1" hangingPunct="1"/>
            <a:r>
              <a:rPr lang="en-US" altLang="zh-CN" sz="2400" b="0" dirty="0">
                <a:latin typeface="Times New Roman" charset="0"/>
                <a:ea typeface="ＭＳ Ｐゴシック" charset="0"/>
                <a:cs typeface="ＭＳ Ｐゴシック" charset="0"/>
              </a:rPr>
              <a:t>Men and women are equally made in the image of God. Their equal value implies equality with inherent worth—not identical roles. It should be obvious that only a woman can bear children, but she can do so only with the participation of a man.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Theology-100</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106</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180</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حُكمنا شاملٌ؛ إذ إنَّه يُغطِّي السماء والأرض والبحر. وقد أظهر التاريخ هذه السيادة في هذه المجالات الثلاثة.</a:t>
            </a:r>
          </a:p>
          <a:p>
            <a:pPr eaLnBrk="1" hangingPunct="1"/>
            <a:r>
              <a:rPr lang="en-US" altLang="zh-CN" sz="2400" b="0" dirty="0">
                <a:latin typeface="Times New Roman" charset="0"/>
                <a:ea typeface="ＭＳ Ｐゴシック" charset="0"/>
                <a:cs typeface="ＭＳ Ｐゴシック" charset="0"/>
              </a:rPr>
              <a:t>Our rule is comprehensive, as it covers air, earth, and sea. History has shown such dominion in all three realms.</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Theology-101</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107</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181</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b="1">
                <a:solidFill>
                  <a:srgbClr val="000000"/>
                </a:solidFill>
                <a:latin typeface="Arial" panose="020B0604020202020204" pitchFamily="34" charset="0"/>
              </a:rPr>
              <a:pPr/>
              <a:t>94</a:t>
            </a:fld>
            <a:endParaRPr lang="en-US" sz="1200" b="1" dirty="0">
              <a:solidFill>
                <a:srgbClr val="000000"/>
              </a:solidFill>
              <a:latin typeface="Arial" panose="020B0604020202020204" pitchFamily="34"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b="1">
                <a:solidFill>
                  <a:srgbClr val="000000"/>
                </a:solidFill>
                <a:latin typeface="Arial" panose="020B0604020202020204" pitchFamily="34" charset="0"/>
              </a:rPr>
              <a:pPr/>
              <a:t>95</a:t>
            </a:fld>
            <a:endParaRPr lang="en-US" sz="1200" b="1" dirty="0">
              <a:solidFill>
                <a:srgbClr val="000000"/>
              </a:solidFill>
              <a:latin typeface="Arial" panose="020B0604020202020204" pitchFamily="34"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b="1">
                <a:solidFill>
                  <a:srgbClr val="000000"/>
                </a:solidFill>
                <a:latin typeface="Arial" panose="020B0604020202020204" pitchFamily="34" charset="0"/>
              </a:rPr>
              <a:pPr/>
              <a:t>96</a:t>
            </a:fld>
            <a:endParaRPr lang="en-US" sz="1200" b="1" dirty="0">
              <a:solidFill>
                <a:srgbClr val="000000"/>
              </a:solidFill>
              <a:latin typeface="Arial" panose="020B0604020202020204" pitchFamily="34"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b="1" dirty="0">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altLang="en-US" b="0" dirty="0">
                <a:latin typeface="Arial" pitchFamily="34" charset="0"/>
                <a:ea typeface="ＭＳ Ｐゴシック" pitchFamily="34" charset="-128"/>
              </a:rPr>
              <a:t>موضوع الملكوت يمتدُّ من الأصحاح الأوَّل إلى الأصحاح الأخير في الكتاب المقدَّس.</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خلقنا الله لنحكم الخليقة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وسنفعل ذلك حتَّى في أورشليم الجديدة!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يعني هذا أنَّ الموضوع الرئيسيَّ للكتاب المقدَّس هو أنَّ الله يشارك حُكْمَه معنا!</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ثمَّ نرى أنَّ أمْرَ الله </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سيتحقَّق في نهاية المطاف.</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وستكون العهود وسيلةَ الله ليحقِّق حُكْمه هذا.</a:t>
            </a:r>
          </a:p>
          <a:p>
            <a:pPr marL="0" indent="0" algn="r" rtl="1">
              <a:buFont typeface="Arial" panose="020B0604020202020204" pitchFamily="34" charset="0"/>
              <a:buNone/>
            </a:pPr>
            <a:r>
              <a:rPr lang="ar-JO" altLang="en-US" b="0" dirty="0">
                <a:latin typeface="Arial" pitchFamily="34" charset="0"/>
                <a:ea typeface="ＭＳ Ｐゴシック" pitchFamily="34" charset="-128"/>
              </a:rPr>
              <a:t>اختار الله مؤمنين مثلنا لنحكم العالم!</a:t>
            </a:r>
          </a:p>
          <a:p>
            <a:pPr marL="0" indent="0" algn="r" rtl="1">
              <a:buFont typeface="Arial" panose="020B0604020202020204" pitchFamily="34" charset="0"/>
              <a:buNone/>
            </a:pPr>
            <a:r>
              <a:rPr lang="ar-JO" altLang="en-US" b="0" dirty="0">
                <a:latin typeface="Arial" pitchFamily="34" charset="0"/>
                <a:ea typeface="ＭＳ Ｐゴシック" pitchFamily="34" charset="-128"/>
              </a:rPr>
              <a:t>نرى على مدى الكتاب المقدَّس أنَّ موضوع ملكوت الله هو الموضوع الرئيسيُّ من الأصحاح الأوَّل إلى الأصحاح الأخير. ولكنَّنا نرى الله يؤسِّس عهودًا- أي وعودًا- بالترافق مع حُكْم ملكوته ليُمكِّننا من رؤية تحقيق حُكْمِنا النهائيِّ معه.</a:t>
            </a:r>
          </a:p>
          <a:p>
            <a:r>
              <a:rPr lang="en-US" altLang="en-US" b="0" dirty="0">
                <a:latin typeface="Arial" pitchFamily="34" charset="0"/>
                <a:ea typeface="ＭＳ Ｐゴシック" pitchFamily="34" charset="-128"/>
              </a:rPr>
              <a:t>The Kingdom theme goes from the first to the last chapters of the Bible.</a:t>
            </a:r>
          </a:p>
          <a:p>
            <a:r>
              <a:rPr lang="en-US" altLang="en-US" b="0" dirty="0">
                <a:latin typeface="Arial" pitchFamily="34" charset="0"/>
                <a:ea typeface="ＭＳ Ｐゴシック" pitchFamily="34" charset="-128"/>
              </a:rPr>
              <a:t>• God created us to rule creation </a:t>
            </a:r>
          </a:p>
          <a:p>
            <a:r>
              <a:rPr lang="en-US" altLang="en-US" b="0" dirty="0">
                <a:latin typeface="Arial" pitchFamily="34" charset="0"/>
                <a:ea typeface="ＭＳ Ｐゴシック" pitchFamily="34" charset="-128"/>
              </a:rPr>
              <a:t>• and we will do that even in the new Jerusalem!</a:t>
            </a:r>
          </a:p>
          <a:p>
            <a:r>
              <a:rPr lang="en-US" altLang="en-US" b="0"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And the covenants will be his vehicle to accomplish this rule.</a:t>
            </a:r>
          </a:p>
          <a:p>
            <a:pPr eaLnBrk="1" hangingPunct="1"/>
            <a:r>
              <a:rPr lang="en-US" sz="1200" b="0" kern="1200" dirty="0">
                <a:solidFill>
                  <a:schemeClr val="tx1"/>
                </a:solidFill>
                <a:effectLst/>
                <a:latin typeface="+mn-lt"/>
                <a:ea typeface="+mn-ea"/>
                <a:cs typeface="+mn-cs"/>
              </a:rPr>
              <a:t>God chose believers like us to rule the world!</a:t>
            </a:r>
          </a:p>
          <a:p>
            <a:pPr eaLnBrk="1" hangingPunct="1"/>
            <a:r>
              <a:rPr lang="en-US" b="0"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b="0" dirty="0">
                <a:latin typeface="Times New Roman" charset="0"/>
                <a:ea typeface="ＭＳ Ｐゴシック" charset="0"/>
                <a:cs typeface="ＭＳ Ｐゴシック" charset="0"/>
              </a:rPr>
              <a:t>__________</a:t>
            </a:r>
          </a:p>
          <a:p>
            <a:pPr eaLnBrk="1" hangingPunct="1"/>
            <a:r>
              <a:rPr lang="en-US" b="0"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b="0" dirty="0">
              <a:latin typeface="Times New Roman" charset="0"/>
              <a:ea typeface="ＭＳ Ｐゴシック" charset="0"/>
              <a:cs typeface="ＭＳ Ｐゴシック"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OS-00-Intro &amp; Biblical Theology-102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OS-00-Pentateuch-17</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Times New Roman" charset="0"/>
                <a:ea typeface="ＭＳ Ｐゴシック" charset="0"/>
                <a:cs typeface="ＭＳ Ｐゴシック" charset="0"/>
              </a:rPr>
              <a:t>OS-01-Gen1-3-slide 97</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40788630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2E6F7D-8B41-1A40-8141-6C82D6CD6F84}" type="slidenum">
              <a:rPr lang="zh-CN" altLang="en-US" sz="1200" b="1">
                <a:latin typeface="Arial" panose="020B0604020202020204" pitchFamily="34" charset="0"/>
              </a:rPr>
              <a:pPr/>
              <a:t>98</a:t>
            </a:fld>
            <a:endParaRPr lang="en-US" altLang="zh-CN" sz="1200" b="1" dirty="0">
              <a:latin typeface="Arial" panose="020B0604020202020204" pitchFamily="34"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Cited by</a:t>
            </a:r>
            <a:r>
              <a:rPr lang="en-US" baseline="0" dirty="0"/>
              <a:t> </a:t>
            </a:r>
            <a:r>
              <a:rPr lang="en-US" dirty="0"/>
              <a:t>David Andrew Dean, </a:t>
            </a:r>
            <a:r>
              <a:rPr lang="ru-RU" dirty="0"/>
              <a:t>"</a:t>
            </a:r>
            <a:r>
              <a:rPr lang="en-US" dirty="0"/>
              <a:t>Covenant, Conditionality, and Consequence: New Terminology and a Case Study in the Abrahamic</a:t>
            </a:r>
            <a:r>
              <a:rPr lang="en-US" baseline="0" dirty="0"/>
              <a:t> Covenant,</a:t>
            </a:r>
            <a:r>
              <a:rPr lang="ru-RU" baseline="0" dirty="0"/>
              <a:t>"</a:t>
            </a:r>
            <a:r>
              <a:rPr lang="en-US" baseline="0" dirty="0"/>
              <a:t> </a:t>
            </a:r>
            <a:r>
              <a:rPr lang="en-US" i="1" baseline="0" dirty="0"/>
              <a:t>JETS</a:t>
            </a:r>
            <a:r>
              <a:rPr lang="en-US" i="0" baseline="0" dirty="0"/>
              <a:t> 57 (June 2014): 281.</a:t>
            </a:r>
          </a:p>
          <a:p>
            <a:r>
              <a:rPr lang="en-US" i="0" baseline="0" dirty="0"/>
              <a:t>Dean is professor of Systematic Theology and Bible Exposition at Yan </a:t>
            </a:r>
            <a:r>
              <a:rPr lang="en-US" i="0" baseline="0" dirty="0" err="1"/>
              <a:t>Fook</a:t>
            </a:r>
            <a:r>
              <a:rPr lang="en-US" i="0" baseline="0" dirty="0"/>
              <a:t> Bible Institute, 16/F1, Yan </a:t>
            </a:r>
            <a:r>
              <a:rPr lang="en-US" i="0" baseline="0" dirty="0" err="1"/>
              <a:t>Fook</a:t>
            </a:r>
            <a:r>
              <a:rPr lang="en-US" i="0" baseline="0" dirty="0"/>
              <a:t> Centre, 789 Cheung </a:t>
            </a:r>
            <a:r>
              <a:rPr lang="en-US" i="0" baseline="0" dirty="0" err="1"/>
              <a:t>Sha</a:t>
            </a:r>
            <a:r>
              <a:rPr lang="en-US" i="0" baseline="0" dirty="0"/>
              <a:t> Wan Road, Kowloon, Hong Kong.</a:t>
            </a:r>
            <a:endParaRPr lang="en-US" dirty="0"/>
          </a:p>
        </p:txBody>
      </p:sp>
      <p:sp>
        <p:nvSpPr>
          <p:cNvPr id="4" name="Slide Number Placeholder 3"/>
          <p:cNvSpPr>
            <a:spLocks noGrp="1"/>
          </p:cNvSpPr>
          <p:nvPr>
            <p:ph type="sldNum" sz="quarter" idx="10"/>
          </p:nvPr>
        </p:nvSpPr>
        <p:spPr/>
        <p:txBody>
          <a:bodyPr/>
          <a:lstStyle/>
          <a:p>
            <a:pPr>
              <a:defRPr/>
            </a:pPr>
            <a:fld id="{D66FE077-FC05-2D47-9436-FFDD053A78A9}" type="slidenum">
              <a:rPr lang="en-US" smtClean="0"/>
              <a:pPr>
                <a:defRPr/>
              </a:pPr>
              <a:t>99</a:t>
            </a:fld>
            <a:endParaRPr lang="en-US"/>
          </a:p>
        </p:txBody>
      </p:sp>
    </p:spTree>
    <p:extLst>
      <p:ext uri="{BB962C8B-B14F-4D97-AF65-F5344CB8AC3E}">
        <p14:creationId xmlns:p14="http://schemas.microsoft.com/office/powerpoint/2010/main" val="985054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fld id="{F1697FE9-24A2-2D4D-9191-3D580B45581E}" type="slidenum">
              <a:rPr lang="en-US" smtClean="0"/>
              <a:pPr/>
              <a:t>11</a:t>
            </a:fld>
            <a:endParaRPr lang="en-US"/>
          </a:p>
        </p:txBody>
      </p:sp>
    </p:spTree>
    <p:extLst>
      <p:ext uri="{BB962C8B-B14F-4D97-AF65-F5344CB8AC3E}">
        <p14:creationId xmlns:p14="http://schemas.microsoft.com/office/powerpoint/2010/main" val="7847714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 العهد القديم هو قصَّةٌ أكثر من مجرَّد كونه وصْفًا شِعْريًّا.</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هذا الجزء باللون الأصفر والخطِّ العريض الكبير هو الجزء الرئيسيُّ من الموضوع الرئيسيّ!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معظم الأوصاف بشأن الموضوع العامِّ للعهد القديم تفتقر إلى الإشارة إلى الأفكار المختصَّة بالملكوت. لكنَّ هذا الوصف يشمل المشكلة.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الحلُّ (وهو الفداء)</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أمَّة العهد التي هي إسرائيل</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المسيح بوصفه "المَلِكً"</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(وليس فقط "المُخَلِّص")</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وأخيرًا، العهد الإبراهيميّ.</a:t>
            </a:r>
            <a:endParaRPr lang="ar-JO" b="0" dirty="0">
              <a:effectLst/>
            </a:endParaRPr>
          </a:p>
          <a:p>
            <a:endParaRPr lang="ar-JO"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OS-00-Intro &amp; Biblical Theology-104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OS-00-Pentateuch-19</a:t>
            </a:r>
          </a:p>
          <a:p>
            <a:pPr eaLnBrk="1" hangingPunct="1"/>
            <a:r>
              <a:rPr lang="en-US" altLang="zh-CN" b="0" dirty="0">
                <a:latin typeface="Arial" panose="020B0604020202020204" pitchFamily="34" charset="0"/>
                <a:ea typeface="ＭＳ Ｐゴシック" charset="0"/>
                <a:cs typeface="Arial" panose="020B0604020202020204" pitchFamily="34" charset="0"/>
              </a:rPr>
              <a:t>OS-23-Isaiah_49-66/Slide 106</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199407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FD7AFA-CB49-1F42-9F46-FFB379170552}" type="slidenum">
              <a:rPr lang="zh-CN" altLang="en-US" sz="1200" b="1">
                <a:latin typeface="Arial" panose="020B0604020202020204" pitchFamily="34" charset="0"/>
              </a:rPr>
              <a:pPr/>
              <a:t>102</a:t>
            </a:fld>
            <a:endParaRPr lang="en-US" altLang="zh-CN" sz="1200" b="1" dirty="0">
              <a:latin typeface="Arial" panose="020B0604020202020204" pitchFamily="34"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46B990-8EAE-DF46-81F6-51550E40E903}" type="slidenum">
              <a:rPr lang="en-US" sz="1200" b="1">
                <a:solidFill>
                  <a:srgbClr val="000000"/>
                </a:solidFill>
                <a:latin typeface="Arial" panose="020B0604020202020204" pitchFamily="34" charset="0"/>
              </a:rPr>
              <a:pPr/>
              <a:t>103</a:t>
            </a:fld>
            <a:endParaRPr lang="en-US" sz="1200" b="1" dirty="0">
              <a:solidFill>
                <a:srgbClr val="000000"/>
              </a:solidFill>
              <a:latin typeface="Arial" panose="020B0604020202020204" pitchFamily="34"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b="1" dirty="0">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A6C840-A1E4-8547-BCC3-C5B88BF51883}" type="slidenum">
              <a:rPr lang="en-US" sz="1200" b="1">
                <a:solidFill>
                  <a:srgbClr val="000000"/>
                </a:solidFill>
                <a:latin typeface="Arial" panose="020B0604020202020204" pitchFamily="34" charset="0"/>
              </a:rPr>
              <a:pPr/>
              <a:t>104</a:t>
            </a:fld>
            <a:endParaRPr lang="en-US" sz="1200" b="1" dirty="0">
              <a:solidFill>
                <a:srgbClr val="000000"/>
              </a:solidFill>
              <a:latin typeface="Arial" panose="020B0604020202020204" pitchFamily="34"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FED7B5-5D25-A048-B410-C1557D9FE6F6}" type="slidenum">
              <a:rPr lang="zh-CN" altLang="en-US" sz="1200" b="1">
                <a:latin typeface="Arial" panose="020B0604020202020204" pitchFamily="34" charset="0"/>
              </a:rPr>
              <a:pPr/>
              <a:t>105</a:t>
            </a:fld>
            <a:endParaRPr lang="en-US" altLang="zh-CN" sz="1200" b="1" dirty="0">
              <a:latin typeface="Arial" panose="020B0604020202020204" pitchFamily="34" charset="0"/>
            </a:endParaRPr>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2F90EB-864A-ED45-BFD9-6DAC2FFAA9BD}" type="slidenum">
              <a:rPr lang="zh-CN" altLang="en-US" sz="1200" b="1">
                <a:latin typeface="Arial" panose="020B0604020202020204" pitchFamily="34" charset="0"/>
              </a:rPr>
              <a:pPr/>
              <a:t>106</a:t>
            </a:fld>
            <a:endParaRPr lang="en-US" altLang="zh-CN" sz="1200" b="1" dirty="0">
              <a:latin typeface="Arial" panose="020B0604020202020204" pitchFamily="34" charset="0"/>
            </a:endParaRPr>
          </a:p>
        </p:txBody>
      </p:sp>
      <p:sp>
        <p:nvSpPr>
          <p:cNvPr id="356354" name="Rectangle 1026"/>
          <p:cNvSpPr>
            <a:spLocks noGrp="1" noRot="1" noChangeAspect="1" noChangeArrowheads="1" noTextEdit="1"/>
          </p:cNvSpPr>
          <p:nvPr>
            <p:ph type="sldImg"/>
          </p:nvPr>
        </p:nvSpPr>
        <p:spPr>
          <a:ln/>
        </p:spPr>
      </p:sp>
      <p:sp>
        <p:nvSpPr>
          <p:cNvPr id="3563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959A4D-554F-9846-8076-013682FC79A6}" type="slidenum">
              <a:rPr lang="zh-CN" altLang="en-US" sz="1200" b="1">
                <a:latin typeface="Arial" panose="020B0604020202020204" pitchFamily="34" charset="0"/>
              </a:rPr>
              <a:pPr/>
              <a:t>107</a:t>
            </a:fld>
            <a:endParaRPr lang="en-US" altLang="zh-CN" sz="1200" b="1" dirty="0">
              <a:latin typeface="Arial" panose="020B0604020202020204" pitchFamily="34" charset="0"/>
            </a:endParaRPr>
          </a:p>
        </p:txBody>
      </p:sp>
      <p:sp>
        <p:nvSpPr>
          <p:cNvPr id="358402" name="Rectangle 1026"/>
          <p:cNvSpPr>
            <a:spLocks noGrp="1" noRot="1" noChangeAspect="1" noChangeArrowheads="1" noTextEdit="1"/>
          </p:cNvSpPr>
          <p:nvPr>
            <p:ph type="sldImg"/>
          </p:nvPr>
        </p:nvSpPr>
        <p:spPr>
          <a:ln/>
        </p:spPr>
      </p:sp>
      <p:sp>
        <p:nvSpPr>
          <p:cNvPr id="3584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E89EA1-6035-F841-A3EF-182C73B3E9F0}" type="slidenum">
              <a:rPr lang="zh-CN" altLang="en-US" sz="1200" b="1">
                <a:latin typeface="Arial" panose="020B0604020202020204" pitchFamily="34" charset="0"/>
              </a:rPr>
              <a:pPr/>
              <a:t>108</a:t>
            </a:fld>
            <a:endParaRPr lang="en-US" altLang="zh-CN" sz="1200" b="1" dirty="0">
              <a:latin typeface="Arial" panose="020B0604020202020204" pitchFamily="34" charset="0"/>
            </a:endParaRPr>
          </a:p>
        </p:txBody>
      </p:sp>
      <p:sp>
        <p:nvSpPr>
          <p:cNvPr id="360450" name="Rectangle 1026"/>
          <p:cNvSpPr>
            <a:spLocks noGrp="1" noRot="1" noChangeAspect="1" noChangeArrowheads="1" noTextEdit="1"/>
          </p:cNvSpPr>
          <p:nvPr>
            <p:ph type="sldImg"/>
          </p:nvPr>
        </p:nvSpPr>
        <p:spPr>
          <a:ln/>
        </p:spPr>
      </p:sp>
      <p:sp>
        <p:nvSpPr>
          <p:cNvPr id="3604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1C8C44-DABE-6649-9CB2-6FC3914343F6}" type="slidenum">
              <a:rPr lang="zh-CN" altLang="en-US" sz="1200" b="1">
                <a:latin typeface="Arial" panose="020B0604020202020204" pitchFamily="34" charset="0"/>
              </a:rPr>
              <a:pPr/>
              <a:t>109</a:t>
            </a:fld>
            <a:endParaRPr lang="en-US" altLang="zh-CN" sz="1200" b="1" dirty="0">
              <a:latin typeface="Arial" panose="020B0604020202020204" pitchFamily="34" charset="0"/>
            </a:endParaRPr>
          </a:p>
        </p:txBody>
      </p:sp>
      <p:sp>
        <p:nvSpPr>
          <p:cNvPr id="362498" name="Rectangle 1026"/>
          <p:cNvSpPr>
            <a:spLocks noGrp="1" noRot="1" noChangeAspect="1" noChangeArrowheads="1" noTextEdit="1"/>
          </p:cNvSpPr>
          <p:nvPr>
            <p:ph type="sldImg"/>
          </p:nvPr>
        </p:nvSpPr>
        <p:spPr>
          <a:ln/>
        </p:spPr>
      </p:sp>
      <p:sp>
        <p:nvSpPr>
          <p:cNvPr id="3624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01F9C5-9F63-F74A-A5EA-CC7F2DE824B6}" type="slidenum">
              <a:rPr lang="zh-CN" altLang="en-US" sz="1200" b="1">
                <a:latin typeface="Arial" panose="020B0604020202020204" pitchFamily="34" charset="0"/>
              </a:rPr>
              <a:pPr/>
              <a:t>110</a:t>
            </a:fld>
            <a:endParaRPr lang="en-US" altLang="zh-CN" sz="1200" b="1" dirty="0">
              <a:latin typeface="Arial" panose="020B0604020202020204" pitchFamily="34" charset="0"/>
            </a:endParaRPr>
          </a:p>
        </p:txBody>
      </p:sp>
      <p:sp>
        <p:nvSpPr>
          <p:cNvPr id="364546" name="Rectangle 1026"/>
          <p:cNvSpPr>
            <a:spLocks noGrp="1" noRot="1" noChangeAspect="1" noChangeArrowheads="1" noTextEdit="1"/>
          </p:cNvSpPr>
          <p:nvPr>
            <p:ph type="sldImg"/>
          </p:nvPr>
        </p:nvSpPr>
        <p:spPr>
          <a:ln/>
        </p:spPr>
      </p:sp>
      <p:sp>
        <p:nvSpPr>
          <p:cNvPr id="3645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2" Type="http://schemas.openxmlformats.org/officeDocument/2006/relationships/slideMaster" Target="../slideMasters/slideMaster51.xml"/><Relationship Id="rId1" Type="http://schemas.openxmlformats.org/officeDocument/2006/relationships/themeOverride" Target="../theme/themeOverride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5116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88222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4074886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7346887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0809902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60268090"/>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4169856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5825488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18024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7476414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66911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6591158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473302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961763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5435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09382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ea typeface="+mn-ea"/>
                <a:cs typeface="+mn-cs"/>
              </a:defRPr>
            </a:lvl1pPr>
          </a:lstStyle>
          <a:p>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35570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028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28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944099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09382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ea typeface="+mn-ea"/>
                <a:cs typeface="+mn-cs"/>
              </a:defRPr>
            </a:lvl1pPr>
          </a:lstStyle>
          <a:p>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355705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1431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44948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3464015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9972725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666048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73881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571352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244025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151591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105856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957876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552005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967535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426134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7692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091822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663402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78077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713115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785251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3931902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04136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025853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96753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426134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76922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091822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6634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78077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71311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785251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3931902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04136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025853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29908596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A88AB-B1F2-1B46-9D66-E03BD4B6B3D1}" type="slidenum">
              <a:rPr lang="en-US" smtClean="0"/>
              <a:pPr>
                <a:defRPr/>
              </a:pPr>
              <a:t>‹#›</a:t>
            </a:fld>
            <a:endParaRPr lang="en-US" dirty="0"/>
          </a:p>
        </p:txBody>
      </p:sp>
    </p:spTree>
    <p:extLst>
      <p:ext uri="{BB962C8B-B14F-4D97-AF65-F5344CB8AC3E}">
        <p14:creationId xmlns:p14="http://schemas.microsoft.com/office/powerpoint/2010/main" val="964262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64F59D-2C4B-3640-A975-DF22C5687799}" type="slidenum">
              <a:rPr lang="en-US" smtClean="0"/>
              <a:pPr>
                <a:defRPr/>
              </a:pPr>
              <a:t>‹#›</a:t>
            </a:fld>
            <a:endParaRPr lang="en-US" dirty="0"/>
          </a:p>
        </p:txBody>
      </p:sp>
    </p:spTree>
    <p:extLst>
      <p:ext uri="{BB962C8B-B14F-4D97-AF65-F5344CB8AC3E}">
        <p14:creationId xmlns:p14="http://schemas.microsoft.com/office/powerpoint/2010/main" val="27431433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F67CE8-29C7-364B-B891-BB71309A9ACF}" type="slidenum">
              <a:rPr lang="en-US" smtClean="0"/>
              <a:pPr>
                <a:defRPr/>
              </a:pPr>
              <a:t>‹#›</a:t>
            </a:fld>
            <a:endParaRPr lang="en-US" dirty="0"/>
          </a:p>
        </p:txBody>
      </p:sp>
    </p:spTree>
    <p:extLst>
      <p:ext uri="{BB962C8B-B14F-4D97-AF65-F5344CB8AC3E}">
        <p14:creationId xmlns:p14="http://schemas.microsoft.com/office/powerpoint/2010/main" val="2167914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BED1BC-1E74-9844-B028-41C85745E93B}" type="slidenum">
              <a:rPr lang="en-US" smtClean="0"/>
              <a:pPr>
                <a:defRPr/>
              </a:pPr>
              <a:t>‹#›</a:t>
            </a:fld>
            <a:endParaRPr lang="en-US" dirty="0"/>
          </a:p>
        </p:txBody>
      </p:sp>
    </p:spTree>
    <p:extLst>
      <p:ext uri="{BB962C8B-B14F-4D97-AF65-F5344CB8AC3E}">
        <p14:creationId xmlns:p14="http://schemas.microsoft.com/office/powerpoint/2010/main" val="40624658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8BB66-7990-974B-B66A-25C6997CD045}" type="slidenum">
              <a:rPr lang="en-US" smtClean="0"/>
              <a:pPr>
                <a:defRPr/>
              </a:pPr>
              <a:t>‹#›</a:t>
            </a:fld>
            <a:endParaRPr lang="en-US" dirty="0"/>
          </a:p>
        </p:txBody>
      </p:sp>
    </p:spTree>
    <p:extLst>
      <p:ext uri="{BB962C8B-B14F-4D97-AF65-F5344CB8AC3E}">
        <p14:creationId xmlns:p14="http://schemas.microsoft.com/office/powerpoint/2010/main" val="32111100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C6C4F-F4FE-294A-9682-9D46C16C641E}" type="slidenum">
              <a:rPr lang="en-US" smtClean="0"/>
              <a:pPr>
                <a:defRPr/>
              </a:pPr>
              <a:t>‹#›</a:t>
            </a:fld>
            <a:endParaRPr lang="en-US" dirty="0"/>
          </a:p>
        </p:txBody>
      </p:sp>
    </p:spTree>
    <p:extLst>
      <p:ext uri="{BB962C8B-B14F-4D97-AF65-F5344CB8AC3E}">
        <p14:creationId xmlns:p14="http://schemas.microsoft.com/office/powerpoint/2010/main" val="32778935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335516-AE8F-9E47-88DC-242FD404D73F}" type="slidenum">
              <a:rPr lang="en-US" smtClean="0"/>
              <a:pPr>
                <a:defRPr/>
              </a:pPr>
              <a:t>‹#›</a:t>
            </a:fld>
            <a:endParaRPr lang="en-US" dirty="0"/>
          </a:p>
        </p:txBody>
      </p:sp>
    </p:spTree>
    <p:extLst>
      <p:ext uri="{BB962C8B-B14F-4D97-AF65-F5344CB8AC3E}">
        <p14:creationId xmlns:p14="http://schemas.microsoft.com/office/powerpoint/2010/main" val="25059026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D9E638-21D3-104C-91DE-10BC83F79D26}" type="slidenum">
              <a:rPr lang="en-US" smtClean="0"/>
              <a:pPr>
                <a:defRPr/>
              </a:pPr>
              <a:t>‹#›</a:t>
            </a:fld>
            <a:endParaRPr lang="en-US" dirty="0"/>
          </a:p>
        </p:txBody>
      </p:sp>
    </p:spTree>
    <p:extLst>
      <p:ext uri="{BB962C8B-B14F-4D97-AF65-F5344CB8AC3E}">
        <p14:creationId xmlns:p14="http://schemas.microsoft.com/office/powerpoint/2010/main" val="25640133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C03482-9C37-1E4F-A0A4-852C89DFCAFC}" type="slidenum">
              <a:rPr lang="en-US" smtClean="0"/>
              <a:pPr>
                <a:defRPr/>
              </a:pPr>
              <a:t>‹#›</a:t>
            </a:fld>
            <a:endParaRPr lang="en-US" dirty="0"/>
          </a:p>
        </p:txBody>
      </p:sp>
    </p:spTree>
    <p:extLst>
      <p:ext uri="{BB962C8B-B14F-4D97-AF65-F5344CB8AC3E}">
        <p14:creationId xmlns:p14="http://schemas.microsoft.com/office/powerpoint/2010/main" val="20493965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1F6981-692D-8C48-A6BA-E11322D43D61}" type="slidenum">
              <a:rPr lang="en-US" smtClean="0"/>
              <a:pPr>
                <a:defRPr/>
              </a:pPr>
              <a:t>‹#›</a:t>
            </a:fld>
            <a:endParaRPr lang="en-US" dirty="0"/>
          </a:p>
        </p:txBody>
      </p:sp>
    </p:spTree>
    <p:extLst>
      <p:ext uri="{BB962C8B-B14F-4D97-AF65-F5344CB8AC3E}">
        <p14:creationId xmlns:p14="http://schemas.microsoft.com/office/powerpoint/2010/main" val="30221907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22050606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A88AB-B1F2-1B46-9D66-E03BD4B6B3D1}" type="slidenum">
              <a:rPr lang="en-US" smtClean="0"/>
              <a:pPr>
                <a:defRPr/>
              </a:pPr>
              <a:t>‹#›</a:t>
            </a:fld>
            <a:endParaRPr lang="en-US" dirty="0"/>
          </a:p>
        </p:txBody>
      </p:sp>
    </p:spTree>
    <p:extLst>
      <p:ext uri="{BB962C8B-B14F-4D97-AF65-F5344CB8AC3E}">
        <p14:creationId xmlns:p14="http://schemas.microsoft.com/office/powerpoint/2010/main" val="19937577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64F59D-2C4B-3640-A975-DF22C5687799}" type="slidenum">
              <a:rPr lang="en-US" smtClean="0"/>
              <a:pPr>
                <a:defRPr/>
              </a:pPr>
              <a:t>‹#›</a:t>
            </a:fld>
            <a:endParaRPr lang="en-US" dirty="0"/>
          </a:p>
        </p:txBody>
      </p:sp>
    </p:spTree>
    <p:extLst>
      <p:ext uri="{BB962C8B-B14F-4D97-AF65-F5344CB8AC3E}">
        <p14:creationId xmlns:p14="http://schemas.microsoft.com/office/powerpoint/2010/main" val="364952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F67CE8-29C7-364B-B891-BB71309A9ACF}" type="slidenum">
              <a:rPr lang="en-US" smtClean="0"/>
              <a:pPr>
                <a:defRPr/>
              </a:pPr>
              <a:t>‹#›</a:t>
            </a:fld>
            <a:endParaRPr lang="en-US" dirty="0"/>
          </a:p>
        </p:txBody>
      </p:sp>
    </p:spTree>
    <p:extLst>
      <p:ext uri="{BB962C8B-B14F-4D97-AF65-F5344CB8AC3E}">
        <p14:creationId xmlns:p14="http://schemas.microsoft.com/office/powerpoint/2010/main" val="16376120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BED1BC-1E74-9844-B028-41C85745E93B}" type="slidenum">
              <a:rPr lang="en-US" smtClean="0"/>
              <a:pPr>
                <a:defRPr/>
              </a:pPr>
              <a:t>‹#›</a:t>
            </a:fld>
            <a:endParaRPr lang="en-US" dirty="0"/>
          </a:p>
        </p:txBody>
      </p:sp>
    </p:spTree>
    <p:extLst>
      <p:ext uri="{BB962C8B-B14F-4D97-AF65-F5344CB8AC3E}">
        <p14:creationId xmlns:p14="http://schemas.microsoft.com/office/powerpoint/2010/main" val="25276492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8BB66-7990-974B-B66A-25C6997CD045}" type="slidenum">
              <a:rPr lang="en-US" smtClean="0"/>
              <a:pPr>
                <a:defRPr/>
              </a:pPr>
              <a:t>‹#›</a:t>
            </a:fld>
            <a:endParaRPr lang="en-US" dirty="0"/>
          </a:p>
        </p:txBody>
      </p:sp>
    </p:spTree>
    <p:extLst>
      <p:ext uri="{BB962C8B-B14F-4D97-AF65-F5344CB8AC3E}">
        <p14:creationId xmlns:p14="http://schemas.microsoft.com/office/powerpoint/2010/main" val="32147978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C6C4F-F4FE-294A-9682-9D46C16C641E}" type="slidenum">
              <a:rPr lang="en-US" smtClean="0"/>
              <a:pPr>
                <a:defRPr/>
              </a:pPr>
              <a:t>‹#›</a:t>
            </a:fld>
            <a:endParaRPr lang="en-US" dirty="0"/>
          </a:p>
        </p:txBody>
      </p:sp>
    </p:spTree>
    <p:extLst>
      <p:ext uri="{BB962C8B-B14F-4D97-AF65-F5344CB8AC3E}">
        <p14:creationId xmlns:p14="http://schemas.microsoft.com/office/powerpoint/2010/main" val="5319728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335516-AE8F-9E47-88DC-242FD404D73F}" type="slidenum">
              <a:rPr lang="en-US" smtClean="0"/>
              <a:pPr>
                <a:defRPr/>
              </a:pPr>
              <a:t>‹#›</a:t>
            </a:fld>
            <a:endParaRPr lang="en-US" dirty="0"/>
          </a:p>
        </p:txBody>
      </p:sp>
    </p:spTree>
    <p:extLst>
      <p:ext uri="{BB962C8B-B14F-4D97-AF65-F5344CB8AC3E}">
        <p14:creationId xmlns:p14="http://schemas.microsoft.com/office/powerpoint/2010/main" val="33482766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D9E638-21D3-104C-91DE-10BC83F79D26}" type="slidenum">
              <a:rPr lang="en-US" smtClean="0"/>
              <a:pPr>
                <a:defRPr/>
              </a:pPr>
              <a:t>‹#›</a:t>
            </a:fld>
            <a:endParaRPr lang="en-US" dirty="0"/>
          </a:p>
        </p:txBody>
      </p:sp>
    </p:spTree>
    <p:extLst>
      <p:ext uri="{BB962C8B-B14F-4D97-AF65-F5344CB8AC3E}">
        <p14:creationId xmlns:p14="http://schemas.microsoft.com/office/powerpoint/2010/main" val="36247476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C03482-9C37-1E4F-A0A4-852C89DFCAFC}" type="slidenum">
              <a:rPr lang="en-US" smtClean="0"/>
              <a:pPr>
                <a:defRPr/>
              </a:pPr>
              <a:t>‹#›</a:t>
            </a:fld>
            <a:endParaRPr lang="en-US" dirty="0"/>
          </a:p>
        </p:txBody>
      </p:sp>
    </p:spTree>
    <p:extLst>
      <p:ext uri="{BB962C8B-B14F-4D97-AF65-F5344CB8AC3E}">
        <p14:creationId xmlns:p14="http://schemas.microsoft.com/office/powerpoint/2010/main" val="146594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1F6981-692D-8C48-A6BA-E11322D43D61}" type="slidenum">
              <a:rPr lang="en-US" smtClean="0"/>
              <a:pPr>
                <a:defRPr/>
              </a:pPr>
              <a:t>‹#›</a:t>
            </a:fld>
            <a:endParaRPr lang="en-US" dirty="0"/>
          </a:p>
        </p:txBody>
      </p:sp>
    </p:spTree>
    <p:extLst>
      <p:ext uri="{BB962C8B-B14F-4D97-AF65-F5344CB8AC3E}">
        <p14:creationId xmlns:p14="http://schemas.microsoft.com/office/powerpoint/2010/main" val="27923580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4359240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A88AB-B1F2-1B46-9D66-E03BD4B6B3D1}" type="slidenum">
              <a:rPr lang="en-US" smtClean="0"/>
              <a:pPr>
                <a:defRPr/>
              </a:pPr>
              <a:t>‹#›</a:t>
            </a:fld>
            <a:endParaRPr lang="en-US" dirty="0"/>
          </a:p>
        </p:txBody>
      </p:sp>
    </p:spTree>
    <p:extLst>
      <p:ext uri="{BB962C8B-B14F-4D97-AF65-F5344CB8AC3E}">
        <p14:creationId xmlns:p14="http://schemas.microsoft.com/office/powerpoint/2010/main" val="31496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51167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64F59D-2C4B-3640-A975-DF22C5687799}" type="slidenum">
              <a:rPr lang="en-US" smtClean="0"/>
              <a:pPr>
                <a:defRPr/>
              </a:pPr>
              <a:t>‹#›</a:t>
            </a:fld>
            <a:endParaRPr lang="en-US" dirty="0"/>
          </a:p>
        </p:txBody>
      </p:sp>
    </p:spTree>
    <p:extLst>
      <p:ext uri="{BB962C8B-B14F-4D97-AF65-F5344CB8AC3E}">
        <p14:creationId xmlns:p14="http://schemas.microsoft.com/office/powerpoint/2010/main" val="1097210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F67CE8-29C7-364B-B891-BB71309A9ACF}" type="slidenum">
              <a:rPr lang="en-US" smtClean="0"/>
              <a:pPr>
                <a:defRPr/>
              </a:pPr>
              <a:t>‹#›</a:t>
            </a:fld>
            <a:endParaRPr lang="en-US" dirty="0"/>
          </a:p>
        </p:txBody>
      </p:sp>
    </p:spTree>
    <p:extLst>
      <p:ext uri="{BB962C8B-B14F-4D97-AF65-F5344CB8AC3E}">
        <p14:creationId xmlns:p14="http://schemas.microsoft.com/office/powerpoint/2010/main" val="124358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BED1BC-1E74-9844-B028-41C85745E93B}" type="slidenum">
              <a:rPr lang="en-US" smtClean="0"/>
              <a:pPr>
                <a:defRPr/>
              </a:pPr>
              <a:t>‹#›</a:t>
            </a:fld>
            <a:endParaRPr lang="en-US" dirty="0"/>
          </a:p>
        </p:txBody>
      </p:sp>
    </p:spTree>
    <p:extLst>
      <p:ext uri="{BB962C8B-B14F-4D97-AF65-F5344CB8AC3E}">
        <p14:creationId xmlns:p14="http://schemas.microsoft.com/office/powerpoint/2010/main" val="37000652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8BB66-7990-974B-B66A-25C6997CD045}" type="slidenum">
              <a:rPr lang="en-US" smtClean="0"/>
              <a:pPr>
                <a:defRPr/>
              </a:pPr>
              <a:t>‹#›</a:t>
            </a:fld>
            <a:endParaRPr lang="en-US" dirty="0"/>
          </a:p>
        </p:txBody>
      </p:sp>
    </p:spTree>
    <p:extLst>
      <p:ext uri="{BB962C8B-B14F-4D97-AF65-F5344CB8AC3E}">
        <p14:creationId xmlns:p14="http://schemas.microsoft.com/office/powerpoint/2010/main" val="33578058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C6C4F-F4FE-294A-9682-9D46C16C641E}" type="slidenum">
              <a:rPr lang="en-US" smtClean="0"/>
              <a:pPr>
                <a:defRPr/>
              </a:pPr>
              <a:t>‹#›</a:t>
            </a:fld>
            <a:endParaRPr lang="en-US" dirty="0"/>
          </a:p>
        </p:txBody>
      </p:sp>
    </p:spTree>
    <p:extLst>
      <p:ext uri="{BB962C8B-B14F-4D97-AF65-F5344CB8AC3E}">
        <p14:creationId xmlns:p14="http://schemas.microsoft.com/office/powerpoint/2010/main" val="1277901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335516-AE8F-9E47-88DC-242FD404D73F}" type="slidenum">
              <a:rPr lang="en-US" smtClean="0"/>
              <a:pPr>
                <a:defRPr/>
              </a:pPr>
              <a:t>‹#›</a:t>
            </a:fld>
            <a:endParaRPr lang="en-US" dirty="0"/>
          </a:p>
        </p:txBody>
      </p:sp>
    </p:spTree>
    <p:extLst>
      <p:ext uri="{BB962C8B-B14F-4D97-AF65-F5344CB8AC3E}">
        <p14:creationId xmlns:p14="http://schemas.microsoft.com/office/powerpoint/2010/main" val="7863111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D9E638-21D3-104C-91DE-10BC83F79D26}" type="slidenum">
              <a:rPr lang="en-US" smtClean="0"/>
              <a:pPr>
                <a:defRPr/>
              </a:pPr>
              <a:t>‹#›</a:t>
            </a:fld>
            <a:endParaRPr lang="en-US" dirty="0"/>
          </a:p>
        </p:txBody>
      </p:sp>
    </p:spTree>
    <p:extLst>
      <p:ext uri="{BB962C8B-B14F-4D97-AF65-F5344CB8AC3E}">
        <p14:creationId xmlns:p14="http://schemas.microsoft.com/office/powerpoint/2010/main" val="8312249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C03482-9C37-1E4F-A0A4-852C89DFCAFC}" type="slidenum">
              <a:rPr lang="en-US" smtClean="0"/>
              <a:pPr>
                <a:defRPr/>
              </a:pPr>
              <a:t>‹#›</a:t>
            </a:fld>
            <a:endParaRPr lang="en-US" dirty="0"/>
          </a:p>
        </p:txBody>
      </p:sp>
    </p:spTree>
    <p:extLst>
      <p:ext uri="{BB962C8B-B14F-4D97-AF65-F5344CB8AC3E}">
        <p14:creationId xmlns:p14="http://schemas.microsoft.com/office/powerpoint/2010/main" val="7553057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1F6981-692D-8C48-A6BA-E11322D43D61}" type="slidenum">
              <a:rPr lang="en-US" smtClean="0"/>
              <a:pPr>
                <a:defRPr/>
              </a:pPr>
              <a:t>‹#›</a:t>
            </a:fld>
            <a:endParaRPr lang="en-US" dirty="0"/>
          </a:p>
        </p:txBody>
      </p:sp>
    </p:spTree>
    <p:extLst>
      <p:ext uri="{BB962C8B-B14F-4D97-AF65-F5344CB8AC3E}">
        <p14:creationId xmlns:p14="http://schemas.microsoft.com/office/powerpoint/2010/main" val="16442987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152845314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803753948"/>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141185603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120123774"/>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2915124884"/>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142921679"/>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4153430086"/>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264951904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3816091726"/>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2429484253"/>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965023957"/>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171191163"/>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4BE9EC-5C30-774F-B790-F33B926F5514}" type="slidenum">
              <a:rPr lang="en-US" smtClean="0"/>
              <a:pPr>
                <a:defRPr/>
              </a:pPr>
              <a:t>‹#›</a:t>
            </a:fld>
            <a:endParaRPr lang="en-US" dirty="0"/>
          </a:p>
        </p:txBody>
      </p:sp>
    </p:spTree>
    <p:extLst>
      <p:ext uri="{BB962C8B-B14F-4D97-AF65-F5344CB8AC3E}">
        <p14:creationId xmlns:p14="http://schemas.microsoft.com/office/powerpoint/2010/main" val="397627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66B958-6450-B84E-A588-42F6259244D9}" type="slidenum">
              <a:rPr lang="en-US" smtClean="0"/>
              <a:pPr>
                <a:defRPr/>
              </a:pPr>
              <a:t>‹#›</a:t>
            </a:fld>
            <a:endParaRPr lang="en-US" dirty="0"/>
          </a:p>
        </p:txBody>
      </p:sp>
    </p:spTree>
    <p:extLst>
      <p:ext uri="{BB962C8B-B14F-4D97-AF65-F5344CB8AC3E}">
        <p14:creationId xmlns:p14="http://schemas.microsoft.com/office/powerpoint/2010/main" val="42531214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1C21F-A67B-E243-B0F7-B3D3E6443ECA}" type="slidenum">
              <a:rPr lang="en-US" smtClean="0"/>
              <a:pPr>
                <a:defRPr/>
              </a:pPr>
              <a:t>‹#›</a:t>
            </a:fld>
            <a:endParaRPr lang="en-US" dirty="0"/>
          </a:p>
        </p:txBody>
      </p:sp>
    </p:spTree>
    <p:extLst>
      <p:ext uri="{BB962C8B-B14F-4D97-AF65-F5344CB8AC3E}">
        <p14:creationId xmlns:p14="http://schemas.microsoft.com/office/powerpoint/2010/main" val="20060536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6CCBC-F724-B441-A4C3-165EFD0ED9C5}" type="slidenum">
              <a:rPr lang="en-US" smtClean="0"/>
              <a:pPr>
                <a:defRPr/>
              </a:pPr>
              <a:t>‹#›</a:t>
            </a:fld>
            <a:endParaRPr lang="en-US" dirty="0"/>
          </a:p>
        </p:txBody>
      </p:sp>
    </p:spTree>
    <p:extLst>
      <p:ext uri="{BB962C8B-B14F-4D97-AF65-F5344CB8AC3E}">
        <p14:creationId xmlns:p14="http://schemas.microsoft.com/office/powerpoint/2010/main" val="24443364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CAF68A-2B4B-724C-BCF7-416A9778BE7F}" type="slidenum">
              <a:rPr lang="en-US" smtClean="0"/>
              <a:pPr>
                <a:defRPr/>
              </a:pPr>
              <a:t>‹#›</a:t>
            </a:fld>
            <a:endParaRPr lang="en-US" dirty="0"/>
          </a:p>
        </p:txBody>
      </p:sp>
    </p:spTree>
    <p:extLst>
      <p:ext uri="{BB962C8B-B14F-4D97-AF65-F5344CB8AC3E}">
        <p14:creationId xmlns:p14="http://schemas.microsoft.com/office/powerpoint/2010/main" val="29098680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B695D7-D8B0-5845-8622-EBC2CD6AA4E7}" type="slidenum">
              <a:rPr lang="en-US" smtClean="0"/>
              <a:pPr>
                <a:defRPr/>
              </a:pPr>
              <a:t>‹#›</a:t>
            </a:fld>
            <a:endParaRPr lang="en-US" dirty="0"/>
          </a:p>
        </p:txBody>
      </p:sp>
    </p:spTree>
    <p:extLst>
      <p:ext uri="{BB962C8B-B14F-4D97-AF65-F5344CB8AC3E}">
        <p14:creationId xmlns:p14="http://schemas.microsoft.com/office/powerpoint/2010/main" val="720805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4CCC26-0EA2-AD49-A64B-8AD5827ACB18}" type="slidenum">
              <a:rPr lang="en-US" smtClean="0"/>
              <a:pPr>
                <a:defRPr/>
              </a:pPr>
              <a:t>‹#›</a:t>
            </a:fld>
            <a:endParaRPr lang="en-US" dirty="0"/>
          </a:p>
        </p:txBody>
      </p:sp>
    </p:spTree>
    <p:extLst>
      <p:ext uri="{BB962C8B-B14F-4D97-AF65-F5344CB8AC3E}">
        <p14:creationId xmlns:p14="http://schemas.microsoft.com/office/powerpoint/2010/main" val="4815220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708E23-B935-FD4C-AD60-349E792BDDAC}" type="slidenum">
              <a:rPr lang="en-US" smtClean="0"/>
              <a:pPr>
                <a:defRPr/>
              </a:pPr>
              <a:t>‹#›</a:t>
            </a:fld>
            <a:endParaRPr lang="en-US" dirty="0"/>
          </a:p>
        </p:txBody>
      </p:sp>
    </p:spTree>
    <p:extLst>
      <p:ext uri="{BB962C8B-B14F-4D97-AF65-F5344CB8AC3E}">
        <p14:creationId xmlns:p14="http://schemas.microsoft.com/office/powerpoint/2010/main" val="31654535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194626-85B7-8544-BD93-F11852B2C046}" type="slidenum">
              <a:rPr lang="en-US" smtClean="0"/>
              <a:pPr>
                <a:defRPr/>
              </a:pPr>
              <a:t>‹#›</a:t>
            </a:fld>
            <a:endParaRPr lang="en-US" dirty="0"/>
          </a:p>
        </p:txBody>
      </p:sp>
    </p:spTree>
    <p:extLst>
      <p:ext uri="{BB962C8B-B14F-4D97-AF65-F5344CB8AC3E}">
        <p14:creationId xmlns:p14="http://schemas.microsoft.com/office/powerpoint/2010/main" val="795280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8B1A65-0F98-094D-A451-24B54394D856}" type="slidenum">
              <a:rPr lang="en-US" smtClean="0"/>
              <a:pPr>
                <a:defRPr/>
              </a:pPr>
              <a:t>‹#›</a:t>
            </a:fld>
            <a:endParaRPr lang="en-US" dirty="0"/>
          </a:p>
        </p:txBody>
      </p:sp>
    </p:spTree>
    <p:extLst>
      <p:ext uri="{BB962C8B-B14F-4D97-AF65-F5344CB8AC3E}">
        <p14:creationId xmlns:p14="http://schemas.microsoft.com/office/powerpoint/2010/main" val="37049603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AB3D32-B365-684B-856E-1EB36F8E9431}" type="slidenum">
              <a:rPr lang="en-US" smtClean="0"/>
              <a:pPr>
                <a:defRPr/>
              </a:pPr>
              <a:t>‹#›</a:t>
            </a:fld>
            <a:endParaRPr lang="en-US" dirty="0"/>
          </a:p>
        </p:txBody>
      </p:sp>
    </p:spTree>
    <p:extLst>
      <p:ext uri="{BB962C8B-B14F-4D97-AF65-F5344CB8AC3E}">
        <p14:creationId xmlns:p14="http://schemas.microsoft.com/office/powerpoint/2010/main" val="36505367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8DD89-FBA7-0447-9410-3DC80D206635}" type="slidenum">
              <a:rPr lang="en-US" smtClean="0"/>
              <a:pPr>
                <a:defRPr/>
              </a:pPr>
              <a:t>‹#›</a:t>
            </a:fld>
            <a:endParaRPr lang="en-US" dirty="0"/>
          </a:p>
        </p:txBody>
      </p:sp>
    </p:spTree>
    <p:extLst>
      <p:ext uri="{BB962C8B-B14F-4D97-AF65-F5344CB8AC3E}">
        <p14:creationId xmlns:p14="http://schemas.microsoft.com/office/powerpoint/2010/main" val="12776066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34F34F87-D673-EE49-9545-CB4A5FE4A2FC}" type="slidenum">
              <a:rPr lang="en-US"/>
              <a:pPr>
                <a:defRPr/>
              </a:pPr>
              <a:t>‹#›</a:t>
            </a:fld>
            <a:endParaRPr lang="en-US"/>
          </a:p>
        </p:txBody>
      </p:sp>
    </p:spTree>
    <p:extLst>
      <p:ext uri="{BB962C8B-B14F-4D97-AF65-F5344CB8AC3E}">
        <p14:creationId xmlns:p14="http://schemas.microsoft.com/office/powerpoint/2010/main" val="37732213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075CA1-66BD-5A46-9078-2FFAD5766CA7}" type="slidenum">
              <a:rPr lang="en-US" smtClean="0"/>
              <a:pPr>
                <a:defRPr/>
              </a:pPr>
              <a:t>‹#›</a:t>
            </a:fld>
            <a:endParaRPr lang="en-US" dirty="0"/>
          </a:p>
        </p:txBody>
      </p:sp>
    </p:spTree>
    <p:extLst>
      <p:ext uri="{BB962C8B-B14F-4D97-AF65-F5344CB8AC3E}">
        <p14:creationId xmlns:p14="http://schemas.microsoft.com/office/powerpoint/2010/main" val="28984660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8D85CD-827A-3A49-9FE5-E5855FBD0771}" type="slidenum">
              <a:rPr lang="en-US" smtClean="0"/>
              <a:pPr>
                <a:defRPr/>
              </a:pPr>
              <a:t>‹#›</a:t>
            </a:fld>
            <a:endParaRPr lang="en-US" dirty="0"/>
          </a:p>
        </p:txBody>
      </p:sp>
    </p:spTree>
    <p:extLst>
      <p:ext uri="{BB962C8B-B14F-4D97-AF65-F5344CB8AC3E}">
        <p14:creationId xmlns:p14="http://schemas.microsoft.com/office/powerpoint/2010/main" val="12973816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16EA5C-96EE-FC41-8845-7D8DD4F970C5}" type="slidenum">
              <a:rPr lang="en-US" smtClean="0"/>
              <a:pPr>
                <a:defRPr/>
              </a:pPr>
              <a:t>‹#›</a:t>
            </a:fld>
            <a:endParaRPr lang="en-US" dirty="0"/>
          </a:p>
        </p:txBody>
      </p:sp>
    </p:spTree>
    <p:extLst>
      <p:ext uri="{BB962C8B-B14F-4D97-AF65-F5344CB8AC3E}">
        <p14:creationId xmlns:p14="http://schemas.microsoft.com/office/powerpoint/2010/main" val="24725284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AC0024-52A3-A34B-9050-0DBD06E41C60}" type="slidenum">
              <a:rPr lang="en-US" smtClean="0"/>
              <a:pPr>
                <a:defRPr/>
              </a:pPr>
              <a:t>‹#›</a:t>
            </a:fld>
            <a:endParaRPr lang="en-US" dirty="0"/>
          </a:p>
        </p:txBody>
      </p:sp>
    </p:spTree>
    <p:extLst>
      <p:ext uri="{BB962C8B-B14F-4D97-AF65-F5344CB8AC3E}">
        <p14:creationId xmlns:p14="http://schemas.microsoft.com/office/powerpoint/2010/main" val="1013339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61BACD-D7A7-CB4D-8204-BA5B66EA9343}" type="slidenum">
              <a:rPr lang="en-US" smtClean="0"/>
              <a:pPr>
                <a:defRPr/>
              </a:pPr>
              <a:t>‹#›</a:t>
            </a:fld>
            <a:endParaRPr lang="en-US" dirty="0"/>
          </a:p>
        </p:txBody>
      </p:sp>
    </p:spTree>
    <p:extLst>
      <p:ext uri="{BB962C8B-B14F-4D97-AF65-F5344CB8AC3E}">
        <p14:creationId xmlns:p14="http://schemas.microsoft.com/office/powerpoint/2010/main" val="19216814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109AE2-05C7-4047-B017-3459DD14FCD3}" type="slidenum">
              <a:rPr lang="en-US" smtClean="0"/>
              <a:pPr>
                <a:defRPr/>
              </a:pPr>
              <a:t>‹#›</a:t>
            </a:fld>
            <a:endParaRPr lang="en-US" dirty="0"/>
          </a:p>
        </p:txBody>
      </p:sp>
    </p:spTree>
    <p:extLst>
      <p:ext uri="{BB962C8B-B14F-4D97-AF65-F5344CB8AC3E}">
        <p14:creationId xmlns:p14="http://schemas.microsoft.com/office/powerpoint/2010/main" val="437706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04F2D4-0B66-4545-BD13-CC22A2517220}" type="slidenum">
              <a:rPr lang="en-US" smtClean="0"/>
              <a:pPr>
                <a:defRPr/>
              </a:pPr>
              <a:t>‹#›</a:t>
            </a:fld>
            <a:endParaRPr lang="en-US" dirty="0"/>
          </a:p>
        </p:txBody>
      </p:sp>
    </p:spTree>
    <p:extLst>
      <p:ext uri="{BB962C8B-B14F-4D97-AF65-F5344CB8AC3E}">
        <p14:creationId xmlns:p14="http://schemas.microsoft.com/office/powerpoint/2010/main" val="27723298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DD4042-9116-E140-BC8F-B647076AAD7D}" type="slidenum">
              <a:rPr lang="en-US" smtClean="0"/>
              <a:pPr>
                <a:defRPr/>
              </a:pPr>
              <a:t>‹#›</a:t>
            </a:fld>
            <a:endParaRPr lang="en-US" dirty="0"/>
          </a:p>
        </p:txBody>
      </p:sp>
    </p:spTree>
    <p:extLst>
      <p:ext uri="{BB962C8B-B14F-4D97-AF65-F5344CB8AC3E}">
        <p14:creationId xmlns:p14="http://schemas.microsoft.com/office/powerpoint/2010/main" val="4633677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FC3CC3-1571-5C48-A9B7-A013B86CA750}" type="slidenum">
              <a:rPr lang="en-US" smtClean="0"/>
              <a:pPr>
                <a:defRPr/>
              </a:pPr>
              <a:t>‹#›</a:t>
            </a:fld>
            <a:endParaRPr lang="en-US" dirty="0"/>
          </a:p>
        </p:txBody>
      </p:sp>
    </p:spTree>
    <p:extLst>
      <p:ext uri="{BB962C8B-B14F-4D97-AF65-F5344CB8AC3E}">
        <p14:creationId xmlns:p14="http://schemas.microsoft.com/office/powerpoint/2010/main" val="41011195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3D3F6-098A-7341-84AD-82E09A136392}" type="slidenum">
              <a:rPr lang="en-US" smtClean="0"/>
              <a:pPr>
                <a:defRPr/>
              </a:pPr>
              <a:t>‹#›</a:t>
            </a:fld>
            <a:endParaRPr lang="en-US" dirty="0"/>
          </a:p>
        </p:txBody>
      </p:sp>
    </p:spTree>
    <p:extLst>
      <p:ext uri="{BB962C8B-B14F-4D97-AF65-F5344CB8AC3E}">
        <p14:creationId xmlns:p14="http://schemas.microsoft.com/office/powerpoint/2010/main" val="33505262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9634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520840"/>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756592"/>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903956"/>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16396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99532"/>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628022"/>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80249"/>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69963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753811"/>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145305"/>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19192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660863922"/>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2808159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41996941"/>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7470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16079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7615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329494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595280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579297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03098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86955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302825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62072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69003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33568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697988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743430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41509930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4774816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1378534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593811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93537414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5024456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119792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25903471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87221099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6730902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81367260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33296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4154088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069702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0114764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130773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229342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550433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8235448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750119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770984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466558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615452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609032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1F8F537E-5DAA-AC4C-8053-EB8D60B8F21C}"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42518863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9C37B06D-42C0-B140-B503-5988354B0E7A}"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4601590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9B2DF32D-768B-DA4B-AB09-51DFE1CC63BD}"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93355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35023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42BA8D51-C5C7-BE4D-A508-E036EDE35BB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53047872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97F4D37B-1FEA-CA4F-AA09-478D2CC9812E}"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4439895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E8D46A5F-C8EB-0147-BF09-9CEBFBAE4985}"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5256637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6737C2BE-2908-6A43-9ACC-CE76BAB453CD}"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661561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EEC7283B-34FD-7E41-B756-7DEA65F198FA}"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38883070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E5D0F5E6-B2B0-7A48-A4DD-81FCDF6E54EC}"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90661883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b="1" i="0">
                <a:solidFill>
                  <a:srgbClr val="000000"/>
                </a:solidFill>
                <a:latin typeface="Arial" panose="020B0604020202020204" pitchFamily="34" charset="0"/>
              </a:defRPr>
            </a:lvl1pPr>
          </a:lstStyle>
          <a:p>
            <a:pPr fontAlgn="base">
              <a:spcBef>
                <a:spcPct val="0"/>
              </a:spcBef>
              <a:spcAft>
                <a:spcPct val="0"/>
              </a:spcAft>
              <a:defRPr/>
            </a:pPr>
            <a:fld id="{F5A01167-C66D-0742-9EBA-B2B8C282A28D}"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9185756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5387870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1251509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39164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1319173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5884735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27562057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6041025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8806421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0589632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42787998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1816695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40136946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769028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5939175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lvl1pPr>
          </a:lstStyle>
          <a:p>
            <a:pPr>
              <a:defRPr/>
            </a:pPr>
            <a:fld id="{CC0BDF7D-2D5C-D44F-8BEE-503A5E146828}" type="slidenum">
              <a:rPr lang="en-GB"/>
              <a:pPr>
                <a:defRPr/>
              </a:pPr>
              <a:t>‹#›</a:t>
            </a:fld>
            <a:endParaRPr lang="en-GB"/>
          </a:p>
        </p:txBody>
      </p:sp>
    </p:spTree>
    <p:extLst>
      <p:ext uri="{BB962C8B-B14F-4D97-AF65-F5344CB8AC3E}">
        <p14:creationId xmlns:p14="http://schemas.microsoft.com/office/powerpoint/2010/main" val="18290628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lvl1pPr>
          </a:lstStyle>
          <a:p>
            <a:pPr>
              <a:defRPr/>
            </a:pPr>
            <a:fld id="{BE3187D6-6FAC-0E4D-BB6E-CFE124E88145}" type="slidenum">
              <a:rPr lang="en-GB"/>
              <a:pPr>
                <a:defRPr/>
              </a:pPr>
              <a:t>‹#›</a:t>
            </a:fld>
            <a:endParaRPr lang="en-GB"/>
          </a:p>
        </p:txBody>
      </p:sp>
    </p:spTree>
    <p:extLst>
      <p:ext uri="{BB962C8B-B14F-4D97-AF65-F5344CB8AC3E}">
        <p14:creationId xmlns:p14="http://schemas.microsoft.com/office/powerpoint/2010/main" val="374966701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BD3CC186-F05F-E742-92AF-E12E64E70D92}" type="slidenum">
              <a:rPr lang="en-GB"/>
              <a:pPr>
                <a:defRPr/>
              </a:pPr>
              <a:t>‹#›</a:t>
            </a:fld>
            <a:endParaRPr lang="en-GB"/>
          </a:p>
        </p:txBody>
      </p:sp>
    </p:spTree>
    <p:extLst>
      <p:ext uri="{BB962C8B-B14F-4D97-AF65-F5344CB8AC3E}">
        <p14:creationId xmlns:p14="http://schemas.microsoft.com/office/powerpoint/2010/main" val="36914311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lvl1pPr>
          </a:lstStyle>
          <a:p>
            <a:pPr>
              <a:defRPr/>
            </a:pPr>
            <a:fld id="{DDBE067A-56CC-E443-8693-815832808D31}" type="slidenum">
              <a:rPr lang="en-GB"/>
              <a:pPr>
                <a:defRPr/>
              </a:pPr>
              <a:t>‹#›</a:t>
            </a:fld>
            <a:endParaRPr lang="en-GB"/>
          </a:p>
        </p:txBody>
      </p:sp>
    </p:spTree>
    <p:extLst>
      <p:ext uri="{BB962C8B-B14F-4D97-AF65-F5344CB8AC3E}">
        <p14:creationId xmlns:p14="http://schemas.microsoft.com/office/powerpoint/2010/main" val="4334830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lvl1pPr>
          </a:lstStyle>
          <a:p>
            <a:pPr>
              <a:defRPr/>
            </a:pPr>
            <a:fld id="{5A0433F7-5899-B447-9ED7-F7639070D92F}" type="slidenum">
              <a:rPr lang="en-GB"/>
              <a:pPr>
                <a:defRPr/>
              </a:pPr>
              <a:t>‹#›</a:t>
            </a:fld>
            <a:endParaRPr lang="en-GB"/>
          </a:p>
        </p:txBody>
      </p:sp>
    </p:spTree>
    <p:extLst>
      <p:ext uri="{BB962C8B-B14F-4D97-AF65-F5344CB8AC3E}">
        <p14:creationId xmlns:p14="http://schemas.microsoft.com/office/powerpoint/2010/main" val="38192873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lvl1pPr>
          </a:lstStyle>
          <a:p>
            <a:pPr>
              <a:defRPr/>
            </a:pPr>
            <a:fld id="{6497DEE5-2203-0044-AEEA-81770FCD124A}" type="slidenum">
              <a:rPr lang="en-GB"/>
              <a:pPr>
                <a:defRPr/>
              </a:pPr>
              <a:t>‹#›</a:t>
            </a:fld>
            <a:endParaRPr lang="en-GB"/>
          </a:p>
        </p:txBody>
      </p:sp>
    </p:spTree>
    <p:extLst>
      <p:ext uri="{BB962C8B-B14F-4D97-AF65-F5344CB8AC3E}">
        <p14:creationId xmlns:p14="http://schemas.microsoft.com/office/powerpoint/2010/main" val="28202623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E28B1615-3B77-F44D-BD2B-1C2C31002BC1}" type="slidenum">
              <a:rPr lang="en-GB"/>
              <a:pPr>
                <a:defRPr/>
              </a:pPr>
              <a:t>‹#›</a:t>
            </a:fld>
            <a:endParaRPr lang="en-GB"/>
          </a:p>
        </p:txBody>
      </p:sp>
    </p:spTree>
    <p:extLst>
      <p:ext uri="{BB962C8B-B14F-4D97-AF65-F5344CB8AC3E}">
        <p14:creationId xmlns:p14="http://schemas.microsoft.com/office/powerpoint/2010/main" val="36546298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9DFE59E1-3E65-664D-8260-7D349243855B}" type="slidenum">
              <a:rPr lang="en-GB"/>
              <a:pPr>
                <a:defRPr/>
              </a:pPr>
              <a:t>‹#›</a:t>
            </a:fld>
            <a:endParaRPr lang="en-GB"/>
          </a:p>
        </p:txBody>
      </p:sp>
    </p:spTree>
    <p:extLst>
      <p:ext uri="{BB962C8B-B14F-4D97-AF65-F5344CB8AC3E}">
        <p14:creationId xmlns:p14="http://schemas.microsoft.com/office/powerpoint/2010/main" val="32955431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775F8692-9B31-0243-A829-4615F14E57A8}" type="slidenum">
              <a:rPr lang="en-GB"/>
              <a:pPr>
                <a:defRPr/>
              </a:pPr>
              <a:t>‹#›</a:t>
            </a:fld>
            <a:endParaRPr lang="en-GB"/>
          </a:p>
        </p:txBody>
      </p:sp>
    </p:spTree>
    <p:extLst>
      <p:ext uri="{BB962C8B-B14F-4D97-AF65-F5344CB8AC3E}">
        <p14:creationId xmlns:p14="http://schemas.microsoft.com/office/powerpoint/2010/main" val="651931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lvl1pPr>
          </a:lstStyle>
          <a:p>
            <a:pPr>
              <a:defRPr/>
            </a:pPr>
            <a:fld id="{BE2891A6-DBC7-A24E-BC8C-602CC8A6769F}" type="slidenum">
              <a:rPr lang="en-GB"/>
              <a:pPr>
                <a:defRPr/>
              </a:pPr>
              <a:t>‹#›</a:t>
            </a:fld>
            <a:endParaRPr lang="en-GB"/>
          </a:p>
        </p:txBody>
      </p:sp>
    </p:spTree>
    <p:extLst>
      <p:ext uri="{BB962C8B-B14F-4D97-AF65-F5344CB8AC3E}">
        <p14:creationId xmlns:p14="http://schemas.microsoft.com/office/powerpoint/2010/main" val="22904077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lvl1pPr>
          </a:lstStyle>
          <a:p>
            <a:pPr>
              <a:defRPr/>
            </a:pPr>
            <a:fld id="{76D0BD24-105D-8642-B3E2-732BB226C524}" type="slidenum">
              <a:rPr lang="en-GB"/>
              <a:pPr>
                <a:defRPr/>
              </a:pPr>
              <a:t>‹#›</a:t>
            </a:fld>
            <a:endParaRPr lang="en-GB"/>
          </a:p>
        </p:txBody>
      </p:sp>
    </p:spTree>
    <p:extLst>
      <p:ext uri="{BB962C8B-B14F-4D97-AF65-F5344CB8AC3E}">
        <p14:creationId xmlns:p14="http://schemas.microsoft.com/office/powerpoint/2010/main" val="30821007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182914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681793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135723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78327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36472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3420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6829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4888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094289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31496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89501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8808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E46105-1D0A-5D44-A030-DD3266268E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554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CA20597-4049-5B45-AAA4-5251BC298F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10021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17DB846-2403-2640-A186-62F3187CD2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71386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C8DEB7-0C19-0A42-85A4-449A481352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20431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DBF3F3A-332D-2549-AEF3-BD7AC86D28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93978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89F0F2-40D1-8647-BB7C-C166942977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3635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81939689"/>
      </p:ext>
    </p:extLst>
  </p:cSld>
  <p:clrMapOvr>
    <a:masterClrMapping/>
  </p:clrMapOvr>
  <p:transition spd="med">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D19466B-E9B9-3D46-85AF-F0B1A68B05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28874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8519A1-CB73-6144-BCA9-FFCE34F3EE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48510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25A751E-A34D-7C46-B277-DCAE71A3C25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623397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E7417E2-12AE-7644-B3AE-42708AAC9B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438275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6D1D2F-52C7-3544-B5E5-226CFDA20AC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88998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4D7EACE-A862-B643-AF97-305065CCEB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85135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E46105-1D0A-5D44-A030-DD3266268E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65524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CA20597-4049-5B45-AAA4-5251BC298F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974403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17DB846-2403-2640-A186-62F3187CD2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45986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C8DEB7-0C19-0A42-85A4-449A481352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0242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DBF3F3A-332D-2549-AEF3-BD7AC86D28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14293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89F0F2-40D1-8647-BB7C-C166942977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07765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D19466B-E9B9-3D46-85AF-F0B1A68B05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5219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8519A1-CB73-6144-BCA9-FFCE34F3EE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044190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25A751E-A34D-7C46-B277-DCAE71A3C25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370107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E7417E2-12AE-7644-B3AE-42708AAC9B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24190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6D1D2F-52C7-3544-B5E5-226CFDA20AC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442552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4D7EACE-A862-B643-AF97-305065CCEB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60480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3954653"/>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748325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889586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067966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5267380"/>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8950403"/>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7739298"/>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816723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715131"/>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774874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5809935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12440558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08890200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73532666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12794201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28905948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894048100"/>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147267570"/>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984234281"/>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64337196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584859864"/>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7B05AB-8B28-9E4B-B6DC-3B075797E9F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5566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984E45-7EA2-4141-83EB-9574C6A006D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90886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494F32-778F-504C-A9B9-18B17D68E51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81343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8E2151-5D49-7841-A43E-125FD83AB94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972979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3EE7B6-6A2D-C849-9837-39B5B5835B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349272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0EABE8-CFBF-E445-9046-A1C635B7E3D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54382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A379CD-0668-ED4B-87C3-31624533C14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7933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8B8046-0E03-574B-B9C9-2BEBB95E274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50311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33A39-8F40-1D46-B785-C0F97EE571C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25990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862EA9-4F59-BB4E-9CEE-9B8C696855A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670166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FBE5DE-DF0E-D34A-AB29-2C76B1C9DB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565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437212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5637"/>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625872"/>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657476"/>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379748"/>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41420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075747"/>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92948"/>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496586"/>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770108"/>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191055"/>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206562"/>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4633602"/>
      </p:ext>
    </p:extLst>
  </p:cSld>
  <p:clrMapOvr>
    <a:masterClrMapping/>
  </p:clrMapOvr>
  <p:transition spd="med">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507871"/>
      </p:ext>
    </p:extLst>
  </p:cSld>
  <p:clrMapOvr>
    <a:masterClrMapping/>
  </p:clrMapOvr>
  <p:transition spd="med">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19414617"/>
      </p:ext>
    </p:extLst>
  </p:cSld>
  <p:clrMapOvr>
    <a:masterClrMapping/>
  </p:clrMapOvr>
  <p:transition spd="med">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10240"/>
      </p:ext>
    </p:extLst>
  </p:cSld>
  <p:clrMapOvr>
    <a:masterClrMapping/>
  </p:clrMapOvr>
  <p:transition spd="med">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076297"/>
      </p:ext>
    </p:extLst>
  </p:cSld>
  <p:clrMapOvr>
    <a:masterClrMapping/>
  </p:clrMapOvr>
  <p:transition spd="med">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1220218"/>
      </p:ext>
    </p:extLst>
  </p:cSld>
  <p:clrMapOvr>
    <a:masterClrMapping/>
  </p:clrMapOvr>
  <p:transition spd="med">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6359"/>
      </p:ext>
    </p:extLst>
  </p:cSld>
  <p:clrMapOvr>
    <a:masterClrMapping/>
  </p:clrMapOvr>
  <p:transition spd="med">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2410892"/>
      </p:ext>
    </p:extLst>
  </p:cSld>
  <p:clrMapOvr>
    <a:masterClrMapping/>
  </p:clrMapOvr>
  <p:transition spd="med">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494067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397052"/>
      </p:ext>
    </p:extLst>
  </p:cSld>
  <p:clrMapOvr>
    <a:masterClrMapping/>
  </p:clrMapOvr>
  <p:transition spd="med">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674620"/>
      </p:ext>
    </p:extLst>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96700741"/>
      </p:ext>
    </p:extLst>
  </p:cSld>
  <p:clrMapOvr>
    <a:masterClrMapping/>
  </p:clrMapOvr>
  <p:transition spd="med">
    <p:cu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051699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466007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038622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47773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43310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875135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3412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609940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017864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449210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2385868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196070"/>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253725"/>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895697"/>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247417"/>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376712"/>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5737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312582"/>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09933"/>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504034"/>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028185"/>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038013"/>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394960"/>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3649"/>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398213"/>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49588"/>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845370"/>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748413"/>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675109"/>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435541"/>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704212"/>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7247"/>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43687"/>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509225"/>
      </p:ext>
    </p:extLst>
  </p:cSld>
  <p:clrMapOvr>
    <a:masterClrMapping/>
  </p:clrMapOvr>
  <p:transition>
    <p:wheel spokes="0"/>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9/19/24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820330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9/19/24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31682662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9/19/24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750089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9/19/24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18381834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9/19/24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71386886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9/19/24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36501803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9/19/24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98255047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9/19/24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310318575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9/19/24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383885569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9/19/24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41628218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9/19/24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10336945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19/09/2024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33543254"/>
      </p:ext>
    </p:extLst>
  </p:cSld>
  <p:clrMapOvr>
    <a:overrideClrMapping bg1="dk1" tx1="lt1" bg2="dk2" tx2="lt2" accent1="accent1" accent2="accent2" accent3="accent3" accent4="accent4" accent5="accent5" accent6="accent6" hlink="hlink" folHlink="folHlink"/>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19/09/2024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6638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85484393"/>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19/09/2024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65521835"/>
      </p:ext>
    </p:extLst>
  </p:cSld>
  <p:clrMapOvr>
    <a:overrideClrMapping bg1="lt1" tx1="dk1" bg2="lt2" tx2="dk2" accent1="accent1" accent2="accent2" accent3="accent3" accent4="accent4" accent5="accent5" accent6="accent6" hlink="hlink" folHlink="folHlink"/>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19/09/2024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1520846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19/09/2024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895164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19/09/2024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6417992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19/09/2024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44164621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19/09/2024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349924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19/09/2024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8443736"/>
      </p:ext>
    </p:extLst>
  </p:cSld>
  <p:clrMapOvr>
    <a:overrideClrMapping bg1="lt1" tx1="dk1" bg2="lt2" tx2="dk2" accent1="accent1" accent2="accent2" accent3="accent3" accent4="accent4" accent5="accent5" accent6="accent6" hlink="hlink" folHlink="folHlink"/>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19/09/2024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7190647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19/09/2024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228743093"/>
      </p:ext>
    </p:extLst>
  </p:cSld>
  <p:clrMapOvr>
    <a:overrideClrMapping bg1="lt1" tx1="dk1" bg2="lt2" tx2="dk2" accent1="accent1" accent2="accent2" accent3="accent3" accent4="accent4" accent5="accent5" accent6="accent6" hlink="hlink" folHlink="folHlink"/>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09967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4727976"/>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84521398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531992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07072172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0112807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4028513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541331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9543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445295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5344236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28291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58560666"/>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51621366"/>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2001686"/>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90840414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89000"/>
            <a:ext cx="3606800" cy="50800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342780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07154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4029336"/>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43761"/>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9516079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938222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62162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9/19/24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54388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69366115"/>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0162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9/19/24</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748033086"/>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9/19/24</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4055150878"/>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9/19/24</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3448863397"/>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1C5421EB-CFF1-C846-BF96-0FFDCC2628C2}"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11232911"/>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CE5DB02D-02AB-C447-8300-DC1125772939}"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88399990"/>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9B7EA4E-3FB8-BB47-AD55-878244D58B5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95858675"/>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72070795-C768-A141-8AAC-0D9D0D1FDAF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59258482"/>
      </p:ext>
    </p:extLst>
  </p:cSld>
  <p:clrMapOvr>
    <a:masterClrMapping/>
  </p:clrMapOvr>
  <p:transition spd="med">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626B6614-C6D2-9741-86C4-41FD2ED4C123}"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72375378"/>
      </p:ext>
    </p:extLst>
  </p:cSld>
  <p:clrMapOvr>
    <a:masterClrMapping/>
  </p:clrMapOvr>
  <p:transition spd="med">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599E4E64-6A3B-A642-81B5-43C1F983C83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7902867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95720802"/>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BF97937A-6EFA-7244-9BBB-4B39FA4EDD5D}"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23927920"/>
      </p:ext>
    </p:extLst>
  </p:cSld>
  <p:clrMapOvr>
    <a:masterClrMapping/>
  </p:clrMapOvr>
  <p:transition spd="med">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B97A148-BB3A-6F4F-A713-8E6B70B4C0C8}"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28457317"/>
      </p:ext>
    </p:extLst>
  </p:cSld>
  <p:clrMapOvr>
    <a:masterClrMapping/>
  </p:clrMapOvr>
  <p:transition spd="med">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43383A86-FADD-714B-BE63-5935EE91934F}"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57795708"/>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33CBCA7D-BFD0-A945-9CDF-5C086F9AF08C}"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07775886"/>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DA14E335-CA85-1D48-81B8-5D641B8822EA}"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43314599"/>
      </p:ext>
    </p:extLst>
  </p:cSld>
  <p:clrMapOvr>
    <a:masterClrMapping/>
  </p:clrMapOvr>
  <p:transition spd="med">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fld id="{B63174D7-74D0-574E-AB1B-20ACBAC7016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48903612"/>
      </p:ext>
    </p:extLst>
  </p:cSld>
  <p:clrMapOvr>
    <a:masterClrMapping/>
  </p:clrMapOvr>
  <p:transition spd="med">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3198847987"/>
      </p:ext>
    </p:extLst>
  </p:cSld>
  <p:clrMapOvr>
    <a:masterClrMapping/>
  </p:clrMapOvr>
  <p:transition spd="med">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180916926"/>
      </p:ext>
    </p:extLst>
  </p:cSld>
  <p:clrMapOvr>
    <a:masterClrMapping/>
  </p:clrMapOvr>
  <p:transition spd="med">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732461420"/>
      </p:ext>
    </p:extLst>
  </p:cSld>
  <p:clrMapOvr>
    <a:masterClrMapping/>
  </p:clrMapOvr>
  <p:transition spd="med">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599332398"/>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08056351"/>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2151811491"/>
      </p:ext>
    </p:extLst>
  </p:cSld>
  <p:clrMapOvr>
    <a:masterClrMapping/>
  </p:clrMapOvr>
  <p:transition spd="med">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1999053915"/>
      </p:ext>
    </p:extLst>
  </p:cSld>
  <p:clrMapOvr>
    <a:masterClrMapping/>
  </p:clrMapOvr>
  <p:transition spd="med">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522652237"/>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2416382042"/>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884848708"/>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068540473"/>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2646144189"/>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3875248652"/>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364372"/>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93491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40426993"/>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272683"/>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780947"/>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44893"/>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321014"/>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909663"/>
      </p:ext>
    </p:extLst>
  </p:cSld>
  <p:clrMapOvr>
    <a:masterClrMapping/>
  </p:clrMapOvr>
  <p:transition spd="med">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204527"/>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579675"/>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123412"/>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995375"/>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916201"/>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71736125"/>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90147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494857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62091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7279288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300309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355390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2828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415628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13416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630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30355033"/>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899976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a:pPr>
                <a:defRPr/>
              </a:pPr>
              <a:t>9/19/24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a:pPr>
                <a:defRPr/>
              </a:pPr>
              <a:t>‹#›</a:t>
            </a:fld>
            <a:endParaRPr lang="en-US"/>
          </a:p>
        </p:txBody>
      </p:sp>
    </p:spTree>
    <p:extLst>
      <p:ext uri="{BB962C8B-B14F-4D97-AF65-F5344CB8AC3E}">
        <p14:creationId xmlns:p14="http://schemas.microsoft.com/office/powerpoint/2010/main" val="168896041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a:pPr>
                <a:defRPr/>
              </a:pPr>
              <a:t>9/19/24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a:pPr>
                <a:defRPr/>
              </a:pPr>
              <a:t>‹#›</a:t>
            </a:fld>
            <a:endParaRPr lang="en-US"/>
          </a:p>
        </p:txBody>
      </p:sp>
    </p:spTree>
    <p:extLst>
      <p:ext uri="{BB962C8B-B14F-4D97-AF65-F5344CB8AC3E}">
        <p14:creationId xmlns:p14="http://schemas.microsoft.com/office/powerpoint/2010/main" val="263214134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a:pPr>
                <a:defRPr/>
              </a:pPr>
              <a:t>9/19/24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a:pPr>
                <a:defRPr/>
              </a:pPr>
              <a:t>‹#›</a:t>
            </a:fld>
            <a:endParaRPr lang="en-US"/>
          </a:p>
        </p:txBody>
      </p:sp>
    </p:spTree>
    <p:extLst>
      <p:ext uri="{BB962C8B-B14F-4D97-AF65-F5344CB8AC3E}">
        <p14:creationId xmlns:p14="http://schemas.microsoft.com/office/powerpoint/2010/main" val="6095421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a:pPr>
                <a:defRPr/>
              </a:pPr>
              <a:t>9/19/24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a:pPr>
                <a:defRPr/>
              </a:pPr>
              <a:t>‹#›</a:t>
            </a:fld>
            <a:endParaRPr lang="en-US"/>
          </a:p>
        </p:txBody>
      </p:sp>
    </p:spTree>
    <p:extLst>
      <p:ext uri="{BB962C8B-B14F-4D97-AF65-F5344CB8AC3E}">
        <p14:creationId xmlns:p14="http://schemas.microsoft.com/office/powerpoint/2010/main" val="181629358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a:pPr>
                <a:defRPr/>
              </a:pPr>
              <a:t>9/19/24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a:pPr>
                <a:defRPr/>
              </a:pPr>
              <a:t>‹#›</a:t>
            </a:fld>
            <a:endParaRPr lang="en-US"/>
          </a:p>
        </p:txBody>
      </p:sp>
    </p:spTree>
    <p:extLst>
      <p:ext uri="{BB962C8B-B14F-4D97-AF65-F5344CB8AC3E}">
        <p14:creationId xmlns:p14="http://schemas.microsoft.com/office/powerpoint/2010/main" val="150636998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a:pPr>
                <a:defRPr/>
              </a:pPr>
              <a:t>9/19/24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a:pPr>
                <a:defRPr/>
              </a:pPr>
              <a:t>‹#›</a:t>
            </a:fld>
            <a:endParaRPr lang="en-US"/>
          </a:p>
        </p:txBody>
      </p:sp>
    </p:spTree>
    <p:extLst>
      <p:ext uri="{BB962C8B-B14F-4D97-AF65-F5344CB8AC3E}">
        <p14:creationId xmlns:p14="http://schemas.microsoft.com/office/powerpoint/2010/main" val="312066782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a:pPr>
                <a:defRPr/>
              </a:pPr>
              <a:t>9/19/24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a:pPr>
                <a:defRPr/>
              </a:pPr>
              <a:t>‹#›</a:t>
            </a:fld>
            <a:endParaRPr lang="en-US"/>
          </a:p>
        </p:txBody>
      </p:sp>
    </p:spTree>
    <p:extLst>
      <p:ext uri="{BB962C8B-B14F-4D97-AF65-F5344CB8AC3E}">
        <p14:creationId xmlns:p14="http://schemas.microsoft.com/office/powerpoint/2010/main" val="17887473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a:pPr>
                <a:defRPr/>
              </a:pPr>
              <a:t>9/19/24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a:pPr>
                <a:defRPr/>
              </a:pPr>
              <a:t>‹#›</a:t>
            </a:fld>
            <a:endParaRPr lang="en-US"/>
          </a:p>
        </p:txBody>
      </p:sp>
    </p:spTree>
    <p:extLst>
      <p:ext uri="{BB962C8B-B14F-4D97-AF65-F5344CB8AC3E}">
        <p14:creationId xmlns:p14="http://schemas.microsoft.com/office/powerpoint/2010/main" val="30906108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a:pPr>
                <a:defRPr/>
              </a:pPr>
              <a:t>9/19/24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a:pPr>
                <a:defRPr/>
              </a:pPr>
              <a:t>‹#›</a:t>
            </a:fld>
            <a:endParaRPr lang="en-US"/>
          </a:p>
        </p:txBody>
      </p:sp>
    </p:spTree>
    <p:extLst>
      <p:ext uri="{BB962C8B-B14F-4D97-AF65-F5344CB8AC3E}">
        <p14:creationId xmlns:p14="http://schemas.microsoft.com/office/powerpoint/2010/main" val="1658933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9584584"/>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a:pPr>
                <a:defRPr/>
              </a:pPr>
              <a:t>9/19/24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a:pPr>
                <a:defRPr/>
              </a:pPr>
              <a:t>‹#›</a:t>
            </a:fld>
            <a:endParaRPr lang="en-US"/>
          </a:p>
        </p:txBody>
      </p:sp>
    </p:spTree>
    <p:extLst>
      <p:ext uri="{BB962C8B-B14F-4D97-AF65-F5344CB8AC3E}">
        <p14:creationId xmlns:p14="http://schemas.microsoft.com/office/powerpoint/2010/main" val="348288043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a:pPr>
                <a:defRPr/>
              </a:pPr>
              <a:t>9/19/24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a:pPr>
                <a:defRPr/>
              </a:pPr>
              <a:t>‹#›</a:t>
            </a:fld>
            <a:endParaRPr lang="en-US"/>
          </a:p>
        </p:txBody>
      </p:sp>
    </p:spTree>
    <p:extLst>
      <p:ext uri="{BB962C8B-B14F-4D97-AF65-F5344CB8AC3E}">
        <p14:creationId xmlns:p14="http://schemas.microsoft.com/office/powerpoint/2010/main" val="239710740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29311"/>
      </p:ext>
    </p:extLst>
  </p:cSld>
  <p:clrMapOvr>
    <a:masterClrMapping/>
  </p:clrMapOvr>
  <p:transition>
    <p:wheel spokes="0"/>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668899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27826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641863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31124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55496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700320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471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9820574"/>
      </p:ext>
    </p:extLst>
  </p:cSld>
  <p:clrMapOvr>
    <a:masterClrMapping/>
  </p:clrMapOvr>
  <p:transition spd="med">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095906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8178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87064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8760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2974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03639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399710583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645276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8801558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245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99779448"/>
      </p:ext>
    </p:extLst>
  </p:cSld>
  <p:clrMapOvr>
    <a:masterClrMapping/>
  </p:clrMapOvr>
  <p:transition spd="med">
    <p:randomBar dir="ver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792903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04138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11966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450894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12142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084427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097165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70456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41865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798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427036658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61364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77832214"/>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80463715"/>
      </p:ext>
    </p:extLst>
  </p:cSld>
  <p:clrMapOvr>
    <a:masterClrMapping/>
  </p:clrMapOvr>
  <p:transition spd="med">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4069346470"/>
      </p:ext>
    </p:extLst>
  </p:cSld>
  <p:clrMapOvr>
    <a:masterClrMapping/>
  </p:clrMapOvr>
  <p:transition spd="med">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063583669"/>
      </p:ext>
    </p:extLst>
  </p:cSld>
  <p:clrMapOvr>
    <a:masterClrMapping/>
  </p:clrMapOvr>
  <p:transition spd="med">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459829568"/>
      </p:ext>
    </p:extLst>
  </p:cSld>
  <p:clrMapOvr>
    <a:masterClrMapping/>
  </p:clrMapOvr>
  <p:transition spd="med">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346381108"/>
      </p:ext>
    </p:extLst>
  </p:cSld>
  <p:clrMapOvr>
    <a:masterClrMapping/>
  </p:clrMapOvr>
  <p:transition spd="med">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917316553"/>
      </p:ext>
    </p:extLst>
  </p:cSld>
  <p:clrMapOvr>
    <a:masterClrMapping/>
  </p:clrMapOvr>
  <p:transition spd="med">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3128654603"/>
      </p:ext>
    </p:extLst>
  </p:cSld>
  <p:clrMapOvr>
    <a:masterClrMapping/>
  </p:clrMapOvr>
  <p:transition spd="med">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98388573"/>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9/19/24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829708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2B4381-BB5B-A34B-AB8A-57389A5046A2}" type="slidenum">
              <a:rPr lang="en-US" smtClean="0"/>
              <a:pPr>
                <a:defRPr/>
              </a:pPr>
              <a:t>‹#›</a:t>
            </a:fld>
            <a:endParaRPr lang="en-US" dirty="0"/>
          </a:p>
        </p:txBody>
      </p:sp>
    </p:spTree>
    <p:extLst>
      <p:ext uri="{BB962C8B-B14F-4D97-AF65-F5344CB8AC3E}">
        <p14:creationId xmlns:p14="http://schemas.microsoft.com/office/powerpoint/2010/main" val="330609210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687514644"/>
      </p:ext>
    </p:extLst>
  </p:cSld>
  <p:clrMapOvr>
    <a:masterClrMapping/>
  </p:clrMapOvr>
  <p:transition spd="med">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1894689552"/>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4175381609"/>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218783046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A059A5-6E51-A748-9BE3-04AA931B2B58}" type="slidenum">
              <a:rPr lang="en-US" smtClean="0"/>
              <a:pPr>
                <a:defRPr/>
              </a:pPr>
              <a:t>‹#›</a:t>
            </a:fld>
            <a:endParaRPr lang="en-US" dirty="0"/>
          </a:p>
        </p:txBody>
      </p:sp>
    </p:spTree>
    <p:extLst>
      <p:ext uri="{BB962C8B-B14F-4D97-AF65-F5344CB8AC3E}">
        <p14:creationId xmlns:p14="http://schemas.microsoft.com/office/powerpoint/2010/main" val="3370185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3968A1-1064-4C4E-8AD9-4C5BD1D116B3}" type="slidenum">
              <a:rPr lang="en-US" smtClean="0"/>
              <a:pPr>
                <a:defRPr/>
              </a:pPr>
              <a:t>‹#›</a:t>
            </a:fld>
            <a:endParaRPr lang="en-US" dirty="0"/>
          </a:p>
        </p:txBody>
      </p:sp>
    </p:spTree>
    <p:extLst>
      <p:ext uri="{BB962C8B-B14F-4D97-AF65-F5344CB8AC3E}">
        <p14:creationId xmlns:p14="http://schemas.microsoft.com/office/powerpoint/2010/main" val="1021291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9CC0AEA-3887-F643-9A5C-2C317CA87272}" type="slidenum">
              <a:rPr lang="en-US" smtClean="0"/>
              <a:pPr>
                <a:defRPr/>
              </a:pPr>
              <a:t>‹#›</a:t>
            </a:fld>
            <a:endParaRPr lang="en-US" dirty="0"/>
          </a:p>
        </p:txBody>
      </p:sp>
    </p:spTree>
    <p:extLst>
      <p:ext uri="{BB962C8B-B14F-4D97-AF65-F5344CB8AC3E}">
        <p14:creationId xmlns:p14="http://schemas.microsoft.com/office/powerpoint/2010/main" val="869439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E1DE3E-33CD-A045-9683-03230842006B}" type="slidenum">
              <a:rPr lang="en-US" smtClean="0"/>
              <a:pPr>
                <a:defRPr/>
              </a:pPr>
              <a:t>‹#›</a:t>
            </a:fld>
            <a:endParaRPr lang="en-US" dirty="0"/>
          </a:p>
        </p:txBody>
      </p:sp>
    </p:spTree>
    <p:extLst>
      <p:ext uri="{BB962C8B-B14F-4D97-AF65-F5344CB8AC3E}">
        <p14:creationId xmlns:p14="http://schemas.microsoft.com/office/powerpoint/2010/main" val="10441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102E2B-EC48-9F40-8B67-11848D7D90C0}" type="slidenum">
              <a:rPr lang="en-US" smtClean="0"/>
              <a:pPr>
                <a:defRPr/>
              </a:pPr>
              <a:t>‹#›</a:t>
            </a:fld>
            <a:endParaRPr lang="en-US" dirty="0"/>
          </a:p>
        </p:txBody>
      </p:sp>
    </p:spTree>
    <p:extLst>
      <p:ext uri="{BB962C8B-B14F-4D97-AF65-F5344CB8AC3E}">
        <p14:creationId xmlns:p14="http://schemas.microsoft.com/office/powerpoint/2010/main" val="4135505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CBE53D-B687-2F43-96C9-4DAB9042B036}" type="slidenum">
              <a:rPr lang="en-US" smtClean="0"/>
              <a:pPr>
                <a:defRPr/>
              </a:pPr>
              <a:t>‹#›</a:t>
            </a:fld>
            <a:endParaRPr lang="en-US" dirty="0"/>
          </a:p>
        </p:txBody>
      </p:sp>
    </p:spTree>
    <p:extLst>
      <p:ext uri="{BB962C8B-B14F-4D97-AF65-F5344CB8AC3E}">
        <p14:creationId xmlns:p14="http://schemas.microsoft.com/office/powerpoint/2010/main" val="2107788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244A1D-744E-3849-A304-7767DB1953F2}" type="slidenum">
              <a:rPr lang="en-US" smtClean="0"/>
              <a:pPr>
                <a:defRPr/>
              </a:pPr>
              <a:t>‹#›</a:t>
            </a:fld>
            <a:endParaRPr lang="en-US" dirty="0"/>
          </a:p>
        </p:txBody>
      </p:sp>
    </p:spTree>
    <p:extLst>
      <p:ext uri="{BB962C8B-B14F-4D97-AF65-F5344CB8AC3E}">
        <p14:creationId xmlns:p14="http://schemas.microsoft.com/office/powerpoint/2010/main" val="3640173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BF47D-0AC7-A846-9099-B205C538E74A}" type="slidenum">
              <a:rPr lang="en-US" smtClean="0"/>
              <a:pPr>
                <a:defRPr/>
              </a:pPr>
              <a:t>‹#›</a:t>
            </a:fld>
            <a:endParaRPr lang="en-US" dirty="0"/>
          </a:p>
        </p:txBody>
      </p:sp>
    </p:spTree>
    <p:extLst>
      <p:ext uri="{BB962C8B-B14F-4D97-AF65-F5344CB8AC3E}">
        <p14:creationId xmlns:p14="http://schemas.microsoft.com/office/powerpoint/2010/main" val="1000715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400753-29F6-9248-97C4-26830840FCE7}" type="slidenum">
              <a:rPr lang="en-US" smtClean="0"/>
              <a:pPr>
                <a:defRPr/>
              </a:pPr>
              <a:t>‹#›</a:t>
            </a:fld>
            <a:endParaRPr lang="en-US" dirty="0"/>
          </a:p>
        </p:txBody>
      </p:sp>
    </p:spTree>
    <p:extLst>
      <p:ext uri="{BB962C8B-B14F-4D97-AF65-F5344CB8AC3E}">
        <p14:creationId xmlns:p14="http://schemas.microsoft.com/office/powerpoint/2010/main" val="218888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9/19/24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745202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944007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5081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422215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7495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141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73775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46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67215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48658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28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515025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60013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8765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36042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322156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33806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316019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545152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961610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57291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53884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5072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74025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837364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9/19/24</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979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8.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24.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5.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6.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5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2.pn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1.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4.pn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3.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4.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0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8.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9.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40.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41.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theme" Target="../theme/theme42.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43.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4.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45.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6.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7.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8.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50.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51.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52.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53.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03.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55.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theme" Target="../theme/theme56.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theme" Target="../theme/theme57.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9.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6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576.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57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slideLayout" Target="../slideLayouts/slideLayout590.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59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66.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9/19/24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111594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dirty="0"/>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endParaRPr lang="en-US" dirty="0"/>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fld id="{8C99E196-A115-2F47-A252-2B1A00B54207}" type="slidenum">
              <a:rPr lang="en-US" smtClean="0"/>
              <a:pPr/>
              <a:t>‹#›</a:t>
            </a:fld>
            <a:endParaRPr lang="en-US" dirty="0"/>
          </a:p>
        </p:txBody>
      </p:sp>
    </p:spTree>
  </p:cSld>
  <p:clrMap bg1="dk2" tx1="lt1" bg2="dk1" tx2="lt2" accent1="accent1" accent2="accent2" accent3="accent3" accent4="accent4" accent5="accent5" accent6="accent6" hlink="hlink" folHlink="folHlink"/>
  <p:sldLayoutIdLst>
    <p:sldLayoutId id="2147483822" r:id="rId1"/>
    <p:sldLayoutId id="2147483823"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1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1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ＭＳ Ｐゴシック"/>
                <a:cs typeface="ＭＳ Ｐゴシック"/>
              </a:defRPr>
            </a:lvl1pPr>
          </a:lstStyle>
          <a:p>
            <a:fld id="{52F367E4-7E1D-FF4E-AF00-438FDA6547A0}" type="datetimeFigureOut">
              <a:rPr lang="en-US" smtClean="0"/>
              <a:pPr/>
              <a:t>9/19/24</a:t>
            </a:fld>
            <a:endParaRPr lang="en-US"/>
          </a:p>
        </p:txBody>
      </p:sp>
      <p:sp>
        <p:nvSpPr>
          <p:cNvPr id="1101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ＭＳ Ｐゴシック"/>
                <a:cs typeface="ＭＳ Ｐゴシック"/>
              </a:defRPr>
            </a:lvl1pPr>
          </a:lstStyle>
          <a:p>
            <a:endParaRPr lang="en-US"/>
          </a:p>
        </p:txBody>
      </p:sp>
      <p:sp>
        <p:nvSpPr>
          <p:cNvPr id="1101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fld id="{8C99E196-A115-2F47-A252-2B1A00B54207}"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b="1" i="0" dirty="0">
                <a:solidFill>
                  <a:srgbClr val="FFFFFF"/>
                </a:solidFill>
                <a:latin typeface="Arial" panose="020B0604020202020204" pitchFamily="34" charset="0"/>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dirty="0"/>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endParaRPr lang="en-US" dirty="0"/>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10199"/>
                  </a:outerShdw>
                </a:effectLst>
                <a:latin typeface="Arial" panose="020B0604020202020204" pitchFamily="34" charset="0"/>
              </a:defRPr>
            </a:lvl1pPr>
          </a:lstStyle>
          <a:p>
            <a:fld id="{8C99E196-A115-2F47-A252-2B1A00B54207}" type="slidenum">
              <a:rPr lang="en-US" smtClean="0"/>
              <a:pPr/>
              <a:t>‹#›</a:t>
            </a:fld>
            <a:endParaRPr lang="en-US" dirty="0"/>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FFCC9FE3-1B9F-1B4E-9408-948F107B57D6}"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517403"/>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FFCC9FE3-1B9F-1B4E-9408-948F107B57D6}"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166139"/>
      </p:ext>
    </p:extLst>
  </p:cSld>
  <p:clrMap bg1="dk2" tx1="lt1" bg2="dk1"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FFCC9FE3-1B9F-1B4E-9408-948F107B57D6}"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31208"/>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313011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277F5D1E-B6F4-8742-A65A-78D2BC29343D}"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682232217"/>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A9FA1E9A-0537-9741-A962-206D22AF2C8E}"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55645"/>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049571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889600199"/>
      </p:ext>
    </p:extLst>
  </p:cSld>
  <p:clrMap bg1="lt1" tx1="dk1" bg2="lt2" tx2="dk2" accent1="accent1" accent2="accent2" accent3="accent3" accent4="accent4" accent5="accent5" accent6="accent6" hlink="hlink" folHlink="folHlink"/>
  <p:sldLayoutIdLst>
    <p:sldLayoutId id="2147484084" r:id="rId1"/>
    <p:sldLayoutId id="2147484128" r:id="rId2"/>
    <p:sldLayoutId id="214748416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63745624"/>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Osaka" pitchFamily="-112" charset="-128"/>
                <a:cs typeface="Osaka" pitchFamily="-112" charset="-128"/>
              </a:defRPr>
            </a:lvl1pPr>
          </a:lstStyle>
          <a:p>
            <a:fld id="{52F367E4-7E1D-FF4E-AF00-438FDA6547A0}" type="datetimeFigureOut">
              <a:rPr lang="en-US" smtClean="0"/>
              <a:pPr/>
              <a:t>9/19/24</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Osaka" pitchFamily="-112" charset="-128"/>
                <a:cs typeface="Osaka" pitchFamily="-112" charset="-128"/>
              </a:defRPr>
            </a:lvl1pPr>
          </a:lstStyle>
          <a:p>
            <a:endParaRPr lang="en-US" dirty="0"/>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Osaka" charset="0"/>
                <a:cs typeface="Osaka"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55852380"/>
      </p:ext>
    </p:extLst>
  </p:cSld>
  <p:clrMap bg1="lt1" tx1="dk1" bg2="lt2" tx2="dk2" accent1="accent1" accent2="accent2" accent3="accent3" accent4="accent4" accent5="accent5" accent6="accent6" hlink="hlink" folHlink="folHlink"/>
  <p:sldLayoutIdLst>
    <p:sldLayoutId id="214748412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Osaka" pitchFamily="-106"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Osaka" pitchFamily="-10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Osaka" pitchFamily="-10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9/19/24</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42458525"/>
      </p:ext>
    </p:extLst>
  </p:cSld>
  <p:clrMap bg1="dk2" tx1="lt1" bg2="dk1" tx2="lt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2732425231"/>
      </p:ext>
    </p:extLst>
  </p:cSld>
  <p:clrMap bg1="dk2" tx1="lt1" bg2="dk1" tx2="lt2" accent1="accent1" accent2="accent2" accent3="accent3" accent4="accent4" accent5="accent5" accent6="accent6" hlink="hlink" folHlink="folHlink"/>
  <p:sldLayoutIdLst>
    <p:sldLayoutId id="2147484142"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9/19/24</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83937537"/>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641175"/>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BONES" charset="0"/>
              <a:ea typeface="ＭＳ Ｐゴシック" charset="0"/>
              <a:cs typeface="Arial" panose="020B0604020202020204" pitchFamily="34"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09242399"/>
      </p:ext>
    </p:extLst>
  </p:cSld>
  <p:clrMap bg1="dk2" tx1="lt1" bg2="dk1" tx2="lt2" accent1="accent1" accent2="accent2" accent3="accent3" accent4="accent4" accent5="accent5" accent6="accent6" hlink="hlink" folHlink="folHlink"/>
  <p:sldLayoutIdLst>
    <p:sldLayoutId id="2147484169" r:id="rId1"/>
  </p:sldLayoutIdLst>
  <p:txStyles>
    <p:titleStyle>
      <a:lvl1pPr algn="l"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18A8791-A0D0-CE49-9DEA-6760510D96A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43895982"/>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918302FF-6983-AF40-A33B-E842BFD89301}"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2414713875"/>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S PGothic" panose="020B0600070205080204"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9/19/24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586575"/>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226CFE29-8597-9F42-ABFE-B07922578D54}"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7729473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226CFE29-8597-9F42-ABFE-B07922578D54}"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690808738"/>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D85C9387-3A0B-4848-AF66-620769167564}" type="slidenum">
              <a:rPr lang="en-US" smtClean="0">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420580215"/>
      </p:ext>
    </p:extLst>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11648532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0306E01-3D80-9843-BCAE-558886D228D5}"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20025577"/>
      </p:ext>
    </p:extLst>
  </p:cSld>
  <p:clrMap bg1="dk2" tx1="lt1" bg2="dk1"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E839103-EB0F-5A4C-BCA9-CF801665BE1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277010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940043375"/>
      </p:ext>
    </p:extLst>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904718470"/>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923150590"/>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76500703"/>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i="0" dirty="0">
                  <a:solidFill>
                    <a:srgbClr val="00DFCA"/>
                  </a:solidFill>
                  <a:latin typeface="Comic Sans MS" pitchFamily="-128" charset="0"/>
                  <a:ea typeface="Arial"/>
                  <a:cs typeface="Arial" panose="020B0604020202020204" pitchFamily="34" charset="0"/>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Times"/>
                  <a:ea typeface="Arial"/>
                  <a:cs typeface="Arial" panose="020B0604020202020204" pitchFamily="34" charset="0"/>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i="0" dirty="0">
                  <a:solidFill>
                    <a:srgbClr val="00DFCA"/>
                  </a:solidFill>
                  <a:latin typeface="Comic Sans MS" charset="0"/>
                  <a:ea typeface="Arial"/>
                  <a:cs typeface="Arial" panose="020B0604020202020204" pitchFamily="34"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i="0" dirty="0">
                <a:solidFill>
                  <a:srgbClr val="FFFFFF"/>
                </a:solidFill>
                <a:latin typeface="Arial" panose="020B0604020202020204" pitchFamily="34" charset="0"/>
                <a:ea typeface="宋体" charset="0"/>
                <a:cs typeface="宋体" charset="0"/>
              </a:rPr>
              <a:t>© </a:t>
            </a:r>
            <a:r>
              <a:rPr lang="en-US" altLang="zh-CN" sz="1000" b="1" i="0" dirty="0">
                <a:solidFill>
                  <a:srgbClr val="FFFFFF"/>
                </a:solidFill>
                <a:latin typeface="Arial" panose="020B0604020202020204" pitchFamily="34" charset="0"/>
                <a:ea typeface="宋体" charset="0"/>
                <a:cs typeface="宋体" charset="0"/>
              </a:rPr>
              <a:t>2006</a:t>
            </a:r>
            <a:r>
              <a:rPr lang="en-US" altLang="zh-CN" sz="900" b="1" i="0" dirty="0">
                <a:solidFill>
                  <a:srgbClr val="FFFFFF"/>
                </a:solidFill>
                <a:latin typeface="Arial" panose="020B0604020202020204" pitchFamily="34"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542458508"/>
      </p:ext>
    </p:extLst>
  </p:cSld>
  <p:clrMap bg1="dk2" tx1="lt1" bg2="dk1" tx2="lt2" accent1="accent1" accent2="accent2" accent3="accent3" accent4="accent4" accent5="accent5" accent6="accent6" hlink="hlink" folHlink="folHlink"/>
  <p:sldLayoutIdLst>
    <p:sldLayoutId id="2147484361"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9/19/24</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479711331"/>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19/09/2024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994959231"/>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pPr/>
              <a:t>9/19/24</a:t>
            </a:fld>
            <a:endParaRPr lang="en-US" dirty="0"/>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85991594"/>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Tree>
    <p:extLst>
      <p:ext uri="{BB962C8B-B14F-4D97-AF65-F5344CB8AC3E}">
        <p14:creationId xmlns:p14="http://schemas.microsoft.com/office/powerpoint/2010/main" val="704625886"/>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mn-ea"/>
          <a:cs typeface="Arial" panose="020B0604020202020204" pitchFamily="34" charset="0"/>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9/19/24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1021176596"/>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9746471"/>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78852057"/>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114077"/>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smtClean="0">
                <a:solidFill>
                  <a:srgbClr val="000000"/>
                </a:solidFill>
              </a:rPr>
              <a:pPr defTabSz="914400"/>
              <a:t>‹#›</a:t>
            </a:fld>
            <a:endParaRPr lang="en-US" dirty="0">
              <a:solidFill>
                <a:srgbClr val="000000"/>
              </a:solidFill>
            </a:endParaRPr>
          </a:p>
        </p:txBody>
      </p:sp>
    </p:spTree>
    <p:extLst>
      <p:ext uri="{BB962C8B-B14F-4D97-AF65-F5344CB8AC3E}">
        <p14:creationId xmlns:p14="http://schemas.microsoft.com/office/powerpoint/2010/main" val="1706953757"/>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a:ea typeface="ＭＳ Ｐゴシック" charset="0"/>
              </a:rPr>
              <a:pPr defTabSz="914400" fontAlgn="base">
                <a:spcBef>
                  <a:spcPct val="0"/>
                </a:spcBef>
                <a:spcAft>
                  <a:spcPct val="0"/>
                </a:spcAft>
                <a:defRPr/>
              </a:pPr>
              <a:t>9/19/24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59412804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pPr/>
              <a:t>9/19/24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993447649"/>
      </p:ext>
    </p:extLst>
  </p:cSld>
  <p:clrMap bg1="dk2" tx1="lt1" bg2="dk1" tx2="lt2" accent1="accent1" accent2="accent2" accent3="accent3" accent4="accent4" accent5="accent5" accent6="accent6" hlink="hlink" folHlink="folHlink"/>
  <p:sldLayoutIdLst>
    <p:sldLayoutId id="2147484509"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233222"/>
      </p:ext>
    </p:extLst>
  </p:cSld>
  <p:clrMap bg1="dk2" tx1="lt1" bg2="dk1" tx2="lt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542629"/>
      </p:ext>
    </p:extLst>
  </p:cSld>
  <p:clrMap bg1="dk2" tx1="lt1" bg2="dk1" tx2="lt2" accent1="accent1" accent2="accent2" accent3="accent3" accent4="accent4" accent5="accent5" accent6="accent6" hlink="hlink" folHlink="folHlink"/>
  <p:sldLayoutIdLst>
    <p:sldLayoutId id="214748452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578501"/>
      </p:ext>
    </p:extLst>
  </p:cSld>
  <p:clrMap bg1="dk2" tx1="lt1" bg2="dk1" tx2="lt2" accent1="accent1" accent2="accent2" accent3="accent3" accent4="accent4" accent5="accent5" accent6="accent6" hlink="hlink" folHlink="folHlink"/>
  <p:sldLayoutIdLst>
    <p:sldLayoutId id="214748452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587988"/>
      </p:ext>
    </p:extLst>
  </p:cSld>
  <p:clrMap bg1="dk2" tx1="lt1" bg2="dk1"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1768457306"/>
      </p:ext>
    </p:extLst>
  </p:cSld>
  <p:clrMap bg1="lt1" tx1="dk1" bg2="lt2" tx2="dk2" accent1="accent1" accent2="accent2" accent3="accent3" accent4="accent4" accent5="accent5" accent6="accent6" hlink="hlink" folHlink="folHlink"/>
  <p:sldLayoutIdLst>
    <p:sldLayoutId id="2147484543"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62917869"/>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4653EB0D-B9C1-0C42-B6E0-0BA47D69BD63}"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645994"/>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b="1" i="0" dirty="0">
                <a:solidFill>
                  <a:srgbClr val="FFFFFF"/>
                </a:solidFill>
                <a:latin typeface="Arial" panose="020B0604020202020204" pitchFamily="34" charset="0"/>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dirty="0"/>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9/19/24</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8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7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59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88.xml"/><Relationship Id="rId1" Type="http://schemas.openxmlformats.org/officeDocument/2006/relationships/themeOverride" Target="../theme/themeOverride22.xml"/><Relationship Id="rId4" Type="http://schemas.openxmlformats.org/officeDocument/2006/relationships/image" Target="../media/image58.jpeg"/></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99.xml"/><Relationship Id="rId1" Type="http://schemas.openxmlformats.org/officeDocument/2006/relationships/themeOverride" Target="../theme/themeOverride23.xml"/><Relationship Id="rId4" Type="http://schemas.openxmlformats.org/officeDocument/2006/relationships/image" Target="../media/image58.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5.xml"/><Relationship Id="rId1" Type="http://schemas.openxmlformats.org/officeDocument/2006/relationships/themeOverride" Target="../theme/themeOverride24.xml"/><Relationship Id="rId4" Type="http://schemas.openxmlformats.org/officeDocument/2006/relationships/image" Target="../media/image9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05.xml"/><Relationship Id="rId1" Type="http://schemas.openxmlformats.org/officeDocument/2006/relationships/themeOverride" Target="../theme/themeOverride25.xml"/><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5.xml"/><Relationship Id="rId1" Type="http://schemas.openxmlformats.org/officeDocument/2006/relationships/themeOverride" Target="../theme/themeOverride26.xml"/><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5.xml"/><Relationship Id="rId1" Type="http://schemas.openxmlformats.org/officeDocument/2006/relationships/themeOverride" Target="../theme/themeOverride2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7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05.xml"/><Relationship Id="rId1" Type="http://schemas.openxmlformats.org/officeDocument/2006/relationships/themeOverride" Target="../theme/themeOverride28.xml"/><Relationship Id="rId4" Type="http://schemas.openxmlformats.org/officeDocument/2006/relationships/image" Target="../media/image10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05.xml"/><Relationship Id="rId1" Type="http://schemas.openxmlformats.org/officeDocument/2006/relationships/themeOverride" Target="../theme/themeOverride29.xml"/><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5.xml"/><Relationship Id="rId1" Type="http://schemas.openxmlformats.org/officeDocument/2006/relationships/themeOverride" Target="../theme/themeOverride30.xml"/><Relationship Id="rId4" Type="http://schemas.openxmlformats.org/officeDocument/2006/relationships/image" Target="../media/image105.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05.xml"/><Relationship Id="rId1" Type="http://schemas.openxmlformats.org/officeDocument/2006/relationships/themeOverride" Target="../theme/themeOverride31.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05.xml"/><Relationship Id="rId1" Type="http://schemas.openxmlformats.org/officeDocument/2006/relationships/themeOverride" Target="../theme/themeOverride3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16.xml"/><Relationship Id="rId1" Type="http://schemas.openxmlformats.org/officeDocument/2006/relationships/themeOverride" Target="../theme/themeOverride3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5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12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8.xml"/><Relationship Id="rId1" Type="http://schemas.openxmlformats.org/officeDocument/2006/relationships/themeOverride" Target="../theme/themeOverride34.xml"/><Relationship Id="rId4" Type="http://schemas.openxmlformats.org/officeDocument/2006/relationships/image" Target="../media/image1.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28.xml"/><Relationship Id="rId1" Type="http://schemas.openxmlformats.org/officeDocument/2006/relationships/themeOverride" Target="../theme/themeOverride35.xml"/><Relationship Id="rId4" Type="http://schemas.openxmlformats.org/officeDocument/2006/relationships/image" Target="../media/image1.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8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8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30.xml"/><Relationship Id="rId1" Type="http://schemas.openxmlformats.org/officeDocument/2006/relationships/themeOverride" Target="../theme/themeOverride36.xml"/><Relationship Id="rId4" Type="http://schemas.openxmlformats.org/officeDocument/2006/relationships/image" Target="../media/image112.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1.xml"/><Relationship Id="rId1" Type="http://schemas.openxmlformats.org/officeDocument/2006/relationships/themeOverride" Target="../theme/themeOverride37.xml"/><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3.xml"/><Relationship Id="rId1" Type="http://schemas.openxmlformats.org/officeDocument/2006/relationships/slideLayout" Target="../slideLayouts/slideLayout212.xml"/><Relationship Id="rId4" Type="http://schemas.openxmlformats.org/officeDocument/2006/relationships/image" Target="../media/image1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59.xml"/></Relationships>
</file>

<file path=ppt/slides/_rels/slide13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4.xml"/><Relationship Id="rId1" Type="http://schemas.openxmlformats.org/officeDocument/2006/relationships/slideLayout" Target="../slideLayouts/slideLayout221.xml"/><Relationship Id="rId4" Type="http://schemas.openxmlformats.org/officeDocument/2006/relationships/image" Target="../media/image53.jpeg"/></Relationships>
</file>

<file path=ppt/slides/_rels/slide13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15.xml"/><Relationship Id="rId1" Type="http://schemas.openxmlformats.org/officeDocument/2006/relationships/slideLayout" Target="../slideLayouts/slideLayout221.xml"/><Relationship Id="rId4" Type="http://schemas.openxmlformats.org/officeDocument/2006/relationships/image" Target="../media/image5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10.xml"/></Relationships>
</file>

<file path=ppt/slides/_rels/slide1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7.xml"/><Relationship Id="rId1" Type="http://schemas.openxmlformats.org/officeDocument/2006/relationships/slideLayout" Target="../slideLayouts/slideLayout221.xml"/><Relationship Id="rId4" Type="http://schemas.openxmlformats.org/officeDocument/2006/relationships/image" Target="../media/image5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8.xml"/><Relationship Id="rId1" Type="http://schemas.openxmlformats.org/officeDocument/2006/relationships/slideLayout" Target="../slideLayouts/slideLayout210.xml"/></Relationships>
</file>

<file path=ppt/slides/_rels/slide135.xml.rels><?xml version="1.0" encoding="UTF-8" standalone="yes"?>
<Relationships xmlns="http://schemas.openxmlformats.org/package/2006/relationships"><Relationship Id="rId3" Type="http://schemas.openxmlformats.org/officeDocument/2006/relationships/hyperlink" Target="#-1,10,The Mystery of the Genesis  5 "/><Relationship Id="rId2" Type="http://schemas.openxmlformats.org/officeDocument/2006/relationships/notesSlide" Target="../notesSlides/notesSlide119.xml"/><Relationship Id="rId1" Type="http://schemas.openxmlformats.org/officeDocument/2006/relationships/slideLayout" Target="../slideLayouts/slideLayout221.xml"/><Relationship Id="rId4" Type="http://schemas.openxmlformats.org/officeDocument/2006/relationships/image" Target="../media/image5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21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03.xml"/><Relationship Id="rId1" Type="http://schemas.openxmlformats.org/officeDocument/2006/relationships/themeOverride" Target="../theme/themeOverride38.xml"/><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02.xml"/><Relationship Id="rId1" Type="http://schemas.openxmlformats.org/officeDocument/2006/relationships/themeOverride" Target="../theme/themeOverride39.xml"/><Relationship Id="rId5" Type="http://schemas.openxmlformats.org/officeDocument/2006/relationships/image" Target="../media/image121.jpeg"/><Relationship Id="rId4" Type="http://schemas.openxmlformats.org/officeDocument/2006/relationships/image" Target="../media/image120.jpeg"/></Relationships>
</file>

<file path=ppt/slides/_rels/slide1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23.xml"/><Relationship Id="rId1" Type="http://schemas.openxmlformats.org/officeDocument/2006/relationships/slideLayout" Target="../slideLayouts/slideLayout221.xml"/><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59.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6.xml"/><Relationship Id="rId1" Type="http://schemas.openxmlformats.org/officeDocument/2006/relationships/slideLayout" Target="../slideLayouts/slideLayout4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7.xml"/><Relationship Id="rId1" Type="http://schemas.openxmlformats.org/officeDocument/2006/relationships/slideLayout" Target="../slideLayouts/slideLayout401.xml"/><Relationship Id="rId5" Type="http://schemas.openxmlformats.org/officeDocument/2006/relationships/image" Target="../media/image128.png"/><Relationship Id="rId4" Type="http://schemas.openxmlformats.org/officeDocument/2006/relationships/image" Target="../media/image12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5.xml"/><Relationship Id="rId1" Type="http://schemas.openxmlformats.org/officeDocument/2006/relationships/themeOverride" Target="../theme/themeOverride40.xml"/><Relationship Id="rId5" Type="http://schemas.openxmlformats.org/officeDocument/2006/relationships/image" Target="../media/image129.jpeg"/><Relationship Id="rId4"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44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31.xml"/><Relationship Id="rId1" Type="http://schemas.openxmlformats.org/officeDocument/2006/relationships/slideLayout" Target="../slideLayouts/slideLayout491.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49.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59.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1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3.xml"/><Relationship Id="rId1" Type="http://schemas.openxmlformats.org/officeDocument/2006/relationships/slideLayout" Target="../slideLayouts/slideLayout59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7.xml"/><Relationship Id="rId1" Type="http://schemas.openxmlformats.org/officeDocument/2006/relationships/slideLayout" Target="../slideLayouts/slideLayout65.xml"/></Relationships>
</file>

<file path=ppt/slides/_rels/slide1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8.xml"/><Relationship Id="rId1" Type="http://schemas.openxmlformats.org/officeDocument/2006/relationships/slideLayout" Target="../slideLayouts/slideLayout6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9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72.xml"/><Relationship Id="rId1" Type="http://schemas.openxmlformats.org/officeDocument/2006/relationships/themeOverride" Target="../theme/themeOverride41.xml"/><Relationship Id="rId5" Type="http://schemas.openxmlformats.org/officeDocument/2006/relationships/image" Target="../media/image94.png"/><Relationship Id="rId4" Type="http://schemas.openxmlformats.org/officeDocument/2006/relationships/image" Target="../media/image147.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56.xml"/><Relationship Id="rId1" Type="http://schemas.openxmlformats.org/officeDocument/2006/relationships/themeOverride" Target="../theme/themeOverride42.xml"/><Relationship Id="rId4" Type="http://schemas.openxmlformats.org/officeDocument/2006/relationships/image" Target="../media/image14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2.xml"/><Relationship Id="rId1" Type="http://schemas.openxmlformats.org/officeDocument/2006/relationships/slideLayout" Target="../slideLayouts/slideLayout51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3.xml"/><Relationship Id="rId1" Type="http://schemas.openxmlformats.org/officeDocument/2006/relationships/slideLayout" Target="../slideLayouts/slideLayout545.xml"/></Relationships>
</file>

<file path=ppt/slides/_rels/slide1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3.xml"/></Relationships>
</file>

<file path=ppt/slides/_rels/slide1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33.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72.xml"/><Relationship Id="rId1" Type="http://schemas.openxmlformats.org/officeDocument/2006/relationships/themeOverride" Target="../theme/themeOverride43.xml"/><Relationship Id="rId4" Type="http://schemas.openxmlformats.org/officeDocument/2006/relationships/image" Target="../media/image151.png"/></Relationships>
</file>

<file path=ppt/slides/_rels/slide16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33.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33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5.xml"/><Relationship Id="rId1" Type="http://schemas.openxmlformats.org/officeDocument/2006/relationships/slideLayout" Target="../slideLayouts/slideLayout349.xml"/></Relationships>
</file>

<file path=ppt/slides/_rels/slide1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6.xml"/><Relationship Id="rId1" Type="http://schemas.openxmlformats.org/officeDocument/2006/relationships/slideLayout" Target="../slideLayouts/slideLayout349.xml"/><Relationship Id="rId4" Type="http://schemas.openxmlformats.org/officeDocument/2006/relationships/image" Target="../media/image156.png"/></Relationships>
</file>

<file path=ppt/slides/_rels/slide16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9.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3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8.xml"/><Relationship Id="rId1" Type="http://schemas.openxmlformats.org/officeDocument/2006/relationships/slideLayout" Target="../slideLayouts/slideLayout338.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0.xml"/><Relationship Id="rId1" Type="http://schemas.openxmlformats.org/officeDocument/2006/relationships/slideLayout" Target="../slideLayouts/slideLayout361.xml"/><Relationship Id="rId4" Type="http://schemas.openxmlformats.org/officeDocument/2006/relationships/image" Target="../media/image162.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56.xml"/><Relationship Id="rId1" Type="http://schemas.openxmlformats.org/officeDocument/2006/relationships/themeOverride" Target="../theme/themeOverride4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57.xml"/><Relationship Id="rId1" Type="http://schemas.openxmlformats.org/officeDocument/2006/relationships/themeOverride" Target="../theme/themeOverride45.xml"/><Relationship Id="rId4" Type="http://schemas.openxmlformats.org/officeDocument/2006/relationships/image" Target="../media/image163.png"/></Relationships>
</file>

<file path=ppt/slides/_rels/slide1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78.xml"/><Relationship Id="rId1" Type="http://schemas.openxmlformats.org/officeDocument/2006/relationships/themeOverride" Target="../theme/themeOverride4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78.xml"/><Relationship Id="rId1" Type="http://schemas.openxmlformats.org/officeDocument/2006/relationships/themeOverride" Target="../theme/themeOverride4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78.xml"/><Relationship Id="rId1" Type="http://schemas.openxmlformats.org/officeDocument/2006/relationships/themeOverride" Target="../theme/themeOverride4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78.xml"/><Relationship Id="rId1" Type="http://schemas.openxmlformats.org/officeDocument/2006/relationships/themeOverride" Target="../theme/themeOverride4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5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78.xml"/><Relationship Id="rId1" Type="http://schemas.openxmlformats.org/officeDocument/2006/relationships/themeOverride" Target="../theme/themeOverride50.xml"/></Relationships>
</file>

<file path=ppt/slides/_rels/slide1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3.xml"/><Relationship Id="rId1" Type="http://schemas.openxmlformats.org/officeDocument/2006/relationships/slideLayout" Target="../slideLayouts/slideLayout32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57.xml"/><Relationship Id="rId1" Type="http://schemas.openxmlformats.org/officeDocument/2006/relationships/themeOverride" Target="../theme/themeOverride51.xml"/><Relationship Id="rId4" Type="http://schemas.openxmlformats.org/officeDocument/2006/relationships/image" Target="../media/image170.png"/></Relationships>
</file>

<file path=ppt/slides/_rels/slide1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5.xml"/><Relationship Id="rId1" Type="http://schemas.openxmlformats.org/officeDocument/2006/relationships/slideLayout" Target="../slideLayouts/slideLayout272.xml"/><Relationship Id="rId4" Type="http://schemas.openxmlformats.org/officeDocument/2006/relationships/image" Target="../media/image172.png"/></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6.xml"/><Relationship Id="rId1" Type="http://schemas.openxmlformats.org/officeDocument/2006/relationships/slideLayout" Target="../slideLayouts/slideLayout22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7.xml"/><Relationship Id="rId1" Type="http://schemas.openxmlformats.org/officeDocument/2006/relationships/slideLayout" Target="../slideLayouts/slideLayout259.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8.xml"/><Relationship Id="rId1" Type="http://schemas.openxmlformats.org/officeDocument/2006/relationships/slideLayout" Target="../slideLayouts/slideLayout259.xml"/></Relationships>
</file>

<file path=ppt/slides/_rels/slide1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9.xml"/><Relationship Id="rId1" Type="http://schemas.openxmlformats.org/officeDocument/2006/relationships/slideLayout" Target="../slideLayouts/slideLayout259.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0.xml"/><Relationship Id="rId1" Type="http://schemas.openxmlformats.org/officeDocument/2006/relationships/slideLayout" Target="../slideLayouts/slideLayout259.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1.xml"/><Relationship Id="rId1" Type="http://schemas.openxmlformats.org/officeDocument/2006/relationships/slideLayout" Target="../slideLayouts/slideLayout26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59.xml"/></Relationships>
</file>

<file path=ppt/slides/_rels/slide19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2.xml"/><Relationship Id="rId1" Type="http://schemas.openxmlformats.org/officeDocument/2006/relationships/slideLayout" Target="../slideLayouts/slideLayout264.xml"/></Relationships>
</file>

<file path=ppt/slides/_rels/slide1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3.xml"/><Relationship Id="rId1" Type="http://schemas.openxmlformats.org/officeDocument/2006/relationships/slideLayout" Target="../slideLayouts/slideLayout264.xml"/></Relationships>
</file>

<file path=ppt/slides/_rels/slide1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4.xml"/><Relationship Id="rId1" Type="http://schemas.openxmlformats.org/officeDocument/2006/relationships/slideLayout" Target="../slideLayouts/slideLayout259.xml"/></Relationships>
</file>

<file path=ppt/slides/_rels/slide1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5.xml"/><Relationship Id="rId1" Type="http://schemas.openxmlformats.org/officeDocument/2006/relationships/slideLayout" Target="../slideLayouts/slideLayout259.xml"/></Relationships>
</file>

<file path=ppt/slides/_rels/slide1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6.xml"/><Relationship Id="rId1" Type="http://schemas.openxmlformats.org/officeDocument/2006/relationships/slideLayout" Target="../slideLayouts/slideLayout259.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7.xml"/><Relationship Id="rId1" Type="http://schemas.openxmlformats.org/officeDocument/2006/relationships/slideLayout" Target="../slideLayouts/slideLayout226.xml"/></Relationships>
</file>

<file path=ppt/slides/_rels/slide1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8.xml"/><Relationship Id="rId1" Type="http://schemas.openxmlformats.org/officeDocument/2006/relationships/slideLayout" Target="../slideLayouts/slideLayout259.xml"/></Relationships>
</file>

<file path=ppt/slides/_rels/slide1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9.xml"/><Relationship Id="rId1" Type="http://schemas.openxmlformats.org/officeDocument/2006/relationships/slideLayout" Target="../slideLayouts/slideLayout259.xml"/></Relationships>
</file>

<file path=ppt/slides/_rels/slide19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0.xml"/><Relationship Id="rId1" Type="http://schemas.openxmlformats.org/officeDocument/2006/relationships/slideLayout" Target="../slideLayouts/slideLayout25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1.xml"/><Relationship Id="rId1" Type="http://schemas.openxmlformats.org/officeDocument/2006/relationships/slideLayout" Target="../slideLayouts/slideLayout2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2.xml"/><Relationship Id="rId1" Type="http://schemas.openxmlformats.org/officeDocument/2006/relationships/slideLayout" Target="../slideLayouts/slideLayout259.xml"/></Relationships>
</file>

<file path=ppt/slides/_rels/slide20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3.xml"/><Relationship Id="rId1" Type="http://schemas.openxmlformats.org/officeDocument/2006/relationships/slideLayout" Target="../slideLayouts/slideLayout259.xml"/></Relationships>
</file>

<file path=ppt/slides/_rels/slide2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4.xml"/><Relationship Id="rId1" Type="http://schemas.openxmlformats.org/officeDocument/2006/relationships/slideLayout" Target="../slideLayouts/slideLayout259.xml"/></Relationships>
</file>

<file path=ppt/slides/_rels/slide20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5.xml"/><Relationship Id="rId1" Type="http://schemas.openxmlformats.org/officeDocument/2006/relationships/slideLayout" Target="../slideLayouts/slideLayout259.xml"/></Relationships>
</file>

<file path=ppt/slides/_rels/slide2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6.xml"/><Relationship Id="rId1" Type="http://schemas.openxmlformats.org/officeDocument/2006/relationships/slideLayout" Target="../slideLayouts/slideLayout259.xml"/></Relationships>
</file>

<file path=ppt/slides/_rels/slide20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7.xml"/><Relationship Id="rId1" Type="http://schemas.openxmlformats.org/officeDocument/2006/relationships/slideLayout" Target="../slideLayouts/slideLayout259.xml"/></Relationships>
</file>

<file path=ppt/slides/_rels/slide20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8.xml"/><Relationship Id="rId1" Type="http://schemas.openxmlformats.org/officeDocument/2006/relationships/slideLayout" Target="../slideLayouts/slideLayout25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9.xml"/><Relationship Id="rId1" Type="http://schemas.openxmlformats.org/officeDocument/2006/relationships/slideLayout" Target="../slideLayouts/slideLayout259.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56.xml"/><Relationship Id="rId1" Type="http://schemas.openxmlformats.org/officeDocument/2006/relationships/themeOverride" Target="../theme/themeOverride52.xml"/><Relationship Id="rId4" Type="http://schemas.openxmlformats.org/officeDocument/2006/relationships/image" Target="../media/image193.png"/></Relationships>
</file>

<file path=ppt/slides/_rels/slide20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81.xml"/><Relationship Id="rId1" Type="http://schemas.openxmlformats.org/officeDocument/2006/relationships/slideLayout" Target="../slideLayouts/slideLayout2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1.xml"/></Relationships>
</file>

<file path=ppt/slides/_rels/slide21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84.xml"/><Relationship Id="rId1" Type="http://schemas.openxmlformats.org/officeDocument/2006/relationships/themeOverride" Target="../theme/themeOverride53.xml"/><Relationship Id="rId5" Type="http://schemas.openxmlformats.org/officeDocument/2006/relationships/image" Target="../media/image197.jpeg"/><Relationship Id="rId4" Type="http://schemas.openxmlformats.org/officeDocument/2006/relationships/image" Target="../media/image196.png"/></Relationships>
</file>

<file path=ppt/slides/_rels/slide2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3.xml"/><Relationship Id="rId1" Type="http://schemas.openxmlformats.org/officeDocument/2006/relationships/slideLayout" Target="../slideLayouts/slideLayout25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84.xml"/><Relationship Id="rId1" Type="http://schemas.openxmlformats.org/officeDocument/2006/relationships/slideLayout" Target="../slideLayouts/slideLayout259.xml"/><Relationship Id="rId5" Type="http://schemas.openxmlformats.org/officeDocument/2006/relationships/image" Target="../media/image200.png"/><Relationship Id="rId4" Type="http://schemas.openxmlformats.org/officeDocument/2006/relationships/image" Target="../media/image198.png"/></Relationships>
</file>

<file path=ppt/slides/_rels/slide21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85.xml"/><Relationship Id="rId1" Type="http://schemas.openxmlformats.org/officeDocument/2006/relationships/slideLayout" Target="../slideLayouts/slideLayout265.xml"/></Relationships>
</file>

<file path=ppt/slides/_rels/slide21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6.xml"/><Relationship Id="rId1" Type="http://schemas.openxmlformats.org/officeDocument/2006/relationships/slideLayout" Target="../slideLayouts/slideLayout259.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56.xml"/><Relationship Id="rId1" Type="http://schemas.openxmlformats.org/officeDocument/2006/relationships/themeOverride" Target="../theme/themeOverride54.xml"/><Relationship Id="rId4" Type="http://schemas.openxmlformats.org/officeDocument/2006/relationships/image" Target="../media/image202.png"/></Relationships>
</file>

<file path=ppt/slides/_rels/slide21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8.xml"/><Relationship Id="rId1" Type="http://schemas.openxmlformats.org/officeDocument/2006/relationships/slideLayout" Target="../slideLayouts/slideLayout308.xml"/></Relationships>
</file>

<file path=ppt/slides/_rels/slide21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9.xml"/><Relationship Id="rId1" Type="http://schemas.openxmlformats.org/officeDocument/2006/relationships/slideLayout" Target="../slideLayouts/slideLayout259.xml"/></Relationships>
</file>

<file path=ppt/slides/_rels/slide21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90.xml"/><Relationship Id="rId1" Type="http://schemas.openxmlformats.org/officeDocument/2006/relationships/slideLayout" Target="../slideLayouts/slideLayout25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59.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56.xml"/><Relationship Id="rId1" Type="http://schemas.openxmlformats.org/officeDocument/2006/relationships/themeOverride" Target="../theme/themeOverride55.xml"/><Relationship Id="rId4" Type="http://schemas.openxmlformats.org/officeDocument/2006/relationships/image" Target="../media/image202.png"/></Relationships>
</file>

<file path=ppt/slides/_rels/slide22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93.xml"/><Relationship Id="rId1" Type="http://schemas.openxmlformats.org/officeDocument/2006/relationships/slideLayout" Target="../slideLayouts/slideLayout37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56.xml"/><Relationship Id="rId1" Type="http://schemas.openxmlformats.org/officeDocument/2006/relationships/themeOverride" Target="../theme/themeOverride56.xml"/><Relationship Id="rId5" Type="http://schemas.openxmlformats.org/officeDocument/2006/relationships/image" Target="../media/image209.png"/><Relationship Id="rId4" Type="http://schemas.openxmlformats.org/officeDocument/2006/relationships/image" Target="../media/image208.png"/></Relationships>
</file>

<file path=ppt/slides/_rels/slide22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5.xml"/><Relationship Id="rId1" Type="http://schemas.openxmlformats.org/officeDocument/2006/relationships/slideLayout" Target="../slideLayouts/slideLayout256.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48.xml"/><Relationship Id="rId1" Type="http://schemas.openxmlformats.org/officeDocument/2006/relationships/themeOverride" Target="../theme/themeOverride57.xml"/><Relationship Id="rId4" Type="http://schemas.openxmlformats.org/officeDocument/2006/relationships/image" Target="../media/image211.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91.xml"/><Relationship Id="rId1" Type="http://schemas.openxmlformats.org/officeDocument/2006/relationships/themeOverride" Target="../theme/themeOverride58.xml"/><Relationship Id="rId4" Type="http://schemas.openxmlformats.org/officeDocument/2006/relationships/image" Target="../media/image212.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91.xml"/><Relationship Id="rId1" Type="http://schemas.openxmlformats.org/officeDocument/2006/relationships/themeOverride" Target="../theme/themeOverride59.xml"/><Relationship Id="rId4" Type="http://schemas.openxmlformats.org/officeDocument/2006/relationships/image" Target="../media/image212.jpeg"/></Relationships>
</file>

<file path=ppt/slides/_rels/slide22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99.xml"/><Relationship Id="rId1" Type="http://schemas.openxmlformats.org/officeDocument/2006/relationships/slideLayout" Target="../slideLayouts/slideLayout226.xml"/></Relationships>
</file>

<file path=ppt/slides/_rels/slide2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0.xml"/><Relationship Id="rId1" Type="http://schemas.openxmlformats.org/officeDocument/2006/relationships/slideLayout" Target="../slideLayouts/slideLayout25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59.xml"/></Relationships>
</file>

<file path=ppt/slides/_rels/slide23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1.xml"/><Relationship Id="rId1" Type="http://schemas.openxmlformats.org/officeDocument/2006/relationships/slideLayout" Target="../slideLayouts/slideLayout259.xml"/></Relationships>
</file>

<file path=ppt/slides/_rels/slide23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2.xml"/><Relationship Id="rId1" Type="http://schemas.openxmlformats.org/officeDocument/2006/relationships/slideLayout" Target="../slideLayouts/slideLayout14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3.xml"/><Relationship Id="rId1" Type="http://schemas.openxmlformats.org/officeDocument/2006/relationships/slideLayout" Target="../slideLayouts/slideLayout296.xml"/></Relationships>
</file>

<file path=ppt/slides/_rels/slide2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4.xml"/><Relationship Id="rId1" Type="http://schemas.openxmlformats.org/officeDocument/2006/relationships/slideLayout" Target="../slideLayouts/slideLayout259.xml"/></Relationships>
</file>

<file path=ppt/slides/_rels/slide23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5.xml"/><Relationship Id="rId1" Type="http://schemas.openxmlformats.org/officeDocument/2006/relationships/slideLayout" Target="../slideLayouts/slideLayout259.xml"/></Relationships>
</file>

<file path=ppt/slides/_rels/slide23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06.xml"/><Relationship Id="rId1" Type="http://schemas.openxmlformats.org/officeDocument/2006/relationships/slideLayout" Target="../slideLayouts/slideLayout259.xml"/><Relationship Id="rId4" Type="http://schemas.openxmlformats.org/officeDocument/2006/relationships/image" Target="../media/image220.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14.xml"/><Relationship Id="rId1" Type="http://schemas.openxmlformats.org/officeDocument/2006/relationships/themeOverride" Target="../theme/themeOverride60.xml"/><Relationship Id="rId4" Type="http://schemas.openxmlformats.org/officeDocument/2006/relationships/image" Target="../media/image221.png"/></Relationships>
</file>

<file path=ppt/slides/_rels/slide23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09.xml"/><Relationship Id="rId1" Type="http://schemas.openxmlformats.org/officeDocument/2006/relationships/slideLayout" Target="../slideLayouts/slideLayout308.xml"/></Relationships>
</file>

<file path=ppt/slides/_rels/slide23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0.xml"/><Relationship Id="rId1" Type="http://schemas.openxmlformats.org/officeDocument/2006/relationships/slideLayout" Target="../slideLayouts/slideLayout25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9.xml"/></Relationships>
</file>

<file path=ppt/slides/_rels/slide24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58.xml"/><Relationship Id="rId1" Type="http://schemas.openxmlformats.org/officeDocument/2006/relationships/themeOverride" Target="../theme/themeOverride61.xml"/><Relationship Id="rId4" Type="http://schemas.openxmlformats.org/officeDocument/2006/relationships/image" Target="../media/image226.jpeg"/></Relationships>
</file>

<file path=ppt/slides/_rels/slide24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14.xml"/><Relationship Id="rId1" Type="http://schemas.openxmlformats.org/officeDocument/2006/relationships/slideLayout" Target="../slideLayouts/slideLayout259.xml"/><Relationship Id="rId4" Type="http://schemas.openxmlformats.org/officeDocument/2006/relationships/image" Target="../media/image22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56.xml"/><Relationship Id="rId1" Type="http://schemas.openxmlformats.org/officeDocument/2006/relationships/themeOverride" Target="../theme/themeOverride62.xml"/><Relationship Id="rId4" Type="http://schemas.openxmlformats.org/officeDocument/2006/relationships/image" Target="../media/image230.png"/></Relationships>
</file>

<file path=ppt/slides/_rels/slide24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6.xml"/><Relationship Id="rId1" Type="http://schemas.openxmlformats.org/officeDocument/2006/relationships/slideLayout" Target="../slideLayouts/slideLayout259.xml"/></Relationships>
</file>

<file path=ppt/slides/_rels/slide24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17.xml"/><Relationship Id="rId1" Type="http://schemas.openxmlformats.org/officeDocument/2006/relationships/slideLayout" Target="../slideLayouts/slideLayout259.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56.xml"/><Relationship Id="rId1" Type="http://schemas.openxmlformats.org/officeDocument/2006/relationships/themeOverride" Target="../theme/themeOverride63.xml"/><Relationship Id="rId5" Type="http://schemas.openxmlformats.org/officeDocument/2006/relationships/image" Target="../media/image234.png"/><Relationship Id="rId4" Type="http://schemas.openxmlformats.org/officeDocument/2006/relationships/image" Target="../media/image233.jpeg"/></Relationships>
</file>

<file path=ppt/slides/_rels/slide24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19.xml"/><Relationship Id="rId1" Type="http://schemas.openxmlformats.org/officeDocument/2006/relationships/slideLayout" Target="../slideLayouts/slideLayout25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24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20.xml"/><Relationship Id="rId1" Type="http://schemas.openxmlformats.org/officeDocument/2006/relationships/slideLayout" Target="../slideLayouts/slideLayout25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59.xml"/><Relationship Id="rId4" Type="http://schemas.openxmlformats.org/officeDocument/2006/relationships/image" Target="../media/image19.png"/></Relationships>
</file>

<file path=ppt/slides/_rels/slide2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1.xml"/><Relationship Id="rId1" Type="http://schemas.openxmlformats.org/officeDocument/2006/relationships/slideLayout" Target="../slideLayouts/slideLayout259.xml"/><Relationship Id="rId4" Type="http://schemas.openxmlformats.org/officeDocument/2006/relationships/image" Target="../media/image172.png"/></Relationships>
</file>

<file path=ppt/slides/_rels/slide25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22.xml"/><Relationship Id="rId1" Type="http://schemas.openxmlformats.org/officeDocument/2006/relationships/slideLayout" Target="../slideLayouts/slideLayout260.xml"/></Relationships>
</file>

<file path=ppt/slides/_rels/slide2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3.xml"/><Relationship Id="rId1" Type="http://schemas.openxmlformats.org/officeDocument/2006/relationships/slideLayout" Target="../slideLayouts/slideLayout262.xml"/><Relationship Id="rId4" Type="http://schemas.openxmlformats.org/officeDocument/2006/relationships/image" Target="../media/image172.png"/></Relationships>
</file>

<file path=ppt/slides/_rels/slide25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4.xml"/><Relationship Id="rId1" Type="http://schemas.openxmlformats.org/officeDocument/2006/relationships/slideLayout" Target="../slideLayouts/slideLayout226.xml"/></Relationships>
</file>

<file path=ppt/slides/_rels/slide2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5.xml"/><Relationship Id="rId1" Type="http://schemas.openxmlformats.org/officeDocument/2006/relationships/slideLayout" Target="../slideLayouts/slideLayout259.xml"/></Relationships>
</file>

<file path=ppt/slides/_rels/slide25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6.xml"/><Relationship Id="rId1" Type="http://schemas.openxmlformats.org/officeDocument/2006/relationships/slideLayout" Target="../slideLayouts/slideLayout259.xml"/></Relationships>
</file>

<file path=ppt/slides/_rels/slide25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27.xml"/><Relationship Id="rId1" Type="http://schemas.openxmlformats.org/officeDocument/2006/relationships/slideLayout" Target="../slideLayouts/slideLayout259.xml"/></Relationships>
</file>

<file path=ppt/slides/_rels/slide25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28.xml"/><Relationship Id="rId1" Type="http://schemas.openxmlformats.org/officeDocument/2006/relationships/slideLayout" Target="../slideLayouts/slideLayout307.xml"/></Relationships>
</file>

<file path=ppt/slides/_rels/slide25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29.xml"/><Relationship Id="rId1" Type="http://schemas.openxmlformats.org/officeDocument/2006/relationships/slideLayout" Target="../slideLayouts/slideLayout143.xml"/></Relationships>
</file>

<file path=ppt/slides/_rels/slide2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0.xml"/><Relationship Id="rId1" Type="http://schemas.openxmlformats.org/officeDocument/2006/relationships/slideLayout" Target="../slideLayouts/slideLayout25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51.xml"/><Relationship Id="rId4" Type="http://schemas.openxmlformats.org/officeDocument/2006/relationships/image" Target="../media/image26.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6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31.xml"/><Relationship Id="rId1" Type="http://schemas.openxmlformats.org/officeDocument/2006/relationships/slideLayout" Target="../slideLayouts/slideLayout504.xml"/><Relationship Id="rId4" Type="http://schemas.openxmlformats.org/officeDocument/2006/relationships/image" Target="../media/image24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5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tags" Target="../tags/tag1.xml"/><Relationship Id="rId16" Type="http://schemas.openxmlformats.org/officeDocument/2006/relationships/image" Target="../media/image32.jpeg"/><Relationship Id="rId1" Type="http://schemas.openxmlformats.org/officeDocument/2006/relationships/themeOverride" Target="../theme/themeOverride4.xml"/><Relationship Id="rId6" Type="http://schemas.openxmlformats.org/officeDocument/2006/relationships/tags" Target="../tags/tag5.xml"/><Relationship Id="rId11" Type="http://schemas.openxmlformats.org/officeDocument/2006/relationships/notesSlide" Target="../notesSlides/notesSlide26.xml"/><Relationship Id="rId5" Type="http://schemas.openxmlformats.org/officeDocument/2006/relationships/tags" Target="../tags/tag4.xml"/><Relationship Id="rId15" Type="http://schemas.openxmlformats.org/officeDocument/2006/relationships/image" Target="../media/image31.jpeg"/><Relationship Id="rId10" Type="http://schemas.openxmlformats.org/officeDocument/2006/relationships/slideLayout" Target="../slideLayouts/slideLayout456.xml"/><Relationship Id="rId19" Type="http://schemas.openxmlformats.org/officeDocument/2006/relationships/image" Target="../media/image35.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62.xml"/><Relationship Id="rId1" Type="http://schemas.openxmlformats.org/officeDocument/2006/relationships/tags" Target="../tags/tag9.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xml"/><Relationship Id="rId1" Type="http://schemas.openxmlformats.org/officeDocument/2006/relationships/themeOverride" Target="../theme/themeOverride5.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59.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6.xml"/><Relationship Id="rId1" Type="http://schemas.openxmlformats.org/officeDocument/2006/relationships/themeOverride" Target="../theme/themeOverride6.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66.xml"/><Relationship Id="rId1" Type="http://schemas.openxmlformats.org/officeDocument/2006/relationships/themeOverride" Target="../theme/themeOverride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66.xml"/><Relationship Id="rId1" Type="http://schemas.openxmlformats.org/officeDocument/2006/relationships/themeOverride" Target="../theme/themeOverr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66.xml"/><Relationship Id="rId1" Type="http://schemas.openxmlformats.org/officeDocument/2006/relationships/themeOverride" Target="../theme/themeOverride9.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66.xml"/><Relationship Id="rId1" Type="http://schemas.openxmlformats.org/officeDocument/2006/relationships/themeOverride" Target="../theme/themeOverride10.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66.xml"/><Relationship Id="rId1" Type="http://schemas.openxmlformats.org/officeDocument/2006/relationships/themeOverride" Target="../theme/themeOverride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6.xml"/><Relationship Id="rId1" Type="http://schemas.openxmlformats.org/officeDocument/2006/relationships/themeOverride" Target="../theme/themeOverride12.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6.xml"/><Relationship Id="rId1" Type="http://schemas.openxmlformats.org/officeDocument/2006/relationships/themeOverride" Target="../theme/themeOverride13.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hemeOverride" Target="../theme/themeOverride14.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1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hemeOverride" Target="../theme/themeOverride15.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4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0.xml"/><Relationship Id="rId1" Type="http://schemas.openxmlformats.org/officeDocument/2006/relationships/themeOverride" Target="../theme/themeOverride16.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0.xml"/><Relationship Id="rId1" Type="http://schemas.openxmlformats.org/officeDocument/2006/relationships/themeOverride" Target="../theme/themeOverride17.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2.xml"/><Relationship Id="rId1" Type="http://schemas.openxmlformats.org/officeDocument/2006/relationships/themeOverride" Target="../theme/themeOverr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5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2.xml"/><Relationship Id="rId1" Type="http://schemas.openxmlformats.org/officeDocument/2006/relationships/themeOverride" Target="../theme/themeOverride1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3.xml"/><Relationship Id="rId1" Type="http://schemas.openxmlformats.org/officeDocument/2006/relationships/themeOverride" Target="../theme/themeOverride20.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8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57.xml"/><Relationship Id="rId5" Type="http://schemas.microsoft.com/office/2007/relationships/hdphoto" Target="../media/hdphoto1.wdp"/><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9.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0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57.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04.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04.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239.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04.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204.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204.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204.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551.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576.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576.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576.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576.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04.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04.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204.xml"/></Relationships>
</file>

<file path=ppt/slides/_rels/slide9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86.xml"/><Relationship Id="rId1" Type="http://schemas.openxmlformats.org/officeDocument/2006/relationships/slideLayout" Target="../slideLayouts/slideLayout56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81.xml"/><Relationship Id="rId1" Type="http://schemas.openxmlformats.org/officeDocument/2006/relationships/themeOverride" Target="../theme/themeOverride21.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79" y="0"/>
            <a:ext cx="9181592" cy="6869134"/>
          </a:xfrm>
          <a:prstGeom prst="rect">
            <a:avLst/>
          </a:prstGeom>
        </p:spPr>
      </p:pic>
      <p:sp>
        <p:nvSpPr>
          <p:cNvPr id="5" name="Rectangle 4"/>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2" name="Title 1"/>
          <p:cNvSpPr>
            <a:spLocks noGrp="1"/>
          </p:cNvSpPr>
          <p:nvPr>
            <p:ph type="title"/>
          </p:nvPr>
        </p:nvSpPr>
        <p:spPr>
          <a:xfrm>
            <a:off x="-37592" y="1983135"/>
            <a:ext cx="9160079" cy="1703915"/>
          </a:xfrm>
        </p:spPr>
        <p:txBody>
          <a:bodyPr/>
          <a:lstStyle/>
          <a:p>
            <a:pPr algn="l" rtl="1"/>
            <a:r>
              <a:rPr lang="ar-JO" sz="8000" dirty="0">
                <a:effectLst>
                  <a:glow rad="177800">
                    <a:schemeClr val="bg2"/>
                  </a:glow>
                </a:effectLst>
                <a:cs typeface="Arial" panose="020B0604020202020204" pitchFamily="34" charset="0"/>
              </a:rPr>
              <a:t>تكوين</a:t>
            </a:r>
            <a:r>
              <a:rPr lang="ar-SA" sz="8000" dirty="0">
                <a:effectLst>
                  <a:glow rad="177800">
                    <a:schemeClr val="bg2"/>
                  </a:glow>
                </a:effectLst>
                <a:cs typeface="Arial" panose="020B0604020202020204" pitchFamily="34" charset="0"/>
              </a:rPr>
              <a:t>١-٣</a:t>
            </a:r>
            <a:r>
              <a:rPr lang="en-US" sz="8000" dirty="0">
                <a:effectLst>
                  <a:glow rad="177800">
                    <a:schemeClr val="bg2"/>
                  </a:glow>
                </a:effectLst>
                <a:cs typeface="Arial" panose="020B0604020202020204" pitchFamily="34" charset="0"/>
              </a:rPr>
              <a:t> </a:t>
            </a:r>
            <a:endParaRPr lang="en-US" dirty="0">
              <a:effectLst>
                <a:glow rad="177800">
                  <a:schemeClr val="bg2"/>
                </a:glow>
              </a:effectLst>
              <a:cs typeface="Arial" panose="020B0604020202020204" pitchFamily="34" charset="0"/>
            </a:endParaRPr>
          </a:p>
        </p:txBody>
      </p:sp>
      <p:sp>
        <p:nvSpPr>
          <p:cNvPr id="7" name="Rectangle 2">
            <a:extLst>
              <a:ext uri="{FF2B5EF4-FFF2-40B4-BE49-F238E27FC236}">
                <a16:creationId xmlns:a16="http://schemas.microsoft.com/office/drawing/2014/main" id="{E114EEDF-2062-1D48-ADFF-761F4AAAE473}"/>
              </a:ext>
            </a:extLst>
          </p:cNvPr>
          <p:cNvSpPr txBox="1">
            <a:spLocks noChangeArrowheads="1"/>
          </p:cNvSpPr>
          <p:nvPr/>
        </p:nvSpPr>
        <p:spPr bwMode="auto">
          <a:xfrm>
            <a:off x="-16079" y="51427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اخيتار ووعد الله</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03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تكوين</a:t>
            </a:r>
            <a:endParaRPr lang="en-US" altLang="zh-CN"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2147" name="Text Box 4"/>
          <p:cNvSpPr txBox="1">
            <a:spLocks noChangeArrowheads="1"/>
          </p:cNvSpPr>
          <p:nvPr/>
        </p:nvSpPr>
        <p:spPr bwMode="auto">
          <a:xfrm>
            <a:off x="8557867" y="739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483959"/>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i="0" kern="1200" dirty="0">
                          <a:solidFill>
                            <a:schemeClr val="bg1"/>
                          </a:solidFill>
                          <a:effectLst/>
                          <a:latin typeface="Arial" panose="020B0604020202020204" pitchFamily="34" charset="0"/>
                          <a:cs typeface="Arial" panose="020B0604020202020204" pitchFamily="34" charset="0"/>
                        </a:rPr>
                        <a:t>الأصل في الإختيار و الوعد</a:t>
                      </a:r>
                      <a:endParaRPr lang="en-US"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الخليقة</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i="0"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الطوفان</a:t>
                      </a:r>
                      <a:endParaRPr lang="en-US" sz="16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بابل</a:t>
                      </a:r>
                      <a:endParaRPr lang="en-US" sz="16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إبراهيم</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إسحق</a:t>
                      </a:r>
                      <a:endParaRPr lang="en-US" sz="11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يعقوب</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يوسف</a:t>
                      </a:r>
                      <a:endParaRPr lang="en-US" sz="11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الأحداث</a:t>
                      </a:r>
                      <a:r>
                        <a:rPr lang="ar-JO" sz="1600" b="1" i="0" baseline="0" dirty="0">
                          <a:solidFill>
                            <a:schemeClr val="bg1"/>
                          </a:solidFill>
                          <a:latin typeface="Arial" panose="020B0604020202020204" pitchFamily="34" charset="0"/>
                          <a:cs typeface="Arial" panose="020B0604020202020204" pitchFamily="34" charset="0"/>
                        </a:rPr>
                        <a:t> الأولية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الشخصيات الآبائية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rtl="1"/>
                      <a:r>
                        <a:rPr lang="ar-JO" sz="1600" b="1" i="0" dirty="0">
                          <a:solidFill>
                            <a:schemeClr val="bg1"/>
                          </a:solidFill>
                          <a:latin typeface="Arial" panose="020B0604020202020204" pitchFamily="34" charset="0"/>
                          <a:cs typeface="Arial" panose="020B0604020202020204" pitchFamily="34" charset="0"/>
                        </a:rPr>
                        <a:t>1 : 1 – 11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rtl="1"/>
                      <a:r>
                        <a:rPr lang="ar-JO" sz="1600" b="1" i="0" dirty="0">
                          <a:solidFill>
                            <a:schemeClr val="bg1"/>
                          </a:solidFill>
                          <a:latin typeface="Arial" panose="020B0604020202020204" pitchFamily="34" charset="0"/>
                          <a:cs typeface="Arial" panose="020B0604020202020204" pitchFamily="34" charset="0"/>
                        </a:rPr>
                        <a:t>11 : 27 – 50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اختيار</a:t>
                      </a:r>
                      <a:r>
                        <a:rPr lang="ar-JO" sz="1600" b="1" i="0" baseline="0" dirty="0">
                          <a:solidFill>
                            <a:schemeClr val="bg1"/>
                          </a:solidFill>
                          <a:latin typeface="Arial" panose="020B0604020202020204" pitchFamily="34" charset="0"/>
                          <a:cs typeface="Arial" panose="020B0604020202020204" pitchFamily="34" charset="0"/>
                        </a:rPr>
                        <a:t>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وعد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آدم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إبراهيم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خمس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4</a:t>
                      </a:r>
                      <a:r>
                        <a:rPr lang="ar-JO" sz="1600" b="1" i="0" baseline="0" dirty="0">
                          <a:solidFill>
                            <a:schemeClr val="bg1"/>
                          </a:solidFill>
                          <a:latin typeface="Arial" panose="020B0604020202020204" pitchFamily="34" charset="0"/>
                          <a:cs typeface="Arial" panose="020B0604020202020204" pitchFamily="34" charset="0"/>
                        </a:rPr>
                        <a:t> أخماس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بلاد</a:t>
                      </a:r>
                      <a:r>
                        <a:rPr lang="ar-JO" sz="1600" b="1" i="0" baseline="0" dirty="0">
                          <a:solidFill>
                            <a:schemeClr val="bg1"/>
                          </a:solidFill>
                          <a:latin typeface="Arial" panose="020B0604020202020204" pitchFamily="34" charset="0"/>
                          <a:cs typeface="Arial" panose="020B0604020202020204" pitchFamily="34" charset="0"/>
                        </a:rPr>
                        <a:t> ما بين النهرين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dirty="0">
                          <a:solidFill>
                            <a:schemeClr val="bg1"/>
                          </a:solidFill>
                          <a:latin typeface="Arial" panose="020B0604020202020204" pitchFamily="34" charset="0"/>
                          <a:cs typeface="Arial" panose="020B0604020202020204" pitchFamily="34" charset="0"/>
                        </a:rPr>
                        <a:t>كنعان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681366">
                <a:tc gridSpan="8">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2083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4143 – 2060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215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2060</a:t>
                      </a:r>
                      <a:r>
                        <a:rPr lang="ar-JO" sz="1600" b="1" i="0" kern="1200" baseline="0" dirty="0">
                          <a:solidFill>
                            <a:schemeClr val="bg1"/>
                          </a:solidFill>
                          <a:effectLst/>
                          <a:latin typeface="Arial" panose="020B0604020202020204" pitchFamily="34" charset="0"/>
                          <a:cs typeface="Arial" panose="020B0604020202020204" pitchFamily="34" charset="0"/>
                        </a:rPr>
                        <a:t> – 1845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71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1845 – 1774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مواليد</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السموات و الأرض</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تارح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الخليقة</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ما بعد الخليقة</a:t>
                      </a:r>
                      <a:endParaRPr lang="en-US" sz="14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إبراهيم و 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ابناء</a:t>
                      </a:r>
                      <a:r>
                        <a:rPr lang="ar-JO" sz="1400" b="1" i="0"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يوسف</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rtl="1">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 1 : 1</a:t>
                      </a:r>
                      <a:br>
                        <a:rPr lang="en-US" sz="1400" b="1" i="0" dirty="0">
                          <a:solidFill>
                            <a:schemeClr val="bg1"/>
                          </a:solidFill>
                          <a:effectLst/>
                          <a:latin typeface="Arial" panose="020B0604020202020204" pitchFamily="34" charset="0"/>
                          <a:cs typeface="Arial" panose="020B0604020202020204" pitchFamily="34" charset="0"/>
                        </a:rPr>
                      </a:br>
                      <a:r>
                        <a:rPr lang="en-US" sz="1400" b="1" i="0" dirty="0">
                          <a:solidFill>
                            <a:schemeClr val="bg1"/>
                          </a:solidFill>
                          <a:effectLst/>
                          <a:latin typeface="Arial" panose="020B0604020202020204" pitchFamily="34" charset="0"/>
                          <a:cs typeface="Arial" panose="020B0604020202020204" pitchFamily="34" charset="0"/>
                        </a:rPr>
                        <a:t>3 : 2</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 : 4 –</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 4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5</a:t>
                      </a:r>
                      <a:r>
                        <a:rPr lang="ar-JO" sz="1400" b="1" i="0" baseline="0" dirty="0">
                          <a:solidFill>
                            <a:schemeClr val="bg1"/>
                          </a:solidFill>
                          <a:effectLst/>
                          <a:latin typeface="Arial" panose="020B0604020202020204" pitchFamily="34" charset="0"/>
                          <a:ea typeface="+mn-ea"/>
                          <a:cs typeface="Arial" panose="020B0604020202020204" pitchFamily="34" charset="0"/>
                        </a:rPr>
                        <a:t> : 1 – 6 : 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6 : 9 – 9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10 : 1 – 11 : 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10 - 26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27 – 25 : 11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12 - 18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19 – 35 :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36 : 1 – 37 : 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37 : 2 – 50 :</a:t>
                      </a:r>
                      <a:r>
                        <a:rPr lang="ar-JO" sz="1400" b="1" i="0" baseline="0" dirty="0">
                          <a:solidFill>
                            <a:schemeClr val="bg1"/>
                          </a:solidFill>
                          <a:effectLst/>
                          <a:latin typeface="Arial" panose="020B0604020202020204" pitchFamily="34" charset="0"/>
                          <a:cs typeface="Arial" panose="020B0604020202020204" pitchFamily="34" charset="0"/>
                        </a:rPr>
                        <a:t>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يغطي 2369 سنة من التاريخ</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كتب خلال التيهان في البرية (1405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3113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8604448" cy="1143000"/>
          </a:xfrm>
          <a:effectLst>
            <a:outerShdw blurRad="63500" dist="107763" dir="18900000" algn="ctr" rotWithShape="0">
              <a:srgbClr val="000000">
                <a:alpha val="74998"/>
              </a:srgbClr>
            </a:outerShdw>
          </a:effectLst>
        </p:spPr>
        <p:txBody>
          <a:bodyPr/>
          <a:lstStyle/>
          <a:p>
            <a:pPr rtl="1">
              <a:defRPr/>
            </a:pPr>
            <a:r>
              <a:rPr lang="ar-JO" altLang="zh-CN" dirty="0">
                <a:latin typeface="Arial" panose="020B0604020202020204" pitchFamily="34" charset="0"/>
                <a:ea typeface="SimSun" charset="0"/>
                <a:cs typeface="Arial" panose="020B0604020202020204" pitchFamily="34" charset="0"/>
              </a:rPr>
              <a:t>نظرتي بشأن الموضوع الرئيسيِّ للعهد القديم</a:t>
            </a:r>
            <a:endParaRPr lang="en-US" dirty="0">
              <a:latin typeface="Arial" panose="020B0604020202020204" pitchFamily="34" charset="0"/>
              <a:ea typeface="ＭＳ Ｐゴシック" charset="0"/>
              <a:cs typeface="Arial" panose="020B0604020202020204" pitchFamily="34"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180527" y="1219200"/>
            <a:ext cx="8928992" cy="5594176"/>
          </a:xfrm>
        </p:spPr>
        <p:txBody>
          <a:bodyPr/>
          <a:lstStyle/>
          <a:p>
            <a:pPr algn="r" rtl="1">
              <a:buFont typeface="Monotype Sorts" charset="0"/>
              <a:buNone/>
              <a:tabLst>
                <a:tab pos="862013" algn="l"/>
                <a:tab pos="1431925" algn="l"/>
                <a:tab pos="2001838" algn="l"/>
              </a:tabLst>
              <a:defRPr/>
            </a:pP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العهد القديم لنا قصَّة</a:t>
            </a:r>
          </a:p>
          <a:p>
            <a:pPr algn="r" rtl="1">
              <a:buFont typeface="Monotype Sorts" charset="0"/>
              <a:buNone/>
              <a:tabLst>
                <a:tab pos="862013" algn="l"/>
                <a:tab pos="1431925" algn="l"/>
                <a:tab pos="2001838" algn="l"/>
              </a:tabLst>
              <a:defRPr/>
            </a:pPr>
            <a:r>
              <a:rPr lang="ar-JO"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استردادَ الله للإنسان للمشاركة في حُكْم ملكوت الله، وذلك بغرض تحقيق مجد الله</a:t>
            </a:r>
            <a:endParaRPr lang="en-US"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a:p>
            <a:pPr algn="r" rtl="1">
              <a:buNone/>
              <a:tabLst>
                <a:tab pos="862013" algn="l"/>
                <a:tab pos="1431925" algn="l"/>
                <a:tab pos="2001838" algn="l"/>
              </a:tabLst>
              <a:defRPr/>
            </a:pPr>
            <a:r>
              <a:rPr lang="en-US"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a:t>
            </a: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جرى إعطاء التفويض- للمشاركة في حُكْم هذا الملكوت- في جنَّة عَدْن، لكنَّه فُقِد في السقوط، ثمَّ تَحَقَّق بواسطة فداء الإنسان بواسطة إسرائيل بوصفها مملكة كهنة، وسيتَحَقَّق ذلك بصورةٍ نهائيَّةٍ في نهاية المطاف بواسطة المسيَّا الذي سيملك بصفته "المُخَلِّص" و"الـمَلِك" ليتمِّم "العهد الإبراهيميّ" </a:t>
            </a:r>
            <a:endParaRPr lang="en-US" altLang="zh-CN" sz="4000" b="1" dirty="0">
              <a:solidFill>
                <a:schemeClr val="tx2"/>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a:p>
            <a:pPr algn="r" rtl="1">
              <a:buFont typeface="Monotype Sorts" charset="0"/>
              <a:buNone/>
              <a:tabLst>
                <a:tab pos="862013" algn="l"/>
                <a:tab pos="1431925" algn="l"/>
                <a:tab pos="2001838" algn="l"/>
              </a:tabLst>
              <a:defRPr/>
            </a:pPr>
            <a:r>
              <a:rPr lang="en-US"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a:t>
            </a:r>
            <a:endParaRPr lang="en-US" sz="4000" b="1" dirty="0">
              <a:effectLst>
                <a:outerShdw blurRad="38100" dist="38100" dir="2700000" algn="tl">
                  <a:srgbClr val="000000">
                    <a:alpha val="43137"/>
                  </a:srgbClr>
                </a:outerShdw>
              </a:effectLst>
              <a:latin typeface="Traditional Arabic" panose="02020603050405020304" pitchFamily="18" charset="-78"/>
              <a:ea typeface="ＭＳ Ｐゴシック" charset="0"/>
              <a:cs typeface="Traditional Arabic" panose="02020603050405020304" pitchFamily="18" charset="-78"/>
            </a:endParaRPr>
          </a:p>
        </p:txBody>
      </p:sp>
      <p:sp>
        <p:nvSpPr>
          <p:cNvPr id="335876" name="Text Box 6"/>
          <p:cNvSpPr txBox="1">
            <a:spLocks noChangeArrowheads="1"/>
          </p:cNvSpPr>
          <p:nvPr/>
        </p:nvSpPr>
        <p:spPr bwMode="auto">
          <a:xfrm>
            <a:off x="8422704" y="44624"/>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77882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57175" y="1508125"/>
            <a:ext cx="40862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1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النور</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57175" y="2879725"/>
            <a:ext cx="40862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2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فصل الماء و الجلد</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57175" y="4708525"/>
            <a:ext cx="40862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3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فصل البحر و اليابسة</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43400" y="1219200"/>
            <a:ext cx="448627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4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ترتيب الشمس و القمر و النجوم</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43401" y="2879725"/>
            <a:ext cx="448627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5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الأسماك و الطيور</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3401" y="4708525"/>
            <a:ext cx="448627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ea typeface="ＭＳ Ｐゴシック" pitchFamily="-112" charset="-128"/>
                <a:cs typeface="Arial" panose="020B0604020202020204" pitchFamily="34" charset="0"/>
              </a:rPr>
              <a:t>اليوم 6 : </a:t>
            </a: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الحيوانات و الإنسان</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تكوين 1 : 3 - 31</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zh-CN" altLang="en-US" b="1" dirty="0">
              <a:solidFill>
                <a:schemeClr val="bg1"/>
              </a:solidFill>
              <a:latin typeface="Arial" panose="020B0604020202020204" pitchFamily="34" charset="0"/>
              <a:cs typeface="Arial" panose="020B0604020202020204" pitchFamily="34"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latin typeface="Arial" panose="020B0604020202020204" pitchFamily="34" charset="0"/>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latin typeface="Arial" panose="020B0604020202020204" pitchFamily="34" charset="0"/>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b="1" dirty="0">
              <a:latin typeface="Arial" panose="020B0604020202020204" pitchFamily="34" charset="0"/>
            </a:endParaRPr>
          </a:p>
        </p:txBody>
      </p:sp>
      <p:sp>
        <p:nvSpPr>
          <p:cNvPr id="347150" name="Text Box 15"/>
          <p:cNvSpPr txBox="1">
            <a:spLocks noChangeArrowheads="1"/>
          </p:cNvSpPr>
          <p:nvPr/>
        </p:nvSpPr>
        <p:spPr bwMode="auto">
          <a:xfrm>
            <a:off x="8578850" y="76200"/>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33</a:t>
            </a:r>
            <a:endParaRPr lang="en-US" altLang="zh-CN" b="1" dirty="0">
              <a:solidFill>
                <a:schemeClr val="bg1"/>
              </a:solidFill>
              <a:latin typeface="Arial" panose="020B0604020202020204" pitchFamily="34" charset="0"/>
              <a:cs typeface="Arial" panose="020B0604020202020204" pitchFamily="34" charset="0"/>
            </a:endParaRP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rPr>
              <a:t>خربة</a:t>
            </a:r>
            <a:endParaRPr lang="en-US" sz="3600"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panose="020B0604020202020204" pitchFamily="34" charset="0"/>
              <a:ea typeface="Arial"/>
              <a:cs typeface="Arial" panose="020B0604020202020204" pitchFamily="34" charset="0"/>
            </a:endParaRP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rPr>
              <a:t>خالية</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تشكيل</a:t>
            </a:r>
            <a:endParaRPr lang="en-US" sz="3600" b="1"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JO" sz="3600" b="1"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rPr>
              <a:t>ملأ</a:t>
            </a:r>
            <a:endParaRPr lang="en-US" sz="3600" b="1"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eaLnBrk="1" hangingPunct="1"/>
            <a:r>
              <a:rPr lang="ar-JO" altLang="zh-CN" sz="5400" dirty="0">
                <a:solidFill>
                  <a:srgbClr val="FAFE1E"/>
                </a:solidFill>
              </a:rPr>
              <a:t>أيام الخليقة</a:t>
            </a:r>
            <a:endParaRPr lang="en-US" altLang="zh-CN" dirty="0">
              <a:ea typeface="ＭＳ Ｐゴシック" charset="0"/>
            </a:endParaRPr>
          </a:p>
        </p:txBody>
      </p:sp>
    </p:spTree>
    <p:extLst>
      <p:ext uri="{BB962C8B-B14F-4D97-AF65-F5344CB8AC3E}">
        <p14:creationId xmlns:p14="http://schemas.microsoft.com/office/powerpoint/2010/main" val="4285476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normAutofit fontScale="90000"/>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7</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80452" name="Text Box 4"/>
          <p:cNvSpPr txBox="1">
            <a:spLocks noChangeArrowheads="1"/>
          </p:cNvSpPr>
          <p:nvPr/>
        </p:nvSpPr>
        <p:spPr bwMode="auto">
          <a:xfrm>
            <a:off x="0" y="426720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فرغ الله في اليوم السابع من عمله الذي عمل فاستراح في اليوم السابع من جميع عمله الذي عمل (2 :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0543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normAutofit fontScale="90000"/>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Sabbath</a:t>
            </a:r>
          </a:p>
        </p:txBody>
      </p:sp>
      <p:pic>
        <p:nvPicPr>
          <p:cNvPr id="253954" name="Picture 2" descr="npo0000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7</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37092" name="Text Box 4"/>
          <p:cNvSpPr txBox="1">
            <a:spLocks noChangeArrowheads="1"/>
          </p:cNvSpPr>
          <p:nvPr/>
        </p:nvSpPr>
        <p:spPr bwMode="auto">
          <a:xfrm>
            <a:off x="436728" y="4114800"/>
            <a:ext cx="8173872"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بارك الله اليوم السابع و قدسه لأنه فيه استراح من جميع عمله الذي عمل الله خالقاً (2 : 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92173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53281" name="Picture 2" descr="EARTH"/>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4492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0387" name="Text Box 3"/>
          <p:cNvSpPr txBox="1">
            <a:spLocks noChangeArrowheads="1"/>
          </p:cNvSpPr>
          <p:nvPr/>
        </p:nvSpPr>
        <p:spPr bwMode="auto">
          <a:xfrm>
            <a:off x="30480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الخلق السابق</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320388" name="Text Box 4"/>
          <p:cNvSpPr txBox="1">
            <a:spLocks noChangeArrowheads="1"/>
          </p:cNvSpPr>
          <p:nvPr/>
        </p:nvSpPr>
        <p:spPr bwMode="auto">
          <a:xfrm>
            <a:off x="30480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مرحلتين</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320389" name="Text Box 5"/>
          <p:cNvSpPr txBox="1">
            <a:spLocks noChangeArrowheads="1"/>
          </p:cNvSpPr>
          <p:nvPr/>
        </p:nvSpPr>
        <p:spPr bwMode="auto">
          <a:xfrm>
            <a:off x="304800" y="211137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يوم حقبة</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320390" name="Text Box 6"/>
          <p:cNvSpPr txBox="1">
            <a:spLocks noChangeArrowheads="1"/>
          </p:cNvSpPr>
          <p:nvPr/>
        </p:nvSpPr>
        <p:spPr bwMode="auto">
          <a:xfrm>
            <a:off x="30480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أدبياً</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320391" name="Text Box 7"/>
          <p:cNvSpPr txBox="1">
            <a:spLocks noChangeArrowheads="1"/>
          </p:cNvSpPr>
          <p:nvPr/>
        </p:nvSpPr>
        <p:spPr bwMode="auto">
          <a:xfrm>
            <a:off x="30480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يوم 24 ساعة</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320392" name="Text Box 8"/>
          <p:cNvSpPr txBox="1">
            <a:spLocks noChangeArrowheads="1"/>
          </p:cNvSpPr>
          <p:nvPr/>
        </p:nvSpPr>
        <p:spPr bwMode="auto">
          <a:xfrm>
            <a:off x="335280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200" b="1" u="sng" dirty="0">
                <a:solidFill>
                  <a:srgbClr val="00FFFF"/>
                </a:solidFill>
                <a:latin typeface="Arial" panose="020B0604020202020204" pitchFamily="34" charset="0"/>
                <a:ea typeface="ＭＳ Ｐゴシック" pitchFamily="-112" charset="-128"/>
                <a:cs typeface="Arial" panose="020B0604020202020204" pitchFamily="34" charset="0"/>
              </a:rPr>
              <a:t>الخلق</a:t>
            </a:r>
            <a: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2000" b="1" dirty="0">
                <a:solidFill>
                  <a:schemeClr val="bg1"/>
                </a:solidFill>
                <a:latin typeface="Arial" panose="020B0604020202020204" pitchFamily="34" charset="0"/>
                <a:ea typeface="ＭＳ Ｐゴシック" pitchFamily="-112" charset="-128"/>
                <a:cs typeface="Arial" panose="020B0604020202020204" pitchFamily="34" charset="0"/>
              </a:rPr>
              <a:t>فجوة</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200" b="1" u="sng" dirty="0">
                <a:solidFill>
                  <a:srgbClr val="00FFFF"/>
                </a:solidFill>
                <a:latin typeface="Arial" panose="020B0604020202020204" pitchFamily="34" charset="0"/>
                <a:ea typeface="ＭＳ Ｐゴシック" pitchFamily="-112" charset="-128"/>
                <a:cs typeface="Arial" panose="020B0604020202020204" pitchFamily="34" charset="0"/>
              </a:rPr>
              <a:t>إعادة الخلق</a:t>
            </a:r>
            <a:b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br>
            <a:r>
              <a:rPr lang="ar-JO" sz="3200" b="1" dirty="0">
                <a:solidFill>
                  <a:srgbClr val="00FFFF"/>
                </a:solidFill>
                <a:latin typeface="Arial" panose="020B0604020202020204" pitchFamily="34" charset="0"/>
                <a:ea typeface="ＭＳ Ｐゴシック" pitchFamily="-112" charset="-128"/>
                <a:cs typeface="Arial" panose="020B0604020202020204" pitchFamily="34" charset="0"/>
              </a:rPr>
              <a:t>1 : 1</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200" b="1" dirty="0">
                <a:solidFill>
                  <a:srgbClr val="00FFFF"/>
                </a:solidFill>
                <a:latin typeface="Arial" panose="020B0604020202020204" pitchFamily="34" charset="0"/>
                <a:ea typeface="ＭＳ Ｐゴシック" pitchFamily="-112" charset="-128"/>
                <a:cs typeface="Arial" panose="020B0604020202020204" pitchFamily="34" charset="0"/>
              </a:rPr>
              <a:t>1 : 2 – 2 : 3</a:t>
            </a:r>
            <a:endParaRPr lang="en-US" sz="32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2320393" name="Text Box 9"/>
          <p:cNvSpPr txBox="1">
            <a:spLocks noChangeArrowheads="1"/>
          </p:cNvSpPr>
          <p:nvPr/>
        </p:nvSpPr>
        <p:spPr bwMode="auto">
          <a:xfrm>
            <a:off x="3352800" y="5213350"/>
            <a:ext cx="58547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u="sng" dirty="0">
                <a:solidFill>
                  <a:srgbClr val="00FFFF"/>
                </a:solidFill>
                <a:latin typeface="Arial" panose="020B0604020202020204" pitchFamily="34" charset="0"/>
                <a:ea typeface="ＭＳ Ｐゴシック" pitchFamily="-112" charset="-128"/>
                <a:cs typeface="Arial" panose="020B0604020202020204" pitchFamily="34" charset="0"/>
              </a:rPr>
              <a:t>الخلق   </a:t>
            </a:r>
            <a: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2000" b="1" dirty="0">
                <a:solidFill>
                  <a:schemeClr val="bg1"/>
                </a:solidFill>
                <a:latin typeface="Arial" panose="020B0604020202020204" pitchFamily="34" charset="0"/>
                <a:ea typeface="ＭＳ Ｐゴシック" pitchFamily="-112" charset="-128"/>
                <a:cs typeface="Arial" panose="020B0604020202020204" pitchFamily="34" charset="0"/>
              </a:rPr>
              <a:t>فجوة</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200" b="1" u="sng" dirty="0">
                <a:solidFill>
                  <a:srgbClr val="00FFFF"/>
                </a:solidFill>
                <a:latin typeface="Arial" panose="020B0604020202020204" pitchFamily="34" charset="0"/>
                <a:ea typeface="ＭＳ Ｐゴシック" pitchFamily="-112" charset="-128"/>
                <a:cs typeface="Arial" panose="020B0604020202020204" pitchFamily="34" charset="0"/>
              </a:rPr>
              <a:t>الخلق</a:t>
            </a:r>
            <a:r>
              <a:rPr lang="en-US" sz="32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200" b="1" dirty="0">
                <a:solidFill>
                  <a:srgbClr val="00FFFF"/>
                </a:solidFill>
                <a:latin typeface="Arial" panose="020B0604020202020204" pitchFamily="34" charset="0"/>
                <a:ea typeface="ＭＳ Ｐゴシック" pitchFamily="-112" charset="-128"/>
                <a:cs typeface="Arial" panose="020B0604020202020204" pitchFamily="34" charset="0"/>
              </a:rPr>
              <a:t>	   </a:t>
            </a:r>
          </a:p>
        </p:txBody>
      </p:sp>
      <p:sp>
        <p:nvSpPr>
          <p:cNvPr id="2320394" name="Text Box 10"/>
          <p:cNvSpPr txBox="1">
            <a:spLocks noChangeArrowheads="1"/>
          </p:cNvSpPr>
          <p:nvPr/>
        </p:nvSpPr>
        <p:spPr bwMode="auto">
          <a:xfrm>
            <a:off x="3429000" y="2141538"/>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panose="020B0604020202020204" pitchFamily="34" charset="0"/>
                <a:ea typeface="ＭＳ Ｐゴシック" pitchFamily="-112" charset="-128"/>
                <a:cs typeface="Arial" panose="020B0604020202020204" pitchFamily="34" charset="0"/>
              </a:rPr>
              <a:t>1 يوم = حقبة غير محدودة</a:t>
            </a:r>
            <a:endParaRPr lang="en-US" sz="32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2320395" name="Text Box 11"/>
          <p:cNvSpPr txBox="1">
            <a:spLocks noChangeArrowheads="1"/>
          </p:cNvSpPr>
          <p:nvPr/>
        </p:nvSpPr>
        <p:spPr bwMode="auto">
          <a:xfrm>
            <a:off x="3429000" y="1241425"/>
            <a:ext cx="5441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panose="020B0604020202020204" pitchFamily="34" charset="0"/>
                <a:ea typeface="ＭＳ Ｐゴシック" pitchFamily="-112" charset="-128"/>
                <a:cs typeface="Arial" panose="020B0604020202020204" pitchFamily="34" charset="0"/>
              </a:rPr>
              <a:t>1 يوم = 24 ساعة حرفية</a:t>
            </a:r>
            <a:endParaRPr lang="en-US" sz="32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2320396" name="Text Box 12"/>
          <p:cNvSpPr txBox="1">
            <a:spLocks noChangeArrowheads="1"/>
          </p:cNvSpPr>
          <p:nvPr/>
        </p:nvSpPr>
        <p:spPr bwMode="auto">
          <a:xfrm>
            <a:off x="3352800" y="3116263"/>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rgbClr val="00FFFF"/>
                </a:solidFill>
                <a:latin typeface="Arial" panose="020B0604020202020204" pitchFamily="34" charset="0"/>
                <a:ea typeface="ＭＳ Ｐゴシック" pitchFamily="-112" charset="-128"/>
                <a:cs typeface="Arial" panose="020B0604020202020204" pitchFamily="34" charset="0"/>
              </a:rPr>
              <a:t>7 يوم = رمزي</a:t>
            </a:r>
            <a:endParaRPr lang="en-US" sz="32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2320397" name="Text Box 13"/>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تكوين 1</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353293" name="Rectangle 14"/>
          <p:cNvSpPr>
            <a:spLocks noGrp="1" noChangeArrowheads="1"/>
          </p:cNvSpPr>
          <p:nvPr>
            <p:ph type="title" idx="4294967295"/>
          </p:nvPr>
        </p:nvSpPr>
        <p:spPr>
          <a:xfrm>
            <a:off x="1664840" y="76200"/>
            <a:ext cx="6553200" cy="914400"/>
          </a:xfrm>
        </p:spPr>
        <p:txBody>
          <a:bodyPr/>
          <a:lstStyle/>
          <a:p>
            <a:pPr eaLnBrk="1" hangingPunct="1"/>
            <a:r>
              <a:rPr lang="ar-JO" altLang="zh-CN" sz="4800" dirty="0">
                <a:solidFill>
                  <a:schemeClr val="bg1"/>
                </a:solidFill>
                <a:cs typeface="Arial" panose="020B0604020202020204" pitchFamily="34" charset="0"/>
              </a:rPr>
              <a:t>نظريات الخلق</a:t>
            </a:r>
            <a:endParaRPr lang="en-US" altLang="zh-CN" sz="4000" dirty="0">
              <a:cs typeface="Arial" panose="020B0604020202020204" pitchFamily="34" charset="0"/>
            </a:endParaRPr>
          </a:p>
        </p:txBody>
      </p:sp>
      <p:sp>
        <p:nvSpPr>
          <p:cNvPr id="353294" name="Text Box 15"/>
          <p:cNvSpPr txBox="1">
            <a:spLocks noChangeArrowheads="1"/>
          </p:cNvSpPr>
          <p:nvPr/>
        </p:nvSpPr>
        <p:spPr bwMode="auto">
          <a:xfrm>
            <a:off x="3429000" y="5759450"/>
            <a:ext cx="4833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00FFFF"/>
                </a:solidFill>
                <a:latin typeface="Arial" panose="020B0604020202020204" pitchFamily="34" charset="0"/>
                <a:cs typeface="Arial" panose="020B0604020202020204" pitchFamily="34" charset="0"/>
              </a:rPr>
              <a:t>	</a:t>
            </a:r>
            <a:r>
              <a:rPr lang="ar-JO" altLang="zh-CN" sz="3200" b="1" dirty="0">
                <a:solidFill>
                  <a:srgbClr val="00FFFF"/>
                </a:solidFill>
                <a:latin typeface="Arial" panose="020B0604020202020204" pitchFamily="34" charset="0"/>
                <a:cs typeface="Arial" panose="020B0604020202020204" pitchFamily="34" charset="0"/>
              </a:rPr>
              <a:t>1 : 1 – 2 : 3</a:t>
            </a:r>
            <a:r>
              <a:rPr lang="en-US" altLang="zh-CN" sz="3200" b="1" dirty="0">
                <a:solidFill>
                  <a:srgbClr val="00FFFF"/>
                </a:solidFill>
                <a:latin typeface="Arial" panose="020B0604020202020204" pitchFamily="34" charset="0"/>
                <a:cs typeface="Arial" panose="020B0604020202020204" pitchFamily="34" charset="0"/>
              </a:rPr>
              <a:t>		  </a:t>
            </a:r>
            <a:r>
              <a:rPr lang="ar-JO" altLang="zh-CN" sz="3200" b="1" dirty="0">
                <a:solidFill>
                  <a:srgbClr val="00FFFF"/>
                </a:solidFill>
                <a:latin typeface="Arial" panose="020B0604020202020204" pitchFamily="34" charset="0"/>
                <a:cs typeface="Arial" panose="020B0604020202020204" pitchFamily="34" charset="0"/>
              </a:rPr>
              <a:t>2 : 4 - 25</a:t>
            </a:r>
            <a:endParaRPr lang="en-US" altLang="zh-CN" sz="3200" b="1" dirty="0">
              <a:solidFill>
                <a:srgbClr val="00FFFF"/>
              </a:solidFill>
              <a:latin typeface="Arial" panose="020B0604020202020204" pitchFamily="34" charset="0"/>
              <a:cs typeface="Arial" panose="020B0604020202020204" pitchFamily="34" charset="0"/>
            </a:endParaRPr>
          </a:p>
        </p:txBody>
      </p:sp>
      <p:sp>
        <p:nvSpPr>
          <p:cNvPr id="353295" name="Text Box 16"/>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latin typeface="Arial" panose="020B0604020202020204" pitchFamily="34" charset="0"/>
                <a:cs typeface="Arial" panose="020B0604020202020204" pitchFamily="34" charset="0"/>
              </a:rPr>
              <a:t>71</a:t>
            </a:r>
            <a:endParaRPr lang="en-US" altLang="zh-CN"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74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0388"/>
                                        </p:tgtEl>
                                        <p:attrNameLst>
                                          <p:attrName>style.visibility</p:attrName>
                                        </p:attrNameLst>
                                      </p:cBhvr>
                                      <p:to>
                                        <p:strVal val="visible"/>
                                      </p:to>
                                    </p:set>
                                    <p:animEffect transition="in" filter="dissolve">
                                      <p:cBhvr>
                                        <p:cTn id="7" dur="500"/>
                                        <p:tgtEl>
                                          <p:spTgt spid="232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0393"/>
                                        </p:tgtEl>
                                        <p:attrNameLst>
                                          <p:attrName>style.visibility</p:attrName>
                                        </p:attrNameLst>
                                      </p:cBhvr>
                                      <p:to>
                                        <p:strVal val="visible"/>
                                      </p:to>
                                    </p:set>
                                    <p:animEffect transition="in" filter="dissolve">
                                      <p:cBhvr>
                                        <p:cTn id="12" dur="500"/>
                                        <p:tgtEl>
                                          <p:spTgt spid="23203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20387"/>
                                        </p:tgtEl>
                                        <p:attrNameLst>
                                          <p:attrName>style.visibility</p:attrName>
                                        </p:attrNameLst>
                                      </p:cBhvr>
                                      <p:to>
                                        <p:strVal val="visible"/>
                                      </p:to>
                                    </p:set>
                                    <p:animEffect transition="in" filter="dissolve">
                                      <p:cBhvr>
                                        <p:cTn id="17" dur="500"/>
                                        <p:tgtEl>
                                          <p:spTgt spid="2320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20392"/>
                                        </p:tgtEl>
                                        <p:attrNameLst>
                                          <p:attrName>style.visibility</p:attrName>
                                        </p:attrNameLst>
                                      </p:cBhvr>
                                      <p:to>
                                        <p:strVal val="visible"/>
                                      </p:to>
                                    </p:set>
                                    <p:animEffect transition="in" filter="dissolve">
                                      <p:cBhvr>
                                        <p:cTn id="22" dur="500"/>
                                        <p:tgtEl>
                                          <p:spTgt spid="2320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20390"/>
                                        </p:tgtEl>
                                        <p:attrNameLst>
                                          <p:attrName>style.visibility</p:attrName>
                                        </p:attrNameLst>
                                      </p:cBhvr>
                                      <p:to>
                                        <p:strVal val="visible"/>
                                      </p:to>
                                    </p:set>
                                    <p:animEffect transition="in" filter="dissolve">
                                      <p:cBhvr>
                                        <p:cTn id="27" dur="500"/>
                                        <p:tgtEl>
                                          <p:spTgt spid="2320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20396"/>
                                        </p:tgtEl>
                                        <p:attrNameLst>
                                          <p:attrName>style.visibility</p:attrName>
                                        </p:attrNameLst>
                                      </p:cBhvr>
                                      <p:to>
                                        <p:strVal val="visible"/>
                                      </p:to>
                                    </p:set>
                                    <p:animEffect transition="in" filter="dissolve">
                                      <p:cBhvr>
                                        <p:cTn id="32" dur="500"/>
                                        <p:tgtEl>
                                          <p:spTgt spid="23203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20389"/>
                                        </p:tgtEl>
                                        <p:attrNameLst>
                                          <p:attrName>style.visibility</p:attrName>
                                        </p:attrNameLst>
                                      </p:cBhvr>
                                      <p:to>
                                        <p:strVal val="visible"/>
                                      </p:to>
                                    </p:set>
                                    <p:animEffect transition="in" filter="dissolve">
                                      <p:cBhvr>
                                        <p:cTn id="37" dur="500"/>
                                        <p:tgtEl>
                                          <p:spTgt spid="23203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20394"/>
                                        </p:tgtEl>
                                        <p:attrNameLst>
                                          <p:attrName>style.visibility</p:attrName>
                                        </p:attrNameLst>
                                      </p:cBhvr>
                                      <p:to>
                                        <p:strVal val="visible"/>
                                      </p:to>
                                    </p:set>
                                    <p:animEffect transition="in" filter="dissolve">
                                      <p:cBhvr>
                                        <p:cTn id="42" dur="500"/>
                                        <p:tgtEl>
                                          <p:spTgt spid="23203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20391"/>
                                        </p:tgtEl>
                                        <p:attrNameLst>
                                          <p:attrName>style.visibility</p:attrName>
                                        </p:attrNameLst>
                                      </p:cBhvr>
                                      <p:to>
                                        <p:strVal val="visible"/>
                                      </p:to>
                                    </p:set>
                                    <p:animEffect transition="in" filter="dissolve">
                                      <p:cBhvr>
                                        <p:cTn id="47" dur="500"/>
                                        <p:tgtEl>
                                          <p:spTgt spid="23203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20395"/>
                                        </p:tgtEl>
                                        <p:attrNameLst>
                                          <p:attrName>style.visibility</p:attrName>
                                        </p:attrNameLst>
                                      </p:cBhvr>
                                      <p:to>
                                        <p:strVal val="visible"/>
                                      </p:to>
                                    </p:set>
                                    <p:animEffect transition="in" filter="dissolve">
                                      <p:cBhvr>
                                        <p:cTn id="52" dur="500"/>
                                        <p:tgtEl>
                                          <p:spTgt spid="232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0387" grpId="0" autoUpdateAnimBg="0"/>
      <p:bldP spid="2320388" grpId="0" autoUpdateAnimBg="0"/>
      <p:bldP spid="2320389" grpId="0" autoUpdateAnimBg="0"/>
      <p:bldP spid="2320390" grpId="0" autoUpdateAnimBg="0"/>
      <p:bldP spid="2320391" grpId="0" autoUpdateAnimBg="0"/>
      <p:bldP spid="2320392" grpId="0" autoUpdateAnimBg="0"/>
      <p:bldP spid="2320393" grpId="0" autoUpdateAnimBg="0"/>
      <p:bldP spid="2320394" grpId="0" autoUpdateAnimBg="0"/>
      <p:bldP spid="2320395" grpId="0" autoUpdateAnimBg="0"/>
      <p:bldP spid="2320396"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685800" y="260350"/>
            <a:ext cx="7772400" cy="1143000"/>
          </a:xfrm>
        </p:spPr>
        <p:txBody>
          <a:bodyPr>
            <a:normAutofit fontScale="90000"/>
          </a:bodyPr>
          <a:lstStyle/>
          <a:p>
            <a:r>
              <a:rPr lang="ar-JO" altLang="zh-CN" sz="4000" dirty="0">
                <a:solidFill>
                  <a:schemeClr val="bg1"/>
                </a:solidFill>
                <a:ea typeface="ＭＳ Ｐゴシック" charset="0"/>
                <a:cs typeface="Arial" panose="020B0604020202020204" pitchFamily="34" charset="0"/>
              </a:rPr>
              <a:t>كم هو كبير إله الخليقة؟</a:t>
            </a:r>
            <a:br>
              <a:rPr lang="en-US" altLang="zh-CN" sz="4000" dirty="0">
                <a:solidFill>
                  <a:schemeClr val="bg1"/>
                </a:solidFill>
                <a:ea typeface="ＭＳ Ｐゴシック" charset="0"/>
                <a:cs typeface="Arial" panose="020B0604020202020204" pitchFamily="34" charset="0"/>
              </a:rPr>
            </a:br>
            <a:r>
              <a:rPr lang="ar-JO" altLang="zh-CN" sz="3200" dirty="0">
                <a:solidFill>
                  <a:schemeClr val="bg1"/>
                </a:solidFill>
                <a:ea typeface="ＭＳ Ｐゴシック" charset="0"/>
                <a:cs typeface="Arial" panose="020B0604020202020204" pitchFamily="34" charset="0"/>
              </a:rPr>
              <a:t>مقارنة مدهشة</a:t>
            </a:r>
            <a:endParaRPr lang="en-US" altLang="zh-CN" sz="3200" dirty="0">
              <a:solidFill>
                <a:schemeClr val="bg1"/>
              </a:solidFill>
              <a:ea typeface="ＭＳ Ｐゴシック" charset="0"/>
              <a:cs typeface="Arial" panose="020B0604020202020204" pitchFamily="34" charset="0"/>
            </a:endParaRPr>
          </a:p>
        </p:txBody>
      </p:sp>
      <p:pic>
        <p:nvPicPr>
          <p:cNvPr id="2215939" name="Picture 3" descr="universe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976" b="2976"/>
          <a:stretch>
            <a:fillRect/>
          </a:stretch>
        </p:blipFill>
        <p:spPr>
          <a:ln w="127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5331" name="Text Box 5"/>
          <p:cNvSpPr txBox="1">
            <a:spLocks noChangeArrowheads="1"/>
          </p:cNvSpPr>
          <p:nvPr/>
        </p:nvSpPr>
        <p:spPr bwMode="auto">
          <a:xfrm>
            <a:off x="1835150" y="1892300"/>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الأرض</a:t>
            </a:r>
            <a:endParaRPr lang="en-US" altLang="zh-CN" b="1" dirty="0">
              <a:solidFill>
                <a:schemeClr val="bg1"/>
              </a:solidFill>
              <a:latin typeface="Arial" panose="020B0604020202020204" pitchFamily="34" charset="0"/>
              <a:cs typeface="Arial" panose="020B0604020202020204" pitchFamily="34" charset="0"/>
            </a:endParaRPr>
          </a:p>
        </p:txBody>
      </p:sp>
      <p:sp>
        <p:nvSpPr>
          <p:cNvPr id="355332" name="Text Box 6"/>
          <p:cNvSpPr txBox="1">
            <a:spLocks noChangeArrowheads="1"/>
          </p:cNvSpPr>
          <p:nvPr/>
        </p:nvSpPr>
        <p:spPr bwMode="auto">
          <a:xfrm>
            <a:off x="5803902" y="2108200"/>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الزهرة</a:t>
            </a:r>
            <a:endParaRPr lang="en-US" altLang="zh-CN" b="1" dirty="0">
              <a:solidFill>
                <a:schemeClr val="bg1"/>
              </a:solidFill>
              <a:latin typeface="Arial" panose="020B0604020202020204" pitchFamily="34" charset="0"/>
              <a:cs typeface="Arial" panose="020B0604020202020204" pitchFamily="34" charset="0"/>
            </a:endParaRPr>
          </a:p>
        </p:txBody>
      </p:sp>
      <p:sp>
        <p:nvSpPr>
          <p:cNvPr id="355333" name="Text Box 7"/>
          <p:cNvSpPr txBox="1">
            <a:spLocks noChangeArrowheads="1"/>
          </p:cNvSpPr>
          <p:nvPr/>
        </p:nvSpPr>
        <p:spPr bwMode="auto">
          <a:xfrm>
            <a:off x="1546225" y="5900741"/>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المريخ</a:t>
            </a:r>
            <a:endParaRPr lang="en-US" altLang="zh-CN" b="1" dirty="0">
              <a:solidFill>
                <a:schemeClr val="bg1"/>
              </a:solidFill>
              <a:latin typeface="Arial" panose="020B0604020202020204" pitchFamily="34" charset="0"/>
              <a:cs typeface="Arial" panose="020B0604020202020204" pitchFamily="34" charset="0"/>
            </a:endParaRPr>
          </a:p>
        </p:txBody>
      </p:sp>
      <p:sp>
        <p:nvSpPr>
          <p:cNvPr id="355334" name="Text Box 8"/>
          <p:cNvSpPr txBox="1">
            <a:spLocks noChangeArrowheads="1"/>
          </p:cNvSpPr>
          <p:nvPr/>
        </p:nvSpPr>
        <p:spPr bwMode="auto">
          <a:xfrm>
            <a:off x="3708400" y="5900741"/>
            <a:ext cx="1368425"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عطارد</a:t>
            </a:r>
            <a:endParaRPr lang="en-US" altLang="zh-CN" b="1" dirty="0">
              <a:solidFill>
                <a:schemeClr val="bg1"/>
              </a:solidFill>
              <a:latin typeface="Arial" panose="020B0604020202020204" pitchFamily="34" charset="0"/>
              <a:cs typeface="Arial" panose="020B0604020202020204" pitchFamily="34" charset="0"/>
            </a:endParaRPr>
          </a:p>
        </p:txBody>
      </p:sp>
      <p:sp>
        <p:nvSpPr>
          <p:cNvPr id="355335" name="Text Box 9"/>
          <p:cNvSpPr txBox="1">
            <a:spLocks noChangeArrowheads="1"/>
          </p:cNvSpPr>
          <p:nvPr/>
        </p:nvSpPr>
        <p:spPr bwMode="auto">
          <a:xfrm>
            <a:off x="5724525" y="5900741"/>
            <a:ext cx="10810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بلوتو</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6221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7378" name="Title 1"/>
          <p:cNvSpPr>
            <a:spLocks noGrp="1"/>
          </p:cNvSpPr>
          <p:nvPr>
            <p:ph type="title"/>
          </p:nvPr>
        </p:nvSpPr>
        <p:spPr>
          <a:xfrm>
            <a:off x="685800" y="44450"/>
            <a:ext cx="7772400" cy="1143000"/>
          </a:xfrm>
        </p:spPr>
        <p:txBody>
          <a:bodyPr/>
          <a:lstStyle/>
          <a:p>
            <a:r>
              <a:rPr lang="ar-JO" altLang="zh-CN" dirty="0">
                <a:ea typeface="ＭＳ Ｐゴシック" charset="0"/>
                <a:cs typeface="Arial" panose="020B0604020202020204" pitchFamily="34" charset="0"/>
              </a:rPr>
              <a:t>كواكبنا التسعة</a:t>
            </a:r>
            <a:endParaRPr lang="en-US" altLang="zh-CN" dirty="0">
              <a:ea typeface="ＭＳ Ｐゴシック" charset="0"/>
              <a:cs typeface="Arial" panose="020B0604020202020204" pitchFamily="34" charset="0"/>
            </a:endParaRPr>
          </a:p>
        </p:txBody>
      </p:sp>
      <p:pic>
        <p:nvPicPr>
          <p:cNvPr id="2216962" name="Picture 2" descr="universe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219200"/>
            <a:ext cx="8610600" cy="4830763"/>
          </a:xfrm>
          <a:ln w="127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7379" name="Text Box 5"/>
          <p:cNvSpPr txBox="1">
            <a:spLocks noChangeArrowheads="1"/>
          </p:cNvSpPr>
          <p:nvPr/>
        </p:nvSpPr>
        <p:spPr bwMode="auto">
          <a:xfrm>
            <a:off x="395288" y="1268413"/>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المشتري</a:t>
            </a:r>
            <a:endParaRPr lang="en-US" altLang="zh-CN" b="1" dirty="0">
              <a:solidFill>
                <a:schemeClr val="bg1"/>
              </a:solidFill>
              <a:latin typeface="Arial" panose="020B0604020202020204" pitchFamily="34" charset="0"/>
              <a:cs typeface="Arial" panose="020B0604020202020204" pitchFamily="34" charset="0"/>
            </a:endParaRPr>
          </a:p>
        </p:txBody>
      </p:sp>
      <p:sp>
        <p:nvSpPr>
          <p:cNvPr id="357380" name="Text Box 6"/>
          <p:cNvSpPr txBox="1">
            <a:spLocks noChangeArrowheads="1"/>
          </p:cNvSpPr>
          <p:nvPr/>
        </p:nvSpPr>
        <p:spPr bwMode="auto">
          <a:xfrm>
            <a:off x="5653088" y="1603375"/>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زحل</a:t>
            </a:r>
            <a:endParaRPr lang="en-US" altLang="zh-CN" b="1" dirty="0">
              <a:solidFill>
                <a:schemeClr val="bg1"/>
              </a:solidFill>
              <a:latin typeface="Arial" panose="020B0604020202020204" pitchFamily="34" charset="0"/>
              <a:cs typeface="Arial" panose="020B0604020202020204" pitchFamily="34" charset="0"/>
            </a:endParaRPr>
          </a:p>
        </p:txBody>
      </p:sp>
      <p:sp>
        <p:nvSpPr>
          <p:cNvPr id="357381" name="Text Box 7"/>
          <p:cNvSpPr txBox="1">
            <a:spLocks noChangeArrowheads="1"/>
          </p:cNvSpPr>
          <p:nvPr/>
        </p:nvSpPr>
        <p:spPr bwMode="auto">
          <a:xfrm>
            <a:off x="2195513" y="4941888"/>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أورانوس</a:t>
            </a:r>
            <a:endParaRPr lang="en-US" altLang="zh-CN" b="1" dirty="0">
              <a:solidFill>
                <a:schemeClr val="bg1"/>
              </a:solidFill>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084888" y="5094288"/>
            <a:ext cx="1512887" cy="46166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نبتون</a:t>
            </a:r>
            <a:endParaRPr lang="en-US" altLang="zh-CN" b="1" dirty="0">
              <a:solidFill>
                <a:schemeClr val="bg1"/>
              </a:solidFill>
              <a:latin typeface="Arial" panose="020B0604020202020204" pitchFamily="34" charset="0"/>
              <a:cs typeface="Arial" panose="020B0604020202020204" pitchFamily="34" charset="0"/>
            </a:endParaRPr>
          </a:p>
        </p:txBody>
      </p:sp>
      <p:sp>
        <p:nvSpPr>
          <p:cNvPr id="357383" name="Text Box 9"/>
          <p:cNvSpPr txBox="1">
            <a:spLocks noChangeArrowheads="1"/>
          </p:cNvSpPr>
          <p:nvPr/>
        </p:nvSpPr>
        <p:spPr bwMode="auto">
          <a:xfrm>
            <a:off x="1476375" y="5445125"/>
            <a:ext cx="1512888"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الأرض</a:t>
            </a:r>
            <a:endParaRPr lang="en-US" altLang="zh-CN" b="1" dirty="0">
              <a:solidFill>
                <a:schemeClr val="bg1"/>
              </a:solidFill>
              <a:latin typeface="Arial" panose="020B0604020202020204" pitchFamily="34" charset="0"/>
              <a:cs typeface="Arial" panose="020B0604020202020204" pitchFamily="34" charset="0"/>
            </a:endParaRPr>
          </a:p>
        </p:txBody>
      </p:sp>
      <p:sp>
        <p:nvSpPr>
          <p:cNvPr id="357384" name="Text Box 10"/>
          <p:cNvSpPr txBox="1">
            <a:spLocks noChangeArrowheads="1"/>
          </p:cNvSpPr>
          <p:nvPr/>
        </p:nvSpPr>
        <p:spPr bwMode="auto">
          <a:xfrm>
            <a:off x="6659563" y="5589588"/>
            <a:ext cx="1512887"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بلوتو</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91991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Title 1"/>
          <p:cNvSpPr>
            <a:spLocks noGrp="1"/>
          </p:cNvSpPr>
          <p:nvPr>
            <p:ph type="title"/>
          </p:nvPr>
        </p:nvSpPr>
        <p:spPr>
          <a:xfrm>
            <a:off x="685800" y="44450"/>
            <a:ext cx="7772400" cy="1143000"/>
          </a:xfrm>
        </p:spPr>
        <p:txBody>
          <a:bodyPr/>
          <a:lstStyle/>
          <a:p>
            <a:r>
              <a:rPr lang="ar-JO" altLang="zh-CN" dirty="0">
                <a:ea typeface="ＭＳ Ｐゴシック" charset="0"/>
                <a:cs typeface="Arial" panose="020B0604020202020204" pitchFamily="34" charset="0"/>
              </a:rPr>
              <a:t>شمسنا ضخمة</a:t>
            </a:r>
            <a:endParaRPr lang="en-US" altLang="zh-CN" dirty="0">
              <a:ea typeface="ＭＳ Ｐゴシック" charset="0"/>
              <a:cs typeface="Arial" panose="020B0604020202020204" pitchFamily="34" charset="0"/>
            </a:endParaRPr>
          </a:p>
        </p:txBody>
      </p:sp>
      <p:pic>
        <p:nvPicPr>
          <p:cNvPr id="2217986" name="Picture 2" descr="universe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143000"/>
            <a:ext cx="8686800" cy="4872038"/>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9427" name="Text Box 5"/>
          <p:cNvSpPr txBox="1">
            <a:spLocks noChangeArrowheads="1"/>
          </p:cNvSpPr>
          <p:nvPr/>
        </p:nvSpPr>
        <p:spPr bwMode="auto">
          <a:xfrm>
            <a:off x="1116013" y="1844675"/>
            <a:ext cx="1223962"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الشمس</a:t>
            </a:r>
            <a:endParaRPr lang="en-US" altLang="zh-CN" b="1" dirty="0">
              <a:solidFill>
                <a:schemeClr val="bg1"/>
              </a:solidFill>
              <a:latin typeface="Arial" panose="020B0604020202020204" pitchFamily="34" charset="0"/>
              <a:cs typeface="Arial" panose="020B0604020202020204" pitchFamily="34" charset="0"/>
            </a:endParaRPr>
          </a:p>
        </p:txBody>
      </p:sp>
      <p:sp>
        <p:nvSpPr>
          <p:cNvPr id="359428" name="Text Box 6"/>
          <p:cNvSpPr txBox="1">
            <a:spLocks noChangeArrowheads="1"/>
          </p:cNvSpPr>
          <p:nvPr/>
        </p:nvSpPr>
        <p:spPr bwMode="auto">
          <a:xfrm>
            <a:off x="1835150" y="5502275"/>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المشتري</a:t>
            </a:r>
            <a:endParaRPr lang="en-US" altLang="zh-CN" b="1" dirty="0">
              <a:solidFill>
                <a:schemeClr val="bg1"/>
              </a:solidFill>
              <a:latin typeface="Arial" panose="020B0604020202020204" pitchFamily="34" charset="0"/>
              <a:cs typeface="Arial" panose="020B0604020202020204" pitchFamily="34" charset="0"/>
            </a:endParaRPr>
          </a:p>
        </p:txBody>
      </p:sp>
      <p:sp>
        <p:nvSpPr>
          <p:cNvPr id="359429" name="Text Box 7"/>
          <p:cNvSpPr txBox="1">
            <a:spLocks noChangeArrowheads="1"/>
          </p:cNvSpPr>
          <p:nvPr/>
        </p:nvSpPr>
        <p:spPr bwMode="auto">
          <a:xfrm>
            <a:off x="6880225" y="4830763"/>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الأرض</a:t>
            </a:r>
            <a:endParaRPr lang="en-US" altLang="zh-CN" b="1" dirty="0">
              <a:solidFill>
                <a:schemeClr val="bg1"/>
              </a:solidFill>
              <a:latin typeface="Arial" panose="020B0604020202020204" pitchFamily="34" charset="0"/>
              <a:cs typeface="Arial" panose="020B0604020202020204" pitchFamily="34" charset="0"/>
            </a:endParaRPr>
          </a:p>
        </p:txBody>
      </p:sp>
      <p:sp>
        <p:nvSpPr>
          <p:cNvPr id="359430" name="Text Box 8"/>
          <p:cNvSpPr txBox="1">
            <a:spLocks noChangeArrowheads="1"/>
          </p:cNvSpPr>
          <p:nvPr/>
        </p:nvSpPr>
        <p:spPr bwMode="auto">
          <a:xfrm>
            <a:off x="6429375" y="5554663"/>
            <a:ext cx="1223963" cy="457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بلوتو</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89720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1473" name="Rectangle 2"/>
          <p:cNvSpPr>
            <a:spLocks noGrp="1" noChangeArrowheads="1"/>
          </p:cNvSpPr>
          <p:nvPr>
            <p:ph type="title"/>
          </p:nvPr>
        </p:nvSpPr>
        <p:spPr>
          <a:xfrm>
            <a:off x="457200" y="457200"/>
            <a:ext cx="8229600" cy="6019800"/>
          </a:xfrm>
        </p:spPr>
        <p:txBody>
          <a:bodyPr/>
          <a:lstStyle/>
          <a:p>
            <a:br>
              <a:rPr lang="en-US" altLang="zh-CN" sz="6600" dirty="0">
                <a:solidFill>
                  <a:schemeClr val="bg1"/>
                </a:solidFill>
                <a:ea typeface="ＭＳ Ｐゴシック" charset="0"/>
                <a:cs typeface="Arial" panose="020B0604020202020204" pitchFamily="34" charset="0"/>
              </a:rPr>
            </a:br>
            <a:r>
              <a:rPr lang="ar-JO" altLang="zh-CN" sz="6600" dirty="0">
                <a:solidFill>
                  <a:schemeClr val="bg1"/>
                </a:solidFill>
                <a:ea typeface="ＭＳ Ｐゴシック" charset="0"/>
                <a:cs typeface="Arial" panose="020B0604020202020204" pitchFamily="34" charset="0"/>
              </a:rPr>
              <a:t>إذا كنت تظن أن نظامنا الشمسي مدهش, فخلف هذه الشمس يوجد كون أكبر</a:t>
            </a:r>
            <a:endParaRPr lang="en-US" altLang="zh-CN" sz="66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3205216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29. نسب يسوع المسيح</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30. مقاومة الملك هيرودس</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31. حلول الروح على يسوع</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32. قوة على تجارب الشيطان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33. شرح الموعظة على الجبل</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34. دروس عن الأولويات المناسبة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35. موجز العلاقات الشخصية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36. إيمان قائد المئة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b="1" dirty="0">
                <a:solidFill>
                  <a:srgbClr val="000000"/>
                </a:solidFill>
                <a:latin typeface="Arial" panose="020B0604020202020204" pitchFamily="34" charset="0"/>
                <a:ea typeface="MS PGothic" pitchFamily="34" charset="-128"/>
                <a:cs typeface="Arial" panose="020B0604020202020204" pitchFamily="34" charset="0"/>
              </a:rPr>
              <a:t> </a:t>
            </a:r>
            <a:r>
              <a:rPr lang="ar-JO" sz="1200" b="1" dirty="0">
                <a:solidFill>
                  <a:srgbClr val="000000"/>
                </a:solidFill>
                <a:latin typeface="Arial" panose="020B0604020202020204" pitchFamily="34" charset="0"/>
                <a:ea typeface="MS PGothic" pitchFamily="34" charset="-128"/>
                <a:cs typeface="Arial" panose="020B0604020202020204" pitchFamily="34" charset="0"/>
              </a:rPr>
              <a:t>37. دعوة متى من يسوع</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38. إرسال الرسل للتبشير</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39. شهادة عن رسالة يوحنا</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40. المسيا الحقيقي يدعى شيطاناً</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41. رسالة مخفية في الأمثال</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42. قتل المعمدان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43. حكمة في الرد على الفريسيين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44. مفاتيح الملكوت</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45. تأثير تجلي يسوع</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46. الحاجة للغفران الحقيقي</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47. تحديد أسباب الطلاق</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48. فرص للحصاد</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49. لعن شجرة التين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50. دفع الجزية لقيصر</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51. مواجهة النفاق باللعنات</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52. أحداث المجيء الثاني</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53. دينونة الأمم</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54. أحداث ليلة الجلجثة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55. طريق الصليب</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قيامة المخلص و المأمورية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 نشأة العالم</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 وضع العروسين في عدن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3. تجربة و سقوط الإنسان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4. الكراهية و الجريمة الأولى</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5. نسب آدم الكامل</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6. دروس عن الأولويات المناسبة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7. موجز العلاقات الشخصية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8. إيمان قائد المئة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200" b="1" dirty="0">
                <a:solidFill>
                  <a:srgbClr val="000000"/>
                </a:solidFill>
                <a:latin typeface="Arial" panose="020B0604020202020204" pitchFamily="34" charset="0"/>
                <a:ea typeface="MS PGothic" pitchFamily="34" charset="-128"/>
                <a:cs typeface="Arial" panose="020B0604020202020204" pitchFamily="34" charset="0"/>
              </a:rPr>
              <a:t> </a:t>
            </a:r>
            <a:r>
              <a:rPr lang="ar-JO" sz="1200" b="1" dirty="0">
                <a:solidFill>
                  <a:srgbClr val="000000"/>
                </a:solidFill>
                <a:latin typeface="Arial" panose="020B0604020202020204" pitchFamily="34" charset="0"/>
                <a:ea typeface="MS PGothic" pitchFamily="34" charset="-128"/>
                <a:cs typeface="Arial" panose="020B0604020202020204" pitchFamily="34" charset="0"/>
              </a:rPr>
              <a:t>9. دعوة متى من يسوع</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10. إرسال الرسل للتبشير</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11. شهادة عن رسالة يوحنا</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12. المسيا الحقيقي يدعى شيطاناً</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13. رسالة مخفية في الأمثال</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14. قتل المعمدان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15. حكمة في الرد على الفريسيين</a:t>
            </a:r>
            <a:endParaRPr kumimoji="0" lang="en-US" sz="1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16. مفاتيح الملكوت</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17. تأثير تجلي يسوع</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18. الحاجة للغفران الحقيقي</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19. تحديد أسباب الطلاق</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20. فرص للحصاد</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21. لعن شجرة التين</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22. دفع الجزية لقيصر</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23. مواجهة النفاق باللعنات</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24. أحداث المجيء الثاني</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25. دينونة الأمم</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26. أحداث ليلة الجلجثة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27. طريق الصليب</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a:p>
            <a:pPr algn="r"/>
            <a:r>
              <a:rPr lang="ar-JO" sz="1200" b="1" dirty="0">
                <a:solidFill>
                  <a:srgbClr val="000000"/>
                </a:solidFill>
                <a:latin typeface="Arial" panose="020B0604020202020204" pitchFamily="34" charset="0"/>
                <a:ea typeface="MS PGothic" pitchFamily="34" charset="-128"/>
                <a:cs typeface="Arial" panose="020B0604020202020204" pitchFamily="34" charset="0"/>
              </a:rPr>
              <a:t>28. قيامة المخلص و المأمورية</a:t>
            </a:r>
            <a:endParaRPr lang="en-US" sz="1200" b="1" dirty="0">
              <a:solidFill>
                <a:srgbClr val="000000"/>
              </a:solidFill>
              <a:latin typeface="Arial" panose="020B0604020202020204" pitchFamily="34" charset="0"/>
              <a:ea typeface="MS PGothic" pitchFamily="34" charset="-128"/>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a:defRPr/>
            </a:pPr>
            <a:r>
              <a:rPr lang="ar-JO" altLang="zh-CN" sz="4800" b="1" dirty="0">
                <a:solidFill>
                  <a:schemeClr val="bg1"/>
                </a:solidFill>
                <a:latin typeface="Arial" panose="020B0604020202020204" pitchFamily="34" charset="0"/>
                <a:cs typeface="Arial" panose="020B0604020202020204" pitchFamily="34" charset="0"/>
              </a:rPr>
              <a:t>تكوين</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 نشاة العالم</a:t>
            </a:r>
          </a:p>
          <a:p>
            <a:pPr marL="342900" indent="-342900"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 تجربة و سقوط الإنسان</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 الكراهية و الجريمة الأولى</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6. بناء الفلك</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7. ثوران الطوفان</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8. الخروج من الفلك</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9. بداية وعد قوس قزح</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10. أولاد و أحفاد نوح</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11. تشتت الأمم من بابل</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12. ارتحال عائلة أبرام</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13. لوط يترك أبرام</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15. الله يحسب أبرام باراً</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16. ولادة إسماعيل من هاجر</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18. التضرع لأجل تبرير سدوم</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19. خراب سدوم و عمورة</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20. مغامرة إبراهيم في مصر</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21. وصول إسحق الموعود</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22. إمتحان إيمان إبراهيم</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23. نهاية حياة سارة</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24. اختيار رفقة كزوجة</a:t>
            </a:r>
          </a:p>
          <a:p>
            <a:pPr algn="r" rtl="0" fontAlgn="auto">
              <a:spcBef>
                <a:spcPts val="0"/>
              </a:spcBef>
              <a:spcAft>
                <a:spcPts val="0"/>
              </a:spcAft>
              <a:defRPr/>
            </a:pPr>
            <a:endParaRPr lang="ar-JO" sz="1200" b="1" dirty="0">
              <a:solidFill>
                <a:schemeClr val="tx1"/>
              </a:solidFill>
              <a:latin typeface="Arial" panose="020B0604020202020204" pitchFamily="34" charset="0"/>
              <a:cs typeface="Arial" panose="020B0604020202020204" pitchFamily="34" charset="0"/>
            </a:endParaRP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25. ولادة التوأمين عيسو و يعقوب</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26. عداوة بين إسحق و الفلسطينيين</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28. السلم السماوي في بيت إيل</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29. الفوز بليئة و راحيل</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30. إضافات إلى عائلة يعقوب</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31. الهرب من لابان</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32. السعي لمصارعة الله</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33. صداقة جديدة مع عيسو</a:t>
            </a:r>
          </a:p>
          <a:p>
            <a:pPr algn="r" rtl="0" fontAlgn="auto">
              <a:spcBef>
                <a:spcPts val="0"/>
              </a:spcBef>
              <a:spcAft>
                <a:spcPts val="0"/>
              </a:spcAft>
              <a:defRPr/>
            </a:pPr>
            <a:endParaRPr lang="ar-JO" sz="1200" b="1" dirty="0">
              <a:solidFill>
                <a:schemeClr val="tx1"/>
              </a:solidFill>
              <a:latin typeface="Arial" panose="020B0604020202020204" pitchFamily="34" charset="0"/>
              <a:cs typeface="Arial" panose="020B0604020202020204" pitchFamily="34" charset="0"/>
            </a:endParaRP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34. الإنتقام لتدنيس دينة</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35. تغيير الإسم إلى إسرائيل</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36. ذكر نسل عيسو</a:t>
            </a:r>
          </a:p>
          <a:p>
            <a:pPr algn="r" rtl="0" fontAlgn="auto">
              <a:spcBef>
                <a:spcPts val="0"/>
              </a:spcBef>
              <a:spcAft>
                <a:spcPts val="0"/>
              </a:spcAft>
              <a:defRPr/>
            </a:pPr>
            <a:endParaRPr lang="ar-JO" sz="1200" b="1" dirty="0">
              <a:solidFill>
                <a:schemeClr val="tx1"/>
              </a:solidFill>
              <a:latin typeface="Arial" panose="020B0604020202020204" pitchFamily="34" charset="0"/>
              <a:cs typeface="Arial" panose="020B0604020202020204" pitchFamily="34" charset="0"/>
            </a:endParaRP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37. غدر إخوة يوسف</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38. ثامار الزانية تخدع يهوذا</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40. تفسير الحلمين</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41. تعيين يوسف حاكماً</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42. سجن رأوبين في مصر</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43. رحلة ثانية إلى مصر</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44. احتجاز بنيامين لأجل الكأس</a:t>
            </a:r>
          </a:p>
          <a:p>
            <a:pPr algn="r" rtl="0" fontAlgn="auto">
              <a:spcBef>
                <a:spcPts val="0"/>
              </a:spcBef>
              <a:spcAft>
                <a:spcPts val="0"/>
              </a:spcAft>
              <a:defRPr/>
            </a:pPr>
            <a:endParaRPr lang="ar-JO" sz="1200" b="1" dirty="0">
              <a:solidFill>
                <a:schemeClr val="tx1"/>
              </a:solidFill>
              <a:latin typeface="Arial" panose="020B0604020202020204" pitchFamily="34" charset="0"/>
              <a:cs typeface="Arial" panose="020B0604020202020204" pitchFamily="34" charset="0"/>
            </a:endParaRP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45. الإعلان عن هوية يوسف</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46. بيت جديد في مصر</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47. خطة لإنقاذ مصر</a:t>
            </a:r>
          </a:p>
          <a:p>
            <a:pPr algn="r" rtl="0" fontAlgn="auto">
              <a:spcBef>
                <a:spcPts val="0"/>
              </a:spcBef>
              <a:spcAft>
                <a:spcPts val="0"/>
              </a:spcAft>
              <a:defRPr/>
            </a:pPr>
            <a:endParaRPr lang="ar-JO" sz="1200" b="1" dirty="0">
              <a:solidFill>
                <a:schemeClr val="tx1"/>
              </a:solidFill>
              <a:latin typeface="Arial" panose="020B0604020202020204" pitchFamily="34" charset="0"/>
              <a:cs typeface="Arial" panose="020B0604020202020204" pitchFamily="34" charset="0"/>
            </a:endParaRP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48. تبني منسى و أفرايم</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49. إعلان بركة يعقوب</a:t>
            </a:r>
          </a:p>
          <a:p>
            <a:pPr algn="r" rtl="0" fontAlgn="auto">
              <a:spcBef>
                <a:spcPts val="0"/>
              </a:spcBef>
              <a:spcAft>
                <a:spcPts val="0"/>
              </a:spcAft>
              <a:defRPr/>
            </a:pPr>
            <a:r>
              <a:rPr lang="ar-JO" sz="1200" b="1" dirty="0">
                <a:solidFill>
                  <a:schemeClr val="tx1"/>
                </a:solidFill>
                <a:latin typeface="Arial" panose="020B0604020202020204" pitchFamily="34" charset="0"/>
                <a:cs typeface="Arial" panose="020B0604020202020204" pitchFamily="34" charset="0"/>
              </a:rPr>
              <a:t>50. علاقة جديدة بين الإخوة</a:t>
            </a:r>
          </a:p>
        </p:txBody>
      </p:sp>
    </p:spTree>
    <p:extLst>
      <p:ext uri="{BB962C8B-B14F-4D97-AF65-F5344CB8AC3E}">
        <p14:creationId xmlns:p14="http://schemas.microsoft.com/office/powerpoint/2010/main" val="3359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620713"/>
            <a:ext cx="4821238" cy="2663825"/>
          </a:xfrm>
        </p:spPr>
        <p:txBody>
          <a:bodyPr>
            <a:normAutofit fontScale="90000"/>
          </a:bodyPr>
          <a:lstStyle/>
          <a:p>
            <a:pPr>
              <a:defRPr/>
            </a:pPr>
            <a:r>
              <a:rPr lang="en-US" dirty="0">
                <a:effectLst>
                  <a:outerShdw blurRad="38100" dist="38100" dir="2700000" algn="tl">
                    <a:srgbClr val="000000">
                      <a:alpha val="43137"/>
                    </a:srgbClr>
                  </a:outerShdw>
                </a:effectLst>
                <a:cs typeface="Arial" panose="020B0604020202020204" pitchFamily="34" charset="0"/>
              </a:rPr>
              <a:t>Jupiter is about 1 pixel in size and Earth is invisible at this scale!</a:t>
            </a:r>
          </a:p>
        </p:txBody>
      </p:sp>
      <p:pic>
        <p:nvPicPr>
          <p:cNvPr id="2220034" name="Picture 2" descr="universe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609600"/>
            <a:ext cx="8382000" cy="5862638"/>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3523" name="Text Box 5"/>
          <p:cNvSpPr txBox="1">
            <a:spLocks noChangeArrowheads="1"/>
          </p:cNvSpPr>
          <p:nvPr/>
        </p:nvSpPr>
        <p:spPr bwMode="auto">
          <a:xfrm>
            <a:off x="5651500" y="5589588"/>
            <a:ext cx="1439863"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آركتوروس</a:t>
            </a:r>
            <a:endParaRPr lang="en-US" altLang="zh-CN" b="1" dirty="0">
              <a:solidFill>
                <a:schemeClr val="bg1"/>
              </a:solidFill>
              <a:latin typeface="Arial" panose="020B0604020202020204" pitchFamily="34" charset="0"/>
              <a:cs typeface="Arial" panose="020B0604020202020204" pitchFamily="34" charset="0"/>
            </a:endParaRPr>
          </a:p>
        </p:txBody>
      </p:sp>
      <p:sp>
        <p:nvSpPr>
          <p:cNvPr id="363524" name="Text Box 6"/>
          <p:cNvSpPr txBox="1">
            <a:spLocks noChangeArrowheads="1"/>
          </p:cNvSpPr>
          <p:nvPr/>
        </p:nvSpPr>
        <p:spPr bwMode="auto">
          <a:xfrm>
            <a:off x="2916238" y="4840288"/>
            <a:ext cx="1081087" cy="46166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بولوكس</a:t>
            </a:r>
            <a:endParaRPr lang="en-US" altLang="zh-CN" b="1" dirty="0">
              <a:solidFill>
                <a:schemeClr val="bg1"/>
              </a:solidFill>
              <a:latin typeface="Arial" panose="020B0604020202020204" pitchFamily="34" charset="0"/>
              <a:cs typeface="Arial" panose="020B0604020202020204" pitchFamily="34" charset="0"/>
            </a:endParaRPr>
          </a:p>
        </p:txBody>
      </p:sp>
      <p:sp>
        <p:nvSpPr>
          <p:cNvPr id="363525" name="Text Box 7"/>
          <p:cNvSpPr txBox="1">
            <a:spLocks noChangeArrowheads="1"/>
          </p:cNvSpPr>
          <p:nvPr/>
        </p:nvSpPr>
        <p:spPr bwMode="auto">
          <a:xfrm>
            <a:off x="1476375" y="4840288"/>
            <a:ext cx="1295400" cy="4603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سيريوس</a:t>
            </a:r>
            <a:endParaRPr lang="en-US" altLang="zh-CN" b="1" dirty="0">
              <a:solidFill>
                <a:schemeClr val="bg1"/>
              </a:solidFill>
              <a:latin typeface="Arial" panose="020B0604020202020204" pitchFamily="34" charset="0"/>
              <a:cs typeface="Arial" panose="020B0604020202020204" pitchFamily="34" charset="0"/>
            </a:endParaRPr>
          </a:p>
        </p:txBody>
      </p:sp>
      <p:sp>
        <p:nvSpPr>
          <p:cNvPr id="363526" name="Text Box 8"/>
          <p:cNvSpPr txBox="1">
            <a:spLocks noChangeArrowheads="1"/>
          </p:cNvSpPr>
          <p:nvPr/>
        </p:nvSpPr>
        <p:spPr bwMode="auto">
          <a:xfrm>
            <a:off x="468313" y="4840288"/>
            <a:ext cx="935037" cy="4603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الشمس</a:t>
            </a:r>
            <a:endParaRPr lang="en-US" altLang="zh-CN" b="1" dirty="0">
              <a:solidFill>
                <a:schemeClr val="bg1"/>
              </a:solidFill>
              <a:latin typeface="Arial" panose="020B0604020202020204" pitchFamily="34" charset="0"/>
              <a:cs typeface="Arial" panose="020B0604020202020204" pitchFamily="34" charset="0"/>
            </a:endParaRPr>
          </a:p>
        </p:txBody>
      </p:sp>
      <p:sp>
        <p:nvSpPr>
          <p:cNvPr id="363527" name="Text Box 9"/>
          <p:cNvSpPr txBox="1">
            <a:spLocks noChangeArrowheads="1"/>
          </p:cNvSpPr>
          <p:nvPr/>
        </p:nvSpPr>
        <p:spPr bwMode="auto">
          <a:xfrm>
            <a:off x="468313" y="5300663"/>
            <a:ext cx="4751387"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حجم كوكب المشتري حوالي 1 بكسل</a:t>
            </a:r>
            <a:endParaRPr lang="en-US" altLang="zh-CN" b="1" dirty="0">
              <a:solidFill>
                <a:schemeClr val="bg1"/>
              </a:solidFill>
              <a:latin typeface="Arial" panose="020B0604020202020204" pitchFamily="34" charset="0"/>
              <a:cs typeface="Arial" panose="020B0604020202020204" pitchFamily="34" charset="0"/>
            </a:endParaRPr>
          </a:p>
        </p:txBody>
      </p:sp>
      <p:sp>
        <p:nvSpPr>
          <p:cNvPr id="363528" name="Text Box 10"/>
          <p:cNvSpPr txBox="1">
            <a:spLocks noChangeArrowheads="1"/>
          </p:cNvSpPr>
          <p:nvPr/>
        </p:nvSpPr>
        <p:spPr bwMode="auto">
          <a:xfrm>
            <a:off x="468313" y="5732463"/>
            <a:ext cx="4751387" cy="46196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chemeClr val="bg1"/>
                </a:solidFill>
                <a:latin typeface="Arial" panose="020B0604020202020204" pitchFamily="34" charset="0"/>
                <a:cs typeface="Arial" panose="020B0604020202020204" pitchFamily="34" charset="0"/>
              </a:rPr>
              <a:t>الأرض غير مرئية على هذا المستوى</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56498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1058" name="Picture 2" descr="universe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2157" b="12157"/>
          <a:stretch>
            <a:fillRect/>
          </a:stretch>
        </p:blipFill>
        <p:spPr>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5572" name="Text Box 6"/>
          <p:cNvSpPr txBox="1">
            <a:spLocks noChangeArrowheads="1"/>
          </p:cNvSpPr>
          <p:nvPr/>
        </p:nvSpPr>
        <p:spPr bwMode="auto">
          <a:xfrm>
            <a:off x="971550" y="4941888"/>
            <a:ext cx="1800225" cy="40011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بيتلجوس</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3" name="Text Box 7"/>
          <p:cNvSpPr txBox="1">
            <a:spLocks noChangeArrowheads="1"/>
          </p:cNvSpPr>
          <p:nvPr/>
        </p:nvSpPr>
        <p:spPr bwMode="auto">
          <a:xfrm>
            <a:off x="6516688" y="5229225"/>
            <a:ext cx="1800225"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آنتارس</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4" name="Text Box 9"/>
          <p:cNvSpPr txBox="1">
            <a:spLocks noChangeArrowheads="1"/>
          </p:cNvSpPr>
          <p:nvPr/>
        </p:nvSpPr>
        <p:spPr bwMode="auto">
          <a:xfrm>
            <a:off x="3851275" y="6237288"/>
            <a:ext cx="863600"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ريجل</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5" name="Text Box 10"/>
          <p:cNvSpPr txBox="1">
            <a:spLocks noChangeArrowheads="1"/>
          </p:cNvSpPr>
          <p:nvPr/>
        </p:nvSpPr>
        <p:spPr bwMode="auto">
          <a:xfrm>
            <a:off x="4716463" y="6245225"/>
            <a:ext cx="1655762"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ألديباران</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6" name="Text Box 11"/>
          <p:cNvSpPr txBox="1">
            <a:spLocks noChangeArrowheads="1"/>
          </p:cNvSpPr>
          <p:nvPr/>
        </p:nvSpPr>
        <p:spPr bwMode="auto">
          <a:xfrm>
            <a:off x="3182938" y="6127750"/>
            <a:ext cx="812800" cy="70788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آركتوروس</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7" name="Text Box 12"/>
          <p:cNvSpPr txBox="1">
            <a:spLocks noChangeArrowheads="1"/>
          </p:cNvSpPr>
          <p:nvPr/>
        </p:nvSpPr>
        <p:spPr bwMode="auto">
          <a:xfrm>
            <a:off x="2339975" y="6165850"/>
            <a:ext cx="889000"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بولوكس</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8" name="Text Box 14"/>
          <p:cNvSpPr txBox="1">
            <a:spLocks noChangeArrowheads="1"/>
          </p:cNvSpPr>
          <p:nvPr/>
        </p:nvSpPr>
        <p:spPr bwMode="auto">
          <a:xfrm>
            <a:off x="971550" y="5373688"/>
            <a:ext cx="1871663"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الشمس (1 بكسل)</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79" name="Text Box 15"/>
          <p:cNvSpPr txBox="1">
            <a:spLocks noChangeArrowheads="1"/>
          </p:cNvSpPr>
          <p:nvPr/>
        </p:nvSpPr>
        <p:spPr bwMode="auto">
          <a:xfrm>
            <a:off x="250825" y="6092825"/>
            <a:ext cx="2089150" cy="307777"/>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المشتري غير ظاهر هنا</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365580" name="Text Box 13"/>
          <p:cNvSpPr txBox="1">
            <a:spLocks noChangeArrowheads="1"/>
          </p:cNvSpPr>
          <p:nvPr/>
        </p:nvSpPr>
        <p:spPr bwMode="auto">
          <a:xfrm>
            <a:off x="2205038" y="5857875"/>
            <a:ext cx="782637" cy="3079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سيريوس</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1351128"/>
          </a:xfrm>
          <a:noFill/>
          <a:ln>
            <a:noFill/>
          </a:ln>
        </p:spPr>
        <p:txBody>
          <a:bodyPr vert="horz" wrap="square" lIns="91440" tIns="45720" rIns="91440" bIns="45720" numCol="1" anchor="ctr" anchorCtr="0" compatLnSpc="1">
            <a:prstTxWarp prst="textNoShape">
              <a:avLst/>
            </a:prstTxWarp>
            <a:normAutofit fontScale="90000"/>
          </a:bodyPr>
          <a:lstStyle/>
          <a:p>
            <a:pPr defTabSz="457200"/>
            <a:br>
              <a:rPr lang="en-US" sz="3200" kern="1200" dirty="0">
                <a:ea typeface="ＭＳ Ｐゴシック" charset="0"/>
                <a:cs typeface="Arial" panose="020B0604020202020204" pitchFamily="34" charset="0"/>
              </a:rPr>
            </a:br>
            <a:r>
              <a:rPr lang="ar-JO" sz="3200" kern="1200" dirty="0">
                <a:ea typeface="ＭＳ Ｐゴシック" charset="0"/>
                <a:cs typeface="Arial" panose="020B0604020202020204" pitchFamily="34" charset="0"/>
              </a:rPr>
              <a:t>آنتارس هو الكوكب 15 من ناحية اللمعان في السماء</a:t>
            </a:r>
            <a:r>
              <a:rPr lang="en-US" sz="3200" kern="1200" dirty="0">
                <a:ea typeface="ＭＳ Ｐゴシック" charset="0"/>
                <a:cs typeface="Arial" panose="020B0604020202020204" pitchFamily="34" charset="0"/>
              </a:rPr>
              <a:t>  </a:t>
            </a:r>
            <a:br>
              <a:rPr lang="en-US" sz="3200" kern="1200" dirty="0">
                <a:ea typeface="ＭＳ Ｐゴシック" charset="0"/>
                <a:cs typeface="Arial" panose="020B0604020202020204" pitchFamily="34" charset="0"/>
              </a:rPr>
            </a:br>
            <a:r>
              <a:rPr lang="ar-JO" sz="3200" kern="1200" dirty="0">
                <a:ea typeface="ＭＳ Ｐゴシック" charset="0"/>
                <a:cs typeface="Arial" panose="020B0604020202020204" pitchFamily="34" charset="0"/>
              </a:rPr>
              <a:t>يبعد هذا الكوكب حوالي 1000 سنة ضوئية</a:t>
            </a:r>
            <a:endParaRPr lang="en-US" sz="3200" kern="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48654416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universe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8" y="0"/>
            <a:ext cx="9251951" cy="9117013"/>
          </a:xfrm>
          <a:ln w="25400">
            <a:solidFill>
              <a:srgbClr val="800080"/>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7618" name="Rectangle 2"/>
          <p:cNvSpPr>
            <a:spLocks noGrp="1" noChangeArrowheads="1"/>
          </p:cNvSpPr>
          <p:nvPr>
            <p:ph type="title"/>
          </p:nvPr>
        </p:nvSpPr>
        <p:spPr>
          <a:xfrm>
            <a:off x="0" y="0"/>
            <a:ext cx="5435600" cy="6669088"/>
          </a:xfrm>
        </p:spPr>
        <p:txBody>
          <a:bodyPr>
            <a:normAutofit/>
          </a:bodyPr>
          <a:lstStyle/>
          <a:p>
            <a:r>
              <a:rPr lang="ar-JO" sz="4800" b="1" dirty="0">
                <a:solidFill>
                  <a:schemeClr val="bg1"/>
                </a:solidFill>
                <a:latin typeface="Arial" panose="020B0604020202020204" pitchFamily="34" charset="0"/>
                <a:cs typeface="Arial" panose="020B0604020202020204" pitchFamily="34" charset="0"/>
              </a:rPr>
              <a:t>تلسكوب هابل العميق للغاية بالأشعة تحت الحمراء يري عددًا لا يحصى من المجرات بأكملها على بعد مليارات السنين الضوئية.</a:t>
            </a:r>
            <a:endParaRPr lang="en-US" altLang="zh-CN"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50025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a:xfrm>
            <a:off x="0" y="0"/>
            <a:ext cx="3132138" cy="6669088"/>
          </a:xfrm>
        </p:spPr>
        <p:txBody>
          <a:bodyPr/>
          <a:lstStyle/>
          <a:p>
            <a:r>
              <a:rPr lang="ar-JO" sz="4800" dirty="0">
                <a:cs typeface="Arial" panose="020B0604020202020204" pitchFamily="34" charset="0"/>
              </a:rPr>
              <a:t>هذه صورة مقربة لواحدة من أحلك المناطق في الصورة السابقة</a:t>
            </a:r>
            <a:endParaRPr lang="en-US" altLang="zh-CN" sz="4800" dirty="0">
              <a:solidFill>
                <a:schemeClr val="bg1"/>
              </a:solidFill>
              <a:ea typeface="ＭＳ Ｐゴシック" charset="0"/>
              <a:cs typeface="Arial" panose="020B0604020202020204" pitchFamily="34" charset="0"/>
            </a:endParaRPr>
          </a:p>
        </p:txBody>
      </p:sp>
      <p:pic>
        <p:nvPicPr>
          <p:cNvPr id="3" name="Content Placeholder 2" descr="universe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620713"/>
            <a:ext cx="5715000" cy="5745162"/>
          </a:xfrm>
          <a:ln w="25400">
            <a:solidFill>
              <a:schemeClr val="bg1"/>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6413042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457200" y="655638"/>
            <a:ext cx="8229600" cy="5592762"/>
          </a:xfrm>
        </p:spPr>
        <p:txBody>
          <a:bodyPr/>
          <a:lstStyle/>
          <a:p>
            <a:r>
              <a:rPr lang="ar-JO" dirty="0">
                <a:cs typeface="Arial" panose="020B0604020202020204" pitchFamily="34" charset="0"/>
              </a:rPr>
              <a:t>هذا يدعو للتواضع ، أليس كذلك؟ ومع ذلك ، فإن الله الآب يعرف عدد الشعرات الموجودة على رأسك ، ولا يموت حتى عصفور واحد بدون إرادته</a:t>
            </a:r>
            <a:br>
              <a:rPr lang="en-US" dirty="0">
                <a:cs typeface="Arial" panose="020B0604020202020204" pitchFamily="34" charset="0"/>
              </a:rPr>
            </a:br>
            <a:r>
              <a:rPr lang="en-US" altLang="zh-CN" dirty="0">
                <a:solidFill>
                  <a:schemeClr val="bg1"/>
                </a:solidFill>
                <a:ea typeface="ＭＳ Ｐゴシック" charset="0"/>
                <a:cs typeface="Arial" panose="020B0604020202020204" pitchFamily="34" charset="0"/>
              </a:rPr>
              <a:t>(</a:t>
            </a:r>
            <a:r>
              <a:rPr lang="ar-JO" altLang="zh-CN" dirty="0">
                <a:solidFill>
                  <a:schemeClr val="bg1"/>
                </a:solidFill>
                <a:ea typeface="ＭＳ Ｐゴシック" charset="0"/>
                <a:cs typeface="Arial" panose="020B0604020202020204" pitchFamily="34" charset="0"/>
              </a:rPr>
              <a:t>متى 10 : 29 - 31</a:t>
            </a:r>
            <a:r>
              <a:rPr lang="en-US" altLang="zh-CN" dirty="0">
                <a:solidFill>
                  <a:schemeClr val="bg1"/>
                </a:solidFill>
                <a:ea typeface="ＭＳ Ｐゴシック" charset="0"/>
                <a:cs typeface="Arial" panose="020B0604020202020204" pitchFamily="34" charset="0"/>
              </a:rPr>
              <a:t>)</a:t>
            </a:r>
          </a:p>
        </p:txBody>
      </p:sp>
    </p:spTree>
    <p:extLst>
      <p:ext uri="{BB962C8B-B14F-4D97-AF65-F5344CB8AC3E}">
        <p14:creationId xmlns:p14="http://schemas.microsoft.com/office/powerpoint/2010/main" val="238162581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3761" name="Rectangle 2"/>
          <p:cNvSpPr>
            <a:spLocks noGrp="1" noChangeArrowheads="1"/>
          </p:cNvSpPr>
          <p:nvPr>
            <p:ph type="title"/>
          </p:nvPr>
        </p:nvSpPr>
        <p:spPr>
          <a:xfrm>
            <a:off x="457200" y="655638"/>
            <a:ext cx="8229600" cy="5592762"/>
          </a:xfrm>
        </p:spPr>
        <p:txBody>
          <a:bodyPr/>
          <a:lstStyle/>
          <a:p>
            <a:br>
              <a:rPr lang="en-US" altLang="zh-CN" sz="5400" dirty="0">
                <a:solidFill>
                  <a:schemeClr val="bg1"/>
                </a:solidFill>
                <a:ea typeface="ＭＳ Ｐゴシック" charset="0"/>
                <a:cs typeface="Arial" panose="020B0604020202020204" pitchFamily="34" charset="0"/>
              </a:rPr>
            </a:br>
            <a:r>
              <a:rPr lang="ar-JO" altLang="zh-CN" sz="5400" dirty="0">
                <a:solidFill>
                  <a:schemeClr val="bg1"/>
                </a:solidFill>
                <a:ea typeface="ＭＳ Ｐゴシック" charset="0"/>
                <a:cs typeface="Arial" panose="020B0604020202020204" pitchFamily="34" charset="0"/>
              </a:rPr>
              <a:t>و مع ذلك فأنت أكثر أهمية عند الله الآب من عصافير كثيرة</a:t>
            </a:r>
            <a:endParaRPr lang="en-US" altLang="zh-CN" sz="54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85503682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b="1" dirty="0">
              <a:solidFill>
                <a:srgbClr val="FFFFFF"/>
              </a:solidFill>
              <a:latin typeface="Arial" panose="020B0604020202020204" pitchFamily="34" charset="0"/>
            </a:endParaRPr>
          </a:p>
        </p:txBody>
      </p:sp>
      <p:pic>
        <p:nvPicPr>
          <p:cNvPr id="375810" name="Picture 4" descr="jesus world  holding earth cre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ar-JO" dirty="0">
                <a:solidFill>
                  <a:srgbClr val="FFFFFF"/>
                </a:solidFill>
                <a:effectLst/>
                <a:cs typeface="Arial" panose="020B0604020202020204" pitchFamily="34" charset="0"/>
              </a:rPr>
              <a:t>يسوع هو مصدر كل الأشياء الموجودة اليوم</a:t>
            </a:r>
            <a:endParaRPr lang="en-US" dirty="0">
              <a:solidFill>
                <a:srgbClr val="FFFFFF"/>
              </a:solidFill>
              <a:effectLst/>
              <a:cs typeface="Arial" panose="020B0604020202020204" pitchFamily="34" charset="0"/>
            </a:endParaRPr>
          </a:p>
        </p:txBody>
      </p:sp>
    </p:spTree>
    <p:extLst>
      <p:ext uri="{BB962C8B-B14F-4D97-AF65-F5344CB8AC3E}">
        <p14:creationId xmlns:p14="http://schemas.microsoft.com/office/powerpoint/2010/main" val="752892449"/>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4" descr="jesus-world-creator-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vert="horz" lIns="91440" tIns="45720" rIns="91440" bIns="45720" rtlCol="0" anchor="ctr">
            <a:normAutofit/>
          </a:bodyPr>
          <a:lstStyle/>
          <a:p>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يحفظ يسوع خليقته أيضاً</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7596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 name="Title 1"/>
          <p:cNvSpPr>
            <a:spLocks noGrp="1"/>
          </p:cNvSpPr>
          <p:nvPr>
            <p:ph type="title"/>
          </p:nvPr>
        </p:nvSpPr>
        <p:spPr/>
        <p:txBody>
          <a:bodyPr/>
          <a:lstStyle/>
          <a:p>
            <a:pPr>
              <a:defRPr/>
            </a:pPr>
            <a:r>
              <a:rPr lang="en-US" b="1" dirty="0">
                <a:effectLst>
                  <a:outerShdw blurRad="38100" dist="38100" dir="2700000" algn="tl">
                    <a:srgbClr val="DDDDDD"/>
                  </a:outerShdw>
                </a:effectLst>
                <a:latin typeface="Arial" panose="020B0604020202020204" pitchFamily="34" charset="0"/>
                <a:cs typeface="+mj-cs"/>
              </a:rPr>
              <a:t>Christ in Colossians</a:t>
            </a:r>
          </a:p>
        </p:txBody>
      </p:sp>
      <p:pic>
        <p:nvPicPr>
          <p:cNvPr id="382979" name="Picture 4" descr="CiC-Creator-sustainer.png"/>
          <p:cNvPicPr>
            <a:picLocks noChangeAspect="1"/>
          </p:cNvPicPr>
          <p:nvPr/>
        </p:nvPicPr>
        <p:blipFill>
          <a:blip r:embed="rId2">
            <a:extLst>
              <a:ext uri="{28A0092B-C50C-407E-A947-70E740481C1C}">
                <a14:useLocalDpi xmlns:a14="http://schemas.microsoft.com/office/drawing/2010/main" val="0"/>
              </a:ext>
            </a:extLst>
          </a:blip>
          <a:srcRect r="1666" b="2269"/>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181600"/>
            <a:ext cx="9144000" cy="16002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altLang="ja-JP" sz="3200" b="1" dirty="0">
                <a:solidFill>
                  <a:srgbClr val="FFFFFF"/>
                </a:solidFill>
                <a:effectLst/>
                <a:latin typeface="Arial" panose="020B0604020202020204" pitchFamily="34" charset="0"/>
                <a:cs typeface="Arial" panose="020B0604020202020204" pitchFamily="34" charset="0"/>
              </a:rPr>
              <a:t>الذي هو صورة الله غير المنظور بكر كل خليقة (كو 1 : 15)</a:t>
            </a:r>
            <a:endParaRPr lang="en-US" sz="4400" b="1" dirty="0">
              <a:solidFill>
                <a:srgbClr val="FFFFFF"/>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2664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1706562"/>
          </a:xfrm>
        </p:spPr>
        <p:txBody>
          <a:bodyPr/>
          <a:lstStyle/>
          <a:p>
            <a:pPr>
              <a:defRPr/>
            </a:pPr>
            <a:r>
              <a:rPr lang="en-US" b="1" dirty="0">
                <a:effectLst>
                  <a:outerShdw blurRad="38100" dist="38100" dir="2700000" algn="tl">
                    <a:srgbClr val="DDDDDD"/>
                  </a:outerShdw>
                </a:effectLst>
                <a:latin typeface="Arial" panose="020B0604020202020204" pitchFamily="34" charset="0"/>
                <a:cs typeface="+mj-cs"/>
              </a:rPr>
              <a:t>Col. 1:16-17</a:t>
            </a:r>
          </a:p>
        </p:txBody>
      </p:sp>
      <p:pic>
        <p:nvPicPr>
          <p:cNvPr id="384002" name="Picture 4" descr="Jesus_Christ_creator.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371600" y="381000"/>
            <a:ext cx="7620000" cy="6705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ja-JP"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فإنه فيه خلق الكل ما في السموات و ما على الأرض ما يرى و ما لا يرى سواء كان عروشاً أم سيادات أم رياسات أم سلاطين الكل به و له قد خلق الذي هو قبل كل شيء و فيه يقوم الكل (كو 1 : 16 – 17)</a:t>
            </a:r>
            <a:endParaRPr lang="en-US"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191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rPr>
              <a:t>كن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أميناً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6600" b="1" kern="0" dirty="0">
                <a:effectLst>
                  <a:glow rad="127000">
                    <a:schemeClr val="tx1"/>
                  </a:glow>
                </a:effectLst>
                <a:latin typeface="Arial" panose="020B0604020202020204" pitchFamily="34" charset="0"/>
                <a:ea typeface="ＭＳ Ｐゴシック" charset="0"/>
                <a:cs typeface="Arial" panose="020B0604020202020204" pitchFamily="34" charset="0"/>
              </a:rPr>
              <a:t>كن أميناً</a:t>
            </a:r>
            <a:endParaRPr lang="en-US" sz="6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36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385026" name="Picture 4" descr="jesusweeps as creator.jpg"/>
          <p:cNvPicPr>
            <a:picLocks noChangeAspect="1"/>
          </p:cNvPicPr>
          <p:nvPr/>
        </p:nvPicPr>
        <p:blipFill>
          <a:blip r:embed="rId2">
            <a:extLst>
              <a:ext uri="{28A0092B-C50C-407E-A947-70E740481C1C}">
                <a14:useLocalDpi xmlns:a14="http://schemas.microsoft.com/office/drawing/2010/main" val="0"/>
              </a:ext>
            </a:extLst>
          </a:blip>
          <a:srcRect l="11667" b="17776"/>
          <a:stretch>
            <a:fillRect/>
          </a:stretch>
        </p:blipFill>
        <p:spPr bwMode="auto">
          <a:xfrm>
            <a:off x="0" y="1219200"/>
            <a:ext cx="8077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029200"/>
            <a:ext cx="4495800" cy="1676400"/>
          </a:xfrm>
        </p:spPr>
        <p:txBody>
          <a:bodyPr vert="horz" lIns="91440" tIns="45720" rIns="91440" bIns="45720" rtlCol="0" anchor="ctr">
            <a:normAutofit/>
          </a:bodyPr>
          <a:lstStyle/>
          <a:p>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يسوع يبكي على خليقته</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0" y="0"/>
            <a:ext cx="9144000" cy="1981200"/>
          </a:xfrm>
          <a:prstGeom prst="rect">
            <a:avLst/>
          </a:prstGeom>
        </p:spPr>
        <p:txBody>
          <a:bodyPr vert="horz" lIns="91440" tIns="45720" rIns="91440" bIns="45720" rtlCol="0" anchor="ctr">
            <a:normAutofit fontScale="92500" lnSpcReduction="10000"/>
          </a:bodyPr>
          <a:lstStyle>
            <a:lvl1pPr algn="ctr">
              <a:spcBef>
                <a:spcPct val="0"/>
              </a:spcBef>
              <a:buNone/>
              <a:defRPr sz="4800" b="1">
                <a:solidFill>
                  <a:schemeClr val="bg1"/>
                </a:solidFill>
                <a:effectLst>
                  <a:glow rad="342900">
                    <a:schemeClr val="tx1">
                      <a:alpha val="75000"/>
                    </a:schemeClr>
                  </a:glow>
                </a:effectLst>
                <a:latin typeface="+mj-lt"/>
                <a:ea typeface="+mj-ea"/>
                <a:cs typeface="+mj-cs"/>
              </a:defRPr>
            </a:lvl1pPr>
          </a:lstStyle>
          <a:p>
            <a:r>
              <a:rPr lang="ar-JO" altLang="ja-JP" dirty="0">
                <a:latin typeface="Arial" panose="020B0604020202020204" pitchFamily="34" charset="0"/>
                <a:cs typeface="Arial" panose="020B0604020202020204" pitchFamily="34" charset="0"/>
              </a:rPr>
              <a:t>كان في العالم و كون العالم به و لم يعرفه العالم إلى خاصته جاء و خاصته لم تقبله</a:t>
            </a:r>
          </a:p>
          <a:p>
            <a:r>
              <a:rPr lang="ar-JO" dirty="0">
                <a:latin typeface="Arial" panose="020B0604020202020204" pitchFamily="34" charset="0"/>
                <a:cs typeface="Arial" panose="020B0604020202020204" pitchFamily="34" charset="0"/>
              </a:rPr>
              <a:t>(يو 1 : 10 – 11)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296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a:extLst>
                <a:ext uri="{28A0092B-C50C-407E-A947-70E740481C1C}">
                  <a14:useLocalDpi xmlns:a14="http://schemas.microsoft.com/office/drawing/2010/main" val="0"/>
                </a:ext>
              </a:extLst>
            </a:blip>
            <a:srcRect l="12746" r="15686" b="20808"/>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sz="4800" dirty="0">
                <a:solidFill>
                  <a:schemeClr val="tx1"/>
                </a:solidFill>
                <a:effectLst/>
                <a:cs typeface="Arial" panose="020B0604020202020204" pitchFamily="34" charset="0"/>
              </a:rPr>
              <a:t>التفسير الأفضل لسفر التكوين</a:t>
            </a:r>
            <a:endParaRPr lang="en-US" sz="4800" dirty="0">
              <a:solidFill>
                <a:schemeClr val="tx1"/>
              </a:solidFill>
              <a:effectLst/>
              <a:cs typeface="Arial" panose="020B0604020202020204" pitchFamily="34" charset="0"/>
            </a:endParaRPr>
          </a:p>
        </p:txBody>
      </p:sp>
      <p:sp>
        <p:nvSpPr>
          <p:cNvPr id="50179" name="Rectangle 3"/>
          <p:cNvSpPr>
            <a:spLocks noGrp="1" noChangeArrowheads="1"/>
          </p:cNvSpPr>
          <p:nvPr>
            <p:ph type="body" sz="half" idx="2"/>
          </p:nvPr>
        </p:nvSpPr>
        <p:spPr>
          <a:xfrm>
            <a:off x="5410200" y="2514600"/>
            <a:ext cx="3276600" cy="3540125"/>
          </a:xfrm>
        </p:spPr>
        <p:txBody>
          <a:bodyPr/>
          <a:lstStyle/>
          <a:p>
            <a:pPr marL="0" indent="0" algn="r" eaLnBrk="1" hangingPunct="1">
              <a:buNone/>
              <a:defRPr/>
            </a:pPr>
            <a:r>
              <a:rPr lang="ar-JO" sz="3200" dirty="0">
                <a:cs typeface="Arial" panose="020B0604020202020204" pitchFamily="34" charset="0"/>
              </a:rPr>
              <a:t>* مقروء جداً</a:t>
            </a:r>
            <a:endParaRPr lang="en-US" sz="3200" dirty="0">
              <a:cs typeface="Arial" panose="020B0604020202020204" pitchFamily="34" charset="0"/>
            </a:endParaRPr>
          </a:p>
          <a:p>
            <a:pPr marL="0" indent="0" algn="r" eaLnBrk="1" hangingPunct="1">
              <a:buNone/>
              <a:defRPr/>
            </a:pPr>
            <a:r>
              <a:rPr lang="ar-JO" sz="3200" dirty="0">
                <a:cs typeface="Arial" panose="020B0604020202020204" pitchFamily="34" charset="0"/>
              </a:rPr>
              <a:t>* مخططات تفسيرية</a:t>
            </a:r>
            <a:endParaRPr lang="en-US" sz="3200" dirty="0">
              <a:cs typeface="Arial" panose="020B0604020202020204" pitchFamily="34" charset="0"/>
            </a:endParaRPr>
          </a:p>
          <a:p>
            <a:pPr marL="0" indent="0" algn="r" eaLnBrk="1" hangingPunct="1">
              <a:buNone/>
              <a:defRPr/>
            </a:pPr>
            <a:r>
              <a:rPr lang="ar-JO" sz="3200" dirty="0">
                <a:cs typeface="Arial" panose="020B0604020202020204" pitchFamily="34" charset="0"/>
              </a:rPr>
              <a:t>* مخططات وعظية</a:t>
            </a:r>
            <a:endParaRPr lang="en-US" sz="3200" dirty="0">
              <a:cs typeface="Arial" panose="020B0604020202020204" pitchFamily="34" charset="0"/>
            </a:endParaRPr>
          </a:p>
          <a:p>
            <a:pPr marL="0" indent="0" algn="r" eaLnBrk="1" hangingPunct="1">
              <a:buNone/>
              <a:defRPr/>
            </a:pPr>
            <a:r>
              <a:rPr lang="ar-JO" sz="3200" dirty="0">
                <a:cs typeface="Arial" panose="020B0604020202020204" pitchFamily="34" charset="0"/>
              </a:rPr>
              <a:t>* لاهوت سفر التكوين</a:t>
            </a:r>
            <a:endParaRPr lang="en-US" sz="3200" dirty="0">
              <a:cs typeface="Arial" panose="020B0604020202020204" pitchFamily="34" charset="0"/>
            </a:endParaRPr>
          </a:p>
          <a:p>
            <a:pPr marL="0" indent="0" algn="r" eaLnBrk="1" hangingPunct="1">
              <a:buNone/>
              <a:defRPr/>
            </a:pPr>
            <a:r>
              <a:rPr lang="ar-JO" sz="3200" dirty="0">
                <a:cs typeface="Arial" panose="020B0604020202020204" pitchFamily="34" charset="0"/>
              </a:rPr>
              <a:t>* إنجيلي</a:t>
            </a:r>
            <a:endParaRPr lang="en-US" sz="3200" dirty="0">
              <a:cs typeface="Arial" panose="020B0604020202020204" pitchFamily="34" charset="0"/>
            </a:endParaRP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extLst>
      <p:ext uri="{BB962C8B-B14F-4D97-AF65-F5344CB8AC3E}">
        <p14:creationId xmlns:p14="http://schemas.microsoft.com/office/powerpoint/2010/main" val="11702729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8097"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125955" name="Rectangle 1027"/>
          <p:cNvSpPr>
            <a:spLocks noGrp="1" noChangeArrowheads="1"/>
          </p:cNvSpPr>
          <p:nvPr>
            <p:ph type="ctrTitle"/>
          </p:nvPr>
        </p:nvSpPr>
        <p:spPr>
          <a:xfrm>
            <a:off x="34925" y="3789363"/>
            <a:ext cx="8999538" cy="1752600"/>
          </a:xfrm>
        </p:spPr>
        <p:txBody>
          <a:bodyPr>
            <a:normAutofit/>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rPr>
              <a:t>تكوين 1 : 2</a:t>
            </a:r>
            <a:endParaRPr lang="en-US" sz="3600" b="1" i="1"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958692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0145"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46083" name="Rectangle 3"/>
          <p:cNvSpPr>
            <a:spLocks noGrp="1" noChangeArrowheads="1"/>
          </p:cNvSpPr>
          <p:nvPr>
            <p:ph type="ctrTitle"/>
          </p:nvPr>
        </p:nvSpPr>
        <p:spPr>
          <a:xfrm>
            <a:off x="96838" y="3962400"/>
            <a:ext cx="9012237" cy="1752600"/>
          </a:xfrm>
        </p:spPr>
        <p:txBody>
          <a:bodyPr>
            <a:normAutofit/>
          </a:bodyPr>
          <a:lstStyle/>
          <a:p>
            <a:pPr eaLnBrk="1" hangingPunct="1">
              <a:defRPr/>
            </a:pPr>
            <a:r>
              <a:rPr lang="ar-JO" dirty="0">
                <a:latin typeface="Arial" panose="020B0604020202020204" pitchFamily="34" charset="0"/>
                <a:cs typeface="Arial" panose="020B0604020202020204" pitchFamily="34" charset="0"/>
              </a:rPr>
              <a:t>كانت الأرض عبارة عن حساء من العدم وفراغ لا نهاية له وسواد حبر</a:t>
            </a:r>
            <a:endParaRPr lang="en-US" b="1" dirty="0">
              <a:effectLst>
                <a:outerShdw blurRad="50800" dist="88900" dir="2700000" algn="tl" rotWithShape="0">
                  <a:srgbClr val="000000">
                    <a:alpha val="71000"/>
                  </a:srgbClr>
                </a:outerShdw>
              </a:effectLst>
              <a:latin typeface="Arial" panose="020B0604020202020204" pitchFamily="34" charset="0"/>
              <a:cs typeface="Arial" panose="020B0604020202020204" pitchFamily="34" charset="0"/>
            </a:endParaRP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ar-JO" b="1" dirty="0">
                <a:effectLst>
                  <a:outerShdw blurRad="50800" dist="88900" dir="2700000" algn="tl" rotWithShape="0">
                    <a:srgbClr val="000000">
                      <a:alpha val="71000"/>
                    </a:srgbClr>
                  </a:outerShdw>
                </a:effectLst>
                <a:latin typeface="Arial" panose="020B0604020202020204" pitchFamily="34" charset="0"/>
                <a:cs typeface="Arial" panose="020B0604020202020204" pitchFamily="34" charset="0"/>
              </a:rPr>
              <a:t>تكوين 1 : 2 الرسالة</a:t>
            </a:r>
            <a:endParaRPr lang="en-US" b="1" dirty="0">
              <a:effectLst>
                <a:outerShdw blurRad="50800" dist="88900" dir="2700000" algn="tl" rotWithShape="0">
                  <a:srgbClr val="000000">
                    <a:alpha val="71000"/>
                  </a:srgbClr>
                </a:outerShdw>
              </a:effectLst>
              <a:latin typeface="Arial" panose="020B0604020202020204" pitchFamily="34" charset="0"/>
              <a:cs typeface="Arial" panose="020B0604020202020204" pitchFamily="34"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a:defRPr/>
            </a:pPr>
            <a:r>
              <a:rPr lang="ar-JO" sz="4400" dirty="0">
                <a:latin typeface="Arial" panose="020B0604020202020204" pitchFamily="34" charset="0"/>
                <a:cs typeface="Arial" panose="020B0604020202020204" pitchFamily="34" charset="0"/>
              </a:rPr>
              <a:t>كان روح الله يرفرف مثل عصفور فوق الهاوية المائية</a:t>
            </a:r>
            <a:endParaRPr lang="en-US" sz="4400" b="1" dirty="0">
              <a:solidFill>
                <a:srgbClr val="FFFFFF"/>
              </a:solidFill>
              <a:effectLst>
                <a:outerShdw blurRad="50800" dist="88900" dir="2700000" algn="tl" rotWithShape="0">
                  <a:srgbClr val="000000">
                    <a:alpha val="71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64588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3600" dirty="0">
                <a:solidFill>
                  <a:schemeClr val="tx1"/>
                </a:solidFill>
                <a:effectLst>
                  <a:outerShdw blurRad="38100" dist="38100" dir="2700000" algn="tl">
                    <a:srgbClr val="000000"/>
                  </a:outerShdw>
                </a:effectLst>
                <a:cs typeface="Arial" panose="020B0604020202020204" pitchFamily="34" charset="0"/>
              </a:rPr>
              <a:t>كيف يرتبط 1 : 1 مع 1 : 2 – 3؟</a:t>
            </a:r>
            <a:endParaRPr lang="en-US" sz="3600" dirty="0">
              <a:solidFill>
                <a:schemeClr val="tx1"/>
              </a:solidFill>
              <a:effectLst>
                <a:outerShdw blurRad="38100" dist="38100" dir="2700000" algn="tl">
                  <a:srgbClr val="000000"/>
                </a:outerShdw>
              </a:effectLst>
              <a:cs typeface="Arial" panose="020B0604020202020204" pitchFamily="34" charset="0"/>
            </a:endParaRPr>
          </a:p>
        </p:txBody>
      </p:sp>
      <p:sp>
        <p:nvSpPr>
          <p:cNvPr id="263170" name="Rectangle 4"/>
          <p:cNvSpPr>
            <a:spLocks noChangeArrowheads="1"/>
          </p:cNvSpPr>
          <p:nvPr/>
        </p:nvSpPr>
        <p:spPr bwMode="auto">
          <a:xfrm>
            <a:off x="0" y="3677941"/>
            <a:ext cx="9144000" cy="66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lang="ar-JO" sz="2400" b="1" dirty="0">
                <a:solidFill>
                  <a:srgbClr val="FFFFFF"/>
                </a:solidFill>
                <a:latin typeface="Arial" panose="020B0604020202020204" pitchFamily="34" charset="0"/>
                <a:ea typeface="MS PGothic" pitchFamily="34" charset="-128"/>
                <a:cs typeface="Arial" panose="020B0604020202020204" pitchFamily="34" charset="0"/>
              </a:rPr>
              <a:t>و </a:t>
            </a:r>
            <a:r>
              <a:rPr lang="ar-JO" sz="2400" b="1" dirty="0">
                <a:solidFill>
                  <a:srgbClr val="FFFF00"/>
                </a:solidFill>
                <a:latin typeface="Arial" panose="020B0604020202020204" pitchFamily="34" charset="0"/>
                <a:ea typeface="MS PGothic" pitchFamily="34" charset="-128"/>
                <a:cs typeface="Arial" panose="020B0604020202020204" pitchFamily="34" charset="0"/>
              </a:rPr>
              <a:t>كانت</a:t>
            </a:r>
            <a:r>
              <a:rPr lang="ar-JO" sz="2400" b="1" dirty="0">
                <a:solidFill>
                  <a:srgbClr val="FFFFFF"/>
                </a:solidFill>
                <a:latin typeface="Arial" panose="020B0604020202020204" pitchFamily="34" charset="0"/>
                <a:ea typeface="MS PGothic" pitchFamily="34" charset="-128"/>
                <a:cs typeface="Arial" panose="020B0604020202020204" pitchFamily="34" charset="0"/>
              </a:rPr>
              <a:t> الأرض خربة و خالية و على وجه الغمر ظلمة و روح الله يرف على وجه المياه </a:t>
            </a:r>
            <a:br>
              <a:rPr lang="en-US" sz="2400" b="1" dirty="0">
                <a:solidFill>
                  <a:srgbClr val="FFFFFF"/>
                </a:solidFill>
                <a:latin typeface="Arial" panose="020B0604020202020204" pitchFamily="34" charset="0"/>
                <a:ea typeface="MS PGothic" pitchFamily="34" charset="-128"/>
                <a:cs typeface="Arial" panose="020B0604020202020204" pitchFamily="34" charset="0"/>
              </a:rPr>
            </a:br>
            <a:r>
              <a:rPr lang="ar-JO" sz="2400" b="1" dirty="0">
                <a:solidFill>
                  <a:srgbClr val="FFFFFF"/>
                </a:solidFill>
                <a:latin typeface="Arial" panose="020B0604020202020204" pitchFamily="34" charset="0"/>
                <a:ea typeface="MS PGothic" pitchFamily="34" charset="-128"/>
                <a:cs typeface="Arial" panose="020B0604020202020204" pitchFamily="34" charset="0"/>
              </a:rPr>
              <a:t>(1 : 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51561" name="Text Box 9"/>
          <p:cNvSpPr txBox="1">
            <a:spLocks noChangeArrowheads="1"/>
          </p:cNvSpPr>
          <p:nvPr/>
        </p:nvSpPr>
        <p:spPr bwMode="auto">
          <a:xfrm>
            <a:off x="46392" y="2057400"/>
            <a:ext cx="9097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1. الخلق من العدم من الفوضى الأصلية في اليوم 1 </a:t>
            </a:r>
          </a:p>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في البدء خلق الله السموات و الأرض </a:t>
            </a: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1 : 1)</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2" name="Text Box 10"/>
          <p:cNvSpPr txBox="1">
            <a:spLocks noChangeArrowheads="1"/>
          </p:cNvSpPr>
          <p:nvPr/>
        </p:nvSpPr>
        <p:spPr bwMode="auto">
          <a:xfrm>
            <a:off x="46673" y="3216275"/>
            <a:ext cx="9060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altLang="zh-CN" b="1" dirty="0">
                <a:solidFill>
                  <a:srgbClr val="FFFFFF"/>
                </a:solidFill>
                <a:latin typeface="Arial" panose="020B0604020202020204" pitchFamily="34" charset="0"/>
                <a:cs typeface="Arial" panose="020B0604020202020204" pitchFamily="34" charset="0"/>
              </a:rPr>
              <a:t>2. </a:t>
            </a:r>
            <a:r>
              <a:rPr lang="ar-JO" b="1" dirty="0">
                <a:latin typeface="Arial" panose="020B0604020202020204" pitchFamily="34" charset="0"/>
                <a:cs typeface="Arial" panose="020B0604020202020204" pitchFamily="34" charset="0"/>
              </a:rPr>
              <a:t>تصف ثلاث فقرات منفصلة ومتوازية حالة الأرض بعد خلق الكون مباشرة.</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4" name="Text Box 11"/>
          <p:cNvSpPr txBox="1">
            <a:spLocks noChangeArrowheads="1"/>
          </p:cNvSpPr>
          <p:nvPr/>
        </p:nvSpPr>
        <p:spPr bwMode="auto">
          <a:xfrm>
            <a:off x="347932" y="5583606"/>
            <a:ext cx="8665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altLang="ja-JP"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قال الله ليكن نور فكان نور (1</a:t>
            </a:r>
            <a:r>
              <a:rPr kumimoji="0" lang="ar-JO" altLang="ja-JP"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 3)</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4" name="Text Box 12"/>
          <p:cNvSpPr txBox="1">
            <a:spLocks noChangeArrowheads="1"/>
          </p:cNvSpPr>
          <p:nvPr/>
        </p:nvSpPr>
        <p:spPr bwMode="auto">
          <a:xfrm>
            <a:off x="46392" y="5105400"/>
            <a:ext cx="909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kumimoji="0" lang="ar-JO" altLang="zh-CN"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a:t>
            </a:r>
            <a:r>
              <a:rPr lang="ar-JO" b="1" dirty="0">
                <a:latin typeface="Arial" panose="020B0604020202020204" pitchFamily="34" charset="0"/>
                <a:cs typeface="Arial" panose="020B0604020202020204" pitchFamily="34" charset="0"/>
              </a:rPr>
              <a:t>تُظهر جملة سردية مستقلة الطريقة التي عمل بها الله - بكلمته.</a:t>
            </a:r>
            <a:endParaRPr kumimoji="0" lang="en-US" altLang="zh-CN"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6" name="Text Box 13"/>
          <p:cNvSpPr txBox="1">
            <a:spLocks noChangeArrowheads="1"/>
          </p:cNvSpPr>
          <p:nvPr/>
        </p:nvSpPr>
        <p:spPr bwMode="auto">
          <a:xfrm>
            <a:off x="5410200" y="6497638"/>
            <a:ext cx="2438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altLang="zh-CN" sz="1600" b="1" dirty="0">
                <a:solidFill>
                  <a:srgbClr val="FFFFFF"/>
                </a:solidFill>
                <a:latin typeface="Arial" panose="020B0604020202020204" pitchFamily="34" charset="0"/>
                <a:cs typeface="Arial" panose="020B0604020202020204" pitchFamily="34" charset="0"/>
              </a:rPr>
              <a:t>ألن روس, الخليقة و البركة, 718</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ليوبولد</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كيل</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كاسوتو</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جريفيث</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الخليقة الأصلية ( النظرة التقليدية)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36325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3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51569">
                                            <p:txEl>
                                              <p:pRg st="0" end="0"/>
                                            </p:txEl>
                                          </p:spTgt>
                                        </p:tgtEl>
                                        <p:attrNameLst>
                                          <p:attrName>style.visibility</p:attrName>
                                        </p:attrNameLst>
                                      </p:cBhvr>
                                      <p:to>
                                        <p:strVal val="visible"/>
                                      </p:to>
                                    </p:set>
                                    <p:anim calcmode="lin" valueType="num">
                                      <p:cBhvr>
                                        <p:cTn id="31"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33"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4"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p:bldP spid="151561" grpId="0"/>
      <p:bldP spid="151562" grpId="0"/>
      <p:bldP spid="263174" grpId="0"/>
      <p:bldP spid="151564" grpId="0"/>
      <p:bldP spid="151566" grpId="0"/>
      <p:bldP spid="151569"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359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buClr>
                <a:srgbClr val="FFFFCC"/>
              </a:buClr>
              <a:buSzPct val="75000"/>
              <a:buFont typeface="Wingdings" charset="0"/>
              <a:buNone/>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و </a:t>
            </a:r>
            <a:r>
              <a:rPr lang="ar-JO" altLang="ja-JP" sz="2400" b="1" dirty="0">
                <a:solidFill>
                  <a:srgbClr val="FFFF00"/>
                </a:solidFill>
                <a:latin typeface="Arial" panose="020B0604020202020204" pitchFamily="34" charset="0"/>
                <a:ea typeface="ＭＳ Ｐゴシック" charset="0"/>
                <a:cs typeface="Arial" panose="020B0604020202020204" pitchFamily="34" charset="0"/>
              </a:rPr>
              <a:t>صارت</a:t>
            </a:r>
            <a:r>
              <a:rPr lang="ar-JO" altLang="ja-JP" sz="2400" b="1" dirty="0">
                <a:solidFill>
                  <a:srgbClr val="FFFFFF"/>
                </a:solidFill>
                <a:latin typeface="Arial" panose="020B0604020202020204" pitchFamily="34" charset="0"/>
                <a:ea typeface="ＭＳ Ｐゴシック" charset="0"/>
                <a:cs typeface="Arial" panose="020B0604020202020204" pitchFamily="34" charset="0"/>
              </a:rPr>
              <a:t> الأرض خربة و خالية و على وجه الغمر ظلمة و روح الله يرف على وجه المياه (1 : 2)</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FFFFCC"/>
              </a:buClr>
              <a:buSzPct val="75000"/>
              <a:buFont typeface="Wingdings" charset="0"/>
              <a:buNone/>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5219" name="Text Box 6"/>
          <p:cNvSpPr txBox="1">
            <a:spLocks noChangeArrowheads="1"/>
          </p:cNvSpPr>
          <p:nvPr/>
        </p:nvSpPr>
        <p:spPr bwMode="auto">
          <a:xfrm>
            <a:off x="478252" y="2482850"/>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FF"/>
                </a:solidFill>
                <a:latin typeface="Arial" panose="020B0604020202020204" pitchFamily="34" charset="0"/>
                <a:cs typeface="Arial" panose="020B0604020202020204" pitchFamily="34" charset="0"/>
              </a:rPr>
              <a:t>في البدء خلق الله السموات و الأرض (1 : 1)</a:t>
            </a:r>
            <a:endParaRPr lang="en-US" b="1" dirty="0">
              <a:solidFill>
                <a:srgbClr val="FFFFFF"/>
              </a:solidFill>
              <a:latin typeface="Arial" panose="020B0604020202020204" pitchFamily="34" charset="0"/>
              <a:cs typeface="Arial" panose="020B0604020202020204" pitchFamily="34" charset="0"/>
            </a:endParaRPr>
          </a:p>
        </p:txBody>
      </p:sp>
      <p:sp>
        <p:nvSpPr>
          <p:cNvPr id="172039" name="Text Box 7"/>
          <p:cNvSpPr txBox="1">
            <a:spLocks noChangeArrowheads="1"/>
          </p:cNvSpPr>
          <p:nvPr/>
        </p:nvSpPr>
        <p:spPr bwMode="auto">
          <a:xfrm>
            <a:off x="4962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1. رواية مستقلة عن الخليقة الأصلية الكاملة</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0" name="Text Box 8"/>
          <p:cNvSpPr txBox="1">
            <a:spLocks noChangeArrowheads="1"/>
          </p:cNvSpPr>
          <p:nvPr/>
        </p:nvSpPr>
        <p:spPr bwMode="auto">
          <a:xfrm>
            <a:off x="86140" y="321627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2. سقط الشيطان ما بين 1 : 1 و 1 : 2  متبوعاً بدينونة الله على الأرض في شكل حالة من الفوضى</a:t>
            </a:r>
            <a:endParaRPr lang="en-US" altLang="zh-CN" b="1" dirty="0">
              <a:solidFill>
                <a:srgbClr val="FFFFFF"/>
              </a:solidFill>
              <a:latin typeface="Arial" panose="020B0604020202020204" pitchFamily="34" charset="0"/>
              <a:cs typeface="Arial" panose="020B0604020202020204" pitchFamily="34" charset="0"/>
            </a:endParaRPr>
          </a:p>
        </p:txBody>
      </p:sp>
      <p:sp>
        <p:nvSpPr>
          <p:cNvPr id="265222" name="Text Box 9"/>
          <p:cNvSpPr txBox="1">
            <a:spLocks noChangeArrowheads="1"/>
          </p:cNvSpPr>
          <p:nvPr/>
        </p:nvSpPr>
        <p:spPr bwMode="auto">
          <a:xfrm>
            <a:off x="478252" y="566889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FF"/>
                </a:solidFill>
                <a:latin typeface="Arial" panose="020B0604020202020204" pitchFamily="34" charset="0"/>
                <a:cs typeface="Arial" panose="020B0604020202020204" pitchFamily="34" charset="0"/>
              </a:rPr>
              <a:t>و قال الله ليكن نور فكان نور (1 : 3)</a:t>
            </a:r>
            <a:endParaRPr lang="en-US" b="1" dirty="0">
              <a:solidFill>
                <a:srgbClr val="FFFFFF"/>
              </a:solidFill>
              <a:latin typeface="Arial" panose="020B0604020202020204" pitchFamily="34" charset="0"/>
              <a:cs typeface="Arial" panose="020B0604020202020204" pitchFamily="34" charset="0"/>
            </a:endParaRPr>
          </a:p>
        </p:txBody>
      </p:sp>
      <p:sp>
        <p:nvSpPr>
          <p:cNvPr id="172042" name="Text Box 10"/>
          <p:cNvSpPr txBox="1">
            <a:spLocks noChangeArrowheads="1"/>
          </p:cNvSpPr>
          <p:nvPr/>
        </p:nvSpPr>
        <p:spPr bwMode="auto">
          <a:xfrm>
            <a:off x="49628" y="5105400"/>
            <a:ext cx="902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3. جملة أدبية مستقلة تصف الخطوة الأولى لإعادة بناء و تصليح الأرض المدانة</a:t>
            </a:r>
            <a:endParaRPr lang="en-US" altLang="zh-CN" b="1" dirty="0">
              <a:solidFill>
                <a:srgbClr val="FFFFFF"/>
              </a:solidFill>
              <a:latin typeface="Arial" panose="020B0604020202020204" pitchFamily="34" charset="0"/>
              <a:cs typeface="Arial" panose="020B0604020202020204" pitchFamily="34" charset="0"/>
            </a:endParaRPr>
          </a:p>
        </p:txBody>
      </p:sp>
      <p:sp>
        <p:nvSpPr>
          <p:cNvPr id="265224" name="Text Box 11"/>
          <p:cNvSpPr txBox="1">
            <a:spLocks noChangeArrowheads="1"/>
          </p:cNvSpPr>
          <p:nvPr/>
        </p:nvSpPr>
        <p:spPr bwMode="auto">
          <a:xfrm>
            <a:off x="4668838" y="6521450"/>
            <a:ext cx="3475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sz="1600" b="1" dirty="0">
                <a:solidFill>
                  <a:srgbClr val="FFFFFF"/>
                </a:solidFill>
                <a:latin typeface="Arial" panose="020B0604020202020204" pitchFamily="34" charset="0"/>
                <a:cs typeface="Arial" panose="020B0604020202020204" pitchFamily="34" charset="0"/>
              </a:rPr>
              <a:t>الن روس, الخليقة و البركة, 718 – 719, 721</a:t>
            </a:r>
            <a:endParaRPr lang="en-US" altLang="zh-CN" sz="1600" b="1" dirty="0">
              <a:solidFill>
                <a:srgbClr val="FFFFFF"/>
              </a:solidFill>
              <a:latin typeface="Arial" panose="020B0604020202020204" pitchFamily="34" charset="0"/>
              <a:cs typeface="Arial" panose="020B0604020202020204" pitchFamily="34" charset="0"/>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defTabSz="914400" eaLnBrk="0" fontAlgn="base" hangingPunct="0">
              <a:spcBef>
                <a:spcPct val="0"/>
              </a:spcBef>
              <a:spcAft>
                <a:spcPct val="0"/>
              </a:spcAft>
              <a:buFontTx/>
              <a:buChar char="•"/>
            </a:pPr>
            <a:r>
              <a:rPr lang="ar-JO" altLang="zh-CN" b="1" dirty="0">
                <a:solidFill>
                  <a:srgbClr val="FFFFFF"/>
                </a:solidFill>
                <a:latin typeface="Arial" panose="020B0604020202020204" pitchFamily="34" charset="0"/>
                <a:cs typeface="Arial" panose="020B0604020202020204" pitchFamily="34" charset="0"/>
              </a:rPr>
              <a:t>بمبر</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هنغستنبرغ</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الكتاب المقدس المرجعي سكوفيلد</a:t>
            </a: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الطبعة الأولى</a:t>
            </a:r>
            <a:r>
              <a:rPr lang="en-US" altLang="zh-CN" b="1" dirty="0">
                <a:solidFill>
                  <a:srgbClr val="FFFFFF"/>
                </a:solidFill>
                <a:latin typeface="Arial" panose="020B0604020202020204" pitchFamily="34" charset="0"/>
                <a:cs typeface="Arial" panose="020B0604020202020204" pitchFamily="34" charset="0"/>
              </a:rPr>
              <a:t>)</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سقوط الشيطان</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6" name="Text Box 14"/>
          <p:cNvSpPr txBox="1">
            <a:spLocks noChangeArrowheads="1"/>
          </p:cNvSpPr>
          <p:nvPr/>
        </p:nvSpPr>
        <p:spPr bwMode="auto">
          <a:xfrm rot="-308604">
            <a:off x="2924361" y="3408614"/>
            <a:ext cx="3969356"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ترجمة غير مناسبة للمقطع العبري </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defTabSz="914400" fontAlgn="base">
              <a:spcBef>
                <a:spcPct val="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يرتبط 1 : 1 مع 1 : 2 - 3</a:t>
            </a:r>
            <a:endParaRPr lang="en-US" sz="4000" b="1" dirty="0">
              <a:solidFill>
                <a:srgbClr val="B2B2B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u="sng" dirty="0">
                <a:solidFill>
                  <a:srgbClr val="FFFFFF"/>
                </a:solidFill>
                <a:effectLst/>
                <a:cs typeface="Arial" panose="020B0604020202020204" pitchFamily="34" charset="0"/>
              </a:rPr>
              <a:t>نظرية الفجوة ( أو الخراب / إعادة البناء )</a:t>
            </a:r>
            <a:endParaRPr lang="en-US" sz="3200" u="sng" dirty="0">
              <a:solidFill>
                <a:srgbClr val="FFFFFF"/>
              </a:solidFill>
              <a:effectLst/>
              <a:cs typeface="Arial" panose="020B0604020202020204" pitchFamily="34"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23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10214" y="3804824"/>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buClr>
                <a:srgbClr val="FFFFCC"/>
              </a:buClr>
              <a:buSzPct val="75000"/>
              <a:buFont typeface="Wingdings" charset="0"/>
              <a:buNone/>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و كانت الأرض خربة و خالية و على وجه الغمر ظلمة و روح الله يرف على وجه المياه (1 : 2)</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FFFFCC"/>
              </a:buClr>
              <a:buSzPct val="75000"/>
              <a:buFont typeface="Wingdings" charset="0"/>
              <a:buNone/>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7267" name="Text Box 6"/>
          <p:cNvSpPr txBox="1">
            <a:spLocks noChangeArrowheads="1"/>
          </p:cNvSpPr>
          <p:nvPr/>
        </p:nvSpPr>
        <p:spPr bwMode="auto">
          <a:xfrm>
            <a:off x="464448" y="265112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altLang="ja-JP" b="1" dirty="0">
                <a:solidFill>
                  <a:srgbClr val="FFFF00"/>
                </a:solidFill>
                <a:latin typeface="Arial" panose="020B0604020202020204" pitchFamily="34" charset="0"/>
                <a:cs typeface="Arial" panose="020B0604020202020204" pitchFamily="34" charset="0"/>
              </a:rPr>
              <a:t>عندما بدأ الله بخلق </a:t>
            </a:r>
            <a:r>
              <a:rPr lang="ar-JO" altLang="ja-JP" b="1" dirty="0">
                <a:solidFill>
                  <a:srgbClr val="FFFFFF"/>
                </a:solidFill>
                <a:latin typeface="Arial" panose="020B0604020202020204" pitchFamily="34" charset="0"/>
                <a:cs typeface="Arial" panose="020B0604020202020204" pitchFamily="34" charset="0"/>
              </a:rPr>
              <a:t>السموات و الأرض (1 : 1)</a:t>
            </a:r>
            <a:endParaRPr lang="en-US" b="1" dirty="0">
              <a:solidFill>
                <a:srgbClr val="FFFFFF"/>
              </a:solidFill>
              <a:latin typeface="Arial" panose="020B0604020202020204" pitchFamily="34" charset="0"/>
              <a:cs typeface="Arial" panose="020B0604020202020204" pitchFamily="34" charset="0"/>
            </a:endParaRPr>
          </a:p>
        </p:txBody>
      </p:sp>
      <p:sp>
        <p:nvSpPr>
          <p:cNvPr id="174087" name="Text Box 7"/>
          <p:cNvSpPr txBox="1">
            <a:spLocks noChangeArrowheads="1"/>
          </p:cNvSpPr>
          <p:nvPr/>
        </p:nvSpPr>
        <p:spPr bwMode="auto">
          <a:xfrm>
            <a:off x="35824" y="2242782"/>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1. </a:t>
            </a:r>
            <a:r>
              <a:rPr lang="ar-JO" b="1" dirty="0">
                <a:latin typeface="Arial" panose="020B0604020202020204" pitchFamily="34" charset="0"/>
                <a:cs typeface="Arial" panose="020B0604020202020204" pitchFamily="34" charset="0"/>
              </a:rPr>
              <a:t>بند نسبي (تابع أو مؤقت لـ 1: 2) أو العنوان</a:t>
            </a:r>
            <a:endParaRPr lang="en-US" altLang="zh-CN" b="1" dirty="0">
              <a:solidFill>
                <a:srgbClr val="FFFFFF"/>
              </a:solidFill>
              <a:latin typeface="Arial" panose="020B0604020202020204" pitchFamily="34" charset="0"/>
              <a:cs typeface="Arial" panose="020B0604020202020204" pitchFamily="34" charset="0"/>
            </a:endParaRPr>
          </a:p>
        </p:txBody>
      </p:sp>
      <p:sp>
        <p:nvSpPr>
          <p:cNvPr id="174088" name="Text Box 8"/>
          <p:cNvSpPr txBox="1">
            <a:spLocks noChangeArrowheads="1"/>
          </p:cNvSpPr>
          <p:nvPr/>
        </p:nvSpPr>
        <p:spPr bwMode="auto">
          <a:xfrm>
            <a:off x="72336" y="3335543"/>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2. </a:t>
            </a:r>
            <a:r>
              <a:rPr lang="ar-JO" b="1" dirty="0">
                <a:latin typeface="Arial" panose="020B0604020202020204" pitchFamily="34" charset="0"/>
                <a:cs typeface="Arial" panose="020B0604020202020204" pitchFamily="34" charset="0"/>
              </a:rPr>
              <a:t>تصف ثلاثة عبارات ظرفية ذات معنى سلبي حالة الأرض عندما تحدث الله.</a:t>
            </a:r>
            <a:endParaRPr lang="en-US" altLang="zh-CN" b="1" dirty="0">
              <a:solidFill>
                <a:srgbClr val="FFFFFF"/>
              </a:solidFill>
              <a:latin typeface="Arial" panose="020B0604020202020204" pitchFamily="34" charset="0"/>
              <a:cs typeface="Arial" panose="020B0604020202020204" pitchFamily="34" charset="0"/>
            </a:endParaRPr>
          </a:p>
        </p:txBody>
      </p:sp>
      <p:sp>
        <p:nvSpPr>
          <p:cNvPr id="267270" name="Text Box 9"/>
          <p:cNvSpPr txBox="1">
            <a:spLocks noChangeArrowheads="1"/>
          </p:cNvSpPr>
          <p:nvPr/>
        </p:nvSpPr>
        <p:spPr bwMode="auto">
          <a:xfrm>
            <a:off x="464448" y="5752731"/>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20000"/>
              </a:spcBef>
              <a:spcAft>
                <a:spcPct val="0"/>
              </a:spcAft>
              <a:buClr>
                <a:srgbClr val="FFFFCC"/>
              </a:buClr>
              <a:buSzPct val="75000"/>
              <a:buFont typeface="Wingdings" charset="0"/>
              <a:buNone/>
            </a:pPr>
            <a:r>
              <a:rPr lang="ar-JO" b="1" dirty="0">
                <a:solidFill>
                  <a:srgbClr val="FFFFFF"/>
                </a:solidFill>
                <a:latin typeface="Arial" panose="020B0604020202020204" pitchFamily="34" charset="0"/>
                <a:cs typeface="Arial" panose="020B0604020202020204" pitchFamily="34" charset="0"/>
              </a:rPr>
              <a:t>قال الله ليكن نور فكان نور (1 : 3)</a:t>
            </a:r>
            <a:endParaRPr lang="en-US" b="1" dirty="0">
              <a:solidFill>
                <a:srgbClr val="FFFFFF"/>
              </a:solidFill>
              <a:latin typeface="Arial" panose="020B0604020202020204" pitchFamily="34" charset="0"/>
              <a:cs typeface="Arial" panose="020B0604020202020204" pitchFamily="34" charset="0"/>
            </a:endParaRPr>
          </a:p>
        </p:txBody>
      </p:sp>
      <p:sp>
        <p:nvSpPr>
          <p:cNvPr id="174090" name="Text Box 10"/>
          <p:cNvSpPr txBox="1">
            <a:spLocks noChangeArrowheads="1"/>
          </p:cNvSpPr>
          <p:nvPr/>
        </p:nvSpPr>
        <p:spPr bwMode="auto">
          <a:xfrm>
            <a:off x="35824" y="4893366"/>
            <a:ext cx="902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3. </a:t>
            </a:r>
            <a:r>
              <a:rPr lang="ar-JO" b="1" dirty="0">
                <a:latin typeface="Arial" panose="020B0604020202020204" pitchFamily="34" charset="0"/>
                <a:cs typeface="Arial" panose="020B0604020202020204" pitchFamily="34" charset="0"/>
              </a:rPr>
              <a:t>تُظهر جملة سردية مستقلة الطريقة التي أعاد بها الله خلق / إعادة تشكيل الأرض إلى حالتها الحالية (وليس الخلق من لا شيء) بعد الدينونة الإلهية.</a:t>
            </a:r>
            <a:r>
              <a:rPr lang="ar-JO" altLang="zh-CN" b="1" dirty="0">
                <a:solidFill>
                  <a:srgbClr val="FFFFFF"/>
                </a:solidFill>
                <a:latin typeface="Arial" panose="020B0604020202020204" pitchFamily="34" charset="0"/>
                <a:cs typeface="Arial" panose="020B0604020202020204" pitchFamily="34" charset="0"/>
              </a:rPr>
              <a:t> </a:t>
            </a:r>
            <a:endParaRPr lang="en-US" altLang="zh-CN" b="1" dirty="0">
              <a:solidFill>
                <a:srgbClr val="FFFFFF"/>
              </a:solidFill>
              <a:latin typeface="Arial" panose="020B0604020202020204" pitchFamily="34" charset="0"/>
              <a:cs typeface="Arial" panose="020B0604020202020204" pitchFamily="34" charset="0"/>
            </a:endParaRPr>
          </a:p>
        </p:txBody>
      </p:sp>
      <p:sp>
        <p:nvSpPr>
          <p:cNvPr id="267272" name="Text Box 11"/>
          <p:cNvSpPr txBox="1">
            <a:spLocks noChangeArrowheads="1"/>
          </p:cNvSpPr>
          <p:nvPr/>
        </p:nvSpPr>
        <p:spPr bwMode="auto">
          <a:xfrm>
            <a:off x="5029200" y="6497638"/>
            <a:ext cx="2996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altLang="zh-CN" sz="1600" b="1" dirty="0">
                <a:solidFill>
                  <a:srgbClr val="FFFFFF"/>
                </a:solidFill>
                <a:latin typeface="Arial" panose="020B0604020202020204" pitchFamily="34" charset="0"/>
                <a:cs typeface="Arial" panose="020B0604020202020204" pitchFamily="34" charset="0"/>
              </a:rPr>
              <a:t>ألن روس, الخليقة و البركة, 719 - 720</a:t>
            </a:r>
            <a:endParaRPr lang="en-US" altLang="zh-CN" sz="1600" b="1" dirty="0">
              <a:solidFill>
                <a:srgbClr val="FFFFFF"/>
              </a:solidFill>
              <a:latin typeface="Arial" panose="020B0604020202020204" pitchFamily="34" charset="0"/>
              <a:cs typeface="Arial" panose="020B0604020202020204" pitchFamily="34"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buFontTx/>
              <a:buChar char="•"/>
            </a:pPr>
            <a:r>
              <a:rPr lang="zh-CN" altLang="en-US"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راشي/نيب</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سبايسر</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أنجر</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يونغ</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فون</a:t>
            </a:r>
            <a:r>
              <a:rPr lang="en-US" altLang="zh-CN" b="1" dirty="0">
                <a:solidFill>
                  <a:srgbClr val="FFFFFF"/>
                </a:solidFill>
                <a:latin typeface="Arial" panose="020B0604020202020204" pitchFamily="34" charset="0"/>
                <a:cs typeface="Arial" panose="020B0604020202020204" pitchFamily="34" charset="0"/>
              </a:rPr>
              <a:t> </a:t>
            </a:r>
            <a:r>
              <a:rPr lang="ar-JO" altLang="zh-CN" b="1" dirty="0">
                <a:solidFill>
                  <a:srgbClr val="FFFFFF"/>
                </a:solidFill>
                <a:latin typeface="Arial" panose="020B0604020202020204" pitchFamily="34" charset="0"/>
                <a:cs typeface="Arial" panose="020B0604020202020204" pitchFamily="34" charset="0"/>
              </a:rPr>
              <a:t>راد</a:t>
            </a: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والتكي</a:t>
            </a:r>
            <a:r>
              <a:rPr lang="en-US" altLang="zh-CN" b="1" dirty="0">
                <a:solidFill>
                  <a:srgbClr val="FFFFFF"/>
                </a:solidFill>
                <a:latin typeface="Arial" panose="020B0604020202020204" pitchFamily="34" charset="0"/>
                <a:cs typeface="Arial" panose="020B0604020202020204" pitchFamily="34" charset="0"/>
              </a:rPr>
              <a:t>/</a:t>
            </a:r>
            <a:r>
              <a:rPr lang="ar-JO" altLang="zh-CN" b="1" dirty="0">
                <a:solidFill>
                  <a:srgbClr val="FFFFFF"/>
                </a:solidFill>
                <a:latin typeface="Arial" panose="020B0604020202020204" pitchFamily="34" charset="0"/>
                <a:cs typeface="Arial" panose="020B0604020202020204" pitchFamily="34" charset="0"/>
              </a:rPr>
              <a:t>روس</a:t>
            </a:r>
            <a:endParaRPr lang="en-US" altLang="zh-CN" b="1" dirty="0">
              <a:solidFill>
                <a:srgbClr val="FFFFFF"/>
              </a:solidFill>
              <a:latin typeface="Arial" panose="020B0604020202020204" pitchFamily="34" charset="0"/>
              <a:cs typeface="Arial" panose="020B0604020202020204" pitchFamily="34" charset="0"/>
            </a:endParaRP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سقوط الشيطان</a:t>
            </a:r>
            <a:endParaRPr lang="en-US" altLang="zh-CN" b="1" dirty="0">
              <a:solidFill>
                <a:srgbClr val="FFFFFF"/>
              </a:solidFill>
              <a:latin typeface="Arial" panose="020B0604020202020204" pitchFamily="34" charset="0"/>
              <a:cs typeface="Arial" panose="020B0604020202020204" pitchFamily="34" charset="0"/>
            </a:endParaRPr>
          </a:p>
        </p:txBody>
      </p:sp>
      <p:sp>
        <p:nvSpPr>
          <p:cNvPr id="174094" name="Text Box 14"/>
          <p:cNvSpPr txBox="1">
            <a:spLocks noChangeArrowheads="1"/>
          </p:cNvSpPr>
          <p:nvPr/>
        </p:nvSpPr>
        <p:spPr bwMode="auto">
          <a:xfrm rot="-308604">
            <a:off x="45353" y="3363642"/>
            <a:ext cx="8553672"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defTabSz="914400" eaLnBrk="0" fontAlgn="base" hangingPunct="0">
              <a:spcBef>
                <a:spcPct val="0"/>
              </a:spcBef>
              <a:spcAft>
                <a:spcPct val="0"/>
              </a:spcAft>
            </a:pPr>
            <a:r>
              <a:rPr lang="ar-JO" b="1" dirty="0">
                <a:latin typeface="Arial" panose="020B0604020202020204" pitchFamily="34" charset="0"/>
                <a:cs typeface="Arial" panose="020B0604020202020204" pitchFamily="34" charset="0"/>
              </a:rPr>
              <a:t>التضمينات :</a:t>
            </a:r>
          </a:p>
          <a:p>
            <a:pPr marL="0" indent="0" algn="r" defTabSz="914400" eaLnBrk="0" fontAlgn="base" hangingPunct="0">
              <a:spcBef>
                <a:spcPct val="0"/>
              </a:spcBef>
              <a:spcAft>
                <a:spcPct val="0"/>
              </a:spcAft>
            </a:pPr>
            <a:r>
              <a:rPr lang="ar-JO" b="1" dirty="0">
                <a:latin typeface="Arial" panose="020B0604020202020204" pitchFamily="34" charset="0"/>
                <a:cs typeface="Arial" panose="020B0604020202020204" pitchFamily="34" charset="0"/>
              </a:rPr>
              <a:t> أ. بالنسبة للخليقة الأولية ، أو الخلق الأصلي ، فعلى المرء أن يبحث في مكان آخر في الكتاب المقدس</a:t>
            </a:r>
          </a:p>
          <a:p>
            <a:pPr marL="0" indent="0" algn="r" defTabSz="914400" eaLnBrk="0" fontAlgn="base" hangingPunct="0">
              <a:spcBef>
                <a:spcPct val="0"/>
              </a:spcBef>
              <a:spcAft>
                <a:spcPct val="0"/>
              </a:spcAft>
            </a:pPr>
            <a:r>
              <a:rPr lang="ar-JO" b="1" dirty="0">
                <a:latin typeface="Arial" panose="020B0604020202020204" pitchFamily="34" charset="0"/>
                <a:cs typeface="Arial" panose="020B0604020202020204" pitchFamily="34" charset="0"/>
              </a:rPr>
              <a:t>ب. هذا الرأي تعلم التطور بدون بحكمة أو تسمح به ... إنه ببساطة يعترف بأن" البدايات "مع الله ليست بالضرورة بدايات مطلقة" (روس ، 723)</a:t>
            </a:r>
            <a:endParaRPr lang="en-US" altLang="zh-CN" b="1" dirty="0">
              <a:solidFill>
                <a:srgbClr val="FFFFFF"/>
              </a:solidFill>
              <a:latin typeface="Arial" panose="020B0604020202020204" pitchFamily="34" charset="0"/>
              <a:cs typeface="Arial" panose="020B0604020202020204" pitchFamily="34"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defTabSz="914400" fontAlgn="base">
              <a:spcBef>
                <a:spcPct val="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كيف يرتبط 1 : 1 مع 1 : 2 – 3؟</a:t>
            </a:r>
            <a:endParaRPr lang="en-US" sz="4000" b="1" dirty="0">
              <a:solidFill>
                <a:srgbClr val="B2B2B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34</a:t>
            </a:r>
            <a:endParaRPr lang="en-US" sz="24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u="sng" dirty="0">
                <a:solidFill>
                  <a:schemeClr val="tx1"/>
                </a:solidFill>
                <a:effectLst/>
                <a:cs typeface="Arial" panose="020B0604020202020204" pitchFamily="34" charset="0"/>
              </a:rPr>
              <a:t>البداية النسبية ( خمسة اختلافات )</a:t>
            </a:r>
            <a:endParaRPr lang="en-US" sz="3200" u="sng"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13916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xfrm>
            <a:off x="304800" y="0"/>
            <a:ext cx="3276600" cy="3733800"/>
          </a:xfrm>
        </p:spPr>
        <p:txBody>
          <a:bodyPr/>
          <a:lstStyle/>
          <a:p>
            <a:pPr eaLnBrk="1" hangingPunct="1">
              <a:defRPr/>
            </a:pPr>
            <a:r>
              <a:rPr lang="ar-JO" dirty="0">
                <a:cs typeface="Arial" panose="020B0604020202020204" pitchFamily="34" charset="0"/>
              </a:rPr>
              <a:t>الماء</a:t>
            </a:r>
            <a:br>
              <a:rPr lang="ar-JO" dirty="0">
                <a:cs typeface="Arial" panose="020B0604020202020204" pitchFamily="34" charset="0"/>
              </a:rPr>
            </a:br>
            <a:r>
              <a:rPr lang="en-US" dirty="0">
                <a:cs typeface="Arial" panose="020B0604020202020204" pitchFamily="34" charset="0"/>
              </a:rPr>
              <a:t> </a:t>
            </a:r>
            <a:r>
              <a:rPr lang="ar-JO" dirty="0">
                <a:cs typeface="Arial" panose="020B0604020202020204" pitchFamily="34" charset="0"/>
              </a:rPr>
              <a:t>البخار</a:t>
            </a:r>
            <a:r>
              <a:rPr lang="en-US" dirty="0">
                <a:cs typeface="Arial" panose="020B0604020202020204" pitchFamily="34" charset="0"/>
              </a:rPr>
              <a:t> </a:t>
            </a:r>
            <a:br>
              <a:rPr lang="en-US" dirty="0">
                <a:cs typeface="Arial" panose="020B0604020202020204" pitchFamily="34" charset="0"/>
              </a:rPr>
            </a:br>
            <a:r>
              <a:rPr lang="ar-JO" dirty="0">
                <a:cs typeface="Arial" panose="020B0604020202020204" pitchFamily="34" charset="0"/>
              </a:rPr>
              <a:t>السماء</a:t>
            </a:r>
            <a:r>
              <a:rPr lang="en-US" dirty="0">
                <a:cs typeface="Arial" panose="020B0604020202020204" pitchFamily="34" charset="0"/>
              </a:rPr>
              <a:t> </a:t>
            </a:r>
            <a:br>
              <a:rPr lang="ar-JO" dirty="0">
                <a:cs typeface="Arial" panose="020B0604020202020204" pitchFamily="34" charset="0"/>
              </a:rPr>
            </a:br>
            <a:r>
              <a:rPr lang="ar-JO" dirty="0">
                <a:cs typeface="Arial" panose="020B0604020202020204" pitchFamily="34" charset="0"/>
              </a:rPr>
              <a:t>النظرية</a:t>
            </a:r>
            <a:endParaRPr lang="en-US" dirty="0">
              <a:cs typeface="Arial" panose="020B0604020202020204" pitchFamily="34" charset="0"/>
            </a:endParaRPr>
          </a:p>
        </p:txBody>
      </p:sp>
      <p:sp>
        <p:nvSpPr>
          <p:cNvPr id="192518"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latin typeface="Arial" panose="020B0604020202020204" pitchFamily="34" charset="0"/>
                <a:ea typeface="ＭＳ Ｐゴシック" pitchFamily="-112" charset="-128"/>
                <a:cs typeface="Arial" panose="020B0604020202020204" pitchFamily="34" charset="0"/>
              </a:rPr>
              <a:t>64</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457200" indent="-457200" algn="r" rtl="1">
              <a:spcBef>
                <a:spcPct val="20000"/>
              </a:spcBef>
              <a:buClr>
                <a:schemeClr val="hlink"/>
              </a:buClr>
              <a:buSzPct val="75000"/>
              <a:buFont typeface="Arial" panose="020B0604020202020204" pitchFamily="34" charset="0"/>
              <a:buChar char="•"/>
              <a:defRPr/>
            </a:pPr>
            <a:r>
              <a:rPr lang="ar-JO" sz="2800" b="1" dirty="0">
                <a:latin typeface="Arial" panose="020B0604020202020204" pitchFamily="34" charset="0"/>
                <a:cs typeface="Arial" panose="020B0604020202020204" pitchFamily="34" charset="0"/>
              </a:rPr>
              <a:t>اقترحها إسحاق نيوتن فيل لأول مرة عام</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1874</a:t>
            </a:r>
          </a:p>
          <a:p>
            <a:pPr marL="457200" indent="-457200" algn="r" rtl="1">
              <a:spcBef>
                <a:spcPct val="20000"/>
              </a:spcBef>
              <a:buClr>
                <a:schemeClr val="hlink"/>
              </a:buClr>
              <a:buSzPct val="75000"/>
              <a:buFont typeface="Arial" panose="020B0604020202020204" pitchFamily="34" charset="0"/>
              <a:buChar char="•"/>
              <a:defRPr/>
            </a:pPr>
            <a:r>
              <a:rPr lang="ar-JO" sz="2800" b="1" dirty="0">
                <a:latin typeface="Arial" panose="020B0604020202020204" pitchFamily="34" charset="0"/>
                <a:cs typeface="Arial" panose="020B0604020202020204" pitchFamily="34" charset="0"/>
              </a:rPr>
              <a:t>تم تقديم الدعم لها في "يجب أن يكون هناك امتداد بين المياه لفصل الماء عن الماء" (تكوين 1: 6)</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457200" indent="-457200" algn="r" rtl="1">
              <a:spcBef>
                <a:spcPct val="20000"/>
              </a:spcBef>
              <a:buClr>
                <a:schemeClr val="hlink"/>
              </a:buClr>
              <a:buSzPct val="75000"/>
              <a:buFont typeface="Arial" panose="020B0604020202020204" pitchFamily="34" charset="0"/>
              <a:buChar char="•"/>
              <a:defRPr/>
            </a:pPr>
            <a:r>
              <a:rPr lang="ar-JO" altLang="ja-JP" sz="2800" b="1" dirty="0">
                <a:latin typeface="Arial" panose="020B0604020202020204" pitchFamily="34" charset="0"/>
                <a:cs typeface="Arial" panose="020B0604020202020204" pitchFamily="34" charset="0"/>
              </a:rPr>
              <a:t>تم تزويد ماء كافي في الطوفان العالمي</a:t>
            </a:r>
            <a:r>
              <a:rPr lang="en-US" altLang="ja-JP" sz="2800" b="1" dirty="0">
                <a:latin typeface="Arial" panose="020B0604020202020204" pitchFamily="34" charset="0"/>
                <a:cs typeface="Arial" panose="020B0604020202020204" pitchFamily="34" charset="0"/>
              </a:rPr>
              <a:t> </a:t>
            </a:r>
            <a:r>
              <a:rPr lang="ar-JO" altLang="ja-JP" sz="2800" b="1" dirty="0">
                <a:latin typeface="Arial" panose="020B0604020202020204" pitchFamily="34" charset="0"/>
                <a:cs typeface="Arial" panose="020B0604020202020204" pitchFamily="34" charset="0"/>
              </a:rPr>
              <a:t>(تك 7 : 11)</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457200" indent="-457200" algn="r" rtl="1">
              <a:spcBef>
                <a:spcPct val="20000"/>
              </a:spcBef>
              <a:buClr>
                <a:schemeClr val="hlink"/>
              </a:buClr>
              <a:buSzPct val="75000"/>
              <a:buFont typeface="Arial" panose="020B0604020202020204" pitchFamily="34" charset="0"/>
              <a:buChar char="•"/>
              <a:defRPr/>
            </a:pPr>
            <a:r>
              <a:rPr lang="ar-JO" sz="2800" b="1" dirty="0">
                <a:latin typeface="Arial" panose="020B0604020202020204" pitchFamily="34" charset="0"/>
                <a:cs typeface="Arial" panose="020B0604020202020204" pitchFamily="34" charset="0"/>
              </a:rPr>
              <a:t>مكن من وجود فترات حياة طويلة ممكّنة قبل الطوفان (إشعاع منخفض)</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457200" indent="-457200" algn="r" rtl="1" eaLnBrk="1" hangingPunct="1">
              <a:spcBef>
                <a:spcPct val="20000"/>
              </a:spcBef>
              <a:buClr>
                <a:schemeClr val="hlink"/>
              </a:buClr>
              <a:buSzPct val="75000"/>
              <a:buFont typeface="Arial" panose="020B0604020202020204" pitchFamily="34" charset="0"/>
              <a:buChar char="•"/>
              <a:defRPr/>
            </a:pPr>
            <a:r>
              <a:rPr lang="ar-JO" sz="2800" b="1" dirty="0">
                <a:latin typeface="Arial" panose="020B0604020202020204" pitchFamily="34" charset="0"/>
                <a:cs typeface="Arial" panose="020B0604020202020204" pitchFamily="34" charset="0"/>
              </a:rPr>
              <a:t>تم تبنيها من قبل المدافعين عن الأرض الحديثة</a:t>
            </a:r>
            <a:endParaRPr lang="en-US" sz="2800" b="1" dirty="0">
              <a:latin typeface="Arial" panose="020B0604020202020204" pitchFamily="34" charset="0"/>
              <a:cs typeface="Arial" panose="020B0604020202020204" pitchFamily="34" charset="0"/>
            </a:endParaRPr>
          </a:p>
          <a:p>
            <a:pPr marL="457200" indent="-457200" algn="r" rtl="1" eaLnBrk="1" hangingPunct="1">
              <a:spcBef>
                <a:spcPct val="20000"/>
              </a:spcBef>
              <a:buClr>
                <a:schemeClr val="hlink"/>
              </a:buClr>
              <a:buSzPct val="75000"/>
              <a:buFont typeface="Arial" panose="020B0604020202020204" pitchFamily="34" charset="0"/>
              <a:buChar char="•"/>
              <a:defRPr/>
            </a:pPr>
            <a:r>
              <a:rPr lang="ar-JO" sz="2800" b="1" dirty="0">
                <a:latin typeface="Arial" panose="020B0604020202020204" pitchFamily="34" charset="0"/>
                <a:cs typeface="Arial" panose="020B0604020202020204" pitchFamily="34" charset="0"/>
              </a:rPr>
              <a:t>متنازع عليها بشدة</a:t>
            </a:r>
            <a:endParaRPr lang="en-US" sz="2800" b="1" dirty="0">
              <a:latin typeface="Arial" panose="020B0604020202020204" pitchFamily="34" charset="0"/>
              <a:cs typeface="Arial" panose="020B0604020202020204" pitchFamily="34" charset="0"/>
            </a:endParaRPr>
          </a:p>
        </p:txBody>
      </p:sp>
      <p:pic>
        <p:nvPicPr>
          <p:cNvPr id="3983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1"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0697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5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معهد أبحاث الخليقة</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هنري / جون موريس, دوان جيش</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جوزيف ديلو, كين هام</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الأرض الحديثة</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أيام خلق 24 ساعة</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الطوفان العالمي</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سماء من البخار</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answersingenesis.org</a:t>
            </a: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genesispark.org</a:t>
            </a: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icr.org critiques Ross at:</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icr.org/pubs/imp/imp-217.htm</a:t>
            </a:r>
          </a:p>
        </p:txBody>
      </p:sp>
      <p:sp>
        <p:nvSpPr>
          <p:cNvPr id="400389"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b="1" dirty="0">
                <a:solidFill>
                  <a:schemeClr val="bg1"/>
                </a:solidFill>
                <a:latin typeface="Arial" panose="020B0604020202020204" pitchFamily="34" charset="0"/>
                <a:cs typeface="Arial" panose="020B0604020202020204" pitchFamily="34" charset="0"/>
              </a:rPr>
              <a:t>اختلاف الإنجيليين</a:t>
            </a:r>
            <a:endParaRPr lang="en-US" altLang="zh-CN" b="1" dirty="0">
              <a:latin typeface="Arial" panose="020B0604020202020204" pitchFamily="34" charset="0"/>
              <a:cs typeface="Arial" panose="020B0604020202020204" pitchFamily="34" charset="0"/>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dirty="0">
                <a:solidFill>
                  <a:schemeClr val="bg1"/>
                </a:solidFill>
                <a:latin typeface="Arial" panose="020B0604020202020204" pitchFamily="34" charset="0"/>
                <a:ea typeface="ＭＳ Ｐゴシック" pitchFamily="-112" charset="-128"/>
                <a:cs typeface="Arial" panose="020B0604020202020204" pitchFamily="34" charset="0"/>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أسباب التصديق</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هوغ روس</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والت براون</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الأرض القديمة</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الخلق المتتابع</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طوفان الشرق الأوسط</a:t>
            </a:r>
            <a:endParaRPr lang="en-US" altLang="zh-CN" sz="20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chemeClr val="bg1"/>
                </a:solidFill>
                <a:latin typeface="Arial" panose="020B0604020202020204" pitchFamily="34" charset="0"/>
                <a:cs typeface="Arial" panose="020B0604020202020204" pitchFamily="34" charset="0"/>
              </a:rPr>
              <a:t>مياه الأمطار</a:t>
            </a:r>
            <a:endParaRPr lang="en-US" altLang="zh-CN" sz="18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endParaRPr lang="en-US" altLang="zh-CN" sz="1800" b="1" dirty="0">
              <a:solidFill>
                <a:schemeClr val="bg1"/>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reasons.org</a:t>
            </a: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godandscience.org</a:t>
            </a:r>
          </a:p>
          <a:p>
            <a:pPr marL="342900" indent="-342900" eaLnBrk="1" hangingPunct="1">
              <a:spcBef>
                <a:spcPct val="20000"/>
              </a:spcBef>
            </a:pPr>
            <a:r>
              <a:rPr lang="en-US" altLang="zh-CN" sz="1800" b="1" dirty="0">
                <a:solidFill>
                  <a:schemeClr val="bg1"/>
                </a:solidFill>
                <a:latin typeface="Arial" panose="020B0604020202020204" pitchFamily="34" charset="0"/>
                <a:cs typeface="Arial" panose="020B0604020202020204" pitchFamily="34" charset="0"/>
              </a:rPr>
              <a:t>creationscience.com</a:t>
            </a:r>
            <a:endParaRPr lang="en-US" altLang="zh-CN" sz="1600" b="1" dirty="0">
              <a:solidFill>
                <a:schemeClr val="bg1"/>
              </a:solidFill>
              <a:latin typeface="Arial" panose="020B0604020202020204" pitchFamily="34" charset="0"/>
              <a:cs typeface="Arial" panose="020B0604020202020204" pitchFamily="34" charset="0"/>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rgbClr val="FFFFFF"/>
                </a:solidFill>
                <a:latin typeface="Arial" panose="020B0604020202020204" pitchFamily="34" charset="0"/>
                <a:cs typeface="Arial" panose="020B0604020202020204" pitchFamily="34" charset="0"/>
              </a:rPr>
              <a:t>70د</a:t>
            </a:r>
            <a:endParaRPr lang="en-US" altLang="zh-CN"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9455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dirty="0">
                <a:solidFill>
                  <a:schemeClr val="bg1"/>
                </a:solidFill>
                <a:effectLst>
                  <a:glow rad="165100">
                    <a:schemeClr val="tx1"/>
                  </a:glow>
                </a:effectLst>
                <a:ea typeface="ＭＳ Ｐゴシック" charset="0"/>
              </a:rPr>
              <a:t>الله : لقد خلقت فترة من 24 ساعة تتراوح بين النور و الظلمة على الأرض ...</a:t>
            </a:r>
            <a:endParaRPr lang="en-US" altLang="zh-CN" sz="36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 : ما</a:t>
            </a:r>
            <a:r>
              <a:rPr kumimoji="0" lang="ar-JO" altLang="zh-CN" sz="36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ستفعله الآن؟</a:t>
            </a:r>
            <a:endParaRPr kumimoji="0" lang="zh-CN" alt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الله : سأسميها يوماً </a:t>
            </a:r>
            <a:endParaRPr kumimoji="0" lang="en-US" altLang="zh-CN" sz="40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Arial" panose="020B0604020202020204" pitchFamily="34"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2466821" name="Text Box 5"/>
          <p:cNvSpPr txBox="1">
            <a:spLocks noChangeArrowheads="1"/>
          </p:cNvSpPr>
          <p:nvPr/>
        </p:nvSpPr>
        <p:spPr bwMode="auto">
          <a:xfrm>
            <a:off x="685800" y="2895600"/>
            <a:ext cx="8229600" cy="107721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altLang="ja-JP"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بكلمة الرب صنعت السموات و بنسمة فيه كل جنودها</a:t>
            </a:r>
          </a:p>
          <a:p>
            <a:pPr algn="r" defTabSz="914400" eaLnBrk="0" fontAlgn="base" hangingPunct="0">
              <a:spcBef>
                <a:spcPct val="0"/>
              </a:spcBef>
              <a:spcAft>
                <a:spcPct val="0"/>
              </a:spcAft>
              <a:defRPr/>
            </a:pPr>
            <a:r>
              <a:rPr lang="ar-JO" altLang="ja-JP"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(مز 33 : 6) </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2466822" name="Text Box 6"/>
          <p:cNvSpPr txBox="1">
            <a:spLocks noChangeArrowheads="1"/>
          </p:cNvSpPr>
          <p:nvPr/>
        </p:nvSpPr>
        <p:spPr bwMode="auto">
          <a:xfrm>
            <a:off x="685800" y="4816475"/>
            <a:ext cx="7940675" cy="1815882"/>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3200" b="1" dirty="0">
                <a:latin typeface="Arial" panose="020B0604020202020204" pitchFamily="34" charset="0"/>
                <a:cs typeface="Arial" panose="020B0604020202020204" pitchFamily="34" charset="0"/>
              </a:rPr>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JO" altLang="ja-JP"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وايت كومب, الأرض الحديثة, 24</a:t>
            </a:r>
            <a:endParaRPr lang="en-US" altLang="ja-JP"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endParaRPr lang="en-US"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الخلق الفوري</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70ب</a:t>
            </a:r>
            <a:endParaRPr lang="en-US" sz="24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662564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Arial" panose="020B0604020202020204" pitchFamily="34"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2468869" name="Rectangle 5"/>
          <p:cNvSpPr>
            <a:spLocks noChangeArrowheads="1"/>
          </p:cNvSpPr>
          <p:nvPr/>
        </p:nvSpPr>
        <p:spPr bwMode="auto">
          <a:xfrm>
            <a:off x="76200" y="1752600"/>
            <a:ext cx="8917488" cy="17526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الخلق الفوري (مز 33 : 6)</a:t>
            </a:r>
            <a:endPar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صباح و مساء</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5" name="Text Box 6"/>
          <p:cNvSpPr txBox="1">
            <a:spLocks noChangeArrowheads="1"/>
          </p:cNvSpPr>
          <p:nvPr/>
        </p:nvSpPr>
        <p:spPr bwMode="auto">
          <a:xfrm>
            <a:off x="8429625" y="0"/>
            <a:ext cx="731290"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70ب</a:t>
            </a:r>
            <a:endParaRPr lang="en-US" sz="24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22682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955304"/>
          </a:xfrm>
          <a:effectLst>
            <a:outerShdw blurRad="63500" dist="35921" dir="2700000" algn="ctr" rotWithShape="0">
              <a:schemeClr val="tx2">
                <a:alpha val="74998"/>
              </a:schemeClr>
            </a:outerShdw>
          </a:effectLst>
        </p:spPr>
        <p:txBody>
          <a:bodyPr/>
          <a:lstStyle/>
          <a:p>
            <a:pPr eaLnBrk="1" hangingPunct="1">
              <a:defRPr/>
            </a:pPr>
            <a:br>
              <a:rPr lang="en-US" sz="4000" dirty="0">
                <a:solidFill>
                  <a:schemeClr val="bg1"/>
                </a:solidFill>
                <a:ea typeface="ＭＳ Ｐゴシック" pitchFamily="-112" charset="-128"/>
              </a:rPr>
            </a:br>
            <a:r>
              <a:rPr lang="ar-JO" sz="4000" dirty="0">
                <a:solidFill>
                  <a:schemeClr val="bg1"/>
                </a:solidFill>
                <a:ea typeface="ＭＳ Ｐゴシック" pitchFamily="-112" charset="-128"/>
              </a:rPr>
              <a:t>فقط دا 8 : 26 ( إلى جانب تك 1) يتحدث عن الصباح و المساء بنظرة حرفية</a:t>
            </a:r>
            <a:endParaRPr lang="en-US" sz="4000"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ar-JO" altLang="ja-JP" sz="4000" b="1" dirty="0">
                <a:solidFill>
                  <a:srgbClr val="FFFFFF"/>
                </a:solidFill>
                <a:latin typeface="Arial" panose="020B0604020202020204" pitchFamily="34" charset="0"/>
                <a:ea typeface="ＭＳ Ｐゴシック" charset="0"/>
                <a:cs typeface="Arial" panose="020B0604020202020204" pitchFamily="34" charset="0"/>
              </a:rPr>
              <a:t>فرؤيا المساء و الصباح التي قيلت هي حق أما أنت فاكتم الرؤيا لأنها إلى أيام كثيرة</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2456523"/>
      </p:ext>
    </p:extLst>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Arial" panose="020B0604020202020204" pitchFamily="34"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2472965" name="Rectangle 5"/>
          <p:cNvSpPr>
            <a:spLocks noChangeArrowheads="1"/>
          </p:cNvSpPr>
          <p:nvPr/>
        </p:nvSpPr>
        <p:spPr bwMode="auto">
          <a:xfrm>
            <a:off x="-60542" y="1905000"/>
            <a:ext cx="9144000" cy="22860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الخلق الفوري (مز 33 : 6)</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المساء و الصباح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الصفة العددية (ثانياً)</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2472967" name="Rectangle 7"/>
          <p:cNvSpPr>
            <a:spLocks noChangeArrowheads="1"/>
          </p:cNvSpPr>
          <p:nvPr/>
        </p:nvSpPr>
        <p:spPr bwMode="auto">
          <a:xfrm>
            <a:off x="777658" y="4191000"/>
            <a:ext cx="7848600" cy="19050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buFont typeface="Wingdings" charset="0"/>
              <a:buNone/>
              <a:defRPr/>
            </a:pPr>
            <a:r>
              <a:rPr lang="ar-JO" sz="36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في العبرية عندما يتبع كلمة يوم صفة عددية فإن كلمة يوم دائماً حرفية</a:t>
            </a:r>
            <a:endParaRPr lang="en-US" sz="36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766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fontAlgn="base">
              <a:spcBef>
                <a:spcPct val="0"/>
              </a:spcBef>
              <a:spcAft>
                <a:spcPct val="0"/>
              </a:spcAft>
              <a:defRPr/>
            </a:pPr>
            <a:r>
              <a:rPr lang="ar-JO" altLang="ja-JP" sz="4400" b="1" dirty="0">
                <a:solidFill>
                  <a:srgbClr val="FFFFFF"/>
                </a:solidFill>
                <a:latin typeface="Arial" panose="020B0604020202020204" pitchFamily="34" charset="0"/>
                <a:ea typeface="ＭＳ Ｐゴシック" charset="0"/>
                <a:cs typeface="Arial" panose="020B0604020202020204" pitchFamily="34" charset="0"/>
              </a:rPr>
              <a:t>و الذي قرب قربانه في </a:t>
            </a:r>
            <a:r>
              <a:rPr lang="ar-JO" altLang="ja-JP" sz="4400" b="1" dirty="0">
                <a:solidFill>
                  <a:srgbClr val="FFFF00"/>
                </a:solidFill>
                <a:latin typeface="Arial" panose="020B0604020202020204" pitchFamily="34" charset="0"/>
                <a:ea typeface="ＭＳ Ｐゴシック" charset="0"/>
                <a:cs typeface="Arial" panose="020B0604020202020204" pitchFamily="34" charset="0"/>
              </a:rPr>
              <a:t>اليوم الأول </a:t>
            </a:r>
            <a:r>
              <a:rPr lang="ar-JO" altLang="ja-JP" sz="4400" b="1" dirty="0">
                <a:solidFill>
                  <a:srgbClr val="FFFFFF"/>
                </a:solidFill>
                <a:latin typeface="Arial" panose="020B0604020202020204" pitchFamily="34" charset="0"/>
                <a:ea typeface="ＭＳ Ｐゴシック" charset="0"/>
                <a:cs typeface="Arial" panose="020B0604020202020204" pitchFamily="34" charset="0"/>
              </a:rPr>
              <a:t>نحشون</a:t>
            </a:r>
            <a:endParaRPr lang="en-US" sz="4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0624715"/>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Arial" panose="020B0604020202020204" pitchFamily="34"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الخلق الفوري (مز 33 : 6)</a:t>
            </a:r>
            <a:endParaRPr lang="en-US"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المساء و الصباح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الصفة العددية ( ثانياً )</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نمط العمل و الراحة</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178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dirty="0">
                <a:solidFill>
                  <a:schemeClr val="bg1"/>
                </a:solidFill>
                <a:effectLst>
                  <a:outerShdw blurRad="38100" dist="38100" dir="2700000" algn="tl">
                    <a:srgbClr val="000000">
                      <a:alpha val="43137"/>
                    </a:srgbClr>
                  </a:outerShdw>
                </a:effectLst>
                <a:ea typeface="ＭＳ Ｐゴシック" charset="0"/>
              </a:rPr>
              <a:t>لقد حصلنا على نظامنا الأسبوعي من تكوين 1</a:t>
            </a:r>
            <a:endParaRPr lang="en-US" dirty="0">
              <a:solidFill>
                <a:schemeClr val="bg1"/>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9468807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panose="020B0604020202020204" pitchFamily="34" charset="0"/>
                <a:cs typeface="Arial" panose="020B0604020202020204" pitchFamily="34" charset="0"/>
              </a:rPr>
              <a:t>أربع طرق لتسمية أجزاء اليوم</a:t>
            </a:r>
            <a:endParaRPr lang="en-US" altLang="zh-CN" sz="3200" b="1"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الشروق</a:t>
            </a:r>
            <a:endParaRPr kumimoji="0" lang="en-US" altLang="zh-CN"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الظهر</a:t>
            </a:r>
            <a:endParaRPr kumimoji="0" lang="en-US" altLang="zh-CN"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اليوم</a:t>
            </a:r>
            <a:endParaRPr kumimoji="0" lang="en-US" altLang="zh-CN"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بدء اليوم اليهودي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بدء اليوم الروماني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منتصف الليل</a:t>
            </a:r>
            <a:endParaRPr kumimoji="0" lang="en-US" altLang="zh-CN" sz="20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الغروب</a:t>
            </a:r>
            <a:endParaRPr kumimoji="0" lang="en-US" altLang="zh-CN"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الليل</a:t>
            </a:r>
            <a:endParaRPr kumimoji="0" lang="en-US" altLang="zh-CN" sz="1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1" y="4947039"/>
            <a:ext cx="1535991" cy="11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panose="020B0604020202020204" pitchFamily="34" charset="0"/>
                <a:cs typeface="Arial" panose="020B0604020202020204" pitchFamily="34" charset="0"/>
              </a:rPr>
              <a:t>24 ساعة</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panose="020B0604020202020204" pitchFamily="34" charset="0"/>
                <a:cs typeface="Arial" panose="020B0604020202020204" pitchFamily="34" charset="0"/>
              </a:rPr>
              <a:t>قبل / بعد الظهر</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noProof="0" dirty="0">
                <a:solidFill>
                  <a:srgbClr val="000000"/>
                </a:solidFill>
                <a:latin typeface="Arial" panose="020B0604020202020204" pitchFamily="34" charset="0"/>
                <a:cs typeface="Arial" panose="020B0604020202020204" pitchFamily="34" charset="0"/>
              </a:rPr>
              <a:t>روماني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noProof="0" dirty="0">
                <a:solidFill>
                  <a:srgbClr val="000000"/>
                </a:solidFill>
                <a:latin typeface="Arial" panose="020B0604020202020204" pitchFamily="34" charset="0"/>
                <a:cs typeface="Arial" panose="020B0604020202020204" pitchFamily="34" charset="0"/>
              </a:rPr>
              <a:t>يهودي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66437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dirty="0">
                <a:solidFill>
                  <a:schemeClr val="bg1"/>
                </a:solidFill>
                <a:latin typeface="Arial" panose="020B0604020202020204" pitchFamily="34" charset="0"/>
                <a:cs typeface="Arial" panose="020B0604020202020204" pitchFamily="34" charset="0"/>
              </a:rPr>
              <a:t>متى يبدأ اليوم</a:t>
            </a:r>
            <a:endParaRPr lang="en-US" altLang="zh-CN" sz="4000" b="1"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الروماني</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اليهودي</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ص</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ص</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ظ</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ص</a:t>
            </a:r>
            <a:endParaRPr kumimoji="0" lang="en-US"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ص</a:t>
            </a:r>
            <a:endParaRPr kumimoji="0" lang="en-US"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ظ</a:t>
            </a:r>
            <a:endParaRPr kumimoji="0" lang="en-US"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اليوم 2</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م</a:t>
            </a:r>
            <a:endParaRPr kumimoji="0" lang="en-US" altLang="zh-CN"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مساء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صباح</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 واحد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مساء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كان صباح</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اليوم الثاني</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745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Arial" panose="020B0604020202020204" pitchFamily="34"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2481157" name="Rectangle 5"/>
          <p:cNvSpPr>
            <a:spLocks noChangeArrowheads="1"/>
          </p:cNvSpPr>
          <p:nvPr/>
        </p:nvSpPr>
        <p:spPr bwMode="auto">
          <a:xfrm>
            <a:off x="-99164" y="1828800"/>
            <a:ext cx="9144000" cy="3962400"/>
          </a:xfrm>
          <a:prstGeom prst="rect">
            <a:avLst/>
          </a:prstGeom>
          <a:noFill/>
          <a:ln w="9525">
            <a:noFill/>
            <a:miter lim="800000"/>
            <a:headEnd/>
            <a:tailEnd/>
          </a:ln>
          <a:effectLst/>
        </p:spPr>
        <p:txBody>
          <a:bodyPr/>
          <a:lstStyle/>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الخلق الفوري (مز 33 : 6)</a:t>
            </a:r>
            <a:endParaRPr lang="en-US"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مساء و 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الصفة العددية (ثانياً)</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نمط العمل و الراحة</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 الشمس و القمر لم يكونا قبل اليوم 4</a:t>
            </a:r>
            <a:endParaRPr lang="en-US" sz="40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1422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 الأصنام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214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SzPct val="95000"/>
              <a:buFont typeface="Monotype Sorts" charset="0"/>
              <a:buNone/>
            </a:pPr>
            <a:r>
              <a:rPr lang="ar-JO" altLang="zh-CN" sz="4000" b="1" dirty="0">
                <a:solidFill>
                  <a:srgbClr val="FFFFFF"/>
                </a:solidFill>
                <a:effectLst>
                  <a:glow rad="228600">
                    <a:schemeClr val="tx1"/>
                  </a:glow>
                </a:effectLst>
                <a:latin typeface="Arial" panose="020B0604020202020204" pitchFamily="34" charset="0"/>
                <a:ea typeface="ヒラギノ角ゴ Pro W3" charset="0"/>
                <a:cs typeface="Arial" panose="020B0604020202020204" pitchFamily="34" charset="0"/>
              </a:rPr>
              <a:t>لأن أموره غير المنظورة ترى منذ خلق العالم مدركة بالمصنوعات قدرته السرمدية و لاهوته حتى إنهم بلا عذر</a:t>
            </a:r>
            <a:endParaRPr lang="en-US" altLang="zh-CN" sz="4000" b="1" dirty="0">
              <a:solidFill>
                <a:srgbClr val="FFFFFF"/>
              </a:solidFill>
              <a:effectLst>
                <a:glow rad="228600">
                  <a:schemeClr val="tx1"/>
                </a:glow>
              </a:effectLst>
              <a:latin typeface="Arial" panose="020B0604020202020204" pitchFamily="34" charset="0"/>
              <a:ea typeface="ヒラギノ角ゴ Pro W3" charset="0"/>
              <a:cs typeface="Arial" panose="020B0604020202020204" pitchFamily="34"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ar-JO" dirty="0">
                <a:solidFill>
                  <a:srgbClr val="FFFFFF"/>
                </a:solidFill>
                <a:latin typeface="Arial" panose="020B0604020202020204" pitchFamily="34" charset="0"/>
                <a:cs typeface="Arial" panose="020B0604020202020204" pitchFamily="34" charset="0"/>
              </a:rPr>
              <a:t>رومية 1 : 20</a:t>
            </a:r>
            <a:endParaRPr lang="en-US" dirty="0">
              <a:solidFill>
                <a:srgbClr val="FFFFFF"/>
              </a:solidFill>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34925" y="625475"/>
            <a:ext cx="3810000" cy="646331"/>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rPr>
              <a:t>منذ بدء الخليقة</a:t>
            </a:r>
            <a:endParaRPr lang="en-US"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3551238" y="620713"/>
            <a:ext cx="3181350" cy="646331"/>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rPr>
              <a:t>رأى الناس الله</a:t>
            </a:r>
            <a:endParaRPr lang="en-US"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endParaRPr>
          </a:p>
        </p:txBody>
      </p:sp>
      <p:grpSp>
        <p:nvGrpSpPr>
          <p:cNvPr id="2" name="Group 7"/>
          <p:cNvGrpSpPr>
            <a:grpSpLocks/>
          </p:cNvGrpSpPr>
          <p:nvPr/>
        </p:nvGrpSpPr>
        <p:grpSpPr bwMode="auto">
          <a:xfrm>
            <a:off x="733534" y="1539622"/>
            <a:ext cx="4608512" cy="1239714"/>
            <a:chOff x="762" y="1602"/>
            <a:chExt cx="2208" cy="858"/>
          </a:xfrm>
        </p:grpSpPr>
        <p:sp>
          <p:nvSpPr>
            <p:cNvPr id="88072" name="Oval 8"/>
            <p:cNvSpPr>
              <a:spLocks noChangeArrowheads="1"/>
            </p:cNvSpPr>
            <p:nvPr/>
          </p:nvSpPr>
          <p:spPr bwMode="auto">
            <a:xfrm>
              <a:off x="762" y="1824"/>
              <a:ext cx="2208" cy="636"/>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eaLnBrk="1" hangingPunct="1">
                <a:defRPr/>
              </a:pPr>
              <a:endParaRPr lang="en-US">
                <a:solidFill>
                  <a:srgbClr val="FFFFFF"/>
                </a:solidFill>
                <a:latin typeface="Arial" panose="020B0604020202020204" pitchFamily="34" charset="0"/>
                <a:ea typeface="ヒラギノ角ゴ Pro W3"/>
                <a:cs typeface="Arial" panose="020B0604020202020204" pitchFamily="34" charset="0"/>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nvGrpSpPr>
          <p:cNvPr id="3" name="Group 10"/>
          <p:cNvGrpSpPr>
            <a:grpSpLocks/>
          </p:cNvGrpSpPr>
          <p:nvPr/>
        </p:nvGrpSpPr>
        <p:grpSpPr bwMode="auto">
          <a:xfrm flipH="1">
            <a:off x="889000" y="893966"/>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eaLnBrk="1" hangingPunct="1">
                <a:defRPr/>
              </a:pPr>
              <a:endParaRPr lang="en-US">
                <a:solidFill>
                  <a:srgbClr val="FFFFFF"/>
                </a:solidFill>
                <a:latin typeface="Arial" panose="020B0604020202020204" pitchFamily="34" charset="0"/>
                <a:ea typeface="ヒラギノ角ゴ Pro W3"/>
                <a:cs typeface="Arial" panose="020B0604020202020204" pitchFamily="34" charset="0"/>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424969" name="Text Box 13"/>
          <p:cNvSpPr txBox="1">
            <a:spLocks noChangeArrowheads="1"/>
          </p:cNvSpPr>
          <p:nvPr/>
        </p:nvSpPr>
        <p:spPr bwMode="auto">
          <a:xfrm>
            <a:off x="8382000" y="76200"/>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ea typeface="ヒラギノ角ゴ Pro W3" charset="0"/>
                <a:cs typeface="Arial" panose="020B0604020202020204" pitchFamily="34" charset="0"/>
              </a:rPr>
              <a:t>161</a:t>
            </a:r>
            <a:endParaRPr lang="en-US" altLang="zh-CN" b="1"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15" name="Text Box 6"/>
          <p:cNvSpPr txBox="1">
            <a:spLocks noChangeArrowheads="1"/>
          </p:cNvSpPr>
          <p:nvPr/>
        </p:nvSpPr>
        <p:spPr bwMode="auto">
          <a:xfrm>
            <a:off x="6443663" y="620713"/>
            <a:ext cx="2665412" cy="1200329"/>
          </a:xfrm>
          <a:prstGeom prst="rect">
            <a:avLst/>
          </a:prstGeom>
          <a:noFill/>
          <a:ln w="9525">
            <a:noFill/>
            <a:miter lim="800000"/>
            <a:headEnd/>
            <a:tailEnd/>
          </a:ln>
          <a:effectLst/>
        </p:spPr>
        <p:txBody>
          <a:bodyPr>
            <a:spAutoFit/>
          </a:bodyPr>
          <a:lstStyle/>
          <a:p>
            <a:pPr eaLnBrk="1" hangingPunct="1">
              <a:defRPr/>
            </a:pPr>
            <a:r>
              <a:rPr lang="ar-JO"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rPr>
              <a:t>= يوم من 24 ساعة حرفية</a:t>
            </a:r>
            <a:endParaRPr lang="en-US" sz="3600" b="1" dirty="0">
              <a:effectLst>
                <a:glow rad="304800">
                  <a:schemeClr val="bg1">
                    <a:alpha val="88000"/>
                  </a:schemeClr>
                </a:glow>
              </a:effectLst>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2899060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sp>
        <p:nvSpPr>
          <p:cNvPr id="425986" name="Rectangle 3"/>
          <p:cNvSpPr>
            <a:spLocks noGrp="1" noChangeArrowheads="1"/>
          </p:cNvSpPr>
          <p:nvPr>
            <p:ph type="title"/>
          </p:nvPr>
        </p:nvSpPr>
        <p:spPr>
          <a:xfrm>
            <a:off x="-762000" y="5715000"/>
            <a:ext cx="7772400" cy="1143000"/>
          </a:xfrm>
        </p:spPr>
        <p:txBody>
          <a:bodyPr/>
          <a:lstStyle/>
          <a:p>
            <a:pPr eaLnBrk="1" hangingPunct="1"/>
            <a:r>
              <a:rPr lang="en-US" altLang="zh-CN" b="1" dirty="0">
                <a:latin typeface="Arial" panose="020B0604020202020204" pitchFamily="34" charset="0"/>
                <a:ea typeface="ＭＳ Ｐゴシック" charset="0"/>
              </a:rPr>
              <a:t>Creation or Evolution?</a:t>
            </a:r>
          </a:p>
        </p:txBody>
      </p:sp>
      <p:pic>
        <p:nvPicPr>
          <p:cNvPr id="425987" name="Picture 4"/>
          <p:cNvPicPr>
            <a:picLocks noChangeAspect="1" noChangeArrowheads="1"/>
          </p:cNvPicPr>
          <p:nvPr/>
        </p:nvPicPr>
        <p:blipFill>
          <a:blip r:embed="rId3">
            <a:extLst>
              <a:ext uri="{28A0092B-C50C-407E-A947-70E740481C1C}">
                <a14:useLocalDpi xmlns:a14="http://schemas.microsoft.com/office/drawing/2010/main" val="0"/>
              </a:ext>
            </a:extLst>
          </a:blip>
          <a:srcRect l="18512" t="16628" r="23380" b="37178"/>
          <a:stretch>
            <a:fillRect/>
          </a:stretch>
        </p:blipFill>
        <p:spPr bwMode="auto">
          <a:xfrm>
            <a:off x="119063" y="76200"/>
            <a:ext cx="52149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8" name="Text Box 6"/>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chemeClr val="bg1"/>
                </a:solidFill>
                <a:latin typeface="Times New Roman" charset="0"/>
              </a:rPr>
              <a:t>74</a:t>
            </a:r>
          </a:p>
        </p:txBody>
      </p:sp>
      <p:sp>
        <p:nvSpPr>
          <p:cNvPr id="1935362" name="Rectangle 2"/>
          <p:cNvSpPr>
            <a:spLocks noChangeArrowheads="1"/>
          </p:cNvSpPr>
          <p:nvPr/>
        </p:nvSpPr>
        <p:spPr bwMode="auto">
          <a:xfrm>
            <a:off x="2590800" y="0"/>
            <a:ext cx="65532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935365" name="Picture 5"/>
          <p:cNvPicPr>
            <a:picLocks noChangeAspect="1" noChangeArrowheads="1"/>
          </p:cNvPicPr>
          <p:nvPr/>
        </p:nvPicPr>
        <p:blipFill>
          <a:blip r:embed="rId4">
            <a:extLst>
              <a:ext uri="{28A0092B-C50C-407E-A947-70E740481C1C}">
                <a14:useLocalDpi xmlns:a14="http://schemas.microsoft.com/office/drawing/2010/main" val="0"/>
              </a:ext>
            </a:extLst>
          </a:blip>
          <a:srcRect l="17755" r="22522" b="76991"/>
          <a:stretch>
            <a:fillRect/>
          </a:stretch>
        </p:blipFill>
        <p:spPr bwMode="auto">
          <a:xfrm rot="-750575">
            <a:off x="3059113" y="1773238"/>
            <a:ext cx="563880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1935362"/>
                                        </p:tgtEl>
                                      </p:cBhvr>
                                    </p:animEffect>
                                    <p:set>
                                      <p:cBhvr>
                                        <p:cTn id="7" dur="1" fill="hold">
                                          <p:stCondLst>
                                            <p:cond delay="499"/>
                                          </p:stCondLst>
                                        </p:cTn>
                                        <p:tgtEl>
                                          <p:spTgt spid="19353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935365"/>
                                        </p:tgtEl>
                                        <p:attrNameLst>
                                          <p:attrName>style.visibility</p:attrName>
                                        </p:attrNameLst>
                                      </p:cBhvr>
                                      <p:to>
                                        <p:strVal val="visible"/>
                                      </p:to>
                                    </p:set>
                                    <p:anim calcmode="lin" valueType="num">
                                      <p:cBhvr>
                                        <p:cTn id="12" dur="1000" fill="hold"/>
                                        <p:tgtEl>
                                          <p:spTgt spid="1935365"/>
                                        </p:tgtEl>
                                        <p:attrNameLst>
                                          <p:attrName>ppt_w</p:attrName>
                                        </p:attrNameLst>
                                      </p:cBhvr>
                                      <p:tavLst>
                                        <p:tav tm="0">
                                          <p:val>
                                            <p:fltVal val="0"/>
                                          </p:val>
                                        </p:tav>
                                        <p:tav tm="100000">
                                          <p:val>
                                            <p:strVal val="#ppt_w"/>
                                          </p:val>
                                        </p:tav>
                                      </p:tavLst>
                                    </p:anim>
                                    <p:anim calcmode="lin" valueType="num">
                                      <p:cBhvr>
                                        <p:cTn id="13" dur="1000" fill="hold"/>
                                        <p:tgtEl>
                                          <p:spTgt spid="1935365"/>
                                        </p:tgtEl>
                                        <p:attrNameLst>
                                          <p:attrName>ppt_h</p:attrName>
                                        </p:attrNameLst>
                                      </p:cBhvr>
                                      <p:tavLst>
                                        <p:tav tm="0">
                                          <p:val>
                                            <p:fltVal val="0"/>
                                          </p:val>
                                        </p:tav>
                                        <p:tav tm="100000">
                                          <p:val>
                                            <p:strVal val="#ppt_h"/>
                                          </p:val>
                                        </p:tav>
                                      </p:tavLst>
                                    </p:anim>
                                    <p:anim calcmode="lin" valueType="num">
                                      <p:cBhvr>
                                        <p:cTn id="14" dur="1000" fill="hold"/>
                                        <p:tgtEl>
                                          <p:spTgt spid="1935365"/>
                                        </p:tgtEl>
                                        <p:attrNameLst>
                                          <p:attrName>style.rotation</p:attrName>
                                        </p:attrNameLst>
                                      </p:cBhvr>
                                      <p:tavLst>
                                        <p:tav tm="0">
                                          <p:val>
                                            <p:fltVal val="90"/>
                                          </p:val>
                                        </p:tav>
                                        <p:tav tm="100000">
                                          <p:val>
                                            <p:fltVal val="0"/>
                                          </p:val>
                                        </p:tav>
                                      </p:tavLst>
                                    </p:anim>
                                    <p:animEffect transition="in" filter="fade">
                                      <p:cBhvr>
                                        <p:cTn id="15" dur="1000"/>
                                        <p:tgtEl>
                                          <p:spTgt spid="193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6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dirty="0">
                <a:solidFill>
                  <a:srgbClr val="FFFFFF"/>
                </a:solidFill>
              </a:rPr>
              <a:t>هل كانت الديناصورات قبل الإنسان</a:t>
            </a:r>
            <a:endParaRPr lang="en-US" sz="3600" dirty="0">
              <a:solidFill>
                <a:srgbClr val="FFFFFF"/>
              </a:solidFill>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3600" b="1" dirty="0">
                <a:solidFill>
                  <a:srgbClr val="FFFFFF"/>
                </a:solidFill>
                <a:latin typeface="Arial" panose="020B0604020202020204" pitchFamily="34" charset="0"/>
                <a:ea typeface="ＭＳ Ｐゴシック" charset="0"/>
                <a:cs typeface="Arial" panose="020B0604020202020204" pitchFamily="34" charset="0"/>
              </a:rPr>
              <a:t>نعم خلق الله الديناصورات مبكراً في اليوم السادس من الخلق</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36" t="15675" r="66056" b="76201"/>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eaLnBrk="1" hangingPunct="1"/>
            <a:r>
              <a:rPr lang="ar-JO" sz="5400" b="1" u="sng" dirty="0">
                <a:solidFill>
                  <a:srgbClr val="FFFFFF"/>
                </a:solidFill>
                <a:latin typeface="Arial" panose="020B0604020202020204" pitchFamily="34" charset="0"/>
                <a:cs typeface="Arial" panose="020B0604020202020204" pitchFamily="34" charset="0"/>
              </a:rPr>
              <a:t>تصميم الديناصورات</a:t>
            </a:r>
            <a:endParaRPr lang="en-US" sz="5400" b="1" u="sng" dirty="0">
              <a:solidFill>
                <a:srgbClr val="FFFFFF"/>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854357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80</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452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t="2567" b="50383"/>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ar-JO" sz="3200" b="1" dirty="0">
                  <a:solidFill>
                    <a:srgbClr val="2D2DB9">
                      <a:lumMod val="75000"/>
                    </a:srgbClr>
                  </a:solidFill>
                  <a:latin typeface="Arial" panose="020B0604020202020204" pitchFamily="34" charset="0"/>
                  <a:cs typeface="Arial" panose="020B0604020202020204" pitchFamily="34" charset="0"/>
                </a:rPr>
                <a:t>حكايات تطورية</a:t>
              </a:r>
              <a:endParaRPr lang="en-US" sz="3200" b="1" dirty="0">
                <a:solidFill>
                  <a:srgbClr val="2D2DB9">
                    <a:lumMod val="75000"/>
                  </a:srgbClr>
                </a:solidFill>
                <a:latin typeface="Arial" panose="020B0604020202020204" pitchFamily="34" charset="0"/>
                <a:cs typeface="Arial" panose="020B0604020202020204" pitchFamily="34"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br>
              <a:rPr lang="en-US" sz="4000" dirty="0">
                <a:solidFill>
                  <a:srgbClr val="FFFFFF"/>
                </a:solidFill>
              </a:rPr>
            </a:br>
            <a:r>
              <a:rPr lang="ar-JO" sz="4000" dirty="0">
                <a:solidFill>
                  <a:srgbClr val="FFFFFF"/>
                </a:solidFill>
              </a:rPr>
              <a:t>تعتمد نظرية التطور على نظرية انتقال الأشكال و التي تعتبر ضحية سهلة</a:t>
            </a:r>
            <a:endParaRPr lang="en-US" sz="4000" dirty="0">
              <a:solidFill>
                <a:srgbClr val="FFFFFF"/>
              </a:solidFill>
            </a:endParaRPr>
          </a:p>
        </p:txBody>
      </p:sp>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l="8827" t="53894" b="10176"/>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572000" y="1946296"/>
            <a:ext cx="4405784" cy="2562824"/>
          </a:xfrm>
          <a:prstGeom prst="rect">
            <a:avLst/>
          </a:prstGeom>
        </p:spPr>
      </p:pic>
      <p:sp>
        <p:nvSpPr>
          <p:cNvPr id="8" name="Text Box 5"/>
          <p:cNvSpPr txBox="1">
            <a:spLocks noChangeArrowheads="1"/>
          </p:cNvSpPr>
          <p:nvPr/>
        </p:nvSpPr>
        <p:spPr bwMode="auto">
          <a:xfrm>
            <a:off x="8490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75</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8536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6336" y="0"/>
            <a:ext cx="9150336" cy="6878135"/>
          </a:xfrm>
          <a:prstGeom prst="rect">
            <a:avLst/>
          </a:prstGeom>
          <a:solidFill>
            <a:schemeClr val="tx1"/>
          </a:solidFill>
          <a:ln w="9525">
            <a:solidFill>
              <a:schemeClr val="tx1"/>
            </a:solidFill>
            <a:miter lim="800000"/>
            <a:headEnd/>
            <a:tailEnd/>
          </a:ln>
        </p:spPr>
        <p:txBody>
          <a:bodyPr wrap="none" anchor="ctr"/>
          <a:lstStyle/>
          <a:p>
            <a:endParaRPr lang="zh-CN" altLang="en-US" b="1" dirty="0">
              <a:solidFill>
                <a:srgbClr val="FFFFFF"/>
              </a:solidFill>
              <a:latin typeface="Arial" panose="020B0604020202020204" pitchFamily="34" charset="0"/>
              <a:cs typeface="Arial" panose="020B0604020202020204" pitchFamily="34" charset="0"/>
            </a:endParaRPr>
          </a:p>
        </p:txBody>
      </p:sp>
      <p:pic>
        <p:nvPicPr>
          <p:cNvPr id="432131" name="Picture 4" descr="ear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0213" name="Rectangle 5"/>
          <p:cNvSpPr>
            <a:spLocks noGrp="1" noChangeArrowheads="1"/>
          </p:cNvSpPr>
          <p:nvPr>
            <p:ph type="title"/>
          </p:nvPr>
        </p:nvSpPr>
        <p:spPr/>
        <p:txBody>
          <a:bodyPr/>
          <a:lstStyle/>
          <a:p>
            <a:pPr eaLnBrk="1" hangingPunct="1">
              <a:defRPr/>
            </a:pPr>
            <a:r>
              <a:rPr lang="ar-JO" dirty="0">
                <a:solidFill>
                  <a:srgbClr val="FFFFFF"/>
                </a:solidFill>
                <a:effectLst>
                  <a:outerShdw blurRad="38100" dist="38100" dir="2700000" algn="tl">
                    <a:srgbClr val="010199"/>
                  </a:outerShdw>
                </a:effectLst>
                <a:cs typeface="Arial" panose="020B0604020202020204" pitchFamily="34" charset="0"/>
              </a:rPr>
              <a:t>أدبيات موازية لسفر التكوين</a:t>
            </a:r>
            <a:endParaRPr lang="en-US" dirty="0">
              <a:solidFill>
                <a:srgbClr val="FFFFFF"/>
              </a:solidFill>
              <a:cs typeface="Arial" panose="020B0604020202020204" pitchFamily="34" charset="0"/>
            </a:endParaRPr>
          </a:p>
        </p:txBody>
      </p:sp>
      <p:sp>
        <p:nvSpPr>
          <p:cNvPr id="2270214" name="Text Box 6"/>
          <p:cNvSpPr txBox="1">
            <a:spLocks noChangeArrowheads="1"/>
          </p:cNvSpPr>
          <p:nvPr/>
        </p:nvSpPr>
        <p:spPr bwMode="auto">
          <a:xfrm>
            <a:off x="8378832" y="76200"/>
            <a:ext cx="764953"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79ف</a:t>
            </a:r>
            <a:endParaRPr lang="en-US" sz="24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270215" name="Rectangle 7"/>
          <p:cNvSpPr>
            <a:spLocks noChangeArrowheads="1"/>
          </p:cNvSpPr>
          <p:nvPr/>
        </p:nvSpPr>
        <p:spPr bwMode="auto">
          <a:xfrm>
            <a:off x="76200" y="1524000"/>
            <a:ext cx="4940300" cy="2913063"/>
          </a:xfrm>
          <a:prstGeom prst="rect">
            <a:avLst/>
          </a:prstGeom>
          <a:noFill/>
          <a:ln w="9525">
            <a:noFill/>
            <a:miter lim="800000"/>
            <a:headEnd/>
            <a:tailEnd/>
          </a:ln>
          <a:effectLst/>
        </p:spPr>
        <p:txBody>
          <a:bodyPr/>
          <a:lstStyle/>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لاهوت ممفيت</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إنوما إليش</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ملحمة أتراحسيس</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ملحمة جلجامش</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2270216" name="Rectangle 8"/>
          <p:cNvSpPr>
            <a:spLocks noChangeArrowheads="1"/>
          </p:cNvSpPr>
          <p:nvPr/>
        </p:nvSpPr>
        <p:spPr bwMode="auto">
          <a:xfrm>
            <a:off x="4876800" y="1524000"/>
            <a:ext cx="4266985" cy="2667000"/>
          </a:xfrm>
          <a:prstGeom prst="rect">
            <a:avLst/>
          </a:prstGeom>
          <a:noFill/>
          <a:ln w="9525">
            <a:noFill/>
            <a:miter lim="800000"/>
            <a:headEnd/>
            <a:tailEnd/>
          </a:ln>
          <a:effectLst/>
        </p:spPr>
        <p:txBody>
          <a:bodyPr/>
          <a:lstStyle/>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الخليقة</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الخليقة</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الخليقة و الطوفان</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defRPr/>
            </a:pPr>
            <a:r>
              <a:rPr lang="ar-JO"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الطوفان</a:t>
            </a:r>
            <a:endParaRPr lang="en-US" sz="36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636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0215">
                                            <p:txEl>
                                              <p:pRg st="0" end="0"/>
                                            </p:txEl>
                                          </p:spTgt>
                                        </p:tgtEl>
                                        <p:attrNameLst>
                                          <p:attrName>style.visibility</p:attrName>
                                        </p:attrNameLst>
                                      </p:cBhvr>
                                      <p:to>
                                        <p:strVal val="visible"/>
                                      </p:to>
                                    </p:set>
                                    <p:animEffect transition="in" filter="wipe(left)">
                                      <p:cBhvr>
                                        <p:cTn id="7" dur="500"/>
                                        <p:tgtEl>
                                          <p:spTgt spid="2270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70215">
                                            <p:txEl>
                                              <p:pRg st="1" end="1"/>
                                            </p:txEl>
                                          </p:spTgt>
                                        </p:tgtEl>
                                        <p:attrNameLst>
                                          <p:attrName>style.visibility</p:attrName>
                                        </p:attrNameLst>
                                      </p:cBhvr>
                                      <p:to>
                                        <p:strVal val="visible"/>
                                      </p:to>
                                    </p:set>
                                    <p:animEffect transition="in" filter="wipe(left)">
                                      <p:cBhvr>
                                        <p:cTn id="12" dur="500"/>
                                        <p:tgtEl>
                                          <p:spTgt spid="2270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70215">
                                            <p:txEl>
                                              <p:pRg st="2" end="2"/>
                                            </p:txEl>
                                          </p:spTgt>
                                        </p:tgtEl>
                                        <p:attrNameLst>
                                          <p:attrName>style.visibility</p:attrName>
                                        </p:attrNameLst>
                                      </p:cBhvr>
                                      <p:to>
                                        <p:strVal val="visible"/>
                                      </p:to>
                                    </p:set>
                                    <p:animEffect transition="in" filter="wipe(left)">
                                      <p:cBhvr>
                                        <p:cTn id="17" dur="500"/>
                                        <p:tgtEl>
                                          <p:spTgt spid="22702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70215">
                                            <p:txEl>
                                              <p:pRg st="3" end="3"/>
                                            </p:txEl>
                                          </p:spTgt>
                                        </p:tgtEl>
                                        <p:attrNameLst>
                                          <p:attrName>style.visibility</p:attrName>
                                        </p:attrNameLst>
                                      </p:cBhvr>
                                      <p:to>
                                        <p:strVal val="visible"/>
                                      </p:to>
                                    </p:set>
                                    <p:animEffect transition="in" filter="wipe(left)">
                                      <p:cBhvr>
                                        <p:cTn id="22" dur="500"/>
                                        <p:tgtEl>
                                          <p:spTgt spid="22702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0216">
                                            <p:txEl>
                                              <p:pRg st="0" end="0"/>
                                            </p:txEl>
                                          </p:spTgt>
                                        </p:tgtEl>
                                        <p:attrNameLst>
                                          <p:attrName>style.visibility</p:attrName>
                                        </p:attrNameLst>
                                      </p:cBhvr>
                                      <p:to>
                                        <p:strVal val="visible"/>
                                      </p:to>
                                    </p:set>
                                    <p:animEffect transition="in" filter="wipe(left)">
                                      <p:cBhvr>
                                        <p:cTn id="27" dur="500"/>
                                        <p:tgtEl>
                                          <p:spTgt spid="22702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70216">
                                            <p:txEl>
                                              <p:pRg st="1" end="1"/>
                                            </p:txEl>
                                          </p:spTgt>
                                        </p:tgtEl>
                                        <p:attrNameLst>
                                          <p:attrName>style.visibility</p:attrName>
                                        </p:attrNameLst>
                                      </p:cBhvr>
                                      <p:to>
                                        <p:strVal val="visible"/>
                                      </p:to>
                                    </p:set>
                                    <p:animEffect transition="in" filter="wipe(left)">
                                      <p:cBhvr>
                                        <p:cTn id="32" dur="500"/>
                                        <p:tgtEl>
                                          <p:spTgt spid="22702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70216">
                                            <p:txEl>
                                              <p:pRg st="2" end="2"/>
                                            </p:txEl>
                                          </p:spTgt>
                                        </p:tgtEl>
                                        <p:attrNameLst>
                                          <p:attrName>style.visibility</p:attrName>
                                        </p:attrNameLst>
                                      </p:cBhvr>
                                      <p:to>
                                        <p:strVal val="visible"/>
                                      </p:to>
                                    </p:set>
                                    <p:animEffect transition="in" filter="wipe(left)">
                                      <p:cBhvr>
                                        <p:cTn id="37" dur="500"/>
                                        <p:tgtEl>
                                          <p:spTgt spid="22702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70216">
                                            <p:txEl>
                                              <p:pRg st="3" end="3"/>
                                            </p:txEl>
                                          </p:spTgt>
                                        </p:tgtEl>
                                        <p:attrNameLst>
                                          <p:attrName>style.visibility</p:attrName>
                                        </p:attrNameLst>
                                      </p:cBhvr>
                                      <p:to>
                                        <p:strVal val="visible"/>
                                      </p:to>
                                    </p:set>
                                    <p:animEffect transition="in" filter="wipe(left)">
                                      <p:cBhvr>
                                        <p:cTn id="42" dur="500"/>
                                        <p:tgtEl>
                                          <p:spTgt spid="2270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5" grpId="0" build="p"/>
      <p:bldP spid="2270216"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980728"/>
            <a:ext cx="7831342" cy="5441664"/>
          </a:xfrm>
          <a:prstGeom prst="rect">
            <a:avLst/>
          </a:prstGeom>
        </p:spPr>
      </p:pic>
      <p:sp>
        <p:nvSpPr>
          <p:cNvPr id="3" name="Title 2"/>
          <p:cNvSpPr>
            <a:spLocks noGrp="1"/>
          </p:cNvSpPr>
          <p:nvPr>
            <p:ph type="title" idx="4294967295"/>
          </p:nvPr>
        </p:nvSpPr>
        <p:spPr>
          <a:xfrm>
            <a:off x="-13684" y="-26162"/>
            <a:ext cx="8258091" cy="934882"/>
          </a:xfrm>
        </p:spPr>
        <p:txBody>
          <a:bodyPr/>
          <a:lstStyle/>
          <a:p>
            <a:r>
              <a:rPr lang="ar-JO" dirty="0">
                <a:solidFill>
                  <a:srgbClr val="FFFFFF"/>
                </a:solidFill>
              </a:rPr>
              <a:t>مردوخ يقتل تيامات</a:t>
            </a:r>
            <a:endParaRPr lang="en-US" dirty="0">
              <a:solidFill>
                <a:srgbClr val="FFFFFF"/>
              </a:solidFill>
            </a:endParaRPr>
          </a:p>
        </p:txBody>
      </p:sp>
      <p:sp>
        <p:nvSpPr>
          <p:cNvPr id="4" name="Text Box 6"/>
          <p:cNvSpPr txBox="1">
            <a:spLocks noChangeArrowheads="1"/>
          </p:cNvSpPr>
          <p:nvPr/>
        </p:nvSpPr>
        <p:spPr bwMode="auto">
          <a:xfrm>
            <a:off x="8378832" y="76200"/>
            <a:ext cx="764953"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79ف</a:t>
            </a:r>
            <a:endParaRPr lang="en-US" sz="24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538262465"/>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p>
        </p:txBody>
      </p:sp>
      <p:sp>
        <p:nvSpPr>
          <p:cNvPr id="434178" name="Rectangle 3"/>
          <p:cNvSpPr>
            <a:spLocks noGrp="1" noChangeArrowheads="1"/>
          </p:cNvSpPr>
          <p:nvPr>
            <p:ph type="title"/>
          </p:nvPr>
        </p:nvSpPr>
        <p:spPr>
          <a:xfrm>
            <a:off x="2667000" y="1295400"/>
            <a:ext cx="3352800" cy="3733800"/>
          </a:xfrm>
        </p:spPr>
        <p:txBody>
          <a:bodyPr/>
          <a:lstStyle/>
          <a:p>
            <a:pPr eaLnBrk="1" hangingPunct="1"/>
            <a:r>
              <a:rPr lang="en-US" altLang="zh-CN" b="1" dirty="0">
                <a:latin typeface="Arial" panose="020B0604020202020204" pitchFamily="34" charset="0"/>
                <a:ea typeface="ＭＳ Ｐゴシック" charset="0"/>
              </a:rPr>
              <a:t>Expelled Movie Clip</a:t>
            </a:r>
          </a:p>
        </p:txBody>
      </p:sp>
      <p:pic>
        <p:nvPicPr>
          <p:cNvPr id="434179"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0388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b="1" dirty="0">
                <a:latin typeface="Arial" panose="020B0604020202020204" pitchFamily="34" charset="0"/>
                <a:cs typeface="Arial" panose="020B0604020202020204" pitchFamily="34"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7837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latin typeface="Arial" panose="020B0604020202020204" pitchFamily="34" charset="0"/>
                <a:cs typeface="Arial" panose="020B0604020202020204" pitchFamily="34" charset="0"/>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2000">
                <a:solidFill>
                  <a:srgbClr val="000000"/>
                </a:solidFill>
                <a:latin typeface="Arial" panose="020B0604020202020204" pitchFamily="34" charset="0"/>
                <a:cs typeface="Arial" panose="020B0604020202020204" pitchFamily="34" charset="0"/>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latin typeface="Arial" panose="020B0604020202020204" pitchFamily="34" charset="0"/>
                <a:cs typeface="Arial" panose="020B0604020202020204" pitchFamily="34" charset="0"/>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latin typeface="Arial" panose="020B0604020202020204" pitchFamily="34" charset="0"/>
                <a:cs typeface="Arial" panose="020B0604020202020204" pitchFamily="34" charset="0"/>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latin typeface="Arial" panose="020B0604020202020204" pitchFamily="34" charset="0"/>
                <a:cs typeface="Arial" panose="020B0604020202020204" pitchFamily="34" charset="0"/>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2000" dirty="0">
                <a:solidFill>
                  <a:srgbClr val="000000"/>
                </a:solidFill>
                <a:latin typeface="Arial" panose="020B0604020202020204" pitchFamily="34" charset="0"/>
                <a:cs typeface="Arial" panose="020B0604020202020204" pitchFamily="34" charset="0"/>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a:solidFill>
                <a:srgbClr val="000000"/>
              </a:solidFill>
              <a:latin typeface="Arial" panose="020B0604020202020204" pitchFamily="34" charset="0"/>
              <a:cs typeface="Arial" panose="020B0604020202020204" pitchFamily="34" charset="0"/>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كرة ناعمة مثل كتلة من مادة مهروسة ضعيفة</a:t>
            </a:r>
            <a:endParaRPr lang="en-US" sz="1600" b="1" dirty="0">
              <a:solidFill>
                <a:srgbClr val="000000"/>
              </a:solidFill>
              <a:latin typeface="Arial" panose="020B0604020202020204" pitchFamily="34" charset="0"/>
              <a:cs typeface="Arial" panose="020B0604020202020204" pitchFamily="34"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600" b="1" dirty="0">
                <a:solidFill>
                  <a:srgbClr val="000000"/>
                </a:solidFill>
                <a:latin typeface="Arial" panose="020B0604020202020204" pitchFamily="34" charset="0"/>
                <a:cs typeface="Arial" panose="020B0604020202020204" pitchFamily="34" charset="0"/>
              </a:rPr>
              <a:t>كرة ناعمة مثل كتلة من مادة مهروسة ضعيفة</a:t>
            </a:r>
            <a:endParaRPr lang="en-US" sz="1600" b="1" dirty="0">
              <a:solidFill>
                <a:srgbClr val="000000"/>
              </a:solidFill>
              <a:latin typeface="Arial" panose="020B0604020202020204" pitchFamily="34" charset="0"/>
              <a:cs typeface="Arial" panose="020B0604020202020204" pitchFamily="34"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رئيسيات مبكرة</a:t>
            </a:r>
            <a:endParaRPr lang="en-US" sz="1600" b="1" dirty="0">
              <a:solidFill>
                <a:srgbClr val="000000"/>
              </a:solidFill>
              <a:latin typeface="Arial" panose="020B0604020202020204" pitchFamily="34" charset="0"/>
              <a:cs typeface="Arial" panose="020B0604020202020204" pitchFamily="34"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الإنسان المنتصب</a:t>
            </a:r>
            <a:endParaRPr lang="en-US" sz="1600" b="1" dirty="0">
              <a:solidFill>
                <a:srgbClr val="000000"/>
              </a:solidFill>
              <a:latin typeface="Arial" panose="020B0604020202020204" pitchFamily="34" charset="0"/>
              <a:cs typeface="Arial" panose="020B0604020202020204" pitchFamily="34" charset="0"/>
            </a:endParaRPr>
          </a:p>
        </p:txBody>
      </p:sp>
      <p:sp>
        <p:nvSpPr>
          <p:cNvPr id="436239" name="Rectangle 2"/>
          <p:cNvSpPr txBox="1">
            <a:spLocks noChangeArrowheads="1"/>
          </p:cNvSpPr>
          <p:nvPr/>
        </p:nvSpPr>
        <p:spPr bwMode="auto">
          <a:xfrm>
            <a:off x="3635374" y="1628775"/>
            <a:ext cx="1217969"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solidFill>
                  <a:srgbClr val="000000"/>
                </a:solidFill>
                <a:latin typeface="Arial" panose="020B0604020202020204" pitchFamily="34" charset="0"/>
                <a:cs typeface="Arial" panose="020B0604020202020204" pitchFamily="34" charset="0"/>
              </a:rPr>
              <a:t>NEOLITHIC HOMO-SAPIEN</a:t>
            </a:r>
          </a:p>
        </p:txBody>
      </p:sp>
      <p:sp>
        <p:nvSpPr>
          <p:cNvPr id="436240" name="Rectangle 2"/>
          <p:cNvSpPr txBox="1">
            <a:spLocks noChangeArrowheads="1"/>
          </p:cNvSpPr>
          <p:nvPr/>
        </p:nvSpPr>
        <p:spPr bwMode="auto">
          <a:xfrm>
            <a:off x="4768714" y="1628775"/>
            <a:ext cx="113569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a:solidFill>
                  <a:srgbClr val="000000"/>
                </a:solidFill>
                <a:latin typeface="Arial" panose="020B0604020202020204" pitchFamily="34" charset="0"/>
                <a:cs typeface="Arial" panose="020B0604020202020204" pitchFamily="34"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6600" b="1" dirty="0">
                <a:solidFill>
                  <a:schemeClr val="bg1"/>
                </a:solidFill>
                <a:latin typeface="Arial" panose="020B0604020202020204" pitchFamily="34" charset="0"/>
                <a:cs typeface="Arial" panose="020B0604020202020204" pitchFamily="34" charset="0"/>
              </a:rPr>
              <a:t>تطور الإنسان</a:t>
            </a:r>
            <a:endParaRPr lang="en-US" sz="6600" b="1" dirty="0">
              <a:solidFill>
                <a:schemeClr val="bg1"/>
              </a:solidFill>
              <a:latin typeface="Arial" panose="020B0604020202020204" pitchFamily="34" charset="0"/>
              <a:cs typeface="Arial" panose="020B0604020202020204" pitchFamily="34" charset="0"/>
            </a:endParaRPr>
          </a:p>
        </p:txBody>
      </p:sp>
      <p:sp>
        <p:nvSpPr>
          <p:cNvPr id="436242" name="Text Box 6"/>
          <p:cNvSpPr txBox="1">
            <a:spLocks noChangeArrowheads="1"/>
          </p:cNvSpPr>
          <p:nvPr/>
        </p:nvSpPr>
        <p:spPr bwMode="auto">
          <a:xfrm>
            <a:off x="8458200" y="0"/>
            <a:ext cx="636713"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rgbClr val="000000"/>
                </a:solidFill>
                <a:latin typeface="Arial" panose="020B0604020202020204" pitchFamily="34" charset="0"/>
                <a:cs typeface="Arial" panose="020B0604020202020204" pitchFamily="34" charset="0"/>
              </a:rPr>
              <a:t>77د</a:t>
            </a:r>
            <a:endParaRPr lang="en-US" altLang="zh-CN"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412072"/>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37845" y="3700367"/>
              <a:ext cx="1894750"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الماء يغطي الأرض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اليوم 1 - 2</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أرض جافة و زرع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اليوم 3</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الشمس و القمر و النجوم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اليوم 4</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الإنفجار العظيم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قبل 15 مليار سنة</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النجوم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قبل 10 مليار سنة</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الشمس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قبل 5 مليار سنة</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6" name="Group 5"/>
          <p:cNvGrpSpPr/>
          <p:nvPr/>
        </p:nvGrpSpPr>
        <p:grpSpPr>
          <a:xfrm>
            <a:off x="5436096" y="201518"/>
            <a:ext cx="1944216" cy="3179857"/>
            <a:chOff x="5436096" y="201518"/>
            <a:chExt cx="1944216" cy="3179857"/>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8"/>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الأرض المنصهرة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قبل 5ر4 مليار سنة</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rPr>
                <a:t>المحيطات الأولى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rPr>
                <a:t>قبل 8ر3 مليار سنة</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dirty="0">
                <a:solidFill>
                  <a:schemeClr val="bg1"/>
                </a:solidFill>
                <a:latin typeface="Arial" panose="020B0604020202020204" pitchFamily="34" charset="0"/>
              </a:rPr>
              <a:t>Big Bang and Bible order compared</a:t>
            </a:r>
          </a:p>
        </p:txBody>
      </p:sp>
    </p:spTree>
    <p:extLst>
      <p:ext uri="{BB962C8B-B14F-4D97-AF65-F5344CB8AC3E}">
        <p14:creationId xmlns:p14="http://schemas.microsoft.com/office/powerpoint/2010/main" val="1930211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95593307"/>
              </p:ext>
            </p:extLst>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b="1" i="0" dirty="0">
                          <a:latin typeface="Arial" panose="020B0604020202020204" pitchFamily="34" charset="0"/>
                          <a:cs typeface="Arial" panose="020B0604020202020204" pitchFamily="34" charset="0"/>
                        </a:rPr>
                        <a:t>اليوم</a:t>
                      </a:r>
                      <a:endParaRPr lang="en-AU" dirty="0">
                        <a:latin typeface="Arial" panose="020B0604020202020204" pitchFamily="34" charset="0"/>
                        <a:cs typeface="Arial" panose="020B0604020202020204" pitchFamily="34" charset="0"/>
                      </a:endParaRPr>
                    </a:p>
                  </a:txBody>
                  <a:tcPr marL="68580" marR="68580" anchor="ctr">
                    <a:solidFill>
                      <a:srgbClr val="000090"/>
                    </a:solidFill>
                  </a:tcPr>
                </a:tc>
                <a:tc>
                  <a:txBody>
                    <a:bodyPr/>
                    <a:lstStyle/>
                    <a:p>
                      <a:pPr algn="ctr"/>
                      <a:r>
                        <a:rPr lang="ar-JO" b="1" i="0" dirty="0">
                          <a:latin typeface="Arial" panose="020B0604020202020204" pitchFamily="34" charset="0"/>
                          <a:cs typeface="Arial" panose="020B0604020202020204" pitchFamily="34" charset="0"/>
                        </a:rPr>
                        <a:t>الخلق الكتابي</a:t>
                      </a:r>
                      <a:endParaRPr lang="en-AU" dirty="0">
                        <a:latin typeface="Arial" panose="020B0604020202020204" pitchFamily="34" charset="0"/>
                        <a:cs typeface="Arial" panose="020B0604020202020204" pitchFamily="34" charset="0"/>
                      </a:endParaRPr>
                    </a:p>
                  </a:txBody>
                  <a:tcPr marL="68580" marR="68580" anchor="ctr">
                    <a:solidFill>
                      <a:srgbClr val="000090"/>
                    </a:solidFill>
                  </a:tcPr>
                </a:tc>
                <a:tc>
                  <a:txBody>
                    <a:bodyPr/>
                    <a:lstStyle/>
                    <a:p>
                      <a:pPr algn="ctr"/>
                      <a:r>
                        <a:rPr lang="ar-JO" b="1" i="0" dirty="0">
                          <a:latin typeface="Arial" panose="020B0604020202020204" pitchFamily="34" charset="0"/>
                          <a:cs typeface="Arial" panose="020B0604020202020204" pitchFamily="34" charset="0"/>
                        </a:rPr>
                        <a:t>نقاط الصراع</a:t>
                      </a:r>
                      <a:endParaRPr lang="en-AU" dirty="0">
                        <a:latin typeface="Arial" panose="020B0604020202020204" pitchFamily="34" charset="0"/>
                        <a:cs typeface="Arial" panose="020B0604020202020204" pitchFamily="34" charset="0"/>
                      </a:endParaRPr>
                    </a:p>
                  </a:txBody>
                  <a:tcPr marL="68580" marR="68580" anchor="ctr">
                    <a:solidFill>
                      <a:srgbClr val="000090"/>
                    </a:solidFill>
                  </a:tcPr>
                </a:tc>
                <a:tc>
                  <a:txBody>
                    <a:bodyPr/>
                    <a:lstStyle/>
                    <a:p>
                      <a:pPr algn="ctr"/>
                      <a:r>
                        <a:rPr lang="ar-JO" b="1" i="0" dirty="0">
                          <a:latin typeface="Arial" panose="020B0604020202020204" pitchFamily="34" charset="0"/>
                          <a:cs typeface="Arial" panose="020B0604020202020204" pitchFamily="34" charset="0"/>
                        </a:rPr>
                        <a:t>تطور</a:t>
                      </a:r>
                      <a:r>
                        <a:rPr lang="ar-JO" baseline="0" dirty="0">
                          <a:latin typeface="Arial" panose="020B0604020202020204" pitchFamily="34" charset="0"/>
                          <a:cs typeface="Arial" panose="020B0604020202020204" pitchFamily="34" charset="0"/>
                        </a:rPr>
                        <a:t> الإنفجار العظيم</a:t>
                      </a:r>
                      <a:endParaRPr lang="en-AU" dirty="0">
                        <a:latin typeface="Arial" panose="020B0604020202020204" pitchFamily="34" charset="0"/>
                        <a:cs typeface="Arial" panose="020B0604020202020204" pitchFamily="34" charset="0"/>
                      </a:endParaRPr>
                    </a:p>
                  </a:txBody>
                  <a:tcPr marL="68580" marR="68580" anchor="ctr">
                    <a:solidFill>
                      <a:srgbClr val="000090"/>
                    </a:solidFill>
                  </a:tcPr>
                </a:tc>
                <a:tc>
                  <a:txBody>
                    <a:bodyPr/>
                    <a:lstStyle/>
                    <a:p>
                      <a:pPr algn="ctr"/>
                      <a:r>
                        <a:rPr lang="ar-JO" b="1" i="0" dirty="0">
                          <a:latin typeface="Arial" panose="020B0604020202020204" pitchFamily="34" charset="0"/>
                          <a:cs typeface="Arial" panose="020B0604020202020204" pitchFamily="34" charset="0"/>
                        </a:rPr>
                        <a:t>التسلسل</a:t>
                      </a:r>
                      <a:endParaRPr lang="en-AU" dirty="0">
                        <a:latin typeface="Arial" panose="020B0604020202020204" pitchFamily="34" charset="0"/>
                        <a:cs typeface="Arial" panose="020B0604020202020204" pitchFamily="34" charset="0"/>
                      </a:endParaRPr>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b="1" i="0"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الأرض</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النور</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1"/>
                  </a:ext>
                </a:extLst>
              </a:tr>
              <a:tr h="357345">
                <a:tc>
                  <a:txBody>
                    <a:bodyPr/>
                    <a:lstStyle/>
                    <a:p>
                      <a:pPr algn="ctr"/>
                      <a:r>
                        <a:rPr lang="ar-JO" b="1" i="0"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الظلمة</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الظلمة</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2</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2"/>
                  </a:ext>
                </a:extLst>
              </a:tr>
              <a:tr h="357345">
                <a:tc>
                  <a:txBody>
                    <a:bodyPr/>
                    <a:lstStyle/>
                    <a:p>
                      <a:pPr algn="ctr"/>
                      <a:r>
                        <a:rPr lang="ar-JO" b="1" i="0"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الماء</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النجوم</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3"/>
                  </a:ext>
                </a:extLst>
              </a:tr>
              <a:tr h="357345">
                <a:tc>
                  <a:txBody>
                    <a:bodyPr/>
                    <a:lstStyle/>
                    <a:p>
                      <a:pPr algn="ctr"/>
                      <a:r>
                        <a:rPr lang="ar-JO" b="1" i="0"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النور</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الماء</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4</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4"/>
                  </a:ext>
                </a:extLst>
              </a:tr>
              <a:tr h="357345">
                <a:tc>
                  <a:txBody>
                    <a:bodyPr/>
                    <a:lstStyle/>
                    <a:p>
                      <a:pPr algn="ctr"/>
                      <a:r>
                        <a:rPr lang="ar-JO" b="1" i="0" dirty="0">
                          <a:latin typeface="Arial" panose="020B0604020202020204" pitchFamily="34" charset="0"/>
                          <a:cs typeface="Arial" panose="020B0604020202020204" pitchFamily="34" charset="0"/>
                        </a:rPr>
                        <a:t>2</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المحيطات</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النظام</a:t>
                      </a:r>
                      <a:r>
                        <a:rPr lang="ar-JO" baseline="0" dirty="0">
                          <a:latin typeface="Arial" panose="020B0604020202020204" pitchFamily="34" charset="0"/>
                          <a:cs typeface="Arial" panose="020B0604020202020204" pitchFamily="34" charset="0"/>
                        </a:rPr>
                        <a:t> الشمسي</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5</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5"/>
                  </a:ext>
                </a:extLst>
              </a:tr>
              <a:tr h="357345">
                <a:tc>
                  <a:txBody>
                    <a:bodyPr/>
                    <a:lstStyle/>
                    <a:p>
                      <a:pPr algn="ctr"/>
                      <a:r>
                        <a:rPr lang="ar-JO" b="1" i="0"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الأرض</a:t>
                      </a:r>
                      <a:r>
                        <a:rPr lang="ar-JO" baseline="0" dirty="0">
                          <a:latin typeface="Arial" panose="020B0604020202020204" pitchFamily="34" charset="0"/>
                          <a:cs typeface="Arial" panose="020B0604020202020204" pitchFamily="34" charset="0"/>
                        </a:rPr>
                        <a:t> الجافة</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الأرض</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6</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6"/>
                  </a:ext>
                </a:extLst>
              </a:tr>
              <a:tr h="473536">
                <a:tc>
                  <a:txBody>
                    <a:bodyPr/>
                    <a:lstStyle/>
                    <a:p>
                      <a:pPr algn="ctr"/>
                      <a:r>
                        <a:rPr lang="ar-JO" b="1" i="0"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الحياة</a:t>
                      </a:r>
                      <a:r>
                        <a:rPr lang="ar-JO" baseline="0" dirty="0">
                          <a:latin typeface="Arial" panose="020B0604020202020204" pitchFamily="34" charset="0"/>
                          <a:cs typeface="Arial" panose="020B0604020202020204" pitchFamily="34" charset="0"/>
                        </a:rPr>
                        <a:t> الأولى (النباتات)</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الأرض</a:t>
                      </a:r>
                      <a:r>
                        <a:rPr lang="ar-JO" baseline="0" dirty="0">
                          <a:latin typeface="Arial" panose="020B0604020202020204" pitchFamily="34" charset="0"/>
                          <a:cs typeface="Arial" panose="020B0604020202020204" pitchFamily="34" charset="0"/>
                        </a:rPr>
                        <a:t> الجافة</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7</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7"/>
                  </a:ext>
                </a:extLst>
              </a:tr>
              <a:tr h="357345">
                <a:tc>
                  <a:txBody>
                    <a:bodyPr/>
                    <a:lstStyle/>
                    <a:p>
                      <a:pPr algn="ctr"/>
                      <a:r>
                        <a:rPr lang="ar-JO" b="1" i="0"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الأشجار</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المحيطات</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8</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8"/>
                  </a:ext>
                </a:extLst>
              </a:tr>
              <a:tr h="473536">
                <a:tc>
                  <a:txBody>
                    <a:bodyPr/>
                    <a:lstStyle/>
                    <a:p>
                      <a:pPr algn="ctr"/>
                      <a:r>
                        <a:rPr lang="ar-JO" b="1" i="0" dirty="0">
                          <a:latin typeface="Arial" panose="020B0604020202020204" pitchFamily="34" charset="0"/>
                          <a:cs typeface="Arial" panose="020B0604020202020204" pitchFamily="34" charset="0"/>
                        </a:rPr>
                        <a:t>4</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النظام</a:t>
                      </a:r>
                      <a:r>
                        <a:rPr lang="ar-JO" baseline="0" dirty="0">
                          <a:latin typeface="Arial" panose="020B0604020202020204" pitchFamily="34" charset="0"/>
                          <a:cs typeface="Arial" panose="020B0604020202020204" pitchFamily="34" charset="0"/>
                        </a:rPr>
                        <a:t> الشمسي</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الحياة</a:t>
                      </a:r>
                      <a:r>
                        <a:rPr lang="ar-JO" baseline="0" dirty="0">
                          <a:latin typeface="Arial" panose="020B0604020202020204" pitchFamily="34" charset="0"/>
                          <a:cs typeface="Arial" panose="020B0604020202020204" pitchFamily="34" charset="0"/>
                        </a:rPr>
                        <a:t> الأولى (الخلية الواحدة)</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9</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09"/>
                  </a:ext>
                </a:extLst>
              </a:tr>
              <a:tr h="357345">
                <a:tc>
                  <a:txBody>
                    <a:bodyPr/>
                    <a:lstStyle/>
                    <a:p>
                      <a:pPr algn="ctr"/>
                      <a:r>
                        <a:rPr lang="ar-JO" b="1" i="0" dirty="0">
                          <a:latin typeface="Arial" panose="020B0604020202020204" pitchFamily="34" charset="0"/>
                          <a:cs typeface="Arial" panose="020B0604020202020204" pitchFamily="34" charset="0"/>
                        </a:rPr>
                        <a:t>4</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النجوم</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الأسماك</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10</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0"/>
                  </a:ext>
                </a:extLst>
              </a:tr>
              <a:tr h="357345">
                <a:tc>
                  <a:txBody>
                    <a:bodyPr/>
                    <a:lstStyle/>
                    <a:p>
                      <a:pPr algn="ctr"/>
                      <a:r>
                        <a:rPr lang="ar-JO" b="1" i="0" dirty="0">
                          <a:latin typeface="Arial" panose="020B0604020202020204" pitchFamily="34" charset="0"/>
                          <a:cs typeface="Arial" panose="020B0604020202020204" pitchFamily="34" charset="0"/>
                        </a:rPr>
                        <a:t>5</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الأسماك</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الأشجار</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11</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1"/>
                  </a:ext>
                </a:extLst>
              </a:tr>
              <a:tr h="357345">
                <a:tc>
                  <a:txBody>
                    <a:bodyPr/>
                    <a:lstStyle/>
                    <a:p>
                      <a:pPr algn="ctr"/>
                      <a:r>
                        <a:rPr lang="ar-JO" b="1" i="0" dirty="0">
                          <a:latin typeface="Arial" panose="020B0604020202020204" pitchFamily="34" charset="0"/>
                          <a:cs typeface="Arial" panose="020B0604020202020204" pitchFamily="34" charset="0"/>
                        </a:rPr>
                        <a:t>5</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الطيور</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الحشرات</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12</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2"/>
                  </a:ext>
                </a:extLst>
              </a:tr>
              <a:tr h="357345">
                <a:tc>
                  <a:txBody>
                    <a:bodyPr/>
                    <a:lstStyle/>
                    <a:p>
                      <a:pPr algn="ctr"/>
                      <a:r>
                        <a:rPr lang="ar-JO" b="1" i="0" dirty="0">
                          <a:latin typeface="Arial" panose="020B0604020202020204" pitchFamily="34" charset="0"/>
                          <a:cs typeface="Arial" panose="020B0604020202020204" pitchFamily="34" charset="0"/>
                        </a:rPr>
                        <a:t>6</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الثدييات</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الزواحف</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13</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3"/>
                  </a:ext>
                </a:extLst>
              </a:tr>
              <a:tr h="357345">
                <a:tc>
                  <a:txBody>
                    <a:bodyPr/>
                    <a:lstStyle/>
                    <a:p>
                      <a:pPr algn="ctr"/>
                      <a:r>
                        <a:rPr lang="ar-JO" b="1" i="0" dirty="0">
                          <a:latin typeface="Arial" panose="020B0604020202020204" pitchFamily="34" charset="0"/>
                          <a:cs typeface="Arial" panose="020B0604020202020204" pitchFamily="34" charset="0"/>
                        </a:rPr>
                        <a:t>6</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الزواحف</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الطيور</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14</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4"/>
                  </a:ext>
                </a:extLst>
              </a:tr>
              <a:tr h="357345">
                <a:tc>
                  <a:txBody>
                    <a:bodyPr/>
                    <a:lstStyle/>
                    <a:p>
                      <a:pPr algn="ctr"/>
                      <a:r>
                        <a:rPr lang="ar-JO" b="1" i="0" dirty="0">
                          <a:latin typeface="Arial" panose="020B0604020202020204" pitchFamily="34" charset="0"/>
                          <a:cs typeface="Arial" panose="020B0604020202020204" pitchFamily="34" charset="0"/>
                        </a:rPr>
                        <a:t>6</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الحشرات</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الثدييات</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15</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5"/>
                  </a:ext>
                </a:extLst>
              </a:tr>
              <a:tr h="357345">
                <a:tc>
                  <a:txBody>
                    <a:bodyPr/>
                    <a:lstStyle/>
                    <a:p>
                      <a:pPr algn="ctr"/>
                      <a:r>
                        <a:rPr lang="ar-JO" b="1" i="0" dirty="0">
                          <a:latin typeface="Arial" panose="020B0604020202020204" pitchFamily="34" charset="0"/>
                          <a:cs typeface="Arial" panose="020B0604020202020204" pitchFamily="34" charset="0"/>
                        </a:rPr>
                        <a:t>6</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الإنسان</a:t>
                      </a:r>
                      <a:endParaRPr lang="en-AU" dirty="0">
                        <a:latin typeface="Arial" panose="020B0604020202020204" pitchFamily="34" charset="0"/>
                        <a:cs typeface="Arial" panose="020B0604020202020204" pitchFamily="34" charset="0"/>
                      </a:endParaRPr>
                    </a:p>
                  </a:txBody>
                  <a:tcPr marL="68580" marR="68580"/>
                </a:tc>
                <a:tc>
                  <a:txBody>
                    <a:bodyPr/>
                    <a:lstStyle/>
                    <a:p>
                      <a:pPr algn="ct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الإنسان</a:t>
                      </a:r>
                      <a:endParaRPr lang="en-AU" dirty="0">
                        <a:latin typeface="Arial" panose="020B0604020202020204" pitchFamily="34" charset="0"/>
                        <a:cs typeface="Arial" panose="020B0604020202020204" pitchFamily="34" charset="0"/>
                      </a:endParaRPr>
                    </a:p>
                  </a:txBody>
                  <a:tcPr marL="68580" marR="68580"/>
                </a:tc>
                <a:tc>
                  <a:txBody>
                    <a:bodyPr/>
                    <a:lstStyle/>
                    <a:p>
                      <a:pPr algn="ctr"/>
                      <a:r>
                        <a:rPr lang="ar-JO" b="1" i="0" dirty="0">
                          <a:latin typeface="Arial" panose="020B0604020202020204" pitchFamily="34" charset="0"/>
                          <a:cs typeface="Arial" panose="020B0604020202020204" pitchFamily="34" charset="0"/>
                        </a:rPr>
                        <a:t>16</a:t>
                      </a:r>
                      <a:endParaRPr lang="en-AU"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0" y="6556920"/>
            <a:ext cx="9144000" cy="276999"/>
          </a:xfrm>
          <a:prstGeom prst="rect">
            <a:avLst/>
          </a:prstGeom>
          <a:noFill/>
        </p:spPr>
        <p:txBody>
          <a:bodyPr wrap="square" rtlCol="0">
            <a:spAutoFit/>
          </a:bodyPr>
          <a:lstStyle/>
          <a:p>
            <a:pPr algn="ctr"/>
            <a:r>
              <a:rPr lang="en-US" sz="1200" dirty="0"/>
              <a:t>Adapted from Dr. John Hartnett (Associate Professor, Physicist, Cosmologist at The University of Adelaide) at </a:t>
            </a:r>
            <a:r>
              <a:rPr lang="en-US" sz="1200" dirty="0">
                <a:hlinkClick r:id="rId2"/>
              </a:rPr>
              <a:t>http://johnhartnett.org/</a:t>
            </a:r>
            <a:endParaRPr lang="en-US" sz="1200" dirty="0"/>
          </a:p>
        </p:txBody>
      </p:sp>
    </p:spTree>
    <p:extLst>
      <p:ext uri="{BB962C8B-B14F-4D97-AF65-F5344CB8AC3E}">
        <p14:creationId xmlns:p14="http://schemas.microsoft.com/office/powerpoint/2010/main" val="331209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 أن تكون </a:t>
            </a:r>
            <a:r>
              <a:rPr lang="ar-JO" dirty="0">
                <a:solidFill>
                  <a:srgbClr val="FFFF00"/>
                </a:solidFill>
                <a:effectLst>
                  <a:glow rad="127000">
                    <a:schemeClr val="tx1"/>
                  </a:glow>
                </a:effectLst>
                <a:ea typeface="ＭＳ Ｐゴシック" charset="0"/>
              </a:rPr>
              <a:t>أميناً</a:t>
            </a:r>
            <a:r>
              <a:rPr lang="ar-JO" dirty="0">
                <a:effectLst>
                  <a:glow rad="127000">
                    <a:schemeClr val="tx1"/>
                  </a:glow>
                </a:effectLst>
                <a:ea typeface="ＭＳ Ｐゴシック" charset="0"/>
              </a:rPr>
              <a:t> لله في عالم الأصنام؟</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lvl="0" algn="ctr">
              <a:defRPr/>
            </a:pPr>
            <a:r>
              <a:rPr lang="ar-JO" sz="4800" b="1" spc="400" dirty="0">
                <a:solidFill>
                  <a:srgbClr val="C81234"/>
                </a:solidFill>
                <a:latin typeface="Arial" panose="020B0604020202020204" pitchFamily="34" charset="0"/>
                <a:cs typeface="Arial" panose="020B0604020202020204" pitchFamily="34" charset="0"/>
              </a:rPr>
              <a:t>أصنام</a:t>
            </a:r>
          </a:p>
          <a:p>
            <a:pPr lvl="0" algn="ctr">
              <a:defRPr/>
            </a:pPr>
            <a:r>
              <a:rPr lang="ar-JO" sz="4800" b="1" spc="400" dirty="0">
                <a:solidFill>
                  <a:srgbClr val="C81234"/>
                </a:solidFill>
                <a:latin typeface="Arial" panose="020B0604020202020204" pitchFamily="34" charset="0"/>
                <a:cs typeface="Arial" panose="020B0604020202020204" pitchFamily="34" charset="0"/>
              </a:rPr>
              <a:t>القلب</a:t>
            </a:r>
            <a:endParaRPr lang="en-US" sz="4800" b="1" spc="400" dirty="0">
              <a:solidFill>
                <a:srgbClr val="C812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6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8300850B-D1FF-B47A-51D2-7E31BADADC72}"/>
              </a:ext>
            </a:extLst>
          </p:cNvPr>
          <p:cNvGraphicFramePr>
            <a:graphicFrameLocks noChangeAspect="1"/>
          </p:cNvGraphicFramePr>
          <p:nvPr>
            <p:extLst>
              <p:ext uri="{D42A27DB-BD31-4B8C-83A1-F6EECF244321}">
                <p14:modId xmlns:p14="http://schemas.microsoft.com/office/powerpoint/2010/main" val="2837161461"/>
              </p:ext>
            </p:extLst>
          </p:nvPr>
        </p:nvGraphicFramePr>
        <p:xfrm>
          <a:off x="-200347" y="2011680"/>
          <a:ext cx="8458200" cy="4689566"/>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47" y="2011680"/>
                        <a:ext cx="8458200" cy="4689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panose="020B0604020202020204" pitchFamily="34" charset="0"/>
              </a:rPr>
              <a:t>من يؤمن بماذا؟</a:t>
            </a:r>
            <a:endParaRPr lang="en-US" altLang="zh-CN" b="1" dirty="0">
              <a:latin typeface="Arial" panose="020B0604020202020204" pitchFamily="34" charset="0"/>
            </a:endParaRPr>
          </a:p>
        </p:txBody>
      </p:sp>
      <p:sp>
        <p:nvSpPr>
          <p:cNvPr id="8" name="Rectangle 6"/>
          <p:cNvSpPr>
            <a:spLocks noChangeArrowheads="1"/>
          </p:cNvSpPr>
          <p:nvPr/>
        </p:nvSpPr>
        <p:spPr bwMode="auto">
          <a:xfrm>
            <a:off x="6021976" y="3696789"/>
            <a:ext cx="3119031" cy="1005842"/>
          </a:xfrm>
          <a:prstGeom prst="rect">
            <a:avLst/>
          </a:prstGeom>
          <a:solidFill>
            <a:schemeClr val="bg1"/>
          </a:solidFill>
          <a:ln>
            <a:noFill/>
          </a:ln>
        </p:spPr>
        <p:txBody>
          <a:bodyPr anchor="t"/>
          <a:lstStyle/>
          <a:p>
            <a:pPr defTabSz="457200" eaLnBrk="1" fontAlgn="auto" hangingPunct="1">
              <a:lnSpc>
                <a:spcPct val="70000"/>
              </a:lnSpc>
              <a:spcBef>
                <a:spcPts val="0"/>
              </a:spcBef>
              <a:spcAft>
                <a:spcPts val="0"/>
              </a:spcAft>
              <a:defRPr/>
            </a:pPr>
            <a:endParaRPr lang="en-US" altLang="zh-CN" sz="2800" b="1" dirty="0">
              <a:solidFill>
                <a:srgbClr val="000000"/>
              </a:solidFill>
              <a:latin typeface="Calibri"/>
              <a:ea typeface="宋体"/>
              <a:cs typeface="+mn-cs"/>
            </a:endParaRPr>
          </a:p>
          <a:p>
            <a:pPr defTabSz="457200" eaLnBrk="1" fontAlgn="auto" hangingPunct="1">
              <a:lnSpc>
                <a:spcPct val="70000"/>
              </a:lnSpc>
              <a:spcBef>
                <a:spcPts val="0"/>
              </a:spcBef>
              <a:spcAft>
                <a:spcPts val="0"/>
              </a:spcAft>
              <a:defRPr/>
            </a:pPr>
            <a:r>
              <a:rPr lang="ar-JO" altLang="zh-CN" sz="2800" b="1" dirty="0">
                <a:solidFill>
                  <a:srgbClr val="000000"/>
                </a:solidFill>
                <a:latin typeface="Calibri"/>
                <a:ea typeface="宋体"/>
                <a:cs typeface="Arial" panose="020B0604020202020204" pitchFamily="34" charset="0"/>
              </a:rPr>
              <a:t>مؤيدو التطور (32%)</a:t>
            </a:r>
            <a:endParaRPr lang="en-US" altLang="zh-CN" sz="1600" dirty="0">
              <a:solidFill>
                <a:srgbClr val="000000"/>
              </a:solidFill>
              <a:latin typeface="Calibri"/>
              <a:ea typeface="宋体"/>
              <a:cs typeface="+mn-cs"/>
            </a:endParaRPr>
          </a:p>
        </p:txBody>
      </p:sp>
      <p:sp>
        <p:nvSpPr>
          <p:cNvPr id="9" name="Rectangle 7"/>
          <p:cNvSpPr>
            <a:spLocks noChangeArrowheads="1"/>
          </p:cNvSpPr>
          <p:nvPr/>
        </p:nvSpPr>
        <p:spPr bwMode="auto">
          <a:xfrm>
            <a:off x="6035040" y="4813982"/>
            <a:ext cx="3105968" cy="1286373"/>
          </a:xfrm>
          <a:prstGeom prst="rect">
            <a:avLst/>
          </a:prstGeom>
          <a:solidFill>
            <a:schemeClr val="bg1"/>
          </a:solidFill>
          <a:ln>
            <a:noFill/>
          </a:ln>
        </p:spPr>
        <p:txBody>
          <a:bodyPr anchor="t"/>
          <a:lstStyle/>
          <a:p>
            <a:pPr defTabSz="457200" eaLnBrk="1" fontAlgn="auto" hangingPunct="1">
              <a:spcBef>
                <a:spcPts val="0"/>
              </a:spcBef>
              <a:spcAft>
                <a:spcPts val="0"/>
              </a:spcAft>
              <a:defRPr/>
            </a:pPr>
            <a:r>
              <a:rPr lang="ar-JO" altLang="zh-CN" sz="2800" b="1" dirty="0">
                <a:solidFill>
                  <a:srgbClr val="000000"/>
                </a:solidFill>
                <a:latin typeface="Calibri"/>
                <a:ea typeface="宋体"/>
                <a:cs typeface="Arial" panose="020B0604020202020204" pitchFamily="34" charset="0"/>
              </a:rPr>
              <a:t>الداروينية (13%)</a:t>
            </a:r>
            <a:endParaRPr lang="en-US" altLang="zh-CN" sz="1600" dirty="0">
              <a:solidFill>
                <a:srgbClr val="000000"/>
              </a:solidFill>
              <a:latin typeface="Calibri"/>
              <a:ea typeface="宋体"/>
              <a:cs typeface="+mn-cs"/>
            </a:endParaRPr>
          </a:p>
        </p:txBody>
      </p:sp>
      <p:sp>
        <p:nvSpPr>
          <p:cNvPr id="7" name="Rectangle 5"/>
          <p:cNvSpPr>
            <a:spLocks noChangeArrowheads="1"/>
          </p:cNvSpPr>
          <p:nvPr/>
        </p:nvSpPr>
        <p:spPr bwMode="auto">
          <a:xfrm>
            <a:off x="6021976" y="3001058"/>
            <a:ext cx="3119031" cy="808037"/>
          </a:xfrm>
          <a:prstGeom prst="rect">
            <a:avLst/>
          </a:prstGeom>
          <a:solidFill>
            <a:schemeClr val="bg1"/>
          </a:solidFill>
          <a:ln>
            <a:noFill/>
          </a:ln>
        </p:spPr>
        <p:txBody>
          <a:bodyPr anchor="t"/>
          <a:lstStyle/>
          <a:p>
            <a:pPr defTabSz="457200" eaLnBrk="1" fontAlgn="auto" hangingPunct="1">
              <a:spcBef>
                <a:spcPts val="0"/>
              </a:spcBef>
              <a:spcAft>
                <a:spcPts val="0"/>
              </a:spcAft>
              <a:defRPr/>
            </a:pPr>
            <a:r>
              <a:rPr lang="ar-JO" altLang="zh-CN" sz="2800" b="1" dirty="0">
                <a:solidFill>
                  <a:srgbClr val="000000"/>
                </a:solidFill>
                <a:latin typeface="Calibri"/>
                <a:ea typeface="宋体"/>
                <a:cs typeface="Arial" panose="020B0604020202020204" pitchFamily="34" charset="0"/>
              </a:rPr>
              <a:t>مؤيدو الخلق (55%)</a:t>
            </a:r>
            <a:endParaRPr lang="en-US" altLang="zh-CN" sz="1600"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6022398" y="5292227"/>
            <a:ext cx="2586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000000"/>
                </a:solidFill>
                <a:latin typeface="Arial" panose="020B0604020202020204" pitchFamily="34" charset="0"/>
              </a:rPr>
              <a:t>(النظرية التي تقود العلماء و تقبل المعلمين)</a:t>
            </a:r>
            <a:endParaRPr lang="en-US" b="1" dirty="0">
              <a:solidFill>
                <a:srgbClr val="000000"/>
              </a:solidFill>
              <a:latin typeface="Arial" panose="020B0604020202020204" pitchFamily="34" charset="0"/>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774DCE8-3E2D-B623-611C-504FA8125249}"/>
              </a:ext>
            </a:extLst>
          </p:cNvPr>
          <p:cNvSpPr txBox="1"/>
          <p:nvPr/>
        </p:nvSpPr>
        <p:spPr>
          <a:xfrm>
            <a:off x="2651760" y="489857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25474987"/>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pPr rtl="1"/>
            <a:r>
              <a:rPr lang="ar-JO" sz="3200" dirty="0">
                <a:solidFill>
                  <a:srgbClr val="FFFF00"/>
                </a:solidFill>
              </a:rPr>
              <a:t>هل نشأَتْ الحياة صدفةً؟</a:t>
            </a:r>
            <a:endParaRPr lang="en-US" altLang="en-US" sz="32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0" y="609600"/>
            <a:ext cx="644420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"يوجد فقط تفسيران محتملان لكيفيَّة نشأة الحياة: التولُّد التلقائيُّ (التوالد الذاتيُّ) الذي ينشأ عن التطوُّر البيولوجيّ، أو العمل الإبداعيُّ الفائق للطبيعة الذي من صُنْعِ الله... ليست هناك إمكانيَّةٌ أُخرى. جرى دحْضُ التولُّد التلقائيِّ علميًّا منذ 120 عامًا بواسطة لويس باستور (</a:t>
            </a:r>
            <a:r>
              <a:rPr kumimoji="0" lang="en-US" altLang="ja-JP" sz="3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Louis Pasteur</a:t>
            </a:r>
            <a:r>
              <a:rPr kumimoji="0" lang="ar-JO" sz="3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وآخَرين، لكن هذا يتركنا مع احتمالٍ واحدٍ فقط: أنَّ الحياة جاءت بواسطة عمَلٍ فائقٍ للطبيعة بواسطة الله، ولكن لا يمكنني قبول هذه الفلسفة لأنَّني لا أريد الإيمان بالله. لذلك، اخترتُ أن أُصدِّق الأمر الذي أعلمُ أنَّه مستحيلٌ علميًّا: التولُّد التلقائيُّ الذي يقود إلى التطوُّر".</a:t>
            </a:r>
            <a:endParaRPr kumimoji="0" lang="en-US" altLang="en-US" sz="3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548556" y="4797151"/>
            <a:ext cx="2595444" cy="171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1" eaLnBrk="0" fontAlgn="base" latinLnBrk="0" hangingPunct="0">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جورج والد (</a:t>
            </a:r>
            <a:r>
              <a:rPr kumimoji="0" lang="en-US" altLang="zh-CN" sz="2000" b="0" i="0" u="none" strike="noStrike" kern="1200" cap="none" spc="0" normalizeH="0" baseline="0" noProof="0" dirty="0">
                <a:ln>
                  <a:noFill/>
                </a:ln>
                <a:solidFill>
                  <a:srgbClr val="FFFFFF"/>
                </a:solidFill>
                <a:effectLst/>
                <a:uLnTx/>
                <a:uFillTx/>
                <a:latin typeface="Arial" charset="0"/>
                <a:ea typeface="ＭＳ Ｐゴシック" charset="0"/>
                <a:cs typeface="Arial" panose="020B0604020202020204" pitchFamily="34" charset="0"/>
              </a:rPr>
              <a:t>Dr. George Wald</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ctr" defTabSz="914400" rtl="1" eaLnBrk="0" fontAlgn="base" latinLnBrk="0" hangingPunct="0">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أستاذٌ فخريٌّ في علم الأحياء في جامعة هارفارد </a:t>
            </a:r>
          </a:p>
          <a:p>
            <a:pPr marL="342900" marR="0" lvl="0" indent="-342900" algn="ctr" defTabSz="914400" rtl="1" eaLnBrk="0" fontAlgn="base" latinLnBrk="0" hangingPunct="0">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الحائز على جائزة نوبل في علم الأحياء، 1971م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8556" y="1219201"/>
            <a:ext cx="2347793" cy="328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p:nvPr>
        </p:nvSpPr>
        <p:spPr/>
        <p:txBody>
          <a:bodyPr/>
          <a:lstStyle/>
          <a:p>
            <a:pPr indent="0" eaLnBrk="1" hangingPunct="1"/>
            <a:r>
              <a:rPr lang="en-US" altLang="zh-CN" b="1" dirty="0">
                <a:latin typeface="Arial" panose="020B0604020202020204" pitchFamily="34" charset="0"/>
                <a:ea typeface="ＭＳ Ｐゴシック" charset="0"/>
                <a:cs typeface="ＭＳ Ｐゴシック" charset="0"/>
              </a:rPr>
              <a:t>AiG Web Address 00439</a:t>
            </a:r>
          </a:p>
        </p:txBody>
      </p:sp>
      <p:sp>
        <p:nvSpPr>
          <p:cNvPr id="443394"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651312081"/>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83325" y="1778725"/>
            <a:ext cx="8229600" cy="2770188"/>
          </a:xfrm>
        </p:spPr>
        <p:txBody>
          <a:bodyPr/>
          <a:lstStyle/>
          <a:p>
            <a:pPr eaLnBrk="1" hangingPunct="1"/>
            <a:r>
              <a:rPr lang="ar-JO" altLang="zh-CN" sz="11700" b="1" dirty="0">
                <a:solidFill>
                  <a:schemeClr val="bg1"/>
                </a:solidFill>
                <a:latin typeface="Arial" panose="020B0604020202020204" pitchFamily="34" charset="0"/>
                <a:ea typeface="Osaka" charset="0"/>
                <a:cs typeface="Osaka" charset="0"/>
              </a:rPr>
              <a:t>تكوين 2</a:t>
            </a:r>
            <a:endParaRPr lang="en-US" altLang="zh-CN" sz="6000" b="1" dirty="0">
              <a:latin typeface="Arial" panose="020B0604020202020204" pitchFamily="34" charset="0"/>
              <a:ea typeface="Osaka" charset="0"/>
              <a:cs typeface="Osaka" charset="0"/>
            </a:endParaRPr>
          </a:p>
        </p:txBody>
      </p:sp>
    </p:spTree>
    <p:extLst>
      <p:ext uri="{BB962C8B-B14F-4D97-AF65-F5344CB8AC3E}">
        <p14:creationId xmlns:p14="http://schemas.microsoft.com/office/powerpoint/2010/main" val="6925727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7</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rPr>
              <a:t>فأكملت السموات و الأرض و كل جندها (2 : 1)</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25817377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7</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80452" name="Text Box 4"/>
          <p:cNvSpPr txBox="1">
            <a:spLocks noChangeArrowheads="1"/>
          </p:cNvSpPr>
          <p:nvPr/>
        </p:nvSpPr>
        <p:spPr bwMode="auto">
          <a:xfrm>
            <a:off x="139700" y="4267200"/>
            <a:ext cx="90043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rPr>
              <a:t>و فرغ الله في اليوم السابع من عمله الذي عمل فاستراح في اليوم السابع من جميع عمله الذي عمل (2 : 2)</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34329654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620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7</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37092" name="Text Box 4"/>
          <p:cNvSpPr txBox="1">
            <a:spLocks noChangeArrowheads="1"/>
          </p:cNvSpPr>
          <p:nvPr/>
        </p:nvSpPr>
        <p:spPr bwMode="auto">
          <a:xfrm>
            <a:off x="179512" y="4114800"/>
            <a:ext cx="871912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rPr>
              <a:t>و بارك الله اليوم السابع و قدسه لأنه فيه استراح من جميع عمله الذي عمل الله خالقاً (2 : 3)</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40353561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708920"/>
            <a:ext cx="1108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عبرانيِّين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مزمور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6917540" y="3327375"/>
            <a:ext cx="1468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هوشع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31 : 13 و17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20 : 12 و20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وإيمانه بالمسيا وإعادة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42619"/>
            <a:ext cx="1192259"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7760288" y="-461665"/>
            <a:ext cx="1383712"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NS 266k</a:t>
            </a:r>
          </a:p>
        </p:txBody>
      </p:sp>
    </p:spTree>
    <p:extLst>
      <p:ext uri="{BB962C8B-B14F-4D97-AF65-F5344CB8AC3E}">
        <p14:creationId xmlns:p14="http://schemas.microsoft.com/office/powerpoint/2010/main" val="2530098295"/>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206240" y="0"/>
            <a:ext cx="4937760" cy="7532176"/>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137159"/>
            <a:ext cx="7034349" cy="1143000"/>
          </a:xfrm>
          <a:effectLst/>
        </p:spPr>
        <p:txBody>
          <a:bodyPr/>
          <a:lstStyle/>
          <a:p>
            <a:pPr eaLnBrk="1" hangingPunct="1">
              <a:defRPr/>
            </a:pPr>
            <a:r>
              <a:rPr lang="ar-JO" dirty="0">
                <a:solidFill>
                  <a:schemeClr val="bg1"/>
                </a:solidFill>
                <a:effectLst>
                  <a:glow rad="228600">
                    <a:schemeClr val="tx1"/>
                  </a:glow>
                  <a:outerShdw blurRad="38100" dist="38100" dir="2700000" algn="tl">
                    <a:srgbClr val="808080"/>
                  </a:outerShdw>
                </a:effectLst>
                <a:ea typeface="Osaka" charset="0"/>
                <a:cs typeface="Arial" panose="020B0604020202020204" pitchFamily="34" charset="0"/>
              </a:rPr>
              <a:t>قصتا الخلق</a:t>
            </a:r>
            <a:endParaRPr lang="en-US" dirty="0">
              <a:solidFill>
                <a:schemeClr val="bg1"/>
              </a:solidFill>
              <a:effectLst>
                <a:glow rad="228600">
                  <a:schemeClr val="tx1"/>
                </a:glow>
                <a:outerShdw blurRad="38100" dist="38100" dir="2700000" algn="tl">
                  <a:srgbClr val="808080"/>
                </a:outerShdw>
              </a:effectLst>
              <a:ea typeface="Osaka" charset="0"/>
              <a:cs typeface="Arial" panose="020B0604020202020204" pitchFamily="34"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تكوين 1</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تكوين 2</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defRPr/>
            </a:pPr>
            <a:r>
              <a:rPr lang="ar-JO"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استخدام الله (إلوهيم)</a:t>
            </a:r>
          </a:p>
          <a:p>
            <a:pPr marL="342900" indent="-342900" algn="ctr">
              <a:spcBef>
                <a:spcPct val="20000"/>
              </a:spcBef>
              <a:defRPr/>
            </a:pPr>
            <a:r>
              <a:rPr lang="ar-JO"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الأيام 1 – 6 </a:t>
            </a:r>
          </a:p>
          <a:p>
            <a:pPr marL="342900" indent="-342900" algn="ctr">
              <a:spcBef>
                <a:spcPct val="20000"/>
              </a:spcBef>
              <a:defRPr/>
            </a:pPr>
            <a:r>
              <a:rPr lang="ar-JO"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خلق كل شيء</a:t>
            </a:r>
          </a:p>
          <a:p>
            <a:pPr marL="342900" indent="-342900" algn="ctr">
              <a:spcBef>
                <a:spcPct val="20000"/>
              </a:spcBef>
              <a:defRPr/>
            </a:pPr>
            <a:r>
              <a:rPr lang="ar-JO"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في البدء</a:t>
            </a:r>
            <a:endParaRPr lang="en-US"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endParaRPr lang="en-US"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232366" y="2438400"/>
            <a:ext cx="4911634"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defRPr/>
            </a:pPr>
            <a:r>
              <a:rPr lang="ar-JO"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استخدام الله (يهوه)</a:t>
            </a:r>
            <a:endParaRPr lang="en-US"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اليوم 6 فقط</a:t>
            </a:r>
            <a:endParaRPr lang="en-US"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خلق آدم و حواء</a:t>
            </a:r>
            <a:endParaRPr lang="en-US" altLang="ja-JP"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a:p>
            <a:pPr marL="342900" indent="-342900" algn="ctr">
              <a:spcBef>
                <a:spcPct val="20000"/>
              </a:spcBef>
              <a:defRPr/>
            </a:pPr>
            <a:r>
              <a:rPr lang="ar-JO"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rPr>
              <a:t>تم ذكر (توليدوت) أو اجيال 11 مرة</a:t>
            </a:r>
            <a:endParaRPr lang="en-US" sz="3200" b="1" dirty="0">
              <a:solidFill>
                <a:srgbClr val="FFFFFF"/>
              </a:solidFill>
              <a:effectLst>
                <a:glow rad="228600">
                  <a:schemeClr val="tx1"/>
                </a:glow>
              </a:effectLst>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920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عدن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51589"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1 - 2</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1590" name="Rectangle 7"/>
          <p:cNvSpPr>
            <a:spLocks noGrp="1" noChangeArrowheads="1"/>
          </p:cNvSpPr>
          <p:nvPr>
            <p:ph type="title" idx="4294967295"/>
          </p:nvPr>
        </p:nvSpPr>
        <p:spPr>
          <a:xfrm>
            <a:off x="0" y="-27384"/>
            <a:ext cx="7391400" cy="641350"/>
          </a:xfrm>
          <a:gradFill rotWithShape="0">
            <a:gsLst>
              <a:gs pos="0">
                <a:srgbClr val="3B003B"/>
              </a:gs>
              <a:gs pos="50000">
                <a:srgbClr val="800080"/>
              </a:gs>
              <a:gs pos="100000">
                <a:srgbClr val="3B003B"/>
              </a:gs>
            </a:gsLst>
            <a:lin ang="5400000" scaled="1"/>
          </a:gradFill>
          <a:ln>
            <a:noFill/>
          </a:ln>
        </p:spPr>
        <p:txBody>
          <a:bodyPr vert="horz" wrap="square" lIns="91440" tIns="45720" rIns="91440" bIns="45720" numCol="1" anchor="ctr" anchorCtr="0" compatLnSpc="1">
            <a:prstTxWarp prst="textNoShape">
              <a:avLst/>
            </a:prstTxWarp>
          </a:bodyPr>
          <a:lstStyle/>
          <a:p>
            <a:pPr eaLnBrk="1" hangingPunct="1"/>
            <a:r>
              <a:rPr lang="ar-JO" altLang="zh-CN" sz="3200" b="1" dirty="0">
                <a:solidFill>
                  <a:schemeClr val="bg1"/>
                </a:solidFill>
                <a:latin typeface="Arial" panose="020B0604020202020204" pitchFamily="34" charset="0"/>
                <a:cs typeface="Arial" panose="020B0604020202020204" pitchFamily="34" charset="0"/>
              </a:rPr>
              <a:t>مواقع محتملة لجنة عدن</a:t>
            </a:r>
            <a:endParaRPr lang="en-US" altLang="zh-CN" sz="3200" b="1" dirty="0">
              <a:solidFill>
                <a:schemeClr val="bg1"/>
              </a:solidFill>
              <a:latin typeface="Arial" panose="020B0604020202020204" pitchFamily="34" charset="0"/>
              <a:cs typeface="Arial" panose="020B0604020202020204" pitchFamily="34" charset="0"/>
            </a:endParaRPr>
          </a:p>
        </p:txBody>
      </p:sp>
      <p:sp>
        <p:nvSpPr>
          <p:cNvPr id="451591"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Barry Beitzel, </a:t>
            </a:r>
            <a:r>
              <a:rPr kumimoji="0" lang="en-US" altLang="zh-CN" sz="18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a:t>
            </a:r>
            <a:r>
              <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p>
        </p:txBody>
      </p:sp>
    </p:spTree>
    <p:extLst>
      <p:ext uri="{BB962C8B-B14F-4D97-AF65-F5344CB8AC3E}">
        <p14:creationId xmlns:p14="http://schemas.microsoft.com/office/powerpoint/2010/main" val="380218650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dirty="0">
                <a:solidFill>
                  <a:schemeClr val="tx1"/>
                </a:solidFill>
                <a:effectLst/>
                <a:ea typeface="ＭＳ Ｐゴシック" charset="0"/>
              </a:rPr>
              <a:t>1. افهم أن الملك قد </a:t>
            </a:r>
            <a:r>
              <a:rPr lang="ar-JO" sz="4800" dirty="0">
                <a:solidFill>
                  <a:schemeClr val="accent2"/>
                </a:solidFill>
                <a:effectLst/>
                <a:ea typeface="ＭＳ Ｐゴシック" charset="0"/>
              </a:rPr>
              <a:t>اختارك</a:t>
            </a:r>
            <a:r>
              <a:rPr lang="ar-JO" sz="4800" dirty="0">
                <a:solidFill>
                  <a:schemeClr val="tx1"/>
                </a:solidFill>
                <a:effectLst/>
                <a:ea typeface="ＭＳ Ｐゴシック" charset="0"/>
              </a:rPr>
              <a:t> لتحكم</a:t>
            </a:r>
            <a:endParaRPr lang="en-US" sz="4800" dirty="0">
              <a:solidFill>
                <a:schemeClr val="tx1"/>
              </a:solidFill>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 – 11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9250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ar-JO" altLang="zh-CN" sz="2800" dirty="0">
                <a:solidFill>
                  <a:schemeClr val="bg1"/>
                </a:solidFill>
                <a:cs typeface="Arial" panose="020B0604020202020204" pitchFamily="34" charset="0"/>
              </a:rPr>
              <a:t>لوحظ كوش بلاد ما بين النهرين لأول مرة في تكوين 2</a:t>
            </a:r>
            <a:endParaRPr kumimoji="1" lang="en-US" altLang="zh-CN" sz="1800" dirty="0">
              <a:solidFill>
                <a:schemeClr val="bg1"/>
              </a:solidFill>
              <a:cs typeface="Arial" panose="020B0604020202020204" pitchFamily="34" charset="0"/>
            </a:endParaRPr>
          </a:p>
        </p:txBody>
      </p:sp>
      <p:sp>
        <p:nvSpPr>
          <p:cNvPr id="12" name="TextBox 11"/>
          <p:cNvSpPr txBox="1"/>
          <p:nvPr/>
        </p:nvSpPr>
        <p:spPr>
          <a:xfrm>
            <a:off x="4981109" y="901308"/>
            <a:ext cx="15055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عدن</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4280653" y="2780928"/>
            <a:ext cx="110799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حويلة؟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572979" y="6131115"/>
            <a:ext cx="126028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السودان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360387" y="2784215"/>
            <a:ext cx="103265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كوش؟</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154641" y="3734975"/>
            <a:ext cx="6844307" cy="2677656"/>
          </a:xfrm>
          <a:prstGeom prst="rect">
            <a:avLst/>
          </a:prstGeom>
          <a:noFill/>
        </p:spPr>
        <p:txBody>
          <a:bodyPr wrap="square" rtlCol="0">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 و كان نهر يخرج من عدن ليسقي الجنة و من هناك ينقسم فيصير أربعة رؤوس 11 اسم الواحد فيشون و هو المحيط بجميع أرض الحويلة حيث الذهب 12 و ذهب تلك الأرض جيد هناك المقل و حجر الجزع 13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 اسم النهر الثاني جيحون و هو المحيط بجميع أرض كوش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 2: 10-13)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ar-SA" dirty="0">
                <a:cs typeface="Arial" panose="020B0604020202020204" pitchFamily="34" charset="0"/>
              </a:rPr>
              <a:t>الموقع الصحيح لكوش</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http://</a:t>
            </a:r>
            <a:r>
              <a:rPr kumimoji="0" lang="en-US" sz="1400" u="none" strike="noStrike" kern="0" cap="none" spc="0" normalizeH="0" baseline="0" noProof="0" dirty="0" err="1">
                <a:ln>
                  <a:noFill/>
                </a:ln>
                <a:solidFill>
                  <a:srgbClr val="FFFFFF"/>
                </a:solidFill>
                <a:effectLst/>
                <a:uLnTx/>
                <a:uFillTx/>
                <a:latin typeface="Arial" panose="020B0604020202020204" pitchFamily="34" charset="0"/>
                <a:ea typeface="Osaka"/>
                <a:cs typeface="Arial" panose="020B0604020202020204" pitchFamily="34" charset="0"/>
              </a:rPr>
              <a:t>arab-israelites.tripod.com</a:t>
            </a:r>
            <a:r>
              <a:rPr kumimoji="0" lang="en-US" sz="140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هذه ليست كوش سفر التكوين ولكنها تسوية لاحقة بين دولتي مصر والسودان كجزء من النوبة تمتد من أسوان، مصر إلى الخرطوم، السودان.
</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كوش</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81470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rPr>
              <a:t>تحول عالم آدم إلى عالم اليوم</a:t>
            </a:r>
            <a:endParaRPr kumimoji="0" lang="en-US" altLang="zh-CN" sz="32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ea typeface="ＭＳ Ｐゴシック" charset="0"/>
                <a:cs typeface="Arial" panose="020B0604020202020204" pitchFamily="34" charset="0"/>
              </a:rPr>
              <a:t>رودينيا – العالم الذي هلك</a:t>
            </a:r>
            <a:endParaRPr lang="en-US" altLang="zh-CN"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ea typeface="ＭＳ Ｐゴシック" charset="0"/>
                <a:cs typeface="Arial" panose="020B0604020202020204" pitchFamily="34" charset="0"/>
              </a:rPr>
              <a:t>العالم الذي هلك</a:t>
            </a:r>
            <a:endParaRPr lang="en-US" altLang="zh-CN" dirty="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تحول عالم آدم إلى عالم اليوم</a:t>
            </a:r>
            <a:endParaRPr kumimoji="0" lang="en-US" altLang="zh-CN" sz="32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7489" name="Picture 2"/>
          <p:cNvPicPr>
            <a:picLocks noChangeAspect="1" noChangeArrowheads="1"/>
          </p:cNvPicPr>
          <p:nvPr/>
        </p:nvPicPr>
        <p:blipFill rotWithShape="1">
          <a:blip r:embed="rId4">
            <a:lum bright="-36000"/>
            <a:extLst>
              <a:ext uri="{28A0092B-C50C-407E-A947-70E740481C1C}">
                <a14:useLocalDpi xmlns:a14="http://schemas.microsoft.com/office/drawing/2010/main" val="0"/>
              </a:ext>
            </a:extLst>
          </a:blip>
          <a:srcRect l="833" b="2700"/>
          <a:stretch/>
        </p:blipFill>
        <p:spPr bwMode="auto">
          <a:xfrm>
            <a:off x="-45856" y="-1"/>
            <a:ext cx="9189856" cy="68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572000" y="277813"/>
            <a:ext cx="4114800" cy="1093787"/>
          </a:xfrm>
          <a:effectLst/>
        </p:spPr>
        <p:txBody>
          <a:bodyPr/>
          <a:lstStyle/>
          <a:p>
            <a:pPr eaLnBrk="1" hangingPunct="1">
              <a:defRPr/>
            </a:pPr>
            <a:r>
              <a:rPr lang="ar-JO" dirty="0">
                <a:solidFill>
                  <a:schemeClr val="bg1"/>
                </a:solidFill>
                <a:effectLst>
                  <a:glow rad="177800">
                    <a:schemeClr val="tx1"/>
                  </a:glow>
                </a:effectLst>
                <a:ea typeface="ＭＳ Ｐゴシック" charset="0"/>
                <a:cs typeface="Arial" panose="020B0604020202020204" pitchFamily="34" charset="0"/>
              </a:rPr>
              <a:t>ملحمة أتراحسيس</a:t>
            </a:r>
            <a:endParaRPr lang="en-US" dirty="0">
              <a:effectLst>
                <a:glow rad="177800">
                  <a:schemeClr val="tx1"/>
                </a:glow>
              </a:effectLst>
              <a:ea typeface="ＭＳ Ｐゴシック" charset="0"/>
              <a:cs typeface="Arial" panose="020B0604020202020204" pitchFamily="34" charset="0"/>
            </a:endParaRPr>
          </a:p>
        </p:txBody>
      </p:sp>
      <p:sp>
        <p:nvSpPr>
          <p:cNvPr id="196614" name="Text Box 6"/>
          <p:cNvSpPr txBox="1">
            <a:spLocks noChangeArrowheads="1"/>
          </p:cNvSpPr>
          <p:nvPr/>
        </p:nvSpPr>
        <p:spPr bwMode="auto">
          <a:xfrm>
            <a:off x="8578850" y="76200"/>
            <a:ext cx="44435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ffectLst>
                  <a:glow rad="177800">
                    <a:srgbClr val="000000"/>
                  </a:glow>
                </a:effectLst>
                <a:latin typeface="Arial" panose="020B0604020202020204" pitchFamily="34" charset="0"/>
                <a:ea typeface="ＭＳ Ｐゴシック" pitchFamily="-112" charset="-128"/>
                <a:cs typeface="Arial" panose="020B0604020202020204" pitchFamily="34" charset="0"/>
              </a:rPr>
              <a:t>35</a:t>
            </a:r>
            <a:endParaRPr lang="en-US" b="1" dirty="0">
              <a:solidFill>
                <a:srgbClr val="FFFFFF"/>
              </a:solidFill>
              <a:effectLst>
                <a:glow rad="177800">
                  <a:srgbClr val="000000"/>
                </a:glow>
              </a:effectLst>
              <a:latin typeface="Arial" panose="020B0604020202020204" pitchFamily="34" charset="0"/>
              <a:ea typeface="ＭＳ Ｐゴシック" pitchFamily="-112" charset="-128"/>
              <a:cs typeface="Arial" panose="020B0604020202020204" pitchFamily="34" charset="0"/>
            </a:endParaRPr>
          </a:p>
        </p:txBody>
      </p:sp>
      <p:sp>
        <p:nvSpPr>
          <p:cNvPr id="196615" name="Rectangle 7"/>
          <p:cNvSpPr>
            <a:spLocks noChangeArrowheads="1"/>
          </p:cNvSpPr>
          <p:nvPr/>
        </p:nvSpPr>
        <p:spPr bwMode="auto">
          <a:xfrm>
            <a:off x="-16563" y="1426"/>
            <a:ext cx="3505200" cy="6951824"/>
          </a:xfrm>
          <a:prstGeom prst="rect">
            <a:avLst/>
          </a:prstGeom>
          <a:noFill/>
          <a:ln w="9525">
            <a:noFill/>
            <a:miter lim="800000"/>
            <a:headEnd/>
            <a:tailEnd/>
          </a:ln>
          <a:effectLst/>
        </p:spPr>
        <p:txBody>
          <a:bodyPr/>
          <a:lstStyle/>
          <a:p>
            <a:pPr algn="ctr">
              <a:lnSpc>
                <a:spcPct val="90000"/>
              </a:lnSpc>
              <a:spcBef>
                <a:spcPct val="20000"/>
              </a:spcBef>
              <a:buClr>
                <a:srgbClr val="009999"/>
              </a:buClr>
              <a:buSzPct val="75000"/>
              <a:buFont typeface="Wingdings" charset="0"/>
              <a:buNone/>
              <a:defRPr/>
            </a:pPr>
            <a:r>
              <a:rPr lang="ar-JO" sz="3600" b="1" dirty="0">
                <a:solidFill>
                  <a:schemeClr val="bg1"/>
                </a:solidFill>
                <a:latin typeface="Arial" panose="020B0604020202020204" pitchFamily="34" charset="0"/>
              </a:rPr>
              <a:t>دع الإلهة الولادة تخلق ذرية ، </a:t>
            </a:r>
            <a:r>
              <a:rPr lang="ar-JO" sz="4000" b="1" dirty="0">
                <a:solidFill>
                  <a:srgbClr val="FFFF00"/>
                </a:solidFill>
                <a:latin typeface="Arial" panose="020B0604020202020204" pitchFamily="34" charset="0"/>
              </a:rPr>
              <a:t>ودع الإنسان يتحمل كدح الآلهة ... يخلق الإنسانية ليحتمل النير </a:t>
            </a:r>
            <a:r>
              <a:rPr lang="ar-JO" sz="3600" b="1" dirty="0">
                <a:solidFill>
                  <a:schemeClr val="bg1"/>
                </a:solidFill>
                <a:latin typeface="Arial" panose="020B0604020202020204" pitchFamily="34" charset="0"/>
              </a:rPr>
              <a:t>... دع نينتو يمزج الطين ، ويمكن أن يختلط هذا الإله والإنسان تمامًا في الطين ، فليكن هناك روح من لحم الله</a:t>
            </a:r>
            <a:endParaRPr lang="en-US" sz="3600" b="1" dirty="0">
              <a:solidFill>
                <a:schemeClr val="bg1"/>
              </a:solidFill>
              <a:effectLst>
                <a:outerShdw blurRad="38100" dist="38100" dir="2700000" algn="tl">
                  <a:srgbClr val="010199"/>
                </a:outerShdw>
              </a:effectLst>
              <a:latin typeface="Arial" panose="020B0604020202020204" pitchFamily="34" charset="0"/>
              <a:ea typeface="Osaka"/>
            </a:endParaRPr>
          </a:p>
        </p:txBody>
      </p:sp>
      <p:sp>
        <p:nvSpPr>
          <p:cNvPr id="196617" name="Rectangle 9"/>
          <p:cNvSpPr>
            <a:spLocks noChangeArrowheads="1"/>
          </p:cNvSpPr>
          <p:nvPr/>
        </p:nvSpPr>
        <p:spPr bwMode="auto">
          <a:xfrm>
            <a:off x="4419600" y="1447800"/>
            <a:ext cx="4648200" cy="2895600"/>
          </a:xfrm>
          <a:prstGeom prst="rect">
            <a:avLst/>
          </a:prstGeom>
          <a:noFill/>
          <a:ln w="9525">
            <a:noFill/>
            <a:miter lim="800000"/>
            <a:headEnd/>
            <a:tailEnd/>
          </a:ln>
          <a:effectLst/>
        </p:spPr>
        <p:txBody>
          <a:bodyPr/>
          <a:lstStyle/>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rPr>
              <a:t>* الأكادي 1650 ق.م</a:t>
            </a:r>
            <a:endParaRPr lang="en-US"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rPr>
              <a:t>* قصص الخلق و الطوفان</a:t>
            </a:r>
            <a:endParaRPr lang="en-US"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rPr>
              <a:t>* خلق الإنسان ليساعد الآلهة الكادحة</a:t>
            </a:r>
            <a:endParaRPr lang="en-US"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endParaRPr>
          </a:p>
          <a:p>
            <a:pPr algn="r">
              <a:spcBef>
                <a:spcPct val="20000"/>
              </a:spcBef>
              <a:buClr>
                <a:srgbClr val="808080"/>
              </a:buClr>
              <a:buSzPct val="75000"/>
              <a:defRPr/>
            </a:pPr>
            <a:r>
              <a:rPr lang="ar-JO"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rPr>
              <a:t>* خلق الإنسان من الطين</a:t>
            </a:r>
            <a:endParaRPr lang="en-US" sz="2800" b="1" dirty="0">
              <a:solidFill>
                <a:srgbClr val="FFFFFF"/>
              </a:solidFill>
              <a:effectLst>
                <a:glow rad="177800">
                  <a:srgbClr val="000000"/>
                </a:glow>
                <a:outerShdw blurRad="38100" dist="38100" dir="2700000" algn="tl">
                  <a:srgbClr val="FFFFFF"/>
                </a:outerShdw>
              </a:effectLst>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678381833"/>
      </p:ext>
    </p:extLst>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3338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effectLst>
                  <a:outerShdw blurRad="38100" dist="38100" dir="2700000" algn="tl">
                    <a:srgbClr val="DDDDDD"/>
                  </a:outerShdw>
                </a:effectLst>
                <a:latin typeface="Arial" panose="020B0604020202020204" pitchFamily="34" charset="0"/>
                <a:cs typeface="+mj-cs"/>
              </a:rPr>
              <a:t>What Kind of Eternal Life?</a:t>
            </a:r>
          </a:p>
        </p:txBody>
      </p:sp>
      <p:pic>
        <p:nvPicPr>
          <p:cNvPr id="377858" name="Picture 4" descr="eternal life biodegradable.jpg"/>
          <p:cNvPicPr>
            <a:picLocks noChangeAspect="1"/>
          </p:cNvPicPr>
          <p:nvPr/>
        </p:nvPicPr>
        <p:blipFill rotWithShape="1">
          <a:blip r:embed="rId2">
            <a:extLst>
              <a:ext uri="{28A0092B-C50C-407E-A947-70E740481C1C}">
                <a14:useLocalDpi xmlns:a14="http://schemas.microsoft.com/office/drawing/2010/main" val="0"/>
              </a:ext>
            </a:extLst>
          </a:blip>
          <a:srcRect b="28919"/>
          <a:stretch/>
        </p:blipFill>
        <p:spPr bwMode="auto">
          <a:xfrm>
            <a:off x="609600" y="-7938"/>
            <a:ext cx="8077200" cy="488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0" y="5118316"/>
            <a:ext cx="8785225"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rtl="1" eaLnBrk="1" hangingPunct="1">
              <a:spcBef>
                <a:spcPct val="50000"/>
              </a:spcBef>
            </a:pPr>
            <a:r>
              <a:rPr lang="ru-RU" altLang="zh-CN" sz="4000" b="1" dirty="0">
                <a:solidFill>
                  <a:srgbClr val="000000"/>
                </a:solidFill>
                <a:latin typeface="Arial" panose="020B0604020202020204" pitchFamily="34" charset="0"/>
                <a:ea typeface="SimSun" charset="0"/>
                <a:cs typeface="Arial" panose="020B0604020202020204" pitchFamily="34" charset="0"/>
              </a:rPr>
              <a:t>"</a:t>
            </a:r>
            <a:r>
              <a:rPr lang="ar-JO" sz="4000" b="1" dirty="0">
                <a:latin typeface="Arial" panose="020B0604020202020204" pitchFamily="34" charset="0"/>
                <a:cs typeface="Arial" panose="020B0604020202020204" pitchFamily="34" charset="0"/>
              </a:rPr>
              <a:t> إذا كان من المفترض أن تكون لدينا حياة أبدية ، فكيف خُلِقنا قابلين للتحلل</a:t>
            </a:r>
            <a:r>
              <a:rPr lang="ar-SA" sz="4800" b="1" dirty="0">
                <a:solidFill>
                  <a:srgbClr val="000000"/>
                </a:solidFill>
                <a:latin typeface="Arial" panose="020B0604020202020204" pitchFamily="34" charset="0"/>
                <a:ea typeface="SimSun" charset="0"/>
                <a:cs typeface="Arial" panose="020B0604020202020204" pitchFamily="34" charset="0"/>
              </a:rPr>
              <a:t>؟</a:t>
            </a:r>
            <a:r>
              <a:rPr lang="ar-SA" sz="4000" b="1" dirty="0">
                <a:solidFill>
                  <a:srgbClr val="000000"/>
                </a:solidFill>
                <a:latin typeface="Arial" panose="020B0604020202020204" pitchFamily="34" charset="0"/>
                <a:ea typeface="SimSun" charset="0"/>
                <a:cs typeface="Arial" panose="020B0604020202020204" pitchFamily="34" charset="0"/>
              </a:rPr>
              <a:t>"</a:t>
            </a:r>
            <a:endParaRPr lang="zh-CN" altLang="en-US" sz="4000" b="1" dirty="0">
              <a:solidFill>
                <a:srgbClr val="000000"/>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3517671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528"/>
            <a:ext cx="9144000" cy="6884528"/>
          </a:xfrm>
          <a:prstGeom prst="rect">
            <a:avLst/>
          </a:prstGeom>
        </p:spPr>
      </p:pic>
      <p:sp>
        <p:nvSpPr>
          <p:cNvPr id="4186114" name="Rectangle 2"/>
          <p:cNvSpPr>
            <a:spLocks noGrp="1" noChangeArrowheads="1"/>
          </p:cNvSpPr>
          <p:nvPr>
            <p:ph type="title"/>
          </p:nvPr>
        </p:nvSpPr>
        <p:spPr>
          <a:xfrm>
            <a:off x="685800" y="1354138"/>
            <a:ext cx="8229600" cy="1143000"/>
          </a:xfrm>
          <a:effectLst>
            <a:outerShdw blurRad="50800" dist="38100" dir="2700000">
              <a:srgbClr val="000000">
                <a:alpha val="43000"/>
              </a:srgbClr>
            </a:outerShdw>
          </a:effectLst>
        </p:spPr>
        <p:txBody>
          <a:bodyPr/>
          <a:lstStyle/>
          <a:p>
            <a:pPr algn="r">
              <a:spcBef>
                <a:spcPct val="50000"/>
              </a:spcBef>
              <a:defRPr/>
            </a:pPr>
            <a:r>
              <a:rPr lang="ar-JO" sz="5400" dirty="0">
                <a:solidFill>
                  <a:srgbClr val="FFFFFF"/>
                </a:solidFill>
                <a:effectLst>
                  <a:outerShdw blurRad="50800" dist="63500" dir="2700000" algn="tl" rotWithShape="0">
                    <a:srgbClr val="000000"/>
                  </a:outerShdw>
                </a:effectLst>
              </a:rPr>
              <a:t>تكوين 2 : 7</a:t>
            </a:r>
            <a:endParaRPr lang="en-US" sz="5400" dirty="0">
              <a:solidFill>
                <a:srgbClr val="FFFFFF"/>
              </a:solidFill>
              <a:effectLst>
                <a:outerShdw blurRad="50800" dist="63500" dir="2700000" algn="tl" rotWithShape="0">
                  <a:srgbClr val="000000"/>
                </a:outerShdw>
              </a:effectLst>
            </a:endParaRPr>
          </a:p>
        </p:txBody>
      </p:sp>
      <p:sp>
        <p:nvSpPr>
          <p:cNvPr id="4186116" name="Text Box 4"/>
          <p:cNvSpPr txBox="1">
            <a:spLocks noChangeArrowheads="1"/>
          </p:cNvSpPr>
          <p:nvPr/>
        </p:nvSpPr>
        <p:spPr bwMode="auto">
          <a:xfrm>
            <a:off x="1524000" y="3060700"/>
            <a:ext cx="7391400" cy="20313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defTabSz="914400" fontAlgn="base">
              <a:spcBef>
                <a:spcPct val="50000"/>
              </a:spcBef>
              <a:spcAft>
                <a:spcPct val="0"/>
              </a:spcAft>
              <a:defRPr/>
            </a:pPr>
            <a:r>
              <a:rPr lang="ar-JO" sz="36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و جبل الرب الإله آدم </a:t>
            </a:r>
            <a:r>
              <a:rPr lang="ar-JO" sz="3600" b="1" dirty="0">
                <a:solidFill>
                  <a:srgbClr val="FFFF00"/>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تراباً من الأرض </a:t>
            </a:r>
            <a:r>
              <a:rPr lang="ar-JO" sz="36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و نفخ في أنفه نسمة حياة فصار آدم </a:t>
            </a:r>
            <a:r>
              <a:rPr lang="ar-JO" sz="3600" b="1" dirty="0">
                <a:solidFill>
                  <a:srgbClr val="FFFF00"/>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نفساً حية</a:t>
            </a:r>
          </a:p>
          <a:p>
            <a:pPr algn="r" defTabSz="914400" fontAlgn="base">
              <a:spcBef>
                <a:spcPct val="50000"/>
              </a:spcBef>
              <a:spcAft>
                <a:spcPct val="0"/>
              </a:spcAft>
              <a:defRPr/>
            </a:pPr>
            <a:r>
              <a:rPr lang="ar-JO" sz="3600" b="1" dirty="0">
                <a:solidFill>
                  <a:srgbClr val="FFFF00"/>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(تك 2 : 7)</a:t>
            </a:r>
            <a:endParaRPr lang="en-US" sz="3600" b="1" dirty="0">
              <a:solidFill>
                <a:srgbClr val="FFFF00"/>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08065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dirty="0"/>
              <a:t>Gen. 2:22 NAS</a:t>
            </a:r>
          </a:p>
        </p:txBody>
      </p:sp>
      <p:sp>
        <p:nvSpPr>
          <p:cNvPr id="4210692" name="Text Box 4"/>
          <p:cNvSpPr txBox="1">
            <a:spLocks noChangeArrowheads="1"/>
          </p:cNvSpPr>
          <p:nvPr/>
        </p:nvSpPr>
        <p:spPr bwMode="auto">
          <a:xfrm>
            <a:off x="2667000" y="504707"/>
            <a:ext cx="647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ar-JO" sz="3600" b="1" dirty="0">
                <a:solidFill>
                  <a:srgbClr val="FFFFFF"/>
                </a:solidFill>
                <a:latin typeface="Arial" panose="020B0604020202020204" pitchFamily="34" charset="0"/>
                <a:ea typeface="ＭＳ Ｐゴシック"/>
                <a:cs typeface="Arial" panose="020B0604020202020204" pitchFamily="34" charset="0"/>
              </a:rPr>
              <a:t>و بنى الرب الإله </a:t>
            </a:r>
            <a:r>
              <a:rPr lang="ar-JO" sz="3600" b="1" dirty="0">
                <a:solidFill>
                  <a:srgbClr val="FFFF00"/>
                </a:solidFill>
                <a:latin typeface="Arial" panose="020B0604020202020204" pitchFamily="34" charset="0"/>
                <a:ea typeface="ＭＳ Ｐゴシック"/>
                <a:cs typeface="Arial" panose="020B0604020202020204" pitchFamily="34" charset="0"/>
              </a:rPr>
              <a:t>الضلع</a:t>
            </a:r>
            <a:r>
              <a:rPr lang="ar-JO" sz="3600" b="1" dirty="0">
                <a:solidFill>
                  <a:srgbClr val="FFFFFF"/>
                </a:solidFill>
                <a:latin typeface="Arial" panose="020B0604020202020204" pitchFamily="34" charset="0"/>
                <a:ea typeface="ＭＳ Ｐゴシック"/>
                <a:cs typeface="Arial" panose="020B0604020202020204" pitchFamily="34" charset="0"/>
              </a:rPr>
              <a:t> التي أخذها من آدم امرأة و أحضرها إلى آدم</a:t>
            </a:r>
            <a:endParaRPr lang="en-US" sz="3600" b="1" dirty="0">
              <a:solidFill>
                <a:srgbClr val="FFFFFF"/>
              </a:solidFill>
              <a:latin typeface="Arial" panose="020B0604020202020204" pitchFamily="34" charset="0"/>
              <a:ea typeface="ＭＳ Ｐゴシック"/>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ar-JO" sz="5400" b="1" dirty="0">
                <a:solidFill>
                  <a:srgbClr val="00FF00"/>
                </a:solidFill>
                <a:latin typeface="Arial" panose="020B0604020202020204" pitchFamily="34" charset="0"/>
                <a:ea typeface="ＭＳ Ｐゴシック"/>
                <a:cs typeface="Arial" panose="020B0604020202020204" pitchFamily="34" charset="0"/>
              </a:rPr>
              <a:t>تكوين 2 : 22</a:t>
            </a:r>
            <a:endParaRPr lang="en-US" sz="5400" b="1" dirty="0">
              <a:solidFill>
                <a:srgbClr val="00FF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916960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 حواء</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5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dirty="0">
                <a:solidFill>
                  <a:schemeClr val="tx1"/>
                </a:solidFill>
                <a:effectLst/>
                <a:ea typeface="ＭＳ Ｐゴシック" charset="0"/>
              </a:rPr>
              <a:t>2. افهم أن الملك قد </a:t>
            </a:r>
            <a:r>
              <a:rPr lang="ar-JO" sz="6000" dirty="0">
                <a:solidFill>
                  <a:schemeClr val="accent2"/>
                </a:solidFill>
                <a:effectLst/>
                <a:ea typeface="ＭＳ Ｐゴシック" charset="0"/>
              </a:rPr>
              <a:t>وعدك</a:t>
            </a:r>
            <a:r>
              <a:rPr lang="ar-JO" sz="6000" dirty="0">
                <a:solidFill>
                  <a:schemeClr val="tx1"/>
                </a:solidFill>
                <a:effectLst/>
                <a:ea typeface="ＭＳ Ｐゴシック" charset="0"/>
              </a:rPr>
              <a:t> بالبركة</a:t>
            </a:r>
            <a:endParaRPr lang="en-US" sz="6000" dirty="0">
              <a:solidFill>
                <a:schemeClr val="tx1"/>
              </a:solidFill>
              <a:effectLst/>
              <a:ea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12 – 50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058480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dirty="0">
                <a:solidFill>
                  <a:schemeClr val="bg1"/>
                </a:solidFill>
              </a:rPr>
              <a:t>صورة الأطفال آدم و حواء</a:t>
            </a:r>
            <a:endParaRPr lang="en-US" sz="4000" dirty="0">
              <a:solidFill>
                <a:schemeClr val="bg1"/>
              </a:solidFill>
            </a:endParaRP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 حواء مع الحية</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b="1" dirty="0">
                <a:solidFill>
                  <a:schemeClr val="bg1"/>
                </a:solidFill>
                <a:latin typeface="Arial" panose="020B0604020202020204" pitchFamily="34" charset="0"/>
                <a:ea typeface="ＭＳ Ｐゴシック" charset="0"/>
                <a:cs typeface="Arial" panose="020B0604020202020204" pitchFamily="34" charset="0"/>
              </a:rPr>
              <a:t>The Image of God</a:t>
            </a:r>
            <a:endParaRPr lang="en-US" altLang="zh-CN" b="1" dirty="0">
              <a:latin typeface="Arial" panose="020B0604020202020204" pitchFamily="34" charset="0"/>
              <a:ea typeface="ＭＳ Ｐゴシック" charset="0"/>
              <a:cs typeface="Arial" panose="020B0604020202020204" pitchFamily="34"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3200" b="1" dirty="0">
                <a:solidFill>
                  <a:prstClr val="white"/>
                </a:solidFill>
                <a:latin typeface="Arial" panose="020B0604020202020204" pitchFamily="34" charset="0"/>
                <a:cs typeface="Arial" panose="020B0604020202020204" pitchFamily="34" charset="0"/>
              </a:rPr>
              <a:t>ما هو؟</a:t>
            </a:r>
            <a:endParaRPr lang="en-US" altLang="zh-CN" sz="3200" b="1" dirty="0">
              <a:solidFill>
                <a:prstClr val="white"/>
              </a:solidFill>
              <a:latin typeface="Arial" panose="020B0604020202020204" pitchFamily="34" charset="0"/>
              <a:cs typeface="Arial" panose="020B0604020202020204" pitchFamily="34" charset="0"/>
            </a:endParaRPr>
          </a:p>
        </p:txBody>
      </p:sp>
      <p:sp>
        <p:nvSpPr>
          <p:cNvPr id="297990"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prstClr val="black"/>
                </a:solidFill>
                <a:latin typeface="Arial" panose="020B0604020202020204" pitchFamily="34" charset="0"/>
                <a:ea typeface="ＭＳ Ｐゴシック" pitchFamily="-112" charset="-128"/>
                <a:cs typeface="Arial" panose="020B0604020202020204" pitchFamily="34" charset="0"/>
              </a:rPr>
              <a:t>35</a:t>
            </a:r>
            <a:endParaRPr lang="en-US" b="1" dirty="0">
              <a:solidFill>
                <a:prstClr val="black"/>
              </a:solidFill>
              <a:latin typeface="Arial" panose="020B0604020202020204" pitchFamily="34" charset="0"/>
              <a:ea typeface="ＭＳ Ｐゴシック" pitchFamily="-112" charset="-128"/>
              <a:cs typeface="Arial" panose="020B0604020202020204" pitchFamily="34" charset="0"/>
            </a:endParaRP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rPr>
              <a:t>البشر متميزين عن الحيوانات :</a:t>
            </a:r>
            <a:endParaRPr lang="en-US"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endParaRPr>
          </a:p>
          <a:p>
            <a:pPr algn="r">
              <a:spcBef>
                <a:spcPct val="20000"/>
              </a:spcBef>
            </a:pPr>
            <a:r>
              <a:rPr lang="ar-JO"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rPr>
              <a:t>* حق حكم الخليقة (1 : 26)</a:t>
            </a:r>
            <a:endParaRPr lang="en-US"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endParaRPr>
          </a:p>
          <a:p>
            <a:pPr algn="r">
              <a:spcBef>
                <a:spcPct val="20000"/>
              </a:spcBef>
            </a:pPr>
            <a:r>
              <a:rPr lang="ar-JO"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rPr>
              <a:t>* كرامة البشر (9 : 6)</a:t>
            </a:r>
            <a:endParaRPr lang="en-US"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endParaRPr>
          </a:p>
          <a:p>
            <a:pPr algn="r">
              <a:spcBef>
                <a:spcPct val="20000"/>
              </a:spcBef>
            </a:pPr>
            <a:r>
              <a:rPr lang="ar-JO"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rPr>
              <a:t>* القدرة على التواصل مع الله (2 : 16 و ما يليها)</a:t>
            </a:r>
            <a:endParaRPr lang="en-US" altLang="zh-CN" sz="3200" b="1" dirty="0">
              <a:solidFill>
                <a:prstClr val="black"/>
              </a:solidFill>
              <a:effectLst>
                <a:glow rad="165100">
                  <a:prstClr val="white"/>
                </a:glow>
              </a:effectLst>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401487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977" y="2797925"/>
            <a:ext cx="9144000" cy="1565910"/>
            <a:chOff x="10012" y="5292090"/>
            <a:chExt cx="9144000" cy="1565910"/>
          </a:xfrm>
        </p:grpSpPr>
        <p:pic>
          <p:nvPicPr>
            <p:cNvPr id="2" name="Picture 1"/>
            <p:cNvPicPr>
              <a:picLocks noChangeAspect="1"/>
            </p:cNvPicPr>
            <p:nvPr/>
          </p:nvPicPr>
          <p:blipFill>
            <a:blip r:embed="rId4"/>
            <a:stretch>
              <a:fillRect/>
            </a:stretch>
          </p:blipFill>
          <p:spPr>
            <a:xfrm>
              <a:off x="10012" y="5292090"/>
              <a:ext cx="9144000" cy="1565910"/>
            </a:xfrm>
            <a:prstGeom prst="rect">
              <a:avLst/>
            </a:prstGeom>
          </p:spPr>
        </p:pic>
        <p:sp>
          <p:nvSpPr>
            <p:cNvPr id="3" name="Rectangle 2"/>
            <p:cNvSpPr/>
            <p:nvPr/>
          </p:nvSpPr>
          <p:spPr bwMode="auto">
            <a:xfrm>
              <a:off x="10012" y="6588670"/>
              <a:ext cx="9144000" cy="2693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p:txBody>
        </p:sp>
      </p:grpSp>
      <p:sp>
        <p:nvSpPr>
          <p:cNvPr id="5788674" name="Rectangle 2"/>
          <p:cNvSpPr>
            <a:spLocks noGrp="1" noChangeArrowheads="1"/>
          </p:cNvSpPr>
          <p:nvPr>
            <p:ph type="title"/>
          </p:nvPr>
        </p:nvSpPr>
        <p:spPr>
          <a:xfrm>
            <a:off x="457200" y="-593318"/>
            <a:ext cx="8229600" cy="604658"/>
          </a:xfrm>
        </p:spPr>
        <p:txBody>
          <a:bodyPr/>
          <a:lstStyle/>
          <a:p>
            <a:pPr eaLnBrk="1" hangingPunct="1">
              <a:defRPr/>
            </a:pPr>
            <a:r>
              <a:rPr lang="ar-JO" sz="3600" dirty="0">
                <a:solidFill>
                  <a:schemeClr val="tx1"/>
                </a:solidFill>
              </a:rPr>
              <a:t>تك 3 : 20 و 1 كو 15 : 45</a:t>
            </a:r>
            <a:endParaRPr lang="en-US" sz="3600" dirty="0">
              <a:solidFill>
                <a:schemeClr val="tx1"/>
              </a:solidFill>
            </a:endParaRPr>
          </a:p>
        </p:txBody>
      </p:sp>
      <p:sp>
        <p:nvSpPr>
          <p:cNvPr id="5788676" name="Text Box 4"/>
          <p:cNvSpPr txBox="1">
            <a:spLocks noChangeArrowheads="1"/>
          </p:cNvSpPr>
          <p:nvPr/>
        </p:nvSpPr>
        <p:spPr bwMode="auto">
          <a:xfrm>
            <a:off x="914400" y="990600"/>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0"/>
              </a:spcBef>
              <a:spcAft>
                <a:spcPct val="0"/>
              </a:spcAf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و دعا آدم اسم امرأته </a:t>
            </a:r>
            <a:r>
              <a:rPr lang="ar-JO" sz="3200" b="1" dirty="0">
                <a:solidFill>
                  <a:srgbClr val="FFFF00"/>
                </a:solidFill>
                <a:latin typeface="Arial" panose="020B0604020202020204" pitchFamily="34" charset="0"/>
                <a:ea typeface="ＭＳ Ｐゴシック" charset="0"/>
                <a:cs typeface="Arial" panose="020B0604020202020204" pitchFamily="34" charset="0"/>
              </a:rPr>
              <a:t>حواء</a:t>
            </a:r>
            <a:r>
              <a:rPr lang="ar-JO" sz="3200" b="1" dirty="0">
                <a:solidFill>
                  <a:srgbClr val="FFFFFF"/>
                </a:solidFill>
                <a:latin typeface="Arial" panose="020B0604020202020204" pitchFamily="34" charset="0"/>
                <a:ea typeface="ＭＳ Ｐゴシック" charset="0"/>
                <a:cs typeface="Arial" panose="020B0604020202020204" pitchFamily="34" charset="0"/>
              </a:rPr>
              <a:t> لأنها </a:t>
            </a:r>
            <a:r>
              <a:rPr lang="ar-JO" sz="3200" b="1" dirty="0">
                <a:solidFill>
                  <a:srgbClr val="FFFF00"/>
                </a:solidFill>
                <a:latin typeface="Arial" panose="020B0604020202020204" pitchFamily="34" charset="0"/>
                <a:ea typeface="ＭＳ Ｐゴシック" charset="0"/>
                <a:cs typeface="Arial" panose="020B0604020202020204" pitchFamily="34" charset="0"/>
              </a:rPr>
              <a:t>أم كل حي </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788677" name="Text Box 5"/>
          <p:cNvSpPr txBox="1">
            <a:spLocks noChangeArrowheads="1"/>
          </p:cNvSpPr>
          <p:nvPr/>
        </p:nvSpPr>
        <p:spPr bwMode="auto">
          <a:xfrm>
            <a:off x="914400" y="106680"/>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5400" b="1" dirty="0">
                <a:solidFill>
                  <a:srgbClr val="00FF00"/>
                </a:solidFill>
                <a:latin typeface="Arial" panose="020B0604020202020204" pitchFamily="34" charset="0"/>
                <a:ea typeface="ＭＳ Ｐゴシック" charset="0"/>
                <a:cs typeface="Arial" panose="020B0604020202020204" pitchFamily="34" charset="0"/>
              </a:rPr>
              <a:t>تكوين 3 : 20</a:t>
            </a:r>
            <a:endParaRPr lang="en-US" sz="5400" b="1" dirty="0">
              <a:solidFill>
                <a:srgbClr val="00FF00"/>
              </a:solidFill>
              <a:latin typeface="Arial" panose="020B0604020202020204" pitchFamily="34" charset="0"/>
              <a:ea typeface="ＭＳ Ｐゴシック" charset="0"/>
              <a:cs typeface="Arial" panose="020B0604020202020204" pitchFamily="34" charset="0"/>
            </a:endParaRPr>
          </a:p>
        </p:txBody>
      </p:sp>
      <p:sp>
        <p:nvSpPr>
          <p:cNvPr id="5788678" name="Text Box 6"/>
          <p:cNvSpPr txBox="1">
            <a:spLocks noChangeArrowheads="1"/>
          </p:cNvSpPr>
          <p:nvPr/>
        </p:nvSpPr>
        <p:spPr bwMode="auto">
          <a:xfrm>
            <a:off x="838200" y="4457042"/>
            <a:ext cx="7239000" cy="9233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ar-JO" sz="5400" b="1" dirty="0">
                <a:solidFill>
                  <a:srgbClr val="00FF00"/>
                </a:solidFill>
                <a:latin typeface="Arial" panose="020B0604020202020204" pitchFamily="34" charset="0"/>
                <a:ea typeface="ＭＳ Ｐゴシック" charset="0"/>
                <a:cs typeface="Arial" panose="020B0604020202020204" pitchFamily="34" charset="0"/>
              </a:rPr>
              <a:t>1 كورنثوس 15 : 45</a:t>
            </a:r>
            <a:endParaRPr lang="en-US" sz="5400" b="1" dirty="0">
              <a:solidFill>
                <a:srgbClr val="00FF00"/>
              </a:solidFill>
              <a:latin typeface="Arial" panose="020B0604020202020204" pitchFamily="34" charset="0"/>
              <a:ea typeface="ＭＳ Ｐゴシック" charset="0"/>
              <a:cs typeface="Arial" panose="020B0604020202020204" pitchFamily="34" charset="0"/>
            </a:endParaRPr>
          </a:p>
        </p:txBody>
      </p:sp>
      <p:sp>
        <p:nvSpPr>
          <p:cNvPr id="5788679" name="Text Box 7"/>
          <p:cNvSpPr txBox="1">
            <a:spLocks noChangeArrowheads="1"/>
          </p:cNvSpPr>
          <p:nvPr/>
        </p:nvSpPr>
        <p:spPr bwMode="auto">
          <a:xfrm>
            <a:off x="838200" y="5363266"/>
            <a:ext cx="7315200"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200" dirty="0">
                <a:solidFill>
                  <a:srgbClr val="FFFFFF"/>
                </a:solidFill>
                <a:latin typeface="Arial" panose="020B0604020202020204" pitchFamily="34" charset="0"/>
                <a:cs typeface="Arial" panose="020B0604020202020204" pitchFamily="34" charset="0"/>
              </a:rPr>
              <a:t>هكذا مكتوب أيضاً صار </a:t>
            </a:r>
            <a:r>
              <a:rPr lang="ar-JO" sz="3200" dirty="0">
                <a:solidFill>
                  <a:srgbClr val="FFFF00"/>
                </a:solidFill>
                <a:latin typeface="Arial" panose="020B0604020202020204" pitchFamily="34" charset="0"/>
                <a:cs typeface="Arial" panose="020B0604020202020204" pitchFamily="34" charset="0"/>
              </a:rPr>
              <a:t>آدم الإنسان الأول </a:t>
            </a:r>
            <a:r>
              <a:rPr lang="ar-JO" sz="3200" dirty="0">
                <a:solidFill>
                  <a:srgbClr val="FFFFFF"/>
                </a:solidFill>
                <a:latin typeface="Arial" panose="020B0604020202020204" pitchFamily="34" charset="0"/>
                <a:cs typeface="Arial" panose="020B0604020202020204" pitchFamily="34" charset="0"/>
              </a:rPr>
              <a:t>نفساً حية</a:t>
            </a:r>
            <a:endParaRPr lang="en-US" sz="3200" dirty="0">
              <a:solidFill>
                <a:srgbClr val="FFFFFF"/>
              </a:solidFill>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1855963"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تراب</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
        <p:nvSpPr>
          <p:cNvPr id="10" name="Rectangle 9"/>
          <p:cNvSpPr>
            <a:spLocks noChangeArrowheads="1"/>
          </p:cNvSpPr>
          <p:nvPr/>
        </p:nvSpPr>
        <p:spPr bwMode="auto">
          <a:xfrm>
            <a:off x="3340001"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نفخة</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
        <p:nvSpPr>
          <p:cNvPr id="11" name="Rectangle 10"/>
          <p:cNvSpPr>
            <a:spLocks noChangeArrowheads="1"/>
          </p:cNvSpPr>
          <p:nvPr/>
        </p:nvSpPr>
        <p:spPr bwMode="auto">
          <a:xfrm>
            <a:off x="4812699"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رسالة</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
        <p:nvSpPr>
          <p:cNvPr id="12" name="Rectangle 11"/>
          <p:cNvSpPr>
            <a:spLocks noChangeArrowheads="1"/>
          </p:cNvSpPr>
          <p:nvPr/>
        </p:nvSpPr>
        <p:spPr bwMode="auto">
          <a:xfrm>
            <a:off x="6296738"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شخص</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
        <p:nvSpPr>
          <p:cNvPr id="13" name="Rectangle 12"/>
          <p:cNvSpPr>
            <a:spLocks noChangeArrowheads="1"/>
          </p:cNvSpPr>
          <p:nvPr/>
        </p:nvSpPr>
        <p:spPr bwMode="auto">
          <a:xfrm>
            <a:off x="775809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شخص</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
        <p:nvSpPr>
          <p:cNvPr id="14" name="Rectangle 13"/>
          <p:cNvSpPr>
            <a:spLocks noChangeArrowheads="1"/>
          </p:cNvSpPr>
          <p:nvPr/>
        </p:nvSpPr>
        <p:spPr bwMode="auto">
          <a:xfrm>
            <a:off x="136717" y="3926849"/>
            <a:ext cx="1445797" cy="44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altLang="zh-CN" b="1" dirty="0">
                <a:solidFill>
                  <a:prstClr val="black"/>
                </a:solidFill>
                <a:effectLst/>
                <a:latin typeface="Arial" panose="020B0604020202020204" pitchFamily="34" charset="0"/>
                <a:ea typeface="宋体"/>
                <a:cs typeface="Arial" panose="020B0604020202020204" pitchFamily="34" charset="0"/>
              </a:rPr>
              <a:t>الجنة</a:t>
            </a:r>
            <a:endParaRPr lang="en-US" altLang="zh-CN" b="1" dirty="0">
              <a:solidFill>
                <a:prstClr val="black"/>
              </a:solidFill>
              <a:effectLst/>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326754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86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p:bldP spid="5788679" grpId="0"/>
      <p:bldP spid="9" grpId="0" build="p"/>
      <p:bldP spid="10" grpId="0" build="p"/>
      <p:bldP spid="11" grpId="0" build="p"/>
      <p:bldP spid="12" grpId="0" build="p"/>
      <p:bldP spid="13" grpId="0" build="p"/>
      <p:bldP spid="14"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algn="ctr"/>
            <a:endParaRPr lang="zh-CN" altLang="en-US" sz="1600" b="1" dirty="0">
              <a:solidFill>
                <a:srgbClr val="000000"/>
              </a:solidFill>
              <a:latin typeface="Arial" panose="020B0604020202020204" pitchFamily="34" charset="0"/>
              <a:cs typeface="Arial" panose="020B0604020202020204" pitchFamily="34" charset="0"/>
            </a:endParaRPr>
          </a:p>
        </p:txBody>
      </p:sp>
      <p:sp>
        <p:nvSpPr>
          <p:cNvPr id="1795075" name="AutoShape 3"/>
          <p:cNvSpPr>
            <a:spLocks noChangeArrowheads="1"/>
          </p:cNvSpPr>
          <p:nvPr/>
        </p:nvSpPr>
        <p:spPr bwMode="auto">
          <a:xfrm>
            <a:off x="1981200" y="1295400"/>
            <a:ext cx="4953000" cy="3886200"/>
          </a:xfrm>
          <a:prstGeom prst="triangle">
            <a:avLst>
              <a:gd name="adj" fmla="val 50000"/>
            </a:avLst>
          </a:prstGeom>
          <a:gradFill rotWithShape="1">
            <a:gsLst>
              <a:gs pos="0">
                <a:srgbClr val="FFFF00"/>
              </a:gs>
              <a:gs pos="100000">
                <a:srgbClr val="FFFF00">
                  <a:gamma/>
                  <a:shade val="65882"/>
                  <a:invGamma/>
                </a:srgbClr>
              </a:gs>
            </a:gsLst>
            <a:path path="shape">
              <a:fillToRect l="50000" t="50000" r="50000" b="50000"/>
            </a:path>
          </a:gra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5076" name="Text Box 4"/>
          <p:cNvSpPr txBox="1">
            <a:spLocks noChangeArrowheads="1"/>
          </p:cNvSpPr>
          <p:nvPr/>
        </p:nvSpPr>
        <p:spPr bwMode="auto">
          <a:xfrm>
            <a:off x="7620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المعرفة</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77" name="Text Box 5"/>
          <p:cNvSpPr txBox="1">
            <a:spLocks noChangeArrowheads="1"/>
          </p:cNvSpPr>
          <p:nvPr/>
        </p:nvSpPr>
        <p:spPr bwMode="auto">
          <a:xfrm>
            <a:off x="58674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المحبة</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78" name="Text Box 6"/>
          <p:cNvSpPr txBox="1">
            <a:spLocks noChangeArrowheads="1"/>
          </p:cNvSpPr>
          <p:nvPr/>
        </p:nvSpPr>
        <p:spPr bwMode="auto">
          <a:xfrm>
            <a:off x="3238500" y="60039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الطاعة</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79" name="Text Box 7"/>
          <p:cNvSpPr txBox="1">
            <a:spLocks noChangeArrowheads="1"/>
          </p:cNvSpPr>
          <p:nvPr/>
        </p:nvSpPr>
        <p:spPr bwMode="auto">
          <a:xfrm>
            <a:off x="57150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المشاعر</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80" name="Text Box 8"/>
          <p:cNvSpPr txBox="1">
            <a:spLocks noChangeArrowheads="1"/>
          </p:cNvSpPr>
          <p:nvPr/>
        </p:nvSpPr>
        <p:spPr bwMode="auto">
          <a:xfrm>
            <a:off x="3048000" y="53340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الإرادة</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81" name="Text Box 9"/>
          <p:cNvSpPr txBox="1">
            <a:spLocks noChangeArrowheads="1"/>
          </p:cNvSpPr>
          <p:nvPr/>
        </p:nvSpPr>
        <p:spPr bwMode="auto">
          <a:xfrm>
            <a:off x="6096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الذهن</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82" name="Text Box 10"/>
          <p:cNvSpPr txBox="1">
            <a:spLocks noChangeArrowheads="1"/>
          </p:cNvSpPr>
          <p:nvPr/>
        </p:nvSpPr>
        <p:spPr bwMode="auto">
          <a:xfrm>
            <a:off x="4876800" y="6278563"/>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تكوين 1 : 27</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5083" name="Text Box 11"/>
          <p:cNvSpPr txBox="1">
            <a:spLocks noChangeArrowheads="1"/>
          </p:cNvSpPr>
          <p:nvPr/>
        </p:nvSpPr>
        <p:spPr bwMode="auto">
          <a:xfrm>
            <a:off x="3200400" y="3182208"/>
            <a:ext cx="2514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ar-JO" sz="3600" b="1" dirty="0">
                <a:solidFill>
                  <a:srgbClr val="FF0000"/>
                </a:solidFill>
                <a:latin typeface="Arial" panose="020B0604020202020204" pitchFamily="34" charset="0"/>
                <a:ea typeface="ＭＳ Ｐゴシック" pitchFamily="-112" charset="-128"/>
                <a:cs typeface="Arial" panose="020B0604020202020204" pitchFamily="34" charset="0"/>
              </a:rPr>
              <a:t>الإنسان يحكم مع الله</a:t>
            </a:r>
            <a:endParaRPr lang="en-US" sz="3600" b="1" dirty="0">
              <a:solidFill>
                <a:srgbClr val="FF0000"/>
              </a:solidFill>
              <a:latin typeface="Arial" panose="020B0604020202020204" pitchFamily="34" charset="0"/>
              <a:ea typeface="ＭＳ Ｐゴシック" pitchFamily="-112" charset="-128"/>
              <a:cs typeface="Arial" panose="020B0604020202020204" pitchFamily="34" charset="0"/>
            </a:endParaRPr>
          </a:p>
        </p:txBody>
      </p:sp>
      <p:sp>
        <p:nvSpPr>
          <p:cNvPr id="1795084" name="Text Box 12"/>
          <p:cNvSpPr txBox="1">
            <a:spLocks noChangeArrowheads="1"/>
          </p:cNvSpPr>
          <p:nvPr/>
        </p:nvSpPr>
        <p:spPr bwMode="auto">
          <a:xfrm>
            <a:off x="242888" y="846843"/>
            <a:ext cx="8748712" cy="1200329"/>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p>
            <a:pPr algn="ctr">
              <a:defRPr/>
            </a:pPr>
            <a:r>
              <a:rPr lang="ar-JO" sz="3600" dirty="0">
                <a:solidFill>
                  <a:schemeClr val="bg1"/>
                </a:solidFill>
                <a:latin typeface="Arial" panose="020B0604020202020204" pitchFamily="34" charset="0"/>
                <a:cs typeface="Arial" panose="020B0604020202020204" pitchFamily="34" charset="0"/>
              </a:rPr>
              <a:t>وضع الملوك القدامى صورًا (تماثيل) لأنفسهم في أقصى أجزاء إمبراطورياتهم لتمثيل سيادتهم - وكذلك فعل الله!</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95085" name="Rectangle 13"/>
          <p:cNvSpPr>
            <a:spLocks noGrp="1" noChangeArrowheads="1"/>
          </p:cNvSpPr>
          <p:nvPr>
            <p:ph type="title" idx="4294967295"/>
          </p:nvPr>
        </p:nvSpPr>
        <p:spPr>
          <a:xfrm>
            <a:off x="0" y="-76200"/>
            <a:ext cx="7772400" cy="830997"/>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rgbClr val="00FFFF"/>
                </a:solidFill>
                <a:latin typeface="Arial" panose="020B0604020202020204" pitchFamily="34" charset="0"/>
                <a:ea typeface="ＭＳ Ｐゴシック" pitchFamily="-112" charset="-128"/>
                <a:cs typeface="Arial" panose="020B0604020202020204" pitchFamily="34" charset="0"/>
              </a:rPr>
              <a:t>صورة الله</a:t>
            </a:r>
            <a:endParaRPr lang="en-US" sz="48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22927391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5257800" y="304800"/>
            <a:ext cx="3733800" cy="2057400"/>
          </a:xfrm>
          <a:noFill/>
        </p:spPr>
        <p:txBody>
          <a:bodyPr>
            <a:normAutofit/>
          </a:bodyPr>
          <a:lstStyle/>
          <a:p>
            <a:pPr eaLnBrk="1" hangingPunct="1"/>
            <a:r>
              <a:rPr lang="ar-JO" altLang="zh-CN" b="1" dirty="0">
                <a:solidFill>
                  <a:schemeClr val="bg1"/>
                </a:solidFill>
                <a:latin typeface="Arial" panose="020B0604020202020204" pitchFamily="34" charset="0"/>
                <a:ea typeface="ＭＳ Ｐゴシック" charset="0"/>
                <a:cs typeface="Arial" panose="020B0604020202020204" pitchFamily="34" charset="0"/>
              </a:rPr>
              <a:t>يستمر الخلق إلى تكوين 3</a:t>
            </a:r>
            <a:endParaRPr lang="en-US" altLang="zh-CN" b="1" dirty="0">
              <a:latin typeface="Arial" panose="020B0604020202020204" pitchFamily="34" charset="0"/>
              <a:ea typeface="ＭＳ Ｐゴシック" charset="0"/>
              <a:cs typeface="Arial" panose="020B0604020202020204" pitchFamily="34" charset="0"/>
            </a:endParaRPr>
          </a:p>
        </p:txBody>
      </p:sp>
      <p:pic>
        <p:nvPicPr>
          <p:cNvPr id="4577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5" name="Text Box 5"/>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35</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457732" name="Rectangle 6"/>
          <p:cNvSpPr>
            <a:spLocks noChangeArrowheads="1"/>
          </p:cNvSpPr>
          <p:nvPr/>
        </p:nvSpPr>
        <p:spPr bwMode="auto">
          <a:xfrm>
            <a:off x="5257800" y="2667000"/>
            <a:ext cx="373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lnSpc>
                <a:spcPct val="90000"/>
              </a:lnSpc>
              <a:spcBef>
                <a:spcPct val="20000"/>
              </a:spcBef>
            </a:pPr>
            <a:r>
              <a:rPr lang="ar-JO" altLang="zh-CN" sz="3200" b="1" dirty="0">
                <a:solidFill>
                  <a:srgbClr val="FFFFFF"/>
                </a:solidFill>
                <a:latin typeface="Arial" panose="020B0604020202020204" pitchFamily="34" charset="0"/>
                <a:cs typeface="Arial" panose="020B0604020202020204" pitchFamily="34" charset="0"/>
              </a:rPr>
              <a:t>* الوحدانية</a:t>
            </a:r>
            <a:endParaRPr lang="en-US" altLang="zh-CN" sz="3200" b="1" dirty="0">
              <a:solidFill>
                <a:srgbClr val="FFFFFF"/>
              </a:solidFill>
              <a:latin typeface="Arial" panose="020B0604020202020204" pitchFamily="34" charset="0"/>
              <a:cs typeface="Arial" panose="020B0604020202020204" pitchFamily="34" charset="0"/>
            </a:endParaRPr>
          </a:p>
          <a:p>
            <a:pPr algn="r">
              <a:lnSpc>
                <a:spcPct val="90000"/>
              </a:lnSpc>
              <a:spcBef>
                <a:spcPct val="20000"/>
              </a:spcBef>
            </a:pPr>
            <a:r>
              <a:rPr lang="ar-JO" altLang="zh-CN" sz="3200" b="1" dirty="0">
                <a:solidFill>
                  <a:srgbClr val="FFFFFF"/>
                </a:solidFill>
                <a:latin typeface="Arial" panose="020B0604020202020204" pitchFamily="34" charset="0"/>
                <a:cs typeface="Arial" panose="020B0604020202020204" pitchFamily="34" charset="0"/>
              </a:rPr>
              <a:t>* سيادة الله</a:t>
            </a:r>
            <a:endParaRPr lang="en-US" altLang="zh-CN" sz="3200" b="1" dirty="0">
              <a:solidFill>
                <a:srgbClr val="FFFFFF"/>
              </a:solidFill>
              <a:latin typeface="Arial" panose="020B0604020202020204" pitchFamily="34" charset="0"/>
              <a:cs typeface="Arial" panose="020B0604020202020204" pitchFamily="34" charset="0"/>
            </a:endParaRPr>
          </a:p>
          <a:p>
            <a:pPr algn="r">
              <a:lnSpc>
                <a:spcPct val="90000"/>
              </a:lnSpc>
              <a:spcBef>
                <a:spcPct val="20000"/>
              </a:spcBef>
            </a:pPr>
            <a:r>
              <a:rPr lang="ar-JO" altLang="ja-JP" sz="3200" b="1" dirty="0">
                <a:solidFill>
                  <a:srgbClr val="FFFFFF"/>
                </a:solidFill>
                <a:latin typeface="Arial" panose="020B0604020202020204" pitchFamily="34" charset="0"/>
                <a:cs typeface="Arial" panose="020B0604020202020204" pitchFamily="34" charset="0"/>
              </a:rPr>
              <a:t>* الكل حسن</a:t>
            </a:r>
            <a:endParaRPr lang="en-US" altLang="ja-JP" sz="3200" b="1" dirty="0">
              <a:solidFill>
                <a:srgbClr val="FFFFFF"/>
              </a:solidFill>
              <a:latin typeface="Arial" panose="020B0604020202020204" pitchFamily="34" charset="0"/>
              <a:cs typeface="Arial" panose="020B0604020202020204" pitchFamily="34" charset="0"/>
            </a:endParaRPr>
          </a:p>
          <a:p>
            <a:pPr algn="r">
              <a:lnSpc>
                <a:spcPct val="90000"/>
              </a:lnSpc>
              <a:spcBef>
                <a:spcPct val="20000"/>
              </a:spcBef>
            </a:pPr>
            <a:r>
              <a:rPr lang="ar-JO" altLang="zh-CN" sz="3200" b="1" dirty="0">
                <a:solidFill>
                  <a:srgbClr val="FFFFFF"/>
                </a:solidFill>
                <a:latin typeface="Arial" panose="020B0604020202020204" pitchFamily="34" charset="0"/>
                <a:cs typeface="Arial" panose="020B0604020202020204" pitchFamily="34" charset="0"/>
              </a:rPr>
              <a:t>* الإنسان بلا خطية</a:t>
            </a:r>
            <a:endParaRPr lang="en-US" altLang="zh-CN" sz="3200" b="1" dirty="0">
              <a:solidFill>
                <a:srgbClr val="FFFFFF"/>
              </a:solidFill>
              <a:latin typeface="Arial" panose="020B0604020202020204" pitchFamily="34" charset="0"/>
              <a:cs typeface="Arial" panose="020B0604020202020204" pitchFamily="34" charset="0"/>
            </a:endParaRPr>
          </a:p>
          <a:p>
            <a:pPr algn="r">
              <a:lnSpc>
                <a:spcPct val="90000"/>
              </a:lnSpc>
              <a:spcBef>
                <a:spcPct val="20000"/>
              </a:spcBef>
            </a:pPr>
            <a:r>
              <a:rPr lang="ar-JO" altLang="zh-CN" sz="3200" b="1" dirty="0">
                <a:solidFill>
                  <a:srgbClr val="FFFFFF"/>
                </a:solidFill>
                <a:latin typeface="Arial" panose="020B0604020202020204" pitchFamily="34" charset="0"/>
                <a:cs typeface="Arial" panose="020B0604020202020204" pitchFamily="34" charset="0"/>
              </a:rPr>
              <a:t>* لا ألم أو شر</a:t>
            </a:r>
            <a:endParaRPr lang="en-US" altLang="zh-CN" sz="3200" b="1" dirty="0">
              <a:solidFill>
                <a:srgbClr val="FFFFFF"/>
              </a:solidFill>
              <a:latin typeface="Arial" panose="020B0604020202020204" pitchFamily="34" charset="0"/>
              <a:cs typeface="Arial" panose="020B0604020202020204" pitchFamily="34" charset="0"/>
            </a:endParaRPr>
          </a:p>
          <a:p>
            <a:pPr algn="r">
              <a:lnSpc>
                <a:spcPct val="90000"/>
              </a:lnSpc>
              <a:spcBef>
                <a:spcPct val="20000"/>
              </a:spcBef>
            </a:pPr>
            <a:r>
              <a:rPr lang="ar-JO" altLang="zh-CN" sz="3200" b="1" dirty="0">
                <a:solidFill>
                  <a:srgbClr val="FFFFFF"/>
                </a:solidFill>
                <a:latin typeface="Arial" panose="020B0604020202020204" pitchFamily="34" charset="0"/>
                <a:cs typeface="Arial" panose="020B0604020202020204" pitchFamily="34" charset="0"/>
              </a:rPr>
              <a:t>* شركة مع الله</a:t>
            </a:r>
            <a:endParaRPr lang="en-US" altLang="zh-CN"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06363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latin typeface="Arial" panose="020B0604020202020204" pitchFamily="34" charset="0"/>
                <a:cs typeface="Arial" panose="020B0604020202020204" pitchFamily="34" charset="0"/>
              </a:rPr>
              <a:t>بدأت الحياة بشكل عظيم للحيوانات</a:t>
            </a:r>
            <a:endParaRPr lang="en-US" b="1" dirty="0">
              <a:solidFill>
                <a:srgbClr val="FFFFFF"/>
              </a:solidFill>
              <a:effectLst>
                <a:glow rad="1905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latin typeface="Arial" panose="020B0604020202020204" pitchFamily="34" charset="0"/>
                <a:cs typeface="Arial" panose="020B0604020202020204" pitchFamily="34" charset="0"/>
              </a:rPr>
              <a:t>بدأت الحياة بشكل عظيم للحيوانات</a:t>
            </a:r>
            <a:endParaRPr lang="en-US" b="1" dirty="0">
              <a:solidFill>
                <a:srgbClr val="FFFFFF"/>
              </a:solidFill>
              <a:effectLst>
                <a:glow rad="1905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latin typeface="Arial" panose="020B0604020202020204" pitchFamily="34" charset="0"/>
                <a:cs typeface="Arial" panose="020B0604020202020204" pitchFamily="34" charset="0"/>
              </a:rPr>
              <a:t>بدأت الحياة بشكل عظيم للبشر</a:t>
            </a:r>
            <a:endParaRPr lang="en-US" b="1" dirty="0">
              <a:solidFill>
                <a:srgbClr val="FFFFFF"/>
              </a:solidFill>
              <a:effectLst>
                <a:glow rad="1905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261237"/>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822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latin typeface="Arial" panose="020B0604020202020204" pitchFamily="34" charset="0"/>
                <a:cs typeface="Arial" panose="020B0604020202020204" pitchFamily="34" charset="0"/>
              </a:rPr>
              <a:t>لكن الله أراد أن يتضمن ذلك الأشجار أيضاً</a:t>
            </a:r>
            <a:endParaRPr lang="en-US" b="1" dirty="0">
              <a:solidFill>
                <a:srgbClr val="FFFFFF"/>
              </a:solidFill>
              <a:effectLst>
                <a:glow rad="1905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60070"/>
            <a:ext cx="9144000" cy="6297930"/>
          </a:xfrm>
          <a:prstGeom prst="rect">
            <a:avLst/>
          </a:prstGeom>
        </p:spPr>
      </p:pic>
      <p:sp>
        <p:nvSpPr>
          <p:cNvPr id="164866" name="Title 1"/>
          <p:cNvSpPr txBox="1">
            <a:spLocks/>
          </p:cNvSpPr>
          <p:nvPr/>
        </p:nvSpPr>
        <p:spPr bwMode="auto">
          <a:xfrm>
            <a:off x="107504" y="5085184"/>
            <a:ext cx="9036496"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lnSpc>
                <a:spcPct val="95000"/>
              </a:lnSpc>
              <a:spcBef>
                <a:spcPct val="0"/>
              </a:spcBef>
              <a:spcAft>
                <a:spcPct val="0"/>
              </a:spcAft>
              <a:buClr>
                <a:srgbClr val="000000"/>
              </a:buClr>
              <a:buSzPct val="100000"/>
              <a:defRPr/>
            </a:pPr>
            <a:r>
              <a:rPr lang="ar-JO" sz="2800" b="1" dirty="0">
                <a:solidFill>
                  <a:srgbClr val="FFFFFF"/>
                </a:solidFill>
                <a:effectLst>
                  <a:glow rad="228600">
                    <a:srgbClr val="000000"/>
                  </a:glow>
                </a:effectLst>
                <a:latin typeface="Arial" panose="020B0604020202020204" pitchFamily="34" charset="0"/>
                <a:ea typeface="MS PGothic" charset="0"/>
                <a:cs typeface="Arial" panose="020B0604020202020204" pitchFamily="34" charset="0"/>
              </a:rPr>
              <a:t>و أوصى الرب الإله آدم قائلاً من جميع شجر الجنة تأكل أكلاً و أما شجرة معرفة الخير و الشر فلا تأكل منها لأنك يوم تأكل منها موتاً تموت</a:t>
            </a:r>
            <a:endParaRPr lang="en-US" sz="2800" b="1" dirty="0">
              <a:solidFill>
                <a:srgbClr val="FFFFFF"/>
              </a:solidFill>
              <a:effectLst>
                <a:glow rad="228600">
                  <a:srgbClr val="000000"/>
                </a:glow>
              </a:effectLst>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4000" dirty="0">
                <a:effectLst>
                  <a:glow rad="228600">
                    <a:srgbClr val="000000"/>
                  </a:glow>
                </a:effectLst>
                <a:ea typeface="MS PGothic" charset="0"/>
              </a:rPr>
              <a:t>تكوين 2 : 16 - 17</a:t>
            </a:r>
            <a:endParaRPr lang="en-US" sz="4000" dirty="0">
              <a:effectLst>
                <a:glow rad="228600">
                  <a:srgbClr val="000000"/>
                </a:glow>
              </a:effectLst>
              <a:ea typeface="MS PGothic" charset="0"/>
            </a:endParaRPr>
          </a:p>
        </p:txBody>
      </p:sp>
    </p:spTree>
    <p:extLst>
      <p:ext uri="{BB962C8B-B14F-4D97-AF65-F5344CB8AC3E}">
        <p14:creationId xmlns:p14="http://schemas.microsoft.com/office/powerpoint/2010/main" val="10977849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0" y="76200"/>
            <a:ext cx="4819260" cy="2057400"/>
          </a:xfrm>
        </p:spPr>
        <p:txBody>
          <a:bodyPr>
            <a:normAutofit fontScale="90000"/>
          </a:bodyPr>
          <a:lstStyle/>
          <a:p>
            <a:pPr eaLnBrk="1" hangingPunct="1"/>
            <a:r>
              <a:rPr lang="ar-JO" altLang="zh-CN" b="1" dirty="0">
                <a:solidFill>
                  <a:schemeClr val="bg1"/>
                </a:solidFill>
                <a:latin typeface="Arial" panose="020B0604020202020204" pitchFamily="34" charset="0"/>
                <a:cs typeface="Arial" panose="020B0604020202020204" pitchFamily="34" charset="0"/>
              </a:rPr>
              <a:t>سقط الشيطان بعد اليوم السابع من التاريخ مباشرة</a:t>
            </a:r>
            <a:endParaRPr lang="en-US" altLang="zh-CN" b="1" dirty="0">
              <a:latin typeface="Arial" panose="020B0604020202020204" pitchFamily="34" charset="0"/>
              <a:cs typeface="Arial" panose="020B0604020202020204" pitchFamily="34" charset="0"/>
            </a:endParaRPr>
          </a:p>
        </p:txBody>
      </p:sp>
      <p:sp>
        <p:nvSpPr>
          <p:cNvPr id="457732" name="Rectangle 6"/>
          <p:cNvSpPr>
            <a:spLocks noChangeArrowheads="1"/>
          </p:cNvSpPr>
          <p:nvPr/>
        </p:nvSpPr>
        <p:spPr bwMode="auto">
          <a:xfrm>
            <a:off x="1" y="2225260"/>
            <a:ext cx="9144000" cy="424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r" rtl="1">
              <a:lnSpc>
                <a:spcPct val="90000"/>
              </a:lnSpc>
              <a:spcBef>
                <a:spcPct val="20000"/>
              </a:spcBef>
            </a:pP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1. حز 28 يظهر الشيطان في حالته الكاملة غير الساقطة في عدن .</a:t>
            </a: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2. كان كل شيء حسن جداً في نهاية اليوم السادس و من ضمنها الملائكة .</a:t>
            </a: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3. قدس الله اليوم السابع فكيف يسقط الشيطان في ذلك اليوم؟</a:t>
            </a: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4. فور سقوط الشيطان قام بقيادة هجوم مباشر على الله .</a:t>
            </a:r>
            <a:endParaRPr lang="en-US" altLang="zh-CN" sz="2800" b="1" dirty="0">
              <a:solidFill>
                <a:srgbClr val="FFFFFF"/>
              </a:solidFill>
              <a:latin typeface="Arial" panose="020B0604020202020204" pitchFamily="34" charset="0"/>
              <a:cs typeface="Arial" panose="020B0604020202020204" pitchFamily="34" charset="0"/>
            </a:endParaRPr>
          </a:p>
          <a:p>
            <a:pPr marL="457200" indent="-457200" algn="r" rtl="1">
              <a:lnSpc>
                <a:spcPct val="90000"/>
              </a:lnSpc>
              <a:spcBef>
                <a:spcPct val="20000"/>
              </a:spcBef>
            </a:pPr>
            <a:r>
              <a:rPr lang="ar-JO" altLang="zh-CN" sz="2800" b="1" dirty="0">
                <a:solidFill>
                  <a:srgbClr val="FFFFFF"/>
                </a:solidFill>
                <a:latin typeface="Arial" panose="020B0604020202020204" pitchFamily="34" charset="0"/>
                <a:cs typeface="Arial" panose="020B0604020202020204" pitchFamily="34" charset="0"/>
              </a:rPr>
              <a:t>5. جاء السقوط بعد اليوم السابع مباشرة حتى أن آدم و حواء لم يمارسا</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الجنس إلا بعد السقوط .</a:t>
            </a:r>
            <a:endParaRPr lang="en-US" altLang="zh-CN" sz="2800"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380922" y="186083"/>
            <a:ext cx="1727200" cy="2819400"/>
          </a:xfrm>
          <a:prstGeom prst="rect">
            <a:avLst/>
          </a:prstGeom>
        </p:spPr>
      </p:pic>
      <p:sp>
        <p:nvSpPr>
          <p:cNvPr id="7" name="Rectangle 6"/>
          <p:cNvSpPr>
            <a:spLocks noChangeArrowheads="1"/>
          </p:cNvSpPr>
          <p:nvPr/>
        </p:nvSpPr>
        <p:spPr bwMode="auto">
          <a:xfrm>
            <a:off x="52700" y="6537740"/>
            <a:ext cx="9013999" cy="30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452438" indent="-452438" algn="r">
              <a:lnSpc>
                <a:spcPct val="90000"/>
              </a:lnSpc>
              <a:spcBef>
                <a:spcPct val="20000"/>
              </a:spcBef>
            </a:pPr>
            <a:r>
              <a:rPr lang="en-US" altLang="zh-CN" sz="2000" b="1" dirty="0">
                <a:solidFill>
                  <a:srgbClr val="FFFFFF"/>
                </a:solidFill>
                <a:latin typeface="Arial" panose="020B0604020202020204" pitchFamily="34" charset="0"/>
                <a:cs typeface="Arial" panose="020B0604020202020204" pitchFamily="34" charset="0"/>
              </a:rPr>
              <a:t>Terry Mortenson, 10 Oct 2014 email, adapted</a:t>
            </a:r>
          </a:p>
        </p:txBody>
      </p:sp>
    </p:spTree>
    <p:extLst>
      <p:ext uri="{BB962C8B-B14F-4D97-AF65-F5344CB8AC3E}">
        <p14:creationId xmlns:p14="http://schemas.microsoft.com/office/powerpoint/2010/main" val="343691199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7" dur="500"/>
                                        <p:tgtEl>
                                          <p:spTgt spid="4577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12" dur="500"/>
                                        <p:tgtEl>
                                          <p:spTgt spid="4577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17" dur="500"/>
                                        <p:tgtEl>
                                          <p:spTgt spid="45773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5" end="5"/>
                                            </p:txEl>
                                          </p:spTgt>
                                        </p:tgtEl>
                                        <p:attrNameLst>
                                          <p:attrName>style.visibility</p:attrName>
                                        </p:attrNameLst>
                                      </p:cBhvr>
                                      <p:to>
                                        <p:strVal val="visible"/>
                                      </p:to>
                                    </p:set>
                                    <p:animEffect transition="in" filter="blinds(horizontal)">
                                      <p:cBhvr>
                                        <p:cTn id="22" dur="500"/>
                                        <p:tgtEl>
                                          <p:spTgt spid="45773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6" end="6"/>
                                            </p:txEl>
                                          </p:spTgt>
                                        </p:tgtEl>
                                        <p:attrNameLst>
                                          <p:attrName>style.visibility</p:attrName>
                                        </p:attrNameLst>
                                      </p:cBhvr>
                                      <p:to>
                                        <p:strVal val="visible"/>
                                      </p:to>
                                    </p:set>
                                    <p:animEffect transition="in" filter="blinds(horizontal)">
                                      <p:cBhvr>
                                        <p:cTn id="27" dur="500"/>
                                        <p:tgtEl>
                                          <p:spTgt spid="4577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dirty="0">
                <a:solidFill>
                  <a:schemeClr val="bg1"/>
                </a:solidFill>
                <a:effectLst>
                  <a:glow rad="165100">
                    <a:schemeClr val="tx1"/>
                  </a:glow>
                </a:effectLst>
                <a:ea typeface="Osaka" charset="0"/>
                <a:cs typeface="Arial" panose="020B0604020202020204" pitchFamily="34" charset="0"/>
              </a:rPr>
              <a:t>تكوين 3</a:t>
            </a:r>
            <a:endParaRPr lang="en-US" altLang="zh-CN" sz="6000" dirty="0">
              <a:effectLst>
                <a:glow rad="165100">
                  <a:schemeClr val="tx1"/>
                </a:glow>
              </a:effectLst>
              <a:ea typeface="Osaka" charset="0"/>
              <a:cs typeface="Arial" panose="020B0604020202020204" pitchFamily="34"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ما </a:t>
            </a:r>
            <a:r>
              <a:rPr lang="ar-JO" altLang="zh-CN" sz="5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rPr>
              <a:t>الخطأ</a:t>
            </a:r>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 الذي فعلناه؟</a:t>
            </a:r>
            <a:endParaRPr lang="en-US" altLang="zh-CN" sz="2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dirty="0">
              <a:solidFill>
                <a:srgbClr val="000000"/>
              </a:solidFill>
              <a:latin typeface="Arial" panose="020B0604020202020204" pitchFamily="34" charset="0"/>
              <a:ea typeface="ＭＳ Ｐゴシック" pitchFamily="34" charset="-128"/>
              <a:cs typeface="Arial" panose="020B0604020202020204" pitchFamily="34" charset="0"/>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defTabSz="457200" eaLnBrk="1" hangingPunct="1"/>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ما </a:t>
            </a:r>
            <a:r>
              <a:rPr lang="ar-JO" altLang="zh-CN" sz="5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rPr>
              <a:t>الصواب</a:t>
            </a:r>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 الذي فعله الله؟</a:t>
            </a:r>
            <a:endParaRPr lang="en-US" altLang="zh-CN" sz="2400" b="1" dirty="0">
              <a:solidFill>
                <a:srgbClr val="CCFFCC"/>
              </a:solidFill>
              <a:effectLst>
                <a:glow rad="165100">
                  <a:srgbClr val="000000"/>
                </a:glow>
              </a:effectLst>
              <a:latin typeface="Arial" panose="020B0604020202020204" pitchFamily="34" charset="0"/>
              <a:ea typeface="Osaka" charset="0"/>
              <a:cs typeface="Arial" panose="020B0604020202020204" pitchFamily="34"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dirty="0">
              <a:solidFill>
                <a:srgbClr val="000000"/>
              </a:solidFill>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5296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dirty="0">
                <a:solidFill>
                  <a:srgbClr val="FFFFFF"/>
                </a:solidFill>
                <a:effectLst>
                  <a:outerShdw blurRad="38100" dist="38100" dir="2700000" algn="tl">
                    <a:srgbClr val="000000">
                      <a:alpha val="43137"/>
                    </a:srgbClr>
                  </a:outerShdw>
                </a:effectLst>
                <a:cs typeface="Arial" panose="020B0604020202020204" pitchFamily="34" charset="0"/>
              </a:rPr>
              <a:t>1. نحن نثق بأنفسنا بدلاً من الله </a:t>
            </a:r>
            <a:endParaRPr lang="en-US" sz="6000" dirty="0">
              <a:solidFill>
                <a:srgbClr val="FFFFFF"/>
              </a:solidFill>
              <a:effectLst>
                <a:outerShdw blurRad="38100" dist="38100" dir="2700000" algn="tl">
                  <a:srgbClr val="000000">
                    <a:alpha val="43137"/>
                  </a:srgbClr>
                </a:outerShdw>
              </a:effectLst>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5" y="3940577"/>
            <a:ext cx="3602606" cy="672543"/>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chemeClr val="tx1"/>
                </a:solidFill>
                <a:effectLst/>
                <a:latin typeface="Arial" panose="020B0604020202020204" pitchFamily="34" charset="0"/>
                <a:cs typeface="Arial" panose="020B0604020202020204" pitchFamily="34" charset="0"/>
              </a:rPr>
              <a:t>صناعة المشيئة</a:t>
            </a:r>
            <a:endParaRPr lang="en-US" sz="3600" b="1" kern="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4598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41"/>
          <a:stretch/>
        </p:blipFill>
        <p:spPr>
          <a:xfrm>
            <a:off x="0" y="-38675"/>
            <a:ext cx="9164158" cy="68966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0237" y="813033"/>
            <a:ext cx="9144000" cy="1079665"/>
          </a:xfrm>
          <a:effectLst/>
        </p:spPr>
        <p:txBody>
          <a:bodyPr anchor="ctr"/>
          <a:lstStyle/>
          <a:p>
            <a:pPr rtl="1">
              <a:defRPr/>
            </a:pPr>
            <a:r>
              <a:rPr lang="ar-JO" dirty="0">
                <a:solidFill>
                  <a:schemeClr val="tx1"/>
                </a:solidFill>
                <a:effectLst/>
                <a:ea typeface="ＭＳ Ｐゴシック" charset="0"/>
              </a:rPr>
              <a:t>نحاول أن نعيش بدون الله (3 : 1 – 7)</a:t>
            </a:r>
            <a:endParaRPr lang="en-US" dirty="0">
              <a:solidFill>
                <a:schemeClr val="tx1"/>
              </a:solidFill>
              <a:effectLst/>
              <a:ea typeface="ＭＳ Ｐゴシック" charset="0"/>
            </a:endParaRPr>
          </a:p>
        </p:txBody>
      </p:sp>
    </p:spTree>
    <p:extLst>
      <p:ext uri="{BB962C8B-B14F-4D97-AF65-F5344CB8AC3E}">
        <p14:creationId xmlns:p14="http://schemas.microsoft.com/office/powerpoint/2010/main" val="314687932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 كانت الحية أحيل جميع حيوانات البرية التي عملها الرب الإله فقالت للمرأة أحقاً قال الله لا تأكلا من كل شجر الجنة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4064000"/>
            <a:ext cx="9144000" cy="2794000"/>
          </a:xfrm>
          <a:prstGeom prst="rect">
            <a:avLst/>
          </a:prstGeom>
        </p:spPr>
      </p:pic>
    </p:spTree>
    <p:extLst>
      <p:ext uri="{BB962C8B-B14F-4D97-AF65-F5344CB8AC3E}">
        <p14:creationId xmlns:p14="http://schemas.microsoft.com/office/powerpoint/2010/main" val="91575565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20300" y="3379981"/>
            <a:ext cx="8037252" cy="3425714"/>
          </a:xfrm>
          <a:prstGeom prst="rect">
            <a:avLst/>
          </a:prstGeom>
        </p:spPr>
      </p:pic>
      <p:sp>
        <p:nvSpPr>
          <p:cNvPr id="900098" name="Rectangle 2"/>
          <p:cNvSpPr>
            <a:spLocks noGrp="1" noChangeArrowheads="1"/>
          </p:cNvSpPr>
          <p:nvPr>
            <p:ph type="ctrTitle"/>
          </p:nvPr>
        </p:nvSpPr>
        <p:spPr>
          <a:xfrm>
            <a:off x="0" y="-32760"/>
            <a:ext cx="9144000" cy="3188653"/>
          </a:xfrm>
          <a:effectLst>
            <a:outerShdw blurRad="63500" dist="35921" dir="2700000" algn="ctr" rotWithShape="0">
              <a:schemeClr val="tx2">
                <a:alpha val="74998"/>
              </a:schemeClr>
            </a:outerShdw>
          </a:effectLst>
        </p:spPr>
        <p:txBody>
          <a:bodyPr anchor="ctr"/>
          <a:lstStyle/>
          <a:p>
            <a:pPr rtl="1">
              <a:defRPr/>
            </a:pPr>
            <a:r>
              <a:rPr lang="ar-JO" sz="3600" dirty="0">
                <a:effectLst>
                  <a:glow rad="127000">
                    <a:schemeClr val="tx1"/>
                  </a:glow>
                </a:effectLst>
                <a:ea typeface="ＭＳ Ｐゴシック" charset="0"/>
              </a:rPr>
              <a:t>فقالت المرأة للحية من ثمر شجر الجنة نأكل و أما ثمر الشجرة التي في وسط الجنة فقال الله لا تاكلا منه و لا تمساه لئلا تموتا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2 –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03936829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dirty="0">
                <a:effectLst>
                  <a:glow rad="127000">
                    <a:schemeClr val="tx1"/>
                  </a:glow>
                </a:effectLst>
                <a:ea typeface="ＭＳ Ｐゴシック" charset="0"/>
              </a:rPr>
              <a:t>“</a:t>
            </a:r>
            <a:r>
              <a:rPr lang="ar-JO" dirty="0">
                <a:effectLst>
                  <a:glow rad="127000">
                    <a:schemeClr val="tx1"/>
                  </a:glow>
                </a:effectLst>
                <a:ea typeface="ＭＳ Ｐゴシック" charset="0"/>
              </a:rPr>
              <a:t>لا نستطيع أن نلمسه</a:t>
            </a:r>
            <a:r>
              <a:rPr lang="ru-RU"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الناموسية</a:t>
            </a:r>
            <a:r>
              <a:rPr lang="en-US" dirty="0">
                <a:effectLst>
                  <a:glow rad="127000">
                    <a:schemeClr val="tx1"/>
                  </a:glow>
                </a:effectLst>
                <a:ea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i="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rPr>
              <a:t>شككت حواء في كلمة الله </a:t>
            </a:r>
            <a:r>
              <a:rPr lang="ar-JO" dirty="0"/>
              <a:t>باعتبارها ناموسية </a:t>
            </a:r>
          </a:p>
          <a:p>
            <a:r>
              <a:rPr lang="en-US" dirty="0"/>
              <a:t>(</a:t>
            </a:r>
            <a:r>
              <a:rPr lang="ar-JO" dirty="0"/>
              <a:t>3 : 1 -3</a:t>
            </a:r>
            <a:r>
              <a:rPr lang="en-US" dirty="0"/>
              <a:t>).</a:t>
            </a:r>
          </a:p>
        </p:txBody>
      </p:sp>
    </p:spTree>
    <p:extLst>
      <p:ext uri="{BB962C8B-B14F-4D97-AF65-F5344CB8AC3E}">
        <p14:creationId xmlns:p14="http://schemas.microsoft.com/office/powerpoint/2010/main" val="308135429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458AA58-2364-C548-82B2-390582E41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0468"/>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0" y="0"/>
            <a:ext cx="4140485" cy="1551398"/>
          </a:xfrm>
          <a:solidFill>
            <a:schemeClr val="tx1"/>
          </a:solidFill>
        </p:spPr>
        <p:txBody>
          <a:bodyPr/>
          <a:lstStyle/>
          <a:p>
            <a:pPr eaLnBrk="1" hangingPunct="1">
              <a:defRPr/>
            </a:pPr>
            <a:r>
              <a:rPr lang="ar-JO" sz="2800" dirty="0">
                <a:effectLst>
                  <a:glow rad="101600">
                    <a:schemeClr val="tx1">
                      <a:alpha val="75000"/>
                    </a:schemeClr>
                  </a:glow>
                </a:effectLst>
                <a:ea typeface="ＭＳ Ｐゴシック" charset="-128"/>
              </a:rPr>
              <a:t>سؤال للنقاش في مجموعات صغيرة</a:t>
            </a:r>
            <a:br>
              <a:rPr lang="ar-JO" sz="2800" dirty="0">
                <a:effectLst>
                  <a:glow rad="101600">
                    <a:schemeClr val="tx1">
                      <a:alpha val="75000"/>
                    </a:schemeClr>
                  </a:glow>
                </a:effectLst>
                <a:ea typeface="ＭＳ Ｐゴシック" charset="-128"/>
              </a:rPr>
            </a:br>
            <a:r>
              <a:rPr lang="ar-JO" sz="2800" dirty="0">
                <a:effectLst>
                  <a:glow rad="101600">
                    <a:schemeClr val="tx1">
                      <a:alpha val="75000"/>
                    </a:schemeClr>
                  </a:glow>
                </a:effectLst>
                <a:ea typeface="ＭＳ Ｐゴシック" charset="-128"/>
              </a:rPr>
              <a:t>ما هي مشكلتنا كبشر؟</a:t>
            </a:r>
            <a:endParaRPr lang="en-US" sz="2800" dirty="0">
              <a:solidFill>
                <a:schemeClr val="bg1"/>
              </a:solidFill>
              <a:effectLst>
                <a:glow rad="101600">
                  <a:schemeClr val="tx1">
                    <a:alpha val="75000"/>
                  </a:schemeClr>
                </a:glow>
              </a:effectLst>
              <a:ea typeface="ＭＳ Ｐゴシック" charset="-128"/>
            </a:endParaRPr>
          </a:p>
        </p:txBody>
      </p:sp>
      <p:sp>
        <p:nvSpPr>
          <p:cNvPr id="5" name="Rectangle 2">
            <a:extLst>
              <a:ext uri="{FF2B5EF4-FFF2-40B4-BE49-F238E27FC236}">
                <a16:creationId xmlns:a16="http://schemas.microsoft.com/office/drawing/2014/main" id="{7157CAF5-9502-994B-ADFA-3433AF7B7797}"/>
              </a:ext>
            </a:extLst>
          </p:cNvPr>
          <p:cNvSpPr txBox="1">
            <a:spLocks noChangeArrowheads="1"/>
          </p:cNvSpPr>
          <p:nvPr/>
        </p:nvSpPr>
        <p:spPr bwMode="auto">
          <a:xfrm>
            <a:off x="0" y="4566863"/>
            <a:ext cx="9226193" cy="2291137"/>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lgn="r" defTabSz="914400" eaLnBrk="1" hangingPunct="1">
              <a:defRPr/>
            </a:pPr>
            <a:r>
              <a:rPr lang="ar-JO"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rPr>
              <a:t>1. ماذا تعتقد المجموعة التي تقودها عن سبب معاناتنا الرئيسية : البوذية, الهندوسية, العلمانية ... الخ سوف يقدمون إجابات مختلفة</a:t>
            </a:r>
            <a:endParaRPr lang="en-US"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endParaRPr>
          </a:p>
          <a:p>
            <a:pPr algn="r" defTabSz="914400" eaLnBrk="1" hangingPunct="1">
              <a:defRPr/>
            </a:pPr>
            <a:r>
              <a:rPr lang="ar-JO"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rPr>
              <a:t>2. كيف تتجاوب مع إجاباتهم؟</a:t>
            </a:r>
            <a:endParaRPr lang="en-US" sz="2800" kern="0" dirty="0">
              <a:solidFill>
                <a:schemeClr val="bg1"/>
              </a:solidFill>
              <a:effectLst>
                <a:glow rad="1016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69120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ما و من هو الذي تثق به ليخلصك من خطاياك؟</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51720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4000" dirty="0">
                <a:solidFill>
                  <a:schemeClr val="accent3">
                    <a:lumMod val="20000"/>
                    <a:lumOff val="80000"/>
                  </a:schemeClr>
                </a:solidFill>
              </a:rPr>
              <a:t>أبقراط</a:t>
            </a:r>
            <a:endParaRPr lang="en-US" sz="4000" dirty="0">
              <a:solidFill>
                <a:schemeClr val="accent3">
                  <a:lumMod val="20000"/>
                  <a:lumOff val="80000"/>
                </a:schemeClr>
              </a:solidFill>
            </a:endParaRPr>
          </a:p>
        </p:txBody>
      </p:sp>
      <p:pic>
        <p:nvPicPr>
          <p:cNvPr id="2050" name="Picture 2">
            <a:extLst>
              <a:ext uri="{FF2B5EF4-FFF2-40B4-BE49-F238E27FC236}">
                <a16:creationId xmlns:a16="http://schemas.microsoft.com/office/drawing/2014/main" id="{BFD22302-9412-9549-A4E8-09EE6C302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9144000" cy="4302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CAFB43-451C-E245-99C5-CFC5C36C98F7}"/>
              </a:ext>
            </a:extLst>
          </p:cNvPr>
          <p:cNvSpPr txBox="1">
            <a:spLocks noChangeArrowheads="1"/>
          </p:cNvSpPr>
          <p:nvPr/>
        </p:nvSpPr>
        <p:spPr bwMode="auto">
          <a:xfrm>
            <a:off x="2568539" y="1623316"/>
            <a:ext cx="6441897" cy="3318553"/>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lvl="0" defTabSz="914400" eaLnBrk="1" hangingPunct="1">
              <a:defRPr/>
            </a:pPr>
            <a:r>
              <a:rPr lang="ar-JO" sz="3600" dirty="0">
                <a:latin typeface="Arial" panose="020B0604020202020204" pitchFamily="34" charset="0"/>
                <a:cs typeface="Arial" panose="020B0604020202020204" pitchFamily="34" charset="0"/>
              </a:rPr>
              <a:t>على الرجل الحكيم أن يراعي أن الصحة هي أعظم نعم الإنسان ، وأن يتعلم بفكره كيف يستفيد من أمراضه.</a:t>
            </a:r>
            <a:endParaRPr kumimoji="0" lang="en-US" sz="360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123742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ar-JO" sz="4000" dirty="0">
                <a:solidFill>
                  <a:schemeClr val="accent3">
                    <a:lumMod val="20000"/>
                    <a:lumOff val="80000"/>
                  </a:schemeClr>
                </a:solidFill>
              </a:rPr>
              <a:t>البوذية</a:t>
            </a:r>
            <a:endParaRPr lang="en-US" sz="4000" dirty="0">
              <a:solidFill>
                <a:schemeClr val="accent3">
                  <a:lumMod val="20000"/>
                  <a:lumOff val="80000"/>
                </a:schemeClr>
              </a:solidFill>
            </a:endParaRPr>
          </a:p>
        </p:txBody>
      </p:sp>
      <p:pic>
        <p:nvPicPr>
          <p:cNvPr id="1026" name="Picture 2">
            <a:extLst>
              <a:ext uri="{FF2B5EF4-FFF2-40B4-BE49-F238E27FC236}">
                <a16:creationId xmlns:a16="http://schemas.microsoft.com/office/drawing/2014/main" id="{81CB848B-0AE5-B24E-9C57-237B58D2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8" y="1006867"/>
            <a:ext cx="8913402" cy="50137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1D17DBA5-5BDB-AC44-8A77-993147627F06}"/>
              </a:ext>
            </a:extLst>
          </p:cNvPr>
          <p:cNvSpPr txBox="1">
            <a:spLocks noChangeArrowheads="1"/>
          </p:cNvSpPr>
          <p:nvPr/>
        </p:nvSpPr>
        <p:spPr bwMode="auto">
          <a:xfrm>
            <a:off x="1756311" y="4031750"/>
            <a:ext cx="3369924" cy="583059"/>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مثل صيني</a:t>
            </a:r>
            <a:endParaRPr kumimoji="0" lang="en-US" sz="360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 name="Rectangle 1">
            <a:extLst>
              <a:ext uri="{FF2B5EF4-FFF2-40B4-BE49-F238E27FC236}">
                <a16:creationId xmlns:a16="http://schemas.microsoft.com/office/drawing/2014/main" id="{D9CB14F8-1A78-8829-E3FE-938A4C4722E0}"/>
              </a:ext>
            </a:extLst>
          </p:cNvPr>
          <p:cNvSpPr/>
          <p:nvPr/>
        </p:nvSpPr>
        <p:spPr bwMode="auto">
          <a:xfrm rot="20418404">
            <a:off x="4940135" y="1900053"/>
            <a:ext cx="1959429" cy="159129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849EF856-C296-B744-9592-20CC97E78F82}"/>
              </a:ext>
            </a:extLst>
          </p:cNvPr>
          <p:cNvSpPr txBox="1">
            <a:spLocks noChangeArrowheads="1"/>
          </p:cNvSpPr>
          <p:nvPr/>
        </p:nvSpPr>
        <p:spPr bwMode="auto">
          <a:xfrm>
            <a:off x="245439" y="1253447"/>
            <a:ext cx="5727849" cy="2609636"/>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lvl="0" defTabSz="914400" eaLnBrk="1" hangingPunct="1">
              <a:defRPr/>
            </a:pPr>
            <a:r>
              <a:rPr lang="ar-JO" sz="3600" dirty="0">
                <a:latin typeface="Arial" panose="020B0604020202020204" pitchFamily="34" charset="0"/>
                <a:cs typeface="Arial" panose="020B0604020202020204" pitchFamily="34" charset="0"/>
              </a:rPr>
              <a:t>السر في العيش بشكل جيد وأطول هو: تناول نصف الطعام، والمشي مرتين ، والضحك ثلاث مرات ، والحب بلا قياس .</a:t>
            </a:r>
            <a:endParaRPr kumimoji="0" lang="en-US" sz="360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4340252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393700"/>
            <a:ext cx="8077200" cy="6070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من يحتاج إلى المسيح خلال عيد الميلاد؟ لا أحد .</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568086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ru-RU" dirty="0">
                <a:effectLst>
                  <a:glow rad="127000">
                    <a:schemeClr val="tx1"/>
                  </a:glow>
                </a:effectLst>
                <a:ea typeface="ＭＳ Ｐゴシック" charset="0"/>
                <a:cs typeface="ＭＳ Ｐゴシック" charset="0"/>
              </a:rPr>
              <a:t>"</a:t>
            </a:r>
            <a:r>
              <a:rPr lang="ar-JO" dirty="0"/>
              <a:t> الله حر وسعيد ومستوحى من العجب</a:t>
            </a:r>
            <a:r>
              <a:rPr lang="en-US" dirty="0">
                <a:effectLst>
                  <a:glow rad="127000">
                    <a:schemeClr val="tx1"/>
                  </a:glow>
                </a:effectLst>
                <a:ea typeface="ＭＳ Ｐゴシック" charset="0"/>
                <a:cs typeface="ＭＳ Ｐゴシック" charset="0"/>
              </a:rPr>
              <a:t>.</a:t>
            </a:r>
            <a:r>
              <a:rPr lang="ru-RU" dirty="0">
                <a:effectLst>
                  <a:glow rad="127000">
                    <a:schemeClr val="tx1"/>
                  </a:glow>
                </a:effectLst>
                <a:ea typeface="ＭＳ Ｐゴシック" charset="0"/>
                <a:cs typeface="ＭＳ Ｐゴシック" charset="0"/>
              </a:rPr>
              <a:t>"</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173" y="1120436"/>
            <a:ext cx="9297492" cy="4537764"/>
          </a:xfrm>
          <a:prstGeom prst="rect">
            <a:avLst/>
          </a:prstGeom>
        </p:spPr>
      </p:pic>
      <p:sp>
        <p:nvSpPr>
          <p:cNvPr id="5" name="Title 1">
            <a:extLst>
              <a:ext uri="{FF2B5EF4-FFF2-40B4-BE49-F238E27FC236}">
                <a16:creationId xmlns:a16="http://schemas.microsoft.com/office/drawing/2014/main" id="{A6AAFDF6-AB1C-7045-9DF5-1F437B9C3CD5}"/>
              </a:ext>
            </a:extLst>
          </p:cNvPr>
          <p:cNvSpPr txBox="1">
            <a:spLocks/>
          </p:cNvSpPr>
          <p:nvPr/>
        </p:nvSpPr>
        <p:spPr bwMode="auto">
          <a:xfrm>
            <a:off x="3078834" y="1739592"/>
            <a:ext cx="5842142" cy="189570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4000" dirty="0">
                <a:solidFill>
                  <a:schemeClr val="bg1"/>
                </a:solidFill>
                <a:latin typeface="Arial" panose="020B0604020202020204" pitchFamily="34" charset="0"/>
                <a:cs typeface="Arial" panose="020B0604020202020204" pitchFamily="34" charset="0"/>
              </a:rPr>
              <a:t>الله حر, سعيد, و مليء بالعجائب</a:t>
            </a:r>
            <a:endParaRPr lang="en-US" sz="4000"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6A7681C9-EB3C-6441-B132-BA23B1EA3943}"/>
              </a:ext>
            </a:extLst>
          </p:cNvPr>
          <p:cNvSpPr txBox="1">
            <a:spLocks/>
          </p:cNvSpPr>
          <p:nvPr/>
        </p:nvSpPr>
        <p:spPr bwMode="auto">
          <a:xfrm>
            <a:off x="3078834" y="3724507"/>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latin typeface="Arial" panose="020B0604020202020204" pitchFamily="34" charset="0"/>
                <a:cs typeface="Arial" panose="020B0604020202020204" pitchFamily="34" charset="0"/>
              </a:rPr>
              <a:t>ويل سكارف, سكرامانتو</a:t>
            </a:r>
            <a:br>
              <a:rPr lang="en-US" sz="2800" dirty="0">
                <a:solidFill>
                  <a:schemeClr val="bg1"/>
                </a:solidFill>
                <a:latin typeface="Arial" panose="020B0604020202020204" pitchFamily="34" charset="0"/>
                <a:cs typeface="Arial" panose="020B0604020202020204" pitchFamily="34" charset="0"/>
              </a:rPr>
            </a:br>
            <a:r>
              <a:rPr lang="ar-JO" sz="2800" dirty="0">
                <a:solidFill>
                  <a:schemeClr val="bg1"/>
                </a:solidFill>
                <a:latin typeface="Arial" panose="020B0604020202020204" pitchFamily="34" charset="0"/>
                <a:cs typeface="Arial" panose="020B0604020202020204" pitchFamily="34" charset="0"/>
              </a:rPr>
              <a:t>محلل تكنولوجي .... ملحد</a:t>
            </a:r>
            <a:endParaRPr lang="en-US" sz="2800" dirty="0">
              <a:solidFill>
                <a:schemeClr val="bg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3E60605-285F-0448-8A13-321ED7D78139}"/>
              </a:ext>
            </a:extLst>
          </p:cNvPr>
          <p:cNvSpPr txBox="1">
            <a:spLocks/>
          </p:cNvSpPr>
          <p:nvPr/>
        </p:nvSpPr>
        <p:spPr bwMode="auto">
          <a:xfrm>
            <a:off x="4480" y="5916369"/>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4000" dirty="0">
                <a:solidFill>
                  <a:schemeClr val="bg1"/>
                </a:solidFill>
                <a:latin typeface="Arial" panose="020B0604020202020204" pitchFamily="34" charset="0"/>
                <a:cs typeface="Arial" panose="020B0604020202020204" pitchFamily="34" charset="0"/>
              </a:rPr>
              <a:t>التحرر من مؤسسة الدين</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89508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dirty="0">
                <a:solidFill>
                  <a:schemeClr val="tx1"/>
                </a:solidFill>
                <a:effectLst/>
                <a:ea typeface="ＭＳ Ｐゴシック" charset="0"/>
              </a:rPr>
              <a:t>أؤمن بالإنسانية و ليس بالله</a:t>
            </a:r>
            <a:endParaRPr lang="en-US" dirty="0">
              <a:solidFill>
                <a:schemeClr val="tx1"/>
              </a:solidFill>
              <a:effectLst/>
              <a:ea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latin typeface="Arial" panose="020B0604020202020204" pitchFamily="34" charset="0"/>
                <a:cs typeface="Arial" panose="020B0604020202020204" pitchFamily="34" charset="0"/>
              </a:rPr>
              <a:t>بروك بيرد, سكرامانتو</a:t>
            </a:r>
          </a:p>
          <a:p>
            <a:r>
              <a:rPr lang="ar-JO" sz="2800" dirty="0">
                <a:solidFill>
                  <a:schemeClr val="bg1"/>
                </a:solidFill>
                <a:latin typeface="Arial" panose="020B0604020202020204" pitchFamily="34" charset="0"/>
                <a:cs typeface="Arial" panose="020B0604020202020204" pitchFamily="34" charset="0"/>
              </a:rPr>
              <a:t>متطوعة .... ملحدة</a:t>
            </a:r>
            <a:endParaRPr lang="en-US" sz="280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4000" dirty="0">
                <a:solidFill>
                  <a:schemeClr val="bg1"/>
                </a:solidFill>
                <a:latin typeface="Arial" panose="020B0604020202020204" pitchFamily="34" charset="0"/>
                <a:cs typeface="Arial" panose="020B0604020202020204" pitchFamily="34" charset="0"/>
              </a:rPr>
              <a:t>التحرر من مؤسسة الدين</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29590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13"/>
            <a:ext cx="9694333" cy="6874898"/>
          </a:xfrm>
          <a:prstGeom prst="rect">
            <a:avLst/>
          </a:prstGeom>
        </p:spPr>
      </p:pic>
      <p:sp>
        <p:nvSpPr>
          <p:cNvPr id="2" name="Title 1"/>
          <p:cNvSpPr>
            <a:spLocks noGrp="1"/>
          </p:cNvSpPr>
          <p:nvPr>
            <p:ph type="title"/>
          </p:nvPr>
        </p:nvSpPr>
        <p:spPr>
          <a:xfrm>
            <a:off x="0" y="44450"/>
            <a:ext cx="9144000" cy="1568011"/>
          </a:xfrm>
        </p:spPr>
        <p:txBody>
          <a:bodyPr anchor="t"/>
          <a:lstStyle/>
          <a:p>
            <a:pPr>
              <a:defRPr/>
            </a:pPr>
            <a:r>
              <a:rPr lang="ar-JO" dirty="0">
                <a:solidFill>
                  <a:schemeClr val="bg1"/>
                </a:solidFill>
                <a:effectLst/>
                <a:cs typeface="Arial" panose="020B0604020202020204" pitchFamily="34" charset="0"/>
              </a:rPr>
              <a:t>نثق بالغرباء حتى عندما لا يبدو منطقياً أن نفعل ذلك</a:t>
            </a:r>
            <a:endParaRPr lang="en-US" dirty="0">
              <a:solidFill>
                <a:schemeClr val="bg1"/>
              </a:solidFill>
              <a:effectLst/>
              <a:cs typeface="Arial" panose="020B0604020202020204" pitchFamily="34" charset="0"/>
            </a:endParaRPr>
          </a:p>
        </p:txBody>
      </p:sp>
      <p:sp>
        <p:nvSpPr>
          <p:cNvPr id="5" name="Title 1"/>
          <p:cNvSpPr txBox="1">
            <a:spLocks/>
          </p:cNvSpPr>
          <p:nvPr/>
        </p:nvSpPr>
        <p:spPr bwMode="auto">
          <a:xfrm>
            <a:off x="5120045" y="1435197"/>
            <a:ext cx="4978932" cy="15680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a:defRPr/>
            </a:pPr>
            <a:r>
              <a:rPr lang="ar-JO" sz="3200" b="1" dirty="0">
                <a:solidFill>
                  <a:srgbClr val="000000"/>
                </a:solidFill>
                <a:effectLst/>
                <a:latin typeface="Arial" panose="020B0604020202020204" pitchFamily="34" charset="0"/>
                <a:cs typeface="Arial" panose="020B0604020202020204" pitchFamily="34" charset="0"/>
              </a:rPr>
              <a:t>أليس بارك</a:t>
            </a:r>
            <a:br>
              <a:rPr lang="en-US" sz="3200" b="1" dirty="0">
                <a:solidFill>
                  <a:srgbClr val="000000"/>
                </a:solidFill>
                <a:effectLst/>
                <a:latin typeface="Arial" panose="020B0604020202020204" pitchFamily="34" charset="0"/>
                <a:cs typeface="Arial" panose="020B0604020202020204" pitchFamily="34" charset="0"/>
              </a:rPr>
            </a:br>
            <a:r>
              <a:rPr lang="ar-JO" sz="3200" b="1" dirty="0">
                <a:solidFill>
                  <a:srgbClr val="000000"/>
                </a:solidFill>
                <a:effectLst/>
                <a:latin typeface="Arial" panose="020B0604020202020204" pitchFamily="34" charset="0"/>
                <a:cs typeface="Arial" panose="020B0604020202020204" pitchFamily="34" charset="0"/>
              </a:rPr>
              <a:t>16 ايار 2014</a:t>
            </a:r>
            <a:endParaRPr lang="en-US" sz="3200" b="1" dirty="0">
              <a:solidFill>
                <a:srgbClr val="000000"/>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165068" y="5884333"/>
            <a:ext cx="4978932" cy="973667"/>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a:defRPr/>
            </a:pPr>
            <a:r>
              <a:rPr lang="en-US" sz="2400" b="1" dirty="0">
                <a:solidFill>
                  <a:srgbClr val="B2B2B2"/>
                </a:solidFill>
                <a:latin typeface="Arial" panose="020B0604020202020204" pitchFamily="34" charset="0"/>
                <a:cs typeface="Arial" panose="020B0604020202020204" pitchFamily="34" charset="0"/>
              </a:rPr>
              <a:t>Paper Boat Creative</a:t>
            </a:r>
            <a:br>
              <a:rPr lang="en-US" sz="2400" b="1" dirty="0">
                <a:solidFill>
                  <a:srgbClr val="B2B2B2"/>
                </a:solidFill>
                <a:latin typeface="Arial" panose="020B0604020202020204" pitchFamily="34" charset="0"/>
                <a:cs typeface="Arial" panose="020B0604020202020204" pitchFamily="34" charset="0"/>
              </a:rPr>
            </a:br>
            <a:r>
              <a:rPr lang="en-US" sz="2400" b="1" dirty="0">
                <a:solidFill>
                  <a:srgbClr val="B2B2B2"/>
                </a:solidFill>
                <a:latin typeface="Arial" panose="020B0604020202020204" pitchFamily="34" charset="0"/>
                <a:cs typeface="Arial" panose="020B0604020202020204" pitchFamily="34" charset="0"/>
              </a:rPr>
              <a:t>—Getty Images </a:t>
            </a:r>
            <a:endParaRPr lang="en-US" sz="2400" b="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2994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5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المواجهة</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49002466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لا نستطيع أن نلمسها</a:t>
            </a:r>
            <a:r>
              <a:rPr lang="ru-RU"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الناموسية</a:t>
            </a:r>
            <a:r>
              <a:rPr lang="en-US" dirty="0">
                <a:effectLst>
                  <a:glow rad="127000">
                    <a:schemeClr val="tx1"/>
                  </a:glow>
                </a:effectLst>
                <a:ea typeface="ＭＳ Ｐゴシック" charset="0"/>
              </a:rPr>
              <a:t>)</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i="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00"/>
                </a:solidFill>
              </a:rPr>
              <a:t>شككت حواء في كلمات الله </a:t>
            </a:r>
            <a:r>
              <a:rPr lang="ar-JO" dirty="0"/>
              <a:t>باعتبارها ناموسية</a:t>
            </a:r>
          </a:p>
          <a:p>
            <a:r>
              <a:rPr lang="en-US" dirty="0"/>
              <a:t>(</a:t>
            </a:r>
            <a:r>
              <a:rPr lang="ar-JO" dirty="0"/>
              <a:t>3 : 1 -3</a:t>
            </a:r>
            <a:r>
              <a:rPr lang="en-US" dirty="0"/>
              <a:t>).</a:t>
            </a:r>
          </a:p>
        </p:txBody>
      </p:sp>
    </p:spTree>
    <p:extLst>
      <p:ext uri="{BB962C8B-B14F-4D97-AF65-F5344CB8AC3E}">
        <p14:creationId xmlns:p14="http://schemas.microsoft.com/office/powerpoint/2010/main" val="346768237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161" y="-70736"/>
            <a:ext cx="7494810" cy="69202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dirty="0">
                <a:effectLst>
                  <a:glow rad="127000">
                    <a:schemeClr val="tx1"/>
                  </a:glow>
                </a:effectLst>
                <a:ea typeface="ＭＳ Ｐゴシック" charset="0"/>
              </a:rPr>
              <a:t>“</a:t>
            </a:r>
            <a:r>
              <a:rPr lang="ar-JO" dirty="0">
                <a:effectLst>
                  <a:glow rad="127000">
                    <a:schemeClr val="tx1"/>
                  </a:glow>
                </a:effectLst>
                <a:ea typeface="ＭＳ Ｐゴシック" charset="0"/>
              </a:rPr>
              <a:t>أريد أن اكون كالله</a:t>
            </a:r>
            <a:r>
              <a:rPr lang="ru-RU"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الكبرياء</a:t>
            </a:r>
            <a:r>
              <a:rPr lang="en-US" dirty="0">
                <a:effectLst>
                  <a:glow rad="127000">
                    <a:schemeClr val="tx1"/>
                  </a:glow>
                </a:effectLst>
                <a:ea typeface="ＭＳ Ｐゴシック" charset="0"/>
              </a:rPr>
              <a:t>)</a:t>
            </a:r>
          </a:p>
        </p:txBody>
      </p:sp>
      <p:sp>
        <p:nvSpPr>
          <p:cNvPr id="5" name="Rectangle 2"/>
          <p:cNvSpPr txBox="1">
            <a:spLocks noChangeArrowheads="1"/>
          </p:cNvSpPr>
          <p:nvPr/>
        </p:nvSpPr>
        <p:spPr bwMode="auto">
          <a:xfrm>
            <a:off x="0" y="4787065"/>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شككت حواء بصلاح الله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كما لو أنه يمسكها من الخلف (3 : 4 – 5)</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505988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3" y="153980"/>
            <a:ext cx="9244361" cy="5784329"/>
          </a:xfrm>
          <a:prstGeom prst="rect">
            <a:avLst/>
          </a:prstGeom>
        </p:spPr>
      </p:pic>
      <p:sp>
        <p:nvSpPr>
          <p:cNvPr id="900098" name="Rectangle 2"/>
          <p:cNvSpPr>
            <a:spLocks noGrp="1" noChangeArrowheads="1"/>
          </p:cNvSpPr>
          <p:nvPr>
            <p:ph type="ctrTitle"/>
          </p:nvPr>
        </p:nvSpPr>
        <p:spPr>
          <a:xfrm>
            <a:off x="0" y="2547545"/>
            <a:ext cx="9036496" cy="3786219"/>
          </a:xfr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rtl="1"/>
            <a:r>
              <a:rPr lang="ar-JO" sz="3600" dirty="0">
                <a:effectLst>
                  <a:glow rad="127000">
                    <a:schemeClr val="tx1"/>
                  </a:glow>
                </a:effectLst>
                <a:ea typeface="ＭＳ Ｐゴシック" charset="0"/>
              </a:rPr>
              <a:t>فقالت الحية للمرأة لن تموتا بل الله عالم أنه يوم تأكلان منه تنفتح أعينكما و تكونان كالله عارفين الخير و الشر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4 –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7555614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الكلمة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6801" y="65344"/>
            <a:ext cx="5309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18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8902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 </a:t>
            </a: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أعزائي المسيحيين, أنا اشارك العابي فلماذا لا تشاركون في العيد؟ عطلة سعيدة للجميع</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95500"/>
            <a:ext cx="9144000" cy="2667000"/>
          </a:xfrm>
          <a:prstGeom prst="rect">
            <a:avLst/>
          </a:prstGeom>
        </p:spPr>
      </p:pic>
    </p:spTree>
    <p:extLst>
      <p:ext uri="{BB962C8B-B14F-4D97-AF65-F5344CB8AC3E}">
        <p14:creationId xmlns:p14="http://schemas.microsoft.com/office/powerpoint/2010/main" val="91336138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عزيزي سانتا, كل ما اريده لعيد الميلاد هو تخطي الكنيسة, أنا كبيرة جداً على الحكايات</a:t>
            </a:r>
            <a:endParaRPr lang="en-US"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50900"/>
            <a:ext cx="9144000" cy="5134708"/>
          </a:xfrm>
          <a:prstGeom prst="rect">
            <a:avLst/>
          </a:prstGeom>
        </p:spPr>
      </p:pic>
    </p:spTree>
    <p:extLst>
      <p:ext uri="{BB962C8B-B14F-4D97-AF65-F5344CB8AC3E}">
        <p14:creationId xmlns:p14="http://schemas.microsoft.com/office/powerpoint/2010/main" val="309645960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dirty="0">
                <a:effectLst>
                  <a:glow rad="127000">
                    <a:schemeClr val="tx1"/>
                  </a:glow>
                </a:effectLst>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a:srcRect r="66018"/>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2"/>
          <p:cNvSpPr txBox="1">
            <a:spLocks noChangeArrowheads="1"/>
          </p:cNvSpPr>
          <p:nvPr/>
        </p:nvSpPr>
        <p:spPr bwMode="auto">
          <a:xfrm>
            <a:off x="1257661" y="254270"/>
            <a:ext cx="3433092" cy="193899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لن تموتا بل الله عالم أنه يوم تأكلان منه تنفتح أعينكما و تكونان كالله عارفين الخير و الشر</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80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a:srcRect l="33161" r="33199"/>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TextBox 2"/>
          <p:cNvSpPr txBox="1">
            <a:spLocks noChangeArrowheads="1"/>
          </p:cNvSpPr>
          <p:nvPr/>
        </p:nvSpPr>
        <p:spPr bwMode="auto">
          <a:xfrm>
            <a:off x="2606263" y="555087"/>
            <a:ext cx="3143427"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latin typeface="Arial" panose="020B0604020202020204" pitchFamily="34" charset="0"/>
                <a:cs typeface="Arial" panose="020B0604020202020204" pitchFamily="34" charset="0"/>
              </a:rPr>
              <a:t>إن مناشدتك الشفافة لفخرنا وسذاجتنا لا تضاهي الأمان والفرح اللذين نمتلكهما هنا في حضور الله.</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593794"/>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dirty="0">
                <a:effectLst>
                  <a:glow rad="127000">
                    <a:schemeClr val="tx1"/>
                  </a:glow>
                </a:effectLst>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a:srcRect l="66117"/>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4300" y="589292"/>
            <a:ext cx="2683565" cy="120032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latin typeface="Arial" panose="020B0604020202020204" pitchFamily="34" charset="0"/>
                <a:cs typeface="Arial" panose="020B0604020202020204" pitchFamily="34" charset="0"/>
              </a:rPr>
              <a:t>إنه عضوي ، غني بمضادات الأكسدة ، وهو متوفر الآن بشكل مريح</a:t>
            </a:r>
            <a:endParaRPr lang="en-US" sz="3200" b="1" dirty="0">
              <a:solidFill>
                <a:srgbClr val="000000"/>
              </a:solidFill>
              <a:latin typeface="Arial" panose="020B0604020202020204" pitchFamily="34" charset="0"/>
              <a:cs typeface="Arial" panose="020B0604020202020204" pitchFamily="34" charset="0"/>
            </a:endParaRPr>
          </a:p>
        </p:txBody>
      </p:sp>
      <p:sp>
        <p:nvSpPr>
          <p:cNvPr id="9" name="TextBox 2"/>
          <p:cNvSpPr txBox="1">
            <a:spLocks noChangeArrowheads="1"/>
          </p:cNvSpPr>
          <p:nvPr/>
        </p:nvSpPr>
        <p:spPr bwMode="auto">
          <a:xfrm>
            <a:off x="7294222" y="822171"/>
            <a:ext cx="180008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سوف نأخذ</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اثنتين</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6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nchor="ctr"/>
          <a:lstStyle/>
          <a:p>
            <a:pPr rtl="1">
              <a:defRPr/>
            </a:pPr>
            <a:r>
              <a:rPr lang="ar-JO" sz="2800" dirty="0">
                <a:effectLst>
                  <a:glow rad="127000">
                    <a:schemeClr val="tx1"/>
                  </a:glow>
                </a:effectLst>
                <a:ea typeface="ＭＳ Ｐゴシック" charset="0"/>
              </a:rPr>
              <a:t>و أوصى الرب الإله آدم قائلاً من جميع شجر الجنة تأكل أكلاً و أما شجرة معرفة الخير و الشر فلا تاكل منها لأنك يوم تأكل منها موتاً تموت</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(2 : 16 – 17)</a:t>
            </a:r>
            <a:endParaRPr lang="en-US" sz="28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Tree>
    <p:extLst>
      <p:ext uri="{BB962C8B-B14F-4D97-AF65-F5344CB8AC3E}">
        <p14:creationId xmlns:p14="http://schemas.microsoft.com/office/powerpoint/2010/main" val="329225919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900088"/>
          </a:xfrm>
          <a:effectLst>
            <a:outerShdw blurRad="63500" dist="35921" dir="2700000" algn="ctr" rotWithShape="0">
              <a:schemeClr val="tx2">
                <a:alpha val="74998"/>
              </a:schemeClr>
            </a:outerShdw>
          </a:effectLst>
        </p:spPr>
        <p:txBody>
          <a:bodyPr anchor="ctr"/>
          <a:lstStyle/>
          <a:p>
            <a:pPr rtl="1">
              <a:defRPr/>
            </a:pPr>
            <a:r>
              <a:rPr lang="ar-JO" sz="2800" dirty="0">
                <a:effectLst>
                  <a:glow rad="127000">
                    <a:schemeClr val="tx1"/>
                  </a:glow>
                </a:effectLst>
                <a:ea typeface="ＭＳ Ｐゴシック" charset="0"/>
              </a:rPr>
              <a:t>و أوصى الرب الإله آدم قائلاً من جميع شجر الجنة تأكل أكلاً و أما شجرة معرفة الخير و الشر فلا تاكل منها لأنك يوم تأكل منها موتاً تموت</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(2 : 16 – 17)</a:t>
            </a:r>
            <a:endParaRPr lang="en-US" sz="2800" dirty="0">
              <a:effectLst>
                <a:glow rad="127000">
                  <a:schemeClr val="tx1"/>
                </a:glow>
              </a:effectLst>
              <a:ea typeface="ＭＳ Ｐゴシック" charset="0"/>
            </a:endParaRPr>
          </a:p>
        </p:txBody>
      </p:sp>
      <p:pic>
        <p:nvPicPr>
          <p:cNvPr id="5" name="Picture 2" descr="30] Genesis 2:16-17 – The Tree of the Knowledge of Good and Evil">
            <a:extLst>
              <a:ext uri="{FF2B5EF4-FFF2-40B4-BE49-F238E27FC236}">
                <a16:creationId xmlns:a16="http://schemas.microsoft.com/office/drawing/2014/main" id="{C198D808-B765-8541-9EE5-1A4933F75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3790"/>
            <a:ext cx="9144000" cy="61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93279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02" y="2692552"/>
            <a:ext cx="7239097" cy="4165448"/>
          </a:xfrm>
          <a:prstGeom prst="rect">
            <a:avLst/>
          </a:prstGeom>
        </p:spPr>
      </p:pic>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فرأت المرأة أن الشجرة جيدة للأكل و أنها بهجة للعيون و أن الشجرة شهية للنظر فأخذت من ثمرها و أكلت و أعطت رجلها ايضاً معها فأكل (3 : 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65750522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4">
            <a:extLst>
              <a:ext uri="{28A0092B-C50C-407E-A947-70E740481C1C}">
                <a14:useLocalDpi xmlns:a14="http://schemas.microsoft.com/office/drawing/2010/main" val="0"/>
              </a:ext>
            </a:extLst>
          </a:blip>
          <a:srcRect l="5196" b="16100"/>
          <a:stretch>
            <a:fillRect/>
          </a:stretch>
        </p:blipFill>
        <p:spPr bwMode="auto">
          <a:xfrm>
            <a:off x="1447800" y="7938"/>
            <a:ext cx="596741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b="1" dirty="0">
              <a:solidFill>
                <a:srgbClr val="000000"/>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0" name="Text Box 4"/>
          <p:cNvSpPr txBox="1">
            <a:spLocks noChangeArrowheads="1"/>
          </p:cNvSpPr>
          <p:nvPr/>
        </p:nvSpPr>
        <p:spPr bwMode="auto">
          <a:xfrm>
            <a:off x="3810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الشك</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1" name="Text Box 5"/>
          <p:cNvSpPr txBox="1">
            <a:spLocks noChangeArrowheads="1"/>
          </p:cNvSpPr>
          <p:nvPr/>
        </p:nvSpPr>
        <p:spPr bwMode="auto">
          <a:xfrm>
            <a:off x="54864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الإنكار</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2" name="Text Box 6"/>
          <p:cNvSpPr txBox="1">
            <a:spLocks noChangeArrowheads="1"/>
          </p:cNvSpPr>
          <p:nvPr/>
        </p:nvSpPr>
        <p:spPr bwMode="auto">
          <a:xfrm>
            <a:off x="2857500" y="56991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العصيان</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3" name="Text Box 7"/>
          <p:cNvSpPr txBox="1">
            <a:spLocks noChangeArrowheads="1"/>
          </p:cNvSpPr>
          <p:nvPr/>
        </p:nvSpPr>
        <p:spPr bwMode="auto">
          <a:xfrm>
            <a:off x="53340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المشاعر</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4" name="Text Box 8"/>
          <p:cNvSpPr txBox="1">
            <a:spLocks noChangeArrowheads="1"/>
          </p:cNvSpPr>
          <p:nvPr/>
        </p:nvSpPr>
        <p:spPr bwMode="auto">
          <a:xfrm>
            <a:off x="2667000" y="5029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الإرادة</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5" name="Text Box 9"/>
          <p:cNvSpPr txBox="1">
            <a:spLocks noChangeArrowheads="1"/>
          </p:cNvSpPr>
          <p:nvPr/>
        </p:nvSpPr>
        <p:spPr bwMode="auto">
          <a:xfrm>
            <a:off x="2286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الذهن</a:t>
            </a:r>
            <a:endParaRPr lang="en-US" sz="36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67" name="Text Box 11"/>
          <p:cNvSpPr txBox="1">
            <a:spLocks noChangeArrowheads="1"/>
          </p:cNvSpPr>
          <p:nvPr/>
        </p:nvSpPr>
        <p:spPr bwMode="auto">
          <a:xfrm>
            <a:off x="4876800" y="6248400"/>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ar-JO" sz="28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تكوين 3</a:t>
            </a:r>
            <a:endParaRPr lang="en-US" sz="2800" b="1" dirty="0">
              <a:solidFill>
                <a:srgbClr val="FFFFFF"/>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466954" name="Text Box 12"/>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2000" b="1" dirty="0">
                <a:solidFill>
                  <a:srgbClr val="FFFFFF"/>
                </a:solidFill>
                <a:effectLst>
                  <a:glow rad="152400">
                    <a:srgbClr val="000000">
                      <a:alpha val="93000"/>
                    </a:srgbClr>
                  </a:glow>
                </a:effectLst>
                <a:latin typeface="Arial" panose="020B0604020202020204" pitchFamily="34" charset="0"/>
                <a:cs typeface="Arial" panose="020B0604020202020204" pitchFamily="34" charset="0"/>
              </a:rPr>
              <a:t>64</a:t>
            </a:r>
            <a:endParaRPr lang="en-US" altLang="zh-CN" sz="2000" b="1" dirty="0">
              <a:solidFill>
                <a:srgbClr val="FFFFFF"/>
              </a:solidFill>
              <a:effectLst>
                <a:glow rad="152400">
                  <a:srgbClr val="000000">
                    <a:alpha val="93000"/>
                  </a:srgbClr>
                </a:glow>
              </a:effectLst>
              <a:latin typeface="Arial" panose="020B0604020202020204" pitchFamily="34" charset="0"/>
              <a:cs typeface="Arial" panose="020B0604020202020204" pitchFamily="34" charset="0"/>
            </a:endParaRPr>
          </a:p>
        </p:txBody>
      </p:sp>
      <p:sp>
        <p:nvSpPr>
          <p:cNvPr id="608269" name="Text Box 13"/>
          <p:cNvSpPr txBox="1">
            <a:spLocks noChangeArrowheads="1"/>
          </p:cNvSpPr>
          <p:nvPr/>
        </p:nvSpPr>
        <p:spPr bwMode="auto">
          <a:xfrm>
            <a:off x="2743200" y="3032125"/>
            <a:ext cx="28956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spcBef>
                <a:spcPct val="50000"/>
              </a:spcBef>
              <a:defRPr/>
            </a:pPr>
            <a:r>
              <a:rPr lang="ar-JO" sz="3600" b="1" dirty="0">
                <a:solidFill>
                  <a:srgbClr val="FFFF66"/>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rPr>
              <a:t>الشيطان يحكم ضد الله</a:t>
            </a:r>
            <a:endParaRPr lang="en-US" sz="3600" b="1" dirty="0">
              <a:solidFill>
                <a:srgbClr val="FFFF66"/>
              </a:solidFill>
              <a:effectLst>
                <a:glow rad="152400">
                  <a:srgbClr val="000000">
                    <a:alpha val="93000"/>
                  </a:srgbClr>
                </a:glow>
              </a:effectLst>
              <a:latin typeface="Arial" panose="020B0604020202020204" pitchFamily="34" charset="0"/>
              <a:ea typeface="ＭＳ Ｐゴシック" pitchFamily="-112" charset="-128"/>
              <a:cs typeface="Arial" panose="020B0604020202020204" pitchFamily="34" charset="0"/>
            </a:endParaRPr>
          </a:p>
        </p:txBody>
      </p:sp>
      <p:sp>
        <p:nvSpPr>
          <p:cNvPr id="608270" name="Rectangle 14"/>
          <p:cNvSpPr>
            <a:spLocks noGrp="1" noChangeArrowheads="1"/>
          </p:cNvSpPr>
          <p:nvPr>
            <p:ph type="title" idx="4294967295"/>
          </p:nvPr>
        </p:nvSpPr>
        <p:spPr>
          <a:xfrm>
            <a:off x="0" y="228600"/>
            <a:ext cx="7772400" cy="830997"/>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ar-JO" sz="4800" b="1" dirty="0">
                <a:solidFill>
                  <a:srgbClr val="00FFFF"/>
                </a:solidFill>
                <a:effectLst>
                  <a:glow rad="152400">
                    <a:schemeClr val="tx1">
                      <a:alpha val="93000"/>
                    </a:schemeClr>
                  </a:glow>
                </a:effectLst>
                <a:latin typeface="Arial" panose="020B0604020202020204" pitchFamily="34" charset="0"/>
                <a:ea typeface="ＭＳ Ｐゴシック" pitchFamily="-112" charset="-128"/>
                <a:cs typeface="Arial" panose="020B0604020202020204" pitchFamily="34" charset="0"/>
              </a:rPr>
              <a:t>الإستسلام للإغواء</a:t>
            </a:r>
            <a:endParaRPr lang="en-US" sz="4800" b="1" dirty="0">
              <a:solidFill>
                <a:srgbClr val="00FFFF"/>
              </a:solidFill>
              <a:effectLst>
                <a:glow rad="152400">
                  <a:schemeClr val="tx1">
                    <a:alpha val="93000"/>
                  </a:schemeClr>
                </a:glo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7064161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 أعطت رجلها ايضاً معها فأكل</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6ب)</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002468" y="1581418"/>
            <a:ext cx="7016731" cy="5276582"/>
          </a:xfrm>
          <a:prstGeom prst="rect">
            <a:avLst/>
          </a:prstGeom>
        </p:spPr>
      </p:pic>
    </p:spTree>
    <p:extLst>
      <p:ext uri="{BB962C8B-B14F-4D97-AF65-F5344CB8AC3E}">
        <p14:creationId xmlns:p14="http://schemas.microsoft.com/office/powerpoint/2010/main" val="539040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5"/>
          <p:cNvSpPr>
            <a:spLocks noGrp="1" noChangeArrowheads="1"/>
          </p:cNvSpPr>
          <p:nvPr>
            <p:ph type="title" idx="4294967295"/>
          </p:nvPr>
        </p:nvSpPr>
        <p:spPr>
          <a:xfrm>
            <a:off x="150911" y="378076"/>
            <a:ext cx="4421089" cy="6084913"/>
          </a:xfrm>
        </p:spPr>
        <p:txBody>
          <a:bodyPr anchor="t"/>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وقتها</a:t>
            </a:r>
            <a:br>
              <a:rPr lang="en-US" sz="3600" b="1" dirty="0">
                <a:solidFill>
                  <a:schemeClr val="bg1"/>
                </a:solidFill>
                <a:latin typeface="Arial" panose="020B0604020202020204" pitchFamily="34" charset="0"/>
                <a:ea typeface="ＭＳ Ｐゴシック" charset="0"/>
                <a:cs typeface="Arial" panose="020B0604020202020204" pitchFamily="34" charset="0"/>
              </a:rPr>
            </a:b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الله هو الخالق</a:t>
            </a:r>
            <a:br>
              <a:rPr lang="en-US" sz="3600" b="1" dirty="0">
                <a:solidFill>
                  <a:schemeClr val="bg1"/>
                </a:solidFill>
                <a:latin typeface="Arial" panose="020B0604020202020204" pitchFamily="34" charset="0"/>
                <a:ea typeface="ＭＳ Ｐゴシック" charset="0"/>
                <a:cs typeface="Arial" panose="020B0604020202020204" pitchFamily="34" charset="0"/>
              </a:rPr>
            </a:b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لقد وهب لنا من خالقنا الكثير من الحقوق المحددة غير القابلة للتصرف</a:t>
            </a:r>
            <a:br>
              <a:rPr lang="ar-JO"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 إعلان استقلال الولايات المتحدة الأمريكية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Rectangle 5">
            <a:extLst>
              <a:ext uri="{FF2B5EF4-FFF2-40B4-BE49-F238E27FC236}">
                <a16:creationId xmlns:a16="http://schemas.microsoft.com/office/drawing/2014/main" id="{CE6FBBD5-C12F-434C-B546-81BF9865E808}"/>
              </a:ext>
            </a:extLst>
          </p:cNvPr>
          <p:cNvSpPr txBox="1">
            <a:spLocks noChangeArrowheads="1"/>
          </p:cNvSpPr>
          <p:nvPr/>
        </p:nvSpPr>
        <p:spPr bwMode="auto">
          <a:xfrm>
            <a:off x="4638244" y="378076"/>
            <a:ext cx="4421089" cy="60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914400" eaLnBrk="1" hangingPunct="1"/>
            <a:r>
              <a:rPr lang="ar-JO" sz="3600" b="1" kern="0" dirty="0">
                <a:solidFill>
                  <a:schemeClr val="bg1"/>
                </a:solidFill>
                <a:latin typeface="Arial" panose="020B0604020202020204" pitchFamily="34" charset="0"/>
                <a:ea typeface="ＭＳ Ｐゴシック" charset="0"/>
                <a:cs typeface="Arial" panose="020B0604020202020204" pitchFamily="34" charset="0"/>
              </a:rPr>
              <a:t>الآن</a:t>
            </a:r>
            <a:br>
              <a:rPr lang="en-US" sz="3600" b="1" kern="0" dirty="0">
                <a:solidFill>
                  <a:schemeClr val="bg1"/>
                </a:solidFill>
                <a:latin typeface="Arial" panose="020B0604020202020204" pitchFamily="34" charset="0"/>
                <a:ea typeface="ＭＳ Ｐゴシック" charset="0"/>
                <a:cs typeface="Arial" panose="020B0604020202020204" pitchFamily="34" charset="0"/>
              </a:rPr>
            </a:br>
            <a:br>
              <a:rPr lang="en-US" sz="3600" b="1" kern="0" dirty="0">
                <a:solidFill>
                  <a:schemeClr val="bg1"/>
                </a:solidFill>
                <a:latin typeface="Arial" panose="020B0604020202020204" pitchFamily="34" charset="0"/>
                <a:ea typeface="ＭＳ Ｐゴシック" charset="0"/>
                <a:cs typeface="Arial" panose="020B0604020202020204" pitchFamily="34" charset="0"/>
              </a:rPr>
            </a:br>
            <a:r>
              <a:rPr lang="ar-JO" sz="3600" b="1" kern="0" dirty="0">
                <a:solidFill>
                  <a:schemeClr val="bg1"/>
                </a:solidFill>
                <a:latin typeface="Arial" panose="020B0604020202020204" pitchFamily="34" charset="0"/>
                <a:ea typeface="ＭＳ Ｐゴシック" charset="0"/>
                <a:cs typeface="Arial" panose="020B0604020202020204" pitchFamily="34" charset="0"/>
              </a:rPr>
              <a:t>نحن خالقون</a:t>
            </a:r>
            <a:endParaRPr lang="en-US" sz="3600" b="1" kern="0" dirty="0">
              <a:solidFill>
                <a:schemeClr val="bg1"/>
              </a:solidFill>
              <a:latin typeface="Arial" panose="020B0604020202020204" pitchFamily="34" charset="0"/>
              <a:ea typeface="ＭＳ Ｐゴシック" charset="0"/>
              <a:cs typeface="Arial" panose="020B0604020202020204" pitchFamily="34" charset="0"/>
            </a:endParaRPr>
          </a:p>
          <a:p>
            <a:pPr defTabSz="914400" eaLnBrk="1" hangingPunct="1"/>
            <a:endParaRPr lang="en-US" sz="3600" b="1" kern="0" dirty="0">
              <a:solidFill>
                <a:schemeClr val="bg1"/>
              </a:solidFill>
              <a:latin typeface="Arial" panose="020B0604020202020204" pitchFamily="34" charset="0"/>
              <a:ea typeface="ＭＳ Ｐゴシック" charset="0"/>
              <a:cs typeface="Arial" panose="020B0604020202020204" pitchFamily="34" charset="0"/>
            </a:endParaRPr>
          </a:p>
          <a:p>
            <a:pPr defTabSz="914400" eaLnBrk="1" hangingPunct="1"/>
            <a:r>
              <a:rPr lang="ar-JO" sz="3600" b="1" kern="0" dirty="0">
                <a:solidFill>
                  <a:schemeClr val="bg1"/>
                </a:solidFill>
                <a:latin typeface="Arial" panose="020B0604020202020204" pitchFamily="34" charset="0"/>
                <a:ea typeface="ＭＳ Ｐゴシック" charset="0"/>
                <a:cs typeface="Arial" panose="020B0604020202020204" pitchFamily="34" charset="0"/>
              </a:rPr>
              <a:t>معظم الأفلام : خلقت أو صنعت من قبل كاتب معين</a:t>
            </a:r>
            <a:endParaRPr lang="en-US" sz="36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085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bwMode="auto">
          <a:xfrm>
            <a:off x="228600" y="228600"/>
            <a:ext cx="8686800" cy="6400800"/>
          </a:xfrm>
          <a:prstGeom prst="rect">
            <a:avLst/>
          </a:prstGeom>
          <a:solidFill>
            <a:srgbClr val="FFFFFF"/>
          </a:solidFill>
          <a:ln w="12700" cap="sq"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pitchFamily="-108" charset="0"/>
            </a:endParaRPr>
          </a:p>
        </p:txBody>
      </p:sp>
      <p:sp>
        <p:nvSpPr>
          <p:cNvPr id="468995" name="TextBox 1"/>
          <p:cNvSpPr txBox="1">
            <a:spLocks noChangeArrowheads="1"/>
          </p:cNvSpPr>
          <p:nvPr/>
        </p:nvSpPr>
        <p:spPr bwMode="auto">
          <a:xfrm>
            <a:off x="228600" y="3848100"/>
            <a:ext cx="8686800" cy="253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altLang="ja-JP" sz="3200" b="1" dirty="0">
              <a:solidFill>
                <a:srgbClr val="FCE20C"/>
              </a:solidFill>
              <a:effectLst>
                <a:glow rad="304800">
                  <a:prstClr val="black"/>
                </a:glow>
              </a:effectLst>
              <a:latin typeface="Arial" panose="020B0604020202020204" pitchFamily="34" charset="0"/>
              <a:cs typeface="Arial" panose="020B0604020202020204" pitchFamily="34" charset="0"/>
            </a:endParaRPr>
          </a:p>
          <a:p>
            <a:pPr algn="ctr"/>
            <a:r>
              <a:rPr lang="ar-JO" sz="3200" b="1" dirty="0">
                <a:latin typeface="Arial" panose="020B0604020202020204" pitchFamily="34" charset="0"/>
                <a:cs typeface="Arial" panose="020B0604020202020204" pitchFamily="34" charset="0"/>
              </a:rPr>
              <a:t>يعكس الرسم التخطيطي الصيني لكلمة الشر سفر التكوين 3. ويحمل </a:t>
            </a:r>
            <a:r>
              <a:rPr lang="ar-JO" sz="3200" b="1" dirty="0">
                <a:solidFill>
                  <a:srgbClr val="00B050"/>
                </a:solidFill>
                <a:latin typeface="Arial" panose="020B0604020202020204" pitchFamily="34" charset="0"/>
                <a:cs typeface="Arial" panose="020B0604020202020204" pitchFamily="34" charset="0"/>
              </a:rPr>
              <a:t>الرمز الأخضر لكلمة حديقة</a:t>
            </a:r>
            <a:r>
              <a:rPr lang="ar-JO" sz="3200" b="1" dirty="0">
                <a:latin typeface="Arial" panose="020B0604020202020204" pitchFamily="34" charset="0"/>
                <a:cs typeface="Arial" panose="020B0604020202020204" pitchFamily="34" charset="0"/>
              </a:rPr>
              <a:t> الموضوعة تحت </a:t>
            </a:r>
            <a:r>
              <a:rPr lang="ar-JO" sz="3200" b="1" dirty="0">
                <a:solidFill>
                  <a:srgbClr val="0070C0"/>
                </a:solidFill>
                <a:latin typeface="Arial" panose="020B0604020202020204" pitchFamily="34" charset="0"/>
                <a:cs typeface="Arial" panose="020B0604020202020204" pitchFamily="34" charset="0"/>
              </a:rPr>
              <a:t>مساحة كبيرة باللون الأزرق</a:t>
            </a:r>
            <a:r>
              <a:rPr lang="ar-JO" sz="3200" b="1" dirty="0">
                <a:latin typeface="Arial" panose="020B0604020202020204" pitchFamily="34" charset="0"/>
                <a:cs typeface="Arial" panose="020B0604020202020204" pitchFamily="34" charset="0"/>
              </a:rPr>
              <a:t>. في الحديقة شجرتان باللون الأسود </a:t>
            </a:r>
            <a:r>
              <a:rPr lang="ar-JO" sz="3200" b="1" dirty="0">
                <a:solidFill>
                  <a:srgbClr val="FF0000"/>
                </a:solidFill>
                <a:latin typeface="Arial" panose="020B0604020202020204" pitchFamily="34" charset="0"/>
                <a:cs typeface="Arial" panose="020B0604020202020204" pitchFamily="34" charset="0"/>
              </a:rPr>
              <a:t>وطفل يلعب </a:t>
            </a:r>
            <a:r>
              <a:rPr lang="ar-JO" sz="3200" b="1" dirty="0">
                <a:latin typeface="Arial" panose="020B0604020202020204" pitchFamily="34" charset="0"/>
                <a:cs typeface="Arial" panose="020B0604020202020204" pitchFamily="34" charset="0"/>
              </a:rPr>
              <a:t>هناك. بجوار هذا الطفل توجد علامة صغيرة تعني </a:t>
            </a:r>
            <a:r>
              <a:rPr lang="ar-JO" sz="3200" b="1" dirty="0">
                <a:solidFill>
                  <a:srgbClr val="FFFF00"/>
                </a:solidFill>
                <a:effectLst>
                  <a:glow rad="228600">
                    <a:schemeClr val="tx1">
                      <a:alpha val="84000"/>
                    </a:schemeClr>
                  </a:glow>
                </a:effectLst>
                <a:latin typeface="Arial" panose="020B0604020202020204" pitchFamily="34" charset="0"/>
                <a:cs typeface="Arial" panose="020B0604020202020204" pitchFamily="34" charset="0"/>
              </a:rPr>
              <a:t>الهمس</a:t>
            </a:r>
            <a:r>
              <a:rPr lang="ar-JO" sz="3200" b="1" dirty="0">
                <a:latin typeface="Arial" panose="020B0604020202020204" pitchFamily="34" charset="0"/>
                <a:cs typeface="Arial" panose="020B0604020202020204" pitchFamily="34" charset="0"/>
              </a:rPr>
              <a:t>.</a:t>
            </a:r>
            <a:endParaRPr lang="en-US" altLang="zh-CN" sz="3200" b="1" dirty="0">
              <a:solidFill>
                <a:srgbClr val="FCE20C"/>
              </a:solidFill>
              <a:effectLst>
                <a:glow rad="304800">
                  <a:prstClr val="black"/>
                </a:glow>
              </a:effectLst>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381000" y="1033463"/>
            <a:ext cx="2895600" cy="2667000"/>
          </a:xfrm>
        </p:spPr>
        <p:txBody>
          <a:bodyPr/>
          <a:lstStyle/>
          <a:p>
            <a:pPr>
              <a:defRPr/>
            </a:pP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مشكلتنا :</a:t>
            </a:r>
            <a:b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الشر</a:t>
            </a:r>
            <a:endParaRPr lang="en-US" sz="4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pic>
        <p:nvPicPr>
          <p:cNvPr id="468997"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381000"/>
            <a:ext cx="3490912"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2318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 التباهي ب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مقارنة بعض مقاطع رئيسية</a:t>
            </a:r>
            <a:endParaRPr kumimoji="0" lang="en-US" altLang="zh-CN" sz="2000" b="1"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6595548"/>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4760"/>
            <a:ext cx="9144000" cy="59740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لعبة اللوم</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3549037614"/>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1" y="50800"/>
            <a:ext cx="9144000" cy="6744667"/>
          </a:xfrm>
          <a:prstGeom prst="rect">
            <a:avLst/>
          </a:prstGeom>
        </p:spPr>
      </p:pic>
      <p:pic>
        <p:nvPicPr>
          <p:cNvPr id="3" name="Picture 2"/>
          <p:cNvPicPr>
            <a:picLocks noChangeAspect="1"/>
          </p:cNvPicPr>
          <p:nvPr/>
        </p:nvPicPr>
        <p:blipFill rotWithShape="1">
          <a:blip r:embed="rId4"/>
          <a:srcRect t="10090" b="29187"/>
          <a:stretch/>
        </p:blipFill>
        <p:spPr>
          <a:xfrm rot="10800000">
            <a:off x="3530600" y="1231899"/>
            <a:ext cx="2501900" cy="992558"/>
          </a:xfrm>
          <a:prstGeom prst="rect">
            <a:avLst/>
          </a:prstGeom>
          <a:ln w="57150" cmpd="sng">
            <a:solidFill>
              <a:schemeClr val="tx1"/>
            </a:solidFill>
          </a:ln>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rotWithShape="1">
          <a:blip r:embed="rId4"/>
          <a:srcRect t="10090" b="29187"/>
          <a:stretch/>
        </p:blipFill>
        <p:spPr>
          <a:xfrm rot="7006224">
            <a:off x="547193" y="3632200"/>
            <a:ext cx="2501900" cy="992558"/>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0" y="5232400"/>
            <a:ext cx="2464294" cy="1563066"/>
          </a:xfrm>
          <a:prstGeom prst="rect">
            <a:avLst/>
          </a:prstGeom>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لعبة اللوم</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189259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9"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ar-JO" altLang="zh-CN" dirty="0">
                <a:ea typeface="ＭＳ Ｐゴシック" charset="0"/>
              </a:rPr>
              <a:t>النتائج المحزنة</a:t>
            </a:r>
            <a:endParaRPr lang="en-US" altLang="zh-CN" dirty="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rtl="1">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استقلاليتنا جلبت اللوم, العار و الألم</a:t>
            </a:r>
          </a:p>
          <a:p>
            <a:pPr rtl="1">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 7 – 13, 17 – 19)</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06373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8403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8300" y="1102440"/>
            <a:ext cx="8382000" cy="314411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فانفتحت أعينهما و علما أنهما عريانان فخاطا أوراق تين و صنعا لأنفسهما مآزر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479182932"/>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ماذا نتج عن السقوط؟</a:t>
            </a:r>
            <a:br>
              <a:rPr lang="ar-JO" altLang="zh-CN" sz="3600" b="1" dirty="0">
                <a:solidFill>
                  <a:schemeClr val="bg1"/>
                </a:solidFill>
                <a:latin typeface="Arial" panose="020B0604020202020204" pitchFamily="34" charset="0"/>
                <a:cs typeface="Arial" panose="020B0604020202020204" pitchFamily="34" charset="0"/>
              </a:rPr>
            </a:br>
            <a:r>
              <a:rPr lang="en-US" altLang="zh-CN" sz="3600" b="1" dirty="0">
                <a:solidFill>
                  <a:schemeClr val="bg1"/>
                </a:solidFill>
                <a:latin typeface="Arial" panose="020B0604020202020204" pitchFamily="34" charset="0"/>
                <a:cs typeface="Arial" panose="020B0604020202020204" pitchFamily="34" charset="0"/>
              </a:rPr>
              <a:t>(</a:t>
            </a:r>
            <a:r>
              <a:rPr lang="ar-JO" altLang="zh-CN" sz="3600" b="1" dirty="0">
                <a:solidFill>
                  <a:schemeClr val="bg1"/>
                </a:solidFill>
                <a:latin typeface="Arial" panose="020B0604020202020204" pitchFamily="34" charset="0"/>
                <a:cs typeface="Arial" panose="020B0604020202020204" pitchFamily="34" charset="0"/>
              </a:rPr>
              <a:t>3 : 7 - 24</a:t>
            </a:r>
            <a:r>
              <a:rPr lang="en-US" altLang="zh-CN" sz="3600" b="1" dirty="0">
                <a:solidFill>
                  <a:schemeClr val="bg1"/>
                </a:solidFill>
                <a:latin typeface="Arial" panose="020B0604020202020204" pitchFamily="34" charset="0"/>
                <a:cs typeface="Arial" panose="020B0604020202020204" pitchFamily="34"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buFont typeface="Arial" charset="0"/>
              <a:buNone/>
            </a:pPr>
            <a:r>
              <a:rPr lang="ar-JO" altLang="zh-CN" sz="2800" b="1" dirty="0">
                <a:solidFill>
                  <a:srgbClr val="FFFFFF"/>
                </a:solidFill>
                <a:latin typeface="Arial" panose="020B0604020202020204" pitchFamily="34" charset="0"/>
                <a:cs typeface="Arial" panose="020B0604020202020204" pitchFamily="34" charset="0"/>
              </a:rPr>
              <a:t>لكل من آدم و حواء (7 – 13)</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للحية (14 – 15)</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لحواء (16)</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لآدم (17 – 18)</a:t>
            </a:r>
            <a:endParaRPr lang="en-US" altLang="zh-CN" sz="2800" b="1" dirty="0">
              <a:solidFill>
                <a:srgbClr val="FFFFFF"/>
              </a:solidFill>
              <a:latin typeface="Arial" panose="020B0604020202020204" pitchFamily="34" charset="0"/>
              <a:cs typeface="Arial" panose="020B0604020202020204" pitchFamily="34" charset="0"/>
            </a:endParaRPr>
          </a:p>
          <a:p>
            <a:pPr>
              <a:buFont typeface="Arial" charset="0"/>
              <a:buNone/>
            </a:pPr>
            <a:endParaRPr lang="en-US" altLang="zh-CN" sz="2800" b="1" dirty="0">
              <a:solidFill>
                <a:srgbClr val="FFFFFF"/>
              </a:solidFill>
              <a:latin typeface="Arial" panose="020B0604020202020204" pitchFamily="34" charset="0"/>
              <a:cs typeface="Arial" panose="020B0604020202020204" pitchFamily="34" charset="0"/>
            </a:endParaRPr>
          </a:p>
          <a:p>
            <a:pPr>
              <a:buFont typeface="Arial" charset="0"/>
              <a:buNone/>
            </a:pPr>
            <a:r>
              <a:rPr lang="ar-JO" altLang="zh-CN" sz="2800" b="1" dirty="0">
                <a:solidFill>
                  <a:srgbClr val="FFFFFF"/>
                </a:solidFill>
                <a:latin typeface="Arial" panose="020B0604020202020204" pitchFamily="34" charset="0"/>
                <a:cs typeface="Arial" panose="020B0604020202020204" pitchFamily="34" charset="0"/>
              </a:rPr>
              <a:t>للبشرية (19)</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العار</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الهزيمة</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الألم</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التعب</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29366836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76342"/>
                                        </p:tgtEl>
                                        <p:attrNameLst>
                                          <p:attrName>style.visibility</p:attrName>
                                        </p:attrNameLst>
                                      </p:cBhvr>
                                      <p:to>
                                        <p:strVal val="visible"/>
                                      </p:to>
                                    </p:set>
                                    <p:animEffect transition="in" filter="fade">
                                      <p:cBhvr>
                                        <p:cTn id="7" dur="500"/>
                                        <p:tgtEl>
                                          <p:spTgt spid="1976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6343"/>
                                        </p:tgtEl>
                                        <p:attrNameLst>
                                          <p:attrName>style.visibility</p:attrName>
                                        </p:attrNameLst>
                                      </p:cBhvr>
                                      <p:to>
                                        <p:strVal val="visible"/>
                                      </p:to>
                                    </p:set>
                                    <p:animEffect transition="in" filter="fade">
                                      <p:cBhvr>
                                        <p:cTn id="12" dur="500"/>
                                        <p:tgtEl>
                                          <p:spTgt spid="1976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4"/>
                                        </p:tgtEl>
                                        <p:attrNameLst>
                                          <p:attrName>style.visibility</p:attrName>
                                        </p:attrNameLst>
                                      </p:cBhvr>
                                      <p:to>
                                        <p:strVal val="visible"/>
                                      </p:to>
                                    </p:set>
                                    <p:animEffect transition="in" filter="fade">
                                      <p:cBhvr>
                                        <p:cTn id="17" dur="500"/>
                                        <p:tgtEl>
                                          <p:spTgt spid="19763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5"/>
                                        </p:tgtEl>
                                        <p:attrNameLst>
                                          <p:attrName>style.visibility</p:attrName>
                                        </p:attrNameLst>
                                      </p:cBhvr>
                                      <p:to>
                                        <p:strVal val="visible"/>
                                      </p:to>
                                    </p:set>
                                    <p:animEffect transition="in" filter="fade">
                                      <p:cBhvr>
                                        <p:cTn id="2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2" grpId="0" animBg="1"/>
      <p:bldP spid="1976343" grpId="0" animBg="1"/>
      <p:bldP spid="1976344" grpId="0" animBg="1"/>
      <p:bldP spid="197634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و قال لآدم لأنك سمعت لقول امرأتك و أكلت من الشجرة التي أوصيتك قائلاً لا تأكل منها ملعونة الأرض بسبك بالتعب تأكل منها كل أيام حياتك و شوكاً و حسكاً تنبت لك و تأكل عشب الحقل</a:t>
            </a:r>
            <a:endParaRPr lang="en-US" sz="32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لعنت الأرض (تك 3 : 17 – 18)</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4254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بعرق وجهك تأكل خبزاً حتى تعود إلى الأرض التي أخذت منها لأنك تراب و إلى تراب تعود (3 : 19)</a:t>
            </a:r>
            <a:endParaRPr lang="en-US" sz="3600" dirty="0">
              <a:effectLst>
                <a:glow rad="127000">
                  <a:schemeClr val="tx1"/>
                </a:glow>
              </a:effectLst>
              <a:ea typeface="ＭＳ Ｐゴシック" charset="0"/>
            </a:endParaRPr>
          </a:p>
        </p:txBody>
      </p:sp>
      <p:pic>
        <p:nvPicPr>
          <p:cNvPr id="427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بدأ آدم و حواء بالموت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روحياً</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843458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لم يمت آدم إلا بعد 930 سنة (تك 5 : 5) لكنه مات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685800" y="3197225"/>
            <a:ext cx="7772400" cy="1470025"/>
          </a:xfrm>
        </p:spPr>
        <p:txBody>
          <a:bodyPr/>
          <a:lstStyle/>
          <a:p>
            <a:r>
              <a:rPr lang="en-US" dirty="0"/>
              <a:t>Adam died</a:t>
            </a:r>
          </a:p>
        </p:txBody>
      </p:sp>
      <p:pic>
        <p:nvPicPr>
          <p:cNvPr id="3" name="Picture 2"/>
          <p:cNvPicPr>
            <a:picLocks noChangeAspect="1"/>
          </p:cNvPicPr>
          <p:nvPr/>
        </p:nvPicPr>
        <p:blipFill>
          <a:blip r:embed="rId3"/>
          <a:stretch>
            <a:fillRect/>
          </a:stretch>
        </p:blipFill>
        <p:spPr>
          <a:xfrm>
            <a:off x="444500" y="1473200"/>
            <a:ext cx="8242300" cy="4864100"/>
          </a:xfrm>
          <a:prstGeom prst="rect">
            <a:avLst/>
          </a:prstGeom>
        </p:spPr>
      </p:pic>
    </p:spTree>
    <p:extLst>
      <p:ext uri="{BB962C8B-B14F-4D97-AF65-F5344CB8AC3E}">
        <p14:creationId xmlns:p14="http://schemas.microsoft.com/office/powerpoint/2010/main" val="22359261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rPr>
              <a:t>كن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أميناً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6600" b="1" kern="0" dirty="0">
                <a:effectLst>
                  <a:glow rad="127000">
                    <a:schemeClr val="tx1"/>
                  </a:glow>
                </a:effectLst>
                <a:latin typeface="Arial" panose="020B0604020202020204" pitchFamily="34" charset="0"/>
                <a:ea typeface="ＭＳ Ｐゴシック" charset="0"/>
                <a:cs typeface="Arial" panose="020B0604020202020204" pitchFamily="34" charset="0"/>
              </a:rPr>
              <a:t>كن أميناً</a:t>
            </a:r>
            <a:endParaRPr lang="en-US" sz="6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142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ماذا نتج عن السقوط؟</a:t>
            </a:r>
            <a:br>
              <a:rPr lang="ar-JO" altLang="zh-CN" sz="3600" b="1" dirty="0">
                <a:solidFill>
                  <a:schemeClr val="bg1"/>
                </a:solidFill>
                <a:latin typeface="Arial" panose="020B0604020202020204" pitchFamily="34" charset="0"/>
                <a:cs typeface="Arial" panose="020B0604020202020204" pitchFamily="34" charset="0"/>
              </a:rPr>
            </a:br>
            <a:r>
              <a:rPr lang="en-US" altLang="zh-CN" sz="3600" b="1" dirty="0">
                <a:solidFill>
                  <a:schemeClr val="bg1"/>
                </a:solidFill>
                <a:latin typeface="Arial" panose="020B0604020202020204" pitchFamily="34" charset="0"/>
                <a:cs typeface="Arial" panose="020B0604020202020204" pitchFamily="34" charset="0"/>
              </a:rPr>
              <a:t>(</a:t>
            </a:r>
            <a:r>
              <a:rPr lang="ar-JO" altLang="zh-CN" sz="3600" b="1" dirty="0">
                <a:solidFill>
                  <a:schemeClr val="bg1"/>
                </a:solidFill>
                <a:latin typeface="Arial" panose="020B0604020202020204" pitchFamily="34" charset="0"/>
                <a:cs typeface="Arial" panose="020B0604020202020204" pitchFamily="34" charset="0"/>
              </a:rPr>
              <a:t>3 : 7 - 24</a:t>
            </a:r>
            <a:r>
              <a:rPr lang="en-US" altLang="zh-CN" sz="3600" b="1" dirty="0">
                <a:solidFill>
                  <a:schemeClr val="bg1"/>
                </a:solidFill>
                <a:latin typeface="Arial" panose="020B0604020202020204" pitchFamily="34" charset="0"/>
                <a:cs typeface="Arial" panose="020B0604020202020204" pitchFamily="34" charset="0"/>
              </a:rPr>
              <a:t>)</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buFont typeface="Arial" charset="0"/>
              <a:buNone/>
            </a:pPr>
            <a:r>
              <a:rPr lang="ar-JO" altLang="zh-CN" sz="2800" b="1" dirty="0">
                <a:solidFill>
                  <a:srgbClr val="FFFFFF"/>
                </a:solidFill>
                <a:latin typeface="Arial" panose="020B0604020202020204" pitchFamily="34" charset="0"/>
                <a:cs typeface="Arial" panose="020B0604020202020204" pitchFamily="34" charset="0"/>
              </a:rPr>
              <a:t>لكل من آدم و حواء (7 – 13)</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للحية (14 – 15)</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لحواء (16)</a:t>
            </a:r>
            <a:br>
              <a:rPr lang="en-US" altLang="zh-CN" sz="2800" b="1" dirty="0">
                <a:solidFill>
                  <a:srgbClr val="FFFFFF"/>
                </a:solidFill>
                <a:latin typeface="Arial" panose="020B0604020202020204" pitchFamily="34" charset="0"/>
                <a:cs typeface="Arial" panose="020B0604020202020204" pitchFamily="34" charset="0"/>
              </a:rPr>
            </a:br>
            <a:br>
              <a:rPr lang="en-US" altLang="zh-CN" sz="2800" b="1" dirty="0">
                <a:solidFill>
                  <a:srgbClr val="FFFFFF"/>
                </a:solidFill>
                <a:latin typeface="Arial" panose="020B0604020202020204" pitchFamily="34" charset="0"/>
                <a:cs typeface="Arial" panose="020B0604020202020204" pitchFamily="34" charset="0"/>
              </a:rPr>
            </a:br>
            <a:r>
              <a:rPr lang="ar-JO" altLang="zh-CN" sz="2800" b="1" dirty="0">
                <a:solidFill>
                  <a:srgbClr val="FFFFFF"/>
                </a:solidFill>
                <a:latin typeface="Arial" panose="020B0604020202020204" pitchFamily="34" charset="0"/>
                <a:cs typeface="Arial" panose="020B0604020202020204" pitchFamily="34" charset="0"/>
              </a:rPr>
              <a:t>لآدم (17 – 18)</a:t>
            </a:r>
            <a:endParaRPr lang="en-US" altLang="zh-CN" sz="2800" b="1" dirty="0">
              <a:solidFill>
                <a:srgbClr val="FFFFFF"/>
              </a:solidFill>
              <a:latin typeface="Arial" panose="020B0604020202020204" pitchFamily="34" charset="0"/>
              <a:cs typeface="Arial" panose="020B0604020202020204" pitchFamily="34" charset="0"/>
            </a:endParaRPr>
          </a:p>
          <a:p>
            <a:pPr>
              <a:buFont typeface="Arial" charset="0"/>
              <a:buNone/>
            </a:pPr>
            <a:endParaRPr lang="en-US" altLang="zh-CN" sz="2800" b="1" dirty="0">
              <a:solidFill>
                <a:srgbClr val="FFFFFF"/>
              </a:solidFill>
              <a:latin typeface="Arial" panose="020B0604020202020204" pitchFamily="34" charset="0"/>
              <a:cs typeface="Arial" panose="020B0604020202020204" pitchFamily="34" charset="0"/>
            </a:endParaRPr>
          </a:p>
          <a:p>
            <a:pPr>
              <a:buFont typeface="Arial" charset="0"/>
              <a:buNone/>
            </a:pPr>
            <a:r>
              <a:rPr lang="ar-JO" altLang="zh-CN" sz="2800" b="1" dirty="0">
                <a:solidFill>
                  <a:srgbClr val="FFFFFF"/>
                </a:solidFill>
                <a:latin typeface="Arial" panose="020B0604020202020204" pitchFamily="34" charset="0"/>
                <a:cs typeface="Arial" panose="020B0604020202020204" pitchFamily="34" charset="0"/>
              </a:rPr>
              <a:t>للبشرية (19)</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العار</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الهزيمة</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الألم</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التعب</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
        <p:nvSpPr>
          <p:cNvPr id="9" name="WordArt 25" descr="Narrow vertical"/>
          <p:cNvSpPr>
            <a:spLocks noChangeArrowheads="1" noChangeShapeType="1" noTextEdit="1"/>
          </p:cNvSpPr>
          <p:nvPr/>
        </p:nvSpPr>
        <p:spPr bwMode="auto">
          <a:xfrm>
            <a:off x="7196669" y="5256687"/>
            <a:ext cx="1701800" cy="1084263"/>
          </a:xfrm>
          <a:prstGeom prst="rect">
            <a:avLst/>
          </a:prstGeom>
        </p:spPr>
        <p:txBody>
          <a:bodyPr wrap="none" fromWordArt="1">
            <a:prstTxWarp prst="textCurveUp">
              <a:avLst>
                <a:gd name="adj" fmla="val 40356"/>
              </a:avLst>
            </a:prstTxWarp>
          </a:bodyPr>
          <a:lstStyle/>
          <a:p>
            <a:pPr algn="ctr"/>
            <a:r>
              <a:rPr lang="ar-JO"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الموت</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426256935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نتائج الخطية</a:t>
            </a:r>
            <a:endParaRPr lang="en-US"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293688" indent="-282575" algn="r" rtl="1">
              <a:defRPr/>
            </a:pPr>
            <a:r>
              <a:rPr lang="ar-JO" sz="3200" b="1" dirty="0">
                <a:solidFill>
                  <a:srgbClr val="FFFFCC"/>
                </a:solidFill>
                <a:effectLst>
                  <a:glow rad="152400">
                    <a:srgbClr val="000000"/>
                  </a:glow>
                </a:effectLst>
                <a:latin typeface="Arial" panose="020B0604020202020204" pitchFamily="34" charset="0"/>
                <a:cs typeface="Arial" panose="020B0604020202020204" pitchFamily="34" charset="0"/>
              </a:rPr>
              <a:t>* العار: فانفتحت أعينهما و علما أنهما عريانان فخاطا أوراق تين و صنعا لأنفسها مآزر (تك 3 : 7)</a:t>
            </a:r>
            <a:endParaRPr lang="en-US" sz="3200" b="1" dirty="0">
              <a:solidFill>
                <a:srgbClr val="FFFFCC"/>
              </a:solidFill>
              <a:effectLst>
                <a:glow rad="152400">
                  <a:srgbClr val="000000">
                    <a:alpha val="75000"/>
                  </a:srgbClr>
                </a:glow>
              </a:effectLst>
              <a:latin typeface="Arial" panose="020B0604020202020204" pitchFamily="34" charset="0"/>
              <a:cs typeface="Arial" panose="020B0604020202020204" pitchFamily="34" charset="0"/>
            </a:endParaRPr>
          </a:p>
          <a:p>
            <a:pPr marL="293688" indent="-282575" algn="r" rtl="1">
              <a:defRPr/>
            </a:pPr>
            <a:r>
              <a:rPr lang="ar-JO" sz="3200" b="1" dirty="0">
                <a:solidFill>
                  <a:srgbClr val="FFFFCC"/>
                </a:solidFill>
                <a:effectLst>
                  <a:glow rad="152400">
                    <a:srgbClr val="000000">
                      <a:alpha val="75000"/>
                    </a:srgbClr>
                  </a:glow>
                </a:effectLst>
                <a:latin typeface="Arial" panose="020B0604020202020204" pitchFamily="34" charset="0"/>
                <a:cs typeface="Arial" panose="020B0604020202020204" pitchFamily="34" charset="0"/>
              </a:rPr>
              <a:t>* الإنفصال عن الله : اختبأ آدم في الجنة (تك 3 : 8)</a:t>
            </a:r>
            <a:endParaRPr lang="en-US" sz="3200" b="1" dirty="0">
              <a:solidFill>
                <a:srgbClr val="FFFFCC"/>
              </a:solidFill>
              <a:effectLst>
                <a:glow rad="152400">
                  <a:srgbClr val="000000">
                    <a:alpha val="75000"/>
                  </a:srgbClr>
                </a:glow>
              </a:effectLst>
              <a:latin typeface="Arial" panose="020B0604020202020204" pitchFamily="34" charset="0"/>
              <a:cs typeface="Arial" panose="020B0604020202020204" pitchFamily="34" charset="0"/>
            </a:endParaRPr>
          </a:p>
          <a:p>
            <a:pPr marL="293688" indent="-282575" algn="r" rtl="1">
              <a:defRPr/>
            </a:pPr>
            <a:r>
              <a:rPr lang="ar-JO" sz="3200" b="1" dirty="0">
                <a:solidFill>
                  <a:srgbClr val="FFFFCC"/>
                </a:solidFill>
                <a:effectLst>
                  <a:glow rad="152400">
                    <a:srgbClr val="000000">
                      <a:alpha val="75000"/>
                    </a:srgbClr>
                  </a:glow>
                </a:effectLst>
                <a:latin typeface="Arial" panose="020B0604020202020204" pitchFamily="34" charset="0"/>
                <a:cs typeface="Arial" panose="020B0604020202020204" pitchFamily="34" charset="0"/>
              </a:rPr>
              <a:t>* الموت : يوم تأكل منها موتاً تموت (تك 2 : 17)</a:t>
            </a:r>
            <a:endParaRPr lang="en-US" sz="3200" b="1" dirty="0">
              <a:solidFill>
                <a:srgbClr val="FFFFCC"/>
              </a:solidFill>
              <a:effectLst>
                <a:glow rad="1524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0" y="1655847"/>
            <a:ext cx="9144000" cy="5229537"/>
          </a:xfrm>
          <a:prstGeom prst="rect">
            <a:avLst/>
          </a:prstGeom>
        </p:spPr>
      </p:pic>
      <p:sp>
        <p:nvSpPr>
          <p:cNvPr id="2" name="Title 1"/>
          <p:cNvSpPr>
            <a:spLocks noGrp="1"/>
          </p:cNvSpPr>
          <p:nvPr>
            <p:ph type="title"/>
          </p:nvPr>
        </p:nvSpPr>
        <p:spPr/>
        <p:txBody>
          <a:bodyPr/>
          <a:lstStyle/>
          <a:p>
            <a:r>
              <a:rPr lang="ar-JO" sz="4800" dirty="0">
                <a:cs typeface="Arial" panose="020B0604020202020204" pitchFamily="34" charset="0"/>
              </a:rPr>
              <a:t>متى دخل الموت إلى العالم؟</a:t>
            </a:r>
            <a:endParaRPr lang="en-US" sz="4800" dirty="0">
              <a:cs typeface="Arial" panose="020B0604020202020204" pitchFamily="34" charset="0"/>
            </a:endParaRPr>
          </a:p>
        </p:txBody>
      </p:sp>
    </p:spTree>
    <p:extLst>
      <p:ext uri="{BB962C8B-B14F-4D97-AF65-F5344CB8AC3E}">
        <p14:creationId xmlns:p14="http://schemas.microsoft.com/office/powerpoint/2010/main" val="86578164"/>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b="1" dirty="0">
                <a:solidFill>
                  <a:srgbClr val="FFFFFF"/>
                </a:solidFill>
                <a:latin typeface="Arial" panose="020B0604020202020204" pitchFamily="34" charset="0"/>
                <a:cs typeface="Arial" panose="020B0604020202020204" pitchFamily="34" charset="0"/>
              </a:rPr>
              <a:t>ماذا تعتقد؟</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ar-JO" sz="6000" b="1" dirty="0">
                  <a:solidFill>
                    <a:srgbClr val="000000"/>
                  </a:solidFill>
                  <a:latin typeface="Arial" panose="020B0604020202020204" pitchFamily="34" charset="0"/>
                  <a:ea typeface="ＭＳ Ｐゴシック" pitchFamily="34" charset="-128"/>
                  <a:cs typeface="Arial" panose="020B0604020202020204" pitchFamily="34" charset="0"/>
                </a:rPr>
                <a:t>حسن</a:t>
              </a:r>
            </a:p>
            <a:p>
              <a:pPr algn="ctr" defTabSz="914400" eaLnBrk="0" fontAlgn="base" hangingPunct="0">
                <a:spcBef>
                  <a:spcPct val="0"/>
                </a:spcBef>
                <a:spcAft>
                  <a:spcPct val="0"/>
                </a:spcAft>
              </a:pPr>
              <a:r>
                <a:rPr lang="ar-JO" sz="6000" b="1" dirty="0">
                  <a:solidFill>
                    <a:srgbClr val="000000"/>
                  </a:solidFill>
                  <a:latin typeface="Arial" panose="020B0604020202020204" pitchFamily="34" charset="0"/>
                  <a:ea typeface="ＭＳ Ｐゴシック" pitchFamily="34" charset="-128"/>
                  <a:cs typeface="Arial" panose="020B0604020202020204" pitchFamily="34" charset="0"/>
                </a:rPr>
                <a:t>جداً</a:t>
              </a:r>
              <a:endParaRPr lang="en-US" sz="6000" b="1" dirty="0">
                <a:solidFill>
                  <a:srgbClr val="000000"/>
                </a:solidFill>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ar-JO" altLang="zh-CN" sz="3600" b="1" dirty="0">
                <a:solidFill>
                  <a:srgbClr val="FFFFFF"/>
                </a:solidFill>
                <a:latin typeface="Arial" panose="020B0604020202020204" pitchFamily="34" charset="0"/>
                <a:cs typeface="Arial" panose="020B0604020202020204" pitchFamily="34" charset="0"/>
              </a:rPr>
              <a:t>ما معنى أن الخليقة كانت حسنة جداً إذا وجد الموت قبلها؟</a:t>
            </a:r>
            <a:endParaRPr lang="en-US" altLang="zh-CN"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24432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email">
            <a:extLst>
              <a:ext uri="{28A0092B-C50C-407E-A947-70E740481C1C}">
                <a14:useLocalDpi xmlns:a14="http://schemas.microsoft.com/office/drawing/2010/main" val="0"/>
              </a:ext>
            </a:extLst>
          </a:blip>
          <a:srcRect b="42223"/>
          <a:stretch>
            <a:fillRect/>
          </a:stretch>
        </p:blipFill>
        <p:spPr bwMode="auto">
          <a:xfrm>
            <a:off x="0" y="356865"/>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b="1" dirty="0">
                <a:solidFill>
                  <a:srgbClr val="FF0000"/>
                </a:solidFill>
                <a:latin typeface="Arial" panose="020B0604020202020204" pitchFamily="34" charset="0"/>
                <a:cs typeface="Arial" panose="020B0604020202020204" pitchFamily="34" charset="0"/>
              </a:rPr>
              <a:t>تاريخان </a:t>
            </a:r>
            <a:r>
              <a:rPr lang="ar-JO" b="1" dirty="0">
                <a:solidFill>
                  <a:schemeClr val="tx1"/>
                </a:solidFill>
                <a:latin typeface="Arial" panose="020B0604020202020204" pitchFamily="34" charset="0"/>
                <a:cs typeface="Arial" panose="020B0604020202020204" pitchFamily="34" charset="0"/>
              </a:rPr>
              <a:t>للموت</a:t>
            </a:r>
            <a:endParaRPr lang="en-US" b="1" dirty="0">
              <a:solidFill>
                <a:schemeClr val="tx1"/>
              </a:solidFill>
              <a:latin typeface="Arial" panose="020B0604020202020204" pitchFamily="34" charset="0"/>
              <a:cs typeface="Arial" panose="020B0604020202020204" pitchFamily="34" charset="0"/>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i="0"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عدوّ</a:t>
            </a:r>
            <a:endParaRPr kumimoji="0" lang="en-US"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19300" y="1887488"/>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860032" y="1916832"/>
            <a:ext cx="158417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سيجري التخلُّص من الموت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195736" y="2564904"/>
            <a:ext cx="4191000" cy="18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cstate="email">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447800" y="5562600"/>
              <a:ext cx="1447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كانا دائمًا معًا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6156176" y="5561856"/>
              <a:ext cx="176862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سيكون هناك موت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3491880" y="5562600"/>
              <a:ext cx="170155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جزءٌ دائمٌ من التاريخ</a:t>
              </a:r>
              <a:endParaRPr kumimoji="0" lang="en-US" sz="2400" b="0" i="0"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(رومية 5: 12)؟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71848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dirty="0">
                <a:cs typeface="Arial" panose="020B0604020202020204" pitchFamily="34" charset="0"/>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dirty="0">
              <a:solidFill>
                <a:srgbClr val="000000"/>
              </a:solidFill>
              <a:latin typeface="Arial" panose="020B0604020202020204" pitchFamily="34" charset="0"/>
              <a:ea typeface="SimSun"/>
              <a:cs typeface="Arial" panose="020B0604020202020204" pitchFamily="34" charset="0"/>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dirty="0">
              <a:solidFill>
                <a:srgbClr val="000000"/>
              </a:solidFill>
              <a:latin typeface="Arial" panose="020B0604020202020204" pitchFamily="34" charset="0"/>
              <a:ea typeface="SimSun"/>
              <a:cs typeface="Arial" panose="020B0604020202020204" pitchFamily="34" charset="0"/>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dirty="0">
              <a:solidFill>
                <a:srgbClr val="000000"/>
              </a:solidFill>
              <a:latin typeface="Arial" panose="020B0604020202020204" pitchFamily="34" charset="0"/>
              <a:ea typeface="SimSun"/>
              <a:cs typeface="Arial" panose="020B0604020202020204" pitchFamily="34" charset="0"/>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dirty="0">
              <a:solidFill>
                <a:srgbClr val="000000"/>
              </a:solidFill>
              <a:latin typeface="Arial" panose="020B0604020202020204" pitchFamily="34" charset="0"/>
              <a:ea typeface="SimSun"/>
              <a:cs typeface="Arial" panose="020B0604020202020204" pitchFamily="34" charset="0"/>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dirty="0">
              <a:solidFill>
                <a:srgbClr val="000000"/>
              </a:solidFill>
              <a:latin typeface="Arial" panose="020B0604020202020204" pitchFamily="34" charset="0"/>
              <a:ea typeface="SimSun"/>
              <a:cs typeface="Arial" panose="020B0604020202020204" pitchFamily="34" charset="0"/>
            </a:endParaRPr>
          </a:p>
        </p:txBody>
      </p:sp>
      <p:pic>
        <p:nvPicPr>
          <p:cNvPr id="329736" name="Picture 9"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02" t="48271" r="28302"/>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طوفان نوح</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000" b="1" dirty="0">
                <a:solidFill>
                  <a:srgbClr val="FFFFFF"/>
                </a:solidFill>
                <a:latin typeface="Arial" panose="020B0604020202020204" pitchFamily="34" charset="0"/>
                <a:ea typeface="ＭＳ Ｐゴシック"/>
                <a:cs typeface="Arial" panose="020B0604020202020204" pitchFamily="34" charset="0"/>
              </a:rPr>
              <a:t>سجل الحفريات</a:t>
            </a:r>
            <a:endParaRPr lang="en-US" sz="2000" b="1" dirty="0">
              <a:solidFill>
                <a:srgbClr val="FFFFFF"/>
              </a:solidFill>
              <a:latin typeface="Arial" panose="020B0604020202020204" pitchFamily="34" charset="0"/>
              <a:ea typeface="ＭＳ Ｐゴシック"/>
              <a:cs typeface="Arial" panose="020B0604020202020204" pitchFamily="34" charset="0"/>
            </a:endParaRP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ألم</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موت</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قتل</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مرض</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صراع</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معاناة</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2800" b="1" dirty="0">
                  <a:solidFill>
                    <a:srgbClr val="FF0000"/>
                  </a:solidFill>
                  <a:effectLst>
                    <a:glow rad="241300">
                      <a:srgbClr val="000000">
                        <a:alpha val="75000"/>
                      </a:srgbClr>
                    </a:glow>
                  </a:effectLst>
                  <a:latin typeface="Arial" panose="020B0604020202020204" pitchFamily="34" charset="0"/>
                  <a:ea typeface="ＭＳ Ｐゴシック"/>
                  <a:cs typeface="Arial" panose="020B0604020202020204" pitchFamily="34" charset="0"/>
                </a:rPr>
                <a:t>انقراض</a:t>
              </a:r>
              <a:endParaRPr lang="en-US" sz="2800" b="1" dirty="0">
                <a:solidFill>
                  <a:srgbClr val="000000"/>
                </a:solidFill>
                <a:effectLst>
                  <a:glow rad="241300">
                    <a:srgbClr val="000000">
                      <a:alpha val="75000"/>
                    </a:srgbClr>
                  </a:glow>
                </a:effectLst>
                <a:latin typeface="Arial" panose="020B0604020202020204" pitchFamily="34" charset="0"/>
                <a:ea typeface="ＭＳ Ｐゴシック"/>
                <a:cs typeface="Arial" panose="020B0604020202020204" pitchFamily="34" charset="0"/>
              </a:endParaRPr>
            </a:p>
          </p:txBody>
        </p:sp>
      </p:grpSp>
      <p:pic>
        <p:nvPicPr>
          <p:cNvPr id="491531" name="Picture 8"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2360" t="18889" r="23219" b="54445"/>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ar-JO" sz="1000" b="1" dirty="0">
                <a:solidFill>
                  <a:srgbClr val="000000"/>
                </a:solidFill>
                <a:latin typeface="Arial" panose="020B0604020202020204" pitchFamily="34" charset="0"/>
                <a:ea typeface="ＭＳ Ｐゴシック"/>
                <a:cs typeface="Arial" panose="020B0604020202020204" pitchFamily="34" charset="0"/>
              </a:rPr>
              <a:t>جنة عدن</a:t>
            </a:r>
            <a:endParaRPr lang="en-US" sz="10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132009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algn="ctr">
              <a:defRPr/>
            </a:pPr>
            <a:r>
              <a:rPr lang="ar-JO" sz="3600" b="1" dirty="0">
                <a:solidFill>
                  <a:srgbClr val="FFFFCC"/>
                </a:solidFill>
                <a:effectLst>
                  <a:glow rad="101600">
                    <a:srgbClr val="000000">
                      <a:alpha val="75000"/>
                    </a:srgbClr>
                  </a:glow>
                </a:effectLst>
                <a:latin typeface="Arial" panose="020B0604020202020204" pitchFamily="34" charset="0"/>
                <a:cs typeface="Arial" panose="020B0604020202020204" pitchFamily="34" charset="0"/>
              </a:rPr>
              <a:t>من أجل ذلك كأنما بإنسان واحد دخلت الخطية إلى العالم و بالخطية الموت و هكذا اجتاز الموت إلى جميع الناس إذ أخطأ الجميع</a:t>
            </a:r>
            <a:endParaRPr lang="en-US" sz="3600" b="1" dirty="0">
              <a:solidFill>
                <a:srgbClr val="FFFFCC"/>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b="1"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ea typeface="ＭＳ Ｐゴシック" pitchFamily="-111" charset="-128"/>
                <a:cs typeface="Arial" panose="020B0604020202020204" pitchFamily="34" charset="0"/>
              </a:rPr>
              <a:t> رومية 5 : 12</a:t>
            </a:r>
            <a:endParaRPr lang="en-US" sz="4000" b="1"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
        <p:nvSpPr>
          <p:cNvPr id="7" name="Title 1"/>
          <p:cNvSpPr txBox="1">
            <a:spLocks/>
          </p:cNvSpPr>
          <p:nvPr/>
        </p:nvSpPr>
        <p:spPr bwMode="auto">
          <a:xfrm>
            <a:off x="251520" y="332656"/>
            <a:ext cx="3168352" cy="4554654"/>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a:defRPr/>
            </a:pPr>
            <a:endParaRPr lang="ar-JO" sz="3600" b="1" dirty="0">
              <a:solidFill>
                <a:srgbClr val="FFFFCC"/>
              </a:solidFill>
              <a:effectLst>
                <a:glow rad="101600">
                  <a:srgbClr val="000000">
                    <a:alpha val="75000"/>
                  </a:srgbClr>
                </a:glow>
              </a:effectLst>
              <a:latin typeface="Arial" panose="020B0604020202020204" pitchFamily="34" charset="0"/>
              <a:cs typeface="Arial" panose="020B0604020202020204" pitchFamily="34" charset="0"/>
            </a:endParaRPr>
          </a:p>
          <a:p>
            <a:pPr algn="ctr">
              <a:defRPr/>
            </a:pPr>
            <a:r>
              <a:rPr lang="ar-JO" sz="3600" b="1" dirty="0">
                <a:solidFill>
                  <a:srgbClr val="FFFFCC"/>
                </a:solidFill>
                <a:effectLst>
                  <a:glow rad="101600">
                    <a:srgbClr val="000000">
                      <a:alpha val="75000"/>
                    </a:srgbClr>
                  </a:glow>
                </a:effectLst>
                <a:latin typeface="Arial" panose="020B0604020202020204" pitchFamily="34" charset="0"/>
                <a:cs typeface="Arial" panose="020B0604020202020204" pitchFamily="34" charset="0"/>
              </a:rPr>
              <a:t>عندما أخطأ آدم دخلت الخطية إلى العالم و أحضرت خطية آدم الموت الذي دخل إلى الجميع إذ أخطأ الجميع</a:t>
            </a:r>
            <a:endParaRPr lang="en-US" sz="3600" b="1" dirty="0">
              <a:solidFill>
                <a:srgbClr val="FFFFCC"/>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54332"/>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dirty="0">
                <a:solidFill>
                  <a:srgbClr val="FFFFFF"/>
                </a:solidFill>
                <a:effectLst>
                  <a:outerShdw blurRad="38100" dist="38100" dir="2700000" algn="tl">
                    <a:srgbClr val="000000">
                      <a:alpha val="43137"/>
                    </a:srgbClr>
                  </a:outerShdw>
                </a:effectLst>
                <a:cs typeface="Arial" panose="020B0604020202020204" pitchFamily="34" charset="0"/>
              </a:rPr>
              <a:t>1. نثق بأنفسنا بدلاً من الله</a:t>
            </a:r>
            <a:endParaRPr lang="en-US" sz="6000" dirty="0">
              <a:solidFill>
                <a:srgbClr val="FFFFFF"/>
              </a:solidFill>
              <a:effectLst>
                <a:outerShdw blurRad="38100" dist="38100" dir="2700000" algn="tl">
                  <a:srgbClr val="000000">
                    <a:alpha val="43137"/>
                  </a:srgbClr>
                </a:outerShdw>
              </a:effectLst>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chemeClr val="tx1"/>
                </a:solidFill>
                <a:effectLst/>
                <a:latin typeface="Arial" panose="020B0604020202020204" pitchFamily="34" charset="0"/>
                <a:cs typeface="Arial" panose="020B0604020202020204" pitchFamily="34" charset="0"/>
              </a:rPr>
              <a:t>قد الآخرين بقلبك</a:t>
            </a:r>
          </a:p>
          <a:p>
            <a:r>
              <a:rPr lang="ar-JO" dirty="0">
                <a:solidFill>
                  <a:schemeClr val="tx1"/>
                </a:solidFill>
                <a:effectLst/>
                <a:latin typeface="Arial" panose="020B0604020202020204" pitchFamily="34" charset="0"/>
                <a:cs typeface="Arial" panose="020B0604020202020204" pitchFamily="34" charset="0"/>
              </a:rPr>
              <a:t>ليس بكتابك المقدس</a:t>
            </a:r>
            <a:endParaRPr lang="en-US"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9739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ملايين الأمريكيين سعداء بدون الدين</a:t>
            </a:r>
            <a:br>
              <a:rPr lang="ar-JO" dirty="0">
                <a:effectLst>
                  <a:glow rad="127000">
                    <a:schemeClr val="tx1"/>
                  </a:glow>
                </a:effectLst>
                <a:ea typeface="ＭＳ Ｐゴシック" charset="0"/>
                <a:cs typeface="ＭＳ Ｐゴシック" charset="0"/>
              </a:rPr>
            </a:br>
            <a:r>
              <a:rPr lang="en-US" dirty="0">
                <a:effectLst>
                  <a:glow rad="127000">
                    <a:schemeClr val="tx1"/>
                  </a:glow>
                </a:effectLst>
                <a:ea typeface="ＭＳ Ｐゴシック" charset="0"/>
                <a:cs typeface="ＭＳ Ｐゴシック" charset="0"/>
              </a:rPr>
              <a:t>LivingWithoutReligion.org</a:t>
            </a:r>
          </a:p>
        </p:txBody>
      </p:sp>
      <p:pic>
        <p:nvPicPr>
          <p:cNvPr id="2" name="Picture 1"/>
          <p:cNvPicPr>
            <a:picLocks noChangeAspect="1"/>
          </p:cNvPicPr>
          <p:nvPr/>
        </p:nvPicPr>
        <p:blipFill>
          <a:blip r:embed="rId3"/>
          <a:stretch>
            <a:fillRect/>
          </a:stretch>
        </p:blipFill>
        <p:spPr>
          <a:xfrm>
            <a:off x="0" y="1041400"/>
            <a:ext cx="9144000" cy="4764364"/>
          </a:xfrm>
          <a:prstGeom prst="rect">
            <a:avLst/>
          </a:prstGeom>
        </p:spPr>
      </p:pic>
      <p:sp>
        <p:nvSpPr>
          <p:cNvPr id="5" name="Title 1">
            <a:extLst>
              <a:ext uri="{FF2B5EF4-FFF2-40B4-BE49-F238E27FC236}">
                <a16:creationId xmlns:a16="http://schemas.microsoft.com/office/drawing/2014/main" id="{058171B8-746E-0D40-994D-E39FF9254629}"/>
              </a:ext>
            </a:extLst>
          </p:cNvPr>
          <p:cNvSpPr txBox="1">
            <a:spLocks/>
          </p:cNvSpPr>
          <p:nvPr/>
        </p:nvSpPr>
        <p:spPr bwMode="auto">
          <a:xfrm>
            <a:off x="3149097" y="1294409"/>
            <a:ext cx="5923649" cy="20069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u="none" strike="noStrike" kern="0" cap="none" spc="0" normalizeH="0" baseline="0" noProof="0" dirty="0">
                <a:ln>
                  <a:noFill/>
                </a:ln>
                <a:solidFill>
                  <a:schemeClr val="bg1"/>
                </a:solidFill>
                <a:effectLst/>
                <a:uLnTx/>
                <a:uFillTx/>
                <a:latin typeface="Arial" panose="020B0604020202020204" pitchFamily="34" charset="0"/>
                <a:ea typeface="ＭＳ Ｐゴシック" pitchFamily="-108" charset="-128"/>
                <a:cs typeface="Arial" panose="020B0604020202020204" pitchFamily="34" charset="0"/>
              </a:rPr>
              <a:t>ملايين الأمريكيين سعداء بدون الدين</a:t>
            </a:r>
            <a:endParaRPr kumimoji="0" lang="en-US" sz="4000" u="none" strike="noStrike" kern="0" cap="none" spc="0" normalizeH="0" baseline="0" noProof="0" dirty="0">
              <a:ln>
                <a:noFill/>
              </a:ln>
              <a:solidFill>
                <a:schemeClr val="bg1"/>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9557117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 الأصنام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75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07993"/>
            <a:ext cx="9144000" cy="1079665"/>
          </a:xfrm>
          <a:effectLst>
            <a:outerShdw blurRad="63500" dist="35921" dir="2700000" algn="ctr" rotWithShape="0">
              <a:schemeClr val="tx2">
                <a:alpha val="74998"/>
              </a:schemeClr>
            </a:outerShdw>
          </a:effectLst>
        </p:spPr>
        <p:txBody>
          <a:bodyPr anchor="ctr"/>
          <a:lstStyle/>
          <a:p>
            <a:pPr>
              <a:defRPr/>
            </a:pP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أنت تعلم أنها خرافة</a:t>
            </a:r>
            <a:br>
              <a:rPr lang="ar-JO"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هذا الموسم احتفل بسبب الموسم</a:t>
            </a:r>
            <a:endParaRPr lang="en-US"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0"/>
            <a:ext cx="9150421" cy="6858000"/>
          </a:xfrm>
          <a:prstGeom prst="rect">
            <a:avLst/>
          </a:prstGeom>
        </p:spPr>
      </p:pic>
    </p:spTree>
    <p:extLst>
      <p:ext uri="{BB962C8B-B14F-4D97-AF65-F5344CB8AC3E}">
        <p14:creationId xmlns:p14="http://schemas.microsoft.com/office/powerpoint/2010/main" val="121506643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53075" cy="6858000"/>
          </a:xfrm>
          <a:prstGeom prst="rect">
            <a:avLst/>
          </a:prstGeom>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kern="1200" dirty="0">
                <a:solidFill>
                  <a:srgbClr val="FFFFFF"/>
                </a:solidFill>
                <a:effectLst>
                  <a:glow rad="177800">
                    <a:srgbClr val="000000"/>
                  </a:glow>
                </a:effectLst>
                <a:ea typeface="ＭＳ Ｐゴシック" charset="0"/>
                <a:cs typeface="Arial" panose="020B0604020202020204" pitchFamily="34" charset="0"/>
              </a:rPr>
              <a:t>نحتاج إلى مخلص</a:t>
            </a:r>
            <a:endParaRPr lang="en-US" sz="5400" kern="1200" dirty="0">
              <a:solidFill>
                <a:srgbClr val="FFFFFF"/>
              </a:solidFill>
              <a:effectLst>
                <a:glow rad="177800">
                  <a:srgbClr val="000000"/>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4835260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1" y="57729"/>
            <a:ext cx="9144000" cy="1873863"/>
          </a:xfrm>
        </p:spPr>
        <p:txBody>
          <a:bodyPr/>
          <a:lstStyle/>
          <a:p>
            <a:pPr marL="904875" indent="-904875" algn="r" eaLnBrk="1" hangingPunct="1">
              <a:defRPr/>
            </a:pPr>
            <a:r>
              <a:rPr lang="ar-JO" sz="6000" dirty="0">
                <a:effectLst>
                  <a:glow rad="190500">
                    <a:schemeClr val="tx1"/>
                  </a:glow>
                </a:effectLst>
                <a:cs typeface="Arial" panose="020B0604020202020204" pitchFamily="34" charset="0"/>
              </a:rPr>
              <a:t>2. </a:t>
            </a:r>
            <a:r>
              <a:rPr lang="ar-JO" sz="6000" dirty="0">
                <a:solidFill>
                  <a:srgbClr val="FFFF00"/>
                </a:solidFill>
                <a:effectLst>
                  <a:glow rad="190500">
                    <a:schemeClr val="tx1"/>
                  </a:glow>
                </a:effectLst>
                <a:cs typeface="Arial" panose="020B0604020202020204" pitchFamily="34" charset="0"/>
              </a:rPr>
              <a:t>يخلصنا</a:t>
            </a:r>
            <a:r>
              <a:rPr lang="ar-JO" sz="6000" dirty="0">
                <a:effectLst>
                  <a:glow rad="190500">
                    <a:schemeClr val="tx1"/>
                  </a:glow>
                </a:effectLst>
                <a:cs typeface="Arial" panose="020B0604020202020204" pitchFamily="34" charset="0"/>
              </a:rPr>
              <a:t> يسوع من عقوبة الخطية</a:t>
            </a:r>
            <a:endParaRPr lang="en-US" sz="6000" dirty="0">
              <a:effectLst>
                <a:glow rad="190500">
                  <a:schemeClr val="tx1"/>
                </a:glow>
              </a:effectLst>
              <a:cs typeface="Arial" panose="020B0604020202020204" pitchFamily="34" charset="0"/>
            </a:endParaRPr>
          </a:p>
        </p:txBody>
      </p:sp>
    </p:spTree>
    <p:extLst>
      <p:ext uri="{BB962C8B-B14F-4D97-AF65-F5344CB8AC3E}">
        <p14:creationId xmlns:p14="http://schemas.microsoft.com/office/powerpoint/2010/main" val="28253226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 سمعا صوت الرب الإله ماشياً في الجنة عند هبوب ريح النهار فاختبأ آدم و امرأته من وجه الرب الإله في وسط شجر الجنة فنادى الرب الإله آدم و قال له أين أنت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(تك 3 : 8 – 9)</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42497739"/>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فقال سمعت صوتك في الجنة فخشيت لأني عريان فاختبأت</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3063"/>
            <a:ext cx="363643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ar-JO" sz="6600" b="1"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6600" b="1"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فقال من أعلمك أنك عريان هل أكلت من الشجرة التي أوصيتك أن لا تأكل منها </a:t>
            </a:r>
          </a:p>
          <a:p>
            <a:pPr>
              <a:defRPr/>
            </a:pPr>
            <a:r>
              <a:rPr lang="ar-JO" sz="6000" b="1" baseline="300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(تك 3 : 10 – 11)</a:t>
            </a:r>
            <a:endPar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657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5224268" y="0"/>
            <a:ext cx="3810000" cy="3810000"/>
          </a:xfrm>
          <a:prstGeom prst="rect">
            <a:avLst/>
          </a:prstGeom>
        </p:spPr>
      </p:pic>
      <p:pic>
        <p:nvPicPr>
          <p:cNvPr id="8" name="Picture 7"/>
          <p:cNvPicPr>
            <a:picLocks noChangeAspect="1"/>
          </p:cNvPicPr>
          <p:nvPr/>
        </p:nvPicPr>
        <p:blipFill>
          <a:blip r:embed="rId4"/>
          <a:stretch>
            <a:fillRect/>
          </a:stretch>
        </p:blipFill>
        <p:spPr>
          <a:xfrm>
            <a:off x="5714398" y="3376172"/>
            <a:ext cx="3429601" cy="3481828"/>
          </a:xfrm>
          <a:prstGeom prst="rect">
            <a:avLst/>
          </a:prstGeom>
        </p:spPr>
      </p:pic>
      <p:sp>
        <p:nvSpPr>
          <p:cNvPr id="900098" name="Rectangle 2"/>
          <p:cNvSpPr>
            <a:spLocks noGrp="1" noChangeArrowheads="1"/>
          </p:cNvSpPr>
          <p:nvPr>
            <p:ph type="ctrTitle"/>
          </p:nvPr>
        </p:nvSpPr>
        <p:spPr>
          <a:xfrm>
            <a:off x="0" y="43012"/>
            <a:ext cx="5714398" cy="3333160"/>
          </a:xfrm>
          <a:effectLst>
            <a:outerShdw blurRad="63500" dist="35921" dir="2700000" algn="ctr" rotWithShape="0">
              <a:schemeClr val="tx2">
                <a:alpha val="74998"/>
              </a:schemeClr>
            </a:outerShdw>
          </a:effectLst>
        </p:spPr>
        <p:txBody>
          <a:bodyPr anchor="ctr"/>
          <a:lstStyle/>
          <a:p>
            <a:pPr>
              <a:defRPr/>
            </a:pPr>
            <a:r>
              <a:rPr lang="ar-JO" sz="6000" dirty="0"/>
              <a:t>من يحب الدوس </a:t>
            </a:r>
            <a:br>
              <a:rPr lang="ar-JO" sz="6000" dirty="0"/>
            </a:br>
            <a:r>
              <a:rPr lang="ar-JO" sz="6000" dirty="0"/>
              <a:t>على الثعابين؟</a:t>
            </a:r>
            <a:endParaRPr lang="en-US" sz="6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93154406"/>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ar-JO" sz="3600" dirty="0">
                <a:effectLst>
                  <a:glow rad="101600">
                    <a:schemeClr val="tx1">
                      <a:alpha val="75000"/>
                    </a:schemeClr>
                  </a:glow>
                  <a:outerShdw blurRad="50800" dist="63500" dir="2700000" algn="tl" rotWithShape="0">
                    <a:srgbClr val="000000"/>
                  </a:outerShdw>
                </a:effectLst>
              </a:rPr>
              <a:t>تكوين 3 : 14</a:t>
            </a:r>
            <a:endParaRPr lang="en-US" sz="1400" dirty="0">
              <a:effectLst>
                <a:glow rad="101600">
                  <a:schemeClr val="tx1">
                    <a:alpha val="75000"/>
                  </a:schemeClr>
                </a:glow>
                <a:outerShdw blurRad="50800" dist="63500" dir="2700000" algn="tl" rotWithShape="0">
                  <a:srgbClr val="000000"/>
                </a:outerShdw>
              </a:effectLst>
            </a:endParaRPr>
          </a:p>
        </p:txBody>
      </p:sp>
      <p:sp>
        <p:nvSpPr>
          <p:cNvPr id="6" name="Text Box 4"/>
          <p:cNvSpPr txBox="1">
            <a:spLocks noChangeArrowheads="1"/>
          </p:cNvSpPr>
          <p:nvPr/>
        </p:nvSpPr>
        <p:spPr bwMode="auto">
          <a:xfrm>
            <a:off x="17463" y="3175"/>
            <a:ext cx="767873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فقال الرب الإله للحية لأنك فعلت هذا ملعونة أنت من جميع البهائم و من جميع وحوش البرية على بطنك تسعين و تراباً تأكلين كل أيام حياتك</a:t>
            </a:r>
          </a:p>
          <a:p>
            <a:pPr algn="ctr">
              <a:spcBef>
                <a:spcPct val="50000"/>
              </a:spcBef>
              <a:defRPr/>
            </a:pPr>
            <a:endParaRPr lang="en-US"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pic>
        <p:nvPicPr>
          <p:cNvPr id="423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238" y="3429000"/>
            <a:ext cx="508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28600" y="57150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defRPr/>
            </a:pPr>
            <a:r>
              <a:rPr lang="ar-JO" b="1" dirty="0">
                <a:solidFill>
                  <a:srgbClr val="FFFF00"/>
                </a:solidFill>
                <a:effectLst>
                  <a:glow rad="101600">
                    <a:srgbClr val="000000">
                      <a:alpha val="75000"/>
                    </a:srgbClr>
                  </a:glow>
                  <a:outerShdw blurRad="50800" dist="63500" dir="2700000" algn="tl" rotWithShape="0">
                    <a:srgbClr val="000000"/>
                  </a:outerShdw>
                </a:effectLst>
                <a:latin typeface="Arial" panose="020B0604020202020204" pitchFamily="34" charset="0"/>
                <a:cs typeface="Arial" panose="020B0604020202020204" pitchFamily="34" charset="0"/>
              </a:rPr>
              <a:t>لعنت </a:t>
            </a:r>
            <a:r>
              <a:rPr lang="ar-JO" b="1" dirty="0">
                <a:effectLst>
                  <a:glow rad="101600">
                    <a:srgbClr val="000000">
                      <a:alpha val="75000"/>
                    </a:srgbClr>
                  </a:glow>
                  <a:outerShdw blurRad="50800" dist="63500" dir="2700000" algn="tl" rotWithShape="0">
                    <a:srgbClr val="000000"/>
                  </a:outerShdw>
                </a:effectLst>
                <a:latin typeface="Arial" panose="020B0604020202020204" pitchFamily="34" charset="0"/>
                <a:cs typeface="Arial" panose="020B0604020202020204" pitchFamily="34" charset="0"/>
              </a:rPr>
              <a:t>الحية (3 : 14)</a:t>
            </a:r>
            <a:endParaRPr lang="en-US" sz="1800" b="1" dirty="0">
              <a:effectLst>
                <a:glow rad="101600">
                  <a:srgbClr val="000000">
                    <a:alpha val="75000"/>
                  </a:srgb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577432"/>
      </p:ext>
    </p:extLst>
  </p:cSld>
  <p:clrMapOvr>
    <a:overrideClrMapping bg1="lt1" tx1="dk1" bg2="lt2" tx2="dk2" accent1="accent1" accent2="accent2" accent3="accent3" accent4="accent4" accent5="accent5" accent6="accent6" hlink="hlink" folHlink="folHlink"/>
  </p:clrMapOvr>
  <p:transition>
    <p:fade/>
  </p:transition>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07"/>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ar-JO" sz="3600" b="1" dirty="0">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cs typeface="Arial" panose="020B0604020202020204" pitchFamily="34" charset="0"/>
              </a:rPr>
              <a:t>تكوين 3 : 15</a:t>
            </a:r>
            <a:endParaRPr lang="en-US" sz="1400" dirty="0">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17742" y="2540"/>
            <a:ext cx="912625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و أضع عداوة بينك و بين المرأة و بين نسلك و نسلها </a:t>
            </a:r>
          </a:p>
          <a:p>
            <a:pPr algn="ctr">
              <a:spcBef>
                <a:spcPct val="50000"/>
              </a:spcBef>
              <a:defRPr/>
            </a:pPr>
            <a:r>
              <a:rPr lang="ar-JO"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rPr>
              <a:t>هو يسحق راسك و أنت تسحقين عقبه</a:t>
            </a:r>
            <a:endParaRPr lang="en-US" sz="3600" b="1" dirty="0">
              <a:solidFill>
                <a:srgbClr val="FFFFFF"/>
              </a:solidFill>
              <a:effectLst>
                <a:glow rad="101600">
                  <a:prstClr val="black">
                    <a:alpha val="75000"/>
                  </a:prstClr>
                </a:glow>
                <a:outerShdw blurRad="50800" dist="635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894430"/>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تم معاقبة حواء </a:t>
            </a:r>
            <a:r>
              <a:rPr lang="ar-JO" dirty="0">
                <a:solidFill>
                  <a:srgbClr val="FFFF00"/>
                </a:solidFill>
                <a:effectLst>
                  <a:glow rad="127000">
                    <a:schemeClr val="tx1"/>
                  </a:glow>
                </a:effectLst>
                <a:ea typeface="ＭＳ Ｐゴシック" charset="0"/>
              </a:rPr>
              <a:t>بشكل كبير </a:t>
            </a:r>
            <a:r>
              <a:rPr lang="ar-JO" dirty="0">
                <a:effectLst>
                  <a:glow rad="127000">
                    <a:schemeClr val="tx1"/>
                  </a:glow>
                </a:effectLst>
                <a:ea typeface="ＭＳ Ｐゴシック" charset="0"/>
              </a:rPr>
              <a:t>: زيادة آلام الولادة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(تك 3 : 16)</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71421501"/>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 دعا آدم اسم امرأته حواء لأنها أم كل حي</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20)</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903470" cy="6858000"/>
          </a:xfrm>
          <a:prstGeom prst="rect">
            <a:avLst/>
          </a:prstGeom>
        </p:spPr>
      </p:pic>
    </p:spTree>
    <p:extLst>
      <p:ext uri="{BB962C8B-B14F-4D97-AF65-F5344CB8AC3E}">
        <p14:creationId xmlns:p14="http://schemas.microsoft.com/office/powerpoint/2010/main" val="32064483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dirty="0">
                <a:solidFill>
                  <a:schemeClr val="tx1"/>
                </a:solidFill>
                <a:effectLst/>
                <a:ea typeface="ＭＳ Ｐゴシック" charset="0"/>
              </a:rPr>
              <a:t>أؤمن بالإنسانية و ليس بالله</a:t>
            </a:r>
            <a:endParaRPr lang="en-US" dirty="0">
              <a:solidFill>
                <a:schemeClr val="tx1"/>
              </a:solidFill>
              <a:effectLst/>
              <a:ea typeface="ＭＳ Ｐゴシック"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latin typeface="Arial" panose="020B0604020202020204" pitchFamily="34" charset="0"/>
                <a:cs typeface="Arial" panose="020B0604020202020204" pitchFamily="34" charset="0"/>
              </a:rPr>
              <a:t>بروك بيرد, سكرامانتو</a:t>
            </a:r>
          </a:p>
          <a:p>
            <a:r>
              <a:rPr lang="ar-JO" sz="2800" dirty="0">
                <a:solidFill>
                  <a:schemeClr val="bg1"/>
                </a:solidFill>
                <a:latin typeface="Arial" panose="020B0604020202020204" pitchFamily="34" charset="0"/>
                <a:cs typeface="Arial" panose="020B0604020202020204" pitchFamily="34" charset="0"/>
              </a:rPr>
              <a:t>متطوعة .... ملحدة</a:t>
            </a:r>
            <a:endParaRPr lang="en-US" sz="280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ar-JO" sz="2800" dirty="0">
                <a:solidFill>
                  <a:schemeClr val="bg1"/>
                </a:solidFill>
                <a:latin typeface="Arial" panose="020B0604020202020204" pitchFamily="34" charset="0"/>
                <a:cs typeface="Arial" panose="020B0604020202020204" pitchFamily="34" charset="0"/>
              </a:rPr>
              <a:t>التحرر من مؤسسة الدين</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492469"/>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81"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ar-JO" sz="3600" b="1" dirty="0">
                <a:solidFill>
                  <a:schemeClr val="bg1"/>
                </a:solidFill>
                <a:effectLst>
                  <a:glow rad="241300">
                    <a:schemeClr val="tx1"/>
                  </a:glow>
                </a:effectLst>
                <a:latin typeface="Arial" panose="020B0604020202020204" pitchFamily="34" charset="0"/>
                <a:cs typeface="Arial" panose="020B0604020202020204" pitchFamily="34" charset="0"/>
              </a:rPr>
              <a:t>تكوين 3 : 21</a:t>
            </a:r>
            <a:endParaRPr lang="en-US" sz="1400" dirty="0">
              <a:solidFill>
                <a:schemeClr val="bg1"/>
              </a:solidFill>
              <a:effectLst>
                <a:glow rad="241300">
                  <a:schemeClr val="tx1"/>
                </a:glow>
              </a:effectLst>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5651500" y="260350"/>
            <a:ext cx="309721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endParaRPr lang="en-US" sz="2800" b="1" dirty="0">
              <a:solidFill>
                <a:srgbClr val="FFFFFF"/>
              </a:solidFill>
              <a:effectLst>
                <a:glow rad="241300">
                  <a:prstClr val="black"/>
                </a:glow>
              </a:effectLst>
              <a:latin typeface="Arial" panose="020B0604020202020204" pitchFamily="34" charset="0"/>
              <a:cs typeface="Arial" panose="020B0604020202020204" pitchFamily="34" charset="0"/>
            </a:endParaRPr>
          </a:p>
          <a:p>
            <a:pPr algn="ctr">
              <a:spcBef>
                <a:spcPct val="50000"/>
              </a:spcBef>
              <a:defRPr/>
            </a:pPr>
            <a:r>
              <a:rPr lang="ar-JO" sz="2800" b="1" dirty="0">
                <a:solidFill>
                  <a:srgbClr val="FFFFFF"/>
                </a:solidFill>
                <a:effectLst>
                  <a:glow rad="241300">
                    <a:prstClr val="black"/>
                  </a:glow>
                </a:effectLst>
                <a:latin typeface="Arial" panose="020B0604020202020204" pitchFamily="34" charset="0"/>
                <a:cs typeface="Arial" panose="020B0604020202020204" pitchFamily="34" charset="0"/>
              </a:rPr>
              <a:t>الفداء من خلال ذبيحة أعطاهم غطاء من جلد حيوان</a:t>
            </a:r>
            <a:endParaRPr lang="en-US" sz="2800" b="1" dirty="0">
              <a:solidFill>
                <a:srgbClr val="FFFFFF"/>
              </a:solidFill>
              <a:effectLst>
                <a:glow rad="241300">
                  <a:prstClr val="black"/>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030277"/>
      </p:ext>
    </p:extLst>
  </p:cSld>
  <p:clrMapOvr>
    <a:masterClrMapping/>
  </p:clrMapOvr>
  <p:transition>
    <p:fade/>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3329" name="Rectangle 2"/>
          <p:cNvSpPr>
            <a:spLocks noGrp="1" noChangeArrowheads="1"/>
          </p:cNvSpPr>
          <p:nvPr>
            <p:ph type="ctrTitle"/>
          </p:nvPr>
        </p:nvSpPr>
        <p:spPr>
          <a:xfrm>
            <a:off x="5029200" y="457200"/>
            <a:ext cx="4114800" cy="1143000"/>
          </a:xfrm>
        </p:spPr>
        <p:txBody>
          <a:bodyPr>
            <a:normAutofit fontScale="90000"/>
          </a:bodyPr>
          <a:lstStyle/>
          <a:p>
            <a:pPr eaLnBrk="1" hangingPunct="1"/>
            <a:r>
              <a:rPr lang="ar-JO" altLang="zh-CN" b="1" dirty="0">
                <a:solidFill>
                  <a:schemeClr val="bg1"/>
                </a:solidFill>
                <a:latin typeface="Arial" panose="020B0604020202020204" pitchFamily="34" charset="0"/>
                <a:cs typeface="Arial" panose="020B0604020202020204" pitchFamily="34" charset="0"/>
              </a:rPr>
              <a:t>أقمصة من جلد</a:t>
            </a:r>
            <a:br>
              <a:rPr lang="ar-JO"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a:t>
            </a:r>
            <a:r>
              <a:rPr lang="ar-JO" altLang="zh-CN" b="1" dirty="0">
                <a:solidFill>
                  <a:schemeClr val="bg1"/>
                </a:solidFill>
                <a:latin typeface="Arial" panose="020B0604020202020204" pitchFamily="34" charset="0"/>
                <a:cs typeface="Arial" panose="020B0604020202020204" pitchFamily="34" charset="0"/>
              </a:rPr>
              <a:t>3 : 21</a:t>
            </a:r>
            <a:r>
              <a:rPr lang="en-US" altLang="zh-CN" b="1" dirty="0">
                <a:solidFill>
                  <a:schemeClr val="bg1"/>
                </a:solidFill>
                <a:latin typeface="Arial" panose="020B0604020202020204" pitchFamily="34" charset="0"/>
                <a:cs typeface="Arial" panose="020B0604020202020204" pitchFamily="34" charset="0"/>
              </a:rPr>
              <a:t>)</a:t>
            </a:r>
          </a:p>
        </p:txBody>
      </p:sp>
      <p:pic>
        <p:nvPicPr>
          <p:cNvPr id="483330" name="Picture 4" descr="adam_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22250"/>
            <a:ext cx="4862512"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5"/>
          <p:cNvSpPr>
            <a:spLocks noChangeArrowheads="1"/>
          </p:cNvSpPr>
          <p:nvPr/>
        </p:nvSpPr>
        <p:spPr bwMode="auto">
          <a:xfrm>
            <a:off x="4953000" y="2971800"/>
            <a:ext cx="419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ar-JO" altLang="zh-CN" sz="3600" b="1" dirty="0">
                <a:solidFill>
                  <a:srgbClr val="FFFFFF"/>
                </a:solidFill>
                <a:latin typeface="Arial" panose="020B0604020202020204" pitchFamily="34" charset="0"/>
                <a:cs typeface="Arial" panose="020B0604020202020204" pitchFamily="34" charset="0"/>
              </a:rPr>
              <a:t>التنبؤ عن الفداء ثانية</a:t>
            </a:r>
            <a:endParaRPr lang="en-US" altLang="zh-CN"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87364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78" name="Rectangle 3"/>
          <p:cNvSpPr>
            <a:spLocks noGrp="1" noChangeArrowheads="1"/>
          </p:cNvSpPr>
          <p:nvPr>
            <p:ph type="title" idx="4294967295"/>
          </p:nvPr>
        </p:nvSpPr>
        <p:spPr>
          <a:xfrm>
            <a:off x="762000" y="6096000"/>
            <a:ext cx="7772400" cy="762000"/>
          </a:xfrm>
          <a:solidFill>
            <a:schemeClr val="bg1"/>
          </a:solidFill>
        </p:spPr>
        <p:txBody>
          <a:bodyPr>
            <a:normAutofit/>
          </a:bodyPr>
          <a:lstStyle/>
          <a:p>
            <a:pPr eaLnBrk="1" hangingPunct="1"/>
            <a:r>
              <a:rPr lang="ar-JO" altLang="zh-CN" sz="4000" b="1" dirty="0">
                <a:latin typeface="Arial" panose="020B0604020202020204" pitchFamily="34" charset="0"/>
                <a:ea typeface="ＭＳ Ｐゴシック" charset="0"/>
                <a:cs typeface="Arial" panose="020B0604020202020204" pitchFamily="34" charset="0"/>
              </a:rPr>
              <a:t>طرد آدم و حواء</a:t>
            </a:r>
            <a:endParaRPr lang="en-US" altLang="zh-CN"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68990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767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 قال الرب الإله هوذا الإنسان قد صار كواحد منا عارفاً الخير و الشر و الآن لعله يمد يده و يأخذ من شجرة الحياة أيضاً و يأكل و يحيا إلى الأبد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22)</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4940670" y="3810000"/>
            <a:ext cx="4064000" cy="3048000"/>
          </a:xfrm>
          <a:prstGeom prst="rect">
            <a:avLst/>
          </a:prstGeom>
        </p:spPr>
      </p:pic>
    </p:spTree>
    <p:extLst>
      <p:ext uri="{BB962C8B-B14F-4D97-AF65-F5344CB8AC3E}">
        <p14:creationId xmlns:p14="http://schemas.microsoft.com/office/powerpoint/2010/main" val="308025954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770" y="526147"/>
            <a:ext cx="9122229" cy="5777412"/>
          </a:xfrm>
          <a:prstGeom prst="rect">
            <a:avLst/>
          </a:prstGeom>
        </p:spPr>
      </p:pic>
      <p:sp>
        <p:nvSpPr>
          <p:cNvPr id="4" name="Rectangle 3">
            <a:extLst>
              <a:ext uri="{FF2B5EF4-FFF2-40B4-BE49-F238E27FC236}">
                <a16:creationId xmlns:a16="http://schemas.microsoft.com/office/drawing/2014/main" id="{3194254A-5BB1-8149-8165-70DB2F65CEED}"/>
              </a:ext>
            </a:extLst>
          </p:cNvPr>
          <p:cNvSpPr txBox="1">
            <a:spLocks noChangeArrowheads="1"/>
          </p:cNvSpPr>
          <p:nvPr/>
        </p:nvSpPr>
        <p:spPr bwMode="auto">
          <a:xfrm>
            <a:off x="1853044" y="2338348"/>
            <a:ext cx="5094166" cy="1803400"/>
          </a:xfrm>
          <a:prstGeom prst="rect">
            <a:avLst/>
          </a:prstGeom>
          <a:solidFill>
            <a:schemeClr val="tx1"/>
          </a:solidFill>
          <a:ln>
            <a:solidFill>
              <a:schemeClr val="bg1"/>
            </a:solid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7200" b="1" kern="0" dirty="0">
                <a:solidFill>
                  <a:schemeClr val="bg1"/>
                </a:solidFill>
                <a:latin typeface="Arial" panose="020B0604020202020204" pitchFamily="34" charset="0"/>
                <a:cs typeface="Arial" panose="020B0604020202020204" pitchFamily="34" charset="0"/>
              </a:rPr>
              <a:t>مطرودين</a:t>
            </a:r>
            <a:endParaRPr lang="en-US" altLang="zh-CN" sz="7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18988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فأخرجه الرب الإله من جنة عدن ليعمل الأرض التي أخذ منها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23)</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4368800" y="841375"/>
            <a:ext cx="4775200" cy="5626100"/>
          </a:xfrm>
          <a:prstGeom prst="rect">
            <a:avLst/>
          </a:prstGeom>
        </p:spPr>
      </p:pic>
    </p:spTree>
    <p:extLst>
      <p:ext uri="{BB962C8B-B14F-4D97-AF65-F5344CB8AC3E}">
        <p14:creationId xmlns:p14="http://schemas.microsoft.com/office/powerpoint/2010/main" val="1122034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0" r="510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644571" cy="685800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فطرد الإنسان و اقام شرقي جنة عدن الكروبيم و لهيب سيف متقلب لحراسة طريق شجرة الحياة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 24)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3617834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5" name="Picture 2" descr="adam-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6" name="Rectangle 3"/>
          <p:cNvSpPr>
            <a:spLocks noGrp="1" noChangeArrowheads="1"/>
          </p:cNvSpPr>
          <p:nvPr>
            <p:ph type="title" idx="4294967295"/>
          </p:nvPr>
        </p:nvSpPr>
        <p:spPr>
          <a:xfrm>
            <a:off x="3886200" y="-76200"/>
            <a:ext cx="5257800" cy="3505200"/>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ما النتائج الأخرى للسقوط بجانب ما ذكر في تكوين 3؟</a:t>
            </a:r>
            <a:endParaRPr lang="en-US" altLang="zh-CN"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239762" y="3379788"/>
            <a:ext cx="6350000" cy="3568700"/>
          </a:xfrm>
          <a:prstGeom prst="rect">
            <a:avLst/>
          </a:prstGeom>
        </p:spPr>
      </p:pic>
    </p:spTree>
    <p:extLst>
      <p:ext uri="{BB962C8B-B14F-4D97-AF65-F5344CB8AC3E}">
        <p14:creationId xmlns:p14="http://schemas.microsoft.com/office/powerpoint/2010/main" val="206719475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114124"/>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 y="4970638"/>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pPr rtl="1"/>
            <a:r>
              <a:rPr lang="ar-JO" dirty="0">
                <a:latin typeface="Arial" charset="0"/>
                <a:ea typeface="ＭＳ Ｐゴシック" charset="0"/>
              </a:rPr>
              <a:t>التناغم التَصالُبيُّ (</a:t>
            </a:r>
            <a:r>
              <a:rPr lang="en-US" dirty="0">
                <a:latin typeface="Arial" charset="0"/>
                <a:ea typeface="ＭＳ Ｐゴシック" charset="0"/>
              </a:rPr>
              <a:t>Chiasm</a:t>
            </a:r>
            <a:r>
              <a:rPr lang="ar-JO" dirty="0">
                <a:latin typeface="Arial" charset="0"/>
                <a:ea typeface="ＭＳ Ｐゴシック" charset="0"/>
              </a:rPr>
              <a:t>) في الكتاب المقدَّس</a:t>
            </a:r>
            <a:endParaRPr lang="en-US" dirty="0">
              <a:latin typeface="Arial" charset="0"/>
              <a:ea typeface="ＭＳ Ｐゴシック" charset="0"/>
            </a:endParaRPr>
          </a:p>
        </p:txBody>
      </p:sp>
      <p:sp>
        <p:nvSpPr>
          <p:cNvPr id="1286150" name="Rectangle 2"/>
          <p:cNvSpPr txBox="1">
            <a:spLocks noChangeArrowheads="1"/>
          </p:cNvSpPr>
          <p:nvPr/>
        </p:nvSpPr>
        <p:spPr bwMode="auto">
          <a:xfrm>
            <a:off x="-3175" y="835372"/>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7037388" y="5326238"/>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831357" y="5229200"/>
            <a:ext cx="2493171"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305941" y="4945930"/>
            <a:ext cx="2250628"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6650829" y="2420888"/>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107503" y="2420888"/>
            <a:ext cx="2605087"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lvl="0" defTabSz="914400" rtl="1">
              <a:defRPr/>
            </a:pPr>
            <a:r>
              <a:rPr lang="ar-JO" sz="3200" b="1" dirty="0">
                <a:solidFill>
                  <a:srgbClr val="FFFFFF"/>
                </a:solidFill>
                <a:effectLst>
                  <a:outerShdw blurRad="38100" dist="38100" dir="2700000" algn="tl">
                    <a:srgbClr val="000000">
                      <a:alpha val="43137"/>
                    </a:srgbClr>
                  </a:outerShdw>
                </a:effectLst>
                <a:ea typeface="ＭＳ Ｐゴシック" charset="0"/>
              </a:rPr>
              <a:t>حُكْمَه </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 المُلْك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4504529" y="1484784"/>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1904206" y="1484784"/>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64977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5230"/>
          </a:xfrm>
          <a:prstGeom prst="rect">
            <a:avLst/>
          </a:prstGeom>
        </p:spPr>
      </p:pic>
      <p:sp>
        <p:nvSpPr>
          <p:cNvPr id="448515" name="Rectangle 2"/>
          <p:cNvSpPr>
            <a:spLocks noGrp="1" noChangeArrowheads="1"/>
          </p:cNvSpPr>
          <p:nvPr>
            <p:ph type="ctrTitle"/>
          </p:nvPr>
        </p:nvSpPr>
        <p:spPr>
          <a:xfrm>
            <a:off x="0" y="3105484"/>
            <a:ext cx="9144000" cy="1651261"/>
          </a:xfrm>
        </p:spPr>
        <p:txBody>
          <a:bodyPr/>
          <a:lstStyle/>
          <a:p>
            <a:pPr eaLnBrk="1" hangingPunct="1">
              <a:defRPr/>
            </a:pPr>
            <a:r>
              <a:rPr lang="ar-JO" sz="5400" kern="1200" dirty="0">
                <a:solidFill>
                  <a:srgbClr val="FFFFFF"/>
                </a:solidFill>
                <a:effectLst>
                  <a:glow rad="177800">
                    <a:srgbClr val="000000"/>
                  </a:glow>
                </a:effectLst>
                <a:ea typeface="ＭＳ Ｐゴシック" charset="0"/>
              </a:rPr>
              <a:t>هل أعطانا الله </a:t>
            </a:r>
            <a:r>
              <a:rPr lang="ar-JO" sz="5400" kern="1200" dirty="0">
                <a:solidFill>
                  <a:srgbClr val="FFFF00"/>
                </a:solidFill>
                <a:effectLst>
                  <a:glow rad="177800">
                    <a:srgbClr val="000000"/>
                  </a:glow>
                </a:effectLst>
                <a:ea typeface="ＭＳ Ｐゴシック" charset="0"/>
              </a:rPr>
              <a:t>مخلصاً</a:t>
            </a:r>
            <a:r>
              <a:rPr lang="ar-JO" sz="5400" kern="1200" dirty="0">
                <a:solidFill>
                  <a:srgbClr val="FFFFFF"/>
                </a:solidFill>
                <a:effectLst>
                  <a:glow rad="177800">
                    <a:srgbClr val="000000"/>
                  </a:glow>
                </a:effectLst>
                <a:ea typeface="ＭＳ Ｐゴシック" charset="0"/>
              </a:rPr>
              <a:t>؟</a:t>
            </a:r>
            <a:endParaRPr lang="en-US" sz="5400" kern="1200" dirty="0">
              <a:solidFill>
                <a:srgbClr val="FFFFFF"/>
              </a:solidFill>
              <a:effectLst>
                <a:glow rad="177800">
                  <a:srgbClr val="000000"/>
                </a:glow>
              </a:effectLst>
              <a:ea typeface="ＭＳ Ｐゴシック" charset="0"/>
            </a:endParaRPr>
          </a:p>
        </p:txBody>
      </p:sp>
      <p:sp>
        <p:nvSpPr>
          <p:cNvPr id="5" name="Rectangle 2"/>
          <p:cNvSpPr txBox="1">
            <a:spLocks noChangeArrowheads="1"/>
          </p:cNvSpPr>
          <p:nvPr/>
        </p:nvSpPr>
        <p:spPr bwMode="auto">
          <a:xfrm rot="20199149">
            <a:off x="-218272" y="1893348"/>
            <a:ext cx="3852095" cy="78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JO" sz="8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لماذا؟</a:t>
            </a:r>
            <a:endParaRPr lang="en-US" sz="54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296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 أن تكون </a:t>
            </a:r>
            <a:r>
              <a:rPr lang="ar-JO" dirty="0">
                <a:solidFill>
                  <a:srgbClr val="FFFF00"/>
                </a:solidFill>
                <a:effectLst>
                  <a:glow rad="127000">
                    <a:schemeClr val="tx1"/>
                  </a:glow>
                </a:effectLst>
                <a:ea typeface="ＭＳ Ｐゴシック" charset="0"/>
              </a:rPr>
              <a:t>أميناً</a:t>
            </a:r>
            <a:r>
              <a:rPr lang="ar-JO" dirty="0">
                <a:effectLst>
                  <a:glow rad="127000">
                    <a:schemeClr val="tx1"/>
                  </a:glow>
                </a:effectLst>
                <a:ea typeface="ＭＳ Ｐゴシック" charset="0"/>
              </a:rPr>
              <a:t> لله في عالم الأصنام؟</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lvl="0" algn="ctr">
              <a:defRPr/>
            </a:pPr>
            <a:r>
              <a:rPr lang="ar-JO" sz="4800" b="1" spc="400" dirty="0">
                <a:solidFill>
                  <a:srgbClr val="C81234"/>
                </a:solidFill>
                <a:latin typeface="Arial" panose="020B0604020202020204" pitchFamily="34" charset="0"/>
                <a:cs typeface="Arial" panose="020B0604020202020204" pitchFamily="34" charset="0"/>
              </a:rPr>
              <a:t>أصنام</a:t>
            </a:r>
          </a:p>
          <a:p>
            <a:pPr lvl="0" algn="ctr">
              <a:defRPr/>
            </a:pPr>
            <a:r>
              <a:rPr lang="ar-JO" sz="4800" b="1" spc="400" dirty="0">
                <a:solidFill>
                  <a:srgbClr val="C81234"/>
                </a:solidFill>
                <a:latin typeface="Arial" panose="020B0604020202020204" pitchFamily="34" charset="0"/>
                <a:cs typeface="Arial" panose="020B0604020202020204" pitchFamily="34" charset="0"/>
              </a:rPr>
              <a:t>القلب</a:t>
            </a:r>
            <a:endParaRPr lang="en-US" sz="4800" b="1" spc="400" dirty="0">
              <a:solidFill>
                <a:srgbClr val="C812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4" name="Picture 3"/>
          <p:cNvPicPr>
            <a:picLocks noChangeAspect="1"/>
          </p:cNvPicPr>
          <p:nvPr/>
        </p:nvPicPr>
        <p:blipFill>
          <a:blip r:embed="rId4"/>
          <a:stretch>
            <a:fillRect/>
          </a:stretch>
        </p:blipFill>
        <p:spPr>
          <a:xfrm>
            <a:off x="0" y="0"/>
            <a:ext cx="4572000" cy="6858000"/>
          </a:xfrm>
          <a:prstGeom prst="rect">
            <a:avLst/>
          </a:prstGeom>
        </p:spPr>
      </p:pic>
      <p:sp>
        <p:nvSpPr>
          <p:cNvPr id="2050" name="Rectangle 2"/>
          <p:cNvSpPr>
            <a:spLocks noGrp="1" noChangeArrowheads="1"/>
          </p:cNvSpPr>
          <p:nvPr>
            <p:ph type="ctrTitle"/>
          </p:nvPr>
        </p:nvSpPr>
        <p:spPr>
          <a:xfrm>
            <a:off x="1" y="57729"/>
            <a:ext cx="8804934" cy="3601306"/>
          </a:xfrm>
        </p:spPr>
        <p:txBody>
          <a:bodyPr/>
          <a:lstStyle/>
          <a:p>
            <a:pPr marL="904875" indent="-904875" eaLnBrk="1" hangingPunct="1">
              <a:defRPr/>
            </a:pPr>
            <a:br>
              <a:rPr lang="en-US" sz="7200" dirty="0">
                <a:effectLst>
                  <a:glow rad="190500">
                    <a:schemeClr val="tx1"/>
                  </a:glow>
                </a:effectLst>
              </a:rPr>
            </a:br>
            <a:r>
              <a:rPr lang="ar-JO" sz="7200" dirty="0">
                <a:solidFill>
                  <a:srgbClr val="FFFF00"/>
                </a:solidFill>
                <a:effectLst>
                  <a:glow rad="190500">
                    <a:schemeClr val="tx1"/>
                  </a:glow>
                </a:effectLst>
              </a:rPr>
              <a:t>يخلصنا</a:t>
            </a:r>
            <a:r>
              <a:rPr lang="ar-JO" sz="7200" dirty="0">
                <a:effectLst>
                  <a:glow rad="190500">
                    <a:schemeClr val="tx1"/>
                  </a:glow>
                </a:effectLst>
              </a:rPr>
              <a:t> يسوع من عقوبة الخطية</a:t>
            </a:r>
            <a:endParaRPr lang="en-US" sz="7200" dirty="0">
              <a:effectLst>
                <a:glow rad="190500">
                  <a:schemeClr val="tx1"/>
                </a:glow>
              </a:effectLst>
            </a:endParaRPr>
          </a:p>
        </p:txBody>
      </p:sp>
      <p:sp>
        <p:nvSpPr>
          <p:cNvPr id="6" name="Rectangle 2"/>
          <p:cNvSpPr txBox="1">
            <a:spLocks noChangeArrowheads="1"/>
          </p:cNvSpPr>
          <p:nvPr/>
        </p:nvSpPr>
        <p:spPr bwMode="auto">
          <a:xfrm>
            <a:off x="0" y="5832932"/>
            <a:ext cx="9144000" cy="102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04875" indent="-904875" eaLnBrk="1" hangingPunct="1">
              <a:defRPr/>
            </a:pPr>
            <a:r>
              <a:rPr lang="ar-JO" sz="6000" b="1" dirty="0">
                <a:solidFill>
                  <a:srgbClr val="FFFFFF"/>
                </a:solidFill>
                <a:effectLst>
                  <a:glow rad="190500">
                    <a:srgbClr val="000000"/>
                  </a:glow>
                </a:effectLst>
                <a:latin typeface="Arial" panose="020B0604020202020204" pitchFamily="34" charset="0"/>
                <a:cs typeface="Arial" panose="020B0604020202020204" pitchFamily="34" charset="0"/>
              </a:rPr>
              <a:t>الفكرة الرئيسية</a:t>
            </a:r>
            <a:endParaRPr lang="en-US" sz="6000" b="1" dirty="0">
              <a:solidFill>
                <a:srgbClr val="FFFFFF"/>
              </a:solidFill>
              <a:effectLst>
                <a:glow rad="1905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97124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15653" y="109183"/>
            <a:ext cx="6532563" cy="1066800"/>
          </a:xfrm>
        </p:spPr>
        <p:txBody>
          <a:bodyPr anchor="b"/>
          <a:lstStyle/>
          <a:p>
            <a:pPr algn="r">
              <a:defRPr/>
            </a:pPr>
            <a:r>
              <a:rPr lang="ar-JO" sz="7200" dirty="0">
                <a:solidFill>
                  <a:srgbClr val="FFFFFF"/>
                </a:solidFill>
                <a:effectLst>
                  <a:glow rad="177800">
                    <a:schemeClr val="tx1"/>
                  </a:glow>
                  <a:outerShdw blurRad="50800" dist="38100" dir="2700000">
                    <a:srgbClr val="000000">
                      <a:alpha val="43000"/>
                    </a:srgbClr>
                  </a:outerShdw>
                </a:effectLst>
                <a:ea typeface="ＭＳ Ｐゴシック" charset="0"/>
              </a:rPr>
              <a:t>هدايا مهمة :</a:t>
            </a:r>
            <a:endParaRPr lang="en-US" sz="7200" dirty="0">
              <a:solidFill>
                <a:srgbClr val="FFFFFF"/>
              </a:solidFill>
              <a:effectLst>
                <a:glow rad="177800">
                  <a:schemeClr val="tx1"/>
                </a:glow>
                <a:outerShdw blurRad="50800" dist="38100" dir="2700000">
                  <a:srgbClr val="000000">
                    <a:alpha val="43000"/>
                  </a:srgbClr>
                </a:outerShdw>
              </a:effectLst>
              <a:ea typeface="ＭＳ Ｐゴシック" charset="0"/>
            </a:endParaRP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الذهب</a:t>
            </a:r>
            <a:endParaRPr lang="en-US"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3077547" y="1930756"/>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اللبان</a:t>
            </a:r>
            <a:endParaRPr lang="en-US"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المر</a:t>
            </a:r>
            <a:endParaRPr lang="en-US" sz="6000" b="1" dirty="0">
              <a:solidFill>
                <a:srgbClr val="FFFFFF"/>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7938" y="2997200"/>
            <a:ext cx="43926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00"/>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ملك حاكم</a:t>
            </a:r>
            <a:endParaRPr lang="en-US" sz="6000" b="1" dirty="0">
              <a:solidFill>
                <a:srgbClr val="FFFF00"/>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2960688" y="5229225"/>
            <a:ext cx="6316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defRPr/>
            </a:pPr>
            <a:r>
              <a:rPr lang="ar-JO" sz="6000" b="1" dirty="0">
                <a:solidFill>
                  <a:srgbClr val="FFFF00"/>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rPr>
              <a:t>مخلص فادي</a:t>
            </a:r>
            <a:endParaRPr lang="en-US" sz="6000" b="1" dirty="0">
              <a:solidFill>
                <a:srgbClr val="FFFF00"/>
              </a:solidFill>
              <a:effectLst>
                <a:glow rad="177800">
                  <a:srgbClr val="000000"/>
                </a:glow>
                <a:outerShdw blurRad="50800" dist="38100" dir="270000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410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ar-JO" altLang="zh-CN" sz="11700" dirty="0">
                <a:solidFill>
                  <a:schemeClr val="bg1"/>
                </a:solidFill>
                <a:effectLst>
                  <a:glow rad="165100">
                    <a:schemeClr val="tx1"/>
                  </a:glow>
                </a:effectLst>
                <a:ea typeface="Osaka" charset="0"/>
              </a:rPr>
              <a:t>تكوين 3</a:t>
            </a:r>
            <a:endParaRPr lang="en-US" altLang="zh-CN" sz="6000" dirty="0">
              <a:effectLst>
                <a:glow rad="165100">
                  <a:schemeClr val="tx1"/>
                </a:glow>
              </a:effectLst>
              <a:ea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ما </a:t>
            </a:r>
            <a:r>
              <a:rPr lang="ar-JO" altLang="zh-CN" sz="5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rPr>
              <a:t>الخطأ</a:t>
            </a:r>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 الذي فعلناه؟</a:t>
            </a:r>
            <a:endParaRPr lang="en-US" altLang="zh-CN" sz="2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pitchFamily="34" charset="-128"/>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ما </a:t>
            </a:r>
            <a:r>
              <a:rPr lang="ar-JO" altLang="zh-CN" sz="5400" b="1" dirty="0">
                <a:solidFill>
                  <a:srgbClr val="FFFF00"/>
                </a:solidFill>
                <a:effectLst>
                  <a:glow rad="165100">
                    <a:srgbClr val="000000"/>
                  </a:glow>
                </a:effectLst>
                <a:latin typeface="Arial" panose="020B0604020202020204" pitchFamily="34" charset="0"/>
                <a:ea typeface="Osaka" charset="0"/>
                <a:cs typeface="Arial" panose="020B0604020202020204" pitchFamily="34" charset="0"/>
              </a:rPr>
              <a:t>الصواب</a:t>
            </a:r>
            <a:r>
              <a:rPr lang="ar-JO" altLang="zh-CN" sz="5400" b="1" dirty="0">
                <a:solidFill>
                  <a:srgbClr val="FFFFFF"/>
                </a:solidFill>
                <a:effectLst>
                  <a:glow rad="165100">
                    <a:srgbClr val="000000"/>
                  </a:glow>
                </a:effectLst>
                <a:latin typeface="Arial" panose="020B0604020202020204" pitchFamily="34" charset="0"/>
                <a:ea typeface="Osaka" charset="0"/>
                <a:cs typeface="Arial" panose="020B0604020202020204" pitchFamily="34" charset="0"/>
              </a:rPr>
              <a:t> الذي فعله الله؟</a:t>
            </a:r>
            <a:endParaRPr lang="en-US" altLang="zh-CN" sz="2400" b="1" dirty="0">
              <a:solidFill>
                <a:srgbClr val="CCFFCC"/>
              </a:solidFill>
              <a:effectLst>
                <a:glow rad="165100">
                  <a:srgbClr val="000000"/>
                </a:glow>
              </a:effectLst>
              <a:latin typeface="Arial" panose="020B0604020202020204" pitchFamily="34" charset="0"/>
              <a:ea typeface="Osaka" charset="0"/>
              <a:cs typeface="Arial" panose="020B0604020202020204" pitchFamily="34"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12317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dirty="0">
                <a:solidFill>
                  <a:srgbClr val="FFFFFF"/>
                </a:solidFill>
                <a:effectLst>
                  <a:outerShdw blurRad="38100" dist="38100" dir="2700000" algn="tl">
                    <a:srgbClr val="000000">
                      <a:alpha val="43137"/>
                    </a:srgbClr>
                  </a:outerShdw>
                </a:effectLst>
                <a:cs typeface="Arial" panose="020B0604020202020204" pitchFamily="34" charset="0"/>
              </a:rPr>
              <a:t>1. نثق بأنفسنا بدلاً من الله</a:t>
            </a:r>
            <a:endParaRPr lang="en-US" sz="6000" dirty="0">
              <a:solidFill>
                <a:srgbClr val="FFFFFF"/>
              </a:solidFill>
              <a:effectLst>
                <a:outerShdw blurRad="38100" dist="38100" dir="2700000" algn="tl">
                  <a:srgbClr val="000000">
                    <a:alpha val="43137"/>
                  </a:srgbClr>
                </a:outerShdw>
              </a:effectLst>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قد الآخرين بقلبك</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ليس بكتابك المقدس</a:t>
            </a:r>
            <a:endParaRPr kumimoji="0" lang="en-US" sz="36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8197938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1" y="57729"/>
            <a:ext cx="9144000" cy="1873863"/>
          </a:xfrm>
        </p:spPr>
        <p:txBody>
          <a:bodyPr/>
          <a:lstStyle/>
          <a:p>
            <a:pPr marL="904875" indent="-904875" algn="r" eaLnBrk="1" hangingPunct="1">
              <a:defRPr/>
            </a:pPr>
            <a:r>
              <a:rPr lang="ar-JO" sz="6000" dirty="0">
                <a:effectLst>
                  <a:glow rad="190500">
                    <a:schemeClr val="tx1"/>
                  </a:glow>
                </a:effectLst>
              </a:rPr>
              <a:t>2. </a:t>
            </a:r>
            <a:r>
              <a:rPr lang="ar-JO" sz="6000" dirty="0">
                <a:solidFill>
                  <a:srgbClr val="FFFF00"/>
                </a:solidFill>
                <a:effectLst>
                  <a:glow rad="190500">
                    <a:schemeClr val="tx1"/>
                  </a:glow>
                </a:effectLst>
              </a:rPr>
              <a:t>يخلصنا</a:t>
            </a:r>
            <a:r>
              <a:rPr lang="ar-JO" sz="6000" dirty="0">
                <a:effectLst>
                  <a:glow rad="190500">
                    <a:schemeClr val="tx1"/>
                  </a:glow>
                </a:effectLst>
              </a:rPr>
              <a:t> يسوع من عقوبة الخطية</a:t>
            </a:r>
            <a:endParaRPr lang="en-US" sz="6000" dirty="0">
              <a:effectLst>
                <a:glow rad="190500">
                  <a:schemeClr val="tx1"/>
                </a:glow>
              </a:effectLst>
            </a:endParaRPr>
          </a:p>
        </p:txBody>
      </p:sp>
    </p:spTree>
    <p:extLst>
      <p:ext uri="{BB962C8B-B14F-4D97-AF65-F5344CB8AC3E}">
        <p14:creationId xmlns:p14="http://schemas.microsoft.com/office/powerpoint/2010/main" val="64221745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247900" y="0"/>
            <a:ext cx="4637082" cy="6858000"/>
          </a:xfrm>
          <a:prstGeom prst="rect">
            <a:avLst/>
          </a:prstGeom>
        </p:spPr>
      </p:pic>
      <p:sp>
        <p:nvSpPr>
          <p:cNvPr id="900098" name="Rectangle 2"/>
          <p:cNvSpPr>
            <a:spLocks noGrp="1" noChangeArrowheads="1"/>
          </p:cNvSpPr>
          <p:nvPr>
            <p:ph type="ctrTitle"/>
          </p:nvPr>
        </p:nvSpPr>
        <p:spPr>
          <a:xfrm>
            <a:off x="2247900" y="2352591"/>
            <a:ext cx="3524156" cy="794609"/>
          </a:xfrm>
          <a:solidFill>
            <a:srgbClr val="3B4A34"/>
          </a:solidFill>
          <a:effectLst/>
        </p:spPr>
        <p:txBody>
          <a:bodyPr anchor="ctr"/>
          <a:lstStyle/>
          <a:p>
            <a:pPr>
              <a:defRPr/>
            </a:pPr>
            <a:r>
              <a:rPr lang="ar-JO" sz="2800" dirty="0">
                <a:effectLst>
                  <a:glow rad="127000">
                    <a:schemeClr val="tx1"/>
                  </a:glow>
                </a:effectLst>
                <a:ea typeface="ＭＳ Ｐゴシック" charset="0"/>
              </a:rPr>
              <a:t>احتفظ بالمرح</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32738" y="5451750"/>
            <a:ext cx="3524156" cy="794609"/>
          </a:xfrm>
          <a:prstGeom prst="rect">
            <a:avLst/>
          </a:prstGeom>
          <a:solidFill>
            <a:srgbClr val="3B4A34"/>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حمّق</a:t>
            </a:r>
            <a:r>
              <a:rPr kumimoji="0" lang="ar-JO" sz="28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الأسطورة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5461698"/>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82896"/>
            <a:ext cx="9144000" cy="1975104"/>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ماذا لو لم يؤمن الله بالملحدين؟</a:t>
            </a:r>
            <a:endParaRPr lang="en-US"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0"/>
            <a:ext cx="9144000" cy="4882896"/>
          </a:xfrm>
          <a:prstGeom prst="rect">
            <a:avLst/>
          </a:prstGeom>
        </p:spPr>
      </p:pic>
    </p:spTree>
    <p:extLst>
      <p:ext uri="{BB962C8B-B14F-4D97-AF65-F5344CB8AC3E}">
        <p14:creationId xmlns:p14="http://schemas.microsoft.com/office/powerpoint/2010/main" val="2800470491"/>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bow to cros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96"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14800" y="5943600"/>
            <a:ext cx="4800600" cy="914400"/>
          </a:xfrm>
        </p:spPr>
        <p:txBody>
          <a:bodyPr/>
          <a:lstStyle/>
          <a:p>
            <a:pPr algn="r">
              <a:defRPr/>
            </a:pPr>
            <a:r>
              <a:rPr lang="ar-JO" sz="2800" dirty="0">
                <a:ea typeface="ＭＳ Ｐゴシック" charset="0"/>
              </a:rPr>
              <a:t>نحتاج المسيح</a:t>
            </a:r>
            <a:endParaRPr lang="en-US" sz="2800" dirty="0">
              <a:ea typeface="ＭＳ Ｐゴシック" charset="0"/>
            </a:endParaRPr>
          </a:p>
        </p:txBody>
      </p:sp>
      <p:sp>
        <p:nvSpPr>
          <p:cNvPr id="4" name="Title 1"/>
          <p:cNvSpPr txBox="1">
            <a:spLocks/>
          </p:cNvSpPr>
          <p:nvPr/>
        </p:nvSpPr>
        <p:spPr bwMode="auto">
          <a:xfrm>
            <a:off x="288171" y="762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latin typeface="Arial" panose="020B0604020202020204" pitchFamily="34" charset="0"/>
              <a:cs typeface="Arial" panose="020B0604020202020204" pitchFamily="34" charset="0"/>
            </a:endParaRP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لو كانت حاجتنا العظمى هي </a:t>
            </a:r>
            <a:r>
              <a:rPr lang="ar-JO" sz="2800" b="1" dirty="0">
                <a:solidFill>
                  <a:srgbClr val="FFFF00"/>
                </a:solidFill>
                <a:latin typeface="Arial" panose="020B0604020202020204" pitchFamily="34" charset="0"/>
                <a:cs typeface="Arial" panose="020B0604020202020204" pitchFamily="34" charset="0"/>
              </a:rPr>
              <a:t>المعلومات </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كان الله سيرسل لنا </a:t>
            </a:r>
            <a:r>
              <a:rPr lang="ar-JO" sz="2800" b="1" dirty="0">
                <a:solidFill>
                  <a:srgbClr val="FFFF00"/>
                </a:solidFill>
                <a:latin typeface="Arial" panose="020B0604020202020204" pitchFamily="34" charset="0"/>
                <a:cs typeface="Arial" panose="020B0604020202020204" pitchFamily="34" charset="0"/>
              </a:rPr>
              <a:t>معلماً</a:t>
            </a:r>
            <a:r>
              <a:rPr lang="en-US" sz="2800" b="1" dirty="0">
                <a:solidFill>
                  <a:srgbClr val="FFFF00"/>
                </a:solidFill>
                <a:latin typeface="Arial" panose="020B0604020202020204" pitchFamily="34" charset="0"/>
                <a:cs typeface="Arial" panose="020B0604020202020204" pitchFamily="34" charset="0"/>
              </a:rPr>
              <a:t> </a:t>
            </a:r>
          </a:p>
        </p:txBody>
      </p:sp>
      <p:sp>
        <p:nvSpPr>
          <p:cNvPr id="7" name="Title 1"/>
          <p:cNvSpPr txBox="1">
            <a:spLocks/>
          </p:cNvSpPr>
          <p:nvPr/>
        </p:nvSpPr>
        <p:spPr bwMode="auto">
          <a:xfrm>
            <a:off x="288171" y="12573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latin typeface="Arial" panose="020B0604020202020204" pitchFamily="34" charset="0"/>
              <a:cs typeface="Arial" panose="020B0604020202020204" pitchFamily="34" charset="0"/>
            </a:endParaRP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لو كانت حاجتنا العظمى هي </a:t>
            </a:r>
            <a:r>
              <a:rPr lang="ar-JO" sz="2800" b="1" dirty="0">
                <a:solidFill>
                  <a:srgbClr val="FFFF00"/>
                </a:solidFill>
                <a:latin typeface="Arial" panose="020B0604020202020204" pitchFamily="34" charset="0"/>
                <a:cs typeface="Arial" panose="020B0604020202020204" pitchFamily="34" charset="0"/>
              </a:rPr>
              <a:t>التكنولوجيا </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كان الله سيرسل لنا </a:t>
            </a:r>
            <a:r>
              <a:rPr lang="ar-JO" sz="2800" b="1" dirty="0">
                <a:solidFill>
                  <a:srgbClr val="FFFF00"/>
                </a:solidFill>
                <a:latin typeface="Arial" panose="020B0604020202020204" pitchFamily="34" charset="0"/>
                <a:cs typeface="Arial" panose="020B0604020202020204" pitchFamily="34" charset="0"/>
              </a:rPr>
              <a:t>عالماً</a:t>
            </a:r>
            <a:r>
              <a:rPr lang="en-US" sz="2800" b="1" dirty="0">
                <a:solidFill>
                  <a:srgbClr val="FFFF00"/>
                </a:solidFill>
                <a:latin typeface="Arial" panose="020B0604020202020204" pitchFamily="34" charset="0"/>
                <a:cs typeface="Arial" panose="020B0604020202020204" pitchFamily="34" charset="0"/>
              </a:rPr>
              <a:t> </a:t>
            </a:r>
          </a:p>
        </p:txBody>
      </p:sp>
      <p:sp>
        <p:nvSpPr>
          <p:cNvPr id="8" name="Title 1"/>
          <p:cNvSpPr txBox="1">
            <a:spLocks/>
          </p:cNvSpPr>
          <p:nvPr/>
        </p:nvSpPr>
        <p:spPr bwMode="auto">
          <a:xfrm>
            <a:off x="288171" y="24384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latin typeface="Arial" panose="020B0604020202020204" pitchFamily="34" charset="0"/>
              <a:cs typeface="Arial" panose="020B0604020202020204" pitchFamily="34" charset="0"/>
            </a:endParaRP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لو كانت حاجتنا العظمى هي </a:t>
            </a:r>
            <a:r>
              <a:rPr lang="ar-JO" sz="2800" b="1" dirty="0">
                <a:solidFill>
                  <a:srgbClr val="FFFF00"/>
                </a:solidFill>
                <a:latin typeface="Arial" panose="020B0604020202020204" pitchFamily="34" charset="0"/>
                <a:cs typeface="Arial" panose="020B0604020202020204" pitchFamily="34" charset="0"/>
              </a:rPr>
              <a:t>المال </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كان الله سيرسل لنا </a:t>
            </a:r>
            <a:r>
              <a:rPr lang="ar-JO" sz="2800" b="1" dirty="0">
                <a:solidFill>
                  <a:srgbClr val="FFFF00"/>
                </a:solidFill>
                <a:latin typeface="Arial" panose="020B0604020202020204" pitchFamily="34" charset="0"/>
                <a:cs typeface="Arial" panose="020B0604020202020204" pitchFamily="34" charset="0"/>
              </a:rPr>
              <a:t>خبيراً اقتصادياً</a:t>
            </a:r>
            <a:r>
              <a:rPr lang="en-US" sz="2800" b="1" dirty="0">
                <a:solidFill>
                  <a:srgbClr val="FFFF00"/>
                </a:solidFill>
                <a:latin typeface="Arial" panose="020B0604020202020204" pitchFamily="34" charset="0"/>
                <a:cs typeface="Arial" panose="020B0604020202020204" pitchFamily="34" charset="0"/>
              </a:rPr>
              <a:t> </a:t>
            </a:r>
          </a:p>
        </p:txBody>
      </p:sp>
      <p:sp>
        <p:nvSpPr>
          <p:cNvPr id="9" name="Title 1"/>
          <p:cNvSpPr txBox="1">
            <a:spLocks/>
          </p:cNvSpPr>
          <p:nvPr/>
        </p:nvSpPr>
        <p:spPr bwMode="auto">
          <a:xfrm>
            <a:off x="288171" y="36195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defTabSz="914400" fontAlgn="base">
              <a:spcBef>
                <a:spcPct val="0"/>
              </a:spcBef>
              <a:spcAft>
                <a:spcPct val="0"/>
              </a:spcAft>
              <a:defRPr/>
            </a:pPr>
            <a:endParaRPr lang="en-US" sz="2800" b="1" dirty="0">
              <a:solidFill>
                <a:srgbClr val="FFFF00"/>
              </a:solidFill>
              <a:latin typeface="Arial" panose="020B0604020202020204" pitchFamily="34" charset="0"/>
              <a:cs typeface="Arial" panose="020B0604020202020204" pitchFamily="34" charset="0"/>
            </a:endParaRP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لو كانت حاجتنا العظمى هي </a:t>
            </a:r>
            <a:r>
              <a:rPr lang="ar-JO" sz="2800" b="1" dirty="0">
                <a:solidFill>
                  <a:srgbClr val="FFFF00"/>
                </a:solidFill>
                <a:latin typeface="Arial" panose="020B0604020202020204" pitchFamily="34" charset="0"/>
                <a:cs typeface="Arial" panose="020B0604020202020204" pitchFamily="34" charset="0"/>
              </a:rPr>
              <a:t>السعادة </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كان الله سيرسل لنا </a:t>
            </a:r>
            <a:r>
              <a:rPr lang="ar-JO" sz="2800" b="1" dirty="0">
                <a:solidFill>
                  <a:srgbClr val="FFFF00"/>
                </a:solidFill>
                <a:latin typeface="Arial" panose="020B0604020202020204" pitchFamily="34" charset="0"/>
                <a:cs typeface="Arial" panose="020B0604020202020204" pitchFamily="34" charset="0"/>
              </a:rPr>
              <a:t>مسلياً</a:t>
            </a:r>
            <a:r>
              <a:rPr lang="en-US" sz="2800" b="1" dirty="0">
                <a:solidFill>
                  <a:srgbClr val="FFFF00"/>
                </a:solidFill>
                <a:latin typeface="Arial" panose="020B0604020202020204" pitchFamily="34" charset="0"/>
                <a:cs typeface="Arial" panose="020B0604020202020204" pitchFamily="34" charset="0"/>
              </a:rPr>
              <a:t> </a:t>
            </a:r>
          </a:p>
        </p:txBody>
      </p:sp>
      <p:sp>
        <p:nvSpPr>
          <p:cNvPr id="10" name="Title 1"/>
          <p:cNvSpPr txBox="1">
            <a:spLocks/>
          </p:cNvSpPr>
          <p:nvPr/>
        </p:nvSpPr>
        <p:spPr bwMode="auto">
          <a:xfrm>
            <a:off x="288171" y="48006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defTabSz="914400" fontAlgn="base">
              <a:spcBef>
                <a:spcPct val="0"/>
              </a:spcBef>
              <a:spcAft>
                <a:spcPct val="0"/>
              </a:spcAft>
              <a:defRPr/>
            </a:pPr>
            <a:endParaRPr lang="en-US" sz="2800" b="1" dirty="0">
              <a:solidFill>
                <a:srgbClr val="FFFF00"/>
              </a:solidFill>
              <a:latin typeface="Arial" panose="020B0604020202020204" pitchFamily="34" charset="0"/>
              <a:cs typeface="Arial" panose="020B0604020202020204" pitchFamily="34" charset="0"/>
            </a:endParaRP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إن حاجتنا العظمى هي </a:t>
            </a:r>
            <a:r>
              <a:rPr lang="ar-JO" sz="2800" b="1" dirty="0">
                <a:solidFill>
                  <a:srgbClr val="FFFF00"/>
                </a:solidFill>
                <a:latin typeface="Arial" panose="020B0604020202020204" pitchFamily="34" charset="0"/>
                <a:cs typeface="Arial" panose="020B0604020202020204" pitchFamily="34" charset="0"/>
              </a:rPr>
              <a:t>الغفران </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لذلك أرسل الله لنا </a:t>
            </a:r>
            <a:r>
              <a:rPr lang="ar-JO" sz="2800" b="1" dirty="0">
                <a:solidFill>
                  <a:srgbClr val="FFFF00"/>
                </a:solidFill>
                <a:latin typeface="Arial" panose="020B0604020202020204" pitchFamily="34" charset="0"/>
                <a:cs typeface="Arial" panose="020B0604020202020204" pitchFamily="34" charset="0"/>
              </a:rPr>
              <a:t>مخلصاً</a:t>
            </a:r>
            <a:r>
              <a:rPr lang="en-US" sz="2800" b="1"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0697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ar-JO" sz="5400" kern="1200" dirty="0">
                <a:solidFill>
                  <a:srgbClr val="FFFFFF"/>
                </a:solidFill>
                <a:effectLst>
                  <a:glow rad="177800">
                    <a:srgbClr val="000000"/>
                  </a:glow>
                </a:effectLst>
                <a:ea typeface="ＭＳ Ｐゴシック" charset="0"/>
                <a:cs typeface="Arial" panose="020B0604020202020204" pitchFamily="34" charset="0"/>
              </a:rPr>
              <a:t>نحتاج مخلصاً قائماً</a:t>
            </a:r>
            <a:endParaRPr lang="en-US" sz="5400" kern="1200" dirty="0">
              <a:solidFill>
                <a:srgbClr val="FFFFFF"/>
              </a:solidFill>
              <a:effectLst>
                <a:glow rad="177800">
                  <a:srgbClr val="000000"/>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10904"/>
            <a:ext cx="9232366" cy="5447096"/>
          </a:xfrm>
          <a:prstGeom prst="rect">
            <a:avLst/>
          </a:prstGeom>
        </p:spPr>
      </p:pic>
    </p:spTree>
    <p:extLst>
      <p:ext uri="{BB962C8B-B14F-4D97-AF65-F5344CB8AC3E}">
        <p14:creationId xmlns:p14="http://schemas.microsoft.com/office/powerpoint/2010/main" val="45926756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ＭＳ Ｐゴシック" charset="0"/>
              </a:rPr>
              <a:t>ما و من الذي تثق به ليخلصك من خطاياك؟</a:t>
            </a:r>
            <a:endParaRPr lang="en-US"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Tree>
    <p:extLst>
      <p:ext uri="{BB962C8B-B14F-4D97-AF65-F5344CB8AC3E}">
        <p14:creationId xmlns:p14="http://schemas.microsoft.com/office/powerpoint/2010/main" val="132182513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كيف يمكنك أن تتذكر كل هذه الأسفار؟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0472045"/>
      </p:ext>
    </p:extLst>
  </p:cSld>
  <p:clrMapOvr>
    <a:masterClrMapping/>
  </p:clrMapOvr>
  <p:transition spd="med">
    <p:randomBar dir="vert"/>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26656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 </a:t>
            </a:r>
          </a:p>
          <a:p>
            <a:pPr>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552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أين كان إسرائيل؟</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4014857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b="1" dirty="0">
                <a:solidFill>
                  <a:srgbClr val="FFD34A"/>
                </a:solidFill>
                <a:latin typeface="Arial" panose="020B0604020202020204" pitchFamily="34" charset="0"/>
                <a:ea typeface="Arial"/>
                <a:cs typeface="Arial" panose="020B0604020202020204" pitchFamily="34" charset="0"/>
              </a:rPr>
              <a:t> </a:t>
            </a:r>
            <a:r>
              <a:rPr lang="en-US" altLang="zh-CN" b="1" dirty="0">
                <a:solidFill>
                  <a:srgbClr val="FFD34A"/>
                </a:solidFill>
                <a:latin typeface="Arial" panose="020B0604020202020204" pitchFamily="34" charset="0"/>
                <a:ea typeface="Arial"/>
                <a:cs typeface="Arial" panose="020B0604020202020204" pitchFamily="34" charset="0"/>
              </a:rPr>
              <a:t>DRESSING</a:t>
            </a:r>
          </a:p>
          <a:p>
            <a:pPr>
              <a:defRPr/>
            </a:pPr>
            <a:r>
              <a:rPr lang="en-US" altLang="zh-CN" b="1" dirty="0">
                <a:solidFill>
                  <a:srgbClr val="FFD34A"/>
                </a:solidFill>
                <a:latin typeface="Arial" panose="020B0604020202020204" pitchFamily="34" charset="0"/>
                <a:ea typeface="Arial"/>
                <a:cs typeface="Arial" panose="020B0604020202020204" pitchFamily="34" charset="0"/>
              </a:rPr>
              <a:t>        THE                                    </a:t>
            </a:r>
          </a:p>
          <a:p>
            <a:pPr>
              <a:defRPr/>
            </a:pPr>
            <a:r>
              <a:rPr lang="en-US" altLang="zh-CN" b="1" dirty="0">
                <a:solidFill>
                  <a:srgbClr val="FFD34A"/>
                </a:solidFill>
                <a:latin typeface="Arial" panose="020B0604020202020204" pitchFamily="34" charset="0"/>
                <a:ea typeface="Arial"/>
                <a:cs typeface="Arial" panose="020B0604020202020204" pitchFamily="34" charset="0"/>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Arial" panose="020B0604020202020204" pitchFamily="34" charset="0"/>
                <a:cs typeface="Arial" panose="020B0604020202020204" pitchFamily="34" charset="0"/>
              </a:rPr>
              <a:t> </a:t>
            </a:r>
          </a:p>
        </p:txBody>
      </p:sp>
      <p:sp>
        <p:nvSpPr>
          <p:cNvPr id="2483206" name="Rectangle 6"/>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Arial" panose="020B0604020202020204" pitchFamily="34" charset="0"/>
                <a:ea typeface="Arial"/>
                <a:cs typeface="Arial" panose="020B0604020202020204" pitchFamily="34" charset="0"/>
              </a:rPr>
              <a:t>23</a:t>
            </a:r>
          </a:p>
        </p:txBody>
      </p:sp>
      <p:sp>
        <p:nvSpPr>
          <p:cNvPr id="258054" name="Text Box 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dirty="0">
                <a:solidFill>
                  <a:srgbClr val="FFFFFF"/>
                </a:solidFill>
                <a:latin typeface="Arial" panose="020B0604020202020204" pitchFamily="34" charset="0"/>
                <a:cs typeface="Arial" panose="020B0604020202020204" pitchFamily="34" charset="0"/>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b="1" dirty="0">
              <a:solidFill>
                <a:srgbClr val="FFFFFF"/>
              </a:solidFill>
              <a:latin typeface="Arial" panose="020B0604020202020204" pitchFamily="34" charset="0"/>
              <a:ea typeface="Arial"/>
              <a:cs typeface="Arial" panose="020B0604020202020204" pitchFamily="34" charset="0"/>
            </a:endParaRPr>
          </a:p>
        </p:txBody>
      </p:sp>
      <p:sp>
        <p:nvSpPr>
          <p:cNvPr id="258060" name="Rectangle 13"/>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800" b="1" dirty="0">
                <a:solidFill>
                  <a:srgbClr val="000000"/>
                </a:solidFill>
                <a:latin typeface="Arial" panose="020B0604020202020204" pitchFamily="34" charset="0"/>
                <a:ea typeface="Arial"/>
                <a:cs typeface="Arial" panose="020B0604020202020204" pitchFamily="34" charset="0"/>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b="1" dirty="0">
              <a:solidFill>
                <a:srgbClr val="FFFFFF"/>
              </a:solidFill>
              <a:latin typeface="Arial" panose="020B0604020202020204" pitchFamily="34" charset="0"/>
              <a:ea typeface="Arial"/>
              <a:cs typeface="Arial" panose="020B0604020202020204" pitchFamily="34" charset="0"/>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zh-CN" altLang="en-US" b="1" dirty="0">
              <a:solidFill>
                <a:srgbClr val="FFFFFF"/>
              </a:solidFill>
              <a:latin typeface="Arial" panose="020B0604020202020204" pitchFamily="34" charset="0"/>
              <a:ea typeface="Arial"/>
              <a:cs typeface="Arial" panose="020B0604020202020204" pitchFamily="34" charset="0"/>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zh-CN" altLang="en-US" b="1" dirty="0">
              <a:solidFill>
                <a:srgbClr val="FFFFFF"/>
              </a:solidFill>
              <a:latin typeface="Arial" panose="020B0604020202020204" pitchFamily="34" charset="0"/>
              <a:ea typeface="Arial"/>
              <a:cs typeface="Arial" panose="020B0604020202020204" pitchFamily="34" charset="0"/>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69" name="Rectangle 22"/>
          <p:cNvSpPr>
            <a:spLocks noChangeArrowheads="1"/>
          </p:cNvSpPr>
          <p:nvPr/>
        </p:nvSpPr>
        <p:spPr bwMode="auto">
          <a:xfrm>
            <a:off x="8007350" y="3429000"/>
            <a:ext cx="59952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MOSES</a:t>
            </a:r>
          </a:p>
        </p:txBody>
      </p:sp>
      <p:sp>
        <p:nvSpPr>
          <p:cNvPr id="258070" name="Rectangle 23"/>
          <p:cNvSpPr>
            <a:spLocks noChangeArrowheads="1"/>
          </p:cNvSpPr>
          <p:nvPr/>
        </p:nvSpPr>
        <p:spPr bwMode="auto">
          <a:xfrm>
            <a:off x="8156575" y="3841750"/>
            <a:ext cx="45845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Sinai</a:t>
            </a:r>
          </a:p>
        </p:txBody>
      </p:sp>
      <p:sp>
        <p:nvSpPr>
          <p:cNvPr id="258071" name="Rectangle 24"/>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M - C - C</a:t>
            </a:r>
          </a:p>
        </p:txBody>
      </p:sp>
      <p:sp>
        <p:nvSpPr>
          <p:cNvPr id="258072" name="Rectangle 25"/>
          <p:cNvSpPr>
            <a:spLocks noChangeArrowheads="1"/>
          </p:cNvSpPr>
          <p:nvPr/>
        </p:nvSpPr>
        <p:spPr bwMode="auto">
          <a:xfrm>
            <a:off x="7912100" y="4197350"/>
            <a:ext cx="1022715"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Kadesh Barnea</a:t>
            </a:r>
          </a:p>
        </p:txBody>
      </p:sp>
      <p:sp>
        <p:nvSpPr>
          <p:cNvPr id="258073" name="Rectangle 26"/>
          <p:cNvSpPr>
            <a:spLocks noChangeArrowheads="1"/>
          </p:cNvSpPr>
          <p:nvPr/>
        </p:nvSpPr>
        <p:spPr bwMode="auto">
          <a:xfrm>
            <a:off x="8267700" y="4381500"/>
            <a:ext cx="3109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40</a:t>
            </a: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b="1" dirty="0">
              <a:solidFill>
                <a:srgbClr val="FFFFFF"/>
              </a:solidFill>
              <a:latin typeface="Arial" panose="020B0604020202020204" pitchFamily="34" charset="0"/>
              <a:ea typeface="Arial"/>
              <a:cs typeface="Arial" panose="020B0604020202020204" pitchFamily="34" charset="0"/>
            </a:endParaRPr>
          </a:p>
        </p:txBody>
      </p:sp>
      <p:sp>
        <p:nvSpPr>
          <p:cNvPr id="258075" name="Rectangle 28"/>
          <p:cNvSpPr>
            <a:spLocks noChangeArrowheads="1"/>
          </p:cNvSpPr>
          <p:nvPr/>
        </p:nvSpPr>
        <p:spPr bwMode="auto">
          <a:xfrm>
            <a:off x="8120063" y="3670300"/>
            <a:ext cx="59952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zh-CN" sz="900" b="1" dirty="0">
                <a:solidFill>
                  <a:srgbClr val="000000"/>
                </a:solidFill>
                <a:latin typeface="Arial" panose="020B0604020202020204" pitchFamily="34" charset="0"/>
                <a:ea typeface="Arial"/>
                <a:cs typeface="Arial" panose="020B0604020202020204" pitchFamily="34" charset="0"/>
              </a:rPr>
              <a:t>Exodus</a:t>
            </a: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200" b="1">
                <a:solidFill>
                  <a:srgbClr val="FFFFFF"/>
                </a:solidFill>
                <a:latin typeface="Arial" panose="020B0604020202020204" pitchFamily="34" charset="0"/>
                <a:cs typeface="Arial" panose="020B0604020202020204" pitchFamily="34" charset="0"/>
              </a:rPr>
              <a:t>Num. 32:13</a:t>
            </a:r>
            <a:endParaRPr lang="en-US" sz="800" b="1" u="sng">
              <a:solidFill>
                <a:srgbClr val="000000"/>
              </a:solidFill>
              <a:latin typeface="Arial" panose="020B0604020202020204" pitchFamily="34" charset="0"/>
              <a:cs typeface="Arial" panose="020B0604020202020204" pitchFamily="34" charset="0"/>
            </a:endParaRPr>
          </a:p>
        </p:txBody>
      </p:sp>
      <p:sp>
        <p:nvSpPr>
          <p:cNvPr id="2483238" name="Rectangle 38"/>
          <p:cNvSpPr>
            <a:spLocks noGrp="1" noChangeArrowheads="1"/>
          </p:cNvSpPr>
          <p:nvPr>
            <p:ph type="title" idx="4294967295"/>
          </p:nvPr>
        </p:nvSpPr>
        <p:spPr bwMode="auto">
          <a:xfrm>
            <a:off x="1375712" y="1484313"/>
            <a:ext cx="6264275" cy="341632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ar-JO" sz="7200" b="1" dirty="0">
                <a:solidFill>
                  <a:srgbClr val="FFEA18"/>
                </a:solidFill>
                <a:effectLst/>
                <a:latin typeface="Arial" panose="020B0604020202020204" pitchFamily="34" charset="0"/>
                <a:cs typeface="Arial" panose="020B0604020202020204" pitchFamily="34" charset="0"/>
              </a:rPr>
              <a:t>هل تقصد خلال الأربعين عاماً هناك؟ </a:t>
            </a:r>
            <a:endParaRPr lang="en-US" sz="7200" b="1" dirty="0">
              <a:solidFill>
                <a:srgbClr val="FFEA18"/>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217708"/>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5400" dirty="0">
                <a:solidFill>
                  <a:schemeClr val="bg1"/>
                </a:solidFill>
                <a:effectLst>
                  <a:glow rad="101600">
                    <a:schemeClr val="tx1">
                      <a:alpha val="99000"/>
                    </a:schemeClr>
                  </a:glow>
                </a:effectLst>
              </a:rPr>
              <a:t>الموضوع الرئيسي</a:t>
            </a:r>
            <a:endParaRPr lang="en-US" sz="54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2269575"/>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الأصل في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 والوعد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9368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85251" name="Rectangle 3"/>
          <p:cNvSpPr>
            <a:spLocks noChangeArrowheads="1"/>
          </p:cNvSpPr>
          <p:nvPr/>
        </p:nvSpPr>
        <p:spPr bwMode="auto">
          <a:xfrm>
            <a:off x="8104897" y="6533277"/>
            <a:ext cx="312906" cy="246221"/>
          </a:xfrm>
          <a:prstGeom prst="rect">
            <a:avLst/>
          </a:prstGeom>
          <a:noFill/>
          <a:ln w="12700">
            <a:noFill/>
            <a:miter lim="800000"/>
            <a:headEnd/>
            <a:tailEnd/>
          </a:ln>
          <a:effectLst/>
        </p:spPr>
        <p:txBody>
          <a:bodyPr wrap="none" anchor="ct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Traditional Arabic" panose="02020603050405020304" pitchFamily="18" charset="-78"/>
                <a:ea typeface="Arial"/>
                <a:cs typeface="Traditional Arabic" panose="02020603050405020304" pitchFamily="18" charset="-78"/>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Handbook pg. 26-29</a:t>
            </a:r>
          </a:p>
        </p:txBody>
      </p:sp>
      <p:pic>
        <p:nvPicPr>
          <p:cNvPr id="260100"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2137" y="557212"/>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D34A"/>
                </a:solidFill>
                <a:effectLst/>
                <a:uLnTx/>
                <a:uFillTx/>
                <a:latin typeface="Traditional Arabic" panose="02020603050405020304" pitchFamily="18" charset="-78"/>
                <a:ea typeface="ＭＳ Ｐゴシック" pitchFamily="-112" charset="-128"/>
                <a:cs typeface="Traditional Arabic" panose="02020603050405020304" pitchFamily="18" charset="-78"/>
              </a:rPr>
              <a:t>أريحا القديمة</a:t>
            </a:r>
            <a:endParaRPr kumimoji="0" lang="en-US" sz="3600" b="1" i="0" u="none" strike="noStrike" kern="1200" cap="none" spc="0" normalizeH="0" baseline="0" noProof="0" dirty="0">
              <a:ln>
                <a:noFill/>
              </a:ln>
              <a:solidFill>
                <a:srgbClr val="FFD34A"/>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55" name="Text Box 7"/>
          <p:cNvSpPr txBox="1">
            <a:spLocks noChangeArrowheads="1"/>
          </p:cNvSpPr>
          <p:nvPr/>
        </p:nvSpPr>
        <p:spPr bwMode="auto">
          <a:xfrm>
            <a:off x="5000625" y="1074738"/>
            <a:ext cx="3421063"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114FFB"/>
                </a:solidFill>
                <a:effectLst/>
                <a:uLnTx/>
                <a:uFillTx/>
                <a:latin typeface="Traditional Arabic" panose="02020603050405020304" pitchFamily="18" charset="-78"/>
                <a:ea typeface="ＭＳ Ｐゴシック" pitchFamily="-112" charset="-128"/>
                <a:cs typeface="Traditional Arabic" panose="02020603050405020304" pitchFamily="18" charset="-78"/>
              </a:rPr>
              <a:t>البحر الميت</a:t>
            </a:r>
            <a:endParaRPr kumimoji="0" lang="en-US" sz="3600" b="1" i="0" u="none" strike="noStrike" kern="1200" cap="none" spc="0" normalizeH="0" baseline="0" noProof="0" dirty="0">
              <a:ln>
                <a:noFill/>
              </a:ln>
              <a:solidFill>
                <a:srgbClr val="114FFB"/>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56" name="Text Box 8"/>
          <p:cNvSpPr txBox="1">
            <a:spLocks noChangeArrowheads="1"/>
          </p:cNvSpPr>
          <p:nvPr/>
        </p:nvSpPr>
        <p:spPr bwMode="auto">
          <a:xfrm>
            <a:off x="1475656" y="1486525"/>
            <a:ext cx="3421062"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114FFB"/>
                </a:solidFill>
                <a:effectLst/>
                <a:uLnTx/>
                <a:uFillTx/>
                <a:latin typeface="Traditional Arabic" panose="02020603050405020304" pitchFamily="18" charset="-78"/>
                <a:ea typeface="ＭＳ Ｐゴシック" pitchFamily="-112" charset="-128"/>
                <a:cs typeface="Traditional Arabic" panose="02020603050405020304" pitchFamily="18" charset="-78"/>
              </a:rPr>
              <a:t>نهر الأردن</a:t>
            </a:r>
            <a:endParaRPr kumimoji="0" lang="en-US" sz="3600" b="1" i="0" u="none" strike="noStrike" kern="1200" cap="none" spc="0" normalizeH="0" baseline="0" noProof="0" dirty="0">
              <a:ln>
                <a:noFill/>
              </a:ln>
              <a:solidFill>
                <a:srgbClr val="114FFB"/>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85261" name="Rectangle 13"/>
          <p:cNvSpPr>
            <a:spLocks noChangeArrowheads="1"/>
          </p:cNvSpPr>
          <p:nvPr/>
        </p:nvSpPr>
        <p:spPr bwMode="auto">
          <a:xfrm>
            <a:off x="2912465" y="5167313"/>
            <a:ext cx="3373039"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EA18"/>
                </a:solidFill>
                <a:effectLst/>
                <a:uLnTx/>
                <a:uFillTx/>
                <a:latin typeface="Traditional Arabic" panose="02020603050405020304" pitchFamily="18" charset="-78"/>
                <a:ea typeface="ＭＳ Ｐゴシック" pitchFamily="-112" charset="-128"/>
                <a:cs typeface="Traditional Arabic" panose="02020603050405020304" pitchFamily="18" charset="-78"/>
              </a:rPr>
              <a:t>من أريحا</a:t>
            </a:r>
            <a:endParaRPr kumimoji="0" lang="en-US" sz="3600" b="1" i="0" u="none" strike="noStrike" kern="1200" cap="none" spc="0" normalizeH="0" baseline="0" noProof="0" dirty="0">
              <a:ln>
                <a:noFill/>
              </a:ln>
              <a:solidFill>
                <a:srgbClr val="FFEA18"/>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EA18"/>
                </a:solidFill>
                <a:effectLst/>
                <a:uLnTx/>
                <a:uFillTx/>
                <a:latin typeface="Traditional Arabic" panose="02020603050405020304" pitchFamily="18" charset="-78"/>
                <a:ea typeface="ＭＳ Ｐゴシック" pitchFamily="-112" charset="-128"/>
                <a:cs typeface="Traditional Arabic" panose="02020603050405020304" pitchFamily="18" charset="-78"/>
              </a:rPr>
              <a:t>النظر شرقاً عبْرَ نهر الأردن</a:t>
            </a:r>
            <a:endParaRPr kumimoji="0" lang="en-US" sz="3600" b="1" i="0" u="none" strike="noStrike" kern="1200" cap="none" spc="0" normalizeH="0" baseline="0" noProof="0" dirty="0">
              <a:ln>
                <a:noFill/>
              </a:ln>
              <a:solidFill>
                <a:srgbClr val="FFEA18"/>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62" name="Text Box 14"/>
          <p:cNvSpPr txBox="1">
            <a:spLocks noChangeArrowheads="1"/>
          </p:cNvSpPr>
          <p:nvPr/>
        </p:nvSpPr>
        <p:spPr bwMode="auto">
          <a:xfrm>
            <a:off x="2411760" y="2978448"/>
            <a:ext cx="3681412"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D34A"/>
                </a:solidFill>
                <a:effectLst/>
                <a:uLnTx/>
                <a:uFillTx/>
                <a:latin typeface="Traditional Arabic" panose="02020603050405020304" pitchFamily="18" charset="-78"/>
                <a:ea typeface="ＭＳ Ｐゴシック" pitchFamily="-112" charset="-128"/>
                <a:cs typeface="Traditional Arabic" panose="02020603050405020304" pitchFamily="18" charset="-78"/>
              </a:rPr>
              <a:t>أريحا الحديثة</a:t>
            </a:r>
            <a:endParaRPr kumimoji="0" lang="en-US" sz="3600" b="1" i="0" u="none" strike="noStrike" kern="1200" cap="none" spc="0" normalizeH="0" baseline="0" noProof="0" dirty="0">
              <a:ln>
                <a:noFill/>
              </a:ln>
              <a:solidFill>
                <a:srgbClr val="FFD34A"/>
              </a:solidFill>
              <a:effectLst/>
              <a:uLnTx/>
              <a:uFillTx/>
              <a:latin typeface="Traditional Arabic" panose="02020603050405020304" pitchFamily="18" charset="-78"/>
              <a:ea typeface="ＭＳ Ｐゴシック" pitchFamily="-112" charset="-128"/>
              <a:cs typeface="Traditional Arabic" panose="02020603050405020304" pitchFamily="18" charset="-78"/>
            </a:endParaRP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ar-JO" dirty="0">
                <a:latin typeface="Traditional Arabic" panose="02020603050405020304" pitchFamily="18" charset="-78"/>
                <a:cs typeface="Traditional Arabic" panose="02020603050405020304" pitchFamily="18" charset="-78"/>
              </a:rPr>
              <a:t>أريحا</a:t>
            </a:r>
            <a:endParaRPr lang="en-US" dirty="0">
              <a:latin typeface="Traditional Arabic" panose="02020603050405020304" pitchFamily="18" charset="-78"/>
              <a:cs typeface="Traditional Arabic" panose="02020603050405020304" pitchFamily="18" charset="-78"/>
            </a:endParaRPr>
          </a:p>
        </p:txBody>
      </p:sp>
      <p:sp>
        <p:nvSpPr>
          <p:cNvPr id="2" name="Freeform 40">
            <a:extLst>
              <a:ext uri="{FF2B5EF4-FFF2-40B4-BE49-F238E27FC236}">
                <a16:creationId xmlns:a16="http://schemas.microsoft.com/office/drawing/2014/main" id="{A8397720-3AD5-0F24-E305-9B565827BFD6}"/>
              </a:ext>
            </a:extLst>
          </p:cNvPr>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 name="Rectangle 41">
            <a:extLst>
              <a:ext uri="{FF2B5EF4-FFF2-40B4-BE49-F238E27FC236}">
                <a16:creationId xmlns:a16="http://schemas.microsoft.com/office/drawing/2014/main" id="{F344FA5F-39AE-02C9-66FC-112491E12710}"/>
              </a:ext>
            </a:extLst>
          </p:cNvPr>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4" name="Freeform 42">
            <a:extLst>
              <a:ext uri="{FF2B5EF4-FFF2-40B4-BE49-F238E27FC236}">
                <a16:creationId xmlns:a16="http://schemas.microsoft.com/office/drawing/2014/main" id="{156656D4-E2D0-39B2-4503-ECCC2EB25ACC}"/>
              </a:ext>
            </a:extLst>
          </p:cNvPr>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5" name="AutoShape 43">
            <a:extLst>
              <a:ext uri="{FF2B5EF4-FFF2-40B4-BE49-F238E27FC236}">
                <a16:creationId xmlns:a16="http://schemas.microsoft.com/office/drawing/2014/main" id="{8A01AC7E-1DE0-5FCE-758B-05E224794D86}"/>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6" name="Rectangle 44">
            <a:extLst>
              <a:ext uri="{FF2B5EF4-FFF2-40B4-BE49-F238E27FC236}">
                <a16:creationId xmlns:a16="http://schemas.microsoft.com/office/drawing/2014/main" id="{B6804A5F-EBF2-AB05-2956-140084F98E35}"/>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45">
            <a:extLst>
              <a:ext uri="{FF2B5EF4-FFF2-40B4-BE49-F238E27FC236}">
                <a16:creationId xmlns:a16="http://schemas.microsoft.com/office/drawing/2014/main" id="{ADDABBB1-8716-238B-C7F7-0C3B82BB9567}"/>
              </a:ext>
            </a:extLst>
          </p:cNvPr>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8" name="AutoShape 46">
            <a:extLst>
              <a:ext uri="{FF2B5EF4-FFF2-40B4-BE49-F238E27FC236}">
                <a16:creationId xmlns:a16="http://schemas.microsoft.com/office/drawing/2014/main" id="{50796E8F-E833-4864-376D-BEF1D1F42C8F}"/>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 name="Line 47">
            <a:extLst>
              <a:ext uri="{FF2B5EF4-FFF2-40B4-BE49-F238E27FC236}">
                <a16:creationId xmlns:a16="http://schemas.microsoft.com/office/drawing/2014/main" id="{3B1D4A1A-EBBD-9811-5EE9-239D79FF3867}"/>
              </a:ext>
            </a:extLst>
          </p:cNvPr>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0" name="Line 48">
            <a:extLst>
              <a:ext uri="{FF2B5EF4-FFF2-40B4-BE49-F238E27FC236}">
                <a16:creationId xmlns:a16="http://schemas.microsoft.com/office/drawing/2014/main" id="{AFE746B9-0284-DD1E-D013-0D7CD114D8E5}"/>
              </a:ext>
            </a:extLst>
          </p:cNvPr>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 name="Rectangle 49">
            <a:extLst>
              <a:ext uri="{FF2B5EF4-FFF2-40B4-BE49-F238E27FC236}">
                <a16:creationId xmlns:a16="http://schemas.microsoft.com/office/drawing/2014/main" id="{DEF65934-A0E1-12A7-0460-3A2A10988E0C}"/>
              </a:ext>
            </a:extLst>
          </p:cNvPr>
          <p:cNvSpPr>
            <a:spLocks noChangeArrowheads="1"/>
          </p:cNvSpPr>
          <p:nvPr/>
        </p:nvSpPr>
        <p:spPr bwMode="auto">
          <a:xfrm>
            <a:off x="8053388" y="3429000"/>
            <a:ext cx="62998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JOSHUA</a:t>
            </a:r>
          </a:p>
        </p:txBody>
      </p:sp>
      <p:sp>
        <p:nvSpPr>
          <p:cNvPr id="12" name="Rectangle 50">
            <a:extLst>
              <a:ext uri="{FF2B5EF4-FFF2-40B4-BE49-F238E27FC236}">
                <a16:creationId xmlns:a16="http://schemas.microsoft.com/office/drawing/2014/main" id="{0ADA0FD8-DE50-E666-B979-09AB11570D8D}"/>
              </a:ext>
            </a:extLst>
          </p:cNvPr>
          <p:cNvSpPr>
            <a:spLocks noChangeArrowheads="1"/>
          </p:cNvSpPr>
          <p:nvPr/>
        </p:nvSpPr>
        <p:spPr bwMode="auto">
          <a:xfrm>
            <a:off x="8118475" y="3644900"/>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Jericho/Ai</a:t>
            </a:r>
          </a:p>
        </p:txBody>
      </p:sp>
      <p:sp>
        <p:nvSpPr>
          <p:cNvPr id="13" name="Rectangle 51">
            <a:extLst>
              <a:ext uri="{FF2B5EF4-FFF2-40B4-BE49-F238E27FC236}">
                <a16:creationId xmlns:a16="http://schemas.microsoft.com/office/drawing/2014/main" id="{27B14CB8-CDC1-AD22-3399-B4257F955936}"/>
              </a:ext>
            </a:extLst>
          </p:cNvPr>
          <p:cNvSpPr>
            <a:spLocks noChangeArrowheads="1"/>
          </p:cNvSpPr>
          <p:nvPr/>
        </p:nvSpPr>
        <p:spPr bwMode="auto">
          <a:xfrm>
            <a:off x="8035925" y="3835400"/>
            <a:ext cx="8111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Land Divided</a:t>
            </a:r>
          </a:p>
        </p:txBody>
      </p:sp>
      <p:sp>
        <p:nvSpPr>
          <p:cNvPr id="14" name="Freeform 43">
            <a:extLst>
              <a:ext uri="{FF2B5EF4-FFF2-40B4-BE49-F238E27FC236}">
                <a16:creationId xmlns:a16="http://schemas.microsoft.com/office/drawing/2014/main" id="{7808D6D8-9C1A-4360-B463-DC4B3F5B836F}"/>
              </a:ext>
            </a:extLst>
          </p:cNvPr>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 name="Rectangle 44">
            <a:extLst>
              <a:ext uri="{FF2B5EF4-FFF2-40B4-BE49-F238E27FC236}">
                <a16:creationId xmlns:a16="http://schemas.microsoft.com/office/drawing/2014/main" id="{3D3CF601-9C11-25CE-CBC4-D82C07992DE7}"/>
              </a:ext>
            </a:extLst>
          </p:cNvPr>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 name="Freeform 45">
            <a:extLst>
              <a:ext uri="{FF2B5EF4-FFF2-40B4-BE49-F238E27FC236}">
                <a16:creationId xmlns:a16="http://schemas.microsoft.com/office/drawing/2014/main" id="{E39090D4-EC4F-5A16-88BB-C95D8909D9E1}"/>
              </a:ext>
            </a:extLst>
          </p:cNvPr>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 name="AutoShape 46">
            <a:extLst>
              <a:ext uri="{FF2B5EF4-FFF2-40B4-BE49-F238E27FC236}">
                <a16:creationId xmlns:a16="http://schemas.microsoft.com/office/drawing/2014/main" id="{F5D3CCEE-1F85-8FC3-B565-D44658CE31BE}"/>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 name="Rectangle 47">
            <a:extLst>
              <a:ext uri="{FF2B5EF4-FFF2-40B4-BE49-F238E27FC236}">
                <a16:creationId xmlns:a16="http://schemas.microsoft.com/office/drawing/2014/main" id="{5A30D44F-D401-17CE-4FB1-13CDFCE0750E}"/>
              </a:ext>
            </a:extLst>
          </p:cNvPr>
          <p:cNvSpPr>
            <a:spLocks noChangeArrowheads="1"/>
          </p:cNvSpPr>
          <p:nvPr/>
        </p:nvSpPr>
        <p:spPr bwMode="auto">
          <a:xfrm>
            <a:off x="7864475" y="3603625"/>
            <a:ext cx="1106488" cy="617538"/>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9" name="Rectangle 48">
            <a:extLst>
              <a:ext uri="{FF2B5EF4-FFF2-40B4-BE49-F238E27FC236}">
                <a16:creationId xmlns:a16="http://schemas.microsoft.com/office/drawing/2014/main" id="{03F0D4A5-16A1-3EF6-B414-F14A0AF2DF3E}"/>
              </a:ext>
            </a:extLst>
          </p:cNvPr>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0" name="AutoShape 49">
            <a:extLst>
              <a:ext uri="{FF2B5EF4-FFF2-40B4-BE49-F238E27FC236}">
                <a16:creationId xmlns:a16="http://schemas.microsoft.com/office/drawing/2014/main" id="{8AA9E406-006B-3A47-38A4-55C38988ED22}"/>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 name="Line 50">
            <a:extLst>
              <a:ext uri="{FF2B5EF4-FFF2-40B4-BE49-F238E27FC236}">
                <a16:creationId xmlns:a16="http://schemas.microsoft.com/office/drawing/2014/main" id="{6D909451-9954-47DC-3A53-569DEA2F975E}"/>
              </a:ext>
            </a:extLst>
          </p:cNvPr>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2" name="Line 51">
            <a:extLst>
              <a:ext uri="{FF2B5EF4-FFF2-40B4-BE49-F238E27FC236}">
                <a16:creationId xmlns:a16="http://schemas.microsoft.com/office/drawing/2014/main" id="{B75A282D-5068-BF39-DA1B-B5B366E1B3BF}"/>
              </a:ext>
            </a:extLst>
          </p:cNvPr>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3" name="Rectangle 52">
            <a:extLst>
              <a:ext uri="{FF2B5EF4-FFF2-40B4-BE49-F238E27FC236}">
                <a16:creationId xmlns:a16="http://schemas.microsoft.com/office/drawing/2014/main" id="{B462E7A9-4550-C076-1A9F-2C8827FC09CF}"/>
              </a:ext>
            </a:extLst>
          </p:cNvPr>
          <p:cNvSpPr>
            <a:spLocks noChangeArrowheads="1"/>
          </p:cNvSpPr>
          <p:nvPr/>
        </p:nvSpPr>
        <p:spPr bwMode="auto">
          <a:xfrm>
            <a:off x="8082094" y="3394251"/>
            <a:ext cx="532301"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يشوع</a:t>
            </a:r>
            <a:r>
              <a:rPr kumimoji="0" lang="ar-JO" sz="900" b="0"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endParaRPr kumimoji="0" lang="en-US" sz="900" b="0"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 name="Rectangle 53">
            <a:extLst>
              <a:ext uri="{FF2B5EF4-FFF2-40B4-BE49-F238E27FC236}">
                <a16:creationId xmlns:a16="http://schemas.microsoft.com/office/drawing/2014/main" id="{BBEF8301-E7B4-2A36-6C91-458A06FBE2D1}"/>
              </a:ext>
            </a:extLst>
          </p:cNvPr>
          <p:cNvSpPr>
            <a:spLocks noChangeArrowheads="1"/>
          </p:cNvSpPr>
          <p:nvPr/>
        </p:nvSpPr>
        <p:spPr bwMode="auto">
          <a:xfrm>
            <a:off x="8118475" y="3573016"/>
            <a:ext cx="80631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أريحا / عاي</a:t>
            </a: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5" name="Rectangle 54">
            <a:extLst>
              <a:ext uri="{FF2B5EF4-FFF2-40B4-BE49-F238E27FC236}">
                <a16:creationId xmlns:a16="http://schemas.microsoft.com/office/drawing/2014/main" id="{A23A5166-3558-AE82-193A-5929F7137A81}"/>
              </a:ext>
            </a:extLst>
          </p:cNvPr>
          <p:cNvSpPr>
            <a:spLocks noChangeArrowheads="1"/>
          </p:cNvSpPr>
          <p:nvPr/>
        </p:nvSpPr>
        <p:spPr bwMode="auto">
          <a:xfrm>
            <a:off x="8035924" y="3789040"/>
            <a:ext cx="97142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تقسيم الأرض </a:t>
            </a: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0083453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5" y="2217"/>
            <a:ext cx="9144000" cy="6855783"/>
          </a:xfrm>
          <a:prstGeom prst="rect">
            <a:avLst/>
          </a:prstGeom>
        </p:spPr>
      </p:pic>
      <p:sp>
        <p:nvSpPr>
          <p:cNvPr id="245765" name="Rectangle 6"/>
          <p:cNvSpPr>
            <a:spLocks noGrp="1" noChangeArrowheads="1"/>
          </p:cNvSpPr>
          <p:nvPr>
            <p:ph type="ctrTitle"/>
          </p:nvPr>
        </p:nvSpPr>
        <p:spPr>
          <a:xfrm>
            <a:off x="694721" y="158082"/>
            <a:ext cx="7685356" cy="1335234"/>
          </a:xfrm>
        </p:spPr>
        <p:txBody>
          <a:bodyPr>
            <a:noAutofit/>
          </a:bodyPr>
          <a:lstStyle/>
          <a:p>
            <a:pPr eaLnBrk="1" hangingPunct="1"/>
            <a:r>
              <a:rPr lang="ar-JO" altLang="zh-CN" sz="4800" b="1" dirty="0">
                <a:solidFill>
                  <a:schemeClr val="bg1"/>
                </a:solidFill>
                <a:effectLst>
                  <a:glow rad="165100">
                    <a:schemeClr val="tx1"/>
                  </a:glow>
                </a:effectLst>
                <a:latin typeface="Arial" panose="020B0604020202020204" pitchFamily="34" charset="0"/>
                <a:ea typeface="ＭＳ Ｐゴシック" charset="0"/>
              </a:rPr>
              <a:t>احتاجت إسرائيل أن تعرف من هو إلههم؟</a:t>
            </a:r>
            <a:endParaRPr lang="en-US" altLang="zh-CN" sz="4800" b="1" dirty="0">
              <a:solidFill>
                <a:schemeClr val="bg1"/>
              </a:solidFill>
              <a:effectLst>
                <a:glow rad="165100">
                  <a:schemeClr val="tx1"/>
                </a:glow>
              </a:effectLst>
              <a:latin typeface="Arial" panose="020B0604020202020204" pitchFamily="34" charset="0"/>
              <a:ea typeface="ＭＳ Ｐゴシック"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prstClr val="white"/>
                </a:solidFill>
                <a:latin typeface="Arial" panose="020B0604020202020204" pitchFamily="34" charset="0"/>
                <a:cs typeface="Arial" panose="020B0604020202020204" pitchFamily="34" charset="0"/>
              </a:rPr>
              <a:t>56</a:t>
            </a:r>
            <a:endParaRPr lang="en-US" altLang="zh-CN"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697869"/>
      </p:ext>
    </p:extLst>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panose="020B0604020202020204" pitchFamily="34" charset="0"/>
                <a:cs typeface="Arial" panose="020B0604020202020204" pitchFamily="34" charset="0"/>
              </a:rPr>
              <a:t>البيان الموجز</a:t>
            </a:r>
            <a:endParaRPr lang="en-US" sz="54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417" y="-3380"/>
            <a:ext cx="527710" cy="1200329"/>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a:t>
            </a:r>
            <a:br>
              <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8995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الكلمة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6801" y="65344"/>
            <a:ext cx="5309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69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600200" y="0"/>
            <a:ext cx="6172200" cy="444137"/>
          </a:xfrm>
        </p:spPr>
        <p:txBody>
          <a:bodyPr>
            <a:normAutofit fontScale="90000"/>
          </a:bodyPr>
          <a:lstStyle/>
          <a:p>
            <a:pPr eaLnBrk="1" hangingPunct="1"/>
            <a:r>
              <a:rPr lang="ar-JO" altLang="zh-CN" sz="4000" b="1" dirty="0">
                <a:solidFill>
                  <a:srgbClr val="00FFFF"/>
                </a:solidFill>
                <a:latin typeface="Arial" panose="020B0604020202020204" pitchFamily="34" charset="0"/>
                <a:ea typeface="ＭＳ Ｐゴシック" charset="0"/>
                <a:cs typeface="Arial" panose="020B0604020202020204" pitchFamily="34" charset="0"/>
              </a:rPr>
              <a:t>تكوين</a:t>
            </a:r>
            <a:endParaRPr lang="en-US" altLang="zh-CN" sz="4000" b="1" dirty="0">
              <a:latin typeface="Arial" panose="020B0604020202020204" pitchFamily="34" charset="0"/>
              <a:ea typeface="ＭＳ Ｐゴシック" charset="0"/>
              <a:cs typeface="Arial" panose="020B0604020202020204" pitchFamily="34" charset="0"/>
            </a:endParaRPr>
          </a:p>
        </p:txBody>
      </p:sp>
      <p:sp>
        <p:nvSpPr>
          <p:cNvPr id="262147" name="Text Box 4"/>
          <p:cNvSpPr txBox="1">
            <a:spLocks noChangeArrowheads="1"/>
          </p:cNvSpPr>
          <p:nvPr/>
        </p:nvSpPr>
        <p:spPr bwMode="auto">
          <a:xfrm>
            <a:off x="8559471" y="73968"/>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000000"/>
              </a:solidFill>
              <a:latin typeface="Arial" panose="020B0604020202020204" pitchFamily="34" charset="0"/>
              <a:cs typeface="Arial" panose="020B0604020202020204" pitchFamily="34" charset="0"/>
            </a:endParaRPr>
          </a:p>
        </p:txBody>
      </p:sp>
      <p:graphicFrame>
        <p:nvGraphicFramePr>
          <p:cNvPr id="6" name="Table 2">
            <a:extLst>
              <a:ext uri="{FF2B5EF4-FFF2-40B4-BE49-F238E27FC236}">
                <a16:creationId xmlns:a16="http://schemas.microsoft.com/office/drawing/2014/main" id="{3C9070DC-52F8-2348-94FF-B95980F4A54D}"/>
              </a:ext>
            </a:extLst>
          </p:cNvPr>
          <p:cNvGraphicFramePr>
            <a:graphicFrameLocks noGrp="1"/>
          </p:cNvGraphicFramePr>
          <p:nvPr>
            <p:extLst>
              <p:ext uri="{D42A27DB-BD31-4B8C-83A1-F6EECF244321}">
                <p14:modId xmlns:p14="http://schemas.microsoft.com/office/powerpoint/2010/main" val="733078992"/>
              </p:ext>
            </p:extLst>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i="0" kern="1200" dirty="0">
                          <a:solidFill>
                            <a:schemeClr val="bg1"/>
                          </a:solidFill>
                          <a:effectLst/>
                          <a:latin typeface="Arial" panose="020B0604020202020204" pitchFamily="34" charset="0"/>
                          <a:cs typeface="Arial" panose="020B0604020202020204" pitchFamily="34" charset="0"/>
                        </a:rPr>
                        <a:t>الأصل</a:t>
                      </a:r>
                      <a:r>
                        <a:rPr lang="ar-JO" sz="1800" b="1" i="0" kern="1200" baseline="0" dirty="0">
                          <a:solidFill>
                            <a:schemeClr val="bg1"/>
                          </a:solidFill>
                          <a:effectLst/>
                          <a:latin typeface="Arial" panose="020B0604020202020204" pitchFamily="34" charset="0"/>
                          <a:cs typeface="Arial" panose="020B0604020202020204" pitchFamily="34" charset="0"/>
                        </a:rPr>
                        <a:t> في الإختيار و الوعد</a:t>
                      </a:r>
                      <a:endParaRPr lang="en-US"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الخليقة</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i="0"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الطوفان</a:t>
                      </a:r>
                      <a:endParaRPr lang="en-US" sz="16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بابل</a:t>
                      </a:r>
                      <a:endParaRPr lang="en-US" sz="16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إبراهيم</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إسحق</a:t>
                      </a:r>
                      <a:endParaRPr lang="en-US" sz="11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يعقوب</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يوسف</a:t>
                      </a:r>
                      <a:endParaRPr lang="en-US" sz="11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الأحداث</a:t>
                      </a:r>
                      <a:r>
                        <a:rPr lang="ar-JO" sz="1600" b="1" i="0" baseline="0" dirty="0">
                          <a:solidFill>
                            <a:schemeClr val="bg1"/>
                          </a:solidFill>
                          <a:latin typeface="Arial" panose="020B0604020202020204" pitchFamily="34" charset="0"/>
                          <a:cs typeface="Arial" panose="020B0604020202020204" pitchFamily="34" charset="0"/>
                        </a:rPr>
                        <a:t> الأولية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الشخصيات الآبائية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1</a:t>
                      </a:r>
                      <a:r>
                        <a:rPr lang="ar-JO" sz="1600" b="1" i="0" baseline="0" dirty="0">
                          <a:solidFill>
                            <a:schemeClr val="bg1"/>
                          </a:solidFill>
                          <a:latin typeface="Arial" panose="020B0604020202020204" pitchFamily="34" charset="0"/>
                          <a:cs typeface="Arial" panose="020B0604020202020204" pitchFamily="34" charset="0"/>
                        </a:rPr>
                        <a:t> : 1 – 11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11 : 27 – 50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اختيار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وعد</a:t>
                      </a:r>
                      <a:r>
                        <a:rPr lang="ar-JO" sz="1600" b="1" i="0" baseline="0" dirty="0">
                          <a:solidFill>
                            <a:schemeClr val="bg1"/>
                          </a:solidFill>
                          <a:latin typeface="Arial" panose="020B0604020202020204" pitchFamily="34" charset="0"/>
                          <a:cs typeface="Arial" panose="020B0604020202020204" pitchFamily="34" charset="0"/>
                        </a:rPr>
                        <a:t>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آدم</a:t>
                      </a:r>
                      <a:r>
                        <a:rPr lang="ar-JO" sz="1600" b="1" i="0" baseline="0" dirty="0">
                          <a:solidFill>
                            <a:schemeClr val="bg1"/>
                          </a:solidFill>
                          <a:latin typeface="Arial" panose="020B0604020202020204" pitchFamily="34" charset="0"/>
                          <a:cs typeface="Arial" panose="020B0604020202020204" pitchFamily="34" charset="0"/>
                        </a:rPr>
                        <a:t>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إبراهيم</a:t>
                      </a:r>
                      <a:r>
                        <a:rPr lang="ar-JO" sz="1600" b="1" i="0" baseline="0" dirty="0">
                          <a:solidFill>
                            <a:schemeClr val="bg1"/>
                          </a:solidFill>
                          <a:latin typeface="Arial" panose="020B0604020202020204" pitchFamily="34" charset="0"/>
                          <a:cs typeface="Arial" panose="020B0604020202020204" pitchFamily="34" charset="0"/>
                        </a:rPr>
                        <a:t>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خمس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أربع أخماس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بلاد ما بين النهرين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dirty="0">
                          <a:solidFill>
                            <a:schemeClr val="bg1"/>
                          </a:solidFill>
                          <a:latin typeface="Arial" panose="020B0604020202020204" pitchFamily="34" charset="0"/>
                          <a:cs typeface="Arial" panose="020B0604020202020204" pitchFamily="34" charset="0"/>
                        </a:rPr>
                        <a:t>كنعان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2083 سنة </a:t>
                      </a:r>
                    </a:p>
                    <a:p>
                      <a:pPr algn="ctr"/>
                      <a:r>
                        <a:rPr lang="ar-JO" sz="1600" b="1" i="0" kern="1200" dirty="0">
                          <a:solidFill>
                            <a:schemeClr val="bg1"/>
                          </a:solidFill>
                          <a:effectLst/>
                          <a:latin typeface="Arial" panose="020B0604020202020204" pitchFamily="34" charset="0"/>
                          <a:cs typeface="Arial" panose="020B0604020202020204" pitchFamily="34" charset="0"/>
                        </a:rPr>
                        <a:t>(4143 – 2060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215 سنة</a:t>
                      </a:r>
                    </a:p>
                    <a:p>
                      <a:pPr algn="ctr"/>
                      <a:r>
                        <a:rPr lang="ar-JO" sz="1600" b="1" i="0" kern="1200" dirty="0">
                          <a:solidFill>
                            <a:schemeClr val="bg1"/>
                          </a:solidFill>
                          <a:effectLst/>
                          <a:latin typeface="Arial" panose="020B0604020202020204" pitchFamily="34" charset="0"/>
                          <a:cs typeface="Arial" panose="020B0604020202020204" pitchFamily="34" charset="0"/>
                        </a:rPr>
                        <a:t>(2060 – 1845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71 سنة</a:t>
                      </a:r>
                    </a:p>
                    <a:p>
                      <a:pPr algn="ctr"/>
                      <a:r>
                        <a:rPr lang="ar-JO" sz="1600" b="1" i="0" kern="1200" dirty="0">
                          <a:solidFill>
                            <a:schemeClr val="bg1"/>
                          </a:solidFill>
                          <a:effectLst/>
                          <a:latin typeface="Arial" panose="020B0604020202020204" pitchFamily="34" charset="0"/>
                          <a:cs typeface="Arial" panose="020B0604020202020204" pitchFamily="34" charset="0"/>
                        </a:rPr>
                        <a:t>(1845 – 1774 ق.م)</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l</a:t>
                      </a:r>
                      <a:r>
                        <a:rPr lang="ar-JO" sz="1400" b="1" i="0" dirty="0">
                          <a:solidFill>
                            <a:schemeClr val="bg1"/>
                          </a:solidFill>
                          <a:effectLst/>
                          <a:latin typeface="Arial" panose="020B0604020202020204" pitchFamily="34" charset="0"/>
                          <a:cs typeface="Arial" panose="020B0604020202020204" pitchFamily="34" charset="0"/>
                        </a:rPr>
                        <a:t>مواليد</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السموات</a:t>
                      </a:r>
                      <a:r>
                        <a:rPr lang="ar-JO" sz="1400" b="1" i="0" baseline="0" dirty="0">
                          <a:solidFill>
                            <a:schemeClr val="bg1"/>
                          </a:solidFill>
                          <a:effectLst/>
                          <a:latin typeface="Arial" panose="020B0604020202020204" pitchFamily="34" charset="0"/>
                          <a:cs typeface="Arial" panose="020B0604020202020204" pitchFamily="34" charset="0"/>
                        </a:rPr>
                        <a:t> و الأرض</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تارح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الخليقة</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ما بعد</a:t>
                      </a:r>
                    </a:p>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 الخليقة</a:t>
                      </a:r>
                      <a:endParaRPr lang="en-US" sz="14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a:t>
                      </a:r>
                    </a:p>
                    <a:p>
                      <a:pPr marL="0" algn="ctr">
                        <a:spcBef>
                          <a:spcPts val="0"/>
                        </a:spcBef>
                        <a:spcAft>
                          <a:spcPts val="0"/>
                        </a:spcAft>
                      </a:pPr>
                      <a:r>
                        <a:rPr lang="ar-JO"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ابناء</a:t>
                      </a:r>
                      <a:r>
                        <a:rPr lang="ar-JO" sz="1400" b="1" i="0" baseline="0" dirty="0">
                          <a:solidFill>
                            <a:schemeClr val="bg1"/>
                          </a:solidFill>
                          <a:effectLst/>
                          <a:latin typeface="Arial" panose="020B0604020202020204" pitchFamily="34" charset="0"/>
                          <a:ea typeface="+mn-ea"/>
                          <a:cs typeface="Arial" panose="020B0604020202020204" pitchFamily="34" charset="0"/>
                        </a:rPr>
                        <a:t>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إبراهيم و 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أبناء</a:t>
                      </a:r>
                      <a:r>
                        <a:rPr lang="ar-JO" sz="1400" b="1" i="0" baseline="0" dirty="0">
                          <a:solidFill>
                            <a:schemeClr val="bg1"/>
                          </a:solidFill>
                          <a:effectLst/>
                          <a:latin typeface="Arial" panose="020B0604020202020204" pitchFamily="34" charset="0"/>
                          <a:ea typeface="+mn-ea"/>
                          <a:cs typeface="Arial" panose="020B0604020202020204" pitchFamily="34" charset="0"/>
                        </a:rPr>
                        <a:t> 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يوسف</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1:1-2:</a:t>
                      </a:r>
                      <a:r>
                        <a:rPr lang="ar-JO" sz="1400" b="1" i="0" baseline="0" dirty="0">
                          <a:solidFill>
                            <a:schemeClr val="bg1"/>
                          </a:solidFill>
                          <a:effectLst/>
                          <a:latin typeface="Arial" panose="020B0604020202020204" pitchFamily="34" charset="0"/>
                          <a:ea typeface="+mn-ea"/>
                          <a:cs typeface="Arial" panose="020B0604020202020204" pitchFamily="34" charset="0"/>
                        </a:rPr>
                        <a:t> 3</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2:</a:t>
                      </a:r>
                      <a:r>
                        <a:rPr lang="ar-JO" sz="1400" b="1" i="0" baseline="0" dirty="0">
                          <a:solidFill>
                            <a:schemeClr val="bg1"/>
                          </a:solidFill>
                          <a:effectLst/>
                          <a:latin typeface="Arial" panose="020B0604020202020204" pitchFamily="34" charset="0"/>
                          <a:ea typeface="+mn-ea"/>
                          <a:cs typeface="Arial" panose="020B0604020202020204" pitchFamily="34" charset="0"/>
                        </a:rPr>
                        <a:t> 4-4: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5: 1-6: 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6:</a:t>
                      </a:r>
                      <a:r>
                        <a:rPr lang="ar-JO" sz="1400" b="1" i="0" baseline="0" dirty="0">
                          <a:solidFill>
                            <a:schemeClr val="bg1"/>
                          </a:solidFill>
                          <a:effectLst/>
                          <a:latin typeface="Arial" panose="020B0604020202020204" pitchFamily="34" charset="0"/>
                          <a:ea typeface="+mn-ea"/>
                          <a:cs typeface="Arial" panose="020B0604020202020204" pitchFamily="34" charset="0"/>
                        </a:rPr>
                        <a:t> 9-9: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10: 1- 11: 19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10- 26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11:27 -25: 11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25:</a:t>
                      </a:r>
                      <a:r>
                        <a:rPr lang="ar-JO" sz="1400" b="1" i="0" baseline="0" dirty="0">
                          <a:solidFill>
                            <a:schemeClr val="bg1"/>
                          </a:solidFill>
                          <a:effectLst/>
                          <a:latin typeface="Arial" panose="020B0604020202020204" pitchFamily="34" charset="0"/>
                          <a:ea typeface="+mn-ea"/>
                          <a:cs typeface="Arial" panose="020B0604020202020204" pitchFamily="34" charset="0"/>
                        </a:rPr>
                        <a:t> 12 - 18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19- 25: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36: 1-37: 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37: 2- 50: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يغطي 2369 سنة من التاريخ</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كتب</a:t>
                      </a:r>
                      <a:r>
                        <a:rPr lang="ar-JO" sz="1600" b="1" i="0" kern="1200" baseline="0" dirty="0">
                          <a:solidFill>
                            <a:schemeClr val="bg1"/>
                          </a:solidFill>
                          <a:effectLst/>
                          <a:latin typeface="Arial" panose="020B0604020202020204" pitchFamily="34" charset="0"/>
                          <a:cs typeface="Arial" panose="020B0604020202020204" pitchFamily="34" charset="0"/>
                        </a:rPr>
                        <a:t> خلال التيهان في البرية (1405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384663" cy="92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83117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 أن تكون </a:t>
            </a:r>
            <a:r>
              <a:rPr lang="ar-JO" dirty="0">
                <a:solidFill>
                  <a:srgbClr val="FFFF00"/>
                </a:solidFill>
                <a:effectLst>
                  <a:glow rad="127000">
                    <a:schemeClr val="tx1"/>
                  </a:glow>
                </a:effectLst>
                <a:ea typeface="ＭＳ Ｐゴシック" charset="0"/>
              </a:rPr>
              <a:t>أميناً</a:t>
            </a:r>
            <a:r>
              <a:rPr lang="ar-JO" dirty="0">
                <a:effectLst>
                  <a:glow rad="127000">
                    <a:schemeClr val="tx1"/>
                  </a:glow>
                </a:effectLst>
                <a:ea typeface="ＭＳ Ｐゴシック" charset="0"/>
              </a:rPr>
              <a:t> لله في عالم الأصنام؟</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lvl="0" algn="ctr">
              <a:defRPr/>
            </a:pPr>
            <a:r>
              <a:rPr lang="ar-JO" sz="4800" b="1" spc="400" dirty="0">
                <a:solidFill>
                  <a:srgbClr val="C81234"/>
                </a:solidFill>
                <a:latin typeface="Arial" panose="020B0604020202020204" pitchFamily="34" charset="0"/>
                <a:cs typeface="Arial" panose="020B0604020202020204" pitchFamily="34" charset="0"/>
              </a:rPr>
              <a:t>أصنام</a:t>
            </a:r>
          </a:p>
          <a:p>
            <a:pPr lvl="0" algn="ctr">
              <a:defRPr/>
            </a:pPr>
            <a:r>
              <a:rPr lang="ar-JO" sz="4800" b="1" spc="400" dirty="0">
                <a:solidFill>
                  <a:srgbClr val="C81234"/>
                </a:solidFill>
                <a:latin typeface="Arial" panose="020B0604020202020204" pitchFamily="34" charset="0"/>
                <a:cs typeface="Arial" panose="020B0604020202020204" pitchFamily="34" charset="0"/>
              </a:rPr>
              <a:t>القلب</a:t>
            </a:r>
            <a:endParaRPr lang="en-US" sz="4800" b="1" spc="400" dirty="0">
              <a:solidFill>
                <a:srgbClr val="C812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dirty="0">
                <a:solidFill>
                  <a:schemeClr val="tx1"/>
                </a:solidFill>
                <a:effectLst/>
                <a:ea typeface="ＭＳ Ｐゴシック" charset="0"/>
              </a:rPr>
              <a:t>1. افهم أن الملك قد </a:t>
            </a:r>
            <a:r>
              <a:rPr lang="ar-JO" sz="4800" dirty="0">
                <a:solidFill>
                  <a:schemeClr val="accent2"/>
                </a:solidFill>
                <a:effectLst/>
                <a:ea typeface="ＭＳ Ｐゴシック" charset="0"/>
              </a:rPr>
              <a:t>اختارك</a:t>
            </a:r>
            <a:r>
              <a:rPr lang="ar-JO" sz="4800" dirty="0">
                <a:solidFill>
                  <a:schemeClr val="tx1"/>
                </a:solidFill>
                <a:effectLst/>
                <a:ea typeface="ＭＳ Ｐゴシック" charset="0"/>
              </a:rPr>
              <a:t> لتحكم</a:t>
            </a:r>
            <a:endParaRPr lang="en-US" sz="4800" dirty="0">
              <a:solidFill>
                <a:schemeClr val="tx1"/>
              </a:solidFill>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 – 11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1285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821542"/>
            <a:ext cx="9144000" cy="2401711"/>
          </a:xfrm>
        </p:spPr>
        <p:txBody>
          <a:bodyPr/>
          <a:lstStyle/>
          <a:p>
            <a:r>
              <a:rPr lang="ar-JO" sz="8800" dirty="0">
                <a:ea typeface="Osaka" charset="0"/>
                <a:cs typeface="Arial" panose="020B0604020202020204" pitchFamily="34" charset="0"/>
              </a:rPr>
              <a:t>تكوين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73199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zh-CN" altLang="en-US"/>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7211144" cy="4191000"/>
          </a:xfrm>
          <a:effectLst/>
        </p:spPr>
        <p:txBody>
          <a:bodyPr>
            <a:normAutofit fontScale="90000"/>
          </a:bodyPr>
          <a:lstStyle/>
          <a:p>
            <a:pPr eaLnBrk="1" hangingPunct="1">
              <a:defRPr/>
            </a:pPr>
            <a:r>
              <a:rPr lang="ar-JO" altLang="ja-JP" sz="16800" b="1" dirty="0">
                <a:solidFill>
                  <a:srgbClr val="FFFF00"/>
                </a:solidFill>
                <a:effectLst>
                  <a:glow rad="101600">
                    <a:schemeClr val="tx1">
                      <a:alpha val="93000"/>
                    </a:schemeClr>
                  </a:glow>
                </a:effectLst>
                <a:latin typeface="Arial" panose="020B0604020202020204" pitchFamily="34" charset="0"/>
                <a:ea typeface="ＭＳ Ｐゴシック" charset="0"/>
                <a:cs typeface="Arial" panose="020B0604020202020204" pitchFamily="34" charset="0"/>
              </a:rPr>
              <a:t>في </a:t>
            </a:r>
            <a:br>
              <a:rPr lang="ar-JO" altLang="ja-JP" sz="16800" b="1" dirty="0">
                <a:solidFill>
                  <a:srgbClr val="FFFF00"/>
                </a:solidFill>
                <a:effectLst>
                  <a:glow rad="101600">
                    <a:schemeClr val="tx1">
                      <a:alpha val="93000"/>
                    </a:schemeClr>
                  </a:glow>
                </a:effectLst>
                <a:latin typeface="Arial" panose="020B0604020202020204" pitchFamily="34" charset="0"/>
                <a:ea typeface="ＭＳ Ｐゴシック" charset="0"/>
                <a:cs typeface="Arial" panose="020B0604020202020204" pitchFamily="34" charset="0"/>
              </a:rPr>
            </a:br>
            <a:r>
              <a:rPr lang="ar-JO" altLang="ja-JP" sz="16800" b="1" dirty="0">
                <a:solidFill>
                  <a:srgbClr val="FFFF00"/>
                </a:solidFill>
                <a:effectLst>
                  <a:glow rad="101600">
                    <a:schemeClr val="tx1">
                      <a:alpha val="93000"/>
                    </a:schemeClr>
                  </a:glow>
                </a:effectLst>
                <a:latin typeface="Arial" panose="020B0604020202020204" pitchFamily="34" charset="0"/>
                <a:ea typeface="ＭＳ Ｐゴシック" charset="0"/>
                <a:cs typeface="Arial" panose="020B0604020202020204" pitchFamily="34" charset="0"/>
              </a:rPr>
              <a:t>البدء</a:t>
            </a:r>
            <a:endParaRPr lang="en-US" sz="16800" b="1" dirty="0">
              <a:solidFill>
                <a:srgbClr val="FFFF00"/>
              </a:solidFill>
              <a:effectLst>
                <a:glow rad="101600">
                  <a:schemeClr val="tx1">
                    <a:alpha val="93000"/>
                  </a:schemeClr>
                </a:glow>
              </a:effectLst>
              <a:latin typeface="Arial" panose="020B0604020202020204" pitchFamily="34" charset="0"/>
              <a:ea typeface="ＭＳ Ｐゴシック" charset="0"/>
              <a:cs typeface="Arial" panose="020B0604020202020204" pitchFamily="34" charset="0"/>
            </a:endParaRPr>
          </a:p>
        </p:txBody>
      </p:sp>
      <p:sp>
        <p:nvSpPr>
          <p:cNvPr id="224260" name="Rectangle 9"/>
          <p:cNvSpPr>
            <a:spLocks noChangeArrowheads="1"/>
          </p:cNvSpPr>
          <p:nvPr/>
        </p:nvSpPr>
        <p:spPr bwMode="auto">
          <a:xfrm>
            <a:off x="6172200" y="50292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altLang="zh-CN" sz="4800" b="1" dirty="0">
                <a:solidFill>
                  <a:schemeClr val="bg1"/>
                </a:solidFill>
                <a:latin typeface="Arial" panose="020B0604020202020204" pitchFamily="34" charset="0"/>
                <a:cs typeface="Arial" panose="020B0604020202020204" pitchFamily="34" charset="0"/>
              </a:rPr>
              <a:t>مقدمة لسفر</a:t>
            </a:r>
          </a:p>
          <a:p>
            <a:pPr algn="ctr" eaLnBrk="1" hangingPunct="1">
              <a:spcBef>
                <a:spcPct val="20000"/>
              </a:spcBef>
            </a:pPr>
            <a:r>
              <a:rPr lang="ar-JO" altLang="zh-CN" sz="4800" b="1" dirty="0">
                <a:solidFill>
                  <a:schemeClr val="bg1"/>
                </a:solidFill>
                <a:latin typeface="Arial" panose="020B0604020202020204" pitchFamily="34" charset="0"/>
                <a:cs typeface="Arial" panose="020B0604020202020204" pitchFamily="34" charset="0"/>
              </a:rPr>
              <a:t>التكوين</a:t>
            </a:r>
            <a:endParaRPr lang="en-US" altLang="zh-CN"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6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tLang="zh-CN" dirty="0">
                <a:ea typeface="ＭＳ Ｐゴシック" charset="0"/>
              </a:rPr>
              <a:t>Worldly View of Origins</a:t>
            </a:r>
          </a:p>
        </p:txBody>
      </p:sp>
      <p:pic>
        <p:nvPicPr>
          <p:cNvPr id="226306" name="Picture 4" descr="IMG_0515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4"/>
          <p:cNvSpPr txBox="1">
            <a:spLocks noChangeArrowheads="1"/>
          </p:cNvSpPr>
          <p:nvPr/>
        </p:nvSpPr>
        <p:spPr bwMode="auto">
          <a:xfrm>
            <a:off x="2396360" y="94199"/>
            <a:ext cx="3389586" cy="14773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قبل زمن طويل وقبل أن يوجد     نظامنا الشمسي و تنفجر الأجرام السماوية الضخمة تناثر الغاز و الرمل </a:t>
            </a:r>
            <a:endParaRPr lang="en-US" altLang="zh-CN" sz="2000" b="1" dirty="0">
              <a:solidFill>
                <a:schemeClr val="bg1"/>
              </a:solidFill>
              <a:latin typeface="Arial" panose="020B0604020202020204" pitchFamily="34" charset="0"/>
              <a:cs typeface="Arial" panose="020B0604020202020204" pitchFamily="34" charset="0"/>
            </a:endParaRPr>
          </a:p>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في الفضاء</a:t>
            </a:r>
            <a:endParaRPr lang="zh-CN" sz="2000" b="1" dirty="0">
              <a:solidFill>
                <a:schemeClr val="bg1"/>
              </a:solidFill>
              <a:latin typeface="Arial" panose="020B0604020202020204" pitchFamily="34" charset="0"/>
              <a:ea typeface="SimSun" charset="0"/>
              <a:cs typeface="SimSun" charset="0"/>
            </a:endParaRPr>
          </a:p>
        </p:txBody>
      </p:sp>
      <p:sp>
        <p:nvSpPr>
          <p:cNvPr id="226308" name="Text Box 5"/>
          <p:cNvSpPr txBox="1">
            <a:spLocks noChangeArrowheads="1"/>
          </p:cNvSpPr>
          <p:nvPr/>
        </p:nvSpPr>
        <p:spPr bwMode="auto">
          <a:xfrm>
            <a:off x="3090041" y="2316601"/>
            <a:ext cx="3294993" cy="17851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قبل 5 بلايين سنة شكل            بعض هذا الرمل شمسنا و نظامنا الشمسي  و من ضمنها الحياة على الأرض</a:t>
            </a:r>
          </a:p>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 و ها أنت هنا</a:t>
            </a:r>
            <a:endParaRPr lang="zh-CN" sz="2000" b="1" dirty="0">
              <a:solidFill>
                <a:schemeClr val="bg1"/>
              </a:solidFill>
              <a:latin typeface="Arial" panose="020B0604020202020204" pitchFamily="34" charset="0"/>
              <a:ea typeface="SimSun" charset="0"/>
              <a:cs typeface="SimSun" charset="0"/>
            </a:endParaRPr>
          </a:p>
        </p:txBody>
      </p:sp>
      <p:sp>
        <p:nvSpPr>
          <p:cNvPr id="226309" name="Text Box 6"/>
          <p:cNvSpPr txBox="1">
            <a:spLocks noChangeArrowheads="1"/>
          </p:cNvSpPr>
          <p:nvPr/>
        </p:nvSpPr>
        <p:spPr bwMode="auto">
          <a:xfrm>
            <a:off x="1198181" y="4771697"/>
            <a:ext cx="4461640" cy="16312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000" b="1" dirty="0">
                <a:solidFill>
                  <a:schemeClr val="bg1"/>
                </a:solidFill>
                <a:latin typeface="Arial" panose="020B0604020202020204" pitchFamily="34" charset="0"/>
                <a:cs typeface="Arial" panose="020B0604020202020204" pitchFamily="34" charset="0"/>
              </a:rPr>
              <a:t>عندما ماتت شمسنا قبل عدة بلايين من         السنين   تحول هذا الرمل إلى الوجود                 و البعض منه شكل نجوماً جديدة و كواكب            و ربما حياة جديدة                                     من غبار النجوم</a:t>
            </a:r>
            <a:endParaRPr lang="zh-CN" sz="2000" b="1" dirty="0">
              <a:solidFill>
                <a:schemeClr val="bg1"/>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1444816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الآية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أباركك ... و تتبارك فيك جميع قبائل الأرض</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 1 – 3 )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467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r>
              <a:rPr lang="en-US" altLang="zh-CN" dirty="0">
                <a:ea typeface="ＭＳ Ｐゴシック" charset="0"/>
              </a:rPr>
              <a:t>Worldly View of Origins</a:t>
            </a:r>
          </a:p>
        </p:txBody>
      </p:sp>
      <p:pic>
        <p:nvPicPr>
          <p:cNvPr id="228354" name="Picture 4" descr="IMG_0518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5"/>
          <p:cNvSpPr txBox="1">
            <a:spLocks noChangeArrowheads="1"/>
          </p:cNvSpPr>
          <p:nvPr/>
        </p:nvSpPr>
        <p:spPr bwMode="auto">
          <a:xfrm>
            <a:off x="0" y="2200410"/>
            <a:ext cx="8466083" cy="31700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sq-AL" altLang="zh-CN" sz="4000" b="1" dirty="0">
              <a:solidFill>
                <a:schemeClr val="bg1"/>
              </a:solidFill>
              <a:latin typeface="Arial" panose="020B0604020202020204" pitchFamily="34" charset="0"/>
              <a:cs typeface="Arial" panose="020B0604020202020204" pitchFamily="34" charset="0"/>
            </a:endParaRPr>
          </a:p>
          <a:p>
            <a:pPr algn="ctr">
              <a:spcBef>
                <a:spcPct val="50000"/>
              </a:spcBef>
            </a:pPr>
            <a:r>
              <a:rPr lang="ar-JO" altLang="zh-CN" sz="4000" b="1" dirty="0">
                <a:solidFill>
                  <a:schemeClr val="bg1"/>
                </a:solidFill>
                <a:latin typeface="Arial" panose="020B0604020202020204" pitchFamily="34" charset="0"/>
                <a:cs typeface="Arial" panose="020B0604020202020204" pitchFamily="34" charset="0"/>
              </a:rPr>
              <a:t>قبل أن يتكون نظامنا الشمسي و تظهر الكواكب العملاقة انتشر الرمل و الغاز في الفضاء</a:t>
            </a:r>
            <a:endParaRPr lang="sq-AL" altLang="zh-CN" sz="4000" b="1" dirty="0">
              <a:solidFill>
                <a:schemeClr val="bg1"/>
              </a:solidFill>
              <a:latin typeface="Arial" panose="020B0604020202020204" pitchFamily="34" charset="0"/>
              <a:cs typeface="Arial" panose="020B0604020202020204" pitchFamily="34" charset="0"/>
            </a:endParaRPr>
          </a:p>
          <a:p>
            <a:pPr algn="ctr">
              <a:spcBef>
                <a:spcPct val="50000"/>
              </a:spcBef>
            </a:pPr>
            <a:endParaRPr lang="ar-JO" altLang="zh-CN"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14027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tLang="zh-CN" dirty="0">
                <a:ea typeface="ＭＳ Ｐゴシック" charset="0"/>
              </a:rPr>
              <a:t>Worldly View of Origins</a:t>
            </a:r>
          </a:p>
        </p:txBody>
      </p:sp>
      <p:pic>
        <p:nvPicPr>
          <p:cNvPr id="229378" name="Picture 6" descr="IMG_0516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 Box 5"/>
          <p:cNvSpPr txBox="1">
            <a:spLocks noChangeArrowheads="1"/>
          </p:cNvSpPr>
          <p:nvPr/>
        </p:nvSpPr>
        <p:spPr bwMode="auto">
          <a:xfrm>
            <a:off x="1" y="1417638"/>
            <a:ext cx="8560676" cy="403187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200" b="1" dirty="0">
                <a:solidFill>
                  <a:schemeClr val="bg1"/>
                </a:solidFill>
                <a:latin typeface="Arial" panose="020B0604020202020204" pitchFamily="34" charset="0"/>
                <a:cs typeface="Arial" panose="020B0604020202020204" pitchFamily="34" charset="0"/>
              </a:rPr>
              <a:t>قبل 5 مليارات سنة شكل  بعض هذا الرمل شمسنا و نظامنا الشمسي  و من ضمنها الحياة على الأرض</a:t>
            </a:r>
          </a:p>
          <a:p>
            <a:pPr algn="ctr">
              <a:spcBef>
                <a:spcPct val="50000"/>
              </a:spcBef>
            </a:pPr>
            <a:endParaRPr lang="en-US" altLang="zh-CN" sz="3200" b="1" dirty="0">
              <a:solidFill>
                <a:schemeClr val="bg1"/>
              </a:solidFill>
              <a:latin typeface="Arial" panose="020B0604020202020204" pitchFamily="34" charset="0"/>
              <a:cs typeface="Arial" panose="020B0604020202020204" pitchFamily="34" charset="0"/>
            </a:endParaRPr>
          </a:p>
          <a:p>
            <a:pPr algn="ctr">
              <a:spcBef>
                <a:spcPct val="50000"/>
              </a:spcBef>
            </a:pPr>
            <a:endParaRPr lang="en-US" altLang="zh-CN" sz="3200" b="1" dirty="0">
              <a:solidFill>
                <a:schemeClr val="bg1"/>
              </a:solidFill>
              <a:latin typeface="Arial" panose="020B0604020202020204" pitchFamily="34" charset="0"/>
              <a:cs typeface="Arial" panose="020B0604020202020204" pitchFamily="34" charset="0"/>
            </a:endParaRPr>
          </a:p>
          <a:p>
            <a:pPr algn="ctr">
              <a:spcBef>
                <a:spcPct val="50000"/>
              </a:spcBef>
            </a:pPr>
            <a:endParaRPr lang="en-US" altLang="zh-CN" sz="3200" b="1" dirty="0">
              <a:solidFill>
                <a:schemeClr val="bg1"/>
              </a:solidFill>
              <a:latin typeface="Arial" panose="020B0604020202020204" pitchFamily="34" charset="0"/>
              <a:cs typeface="Arial" panose="020B0604020202020204" pitchFamily="34" charset="0"/>
            </a:endParaRPr>
          </a:p>
          <a:p>
            <a:pPr algn="ctr">
              <a:spcBef>
                <a:spcPct val="50000"/>
              </a:spcBef>
            </a:pPr>
            <a:r>
              <a:rPr lang="ar-JO" altLang="zh-CN" sz="3200" b="1" dirty="0">
                <a:solidFill>
                  <a:schemeClr val="bg1"/>
                </a:solidFill>
                <a:latin typeface="Arial" panose="020B0604020202020204" pitchFamily="34" charset="0"/>
                <a:cs typeface="Arial" panose="020B0604020202020204" pitchFamily="34" charset="0"/>
              </a:rPr>
              <a:t> و ها أنت هنا</a:t>
            </a:r>
            <a:endParaRPr lang="zh-CN" altLang="en-US" sz="3200" b="1" dirty="0">
              <a:solidFill>
                <a:schemeClr val="bg1"/>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7488936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zh-CN" dirty="0">
                <a:ea typeface="ＭＳ Ｐゴシック" charset="0"/>
              </a:rPr>
              <a:t>Worldly View of Origins</a:t>
            </a:r>
          </a:p>
        </p:txBody>
      </p:sp>
      <p:pic>
        <p:nvPicPr>
          <p:cNvPr id="230402" name="Picture 2" descr="IMG_0517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5"/>
          <p:cNvSpPr txBox="1">
            <a:spLocks noChangeArrowheads="1"/>
          </p:cNvSpPr>
          <p:nvPr/>
        </p:nvSpPr>
        <p:spPr bwMode="auto">
          <a:xfrm>
            <a:off x="157655" y="1166649"/>
            <a:ext cx="7914290" cy="286232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600" b="1" dirty="0">
                <a:solidFill>
                  <a:schemeClr val="bg1"/>
                </a:solidFill>
                <a:latin typeface="Arial" panose="020B0604020202020204" pitchFamily="34" charset="0"/>
                <a:cs typeface="Arial" panose="020B0604020202020204" pitchFamily="34" charset="0"/>
              </a:rPr>
              <a:t>عندما ماتت شمسنا قبل عدة مليارات من         السنين   تحول هذا الرمل إلى الوجود                 و البعض منه شكل نجوماً جديدة و كواكب            و ربما حياة جديدة                                     من غبار النجوم</a:t>
            </a:r>
            <a:endParaRPr lang="zh-CN" altLang="en-US" sz="3600" b="1" dirty="0">
              <a:solidFill>
                <a:schemeClr val="bg1"/>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98747993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zh-CN" dirty="0">
                <a:ea typeface="ＭＳ Ｐゴシック" charset="0"/>
              </a:rPr>
              <a:t>Worldly View of Origins</a:t>
            </a:r>
          </a:p>
        </p:txBody>
      </p:sp>
      <p:pic>
        <p:nvPicPr>
          <p:cNvPr id="231426" name="Picture 2" descr="IMG_0519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5"/>
          <p:cNvSpPr txBox="1">
            <a:spLocks noChangeArrowheads="1"/>
          </p:cNvSpPr>
          <p:nvPr/>
        </p:nvSpPr>
        <p:spPr bwMode="auto">
          <a:xfrm>
            <a:off x="0" y="1143000"/>
            <a:ext cx="9144000" cy="1016000"/>
          </a:xfrm>
          <a:prstGeom prst="rect">
            <a:avLst/>
          </a:prstGeom>
          <a:solidFill>
            <a:srgbClr val="1D1E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6000" b="1" dirty="0">
                <a:solidFill>
                  <a:schemeClr val="bg1"/>
                </a:solidFill>
                <a:latin typeface="Arial" panose="020B0604020202020204" pitchFamily="34" charset="0"/>
                <a:cs typeface="Arial" panose="020B0604020202020204" pitchFamily="34" charset="0"/>
              </a:rPr>
              <a:t>ملحمة القمر</a:t>
            </a:r>
            <a:endParaRPr lang="zh-CN" sz="6000" b="1" dirty="0">
              <a:solidFill>
                <a:schemeClr val="bg1"/>
              </a:solidFill>
              <a:latin typeface="Arial" panose="020B0604020202020204" pitchFamily="34" charset="0"/>
              <a:ea typeface="SimSun" charset="0"/>
              <a:cs typeface="SimSun" charset="0"/>
            </a:endParaRPr>
          </a:p>
        </p:txBody>
      </p:sp>
      <p:sp>
        <p:nvSpPr>
          <p:cNvPr id="231428" name="Text Box 5"/>
          <p:cNvSpPr txBox="1">
            <a:spLocks noChangeArrowheads="1"/>
          </p:cNvSpPr>
          <p:nvPr/>
        </p:nvSpPr>
        <p:spPr bwMode="auto">
          <a:xfrm>
            <a:off x="0" y="0"/>
            <a:ext cx="9144000" cy="1200150"/>
          </a:xfrm>
          <a:prstGeom prst="rect">
            <a:avLst/>
          </a:prstGeom>
          <a:solidFill>
            <a:srgbClr val="1D1E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7200" b="1" dirty="0">
                <a:solidFill>
                  <a:srgbClr val="FFFF00"/>
                </a:solidFill>
                <a:latin typeface="Arial" panose="020B0604020202020204" pitchFamily="34" charset="0"/>
                <a:cs typeface="Arial" panose="020B0604020202020204" pitchFamily="34" charset="0"/>
              </a:rPr>
              <a:t>طفرة واحدة عظيمة</a:t>
            </a:r>
            <a:endParaRPr lang="zh-CN" sz="7200" b="1" dirty="0">
              <a:solidFill>
                <a:srgbClr val="FFFF00"/>
              </a:solidFill>
              <a:latin typeface="Arial" panose="020B0604020202020204" pitchFamily="34" charset="0"/>
              <a:ea typeface="SimSun" charset="0"/>
              <a:cs typeface="SimSun" charset="0"/>
            </a:endParaRPr>
          </a:p>
        </p:txBody>
      </p:sp>
      <p:sp>
        <p:nvSpPr>
          <p:cNvPr id="6" name="Text Box 5"/>
          <p:cNvSpPr txBox="1">
            <a:spLocks noChangeArrowheads="1"/>
          </p:cNvSpPr>
          <p:nvPr/>
        </p:nvSpPr>
        <p:spPr bwMode="auto">
          <a:xfrm>
            <a:off x="9296400" y="2590800"/>
            <a:ext cx="3600450" cy="532262"/>
          </a:xfrm>
          <a:prstGeom prst="rect">
            <a:avLst/>
          </a:prstGeom>
          <a:solidFill>
            <a:schemeClr val="bg1"/>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ar-JO" altLang="zh-CN" sz="4000" b="1" dirty="0">
                <a:solidFill>
                  <a:schemeClr val="tx2"/>
                </a:solidFill>
                <a:latin typeface="Arial" panose="020B0604020202020204" pitchFamily="34" charset="0"/>
                <a:cs typeface="Arial" panose="020B0604020202020204" pitchFamily="34" charset="0"/>
              </a:rPr>
              <a:t>تم تشكيل القمر</a:t>
            </a:r>
            <a:endParaRPr lang="zh-CN" b="1" dirty="0">
              <a:solidFill>
                <a:schemeClr val="tx2"/>
              </a:solidFill>
              <a:latin typeface="Arial" panose="020B0604020202020204" pitchFamily="34" charset="0"/>
              <a:ea typeface="SimSun" charset="0"/>
              <a:cs typeface="SimSun" charset="0"/>
            </a:endParaRPr>
          </a:p>
        </p:txBody>
      </p:sp>
      <p:sp>
        <p:nvSpPr>
          <p:cNvPr id="7" name="Text Box 5"/>
          <p:cNvSpPr txBox="1">
            <a:spLocks noChangeArrowheads="1"/>
          </p:cNvSpPr>
          <p:nvPr/>
        </p:nvSpPr>
        <p:spPr bwMode="auto">
          <a:xfrm>
            <a:off x="9296400" y="3882887"/>
            <a:ext cx="3944730" cy="369332"/>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ar-JO" altLang="zh-CN" b="1" dirty="0">
                <a:solidFill>
                  <a:schemeClr val="tx2"/>
                </a:solidFill>
                <a:latin typeface="Arial" panose="020B0604020202020204" pitchFamily="34" charset="0"/>
                <a:ea typeface="SimSun" charset="0"/>
                <a:cs typeface="Arial" panose="020B0604020202020204" pitchFamily="34" charset="0"/>
              </a:rPr>
              <a:t>و الباقي في التاريخ</a:t>
            </a:r>
            <a:endParaRPr lang="zh-CN" b="1" dirty="0">
              <a:solidFill>
                <a:schemeClr val="tx2"/>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322368935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altLang="zh-CN" dirty="0">
                <a:ea typeface="ＭＳ Ｐゴシック" charset="0"/>
              </a:rPr>
              <a:t>Worldly View of Origins</a:t>
            </a:r>
          </a:p>
        </p:txBody>
      </p:sp>
      <p:pic>
        <p:nvPicPr>
          <p:cNvPr id="232450" name="Picture 2" descr="IMG_0520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5"/>
          <p:cNvSpPr txBox="1">
            <a:spLocks noChangeArrowheads="1"/>
          </p:cNvSpPr>
          <p:nvPr/>
        </p:nvSpPr>
        <p:spPr bwMode="auto">
          <a:xfrm>
            <a:off x="0" y="2643052"/>
            <a:ext cx="9144000" cy="2862322"/>
          </a:xfrm>
          <a:prstGeom prst="rect">
            <a:avLst/>
          </a:prstGeom>
          <a:solidFill>
            <a:srgbClr val="D5D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3600" b="1" dirty="0">
                <a:solidFill>
                  <a:schemeClr val="tx2"/>
                </a:solidFill>
                <a:latin typeface="Arial" panose="020B0604020202020204" pitchFamily="34" charset="0"/>
                <a:cs typeface="Arial" panose="020B0604020202020204" pitchFamily="34" charset="0"/>
              </a:rPr>
              <a:t>هكذا تشكل القمر ... بحسب النظرية التي تدعى الإنفجار العظيم حيث أنه قبل 5ر4 مليار سنة عندما كان النظام الشمسي حديثاً كان هناك كوكب بحجم المريخ ضرب الأرض وظهرت مادة أخف من حجم المريخ و الأرض خارج مدار الأرض و أتت لتشكل القمر</a:t>
            </a:r>
          </a:p>
        </p:txBody>
      </p:sp>
    </p:spTree>
    <p:extLst>
      <p:ext uri="{BB962C8B-B14F-4D97-AF65-F5344CB8AC3E}">
        <p14:creationId xmlns:p14="http://schemas.microsoft.com/office/powerpoint/2010/main" val="253054053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080342-0807-9B48-AC61-14FDFAE97403}"/>
              </a:ext>
            </a:extLst>
          </p:cNvPr>
          <p:cNvGrpSpPr/>
          <p:nvPr/>
        </p:nvGrpSpPr>
        <p:grpSpPr>
          <a:xfrm>
            <a:off x="-33338" y="0"/>
            <a:ext cx="9177338" cy="6400800"/>
            <a:chOff x="-33338" y="0"/>
            <a:chExt cx="9177338" cy="6400800"/>
          </a:xfrm>
        </p:grpSpPr>
        <p:pic>
          <p:nvPicPr>
            <p:cNvPr id="233473" name="Picture 2" descr="IMG_0521_2.jpg"/>
            <p:cNvPicPr>
              <a:picLocks noChangeAspect="1"/>
            </p:cNvPicPr>
            <p:nvPr/>
          </p:nvPicPr>
          <p:blipFill>
            <a:blip r:embed="rId4">
              <a:extLst>
                <a:ext uri="{28A0092B-C50C-407E-A947-70E740481C1C}">
                  <a14:useLocalDpi xmlns:a14="http://schemas.microsoft.com/office/drawing/2010/main" val="0"/>
                </a:ext>
              </a:extLst>
            </a:blip>
            <a:srcRect l="1205" r="813" b="8888"/>
            <a:stretch>
              <a:fillRect/>
            </a:stretch>
          </p:blipFill>
          <p:spPr bwMode="auto">
            <a:xfrm>
              <a:off x="-33338" y="0"/>
              <a:ext cx="91773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07520F4-4F75-934D-8B01-50888E957E67}"/>
                </a:ext>
              </a:extLst>
            </p:cNvPr>
            <p:cNvSpPr/>
            <p:nvPr/>
          </p:nvSpPr>
          <p:spPr>
            <a:xfrm>
              <a:off x="2186610" y="4065104"/>
              <a:ext cx="516834" cy="248479"/>
            </a:xfrm>
            <a:prstGeom prst="ellipse">
              <a:avLst/>
            </a:prstGeom>
            <a:solidFill>
              <a:srgbClr val="DCD0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endParaRPr>
            </a:p>
          </p:txBody>
        </p:sp>
      </p:grpSp>
      <p:sp>
        <p:nvSpPr>
          <p:cNvPr id="233474" name="Title 1"/>
          <p:cNvSpPr>
            <a:spLocks noGrp="1"/>
          </p:cNvSpPr>
          <p:nvPr>
            <p:ph type="title"/>
          </p:nvPr>
        </p:nvSpPr>
        <p:spPr/>
        <p:txBody>
          <a:bodyPr/>
          <a:lstStyle/>
          <a:p>
            <a:pPr eaLnBrk="1" hangingPunct="1"/>
            <a:r>
              <a:rPr lang="en-US" altLang="zh-CN" dirty="0">
                <a:cs typeface="Geneva" charset="0"/>
              </a:rPr>
              <a:t>Worldly View of Origins</a:t>
            </a:r>
          </a:p>
        </p:txBody>
      </p:sp>
      <p:sp>
        <p:nvSpPr>
          <p:cNvPr id="7" name="Rectangle 6"/>
          <p:cNvSpPr/>
          <p:nvPr/>
        </p:nvSpPr>
        <p:spPr>
          <a:xfrm>
            <a:off x="0" y="0"/>
            <a:ext cx="9144000" cy="1981200"/>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b="1" dirty="0">
              <a:solidFill>
                <a:srgbClr val="FFFFFF"/>
              </a:solidFill>
              <a:latin typeface="Arial" panose="020B0604020202020204" pitchFamily="34" charset="0"/>
            </a:endParaRPr>
          </a:p>
        </p:txBody>
      </p:sp>
      <p:sp>
        <p:nvSpPr>
          <p:cNvPr id="233476" name="Text Box 5"/>
          <p:cNvSpPr txBox="1">
            <a:spLocks noChangeArrowheads="1"/>
          </p:cNvSpPr>
          <p:nvPr/>
        </p:nvSpPr>
        <p:spPr bwMode="auto">
          <a:xfrm>
            <a:off x="0" y="1074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altLang="zh-CN" sz="4800" b="1" dirty="0">
                <a:solidFill>
                  <a:srgbClr val="000000"/>
                </a:solidFill>
                <a:latin typeface="Arial" panose="020B0604020202020204" pitchFamily="34" charset="0"/>
                <a:cs typeface="Arial" panose="020B0604020202020204" pitchFamily="34" charset="0"/>
              </a:rPr>
              <a:t>الضربة المؤثرة على الأرض</a:t>
            </a:r>
            <a:endParaRPr lang="zh-CN" altLang="en-US" sz="4800" b="1" dirty="0">
              <a:solidFill>
                <a:srgbClr val="000000"/>
              </a:solidFill>
              <a:latin typeface="Arial" panose="020B0604020202020204" pitchFamily="34" charset="0"/>
              <a:ea typeface="SimSun" charset="0"/>
              <a:cs typeface="SimSun" charset="0"/>
            </a:endParaRPr>
          </a:p>
        </p:txBody>
      </p:sp>
      <p:sp>
        <p:nvSpPr>
          <p:cNvPr id="5" name="Text Box 5"/>
          <p:cNvSpPr txBox="1">
            <a:spLocks noChangeArrowheads="1"/>
          </p:cNvSpPr>
          <p:nvPr/>
        </p:nvSpPr>
        <p:spPr bwMode="auto">
          <a:xfrm>
            <a:off x="0" y="-152400"/>
            <a:ext cx="9144000" cy="144621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altLang="zh-CN" sz="8800" b="1" dirty="0">
                <a:solidFill>
                  <a:srgbClr val="FF0000"/>
                </a:solidFill>
                <a:effectLst>
                  <a:outerShdw blurRad="38100" dist="38100" dir="2700000" algn="tl">
                    <a:srgbClr val="DDDDDD"/>
                  </a:outerShdw>
                </a:effectLst>
                <a:latin typeface="Arial" panose="020B0604020202020204" pitchFamily="34" charset="0"/>
                <a:ea typeface="SimSun" charset="0"/>
                <a:cs typeface="Arial" panose="020B0604020202020204" pitchFamily="34" charset="0"/>
              </a:rPr>
              <a:t>الإنفجار</a:t>
            </a:r>
            <a:endParaRPr lang="zh-CN" altLang="en-US" sz="8800" b="1" dirty="0">
              <a:solidFill>
                <a:srgbClr val="FF0000"/>
              </a:solidFill>
              <a:effectLst>
                <a:outerShdw blurRad="38100" dist="38100" dir="2700000" algn="tl">
                  <a:srgbClr val="DDDDDD"/>
                </a:outerShdw>
              </a:effectLst>
              <a:latin typeface="Arial" panose="020B0604020202020204" pitchFamily="34" charset="0"/>
              <a:ea typeface="SimSun" charset="0"/>
            </a:endParaRPr>
          </a:p>
        </p:txBody>
      </p:sp>
      <p:sp>
        <p:nvSpPr>
          <p:cNvPr id="233478" name="Text Box 5"/>
          <p:cNvSpPr txBox="1">
            <a:spLocks noChangeArrowheads="1"/>
          </p:cNvSpPr>
          <p:nvPr/>
        </p:nvSpPr>
        <p:spPr bwMode="auto">
          <a:xfrm>
            <a:off x="1295400" y="2524125"/>
            <a:ext cx="1905000" cy="523875"/>
          </a:xfrm>
          <a:prstGeom prst="rect">
            <a:avLst/>
          </a:prstGeom>
          <a:solidFill>
            <a:srgbClr val="261C3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altLang="zh-CN" sz="2800" b="1" dirty="0">
                <a:solidFill>
                  <a:srgbClr val="FFFFFF"/>
                </a:solidFill>
                <a:latin typeface="Arial" panose="020B0604020202020204" pitchFamily="34" charset="0"/>
                <a:cs typeface="Arial" panose="020B0604020202020204" pitchFamily="34" charset="0"/>
              </a:rPr>
              <a:t>المؤثر</a:t>
            </a:r>
            <a:endParaRPr lang="zh-CN" altLang="en-US" sz="2800" b="1" dirty="0">
              <a:solidFill>
                <a:srgbClr val="FFFFFF"/>
              </a:solidFill>
              <a:latin typeface="Arial" panose="020B0604020202020204" pitchFamily="34" charset="0"/>
              <a:ea typeface="SimSun" charset="0"/>
              <a:cs typeface="SimSun" charset="0"/>
            </a:endParaRPr>
          </a:p>
        </p:txBody>
      </p:sp>
      <p:sp>
        <p:nvSpPr>
          <p:cNvPr id="9" name="Text Box 5"/>
          <p:cNvSpPr txBox="1">
            <a:spLocks noChangeArrowheads="1"/>
          </p:cNvSpPr>
          <p:nvPr/>
        </p:nvSpPr>
        <p:spPr bwMode="auto">
          <a:xfrm>
            <a:off x="1752600" y="3922643"/>
            <a:ext cx="1447800" cy="53340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altLang="zh-CN" sz="2800" b="1" dirty="0">
                <a:solidFill>
                  <a:srgbClr val="000000"/>
                </a:solidFill>
                <a:latin typeface="Arial" panose="020B0604020202020204" pitchFamily="34" charset="0"/>
                <a:ea typeface="Arial" charset="0"/>
                <a:cs typeface="Arial" panose="020B0604020202020204" pitchFamily="34" charset="0"/>
              </a:rPr>
              <a:t>الأرض</a:t>
            </a:r>
            <a:endParaRPr lang="zh-CN" altLang="en-US" sz="2800" b="1" dirty="0">
              <a:solidFill>
                <a:srgbClr val="000000"/>
              </a:solidFill>
              <a:latin typeface="Arial" panose="020B0604020202020204" pitchFamily="34" charset="0"/>
              <a:ea typeface="SimSun" charset="0"/>
            </a:endParaRPr>
          </a:p>
        </p:txBody>
      </p:sp>
    </p:spTree>
    <p:extLst>
      <p:ext uri="{BB962C8B-B14F-4D97-AF65-F5344CB8AC3E}">
        <p14:creationId xmlns:p14="http://schemas.microsoft.com/office/powerpoint/2010/main" val="10191027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1" name="Title 1"/>
          <p:cNvSpPr>
            <a:spLocks noGrp="1"/>
          </p:cNvSpPr>
          <p:nvPr>
            <p:ph type="title"/>
          </p:nvPr>
        </p:nvSpPr>
        <p:spPr>
          <a:xfrm>
            <a:off x="76200" y="274638"/>
            <a:ext cx="8991600" cy="1143000"/>
          </a:xfrm>
        </p:spPr>
        <p:txBody>
          <a:bodyPr/>
          <a:lstStyle/>
          <a:p>
            <a:pPr eaLnBrk="1" hangingPunct="1"/>
            <a:r>
              <a:rPr lang="ar-JO" altLang="zh-CN" sz="6000" dirty="0">
                <a:cs typeface="Arial" panose="020B0604020202020204" pitchFamily="34" charset="0"/>
              </a:rPr>
              <a:t>تشكل القمر من الأرض</a:t>
            </a:r>
            <a:endParaRPr lang="en-US" altLang="zh-CN" sz="6000" dirty="0">
              <a:cs typeface="Arial" panose="020B0604020202020204" pitchFamily="34" charset="0"/>
            </a:endParaRPr>
          </a:p>
        </p:txBody>
      </p:sp>
      <p:pic>
        <p:nvPicPr>
          <p:cNvPr id="235522" name="Picture 2" descr="IMG_0522_2.jpg"/>
          <p:cNvPicPr>
            <a:picLocks noChangeAspect="1"/>
          </p:cNvPicPr>
          <p:nvPr/>
        </p:nvPicPr>
        <p:blipFill>
          <a:blip r:embed="rId4">
            <a:extLst>
              <a:ext uri="{28A0092B-C50C-407E-A947-70E740481C1C}">
                <a14:useLocalDpi xmlns:a14="http://schemas.microsoft.com/office/drawing/2010/main" val="0"/>
              </a:ext>
            </a:extLst>
          </a:blip>
          <a:srcRect t="23334" b="14444"/>
          <a:stretch>
            <a:fillRect/>
          </a:stretch>
        </p:blipFill>
        <p:spPr bwMode="auto">
          <a:xfrm>
            <a:off x="0" y="1828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5"/>
          <p:cNvSpPr txBox="1">
            <a:spLocks noChangeArrowheads="1"/>
          </p:cNvSpPr>
          <p:nvPr/>
        </p:nvSpPr>
        <p:spPr bwMode="auto">
          <a:xfrm>
            <a:off x="7620000" y="1600200"/>
            <a:ext cx="14478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altLang="zh-CN" sz="2800" b="1" dirty="0">
                <a:solidFill>
                  <a:srgbClr val="FFFFFF"/>
                </a:solidFill>
                <a:latin typeface="Arial" panose="020B0604020202020204" pitchFamily="34" charset="0"/>
                <a:cs typeface="Arial" panose="020B0604020202020204" pitchFamily="34" charset="0"/>
              </a:rPr>
              <a:t>القمر</a:t>
            </a:r>
            <a:endParaRPr lang="zh-CN" alt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441938549"/>
      </p:ext>
    </p:extLst>
  </p:cSld>
  <p:clrMapOvr>
    <a:overrideClrMapping bg1="lt1" tx1="dk1" bg2="lt2" tx2="dk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46" name="Text Box 6"/>
          <p:cNvSpPr txBox="1">
            <a:spLocks noChangeArrowheads="1"/>
          </p:cNvSpPr>
          <p:nvPr/>
        </p:nvSpPr>
        <p:spPr bwMode="auto">
          <a:xfrm>
            <a:off x="990600" y="1812925"/>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cs typeface="Arial" panose="020B0604020202020204" pitchFamily="34" charset="0"/>
              </a:rPr>
              <a:t>العبرية </a:t>
            </a:r>
            <a:r>
              <a:rPr lang="en-US" sz="4000" b="1" dirty="0">
                <a:solidFill>
                  <a:srgbClr val="FFFFFF"/>
                </a:solidFill>
                <a:latin typeface="Arial" panose="020B0604020202020204" pitchFamily="34" charset="0"/>
                <a:cs typeface="Arial" panose="020B0604020202020204" pitchFamily="34" charset="0"/>
              </a:rPr>
              <a:t>:</a:t>
            </a:r>
          </a:p>
        </p:txBody>
      </p:sp>
      <p:sp>
        <p:nvSpPr>
          <p:cNvPr id="215047" name="Text Box 7"/>
          <p:cNvSpPr txBox="1">
            <a:spLocks noChangeArrowheads="1"/>
          </p:cNvSpPr>
          <p:nvPr/>
        </p:nvSpPr>
        <p:spPr bwMode="auto">
          <a:xfrm>
            <a:off x="3276600" y="1752600"/>
            <a:ext cx="4114800" cy="8239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he-IL" sz="4800" b="1" dirty="0" err="1">
                <a:solidFill>
                  <a:srgbClr val="FFFFFF"/>
                </a:solidFill>
                <a:latin typeface="Arial" panose="020B0604020202020204" pitchFamily="34" charset="0"/>
                <a:cs typeface="Arial" panose="020B0604020202020204" pitchFamily="34" charset="0"/>
              </a:rPr>
              <a:t>ty</a:t>
            </a:r>
            <a:r>
              <a:rPr lang="en-US" sz="4800" b="1" dirty="0">
                <a:solidFill>
                  <a:srgbClr val="FFFFFF"/>
                </a:solidFill>
                <a:latin typeface="Arial" panose="020B0604020202020204" pitchFamily="34" charset="0"/>
                <a:cs typeface="Arial" panose="020B0604020202020204" pitchFamily="34" charset="0"/>
              </a:rPr>
              <a:t>v</a:t>
            </a:r>
            <a:r>
              <a:rPr lang="he-IL" sz="4800" b="1" dirty="0" err="1">
                <a:solidFill>
                  <a:srgbClr val="FFFFFF"/>
                </a:solidFill>
                <a:latin typeface="Arial" panose="020B0604020202020204" pitchFamily="34" charset="0"/>
                <a:cs typeface="Arial" panose="020B0604020202020204" pitchFamily="34" charset="0"/>
              </a:rPr>
              <a:t>arb</a:t>
            </a:r>
            <a:endParaRPr lang="he-IL" sz="4800" b="1" dirty="0">
              <a:solidFill>
                <a:srgbClr val="FFFFFF"/>
              </a:solidFill>
              <a:latin typeface="Arial" panose="020B0604020202020204" pitchFamily="34" charset="0"/>
              <a:cs typeface="Arial" panose="020B0604020202020204" pitchFamily="34" charset="0"/>
            </a:endParaRPr>
          </a:p>
        </p:txBody>
      </p:sp>
      <p:sp>
        <p:nvSpPr>
          <p:cNvPr id="215048" name="Text Box 8"/>
          <p:cNvSpPr txBox="1">
            <a:spLocks noChangeArrowheads="1"/>
          </p:cNvSpPr>
          <p:nvPr/>
        </p:nvSpPr>
        <p:spPr bwMode="auto">
          <a:xfrm>
            <a:off x="990600" y="4327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panose="020B0604020202020204" pitchFamily="34" charset="0"/>
                <a:cs typeface="Arial" panose="020B0604020202020204" pitchFamily="34" charset="0"/>
              </a:rPr>
              <a:t>أصل, مصدر, ولادة</a:t>
            </a:r>
            <a:endParaRPr lang="en-US" sz="4000" b="1" dirty="0">
              <a:solidFill>
                <a:srgbClr val="FFFFFF"/>
              </a:solidFill>
              <a:latin typeface="Arial" panose="020B0604020202020204" pitchFamily="34" charset="0"/>
              <a:cs typeface="Arial" panose="020B0604020202020204" pitchFamily="34" charset="0"/>
            </a:endParaRPr>
          </a:p>
        </p:txBody>
      </p:sp>
      <p:sp>
        <p:nvSpPr>
          <p:cNvPr id="215049" name="Text Box 9"/>
          <p:cNvSpPr txBox="1">
            <a:spLocks noChangeArrowheads="1"/>
          </p:cNvSpPr>
          <p:nvPr/>
        </p:nvSpPr>
        <p:spPr bwMode="auto">
          <a:xfrm>
            <a:off x="5105400" y="1812925"/>
            <a:ext cx="2922588" cy="70802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4000" b="1" dirty="0" err="1">
                <a:solidFill>
                  <a:srgbClr val="FFFFFF"/>
                </a:solidFill>
                <a:latin typeface="Arial" panose="020B0604020202020204" pitchFamily="34" charset="0"/>
                <a:cs typeface="Arial" panose="020B0604020202020204" pitchFamily="34" charset="0"/>
              </a:rPr>
              <a:t>bereshith</a:t>
            </a:r>
            <a:endParaRPr lang="he-IL" sz="4000" b="1" dirty="0">
              <a:solidFill>
                <a:srgbClr val="FFFFFF"/>
              </a:solidFill>
              <a:latin typeface="Arial" panose="020B0604020202020204" pitchFamily="34" charset="0"/>
              <a:cs typeface="Arial" panose="020B0604020202020204" pitchFamily="34" charset="0"/>
            </a:endParaRPr>
          </a:p>
        </p:txBody>
      </p:sp>
      <p:sp>
        <p:nvSpPr>
          <p:cNvPr id="215050" name="Text Box 10"/>
          <p:cNvSpPr txBox="1">
            <a:spLocks noChangeArrowheads="1"/>
          </p:cNvSpPr>
          <p:nvPr/>
        </p:nvSpPr>
        <p:spPr bwMode="auto">
          <a:xfrm>
            <a:off x="990600" y="3657600"/>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cs typeface="Arial" panose="020B0604020202020204" pitchFamily="34" charset="0"/>
              </a:rPr>
              <a:t>اليونانية </a:t>
            </a:r>
            <a:r>
              <a:rPr lang="en-US" sz="4000" b="1" dirty="0">
                <a:solidFill>
                  <a:srgbClr val="FFFFFF"/>
                </a:solidFill>
                <a:latin typeface="Arial" panose="020B0604020202020204" pitchFamily="34" charset="0"/>
                <a:cs typeface="Arial" panose="020B0604020202020204" pitchFamily="34" charset="0"/>
              </a:rPr>
              <a:t>:</a:t>
            </a:r>
          </a:p>
        </p:txBody>
      </p:sp>
      <p:sp>
        <p:nvSpPr>
          <p:cNvPr id="215051" name="Text Box 11"/>
          <p:cNvSpPr txBox="1">
            <a:spLocks noChangeArrowheads="1"/>
          </p:cNvSpPr>
          <p:nvPr/>
        </p:nvSpPr>
        <p:spPr bwMode="auto">
          <a:xfrm>
            <a:off x="3200400" y="3657600"/>
            <a:ext cx="3352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000" b="1" dirty="0">
                <a:solidFill>
                  <a:srgbClr val="FFFFFF"/>
                </a:solidFill>
                <a:latin typeface="Arial" panose="020B0604020202020204" pitchFamily="34" charset="0"/>
                <a:cs typeface="Arial" panose="020B0604020202020204" pitchFamily="34" charset="0"/>
              </a:rPr>
              <a:t>ge,nesij</a:t>
            </a:r>
          </a:p>
        </p:txBody>
      </p:sp>
      <p:sp>
        <p:nvSpPr>
          <p:cNvPr id="215052" name="Text Box 12"/>
          <p:cNvSpPr txBox="1">
            <a:spLocks noChangeArrowheads="1"/>
          </p:cNvSpPr>
          <p:nvPr/>
        </p:nvSpPr>
        <p:spPr bwMode="auto">
          <a:xfrm>
            <a:off x="1143000" y="2422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000" b="1" dirty="0">
                <a:solidFill>
                  <a:srgbClr val="FFFFFF"/>
                </a:solidFill>
                <a:latin typeface="Arial" panose="020B0604020202020204" pitchFamily="34" charset="0"/>
                <a:cs typeface="Arial" panose="020B0604020202020204" pitchFamily="34" charset="0"/>
              </a:rPr>
              <a:t>في البدء</a:t>
            </a:r>
            <a:endParaRPr lang="en-US" sz="4000" b="1" dirty="0">
              <a:solidFill>
                <a:srgbClr val="FFFFFF"/>
              </a:solidFill>
              <a:latin typeface="Arial" panose="020B0604020202020204" pitchFamily="34" charset="0"/>
              <a:cs typeface="Arial" panose="020B0604020202020204" pitchFamily="34" charset="0"/>
            </a:endParaRPr>
          </a:p>
        </p:txBody>
      </p:sp>
      <p:sp>
        <p:nvSpPr>
          <p:cNvPr id="215053" name="Text Box 13"/>
          <p:cNvSpPr txBox="1">
            <a:spLocks noChangeArrowheads="1"/>
          </p:cNvSpPr>
          <p:nvPr/>
        </p:nvSpPr>
        <p:spPr bwMode="auto">
          <a:xfrm>
            <a:off x="5165725" y="3657600"/>
            <a:ext cx="22860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4000" b="1" dirty="0">
                <a:solidFill>
                  <a:srgbClr val="FFFFFF"/>
                </a:solidFill>
                <a:latin typeface="Arial" panose="020B0604020202020204" pitchFamily="34" charset="0"/>
                <a:cs typeface="Arial" panose="020B0604020202020204" pitchFamily="34" charset="0"/>
              </a:rPr>
              <a:t>genesis</a:t>
            </a:r>
            <a:endParaRPr lang="he-IL" sz="4000" b="1" dirty="0">
              <a:solidFill>
                <a:srgbClr val="FFFFFF"/>
              </a:solidFill>
              <a:latin typeface="Arial" panose="020B0604020202020204" pitchFamily="34" charset="0"/>
              <a:cs typeface="Arial" panose="020B0604020202020204" pitchFamily="34" charset="0"/>
            </a:endParaRPr>
          </a:p>
        </p:txBody>
      </p:sp>
      <p:sp>
        <p:nvSpPr>
          <p:cNvPr id="215055" name="Rectangle 15"/>
          <p:cNvSpPr>
            <a:spLocks noGrp="1" noChangeArrowheads="1"/>
          </p:cNvSpPr>
          <p:nvPr>
            <p:ph type="ctrTitle"/>
          </p:nvPr>
        </p:nvSpPr>
        <p:spPr>
          <a:xfrm>
            <a:off x="457200" y="381000"/>
            <a:ext cx="7772400" cy="923925"/>
          </a:xfrm>
          <a:effectLst>
            <a:outerShdw blurRad="63500" dist="38099" dir="2700000" algn="ctr" rotWithShape="0">
              <a:srgbClr val="0033CC">
                <a:alpha val="74998"/>
              </a:srgb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ar-JO" sz="5400" b="1" dirty="0">
                <a:solidFill>
                  <a:schemeClr val="bg1"/>
                </a:solidFill>
                <a:cs typeface="Arial" panose="020B0604020202020204" pitchFamily="34" charset="0"/>
              </a:rPr>
              <a:t>العنوان</a:t>
            </a:r>
            <a:endParaRPr lang="en-US" sz="5400" b="1" dirty="0">
              <a:solidFill>
                <a:schemeClr val="bg1"/>
              </a:solidFill>
              <a:cs typeface="Arial" panose="020B0604020202020204" pitchFamily="34" charset="0"/>
            </a:endParaRPr>
          </a:p>
        </p:txBody>
      </p:sp>
      <p:pic>
        <p:nvPicPr>
          <p:cNvPr id="237582" name="Picture 16" descr="Genesis in Gre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3505200"/>
            <a:ext cx="22526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3" name="Picture 17" descr="bereshith in Hebr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412875"/>
            <a:ext cx="2305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8519766" y="73968"/>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b="1" dirty="0">
                <a:solidFill>
                  <a:srgbClr val="FFFFFF"/>
                </a:solidFill>
                <a:latin typeface="Arial" panose="020B0604020202020204" pitchFamily="34" charset="0"/>
                <a:cs typeface="Arial" panose="020B0604020202020204" pitchFamily="34" charset="0"/>
              </a:rPr>
              <a:t>57</a:t>
            </a:r>
            <a:endParaRPr lang="en-US" altLang="zh-CN"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715065"/>
      </p:ext>
    </p:extLst>
  </p:cSld>
  <p:clrMapOvr>
    <a:masterClrMapping/>
  </p:clrMapOvr>
  <p:transition>
    <p:wheel spokes="0"/>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panose="020B0604020202020204" pitchFamily="34" charset="0"/>
              </a:rPr>
              <a:t>سؤال نحتاج جميعنا الإجابة عليه</a:t>
            </a:r>
            <a:endParaRPr lang="en-US" sz="3600" b="1" dirty="0">
              <a:effectLst>
                <a:glow rad="101600">
                  <a:schemeClr val="tx1">
                    <a:alpha val="75000"/>
                  </a:schemeClr>
                </a:glow>
              </a:effectLst>
              <a:cs typeface="Arial" panose="020B0604020202020204" pitchFamily="34" charset="0"/>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4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تكوين = البدايات</a:t>
            </a:r>
            <a:endParaRPr lang="en-US" sz="4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17096" name="Text Box 8"/>
          <p:cNvSpPr txBox="1">
            <a:spLocks noChangeArrowheads="1"/>
          </p:cNvSpPr>
          <p:nvPr/>
        </p:nvSpPr>
        <p:spPr bwMode="auto">
          <a:xfrm>
            <a:off x="0" y="2790825"/>
            <a:ext cx="83629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 الأصل </a:t>
            </a: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من أين أتينا؟</a:t>
            </a:r>
            <a:endPar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 الهدف</a:t>
            </a: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 لماذا أنا هنا؟ و هل هناك معنى؟</a:t>
            </a:r>
            <a:r>
              <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a:t>
            </a: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 الأخلاق :</a:t>
            </a: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لماذا هناك شر في هذا العالم؟</a:t>
            </a:r>
          </a:p>
          <a:p>
            <a:pPr marL="0" indent="0" algn="r" eaLnBrk="1" hangingPunct="1">
              <a:spcBef>
                <a:spcPct val="50000"/>
              </a:spcBef>
              <a:defRPr/>
            </a:pPr>
            <a:r>
              <a:rPr lang="ar-JO" sz="36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 المصير : </a:t>
            </a:r>
            <a:r>
              <a:rPr lang="ar-JO"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إلى اين أنا ذاهب؟ هل هناك رجاء؟</a:t>
            </a:r>
            <a:endParaRPr lang="en-US" sz="36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7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pic>
        <p:nvPicPr>
          <p:cNvPr id="1762307" name="Picture 3" descr="GeNesis"/>
          <p:cNvPicPr>
            <a:picLocks noChangeAspect="1" noChangeArrowheads="1"/>
          </p:cNvPicPr>
          <p:nvPr/>
        </p:nvPicPr>
        <p:blipFill>
          <a:blip r:embed="rId4">
            <a:extLst>
              <a:ext uri="{28A0092B-C50C-407E-A947-70E740481C1C}">
                <a14:useLocalDpi xmlns:a14="http://schemas.microsoft.com/office/drawing/2010/main" val="0"/>
              </a:ext>
            </a:extLst>
          </a:blip>
          <a:srcRect l="23529" t="22484" r="45416" b="46111"/>
          <a:stretch>
            <a:fillRect/>
          </a:stretch>
        </p:blipFill>
        <p:spPr bwMode="auto">
          <a:xfrm>
            <a:off x="1828800" y="1524000"/>
            <a:ext cx="57912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2308" name="Text Box 4"/>
          <p:cNvSpPr txBox="1">
            <a:spLocks noChangeArrowheads="1"/>
          </p:cNvSpPr>
          <p:nvPr/>
        </p:nvSpPr>
        <p:spPr bwMode="auto">
          <a:xfrm>
            <a:off x="4419600" y="6392863"/>
            <a:ext cx="48768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Walk Through The Bible </a:t>
            </a:r>
            <a:r>
              <a:rPr lang="en-US" b="1" dirty="0">
                <a:solidFill>
                  <a:schemeClr val="bg1"/>
                </a:solidFill>
                <a:latin typeface="Arial" panose="020B0604020202020204" pitchFamily="34" charset="0"/>
                <a:ea typeface="Times New Roman" pitchFamily="-112" charset="0"/>
                <a:cs typeface="Arial" panose="020B0604020202020204" pitchFamily="34" charset="0"/>
              </a:rPr>
              <a:t>©</a:t>
            </a:r>
            <a:r>
              <a:rPr lang="en-US" b="1" dirty="0">
                <a:solidFill>
                  <a:schemeClr val="bg1"/>
                </a:solidFill>
                <a:latin typeface="Arial" panose="020B0604020202020204" pitchFamily="34" charset="0"/>
                <a:ea typeface="ＭＳ Ｐゴシック" pitchFamily="-112" charset="-128"/>
                <a:cs typeface="Arial" panose="020B0604020202020204" pitchFamily="34" charset="0"/>
              </a:rPr>
              <a:t>1989</a:t>
            </a:r>
          </a:p>
        </p:txBody>
      </p:sp>
      <p:sp>
        <p:nvSpPr>
          <p:cNvPr id="241668" name="Text Box 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58</a:t>
            </a:r>
            <a:endParaRPr lang="en-US" altLang="zh-CN" b="1" dirty="0">
              <a:solidFill>
                <a:schemeClr val="bg1"/>
              </a:solidFill>
              <a:latin typeface="Arial" panose="020B0604020202020204" pitchFamily="34" charset="0"/>
              <a:cs typeface="Arial" panose="020B0604020202020204" pitchFamily="34" charset="0"/>
            </a:endParaRPr>
          </a:p>
        </p:txBody>
      </p:sp>
      <p:sp>
        <p:nvSpPr>
          <p:cNvPr id="1762310" name="Rectangle 6"/>
          <p:cNvSpPr>
            <a:spLocks noGrp="1" noChangeArrowheads="1"/>
          </p:cNvSpPr>
          <p:nvPr>
            <p:ph type="title" idx="4294967295"/>
          </p:nvPr>
        </p:nvSpPr>
        <p:spPr>
          <a:xfrm>
            <a:off x="0" y="609600"/>
            <a:ext cx="7772400" cy="8239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dirty="0">
                <a:solidFill>
                  <a:schemeClr val="bg1"/>
                </a:solidFill>
                <a:cs typeface="Arial" panose="020B0604020202020204" pitchFamily="34" charset="0"/>
              </a:rPr>
              <a:t> </a:t>
            </a:r>
            <a:r>
              <a:rPr lang="ru-RU" altLang="ja-JP" sz="4800" dirty="0">
                <a:solidFill>
                  <a:schemeClr val="bg1"/>
                </a:solidFill>
                <a:cs typeface="Arial" panose="020B0604020202020204" pitchFamily="34" charset="0"/>
              </a:rPr>
              <a:t>“</a:t>
            </a:r>
            <a:r>
              <a:rPr lang="ar-JO" altLang="ja-JP" sz="4800" dirty="0">
                <a:solidFill>
                  <a:schemeClr val="bg1"/>
                </a:solidFill>
                <a:cs typeface="Arial" panose="020B0604020202020204" pitchFamily="34" charset="0"/>
              </a:rPr>
              <a:t>البدايات</a:t>
            </a:r>
            <a:r>
              <a:rPr lang="ru-RU" altLang="ja-JP" sz="4800" dirty="0">
                <a:solidFill>
                  <a:schemeClr val="bg1"/>
                </a:solidFill>
                <a:cs typeface="Arial" panose="020B0604020202020204" pitchFamily="34" charset="0"/>
              </a:rPr>
              <a:t>"</a:t>
            </a:r>
            <a:endParaRPr lang="en-US" sz="4800" dirty="0">
              <a:solidFill>
                <a:schemeClr val="bg1"/>
              </a:solidFill>
              <a:cs typeface="Arial" panose="020B0604020202020204" pitchFamily="34" charset="0"/>
            </a:endParaRPr>
          </a:p>
        </p:txBody>
      </p:sp>
    </p:spTree>
    <p:extLst>
      <p:ext uri="{BB962C8B-B14F-4D97-AF65-F5344CB8AC3E}">
        <p14:creationId xmlns:p14="http://schemas.microsoft.com/office/powerpoint/2010/main" val="221072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1762307"/>
                                        </p:tgtEl>
                                        <p:attrNameLst>
                                          <p:attrName>style.visibility</p:attrName>
                                        </p:attrNameLst>
                                      </p:cBhvr>
                                      <p:to>
                                        <p:strVal val="visible"/>
                                      </p:to>
                                    </p:set>
                                    <p:anim calcmode="lin" valueType="num">
                                      <p:cBhvr>
                                        <p:cTn id="7" dur="500" fill="hold"/>
                                        <p:tgtEl>
                                          <p:spTgt spid="1762307"/>
                                        </p:tgtEl>
                                        <p:attrNameLst>
                                          <p:attrName>ppt_w</p:attrName>
                                        </p:attrNameLst>
                                      </p:cBhvr>
                                      <p:tavLst>
                                        <p:tav tm="0">
                                          <p:val>
                                            <p:fltVal val="0"/>
                                          </p:val>
                                        </p:tav>
                                        <p:tav tm="100000">
                                          <p:val>
                                            <p:strVal val="#ppt_w"/>
                                          </p:val>
                                        </p:tav>
                                      </p:tavLst>
                                    </p:anim>
                                    <p:anim calcmode="lin" valueType="num">
                                      <p:cBhvr>
                                        <p:cTn id="8" dur="500" fill="hold"/>
                                        <p:tgtEl>
                                          <p:spTgt spid="1762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panose="020B0604020202020204" pitchFamily="34" charset="0"/>
                <a:cs typeface="Arial" panose="020B0604020202020204" pitchFamily="34" charset="0"/>
              </a:rPr>
              <a:t>البيان الموجز</a:t>
            </a:r>
            <a:endParaRPr lang="en-US" sz="54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417" y="-3380"/>
            <a:ext cx="527710" cy="1200329"/>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a:t>
            </a:r>
            <a:br>
              <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021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dirty="0">
                <a:solidFill>
                  <a:schemeClr val="tx1"/>
                </a:solidFill>
                <a:effectLst>
                  <a:outerShdw blurRad="38100" dist="38100" dir="2700000" algn="tl">
                    <a:srgbClr val="010199"/>
                  </a:outerShdw>
                </a:effectLst>
                <a:cs typeface="Arial" panose="020B0604020202020204" pitchFamily="34" charset="0"/>
              </a:rPr>
              <a:t>مؤلف سفر التكوين</a:t>
            </a:r>
            <a:endParaRPr lang="en-US" sz="5400" dirty="0">
              <a:solidFill>
                <a:schemeClr val="tx1"/>
              </a:solidFill>
              <a:effectLst>
                <a:outerShdw blurRad="38100" dist="38100" dir="2700000" algn="tl">
                  <a:srgbClr val="010199"/>
                </a:outerShdw>
              </a:effectLst>
              <a:cs typeface="Arial" panose="020B0604020202020204" pitchFamily="34" charset="0"/>
            </a:endParaRPr>
          </a:p>
        </p:txBody>
      </p:sp>
      <p:sp>
        <p:nvSpPr>
          <p:cNvPr id="243715" name="Text Box 5"/>
          <p:cNvSpPr txBox="1">
            <a:spLocks noChangeArrowheads="1"/>
          </p:cNvSpPr>
          <p:nvPr/>
        </p:nvSpPr>
        <p:spPr bwMode="auto">
          <a:xfrm>
            <a:off x="8578850" y="76200"/>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latin typeface="Arial" panose="020B0604020202020204" pitchFamily="34" charset="0"/>
                <a:cs typeface="Arial" panose="020B0604020202020204" pitchFamily="34" charset="0"/>
              </a:rPr>
              <a:t>57</a:t>
            </a:r>
          </a:p>
        </p:txBody>
      </p:sp>
      <p:sp>
        <p:nvSpPr>
          <p:cNvPr id="243716" name="AutoShape 6"/>
          <p:cNvSpPr>
            <a:spLocks noChangeArrowheads="1"/>
          </p:cNvSpPr>
          <p:nvPr/>
        </p:nvSpPr>
        <p:spPr bwMode="auto">
          <a:xfrm>
            <a:off x="609600" y="3228701"/>
            <a:ext cx="8763000" cy="1676400"/>
          </a:xfrm>
          <a:prstGeom prst="rightArrow">
            <a:avLst>
              <a:gd name="adj1" fmla="val 50000"/>
              <a:gd name="adj2" fmla="val 130682"/>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64359" name="Rectangle 7"/>
          <p:cNvSpPr>
            <a:spLocks noChangeArrowheads="1"/>
          </p:cNvSpPr>
          <p:nvPr/>
        </p:nvSpPr>
        <p:spPr bwMode="auto">
          <a:xfrm>
            <a:off x="-152400" y="3720734"/>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40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J</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يهوه</a:t>
            </a: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p>
          <a:p>
            <a:pPr algn="ctr" eaLnBrk="1" hangingPunct="1">
              <a:spcBef>
                <a:spcPct val="20000"/>
              </a:spcBef>
              <a:buClr>
                <a:schemeClr val="hlink"/>
              </a:buClr>
              <a:buSzPct val="75000"/>
              <a:buFont typeface="Wingdings" charset="0"/>
              <a:buNone/>
              <a:defRPr/>
            </a:pP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الرب</a:t>
            </a: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850 ق.م</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1764360" name="Rectangle 8"/>
          <p:cNvSpPr>
            <a:spLocks noChangeArrowheads="1"/>
          </p:cNvSpPr>
          <p:nvPr/>
        </p:nvSpPr>
        <p:spPr bwMode="auto">
          <a:xfrm>
            <a:off x="4419600" y="3720734"/>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40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D</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المدرسة </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الثانية</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550 ق.م</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1764361" name="Rectangle 9"/>
          <p:cNvSpPr>
            <a:spLocks noChangeArrowheads="1"/>
          </p:cNvSpPr>
          <p:nvPr/>
        </p:nvSpPr>
        <p:spPr bwMode="auto">
          <a:xfrm>
            <a:off x="2133600" y="3720734"/>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40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E</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إلوهيم</a:t>
            </a: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p>
          <a:p>
            <a:pPr algn="ctr" eaLnBrk="1" hangingPunct="1">
              <a:spcBef>
                <a:spcPct val="20000"/>
              </a:spcBef>
              <a:buClr>
                <a:schemeClr val="hlink"/>
              </a:buClr>
              <a:buSzPct val="75000"/>
              <a:buFont typeface="Wingdings" charset="0"/>
              <a:buNone/>
              <a:defRPr/>
            </a:pP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الله</a:t>
            </a:r>
            <a:r>
              <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750 ق.م</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1764362" name="Rectangle 10"/>
          <p:cNvSpPr>
            <a:spLocks noChangeArrowheads="1"/>
          </p:cNvSpPr>
          <p:nvPr/>
        </p:nvSpPr>
        <p:spPr bwMode="auto">
          <a:xfrm>
            <a:off x="6705600" y="3720734"/>
            <a:ext cx="2743200" cy="1905000"/>
          </a:xfrm>
          <a:prstGeom prst="rect">
            <a:avLst/>
          </a:prstGeom>
          <a:noFill/>
          <a:ln w="9525">
            <a:noFill/>
            <a:miter lim="800000"/>
            <a:headEnd/>
            <a:tailEnd/>
          </a:ln>
          <a:effectLst/>
        </p:spPr>
        <p:txBody>
          <a:bodyPr/>
          <a:lstStyle/>
          <a:p>
            <a:pPr algn="ctr" eaLnBrk="1" hangingPunct="1">
              <a:spcBef>
                <a:spcPct val="20000"/>
              </a:spcBef>
              <a:buClr>
                <a:schemeClr val="hlink"/>
              </a:buClr>
              <a:buSzPct val="75000"/>
              <a:buFont typeface="Wingdings" charset="0"/>
              <a:buNone/>
              <a:defRPr/>
            </a:pPr>
            <a:r>
              <a:rPr lang="en-US" sz="40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P</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القانون</a:t>
            </a: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الكهنوتي</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ctr" eaLnBrk="1" hangingPunct="1">
              <a:spcBef>
                <a:spcPct val="20000"/>
              </a:spcBef>
              <a:buClr>
                <a:schemeClr val="hlink"/>
              </a:buClr>
              <a:buSzPct val="75000"/>
              <a:buFont typeface="Wingdings" charset="0"/>
              <a:buNone/>
              <a:defRPr/>
            </a:pPr>
            <a:r>
              <a:rPr lang="ar-JO"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450 ق.م</a:t>
            </a:r>
            <a:endParaRPr lang="en-US" sz="2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1764363" name="Rectangle 11"/>
          <p:cNvSpPr>
            <a:spLocks noChangeArrowheads="1"/>
          </p:cNvSpPr>
          <p:nvPr/>
        </p:nvSpPr>
        <p:spPr bwMode="auto">
          <a:xfrm>
            <a:off x="685800" y="1476101"/>
            <a:ext cx="7924800" cy="1752600"/>
          </a:xfrm>
          <a:prstGeom prst="rect">
            <a:avLst/>
          </a:prstGeom>
          <a:noFill/>
          <a:ln w="9525">
            <a:noFill/>
            <a:miter lim="800000"/>
            <a:headEnd/>
            <a:tailEnd/>
          </a:ln>
          <a:effectLst/>
        </p:spPr>
        <p:txBody>
          <a:bodyPr/>
          <a:lstStyle/>
          <a:p>
            <a:pPr algn="r" eaLnBrk="1" hangingPunct="1">
              <a:spcBef>
                <a:spcPct val="20000"/>
              </a:spcBef>
              <a:buClr>
                <a:schemeClr val="hlink"/>
              </a:buClr>
              <a:buSzPct val="75000"/>
              <a:buFont typeface="Wingdings" charset="0"/>
              <a:buNone/>
              <a:defRPr/>
            </a:pPr>
            <a:r>
              <a:rPr lang="ar-JO" sz="4400" b="1" u="sng"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النظرة التقليدية : موسى</a:t>
            </a:r>
            <a:endParaRPr lang="en-US"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algn="r" eaLnBrk="1" hangingPunct="1">
              <a:spcBef>
                <a:spcPct val="20000"/>
              </a:spcBef>
              <a:buClr>
                <a:schemeClr val="hlink"/>
              </a:buClr>
              <a:buSzPct val="75000"/>
              <a:buFont typeface="Wingdings" charset="0"/>
              <a:buNone/>
              <a:defRPr/>
            </a:pPr>
            <a:r>
              <a:rPr lang="ar-JO" sz="4400" b="1" u="sng"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النظرة النقدية </a:t>
            </a:r>
            <a:r>
              <a:rPr lang="en-US"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JEDP</a:t>
            </a:r>
          </a:p>
        </p:txBody>
      </p:sp>
      <p:sp>
        <p:nvSpPr>
          <p:cNvPr id="11"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latin typeface="Arial" panose="020B0604020202020204" pitchFamily="34" charset="0"/>
                <a:cs typeface="Arial" panose="020B0604020202020204" pitchFamily="34" charset="0"/>
              </a:rPr>
              <a:t>57</a:t>
            </a:r>
            <a:endParaRPr lang="en-US" altLang="zh-CN" b="1" dirty="0">
              <a:latin typeface="Arial" panose="020B0604020202020204" pitchFamily="34" charset="0"/>
              <a:cs typeface="Arial" panose="020B0604020202020204" pitchFamily="34" charset="0"/>
            </a:endParaRP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algn="ctr" eaLnBrk="1" hangingPunct="1">
              <a:spcBef>
                <a:spcPct val="20000"/>
              </a:spcBef>
              <a:buClr>
                <a:schemeClr val="hlink"/>
              </a:buClr>
              <a:buSzPct val="75000"/>
              <a:buFont typeface="Wingdings" charset="0"/>
              <a:buNone/>
              <a:defRPr/>
            </a:pPr>
            <a:r>
              <a:rPr lang="ru-RU"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r>
              <a:rPr lang="en-US"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r>
              <a:rPr lang="ar-JO"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الفرضية الوثائقية</a:t>
            </a:r>
            <a:r>
              <a:rPr lang="ru-RU"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a:t>
            </a:r>
            <a:endParaRPr lang="en-US" sz="44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110739"/>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dirty="0">
                <a:solidFill>
                  <a:srgbClr val="FFFFFF"/>
                </a:solidFill>
                <a:latin typeface="Arial" panose="020B0604020202020204" pitchFamily="34" charset="0"/>
                <a:cs typeface="Arial" panose="020B0604020202020204" pitchFamily="34" charset="0"/>
              </a:rPr>
              <a:t>©2003 TBBMI</a:t>
            </a:r>
          </a:p>
        </p:txBody>
      </p:sp>
      <p:sp>
        <p:nvSpPr>
          <p:cNvPr id="1766404" name="Rectangle 4"/>
          <p:cNvSpPr>
            <a:spLocks noChangeArrowheads="1"/>
          </p:cNvSpPr>
          <p:nvPr/>
        </p:nvSpPr>
        <p:spPr bwMode="auto">
          <a:xfrm>
            <a:off x="7604980" y="6526927"/>
            <a:ext cx="611065"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FFFFFF"/>
                  </a:outerShdw>
                </a:effectLst>
                <a:cs typeface="Arial" panose="020B0604020202020204" pitchFamily="34" charset="0"/>
              </a:rPr>
              <a:t>7.5.03a.</a:t>
            </a:r>
          </a:p>
        </p:txBody>
      </p:sp>
      <p:sp>
        <p:nvSpPr>
          <p:cNvPr id="1766405" name="Rectangle 5"/>
          <p:cNvSpPr>
            <a:spLocks noChangeArrowheads="1"/>
          </p:cNvSpPr>
          <p:nvPr/>
        </p:nvSpPr>
        <p:spPr bwMode="auto">
          <a:xfrm>
            <a:off x="8089006" y="6525340"/>
            <a:ext cx="316112"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FFFFFF"/>
                  </a:outerShdw>
                </a:effectLst>
                <a:cs typeface="Arial" panose="020B0604020202020204" pitchFamily="34"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الكلمة المفتاحية</a:t>
            </a:r>
            <a:b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في سفر التكوين</a:t>
            </a:r>
            <a:endParaRPr lang="en-US" altLang="zh-CN" sz="72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rPr>
              <a:t>الإختيار</a:t>
            </a:r>
            <a:endParaRPr lang="en-US"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56</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86521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blinds(horizontal)">
                                      <p:cBhvr>
                                        <p:cTn id="7" dur="500"/>
                                        <p:tgtEl>
                                          <p:spTgt spid="24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189411" y="184697"/>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rPr>
              <a:t>الإختيار</a:t>
            </a:r>
            <a:endParaRPr lang="en-US"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endParaRPr>
          </a:p>
        </p:txBody>
      </p:sp>
      <p:sp>
        <p:nvSpPr>
          <p:cNvPr id="1768455" name="Text Box 7"/>
          <p:cNvSpPr txBox="1">
            <a:spLocks noChangeArrowheads="1"/>
          </p:cNvSpPr>
          <p:nvPr/>
        </p:nvSpPr>
        <p:spPr bwMode="auto">
          <a:xfrm>
            <a:off x="-39189" y="2178597"/>
            <a:ext cx="9131300"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87338" indent="-273050" algn="r" rtl="1" eaLnBrk="1" hangingPunct="1">
              <a:defRPr/>
            </a:pP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 سيادة الله و رغبته في </a:t>
            </a:r>
            <a:r>
              <a:rPr lang="ar-JO" sz="2800" b="1" dirty="0">
                <a:solidFill>
                  <a:srgbClr val="FFFF00"/>
                </a:solidFill>
                <a:effectLst>
                  <a:glow rad="152400">
                    <a:schemeClr val="tx1">
                      <a:alpha val="99000"/>
                    </a:schemeClr>
                  </a:glow>
                </a:effectLst>
                <a:latin typeface="Arial" panose="020B0604020202020204" pitchFamily="34" charset="0"/>
                <a:cs typeface="Arial" panose="020B0604020202020204" pitchFamily="34" charset="0"/>
              </a:rPr>
              <a:t>مشاركة حكمه </a:t>
            </a: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مع البشر (1 : 26) هو اختياره وحده </a:t>
            </a: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defRPr/>
            </a:pP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 </a:t>
            </a:r>
            <a:r>
              <a:rPr lang="ar-JO" sz="2800" b="1" dirty="0">
                <a:solidFill>
                  <a:srgbClr val="FFFF00"/>
                </a:solidFill>
                <a:effectLst>
                  <a:glow rad="152400">
                    <a:schemeClr val="tx1">
                      <a:alpha val="99000"/>
                    </a:schemeClr>
                  </a:glow>
                </a:effectLst>
                <a:latin typeface="Arial" panose="020B0604020202020204" pitchFamily="34" charset="0"/>
                <a:cs typeface="Arial" panose="020B0604020202020204" pitchFamily="34" charset="0"/>
              </a:rPr>
              <a:t>الهيكل المكون من 11 قسم </a:t>
            </a: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يضيق مسار النسل المختار الذي يمكن له أن يكون في شركة مع الله</a:t>
            </a: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defRPr/>
            </a:pP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 </a:t>
            </a:r>
            <a:r>
              <a:rPr lang="ar-JO" sz="2800" b="1" dirty="0">
                <a:solidFill>
                  <a:srgbClr val="FFFF00"/>
                </a:solidFill>
                <a:effectLst>
                  <a:glow rad="152400">
                    <a:schemeClr val="tx1">
                      <a:alpha val="99000"/>
                    </a:schemeClr>
                  </a:glow>
                </a:effectLst>
                <a:latin typeface="Arial" panose="020B0604020202020204" pitchFamily="34" charset="0"/>
                <a:cs typeface="Arial" panose="020B0604020202020204" pitchFamily="34" charset="0"/>
              </a:rPr>
              <a:t>التصميم الكامل </a:t>
            </a: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ينتقل من اختيار الله لآدم و نسله (1 – 11) إلى إبراهيم و نسله (12 – 50)</a:t>
            </a: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buFontTx/>
              <a:buChar char="•"/>
              <a:defRPr/>
            </a:pP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a:p>
            <a:pPr marL="287338" indent="-273050" algn="r" rtl="1" eaLnBrk="1" hangingPunct="1">
              <a:defRPr/>
            </a:pP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 إعادة الإختيار </a:t>
            </a:r>
            <a:r>
              <a:rPr lang="ar-JO" sz="2800" b="1" dirty="0">
                <a:solidFill>
                  <a:srgbClr val="FFFF00"/>
                </a:solidFill>
                <a:effectLst>
                  <a:glow rad="152400">
                    <a:schemeClr val="tx1">
                      <a:alpha val="99000"/>
                    </a:schemeClr>
                  </a:glow>
                </a:effectLst>
                <a:latin typeface="Arial" panose="020B0604020202020204" pitchFamily="34" charset="0"/>
                <a:cs typeface="Arial" panose="020B0604020202020204" pitchFamily="34" charset="0"/>
              </a:rPr>
              <a:t>للصغير على الكبير </a:t>
            </a:r>
            <a:r>
              <a:rPr lang="ar-JO"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rPr>
              <a:t>يظهر إختيار الله فوق البشر .</a:t>
            </a:r>
            <a:endParaRPr lang="en-US" sz="2800" b="1" dirty="0">
              <a:solidFill>
                <a:srgbClr val="FFFFFF"/>
              </a:solidFill>
              <a:effectLst>
                <a:glow rad="152400">
                  <a:schemeClr val="tx1">
                    <a:alpha val="99000"/>
                  </a:schemeClr>
                </a:glow>
              </a:effectLst>
              <a:latin typeface="Arial" panose="020B0604020202020204" pitchFamily="34" charset="0"/>
              <a:cs typeface="Arial" panose="020B0604020202020204" pitchFamily="34" charset="0"/>
            </a:endParaRPr>
          </a:p>
        </p:txBody>
      </p:sp>
      <p:sp>
        <p:nvSpPr>
          <p:cNvPr id="247814" name="Rectangle 8"/>
          <p:cNvSpPr>
            <a:spLocks noGrp="1" noChangeArrowheads="1"/>
          </p:cNvSpPr>
          <p:nvPr>
            <p:ph type="ctrTitle"/>
          </p:nvPr>
        </p:nvSpPr>
        <p:spPr>
          <a:xfrm>
            <a:off x="2856411" y="552997"/>
            <a:ext cx="6248400" cy="1524000"/>
          </a:xfrm>
        </p:spPr>
        <p:txBody>
          <a:bodyPr/>
          <a:lstStyle/>
          <a:p>
            <a:pPr eaLnBrk="1" hangingPunct="1"/>
            <a:r>
              <a:rPr lang="en-US" altLang="zh-CN" b="1" dirty="0">
                <a:latin typeface="Arial" panose="020B0604020202020204" pitchFamily="34" charset="0"/>
                <a:ea typeface="ＭＳ Ｐゴシック" charset="0"/>
              </a:rPr>
              <a:t>Support for Election as the Key Theme</a:t>
            </a:r>
          </a:p>
        </p:txBody>
      </p:sp>
      <p:sp>
        <p:nvSpPr>
          <p:cNvPr id="247815" name="Text Box 9"/>
          <p:cNvSpPr txBox="1">
            <a:spLocks noChangeArrowheads="1"/>
          </p:cNvSpPr>
          <p:nvPr/>
        </p:nvSpPr>
        <p:spPr bwMode="auto">
          <a:xfrm>
            <a:off x="8103571" y="324397"/>
            <a:ext cx="9797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56-62</a:t>
            </a:r>
            <a:endParaRPr lang="en-US" altLang="zh-CN" b="1" dirty="0">
              <a:solidFill>
                <a:schemeClr val="bg1"/>
              </a:solidFill>
              <a:latin typeface="Arial" panose="020B0604020202020204" pitchFamily="34" charset="0"/>
              <a:cs typeface="Arial" panose="020B0604020202020204" pitchFamily="34" charset="0"/>
            </a:endParaRPr>
          </a:p>
          <a:p>
            <a:pPr eaLnBrk="1" hangingPunct="1"/>
            <a:r>
              <a:rPr lang="ar-JO" altLang="zh-CN" b="1" dirty="0">
                <a:solidFill>
                  <a:schemeClr val="bg1"/>
                </a:solidFill>
                <a:latin typeface="Arial" panose="020B0604020202020204" pitchFamily="34" charset="0"/>
                <a:cs typeface="Arial" panose="020B0604020202020204" pitchFamily="34" charset="0"/>
              </a:rPr>
              <a:t>71ب</a:t>
            </a:r>
            <a:endParaRPr lang="en-US" altLang="zh-CN"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81128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dirty="0">
                <a:solidFill>
                  <a:srgbClr val="FFFFFF"/>
                </a:solidFill>
                <a:latin typeface="Arial" panose="020B0604020202020204" pitchFamily="34" charset="0"/>
                <a:cs typeface="Arial" panose="020B0604020202020204" pitchFamily="34" charset="0"/>
              </a:rPr>
              <a:t>©2003 TBBMI</a:t>
            </a:r>
          </a:p>
        </p:txBody>
      </p:sp>
      <p:sp>
        <p:nvSpPr>
          <p:cNvPr id="1768452" name="Rectangle 4"/>
          <p:cNvSpPr>
            <a:spLocks noChangeArrowheads="1"/>
          </p:cNvSpPr>
          <p:nvPr/>
        </p:nvSpPr>
        <p:spPr bwMode="auto">
          <a:xfrm>
            <a:off x="7604980" y="6526927"/>
            <a:ext cx="611065"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FFFFFF"/>
                  </a:outerShdw>
                </a:effectLst>
                <a:cs typeface="Arial" panose="020B0604020202020204" pitchFamily="34" charset="0"/>
              </a:rPr>
              <a:t>7.5.03a.</a:t>
            </a:r>
          </a:p>
        </p:txBody>
      </p:sp>
      <p:sp>
        <p:nvSpPr>
          <p:cNvPr id="1768453" name="Rectangle 5"/>
          <p:cNvSpPr>
            <a:spLocks noChangeArrowheads="1"/>
          </p:cNvSpPr>
          <p:nvPr/>
        </p:nvSpPr>
        <p:spPr bwMode="auto">
          <a:xfrm>
            <a:off x="8089006" y="6525340"/>
            <a:ext cx="316112"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FFFFFF"/>
                  </a:outerShdw>
                </a:effectLst>
                <a:cs typeface="Arial" panose="020B0604020202020204" pitchFamily="34"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rPr>
              <a:t>الإختيار</a:t>
            </a:r>
            <a:endParaRPr lang="en-US"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a:cs typeface="Arial" panose="020B0604020202020204" pitchFamily="34" charset="0"/>
            </a:endParaRP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dirty="0">
                <a:latin typeface="Arial" panose="020B0604020202020204" pitchFamily="34" charset="0"/>
                <a:ea typeface="ＭＳ Ｐゴシック" charset="0"/>
              </a:rPr>
              <a:t>God chose the older son to serve the younger!</a:t>
            </a:r>
          </a:p>
        </p:txBody>
      </p:sp>
      <p:sp>
        <p:nvSpPr>
          <p:cNvPr id="249863" name="Text Box 9"/>
          <p:cNvSpPr txBox="1">
            <a:spLocks noChangeArrowheads="1"/>
          </p:cNvSpPr>
          <p:nvPr/>
        </p:nvSpPr>
        <p:spPr bwMode="auto">
          <a:xfrm>
            <a:off x="8575675"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62</a:t>
            </a:r>
            <a:endParaRPr lang="en-US" altLang="zh-CN" b="1" dirty="0">
              <a:solidFill>
                <a:schemeClr val="bg1"/>
              </a:solidFill>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563261464"/>
              </p:ext>
            </p:extLst>
          </p:nvPr>
        </p:nvGraphicFramePr>
        <p:xfrm>
          <a:off x="381000" y="2362200"/>
          <a:ext cx="8458200" cy="432848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الأكبر </a:t>
                      </a:r>
                      <a:r>
                        <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        </a:t>
                      </a: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يخدم</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الأصغر</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المرجع</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ناحور</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إبراهيم</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11 : 27 - 28</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إسماعيل</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إسحق</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21 : 10 - 12</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عيسو</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يعقوب</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25 : 29 – 34, 27 : 27 – 29و 38 - 40</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رأوبين و (العشرة إخوة)</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يوسف</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37 : 5 - 11</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منسى</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أفرايم</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48 : 13 – 14, 17 -20</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رأوبين, شمعون, لاوي</a:t>
                      </a:r>
                      <a:b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b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الإهوة الثلاثة الكبار</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يهوذا</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rPr>
                        <a:t>49 : 8 - 12</a:t>
                      </a:r>
                      <a:endParaRPr kumimoji="0" lang="en-US" sz="2800" b="1" i="0" u="none" strike="noStrike" cap="none" normalizeH="0" baseline="0" dirty="0">
                        <a:ln>
                          <a:noFill/>
                        </a:ln>
                        <a:solidFill>
                          <a:srgbClr val="000000"/>
                        </a:solidFill>
                        <a:effectLst/>
                        <a:latin typeface="Arial" panose="020B0604020202020204" pitchFamily="34"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04842077"/>
      </p:ext>
    </p:extLst>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ar-JO" sz="4000" dirty="0">
                <a:solidFill>
                  <a:srgbClr val="FFFFFF"/>
                </a:solidFill>
                <a:cs typeface="Arial" panose="020B0604020202020204" pitchFamily="34" charset="0"/>
              </a:rPr>
              <a:t>تشكيل بيان الرسالة</a:t>
            </a:r>
            <a:endParaRPr kumimoji="0" lang="en-US" sz="4000" dirty="0">
              <a:solidFill>
                <a:srgbClr val="FFFFFF"/>
              </a:solidFill>
              <a:cs typeface="Arial" panose="020B0604020202020204" pitchFamily="34"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lang="ar-JO" sz="3600" dirty="0">
                <a:solidFill>
                  <a:srgbClr val="800000"/>
                </a:solidFill>
                <a:cs typeface="Arial" panose="020B0604020202020204" pitchFamily="34" charset="0"/>
              </a:rPr>
              <a:t>الموضوع</a:t>
            </a:r>
            <a:endParaRPr kumimoji="0" lang="en-US" sz="3600" dirty="0">
              <a:solidFill>
                <a:srgbClr val="800000"/>
              </a:solidFill>
              <a:cs typeface="Arial" panose="020B0604020202020204" pitchFamily="34" charset="0"/>
            </a:endParaRPr>
          </a:p>
          <a:p>
            <a:pPr algn="ctr">
              <a:buFont typeface="Wingdings" charset="0"/>
              <a:buNone/>
            </a:pPr>
            <a:r>
              <a:rPr kumimoji="0" lang="en-US" sz="3600" dirty="0">
                <a:solidFill>
                  <a:srgbClr val="800000"/>
                </a:solidFill>
                <a:cs typeface="Arial" panose="020B0604020202020204" pitchFamily="34" charset="0"/>
              </a:rPr>
              <a:t>(</a:t>
            </a:r>
            <a:r>
              <a:rPr lang="ar-JO" sz="3600" dirty="0">
                <a:solidFill>
                  <a:srgbClr val="800000"/>
                </a:solidFill>
                <a:cs typeface="Arial" panose="020B0604020202020204" pitchFamily="34" charset="0"/>
              </a:rPr>
              <a:t>المغزى</a:t>
            </a:r>
            <a:r>
              <a:rPr kumimoji="0" lang="en-US" sz="3600" dirty="0">
                <a:solidFill>
                  <a:srgbClr val="800000"/>
                </a:solidFill>
                <a:cs typeface="Arial" panose="020B0604020202020204" pitchFamily="34" charset="0"/>
              </a:rPr>
              <a:t>)</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indent="-342900" algn="ctr">
              <a:lnSpc>
                <a:spcPct val="90000"/>
              </a:lnSpc>
              <a:spcBef>
                <a:spcPct val="20000"/>
              </a:spcBef>
              <a:buClr>
                <a:schemeClr val="tx2"/>
              </a:buClr>
              <a:buSzPct val="65000"/>
              <a:buFont typeface="Wingdings" charset="0"/>
              <a:buNone/>
            </a:pPr>
            <a:r>
              <a:rPr lang="ar-JO" sz="3600" b="1" dirty="0">
                <a:solidFill>
                  <a:srgbClr val="800000"/>
                </a:solidFill>
                <a:latin typeface="Arial" panose="020B0604020202020204" pitchFamily="34" charset="0"/>
                <a:cs typeface="Arial" panose="020B0604020202020204" pitchFamily="34" charset="0"/>
              </a:rPr>
              <a:t>الهدف</a:t>
            </a:r>
            <a:endParaRPr lang="en-US" sz="3600" b="1" dirty="0">
              <a:solidFill>
                <a:srgbClr val="800000"/>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tx2"/>
              </a:buClr>
              <a:buSzPct val="65000"/>
              <a:buFont typeface="Wingdings" charset="0"/>
              <a:buNone/>
            </a:pPr>
            <a:r>
              <a:rPr lang="en-US" sz="3600" b="1" dirty="0">
                <a:solidFill>
                  <a:srgbClr val="800000"/>
                </a:solidFill>
                <a:latin typeface="Arial" panose="020B0604020202020204" pitchFamily="34" charset="0"/>
                <a:cs typeface="Arial" panose="020B0604020202020204" pitchFamily="34" charset="0"/>
              </a:rPr>
              <a:t>(</a:t>
            </a:r>
            <a:r>
              <a:rPr lang="ar-JO" sz="3600" b="1" dirty="0">
                <a:solidFill>
                  <a:srgbClr val="800000"/>
                </a:solidFill>
                <a:latin typeface="Arial" panose="020B0604020202020204" pitchFamily="34" charset="0"/>
                <a:cs typeface="Arial" panose="020B0604020202020204" pitchFamily="34" charset="0"/>
              </a:rPr>
              <a:t>السبب</a:t>
            </a:r>
            <a:r>
              <a:rPr lang="en-US" sz="3600" b="1" dirty="0">
                <a:solidFill>
                  <a:srgbClr val="800000"/>
                </a:solidFill>
                <a:latin typeface="Arial" panose="020B0604020202020204" pitchFamily="34" charset="0"/>
                <a:cs typeface="Arial" panose="020B0604020202020204" pitchFamily="34" charset="0"/>
              </a:rPr>
              <a:t>)</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89452" name="Text Box 12"/>
          <p:cNvSpPr txBox="1">
            <a:spLocks noChangeArrowheads="1"/>
          </p:cNvSpPr>
          <p:nvPr/>
        </p:nvSpPr>
        <p:spPr bwMode="auto">
          <a:xfrm>
            <a:off x="714330" y="3570288"/>
            <a:ext cx="306600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defRPr/>
            </a:pPr>
            <a:r>
              <a:rPr lang="ar-JO" sz="3200" b="1" u="sng" dirty="0">
                <a:latin typeface="Arial" panose="020B0604020202020204" pitchFamily="34" charset="0"/>
                <a:ea typeface="ＭＳ Ｐゴシック" pitchFamily="24" charset="-128"/>
                <a:cs typeface="Arial" panose="020B0604020202020204" pitchFamily="34" charset="0"/>
              </a:rPr>
              <a:t>ماذا يقول الكتاب</a:t>
            </a:r>
            <a:endParaRPr lang="en-US" sz="3200" b="1" u="sng" dirty="0">
              <a:latin typeface="Arial" panose="020B0604020202020204" pitchFamily="34" charset="0"/>
              <a:ea typeface="ＭＳ Ｐゴシック" pitchFamily="24" charset="-128"/>
              <a:cs typeface="Arial" panose="020B0604020202020204" pitchFamily="34" charset="0"/>
            </a:endParaRPr>
          </a:p>
        </p:txBody>
      </p:sp>
      <p:sp>
        <p:nvSpPr>
          <p:cNvPr id="189453" name="Text Box 13"/>
          <p:cNvSpPr txBox="1">
            <a:spLocks noChangeArrowheads="1"/>
          </p:cNvSpPr>
          <p:nvPr/>
        </p:nvSpPr>
        <p:spPr bwMode="auto">
          <a:xfrm>
            <a:off x="4381342" y="3581400"/>
            <a:ext cx="4762657"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defRPr/>
            </a:pPr>
            <a:r>
              <a:rPr lang="ar-JO" sz="3200" b="1" u="sng" dirty="0">
                <a:latin typeface="Arial" panose="020B0604020202020204" pitchFamily="34" charset="0"/>
                <a:ea typeface="ＭＳ Ｐゴシック" pitchFamily="24" charset="-128"/>
                <a:cs typeface="Arial" panose="020B0604020202020204" pitchFamily="34" charset="0"/>
              </a:rPr>
              <a:t>لماذا قال ذلك</a:t>
            </a:r>
            <a:endParaRPr lang="en-US" sz="3200" b="1" u="sng" dirty="0">
              <a:latin typeface="Arial" panose="020B0604020202020204" pitchFamily="34" charset="0"/>
              <a:ea typeface="ＭＳ Ｐゴシック" pitchFamily="24" charset="-128"/>
              <a:cs typeface="Arial" panose="020B0604020202020204" pitchFamily="34" charset="0"/>
            </a:endParaRPr>
          </a:p>
        </p:txBody>
      </p:sp>
      <p:sp>
        <p:nvSpPr>
          <p:cNvPr id="189454" name="Text Box 14"/>
          <p:cNvSpPr txBox="1">
            <a:spLocks noChangeArrowheads="1"/>
          </p:cNvSpPr>
          <p:nvPr/>
        </p:nvSpPr>
        <p:spPr bwMode="auto">
          <a:xfrm>
            <a:off x="714330" y="4155718"/>
            <a:ext cx="3352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600" b="1" dirty="0">
                <a:latin typeface="Arial" panose="020B0604020202020204" pitchFamily="34" charset="0"/>
                <a:cs typeface="Arial" panose="020B0604020202020204" pitchFamily="34" charset="0"/>
              </a:rPr>
              <a:t>خط نسل إسرائيل من الخليقة إلى يوسف</a:t>
            </a:r>
            <a:endParaRPr lang="en-US" sz="3600" b="1" dirty="0">
              <a:latin typeface="Arial" panose="020B0604020202020204" pitchFamily="34" charset="0"/>
              <a:cs typeface="Arial" panose="020B0604020202020204" pitchFamily="34" charset="0"/>
            </a:endParaRPr>
          </a:p>
        </p:txBody>
      </p:sp>
      <p:sp>
        <p:nvSpPr>
          <p:cNvPr id="104457" name="Text Box 16"/>
          <p:cNvSpPr txBox="1">
            <a:spLocks noChangeArrowheads="1"/>
          </p:cNvSpPr>
          <p:nvPr/>
        </p:nvSpPr>
        <p:spPr bwMode="auto">
          <a:xfrm>
            <a:off x="8543925" y="76200"/>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41</a:t>
            </a:r>
            <a:endParaRPr lang="en-US" b="1" dirty="0">
              <a:solidFill>
                <a:srgbClr val="FFFFFF"/>
              </a:solidFill>
              <a:latin typeface="Arial" panose="020B0604020202020204" pitchFamily="34" charset="0"/>
              <a:cs typeface="Arial" panose="020B0604020202020204" pitchFamily="34" charset="0"/>
            </a:endParaRPr>
          </a:p>
        </p:txBody>
      </p:sp>
      <p:grpSp>
        <p:nvGrpSpPr>
          <p:cNvPr id="5" name="Group 4"/>
          <p:cNvGrpSpPr>
            <a:grpSpLocks/>
          </p:cNvGrpSpPr>
          <p:nvPr/>
        </p:nvGrpSpPr>
        <p:grpSpPr bwMode="auto">
          <a:xfrm>
            <a:off x="3708400" y="1716088"/>
            <a:ext cx="1150938" cy="1862048"/>
            <a:chOff x="3707904" y="1715324"/>
            <a:chExt cx="1152128" cy="1863484"/>
          </a:xfrm>
        </p:grpSpPr>
        <p:sp>
          <p:nvSpPr>
            <p:cNvPr id="104459" name="Rectangle 15"/>
            <p:cNvSpPr>
              <a:spLocks noChangeArrowheads="1"/>
            </p:cNvSpPr>
            <p:nvPr/>
          </p:nvSpPr>
          <p:spPr bwMode="auto">
            <a:xfrm>
              <a:off x="3707904" y="1715324"/>
              <a:ext cx="1152128" cy="186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500" b="1" dirty="0">
                  <a:latin typeface="Arial" panose="020B0604020202020204" pitchFamily="34" charset="0"/>
                  <a:cs typeface="Arial" panose="020B0604020202020204" pitchFamily="34" charset="0"/>
                  <a:sym typeface="Zapf Dingbats" charset="0"/>
                </a:rPr>
                <a:t>✚</a:t>
              </a:r>
              <a:endParaRPr lang="en-US" sz="11500" b="1" dirty="0">
                <a:latin typeface="Arial" panose="020B0604020202020204" pitchFamily="34" charset="0"/>
                <a:cs typeface="Arial" panose="020B0604020202020204" pitchFamily="34" charset="0"/>
              </a:endParaRPr>
            </a:p>
          </p:txBody>
        </p:sp>
        <p:sp>
          <p:nvSpPr>
            <p:cNvPr id="104460" name="Rectangle 3"/>
            <p:cNvSpPr>
              <a:spLocks noChangeArrowheads="1"/>
            </p:cNvSpPr>
            <p:nvPr/>
          </p:nvSpPr>
          <p:spPr bwMode="auto">
            <a:xfrm>
              <a:off x="3779912" y="1916832"/>
              <a:ext cx="1008112" cy="13244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0" b="1" dirty="0">
                  <a:latin typeface="Arial" panose="020B0604020202020204" pitchFamily="34" charset="0"/>
                  <a:cs typeface="Arial" panose="020B0604020202020204" pitchFamily="34" charset="0"/>
                  <a:sym typeface="Zapf Dingbats" charset="0"/>
                </a:rPr>
                <a:t>✚</a:t>
              </a:r>
              <a:endParaRPr lang="en-US" sz="8000" b="1" dirty="0">
                <a:latin typeface="Arial" panose="020B0604020202020204" pitchFamily="34" charset="0"/>
                <a:cs typeface="Arial" panose="020B0604020202020204" pitchFamily="34" charset="0"/>
              </a:endParaRPr>
            </a:p>
          </p:txBody>
        </p:sp>
      </p:grpSp>
      <p:sp>
        <p:nvSpPr>
          <p:cNvPr id="14" name="Text Box 14"/>
          <p:cNvSpPr txBox="1">
            <a:spLocks noChangeArrowheads="1"/>
          </p:cNvSpPr>
          <p:nvPr/>
        </p:nvSpPr>
        <p:spPr bwMode="auto">
          <a:xfrm>
            <a:off x="4381343" y="4155718"/>
            <a:ext cx="4762657"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3600" b="1" dirty="0">
                <a:latin typeface="Arial" panose="020B0604020202020204" pitchFamily="34" charset="0"/>
                <a:cs typeface="Arial" panose="020B0604020202020204" pitchFamily="34" charset="0"/>
              </a:rPr>
              <a:t>يخبر إسرائيل أنها بدأت بحسب اختيار الله للحكم و الوعد غير المشروط للبركة من خلال إبراهيم بعكس الكنعانيين</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1" nodeType="clickEffect">
                                  <p:stCondLst>
                                    <p:cond delay="0"/>
                                  </p:stCondLst>
                                  <p:childTnLst>
                                    <p:set>
                                      <p:cBhvr>
                                        <p:cTn id="20" dur="1" fill="hold">
                                          <p:stCondLst>
                                            <p:cond delay="0"/>
                                          </p:stCondLst>
                                        </p:cTn>
                                        <p:tgtEl>
                                          <p:spTgt spid="189443">
                                            <p:txEl>
                                              <p:pRg st="0" end="0"/>
                                            </p:txEl>
                                          </p:spTgt>
                                        </p:tgtEl>
                                        <p:attrNameLst>
                                          <p:attrName>style.visibility</p:attrName>
                                        </p:attrNameLst>
                                      </p:cBhvr>
                                      <p:to>
                                        <p:strVal val="visible"/>
                                      </p:to>
                                    </p:set>
                                    <p:anim calcmode="lin" valueType="num">
                                      <p:cBhvr>
                                        <p:cTn id="21"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1" nodeType="clickEffect">
                                  <p:stCondLst>
                                    <p:cond delay="0"/>
                                  </p:stCondLst>
                                  <p:childTnLst>
                                    <p:set>
                                      <p:cBhvr>
                                        <p:cTn id="28" dur="1" fill="hold">
                                          <p:stCondLst>
                                            <p:cond delay="0"/>
                                          </p:stCondLst>
                                        </p:cTn>
                                        <p:tgtEl>
                                          <p:spTgt spid="189443">
                                            <p:txEl>
                                              <p:pRg st="1" end="1"/>
                                            </p:txEl>
                                          </p:spTgt>
                                        </p:tgtEl>
                                        <p:attrNameLst>
                                          <p:attrName>style.visibility</p:attrName>
                                        </p:attrNameLst>
                                      </p:cBhvr>
                                      <p:to>
                                        <p:strVal val="visible"/>
                                      </p:to>
                                    </p:set>
                                    <p:anim calcmode="lin" valueType="num">
                                      <p:cBhvr>
                                        <p:cTn id="29"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89452"/>
                                        </p:tgtEl>
                                        <p:attrNameLst>
                                          <p:attrName>style.visibility</p:attrName>
                                        </p:attrNameLst>
                                      </p:cBhvr>
                                      <p:to>
                                        <p:strVal val="visible"/>
                                      </p:to>
                                    </p:set>
                                    <p:anim calcmode="lin" valueType="num">
                                      <p:cBhvr>
                                        <p:cTn id="37" dur="1000" fill="hold"/>
                                        <p:tgtEl>
                                          <p:spTgt spid="189452"/>
                                        </p:tgtEl>
                                        <p:attrNameLst>
                                          <p:attrName>ppt_w</p:attrName>
                                        </p:attrNameLst>
                                      </p:cBhvr>
                                      <p:tavLst>
                                        <p:tav tm="0">
                                          <p:val>
                                            <p:fltVal val="0"/>
                                          </p:val>
                                        </p:tav>
                                        <p:tav tm="100000">
                                          <p:val>
                                            <p:strVal val="#ppt_w"/>
                                          </p:val>
                                        </p:tav>
                                      </p:tavLst>
                                    </p:anim>
                                    <p:anim calcmode="lin" valueType="num">
                                      <p:cBhvr>
                                        <p:cTn id="38" dur="1000" fill="hold"/>
                                        <p:tgtEl>
                                          <p:spTgt spid="189452"/>
                                        </p:tgtEl>
                                        <p:attrNameLst>
                                          <p:attrName>ppt_h</p:attrName>
                                        </p:attrNameLst>
                                      </p:cBhvr>
                                      <p:tavLst>
                                        <p:tav tm="0">
                                          <p:val>
                                            <p:fltVal val="0"/>
                                          </p:val>
                                        </p:tav>
                                        <p:tav tm="100000">
                                          <p:val>
                                            <p:strVal val="#ppt_h"/>
                                          </p:val>
                                        </p:tav>
                                      </p:tavLst>
                                    </p:anim>
                                    <p:anim calcmode="lin" valueType="num">
                                      <p:cBhvr>
                                        <p:cTn id="39"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89444"/>
                                        </p:tgtEl>
                                        <p:attrNameLst>
                                          <p:attrName>style.visibility</p:attrName>
                                        </p:attrNameLst>
                                      </p:cBhvr>
                                      <p:to>
                                        <p:strVal val="visible"/>
                                      </p:to>
                                    </p:set>
                                    <p:anim calcmode="lin" valueType="num">
                                      <p:cBhvr>
                                        <p:cTn id="49" dur="1000" fill="hold"/>
                                        <p:tgtEl>
                                          <p:spTgt spid="189444"/>
                                        </p:tgtEl>
                                        <p:attrNameLst>
                                          <p:attrName>ppt_w</p:attrName>
                                        </p:attrNameLst>
                                      </p:cBhvr>
                                      <p:tavLst>
                                        <p:tav tm="0">
                                          <p:val>
                                            <p:fltVal val="0"/>
                                          </p:val>
                                        </p:tav>
                                        <p:tav tm="100000">
                                          <p:val>
                                            <p:strVal val="#ppt_w"/>
                                          </p:val>
                                        </p:tav>
                                      </p:tavLst>
                                    </p:anim>
                                    <p:anim calcmode="lin" valueType="num">
                                      <p:cBhvr>
                                        <p:cTn id="50" dur="1000" fill="hold"/>
                                        <p:tgtEl>
                                          <p:spTgt spid="189444"/>
                                        </p:tgtEl>
                                        <p:attrNameLst>
                                          <p:attrName>ppt_h</p:attrName>
                                        </p:attrNameLst>
                                      </p:cBhvr>
                                      <p:tavLst>
                                        <p:tav tm="0">
                                          <p:val>
                                            <p:fltVal val="0"/>
                                          </p:val>
                                        </p:tav>
                                        <p:tav tm="100000">
                                          <p:val>
                                            <p:strVal val="#ppt_h"/>
                                          </p:val>
                                        </p:tav>
                                      </p:tavLst>
                                    </p:anim>
                                    <p:anim calcmode="lin" valueType="num">
                                      <p:cBhvr>
                                        <p:cTn id="51"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89453"/>
                                        </p:tgtEl>
                                        <p:attrNameLst>
                                          <p:attrName>style.visibility</p:attrName>
                                        </p:attrNameLst>
                                      </p:cBhvr>
                                      <p:to>
                                        <p:strVal val="visible"/>
                                      </p:to>
                                    </p:set>
                                    <p:anim calcmode="lin" valueType="num">
                                      <p:cBhvr>
                                        <p:cTn id="57" dur="1000" fill="hold"/>
                                        <p:tgtEl>
                                          <p:spTgt spid="189453"/>
                                        </p:tgtEl>
                                        <p:attrNameLst>
                                          <p:attrName>ppt_w</p:attrName>
                                        </p:attrNameLst>
                                      </p:cBhvr>
                                      <p:tavLst>
                                        <p:tav tm="0">
                                          <p:val>
                                            <p:fltVal val="0"/>
                                          </p:val>
                                        </p:tav>
                                        <p:tav tm="100000">
                                          <p:val>
                                            <p:strVal val="#ppt_w"/>
                                          </p:val>
                                        </p:tav>
                                      </p:tavLst>
                                    </p:anim>
                                    <p:anim calcmode="lin" valueType="num">
                                      <p:cBhvr>
                                        <p:cTn id="58" dur="1000" fill="hold"/>
                                        <p:tgtEl>
                                          <p:spTgt spid="189453"/>
                                        </p:tgtEl>
                                        <p:attrNameLst>
                                          <p:attrName>ppt_h</p:attrName>
                                        </p:attrNameLst>
                                      </p:cBhvr>
                                      <p:tavLst>
                                        <p:tav tm="0">
                                          <p:val>
                                            <p:fltVal val="0"/>
                                          </p:val>
                                        </p:tav>
                                        <p:tav tm="100000">
                                          <p:val>
                                            <p:strVal val="#ppt_h"/>
                                          </p:val>
                                        </p:tav>
                                      </p:tavLst>
                                    </p:anim>
                                    <p:anim calcmode="lin" valueType="num">
                                      <p:cBhvr>
                                        <p:cTn id="5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9451"/>
                                        </p:tgtEl>
                                        <p:attrNameLst>
                                          <p:attrName>style.visibility</p:attrName>
                                        </p:attrNameLst>
                                      </p:cBhvr>
                                      <p:to>
                                        <p:strVal val="visible"/>
                                      </p:to>
                                    </p:set>
                                    <p:anim calcmode="lin" valueType="num">
                                      <p:cBhvr>
                                        <p:cTn id="65" dur="1000" fill="hold"/>
                                        <p:tgtEl>
                                          <p:spTgt spid="189451"/>
                                        </p:tgtEl>
                                        <p:attrNameLst>
                                          <p:attrName>ppt_w</p:attrName>
                                        </p:attrNameLst>
                                      </p:cBhvr>
                                      <p:tavLst>
                                        <p:tav tm="0">
                                          <p:val>
                                            <p:fltVal val="0"/>
                                          </p:val>
                                        </p:tav>
                                        <p:tav tm="100000">
                                          <p:val>
                                            <p:strVal val="#ppt_w"/>
                                          </p:val>
                                        </p:tav>
                                      </p:tavLst>
                                    </p:anim>
                                    <p:anim calcmode="lin" valueType="num">
                                      <p:cBhvr>
                                        <p:cTn id="66" dur="1000" fill="hold"/>
                                        <p:tgtEl>
                                          <p:spTgt spid="189451"/>
                                        </p:tgtEl>
                                        <p:attrNameLst>
                                          <p:attrName>ppt_h</p:attrName>
                                        </p:attrNameLst>
                                      </p:cBhvr>
                                      <p:tavLst>
                                        <p:tav tm="0">
                                          <p:val>
                                            <p:fltVal val="0"/>
                                          </p:val>
                                        </p:tav>
                                        <p:tav tm="100000">
                                          <p:val>
                                            <p:strVal val="#ppt_h"/>
                                          </p:val>
                                        </p:tav>
                                      </p:tavLst>
                                    </p:anim>
                                    <p:anim calcmode="lin" valueType="num">
                                      <p:cBhvr>
                                        <p:cTn id="67"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89454"/>
                                        </p:tgtEl>
                                        <p:attrNameLst>
                                          <p:attrName>style.visibility</p:attrName>
                                        </p:attrNameLst>
                                      </p:cBhvr>
                                      <p:to>
                                        <p:strVal val="visible"/>
                                      </p:to>
                                    </p:set>
                                    <p:anim calcmode="lin" valueType="num">
                                      <p:cBhvr>
                                        <p:cTn id="73" dur="1000" fill="hold"/>
                                        <p:tgtEl>
                                          <p:spTgt spid="189454"/>
                                        </p:tgtEl>
                                        <p:attrNameLst>
                                          <p:attrName>ppt_w</p:attrName>
                                        </p:attrNameLst>
                                      </p:cBhvr>
                                      <p:tavLst>
                                        <p:tav tm="0">
                                          <p:val>
                                            <p:fltVal val="0"/>
                                          </p:val>
                                        </p:tav>
                                        <p:tav tm="100000">
                                          <p:val>
                                            <p:strVal val="#ppt_w"/>
                                          </p:val>
                                        </p:tav>
                                      </p:tavLst>
                                    </p:anim>
                                    <p:anim calcmode="lin" valueType="num">
                                      <p:cBhvr>
                                        <p:cTn id="74" dur="1000" fill="hold"/>
                                        <p:tgtEl>
                                          <p:spTgt spid="189454"/>
                                        </p:tgtEl>
                                        <p:attrNameLst>
                                          <p:attrName>ppt_h</p:attrName>
                                        </p:attrNameLst>
                                      </p:cBhvr>
                                      <p:tavLst>
                                        <p:tav tm="0">
                                          <p:val>
                                            <p:fltVal val="0"/>
                                          </p:val>
                                        </p:tav>
                                        <p:tav tm="100000">
                                          <p:val>
                                            <p:strVal val="#ppt_h"/>
                                          </p:val>
                                        </p:tav>
                                      </p:tavLst>
                                    </p:anim>
                                    <p:anim calcmode="lin" valueType="num">
                                      <p:cBhvr>
                                        <p:cTn id="75"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panose="020B0604020202020204" pitchFamily="34" charset="0"/>
                <a:cs typeface="Arial" panose="020B0604020202020204" pitchFamily="34" charset="0"/>
              </a:rPr>
              <a:t>البيان الموجز</a:t>
            </a:r>
            <a:endParaRPr lang="en-US" sz="54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417" y="-3380"/>
            <a:ext cx="527710" cy="1200329"/>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a:t>
            </a:r>
            <a:br>
              <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531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0498" name="Rectangle 2" descr="Purple mesh"/>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grpSp>
        <p:nvGrpSpPr>
          <p:cNvPr id="251906" name="Group 3"/>
          <p:cNvGrpSpPr>
            <a:grpSpLocks/>
          </p:cNvGrpSpPr>
          <p:nvPr/>
        </p:nvGrpSpPr>
        <p:grpSpPr bwMode="auto">
          <a:xfrm>
            <a:off x="1295400" y="1295400"/>
            <a:ext cx="2895600" cy="1265238"/>
            <a:chOff x="384" y="2544"/>
            <a:chExt cx="1824" cy="797"/>
          </a:xfrm>
        </p:grpSpPr>
        <p:sp>
          <p:nvSpPr>
            <p:cNvPr id="1770500"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01"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الكنيسة</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07" name="Group 6"/>
          <p:cNvGrpSpPr>
            <a:grpSpLocks/>
          </p:cNvGrpSpPr>
          <p:nvPr/>
        </p:nvGrpSpPr>
        <p:grpSpPr bwMode="auto">
          <a:xfrm>
            <a:off x="3467100" y="152400"/>
            <a:ext cx="2209800" cy="1600200"/>
            <a:chOff x="240" y="0"/>
            <a:chExt cx="1392" cy="1008"/>
          </a:xfrm>
        </p:grpSpPr>
        <p:sp>
          <p:nvSpPr>
            <p:cNvPr id="251941"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1770504"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ＭＳ Ｐゴシック" pitchFamily="-112" charset="-128"/>
                  <a:cs typeface="Arial" panose="020B0604020202020204" pitchFamily="34" charset="0"/>
                </a:rPr>
                <a:t>الله</a:t>
              </a:r>
              <a:endParaRPr lang="en-US" sz="44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08" name="Group 9"/>
          <p:cNvGrpSpPr>
            <a:grpSpLocks/>
          </p:cNvGrpSpPr>
          <p:nvPr/>
        </p:nvGrpSpPr>
        <p:grpSpPr bwMode="auto">
          <a:xfrm>
            <a:off x="4800600" y="1295400"/>
            <a:ext cx="2895600" cy="1265238"/>
            <a:chOff x="4704" y="1622"/>
            <a:chExt cx="1824" cy="797"/>
          </a:xfrm>
        </p:grpSpPr>
        <p:sp>
          <p:nvSpPr>
            <p:cNvPr id="1770506"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07"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الأمم</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09" name="Group 12"/>
          <p:cNvGrpSpPr>
            <a:grpSpLocks/>
          </p:cNvGrpSpPr>
          <p:nvPr/>
        </p:nvGrpSpPr>
        <p:grpSpPr bwMode="auto">
          <a:xfrm>
            <a:off x="5715000" y="2163763"/>
            <a:ext cx="2895600" cy="1265237"/>
            <a:chOff x="4320" y="960"/>
            <a:chExt cx="1824" cy="797"/>
          </a:xfrm>
        </p:grpSpPr>
        <p:sp>
          <p:nvSpPr>
            <p:cNvPr id="1770509"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10"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الآباء</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0" name="Group 15"/>
          <p:cNvGrpSpPr>
            <a:grpSpLocks/>
          </p:cNvGrpSpPr>
          <p:nvPr/>
        </p:nvGrpSpPr>
        <p:grpSpPr bwMode="auto">
          <a:xfrm>
            <a:off x="6248400" y="3154363"/>
            <a:ext cx="2895600" cy="1265237"/>
            <a:chOff x="2268" y="1233"/>
            <a:chExt cx="1824" cy="797"/>
          </a:xfrm>
        </p:grpSpPr>
        <p:sp>
          <p:nvSpPr>
            <p:cNvPr id="1770512"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13"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الأسباط</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1" name="Group 18"/>
          <p:cNvGrpSpPr>
            <a:grpSpLocks/>
          </p:cNvGrpSpPr>
          <p:nvPr/>
        </p:nvGrpSpPr>
        <p:grpSpPr bwMode="auto">
          <a:xfrm>
            <a:off x="6019800" y="4038600"/>
            <a:ext cx="2895600" cy="1265238"/>
            <a:chOff x="4848" y="2856"/>
            <a:chExt cx="1824" cy="797"/>
          </a:xfrm>
        </p:grpSpPr>
        <p:sp>
          <p:nvSpPr>
            <p:cNvPr id="1770515"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16"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إسرائيل</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2" name="Group 21"/>
          <p:cNvGrpSpPr>
            <a:grpSpLocks/>
          </p:cNvGrpSpPr>
          <p:nvPr/>
        </p:nvGrpSpPr>
        <p:grpSpPr bwMode="auto">
          <a:xfrm>
            <a:off x="5257800" y="4876800"/>
            <a:ext cx="2895600" cy="1265238"/>
            <a:chOff x="0" y="2736"/>
            <a:chExt cx="1824" cy="797"/>
          </a:xfrm>
        </p:grpSpPr>
        <p:sp>
          <p:nvSpPr>
            <p:cNvPr id="1770518"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19"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الكهنة</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3" name="Group 24"/>
          <p:cNvGrpSpPr>
            <a:grpSpLocks/>
          </p:cNvGrpSpPr>
          <p:nvPr/>
        </p:nvGrpSpPr>
        <p:grpSpPr bwMode="auto">
          <a:xfrm>
            <a:off x="76200" y="2163763"/>
            <a:ext cx="2895600" cy="1265237"/>
            <a:chOff x="4824" y="3713"/>
            <a:chExt cx="1824" cy="797"/>
          </a:xfrm>
        </p:grpSpPr>
        <p:sp>
          <p:nvSpPr>
            <p:cNvPr id="1770521"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22"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الرسل</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4" name="Group 27"/>
          <p:cNvGrpSpPr>
            <a:grpSpLocks/>
          </p:cNvGrpSpPr>
          <p:nvPr/>
        </p:nvGrpSpPr>
        <p:grpSpPr bwMode="auto">
          <a:xfrm>
            <a:off x="-457200" y="3200400"/>
            <a:ext cx="2895600" cy="1447800"/>
            <a:chOff x="-1392" y="2880"/>
            <a:chExt cx="1824" cy="912"/>
          </a:xfrm>
        </p:grpSpPr>
        <p:sp>
          <p:nvSpPr>
            <p:cNvPr id="251927"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1770525"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المخلص</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5" name="Group 30"/>
          <p:cNvGrpSpPr>
            <a:grpSpLocks/>
          </p:cNvGrpSpPr>
          <p:nvPr/>
        </p:nvGrpSpPr>
        <p:grpSpPr bwMode="auto">
          <a:xfrm>
            <a:off x="914400" y="4191000"/>
            <a:ext cx="2895600" cy="1265238"/>
            <a:chOff x="2304" y="3545"/>
            <a:chExt cx="1824" cy="797"/>
          </a:xfrm>
        </p:grpSpPr>
        <p:sp>
          <p:nvSpPr>
            <p:cNvPr id="1770527"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28"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الأنبياء</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6" name="Group 33"/>
          <p:cNvGrpSpPr>
            <a:grpSpLocks/>
          </p:cNvGrpSpPr>
          <p:nvPr/>
        </p:nvGrpSpPr>
        <p:grpSpPr bwMode="auto">
          <a:xfrm>
            <a:off x="1371600" y="5257800"/>
            <a:ext cx="2895600" cy="1265238"/>
            <a:chOff x="4872" y="2592"/>
            <a:chExt cx="1824" cy="797"/>
          </a:xfrm>
        </p:grpSpPr>
        <p:sp>
          <p:nvSpPr>
            <p:cNvPr id="1770530"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31"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الملوك</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1917" name="Group 36"/>
          <p:cNvGrpSpPr>
            <a:grpSpLocks/>
          </p:cNvGrpSpPr>
          <p:nvPr/>
        </p:nvGrpSpPr>
        <p:grpSpPr bwMode="auto">
          <a:xfrm>
            <a:off x="3581400" y="5592763"/>
            <a:ext cx="2819400" cy="1265237"/>
            <a:chOff x="-2592" y="768"/>
            <a:chExt cx="1776" cy="797"/>
          </a:xfrm>
        </p:grpSpPr>
        <p:sp>
          <p:nvSpPr>
            <p:cNvPr id="1770533"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0534"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القضاة</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sp>
        <p:nvSpPr>
          <p:cNvPr id="1770535" name="Text Box 39"/>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ea typeface="ＭＳ Ｐゴシック" pitchFamily="-112" charset="-128"/>
                <a:cs typeface="Arial" panose="020B0604020202020204" pitchFamily="34" charset="0"/>
              </a:rPr>
              <a:t>من؟</a:t>
            </a:r>
            <a:endParaRPr lang="en-US" sz="4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51919" name="Text Box 40"/>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58</a:t>
            </a:r>
            <a:endParaRPr lang="en-US" altLang="zh-CN" b="1" dirty="0">
              <a:solidFill>
                <a:schemeClr val="bg1"/>
              </a:solidFill>
              <a:latin typeface="Arial" panose="020B0604020202020204" pitchFamily="34" charset="0"/>
              <a:cs typeface="Arial" panose="020B0604020202020204" pitchFamily="34" charset="0"/>
            </a:endParaRPr>
          </a:p>
        </p:txBody>
      </p:sp>
      <p:sp>
        <p:nvSpPr>
          <p:cNvPr id="1770537" name="Rectangle 41"/>
          <p:cNvSpPr>
            <a:spLocks noGrp="1" noChangeArrowheads="1"/>
          </p:cNvSpPr>
          <p:nvPr>
            <p:ph type="title" idx="4294967295"/>
          </p:nvPr>
        </p:nvSpPr>
        <p:spPr>
          <a:xfrm>
            <a:off x="2933700" y="2724680"/>
            <a:ext cx="2971800" cy="2057400"/>
          </a:xfrm>
          <a:effectLst>
            <a:outerShdw blurRad="63500" dist="35921" dir="2700000" algn="ctr" rotWithShape="0">
              <a:schemeClr val="tx2">
                <a:alpha val="74998"/>
              </a:schemeClr>
            </a:outerShdw>
          </a:effectLst>
        </p:spPr>
        <p:txBody>
          <a:bodyPr>
            <a:normAutofit/>
          </a:bodyPr>
          <a:lstStyle/>
          <a:p>
            <a:pPr eaLnBrk="1" hangingPunct="1">
              <a:defRPr/>
            </a:pPr>
            <a:r>
              <a:rPr lang="ar-JO" dirty="0">
                <a:solidFill>
                  <a:schemeClr val="bg1"/>
                </a:solidFill>
                <a:ea typeface="ＭＳ Ｐゴシック" pitchFamily="-112" charset="-128"/>
                <a:cs typeface="Arial" panose="020B0604020202020204" pitchFamily="34" charset="0"/>
              </a:rPr>
              <a:t>نظرة ذات شكل دوري للتاريخ</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762026365"/>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2546" name="Rectangle 2" descr="Purple mesh"/>
          <p:cNvSpPr>
            <a:spLocks noChangeArrowheads="1"/>
          </p:cNvSpPr>
          <p:nvPr/>
        </p:nvSpPr>
        <p:spPr bwMode="auto">
          <a:xfrm>
            <a:off x="-14288" y="0"/>
            <a:ext cx="9158288"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47" name="Oval 3"/>
          <p:cNvSpPr>
            <a:spLocks noChangeArrowheads="1"/>
          </p:cNvSpPr>
          <p:nvPr/>
        </p:nvSpPr>
        <p:spPr bwMode="auto">
          <a:xfrm>
            <a:off x="1277938" y="12954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48" name="Text Box 4"/>
          <p:cNvSpPr txBox="1">
            <a:spLocks noChangeArrowheads="1"/>
          </p:cNvSpPr>
          <p:nvPr/>
        </p:nvSpPr>
        <p:spPr bwMode="auto">
          <a:xfrm>
            <a:off x="1241425" y="15779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الكنيسة</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grpSp>
        <p:nvGrpSpPr>
          <p:cNvPr id="253956" name="Group 5"/>
          <p:cNvGrpSpPr>
            <a:grpSpLocks/>
          </p:cNvGrpSpPr>
          <p:nvPr/>
        </p:nvGrpSpPr>
        <p:grpSpPr bwMode="auto">
          <a:xfrm>
            <a:off x="3346450" y="152400"/>
            <a:ext cx="2141538" cy="1600200"/>
            <a:chOff x="240" y="0"/>
            <a:chExt cx="1392" cy="1008"/>
          </a:xfrm>
        </p:grpSpPr>
        <p:sp>
          <p:nvSpPr>
            <p:cNvPr id="253982" name="AutoShape 6"/>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1772551" name="Text Box 7"/>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ＭＳ Ｐゴシック" pitchFamily="-112" charset="-128"/>
                  <a:cs typeface="Arial" panose="020B0604020202020204" pitchFamily="34" charset="0"/>
                </a:rPr>
                <a:t>الله</a:t>
              </a:r>
              <a:endParaRPr lang="en-US" sz="44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3957" name="Group 8"/>
          <p:cNvGrpSpPr>
            <a:grpSpLocks/>
          </p:cNvGrpSpPr>
          <p:nvPr/>
        </p:nvGrpSpPr>
        <p:grpSpPr bwMode="auto">
          <a:xfrm>
            <a:off x="4638675" y="1295400"/>
            <a:ext cx="2806700" cy="1265238"/>
            <a:chOff x="4704" y="1622"/>
            <a:chExt cx="1824" cy="797"/>
          </a:xfrm>
        </p:grpSpPr>
        <p:sp>
          <p:nvSpPr>
            <p:cNvPr id="1772553" name="Oval 9"/>
            <p:cNvSpPr>
              <a:spLocks noChangeArrowheads="1"/>
            </p:cNvSpPr>
            <p:nvPr/>
          </p:nvSpPr>
          <p:spPr bwMode="auto">
            <a:xfrm>
              <a:off x="4728" y="1622"/>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54" name="Text Box 10"/>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الأمم</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253958" name="Group 11"/>
          <p:cNvGrpSpPr>
            <a:grpSpLocks/>
          </p:cNvGrpSpPr>
          <p:nvPr/>
        </p:nvGrpSpPr>
        <p:grpSpPr bwMode="auto">
          <a:xfrm>
            <a:off x="5524500" y="2163763"/>
            <a:ext cx="2806700" cy="1265237"/>
            <a:chOff x="4320" y="960"/>
            <a:chExt cx="1824" cy="797"/>
          </a:xfrm>
        </p:grpSpPr>
        <p:sp>
          <p:nvSpPr>
            <p:cNvPr id="1772556" name="Oval 12"/>
            <p:cNvSpPr>
              <a:spLocks noChangeArrowheads="1"/>
            </p:cNvSpPr>
            <p:nvPr/>
          </p:nvSpPr>
          <p:spPr bwMode="auto">
            <a:xfrm>
              <a:off x="4344" y="960"/>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57" name="Text Box 13"/>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الآباء</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sp>
        <p:nvSpPr>
          <p:cNvPr id="1772558" name="Oval 14"/>
          <p:cNvSpPr>
            <a:spLocks noChangeArrowheads="1"/>
          </p:cNvSpPr>
          <p:nvPr/>
        </p:nvSpPr>
        <p:spPr bwMode="auto">
          <a:xfrm>
            <a:off x="96838" y="2163763"/>
            <a:ext cx="2732087"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59" name="Text Box 15"/>
          <p:cNvSpPr txBox="1">
            <a:spLocks noChangeArrowheads="1"/>
          </p:cNvSpPr>
          <p:nvPr/>
        </p:nvSpPr>
        <p:spPr bwMode="auto">
          <a:xfrm>
            <a:off x="60325" y="2444750"/>
            <a:ext cx="2806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الرسل</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253961" name="AutoShape 16"/>
          <p:cNvSpPr>
            <a:spLocks noChangeArrowheads="1"/>
          </p:cNvSpPr>
          <p:nvPr/>
        </p:nvSpPr>
        <p:spPr bwMode="auto">
          <a:xfrm>
            <a:off x="207963" y="3200400"/>
            <a:ext cx="1476375"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endParaRPr lang="zh-CN" altLang="en-US" b="1" dirty="0">
              <a:latin typeface="Arial" panose="020B0604020202020204" pitchFamily="34" charset="0"/>
              <a:cs typeface="Arial" panose="020B0604020202020204" pitchFamily="34" charset="0"/>
            </a:endParaRPr>
          </a:p>
        </p:txBody>
      </p:sp>
      <p:sp>
        <p:nvSpPr>
          <p:cNvPr id="1772561" name="Text Box 17"/>
          <p:cNvSpPr txBox="1">
            <a:spLocks noChangeArrowheads="1"/>
          </p:cNvSpPr>
          <p:nvPr/>
        </p:nvSpPr>
        <p:spPr bwMode="auto">
          <a:xfrm>
            <a:off x="-457200" y="3581400"/>
            <a:ext cx="2806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المخلص</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62" name="Oval 18"/>
          <p:cNvSpPr>
            <a:spLocks noChangeArrowheads="1"/>
          </p:cNvSpPr>
          <p:nvPr/>
        </p:nvSpPr>
        <p:spPr bwMode="auto">
          <a:xfrm>
            <a:off x="909638" y="4191000"/>
            <a:ext cx="2732087"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63" name="Text Box 19"/>
          <p:cNvSpPr txBox="1">
            <a:spLocks noChangeArrowheads="1"/>
          </p:cNvSpPr>
          <p:nvPr/>
        </p:nvSpPr>
        <p:spPr bwMode="auto">
          <a:xfrm>
            <a:off x="871538" y="44719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الأنبياء</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64" name="Oval 20"/>
          <p:cNvSpPr>
            <a:spLocks noChangeArrowheads="1"/>
          </p:cNvSpPr>
          <p:nvPr/>
        </p:nvSpPr>
        <p:spPr bwMode="auto">
          <a:xfrm>
            <a:off x="5943600" y="30480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65" name="Oval 21"/>
          <p:cNvSpPr>
            <a:spLocks noChangeArrowheads="1"/>
          </p:cNvSpPr>
          <p:nvPr/>
        </p:nvSpPr>
        <p:spPr bwMode="auto">
          <a:xfrm>
            <a:off x="1352550" y="5257800"/>
            <a:ext cx="2732088"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66" name="Text Box 22"/>
          <p:cNvSpPr txBox="1">
            <a:spLocks noChangeArrowheads="1"/>
          </p:cNvSpPr>
          <p:nvPr/>
        </p:nvSpPr>
        <p:spPr bwMode="auto">
          <a:xfrm>
            <a:off x="1316038" y="5538788"/>
            <a:ext cx="280511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الملوك</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67" name="Text Box 23"/>
          <p:cNvSpPr txBox="1">
            <a:spLocks noChangeArrowheads="1"/>
          </p:cNvSpPr>
          <p:nvPr/>
        </p:nvSpPr>
        <p:spPr bwMode="auto">
          <a:xfrm>
            <a:off x="280988" y="457200"/>
            <a:ext cx="54657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ea typeface="ＭＳ Ｐゴシック" pitchFamily="-112" charset="-128"/>
                <a:cs typeface="Arial" panose="020B0604020202020204" pitchFamily="34" charset="0"/>
              </a:rPr>
              <a:t>تكوين</a:t>
            </a:r>
            <a:endParaRPr lang="en-US" sz="4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53969" name="Text Box 2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b="1" dirty="0">
                <a:solidFill>
                  <a:schemeClr val="bg1"/>
                </a:solidFill>
                <a:latin typeface="Arial" panose="020B0604020202020204" pitchFamily="34" charset="0"/>
                <a:cs typeface="Arial" panose="020B0604020202020204" pitchFamily="34" charset="0"/>
              </a:rPr>
              <a:t>58</a:t>
            </a:r>
            <a:endParaRPr lang="en-US" altLang="zh-CN" b="1" dirty="0">
              <a:solidFill>
                <a:schemeClr val="bg1"/>
              </a:solidFill>
              <a:latin typeface="Arial" panose="020B0604020202020204" pitchFamily="34" charset="0"/>
              <a:cs typeface="Arial" panose="020B0604020202020204" pitchFamily="34" charset="0"/>
            </a:endParaRPr>
          </a:p>
        </p:txBody>
      </p:sp>
      <p:sp>
        <p:nvSpPr>
          <p:cNvPr id="1772569" name="Text Box 25"/>
          <p:cNvSpPr txBox="1">
            <a:spLocks noChangeArrowheads="1"/>
          </p:cNvSpPr>
          <p:nvPr/>
        </p:nvSpPr>
        <p:spPr bwMode="auto">
          <a:xfrm>
            <a:off x="5803900" y="326072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الأسباط</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70" name="Oval 26"/>
          <p:cNvSpPr>
            <a:spLocks noChangeArrowheads="1"/>
          </p:cNvSpPr>
          <p:nvPr/>
        </p:nvSpPr>
        <p:spPr bwMode="auto">
          <a:xfrm>
            <a:off x="6096000" y="3992563"/>
            <a:ext cx="2733675"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71" name="Text Box 27"/>
          <p:cNvSpPr txBox="1">
            <a:spLocks noChangeArrowheads="1"/>
          </p:cNvSpPr>
          <p:nvPr/>
        </p:nvSpPr>
        <p:spPr bwMode="auto">
          <a:xfrm>
            <a:off x="6032500" y="42052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إسرائيل</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72" name="Oval 28"/>
          <p:cNvSpPr>
            <a:spLocks noChangeArrowheads="1"/>
          </p:cNvSpPr>
          <p:nvPr/>
        </p:nvSpPr>
        <p:spPr bwMode="auto">
          <a:xfrm>
            <a:off x="5334000" y="48768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73" name="Text Box 29"/>
          <p:cNvSpPr txBox="1">
            <a:spLocks noChangeArrowheads="1"/>
          </p:cNvSpPr>
          <p:nvPr/>
        </p:nvSpPr>
        <p:spPr bwMode="auto">
          <a:xfrm>
            <a:off x="5081588" y="51593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الكهنة</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74" name="Oval 30"/>
          <p:cNvSpPr>
            <a:spLocks noChangeArrowheads="1"/>
          </p:cNvSpPr>
          <p:nvPr/>
        </p:nvSpPr>
        <p:spPr bwMode="auto">
          <a:xfrm>
            <a:off x="3505200" y="5592763"/>
            <a:ext cx="2732088"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1772575" name="Text Box 31"/>
          <p:cNvSpPr txBox="1">
            <a:spLocks noChangeArrowheads="1"/>
          </p:cNvSpPr>
          <p:nvPr/>
        </p:nvSpPr>
        <p:spPr bwMode="auto">
          <a:xfrm>
            <a:off x="3716338" y="5875338"/>
            <a:ext cx="22145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2"/>
                </a:solidFill>
                <a:latin typeface="Arial" panose="020B0604020202020204" pitchFamily="34" charset="0"/>
                <a:ea typeface="ＭＳ Ｐゴシック" pitchFamily="-112" charset="-128"/>
                <a:cs typeface="Arial" panose="020B0604020202020204" pitchFamily="34" charset="0"/>
              </a:rPr>
              <a:t>القضاة</a:t>
            </a:r>
            <a:endParaRPr lang="en-US" sz="4000" b="1" dirty="0">
              <a:solidFill>
                <a:schemeClr val="bg2"/>
              </a:solidFill>
              <a:latin typeface="Arial" panose="020B0604020202020204" pitchFamily="34" charset="0"/>
              <a:ea typeface="ＭＳ Ｐゴシック" pitchFamily="-112" charset="-128"/>
              <a:cs typeface="Arial" panose="020B0604020202020204" pitchFamily="34" charset="0"/>
            </a:endParaRPr>
          </a:p>
        </p:txBody>
      </p:sp>
      <p:sp>
        <p:nvSpPr>
          <p:cNvPr id="1772576" name="Rectangle 32"/>
          <p:cNvSpPr>
            <a:spLocks noGrp="1" noChangeArrowheads="1"/>
          </p:cNvSpPr>
          <p:nvPr>
            <p:ph type="title" idx="4294967295"/>
          </p:nvPr>
        </p:nvSpPr>
        <p:spPr>
          <a:xfrm>
            <a:off x="2137831" y="2846387"/>
            <a:ext cx="4191000" cy="1752600"/>
          </a:xfrm>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cs typeface="Arial" panose="020B0604020202020204" pitchFamily="34" charset="0"/>
              </a:rPr>
              <a:t>سفر التكوين </a:t>
            </a:r>
            <a:br>
              <a:rPr lang="ar-JO" sz="3600" dirty="0">
                <a:solidFill>
                  <a:schemeClr val="bg1"/>
                </a:solidFill>
                <a:cs typeface="Arial" panose="020B0604020202020204" pitchFamily="34" charset="0"/>
              </a:rPr>
            </a:br>
            <a:r>
              <a:rPr lang="ar-JO" sz="3600" dirty="0">
                <a:solidFill>
                  <a:schemeClr val="bg1"/>
                </a:solidFill>
                <a:cs typeface="Arial" panose="020B0604020202020204" pitchFamily="34" charset="0"/>
              </a:rPr>
              <a:t>في النظرة الدورية </a:t>
            </a:r>
            <a:br>
              <a:rPr lang="ar-JO" sz="3600" dirty="0">
                <a:solidFill>
                  <a:schemeClr val="bg1"/>
                </a:solidFill>
                <a:cs typeface="Arial" panose="020B0604020202020204" pitchFamily="34" charset="0"/>
              </a:rPr>
            </a:br>
            <a:r>
              <a:rPr lang="ar-JO" sz="3600" dirty="0">
                <a:solidFill>
                  <a:schemeClr val="bg1"/>
                </a:solidFill>
                <a:cs typeface="Arial" panose="020B0604020202020204" pitchFamily="34" charset="0"/>
              </a:rPr>
              <a:t>للتاريخ</a:t>
            </a:r>
            <a:endParaRPr lang="en-US" sz="3600" dirty="0">
              <a:solidFill>
                <a:schemeClr val="bg1"/>
              </a:solidFill>
              <a:cs typeface="Arial" panose="020B0604020202020204" pitchFamily="34" charset="0"/>
            </a:endParaRPr>
          </a:p>
        </p:txBody>
      </p:sp>
    </p:spTree>
    <p:extLst>
      <p:ext uri="{BB962C8B-B14F-4D97-AF65-F5344CB8AC3E}">
        <p14:creationId xmlns:p14="http://schemas.microsoft.com/office/powerpoint/2010/main" val="744815361"/>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1774595"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596"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597"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598"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599"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00"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01"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02"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03"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nvGrpSpPr>
          <p:cNvPr id="256011" name="Group 12"/>
          <p:cNvGrpSpPr>
            <a:grpSpLocks/>
          </p:cNvGrpSpPr>
          <p:nvPr/>
        </p:nvGrpSpPr>
        <p:grpSpPr bwMode="auto">
          <a:xfrm>
            <a:off x="457200" y="3825875"/>
            <a:ext cx="8229600" cy="0"/>
            <a:chOff x="288" y="2208"/>
            <a:chExt cx="5184" cy="0"/>
          </a:xfrm>
        </p:grpSpPr>
        <p:sp>
          <p:nvSpPr>
            <p:cNvPr id="1774605"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256034"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grpSp>
        <p:nvGrpSpPr>
          <p:cNvPr id="256012" name="Group 15"/>
          <p:cNvGrpSpPr>
            <a:grpSpLocks/>
          </p:cNvGrpSpPr>
          <p:nvPr/>
        </p:nvGrpSpPr>
        <p:grpSpPr bwMode="auto">
          <a:xfrm>
            <a:off x="2286000" y="4435474"/>
            <a:ext cx="5581650" cy="1200150"/>
            <a:chOff x="1440" y="2794"/>
            <a:chExt cx="3516" cy="756"/>
          </a:xfrm>
        </p:grpSpPr>
        <p:sp>
          <p:nvSpPr>
            <p:cNvPr id="1774608" name="Text Box 16"/>
            <p:cNvSpPr txBox="1">
              <a:spLocks noChangeArrowheads="1"/>
            </p:cNvSpPr>
            <p:nvPr/>
          </p:nvSpPr>
          <p:spPr bwMode="auto">
            <a:xfrm>
              <a:off x="4044" y="2794"/>
              <a:ext cx="24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1000</a:t>
              </a:r>
            </a:p>
          </p:txBody>
        </p:sp>
        <p:sp>
          <p:nvSpPr>
            <p:cNvPr id="1774609" name="Text Box 17"/>
            <p:cNvSpPr txBox="1">
              <a:spLocks noChangeArrowheads="1"/>
            </p:cNvSpPr>
            <p:nvPr/>
          </p:nvSpPr>
          <p:spPr bwMode="auto">
            <a:xfrm>
              <a:off x="4716" y="2794"/>
              <a:ext cx="24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2000</a:t>
              </a:r>
            </a:p>
          </p:txBody>
        </p:sp>
        <p:sp>
          <p:nvSpPr>
            <p:cNvPr id="1774610" name="Text Box 18"/>
            <p:cNvSpPr txBox="1">
              <a:spLocks noChangeArrowheads="1"/>
            </p:cNvSpPr>
            <p:nvPr/>
          </p:nvSpPr>
          <p:spPr bwMode="auto">
            <a:xfrm>
              <a:off x="3420" y="2794"/>
              <a:ext cx="240" cy="4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AD</a:t>
              </a:r>
            </a:p>
          </p:txBody>
        </p:sp>
        <p:sp>
          <p:nvSpPr>
            <p:cNvPr id="1774611" name="Text Box 19"/>
            <p:cNvSpPr txBox="1">
              <a:spLocks noChangeArrowheads="1"/>
            </p:cNvSpPr>
            <p:nvPr/>
          </p:nvSpPr>
          <p:spPr bwMode="auto">
            <a:xfrm>
              <a:off x="2748" y="2794"/>
              <a:ext cx="24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1000</a:t>
              </a:r>
            </a:p>
          </p:txBody>
        </p:sp>
        <p:sp>
          <p:nvSpPr>
            <p:cNvPr id="1774612" name="Text Box 20"/>
            <p:cNvSpPr txBox="1">
              <a:spLocks noChangeArrowheads="1"/>
            </p:cNvSpPr>
            <p:nvPr/>
          </p:nvSpPr>
          <p:spPr bwMode="auto">
            <a:xfrm>
              <a:off x="2124" y="2794"/>
              <a:ext cx="24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2000</a:t>
              </a:r>
            </a:p>
          </p:txBody>
        </p:sp>
        <p:sp>
          <p:nvSpPr>
            <p:cNvPr id="1774613" name="Text Box 21"/>
            <p:cNvSpPr txBox="1">
              <a:spLocks noChangeArrowheads="1"/>
            </p:cNvSpPr>
            <p:nvPr/>
          </p:nvSpPr>
          <p:spPr bwMode="auto">
            <a:xfrm>
              <a:off x="1440" y="2794"/>
              <a:ext cx="240" cy="7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chemeClr val="bg1"/>
                  </a:solidFill>
                  <a:latin typeface="Arial" panose="020B0604020202020204" pitchFamily="34" charset="0"/>
                  <a:ea typeface="ＭＳ Ｐゴシック" pitchFamily="-112" charset="-128"/>
                  <a:cs typeface="Arial" panose="020B0604020202020204" pitchFamily="34" charset="0"/>
                </a:rPr>
                <a:t>3000</a:t>
              </a:r>
            </a:p>
          </p:txBody>
        </p:sp>
      </p:grpSp>
      <p:sp>
        <p:nvSpPr>
          <p:cNvPr id="1774614"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الطوفان</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4615" name="Text Box 23"/>
          <p:cNvSpPr txBox="1">
            <a:spLocks noChangeArrowheads="1"/>
          </p:cNvSpPr>
          <p:nvPr/>
        </p:nvSpPr>
        <p:spPr bwMode="auto">
          <a:xfrm>
            <a:off x="-609600" y="55911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9933"/>
                </a:solidFill>
                <a:latin typeface="Arial" panose="020B0604020202020204" pitchFamily="34" charset="0"/>
                <a:ea typeface="ＭＳ Ｐゴシック" pitchFamily="-112" charset="-128"/>
                <a:cs typeface="Arial" panose="020B0604020202020204" pitchFamily="34" charset="0"/>
              </a:rPr>
              <a:t>الخلق</a:t>
            </a:r>
            <a:endParaRPr lang="en-US" sz="3200" b="1" dirty="0">
              <a:solidFill>
                <a:srgbClr val="FF9933"/>
              </a:solidFill>
              <a:latin typeface="Arial" panose="020B0604020202020204" pitchFamily="34" charset="0"/>
              <a:ea typeface="ＭＳ Ｐゴシック" pitchFamily="-112" charset="-128"/>
              <a:cs typeface="Arial" panose="020B0604020202020204" pitchFamily="34" charset="0"/>
            </a:endParaRPr>
          </a:p>
        </p:txBody>
      </p:sp>
      <p:sp>
        <p:nvSpPr>
          <p:cNvPr id="1774616"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إبراهيم</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4617" name="Text Box 25"/>
          <p:cNvSpPr txBox="1">
            <a:spLocks noChangeArrowheads="1"/>
          </p:cNvSpPr>
          <p:nvPr/>
        </p:nvSpPr>
        <p:spPr bwMode="auto">
          <a:xfrm>
            <a:off x="34671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داود</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4618"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يسوع</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4619"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اليوم</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4620" name="Text Box 28"/>
          <p:cNvSpPr txBox="1">
            <a:spLocks noChangeArrowheads="1"/>
          </p:cNvSpPr>
          <p:nvPr/>
        </p:nvSpPr>
        <p:spPr bwMode="auto">
          <a:xfrm>
            <a:off x="6705600" y="5591175"/>
            <a:ext cx="243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9933"/>
                </a:solidFill>
                <a:latin typeface="Arial" panose="020B0604020202020204" pitchFamily="34" charset="0"/>
                <a:ea typeface="ＭＳ Ｐゴシック" pitchFamily="-112" charset="-128"/>
                <a:cs typeface="Arial" panose="020B0604020202020204" pitchFamily="34" charset="0"/>
              </a:rPr>
              <a:t>الخليقة</a:t>
            </a:r>
          </a:p>
          <a:p>
            <a:pPr algn="r" eaLnBrk="1" hangingPunct="1">
              <a:spcBef>
                <a:spcPct val="50000"/>
              </a:spcBef>
              <a:defRPr/>
            </a:pPr>
            <a:r>
              <a:rPr lang="ar-JO" sz="3200" b="1" dirty="0">
                <a:solidFill>
                  <a:srgbClr val="FF9933"/>
                </a:solidFill>
                <a:latin typeface="Arial" panose="020B0604020202020204" pitchFamily="34" charset="0"/>
                <a:ea typeface="ＭＳ Ｐゴシック" pitchFamily="-112" charset="-128"/>
                <a:cs typeface="Arial" panose="020B0604020202020204" pitchFamily="34" charset="0"/>
              </a:rPr>
              <a:t>الجديدة</a:t>
            </a:r>
            <a:endParaRPr lang="en-US" sz="3200" b="1" dirty="0">
              <a:solidFill>
                <a:srgbClr val="FF9933"/>
              </a:solidFill>
              <a:latin typeface="Arial" panose="020B0604020202020204" pitchFamily="34" charset="0"/>
              <a:ea typeface="ＭＳ Ｐゴシック" pitchFamily="-112" charset="-128"/>
              <a:cs typeface="Arial" panose="020B0604020202020204" pitchFamily="34" charset="0"/>
            </a:endParaRPr>
          </a:p>
        </p:txBody>
      </p:sp>
      <p:grpSp>
        <p:nvGrpSpPr>
          <p:cNvPr id="310292" name="Group 29"/>
          <p:cNvGrpSpPr>
            <a:grpSpLocks/>
          </p:cNvGrpSpPr>
          <p:nvPr/>
        </p:nvGrpSpPr>
        <p:grpSpPr bwMode="auto">
          <a:xfrm>
            <a:off x="5715000" y="3429000"/>
            <a:ext cx="1828800" cy="762000"/>
            <a:chOff x="3648" y="1824"/>
            <a:chExt cx="1152" cy="480"/>
          </a:xfrm>
          <a:solidFill>
            <a:srgbClr val="000090"/>
          </a:solidFill>
        </p:grpSpPr>
        <p:sp>
          <p:nvSpPr>
            <p:cNvPr id="1774622"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23"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الكنيسة</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310293" name="Group 32"/>
          <p:cNvGrpSpPr>
            <a:grpSpLocks/>
          </p:cNvGrpSpPr>
          <p:nvPr/>
        </p:nvGrpSpPr>
        <p:grpSpPr bwMode="auto">
          <a:xfrm>
            <a:off x="4491038" y="3200400"/>
            <a:ext cx="1219200" cy="609600"/>
            <a:chOff x="2829" y="2016"/>
            <a:chExt cx="768" cy="384"/>
          </a:xfrm>
          <a:solidFill>
            <a:srgbClr val="000090"/>
          </a:solidFill>
        </p:grpSpPr>
        <p:sp>
          <p:nvSpPr>
            <p:cNvPr id="1774625"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26"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الملوك</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grpSp>
        <p:nvGrpSpPr>
          <p:cNvPr id="310294" name="Group 35"/>
          <p:cNvGrpSpPr>
            <a:grpSpLocks/>
          </p:cNvGrpSpPr>
          <p:nvPr/>
        </p:nvGrpSpPr>
        <p:grpSpPr bwMode="auto">
          <a:xfrm>
            <a:off x="3352800" y="3763963"/>
            <a:ext cx="1371600" cy="655637"/>
            <a:chOff x="2112" y="2371"/>
            <a:chExt cx="864" cy="413"/>
          </a:xfrm>
          <a:solidFill>
            <a:srgbClr val="000090"/>
          </a:solidFill>
        </p:grpSpPr>
        <p:sp>
          <p:nvSpPr>
            <p:cNvPr id="1774628"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4629"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الأسباط</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grpSp>
      <p:sp>
        <p:nvSpPr>
          <p:cNvPr id="1774630" name="Text Box 38"/>
          <p:cNvSpPr txBox="1">
            <a:spLocks noChangeArrowheads="1"/>
          </p:cNvSpPr>
          <p:nvPr/>
        </p:nvSpPr>
        <p:spPr bwMode="auto">
          <a:xfrm>
            <a:off x="1143000" y="457200"/>
            <a:ext cx="5638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FFFF00"/>
                </a:solidFill>
                <a:latin typeface="Arial" panose="020B0604020202020204" pitchFamily="34" charset="0"/>
                <a:ea typeface="ＭＳ Ｐゴシック" pitchFamily="-112" charset="-128"/>
                <a:cs typeface="Arial" panose="020B0604020202020204" pitchFamily="34" charset="0"/>
              </a:rPr>
              <a:t>تكوين</a:t>
            </a:r>
            <a:r>
              <a:rPr lang="en-US" sz="3600" b="1" dirty="0">
                <a:solidFill>
                  <a:srgbClr val="FFFF00"/>
                </a:solidFill>
                <a:latin typeface="Arial" panose="020B0604020202020204" pitchFamily="34" charset="0"/>
                <a:ea typeface="ＭＳ Ｐゴシック" pitchFamily="-112" charset="-128"/>
                <a:cs typeface="Arial" panose="020B0604020202020204" pitchFamily="34" charset="0"/>
              </a:rPr>
              <a:t> = </a:t>
            </a:r>
            <a:r>
              <a:rPr lang="ar-JO" sz="3600" b="1" dirty="0">
                <a:solidFill>
                  <a:srgbClr val="FFFF00"/>
                </a:solidFill>
                <a:latin typeface="Arial" panose="020B0604020202020204" pitchFamily="34" charset="0"/>
                <a:ea typeface="ＭＳ Ｐゴシック" pitchFamily="-112" charset="-128"/>
                <a:cs typeface="Arial" panose="020B0604020202020204" pitchFamily="34" charset="0"/>
              </a:rPr>
              <a:t>2369 سنة</a:t>
            </a:r>
            <a:endParaRPr lang="en-US" sz="3600" b="1" dirty="0">
              <a:solidFill>
                <a:srgbClr val="FFFF00"/>
              </a:solidFill>
              <a:latin typeface="Arial" panose="020B0604020202020204" pitchFamily="34" charset="0"/>
              <a:ea typeface="ＭＳ Ｐゴシック" pitchFamily="-112" charset="-128"/>
              <a:cs typeface="Arial" panose="020B0604020202020204" pitchFamily="34" charset="0"/>
            </a:endParaRPr>
          </a:p>
        </p:txBody>
      </p:sp>
      <p:sp>
        <p:nvSpPr>
          <p:cNvPr id="1774631" name="AutoShape 39"/>
          <p:cNvSpPr>
            <a:spLocks/>
          </p:cNvSpPr>
          <p:nvPr/>
        </p:nvSpPr>
        <p:spPr bwMode="auto">
          <a:xfrm rot="5400000" flipV="1">
            <a:off x="1752600" y="0"/>
            <a:ext cx="685800" cy="3429000"/>
          </a:xfrm>
          <a:prstGeom prst="leftBrace">
            <a:avLst>
              <a:gd name="adj1" fmla="val 41667"/>
              <a:gd name="adj2" fmla="val 50000"/>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256025" name="Text Box 40"/>
          <p:cNvSpPr txBox="1">
            <a:spLocks noChangeArrowheads="1"/>
          </p:cNvSpPr>
          <p:nvPr/>
        </p:nvSpPr>
        <p:spPr bwMode="auto">
          <a:xfrm>
            <a:off x="8926513"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latin typeface="Arial" panose="020B0604020202020204" pitchFamily="34" charset="0"/>
                <a:cs typeface="Arial" panose="020B0604020202020204" pitchFamily="34" charset="0"/>
              </a:rPr>
              <a:t>58</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256026" name="Rectangle 41"/>
          <p:cNvSpPr>
            <a:spLocks noGrp="1" noChangeArrowheads="1"/>
          </p:cNvSpPr>
          <p:nvPr>
            <p:ph type="title" idx="4294967295"/>
          </p:nvPr>
        </p:nvSpPr>
        <p:spPr>
          <a:xfrm>
            <a:off x="838200" y="6172200"/>
            <a:ext cx="7772400" cy="685800"/>
          </a:xfrm>
        </p:spPr>
        <p:txBody>
          <a:bodyPr>
            <a:normAutofit fontScale="90000"/>
          </a:bodyPr>
          <a:lstStyle/>
          <a:p>
            <a:pP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الخط الزمني</a:t>
            </a:r>
            <a:endParaRPr lang="en-US" altLang="zh-CN" sz="40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319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1774630"/>
                                        </p:tgtEl>
                                        <p:attrNameLst>
                                          <p:attrName>style.visibility</p:attrName>
                                        </p:attrNameLst>
                                      </p:cBhvr>
                                      <p:to>
                                        <p:strVal val="visible"/>
                                      </p:to>
                                    </p:set>
                                    <p:animEffect transition="in" filter="dissolve">
                                      <p:cBhvr>
                                        <p:cTn id="7" dur="500"/>
                                        <p:tgtEl>
                                          <p:spTgt spid="1774630"/>
                                        </p:tgtEl>
                                      </p:cBhvr>
                                    </p:animEffect>
                                  </p:childTnLst>
                                </p:cTn>
                              </p:par>
                            </p:childTnLst>
                          </p:cTn>
                        </p:par>
                        <p:par>
                          <p:cTn id="8" fill="hold" nodeType="afterGroup">
                            <p:stCondLst>
                              <p:cond delay="8500"/>
                            </p:stCondLst>
                            <p:childTnLst>
                              <p:par>
                                <p:cTn id="9" presetID="22" presetClass="entr" presetSubtype="1" fill="hold" grpId="0" nodeType="afterEffect">
                                  <p:stCondLst>
                                    <p:cond delay="1000"/>
                                  </p:stCondLst>
                                  <p:childTnLst>
                                    <p:set>
                                      <p:cBhvr>
                                        <p:cTn id="10" dur="1" fill="hold">
                                          <p:stCondLst>
                                            <p:cond delay="0"/>
                                          </p:stCondLst>
                                        </p:cTn>
                                        <p:tgtEl>
                                          <p:spTgt spid="1774631"/>
                                        </p:tgtEl>
                                        <p:attrNameLst>
                                          <p:attrName>style.visibility</p:attrName>
                                        </p:attrNameLst>
                                      </p:cBhvr>
                                      <p:to>
                                        <p:strVal val="visible"/>
                                      </p:to>
                                    </p:set>
                                    <p:animEffect transition="in" filter="wipe(up)">
                                      <p:cBhvr>
                                        <p:cTn id="11" dur="500"/>
                                        <p:tgtEl>
                                          <p:spTgt spid="177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630" grpId="0" autoUpdateAnimBg="0"/>
      <p:bldP spid="17746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177869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2"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3"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4"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5"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6"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7"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698"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nvGrpSpPr>
          <p:cNvPr id="264202" name="Group 11"/>
          <p:cNvGrpSpPr>
            <a:grpSpLocks/>
          </p:cNvGrpSpPr>
          <p:nvPr/>
        </p:nvGrpSpPr>
        <p:grpSpPr bwMode="auto">
          <a:xfrm>
            <a:off x="2514600" y="533400"/>
            <a:ext cx="6019800" cy="938213"/>
            <a:chOff x="1584" y="336"/>
            <a:chExt cx="3792" cy="591"/>
          </a:xfrm>
        </p:grpSpPr>
        <p:sp>
          <p:nvSpPr>
            <p:cNvPr id="1778700"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01"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grpSp>
        <p:nvGrpSpPr>
          <p:cNvPr id="264203" name="Group 14"/>
          <p:cNvGrpSpPr>
            <a:grpSpLocks/>
          </p:cNvGrpSpPr>
          <p:nvPr/>
        </p:nvGrpSpPr>
        <p:grpSpPr bwMode="auto">
          <a:xfrm>
            <a:off x="533400" y="4953000"/>
            <a:ext cx="6019800" cy="685800"/>
            <a:chOff x="336" y="3120"/>
            <a:chExt cx="3792" cy="432"/>
          </a:xfrm>
        </p:grpSpPr>
        <p:sp>
          <p:nvSpPr>
            <p:cNvPr id="1778703"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04"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grpSp>
        <p:nvGrpSpPr>
          <p:cNvPr id="264204" name="Group 17"/>
          <p:cNvGrpSpPr>
            <a:grpSpLocks/>
          </p:cNvGrpSpPr>
          <p:nvPr/>
        </p:nvGrpSpPr>
        <p:grpSpPr bwMode="auto">
          <a:xfrm>
            <a:off x="533400" y="5638800"/>
            <a:ext cx="6019800" cy="685800"/>
            <a:chOff x="336" y="3120"/>
            <a:chExt cx="3792" cy="432"/>
          </a:xfrm>
        </p:grpSpPr>
        <p:sp>
          <p:nvSpPr>
            <p:cNvPr id="1778706"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07"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sp>
        <p:nvSpPr>
          <p:cNvPr id="1778708"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2083 سنة</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8709" name="Text Box 21"/>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أحداث 1 - 11</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8710" name="Line 2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11" name="Line 2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12" name="Line 24"/>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13" name="Line 25"/>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78714" name="Text Box 26"/>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286 سنة</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78715" name="Text Box 27"/>
          <p:cNvSpPr txBox="1">
            <a:spLocks noChangeArrowheads="1"/>
          </p:cNvSpPr>
          <p:nvPr/>
        </p:nvSpPr>
        <p:spPr bwMode="auto">
          <a:xfrm>
            <a:off x="2676525" y="438150"/>
            <a:ext cx="2505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التاريخ </a:t>
            </a:r>
          </a:p>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البدائي</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64213" name="Text Box 28"/>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latin typeface="Arial" panose="020B0604020202020204" pitchFamily="34" charset="0"/>
                <a:cs typeface="Arial" panose="020B0604020202020204" pitchFamily="34" charset="0"/>
              </a:rPr>
              <a:t>56</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1778717" name="Rectangle 29"/>
          <p:cNvSpPr>
            <a:spLocks noGrp="1" noChangeArrowheads="1"/>
          </p:cNvSpPr>
          <p:nvPr>
            <p:ph type="title" idx="4294967295"/>
          </p:nvPr>
        </p:nvSpPr>
        <p:spPr>
          <a:xfrm>
            <a:off x="6934200" y="4800600"/>
            <a:ext cx="2209800" cy="2057400"/>
          </a:xfrm>
          <a:effectLst>
            <a:outerShdw blurRad="63500" dist="35921" dir="2700000" algn="ctr" rotWithShape="0">
              <a:schemeClr val="tx2">
                <a:alpha val="74998"/>
              </a:schemeClr>
            </a:outerShdw>
          </a:effectLst>
        </p:spPr>
        <p:txBody>
          <a:bodyPr/>
          <a:lstStyle/>
          <a:p>
            <a:pPr eaLnBrk="1" hangingPunct="1">
              <a:defRPr/>
            </a:pPr>
            <a:r>
              <a:rPr lang="ar-JO" sz="3200" dirty="0">
                <a:solidFill>
                  <a:schemeClr val="bg1"/>
                </a:solidFill>
                <a:cs typeface="Arial" panose="020B0604020202020204" pitchFamily="34" charset="0"/>
              </a:rPr>
              <a:t>جدول تكوين</a:t>
            </a:r>
            <a:br>
              <a:rPr lang="ar-JO" sz="3200" dirty="0">
                <a:solidFill>
                  <a:schemeClr val="bg1"/>
                </a:solidFill>
                <a:cs typeface="Arial" panose="020B0604020202020204" pitchFamily="34" charset="0"/>
              </a:rPr>
            </a:br>
            <a:r>
              <a:rPr lang="ar-JO" sz="3200" dirty="0">
                <a:solidFill>
                  <a:schemeClr val="bg1"/>
                </a:solidFill>
                <a:cs typeface="Arial" panose="020B0604020202020204" pitchFamily="34" charset="0"/>
              </a:rPr>
              <a:t> 1 - 11</a:t>
            </a:r>
            <a:endParaRPr lang="en-US" sz="4000" dirty="0">
              <a:solidFill>
                <a:schemeClr val="bg1"/>
              </a:solidFill>
              <a:cs typeface="Arial" panose="020B0604020202020204" pitchFamily="34" charset="0"/>
            </a:endParaRPr>
          </a:p>
        </p:txBody>
      </p:sp>
    </p:spTree>
    <p:extLst>
      <p:ext uri="{BB962C8B-B14F-4D97-AF65-F5344CB8AC3E}">
        <p14:creationId xmlns:p14="http://schemas.microsoft.com/office/powerpoint/2010/main" val="4075871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8709"/>
                                        </p:tgtEl>
                                        <p:attrNameLst>
                                          <p:attrName>style.visibility</p:attrName>
                                        </p:attrNameLst>
                                      </p:cBhvr>
                                      <p:to>
                                        <p:strVal val="visible"/>
                                      </p:to>
                                    </p:set>
                                    <p:animEffect transition="in" filter="dissolve">
                                      <p:cBhvr>
                                        <p:cTn id="7" dur="500"/>
                                        <p:tgtEl>
                                          <p:spTgt spid="1778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8708"/>
                                        </p:tgtEl>
                                        <p:attrNameLst>
                                          <p:attrName>style.visibility</p:attrName>
                                        </p:attrNameLst>
                                      </p:cBhvr>
                                      <p:to>
                                        <p:strVal val="visible"/>
                                      </p:to>
                                    </p:set>
                                    <p:animEffect transition="in" filter="dissolve">
                                      <p:cBhvr>
                                        <p:cTn id="12" dur="500"/>
                                        <p:tgtEl>
                                          <p:spTgt spid="1778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8714"/>
                                        </p:tgtEl>
                                        <p:attrNameLst>
                                          <p:attrName>style.visibility</p:attrName>
                                        </p:attrNameLst>
                                      </p:cBhvr>
                                      <p:to>
                                        <p:strVal val="visible"/>
                                      </p:to>
                                    </p:set>
                                    <p:animEffect transition="in" filter="dissolve">
                                      <p:cBhvr>
                                        <p:cTn id="17" dur="500"/>
                                        <p:tgtEl>
                                          <p:spTgt spid="1778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78715"/>
                                        </p:tgtEl>
                                        <p:attrNameLst>
                                          <p:attrName>style.visibility</p:attrName>
                                        </p:attrNameLst>
                                      </p:cBhvr>
                                      <p:to>
                                        <p:strVal val="visible"/>
                                      </p:to>
                                    </p:set>
                                    <p:animEffect transition="in" filter="dissolve">
                                      <p:cBhvr>
                                        <p:cTn id="22" dur="500"/>
                                        <p:tgtEl>
                                          <p:spTgt spid="1778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708" grpId="0" autoUpdateAnimBg="0"/>
      <p:bldP spid="1778709" grpId="0" autoUpdateAnimBg="0"/>
      <p:bldP spid="1778714" grpId="0" autoUpdateAnimBg="0"/>
      <p:bldP spid="177871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خلق الله مملكة كاملة (1 – 2) لكن الإنسان سلم حكمه للشيطان (3) و لهذا فإن الله قد اختار نسلاً ليقيم حاكماً (4-11) ليبارك كل الأمم في إبراهيم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23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sz="2000" b="1" dirty="0">
              <a:latin typeface="Arial" panose="020B0604020202020204" pitchFamily="34" charset="0"/>
              <a:cs typeface="Arial" panose="020B0604020202020204" pitchFamily="34" charset="0"/>
            </a:endParaRPr>
          </a:p>
        </p:txBody>
      </p:sp>
      <p:sp>
        <p:nvSpPr>
          <p:cNvPr id="1780739"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0"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1"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2"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3"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4"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5"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6"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nvGrpSpPr>
          <p:cNvPr id="266250" name="Group 11"/>
          <p:cNvGrpSpPr>
            <a:grpSpLocks/>
          </p:cNvGrpSpPr>
          <p:nvPr/>
        </p:nvGrpSpPr>
        <p:grpSpPr bwMode="auto">
          <a:xfrm>
            <a:off x="2514600" y="533400"/>
            <a:ext cx="6019800" cy="938213"/>
            <a:chOff x="1584" y="336"/>
            <a:chExt cx="3792" cy="591"/>
          </a:xfrm>
        </p:grpSpPr>
        <p:sp>
          <p:nvSpPr>
            <p:cNvPr id="1780748"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49"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grpSp>
        <p:nvGrpSpPr>
          <p:cNvPr id="266251" name="Group 14"/>
          <p:cNvGrpSpPr>
            <a:grpSpLocks/>
          </p:cNvGrpSpPr>
          <p:nvPr/>
        </p:nvGrpSpPr>
        <p:grpSpPr bwMode="auto">
          <a:xfrm>
            <a:off x="533400" y="4953000"/>
            <a:ext cx="6019800" cy="685800"/>
            <a:chOff x="336" y="3120"/>
            <a:chExt cx="3792" cy="432"/>
          </a:xfrm>
        </p:grpSpPr>
        <p:sp>
          <p:nvSpPr>
            <p:cNvPr id="1780751"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52"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grpSp>
        <p:nvGrpSpPr>
          <p:cNvPr id="266252" name="Group 17"/>
          <p:cNvGrpSpPr>
            <a:grpSpLocks/>
          </p:cNvGrpSpPr>
          <p:nvPr/>
        </p:nvGrpSpPr>
        <p:grpSpPr bwMode="auto">
          <a:xfrm>
            <a:off x="533400" y="5638800"/>
            <a:ext cx="6019800" cy="685800"/>
            <a:chOff x="336" y="3120"/>
            <a:chExt cx="3792" cy="432"/>
          </a:xfrm>
        </p:grpSpPr>
        <p:sp>
          <p:nvSpPr>
            <p:cNvPr id="1780754"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55"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grpSp>
      <p:sp>
        <p:nvSpPr>
          <p:cNvPr id="1780756"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80757" name="Text Box 21"/>
          <p:cNvSpPr txBox="1">
            <a:spLocks noChangeArrowheads="1"/>
          </p:cNvSpPr>
          <p:nvPr/>
        </p:nvSpPr>
        <p:spPr bwMode="auto">
          <a:xfrm>
            <a:off x="533400" y="5029200"/>
            <a:ext cx="2667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أحداث 1 - 11</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780758" name="Text Box 22"/>
          <p:cNvSpPr txBox="1">
            <a:spLocks noChangeArrowheads="1"/>
          </p:cNvSpPr>
          <p:nvPr/>
        </p:nvSpPr>
        <p:spPr bwMode="auto">
          <a:xfrm rot="18010445">
            <a:off x="-45244" y="3104357"/>
            <a:ext cx="3567113"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altLang="zh-CN" sz="3600" b="1" dirty="0">
                <a:solidFill>
                  <a:schemeClr val="bg1"/>
                </a:solidFill>
                <a:latin typeface="Arial" panose="020B0604020202020204" pitchFamily="34" charset="0"/>
                <a:cs typeface="Arial" panose="020B0604020202020204" pitchFamily="34" charset="0"/>
              </a:rPr>
              <a:t>الخليقة 1 - 2</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1780759" name="Line 2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60" name="Line 2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61" name="Line 2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62" name="Line 2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ＭＳ Ｐゴシック" pitchFamily="-112" charset="-128"/>
              <a:cs typeface="Arial" panose="020B0604020202020204" pitchFamily="34" charset="0"/>
            </a:endParaRPr>
          </a:p>
        </p:txBody>
      </p:sp>
      <p:sp>
        <p:nvSpPr>
          <p:cNvPr id="1780763" name="Text Box 27"/>
          <p:cNvSpPr txBox="1">
            <a:spLocks noChangeArrowheads="1"/>
          </p:cNvSpPr>
          <p:nvPr/>
        </p:nvSpPr>
        <p:spPr bwMode="auto">
          <a:xfrm>
            <a:off x="2676525" y="438150"/>
            <a:ext cx="2505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التاريخ </a:t>
            </a:r>
          </a:p>
          <a:p>
            <a:pPr algn="ctr" eaLnBrk="1" hangingPunct="1">
              <a:spcBef>
                <a:spcPct val="50000"/>
              </a:spcBef>
              <a:defRPr/>
            </a:pPr>
            <a:r>
              <a:rPr lang="ar-JO" sz="2800" b="1" dirty="0">
                <a:solidFill>
                  <a:schemeClr val="bg1"/>
                </a:solidFill>
                <a:latin typeface="Arial" panose="020B0604020202020204" pitchFamily="34" charset="0"/>
                <a:ea typeface="ＭＳ Ｐゴシック" pitchFamily="-112" charset="-128"/>
                <a:cs typeface="Arial" panose="020B0604020202020204" pitchFamily="34" charset="0"/>
              </a:rPr>
              <a:t>البدائي</a:t>
            </a:r>
            <a:endParaRPr lang="en-US" sz="28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66261" name="Text Box 28"/>
          <p:cNvSpPr txBox="1">
            <a:spLocks noChangeArrowheads="1"/>
          </p:cNvSpPr>
          <p:nvPr/>
        </p:nvSpPr>
        <p:spPr bwMode="auto">
          <a:xfrm>
            <a:off x="8578850" y="76200"/>
            <a:ext cx="4732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altLang="zh-CN" sz="2000" b="1" dirty="0">
                <a:solidFill>
                  <a:schemeClr val="bg1"/>
                </a:solidFill>
                <a:latin typeface="Arial" panose="020B0604020202020204" pitchFamily="34" charset="0"/>
                <a:cs typeface="Arial" panose="020B0604020202020204" pitchFamily="34" charset="0"/>
              </a:rPr>
              <a:t>56</a:t>
            </a:r>
            <a:endParaRPr lang="en-US" altLang="zh-CN" sz="2000" b="1" dirty="0">
              <a:solidFill>
                <a:schemeClr val="bg1"/>
              </a:solidFill>
              <a:latin typeface="Arial" panose="020B0604020202020204" pitchFamily="34" charset="0"/>
              <a:cs typeface="Arial" panose="020B0604020202020204" pitchFamily="34" charset="0"/>
            </a:endParaRPr>
          </a:p>
        </p:txBody>
      </p:sp>
      <p:sp>
        <p:nvSpPr>
          <p:cNvPr id="1780765" name="Rectangle 29"/>
          <p:cNvSpPr>
            <a:spLocks noGrp="1" noChangeArrowheads="1"/>
          </p:cNvSpPr>
          <p:nvPr>
            <p:ph type="title" idx="4294967295"/>
          </p:nvPr>
        </p:nvSpPr>
        <p:spPr>
          <a:xfrm>
            <a:off x="6735763" y="3886200"/>
            <a:ext cx="2408237" cy="2971800"/>
          </a:xfrm>
          <a:effectLst>
            <a:outerShdw blurRad="63500" dist="35921" dir="2700000" algn="ctr" rotWithShape="0">
              <a:schemeClr val="tx2">
                <a:alpha val="74998"/>
              </a:schemeClr>
            </a:outerShdw>
          </a:effectLst>
        </p:spPr>
        <p:txBody>
          <a:bodyPr/>
          <a:lstStyle/>
          <a:p>
            <a:pPr rtl="1" eaLnBrk="1" hangingPunct="1">
              <a:defRPr/>
            </a:pPr>
            <a:r>
              <a:rPr lang="ar-JO" sz="4000" dirty="0">
                <a:solidFill>
                  <a:schemeClr val="bg1"/>
                </a:solidFill>
                <a:cs typeface="Arial" panose="020B0604020202020204" pitchFamily="34" charset="0"/>
              </a:rPr>
              <a:t>جدول تكوين 1 - 2</a:t>
            </a:r>
            <a:endParaRPr lang="en-US" sz="4000" dirty="0">
              <a:cs typeface="Arial" panose="020B0604020202020204" pitchFamily="34" charset="0"/>
            </a:endParaRPr>
          </a:p>
        </p:txBody>
      </p:sp>
    </p:spTree>
    <p:extLst>
      <p:ext uri="{BB962C8B-B14F-4D97-AF65-F5344CB8AC3E}">
        <p14:creationId xmlns:p14="http://schemas.microsoft.com/office/powerpoint/2010/main" val="3602296925"/>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ar-JO" sz="8000" b="1" spc="-150" dirty="0">
                <a:gradFill flip="none" rotWithShape="1">
                  <a:gsLst>
                    <a:gs pos="51000">
                      <a:schemeClr val="accent1">
                        <a:lumMod val="60000"/>
                        <a:lumOff val="40000"/>
                      </a:schemeClr>
                    </a:gs>
                    <a:gs pos="100000">
                      <a:srgbClr val="FFFFFF"/>
                    </a:gs>
                  </a:gsLst>
                  <a:lin ang="0" scaled="1"/>
                  <a:tileRect/>
                </a:gradFill>
                <a:ea typeface="ＭＳ Ｐゴシック" charset="0"/>
                <a:cs typeface="Arial" panose="020B0604020202020204" pitchFamily="34" charset="0"/>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ea typeface="ＭＳ Ｐゴシック" charset="0"/>
              <a:cs typeface="Arial" panose="020B0604020202020204" pitchFamily="34" charset="0"/>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5400" b="1" spc="-150" dirty="0">
                <a:gradFill flip="none" rotWithShape="1">
                  <a:gsLst>
                    <a:gs pos="51000">
                      <a:schemeClr val="accent1">
                        <a:lumMod val="60000"/>
                        <a:lumOff val="40000"/>
                      </a:schemeClr>
                    </a:gs>
                    <a:gs pos="100000">
                      <a:srgbClr val="FFFFFF"/>
                    </a:gs>
                  </a:gsLst>
                  <a:lin ang="0" scaled="1"/>
                  <a:tileRect/>
                </a:gradFill>
                <a:latin typeface="Arial" panose="020B0604020202020204" pitchFamily="34" charset="0"/>
                <a:ea typeface="ＭＳ Ｐゴシック" charset="0"/>
                <a:cs typeface="Arial" panose="020B0604020202020204" pitchFamily="34" charset="0"/>
              </a:rPr>
              <a:t>خلق الله السموات و الأرض</a:t>
            </a:r>
            <a:endParaRPr lang="en-US" sz="5400" b="1" spc="-150" dirty="0">
              <a:gradFill flip="none" rotWithShape="1">
                <a:gsLst>
                  <a:gs pos="51000">
                    <a:schemeClr val="accent1">
                      <a:lumMod val="60000"/>
                      <a:lumOff val="40000"/>
                    </a:schemeClr>
                  </a:gs>
                  <a:gs pos="100000">
                    <a:srgbClr val="FFFFFF"/>
                  </a:gs>
                </a:gsLst>
                <a:lin ang="0" scaled="1"/>
                <a:tileRect/>
              </a:gradFill>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ar-JO" sz="3600" b="1" spc="-150" dirty="0">
                <a:gradFill flip="none" rotWithShape="1">
                  <a:gsLst>
                    <a:gs pos="51000">
                      <a:schemeClr val="accent1">
                        <a:lumMod val="60000"/>
                        <a:lumOff val="40000"/>
                      </a:schemeClr>
                    </a:gs>
                    <a:gs pos="100000">
                      <a:srgbClr val="FFFFFF"/>
                    </a:gs>
                  </a:gsLst>
                  <a:lin ang="0" scaled="1"/>
                  <a:tileRect/>
                </a:gradFill>
                <a:latin typeface="Arial" panose="020B0604020202020204" pitchFamily="34" charset="0"/>
                <a:ea typeface="ＭＳ Ｐゴシック" charset="0"/>
                <a:cs typeface="Arial" panose="020B0604020202020204" pitchFamily="34" charset="0"/>
              </a:rPr>
              <a:t>تكوين 1 : 1</a:t>
            </a:r>
            <a:endParaRPr lang="en-US" sz="3600" b="1" spc="-150" dirty="0">
              <a:gradFill flip="none" rotWithShape="1">
                <a:gsLst>
                  <a:gs pos="51000">
                    <a:schemeClr val="accent1">
                      <a:lumMod val="60000"/>
                      <a:lumOff val="40000"/>
                    </a:schemeClr>
                  </a:gs>
                  <a:gs pos="100000">
                    <a:srgbClr val="FFFFFF"/>
                  </a:gs>
                </a:gsLst>
                <a:lin ang="0" scaled="1"/>
                <a:tileRect/>
              </a:gra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331610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5567707" y="1458428"/>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1: </a:t>
            </a:r>
            <a:r>
              <a:rPr lang="ar-JO" sz="4000" b="1" dirty="0">
                <a:solidFill>
                  <a:srgbClr val="FFFFFF"/>
                </a:solidFill>
                <a:effectLst>
                  <a:glow rad="101600">
                    <a:srgbClr val="000000">
                      <a:alpha val="91000"/>
                    </a:srgbClr>
                  </a:glow>
                </a:effectLst>
                <a:latin typeface="Arial"/>
                <a:ea typeface="ＭＳ Ｐゴシック" pitchFamily="-112" charset="-128"/>
                <a:cs typeface="Arial"/>
              </a:rPr>
              <a:t>النور</a:t>
            </a:r>
            <a:endParaRPr lang="en-US" sz="4000" b="1" dirty="0">
              <a:solidFill>
                <a:srgbClr val="FFFFFF"/>
              </a:solidFill>
              <a:effectLst>
                <a:glow rad="101600">
                  <a:srgbClr val="000000">
                    <a:alpha val="91000"/>
                  </a:srgbClr>
                </a:glow>
              </a:effectLst>
              <a:latin typeface="Arial"/>
              <a:ea typeface="ＭＳ Ｐゴシック" pitchFamily="-112" charset="-128"/>
              <a:cs typeface="Arial"/>
            </a:endParaRPr>
          </a:p>
        </p:txBody>
      </p:sp>
      <p:sp>
        <p:nvSpPr>
          <p:cNvPr id="1861637" name="Text Box 5"/>
          <p:cNvSpPr txBox="1">
            <a:spLocks noChangeArrowheads="1"/>
          </p:cNvSpPr>
          <p:nvPr/>
        </p:nvSpPr>
        <p:spPr bwMode="auto">
          <a:xfrm>
            <a:off x="4885184" y="3019320"/>
            <a:ext cx="39352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r" defTabSz="914400" rtl="1">
              <a:spcBef>
                <a:spcPct val="50000"/>
              </a:spcBef>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2: </a:t>
            </a:r>
            <a:r>
              <a:rPr lang="ar-JO" sz="4000" b="1" dirty="0">
                <a:solidFill>
                  <a:srgbClr val="FFFFFF"/>
                </a:solidFill>
                <a:effectLst>
                  <a:glow rad="101600">
                    <a:srgbClr val="000000">
                      <a:alpha val="91000"/>
                    </a:srgbClr>
                  </a:glow>
                </a:effectLst>
                <a:latin typeface="Arial"/>
                <a:ea typeface="ＭＳ Ｐゴシック" pitchFamily="-112" charset="-128"/>
                <a:cs typeface="Arial"/>
              </a:rPr>
              <a:t>فصْلُ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الجَلَد عن 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8" name="Text Box 6"/>
          <p:cNvSpPr txBox="1">
            <a:spLocks noChangeArrowheads="1"/>
          </p:cNvSpPr>
          <p:nvPr/>
        </p:nvSpPr>
        <p:spPr bwMode="auto">
          <a:xfrm>
            <a:off x="4781872" y="4905948"/>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3: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فصْلُ البحر عن 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39" name="Text Box 7"/>
          <p:cNvSpPr txBox="1">
            <a:spLocks noChangeArrowheads="1"/>
          </p:cNvSpPr>
          <p:nvPr/>
        </p:nvSpPr>
        <p:spPr bwMode="auto">
          <a:xfrm>
            <a:off x="-324544" y="1412776"/>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4: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0" name="Text Box 8"/>
          <p:cNvSpPr txBox="1">
            <a:spLocks noChangeArrowheads="1"/>
          </p:cNvSpPr>
          <p:nvPr/>
        </p:nvSpPr>
        <p:spPr bwMode="auto">
          <a:xfrm>
            <a:off x="107504" y="3005884"/>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5: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1" name="Text Box 9"/>
          <p:cNvSpPr txBox="1">
            <a:spLocks noChangeArrowheads="1"/>
          </p:cNvSpPr>
          <p:nvPr/>
        </p:nvSpPr>
        <p:spPr bwMode="auto">
          <a:xfrm>
            <a:off x="107504" y="4921119"/>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اليوم 6: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381328"/>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تكوين 1: 3-31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endParaRPr>
          </a:p>
        </p:txBody>
      </p:sp>
      <p:sp>
        <p:nvSpPr>
          <p:cNvPr id="182282" name="Rectangle 11"/>
          <p:cNvSpPr>
            <a:spLocks noChangeArrowheads="1"/>
          </p:cNvSpPr>
          <p:nvPr/>
        </p:nvSpPr>
        <p:spPr bwMode="auto">
          <a:xfrm>
            <a:off x="208086" y="1471761"/>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3" name="Line 12"/>
          <p:cNvSpPr>
            <a:spLocks noChangeShapeType="1"/>
          </p:cNvSpPr>
          <p:nvPr/>
        </p:nvSpPr>
        <p:spPr bwMode="auto">
          <a:xfrm>
            <a:off x="4343400" y="1500336"/>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7" name="WordArt 16"/>
          <p:cNvSpPr>
            <a:spLocks noChangeArrowheads="1" noChangeShapeType="1" noTextEdit="1"/>
          </p:cNvSpPr>
          <p:nvPr/>
        </p:nvSpPr>
        <p:spPr bwMode="auto">
          <a:xfrm>
            <a:off x="7285271" y="683543"/>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2771800" y="268924"/>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4846872" y="724588"/>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395536" y="566458"/>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rot="10800000">
            <a:off x="6626696" y="96396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1861653" name="AutoShape 21"/>
          <p:cNvSpPr>
            <a:spLocks noChangeArrowheads="1"/>
          </p:cNvSpPr>
          <p:nvPr/>
        </p:nvSpPr>
        <p:spPr bwMode="auto">
          <a:xfrm rot="10800000">
            <a:off x="2013733" y="958235"/>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258069" name="Rectangle 22"/>
          <p:cNvSpPr>
            <a:spLocks noGrp="1" noChangeArrowheads="1"/>
          </p:cNvSpPr>
          <p:nvPr>
            <p:ph type="title" idx="4294967295"/>
          </p:nvPr>
        </p:nvSpPr>
        <p:spPr>
          <a:xfrm>
            <a:off x="1259632" y="0"/>
            <a:ext cx="6629400" cy="838200"/>
          </a:xfrm>
        </p:spPr>
        <p:txBody>
          <a:bodyPr/>
          <a:lstStyle/>
          <a:p>
            <a:pPr rtl="1" eaLnBrk="1" hangingPunct="1">
              <a:defRPr/>
            </a:pPr>
            <a:r>
              <a:rPr lang="ar-JO" sz="5400" b="1" dirty="0">
                <a:solidFill>
                  <a:srgbClr val="FAFE1E"/>
                </a:solidFill>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rPr>
              <a:t>أيام الخلق</a:t>
            </a:r>
            <a:endParaRPr lang="en-US" b="1" dirty="0">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2782283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الخلق في ستة أيام</a:t>
            </a:r>
            <a:endParaRPr lang="en-US" sz="5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702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b="1" dirty="0">
                <a:latin typeface="Arial" panose="020B0604020202020204" pitchFamily="34" charset="0"/>
                <a:ea typeface="ＭＳ Ｐゴシック" charset="0"/>
                <a:cs typeface="Arial" panose="020B0604020202020204" pitchFamily="34"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26533" name="Text Box 5"/>
          <p:cNvSpPr txBox="1">
            <a:spLocks noChangeArrowheads="1"/>
          </p:cNvSpPr>
          <p:nvPr/>
        </p:nvSpPr>
        <p:spPr bwMode="auto">
          <a:xfrm>
            <a:off x="1905000" y="4800600"/>
            <a:ext cx="7239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البدء خلق الله السموات و الأرض (1)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178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Formless &amp; Void</a:t>
            </a:r>
          </a:p>
        </p:txBody>
      </p:sp>
      <p:pic>
        <p:nvPicPr>
          <p:cNvPr id="188418" name="Picture 2" descr="npo0000ca"/>
          <p:cNvPicPr>
            <a:picLocks noChangeAspect="1" noChangeArrowheads="1"/>
          </p:cNvPicPr>
          <p:nvPr/>
        </p:nvPicPr>
        <p:blipFill rotWithShape="1">
          <a:blip r:embed="rId3">
            <a:extLst>
              <a:ext uri="{28A0092B-C50C-407E-A947-70E740481C1C}">
                <a14:useLocalDpi xmlns:a14="http://schemas.microsoft.com/office/drawing/2010/main" val="0"/>
              </a:ext>
            </a:extLst>
          </a:blip>
          <a:srcRect b="3534"/>
          <a:stretch/>
        </p:blipFill>
        <p:spPr bwMode="auto">
          <a:xfrm>
            <a:off x="-36512" y="-76200"/>
            <a:ext cx="9372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28581" name="Text Box 5"/>
          <p:cNvSpPr txBox="1">
            <a:spLocks noChangeArrowheads="1"/>
          </p:cNvSpPr>
          <p:nvPr/>
        </p:nvSpPr>
        <p:spPr bwMode="auto">
          <a:xfrm>
            <a:off x="76200" y="4509120"/>
            <a:ext cx="9067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كانت الأرض خربة و خالية و على وجه الغمر ظلمة و روح الله يرف على وجه المياه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819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0629" name="Text Box 5"/>
          <p:cNvSpPr txBox="1">
            <a:spLocks noChangeArrowheads="1"/>
          </p:cNvSpPr>
          <p:nvPr/>
        </p:nvSpPr>
        <p:spPr bwMode="auto">
          <a:xfrm>
            <a:off x="4800600" y="1235075"/>
            <a:ext cx="4343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1"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ليكن نور فكان نور و رأى الله النور أنه حسن و فصل الله بين النور و الظلمة (3 – 4)</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048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خلق الله .... اليوم 1</a:t>
            </a:r>
            <a:endParaRPr 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32677" name="Text Box 5"/>
          <p:cNvSpPr txBox="1">
            <a:spLocks noChangeArrowheads="1"/>
          </p:cNvSpPr>
          <p:nvPr/>
        </p:nvSpPr>
        <p:spPr bwMode="auto">
          <a:xfrm>
            <a:off x="4724400" y="2659063"/>
            <a:ext cx="4419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النور نهاراً و الظلمة دعاها ليلاً و كان مساء و كان صباح يوماً واحداً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717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4725" name="Text Box 5"/>
          <p:cNvSpPr txBox="1">
            <a:spLocks noChangeArrowheads="1"/>
          </p:cNvSpPr>
          <p:nvPr/>
        </p:nvSpPr>
        <p:spPr bwMode="auto">
          <a:xfrm>
            <a:off x="76200" y="44958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ليكن جلد في وسط المياه و ليكن فاصلاً بين مياه و مياه (6)</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220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Expanse</a:t>
            </a:r>
          </a:p>
        </p:txBody>
      </p:sp>
      <p:pic>
        <p:nvPicPr>
          <p:cNvPr id="196610" name="Picture 2" descr="npo0000d2"/>
          <p:cNvPicPr>
            <a:picLocks noChangeAspect="1" noChangeArrowheads="1"/>
          </p:cNvPicPr>
          <p:nvPr/>
        </p:nvPicPr>
        <p:blipFill>
          <a:blip r:embed="rId3">
            <a:extLst>
              <a:ext uri="{28A0092B-C50C-407E-A947-70E740481C1C}">
                <a14:useLocalDpi xmlns:a14="http://schemas.microsoft.com/office/drawing/2010/main" val="0"/>
              </a:ext>
            </a:extLst>
          </a:blip>
          <a:srcRect l="7802" r="70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6773" name="Text Box 5"/>
          <p:cNvSpPr txBox="1">
            <a:spLocks noChangeArrowheads="1"/>
          </p:cNvSpPr>
          <p:nvPr/>
        </p:nvSpPr>
        <p:spPr bwMode="auto">
          <a:xfrm>
            <a:off x="0" y="44196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فعمل الله الجلد و فصل بين المياه التي تحت الجلد و المياه التي فوق الجلد و كان كذلك (7)</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32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523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Sky</a:t>
            </a:r>
          </a:p>
        </p:txBody>
      </p:sp>
      <p:pic>
        <p:nvPicPr>
          <p:cNvPr id="198658" name="Picture 8" descr="blue-sky-1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38821" name="Text Box 5"/>
          <p:cNvSpPr txBox="1">
            <a:spLocks noChangeArrowheads="1"/>
          </p:cNvSpPr>
          <p:nvPr/>
        </p:nvSpPr>
        <p:spPr bwMode="auto">
          <a:xfrm>
            <a:off x="228600" y="1524000"/>
            <a:ext cx="41910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الجلد سماء (8أ)</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027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0869" name="Text Box 5"/>
          <p:cNvSpPr txBox="1">
            <a:spLocks noChangeArrowheads="1"/>
          </p:cNvSpPr>
          <p:nvPr/>
        </p:nvSpPr>
        <p:spPr bwMode="auto">
          <a:xfrm>
            <a:off x="1266825" y="5486400"/>
            <a:ext cx="726757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ثانياً (8ب)</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860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2916" name="Text Box 4"/>
          <p:cNvSpPr txBox="1">
            <a:spLocks noChangeArrowheads="1"/>
          </p:cNvSpPr>
          <p:nvPr/>
        </p:nvSpPr>
        <p:spPr bwMode="auto">
          <a:xfrm>
            <a:off x="1066800" y="3733800"/>
            <a:ext cx="7010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لتجتمع المياه تحت السماء إلى مكان واحد و لتظهر اليابسة و كان كذلك (9)</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733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323806" y="1066800"/>
            <a:ext cx="4820194"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2800" b="1" dirty="0">
                <a:solidFill>
                  <a:srgbClr val="D6E049"/>
                </a:solidFill>
                <a:latin typeface="Arial" panose="020B0604020202020204" pitchFamily="34" charset="0"/>
                <a:cs typeface="Arial" panose="020B0604020202020204" pitchFamily="34" charset="0"/>
              </a:rPr>
              <a:t>التحول من عالم آدم إلى عالم اليوم</a:t>
            </a:r>
            <a:endParaRPr lang="en-US" altLang="zh-CN" sz="2800" b="1" dirty="0">
              <a:solidFill>
                <a:srgbClr val="D6E049"/>
              </a:solidFill>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323806" y="76200"/>
            <a:ext cx="4820194" cy="1143000"/>
          </a:xfrm>
          <a:solidFill>
            <a:srgbClr val="000000"/>
          </a:solidFill>
        </p:spPr>
        <p:txBody>
          <a:bodyPr/>
          <a:lstStyle/>
          <a:p>
            <a:r>
              <a:rPr lang="ar-JO" altLang="zh-CN" sz="4000" dirty="0">
                <a:ea typeface="ＭＳ Ｐゴシック" charset="0"/>
                <a:cs typeface="Arial" panose="020B0604020202020204" pitchFamily="34" charset="0"/>
              </a:rPr>
              <a:t>رودينيا – العالم الذي هلك</a:t>
            </a:r>
            <a:endParaRPr lang="en-US" altLang="zh-CN"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ea typeface="ＭＳ Ｐゴシック" charset="0"/>
                <a:cs typeface="Arial" panose="020B0604020202020204" pitchFamily="34" charset="0"/>
              </a:rPr>
              <a:t>العالم الذي هلك</a:t>
            </a:r>
            <a:endParaRPr lang="en-US" altLang="zh-CN" dirty="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2800" b="1" dirty="0">
                <a:solidFill>
                  <a:srgbClr val="D6E049"/>
                </a:solidFill>
                <a:latin typeface="Arial" panose="020B0604020202020204" pitchFamily="34" charset="0"/>
                <a:cs typeface="Arial" panose="020B0604020202020204" pitchFamily="34" charset="0"/>
              </a:rPr>
              <a:t>التحول من عالم آدم إلى عالم اليوم</a:t>
            </a:r>
            <a:endParaRPr lang="en-US" altLang="zh-CN" sz="2800" b="1" dirty="0">
              <a:solidFill>
                <a:srgbClr val="D6E0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231182"/>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4964" name="Text Box 4"/>
          <p:cNvSpPr txBox="1">
            <a:spLocks noChangeArrowheads="1"/>
          </p:cNvSpPr>
          <p:nvPr/>
        </p:nvSpPr>
        <p:spPr bwMode="auto">
          <a:xfrm>
            <a:off x="5486400" y="1600200"/>
            <a:ext cx="35052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دعا الله اليابسة أرضاً و مجتمع المياه دعاه بحاراً و رأى الله ذلك أنه حسن (10)</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92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08"/>
            <a:ext cx="9144000" cy="686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7013" name="Text Box 5"/>
          <p:cNvSpPr txBox="1">
            <a:spLocks noChangeArrowheads="1"/>
          </p:cNvSpPr>
          <p:nvPr/>
        </p:nvSpPr>
        <p:spPr bwMode="auto">
          <a:xfrm>
            <a:off x="433251" y="2074817"/>
            <a:ext cx="8610600" cy="286232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لتنبت الأرض عشباً و بقلاً يبزر بزراً و شجراً ذا ثمر يعمل ثمراً كجنسه و بزره فيه على الأرض و كان كذلك فأخرجت الأرض عشباً و بقلاً يبزر بزراً كجنسه و شجراً يعمل ثمراً بزره فيه كجنسه و رأى الله ذلك أنه حسن (11 – 12)</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69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اليوم 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49060" name="Text Box 4"/>
          <p:cNvSpPr txBox="1">
            <a:spLocks noChangeArrowheads="1"/>
          </p:cNvSpPr>
          <p:nvPr/>
        </p:nvSpPr>
        <p:spPr bwMode="auto">
          <a:xfrm>
            <a:off x="5638800" y="2667000"/>
            <a:ext cx="32004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ثالثاً (13)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Tree>
    <p:extLst>
      <p:ext uri="{BB962C8B-B14F-4D97-AF65-F5344CB8AC3E}">
        <p14:creationId xmlns:p14="http://schemas.microsoft.com/office/powerpoint/2010/main" val="1818928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rPr>
              <a:t>خلق الله .... اليوم 4</a:t>
            </a:r>
            <a:endParaRPr lang="en-US"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endParaRPr>
          </a:p>
        </p:txBody>
      </p:sp>
      <p:sp>
        <p:nvSpPr>
          <p:cNvPr id="2351108" name="Text Box 4"/>
          <p:cNvSpPr txBox="1">
            <a:spLocks noChangeArrowheads="1"/>
          </p:cNvSpPr>
          <p:nvPr/>
        </p:nvSpPr>
        <p:spPr bwMode="auto">
          <a:xfrm>
            <a:off x="304800" y="3441700"/>
            <a:ext cx="8839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rPr>
              <a:t>و قال الله لتكن أنوار في جلد السماء لتفصل بين النهار و الليل و تكون لآيات و أوقات و أيام و سنين (14)</a:t>
            </a:r>
            <a:endParaRPr lang="en-US" sz="3600" b="1" dirty="0">
              <a:solidFill>
                <a:srgbClr val="FFFFFF"/>
              </a:solidFill>
              <a:effectLst>
                <a:glow rad="139700">
                  <a:srgbClr val="DADADA">
                    <a:lumMod val="10000"/>
                    <a:alpha val="99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109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Sun &amp; Moon</a:t>
            </a:r>
          </a:p>
        </p:txBody>
      </p:sp>
      <p:pic>
        <p:nvPicPr>
          <p:cNvPr id="212994" name="Picture 7" descr="npo0000e2"/>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pPr>
            <a:r>
              <a:rPr lang="ar-JO" dirty="0">
                <a:effectLst>
                  <a:glow rad="139700">
                    <a:srgbClr val="DADADA">
                      <a:lumMod val="10000"/>
                      <a:alpha val="99000"/>
                    </a:srgbClr>
                  </a:glow>
                </a:effectLst>
                <a:latin typeface="Arial" panose="020B0604020202020204" pitchFamily="34" charset="0"/>
                <a:ea typeface="ＭＳ Ｐゴシック" charset="0"/>
                <a:cs typeface="Arial" panose="020B0604020202020204" pitchFamily="34" charset="0"/>
              </a:rPr>
              <a:t>خلق الله .... اليوم 4</a:t>
            </a:r>
            <a:endParaRPr lang="en-US" dirty="0">
              <a:effectLst>
                <a:glow rad="139700">
                  <a:srgbClr val="DADADA">
                    <a:lumMod val="10000"/>
                    <a:alpha val="99000"/>
                  </a:srgbClr>
                </a:glow>
              </a:effectLst>
              <a:latin typeface="Arial" panose="020B0604020202020204" pitchFamily="34" charset="0"/>
              <a:ea typeface="ＭＳ Ｐゴシック" charset="0"/>
              <a:cs typeface="Arial" panose="020B0604020202020204" pitchFamily="34" charset="0"/>
            </a:endParaRPr>
          </a:p>
        </p:txBody>
      </p:sp>
      <p:sp>
        <p:nvSpPr>
          <p:cNvPr id="2353156" name="Text Box 4"/>
          <p:cNvSpPr txBox="1">
            <a:spLocks noChangeArrowheads="1"/>
          </p:cNvSpPr>
          <p:nvPr/>
        </p:nvSpPr>
        <p:spPr bwMode="auto">
          <a:xfrm>
            <a:off x="2895600" y="3749675"/>
            <a:ext cx="6096000" cy="1200329"/>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914400" fontAlgn="base">
              <a:spcAft>
                <a:spcPct val="0"/>
              </a:spcAft>
            </a:pPr>
            <a:r>
              <a:rPr lang="ar-JO" dirty="0">
                <a:effectLst>
                  <a:glow rad="139700">
                    <a:srgbClr val="DADADA">
                      <a:lumMod val="10000"/>
                      <a:alpha val="99000"/>
                    </a:srgbClr>
                  </a:glow>
                </a:effectLst>
                <a:latin typeface="Arial" panose="020B0604020202020204" pitchFamily="34" charset="0"/>
                <a:ea typeface="ＭＳ Ｐゴシック" charset="0"/>
                <a:cs typeface="Arial" panose="020B0604020202020204" pitchFamily="34" charset="0"/>
              </a:rPr>
              <a:t>و تكون أنواراَ في جلد السماء لتنير على الأرض و كان كذلك (15)</a:t>
            </a:r>
            <a:endParaRPr lang="en-US" dirty="0">
              <a:effectLst>
                <a:glow rad="139700">
                  <a:srgbClr val="DADADA">
                    <a:lumMod val="1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36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هناك حاجة للفداء نتيجة لخطية الإنسان (3 : 1 – 7) لكن الله فدى آدم و حواء من خلال ذبيحة حيوانية (3 : 21) و بالتالي فإن فادياً من نسل حواء سوف يهزم الشيطان أخيراً (3 : 15) ممثلاً في شخصية يوسف (45 : 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97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11"/>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Sun</a:t>
            </a: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cs typeface="Arial" panose="020B0604020202020204" pitchFamily="34" charset="0"/>
              </a:rPr>
              <a:t>خلق الله .... اليوم 4</a:t>
            </a:r>
            <a:endParaRPr lang="en-US" dirty="0">
              <a:cs typeface="Arial" panose="020B0604020202020204" pitchFamily="34" charset="0"/>
            </a:endParaRPr>
          </a:p>
        </p:txBody>
      </p:sp>
      <p:sp>
        <p:nvSpPr>
          <p:cNvPr id="2355204" name="Text Box 4"/>
          <p:cNvSpPr txBox="1">
            <a:spLocks noChangeArrowheads="1"/>
          </p:cNvSpPr>
          <p:nvPr/>
        </p:nvSpPr>
        <p:spPr bwMode="auto">
          <a:xfrm>
            <a:off x="0" y="4968875"/>
            <a:ext cx="9067800" cy="646331"/>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dirty="0">
                <a:cs typeface="Arial" panose="020B0604020202020204" pitchFamily="34" charset="0"/>
              </a:rPr>
              <a:t>فعمل الله النورين العظيمين النور الأكبر لحكم النهار (16أ)</a:t>
            </a:r>
            <a:endParaRPr lang="en-US" dirty="0">
              <a:cs typeface="Arial" panose="020B0604020202020204" pitchFamily="34" charset="0"/>
            </a:endParaRPr>
          </a:p>
        </p:txBody>
      </p:sp>
    </p:spTree>
    <p:extLst>
      <p:ext uri="{BB962C8B-B14F-4D97-AF65-F5344CB8AC3E}">
        <p14:creationId xmlns:p14="http://schemas.microsoft.com/office/powerpoint/2010/main" val="1266139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Moon</a:t>
            </a:r>
          </a:p>
        </p:txBody>
      </p:sp>
      <p:pic>
        <p:nvPicPr>
          <p:cNvPr id="217090" name="Picture 7" descr="npo0000e4"/>
          <p:cNvPicPr>
            <a:picLocks noChangeAspect="1" noChangeArrowheads="1"/>
          </p:cNvPicPr>
          <p:nvPr/>
        </p:nvPicPr>
        <p:blipFill>
          <a:blip r:embed="rId3">
            <a:extLst>
              <a:ext uri="{28A0092B-C50C-407E-A947-70E740481C1C}">
                <a14:useLocalDpi xmlns:a14="http://schemas.microsoft.com/office/drawing/2010/main" val="0"/>
              </a:ext>
            </a:extLst>
          </a:blip>
          <a:srcRect b="14098"/>
          <a:stretch>
            <a:fillRect/>
          </a:stretch>
        </p:blipFill>
        <p:spPr bwMode="auto">
          <a:xfrm>
            <a:off x="-139443" y="-12755"/>
            <a:ext cx="9283443" cy="69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خلق الله .... اليوم 4</a:t>
            </a:r>
            <a:endParaRPr lang="en-US" dirty="0">
              <a:cs typeface="Arial" panose="020B0604020202020204" pitchFamily="34" charset="0"/>
            </a:endParaRPr>
          </a:p>
        </p:txBody>
      </p:sp>
      <p:sp>
        <p:nvSpPr>
          <p:cNvPr id="2357252" name="Text Box 4"/>
          <p:cNvSpPr txBox="1">
            <a:spLocks noChangeArrowheads="1"/>
          </p:cNvSpPr>
          <p:nvPr/>
        </p:nvSpPr>
        <p:spPr bwMode="auto">
          <a:xfrm>
            <a:off x="228600" y="1371600"/>
            <a:ext cx="215558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و النور الأصغر لحكم الليل (16ب)</a:t>
            </a:r>
            <a:endParaRPr lang="en-US" dirty="0">
              <a:cs typeface="Arial" panose="020B0604020202020204" pitchFamily="34" charset="0"/>
            </a:endParaRPr>
          </a:p>
        </p:txBody>
      </p:sp>
    </p:spTree>
    <p:extLst>
      <p:ext uri="{BB962C8B-B14F-4D97-AF65-F5344CB8AC3E}">
        <p14:creationId xmlns:p14="http://schemas.microsoft.com/office/powerpoint/2010/main" val="2333887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200329"/>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و النجوم (16ت)</a:t>
            </a:r>
            <a:endParaRPr lang="en-US" dirty="0">
              <a:cs typeface="Arial" panose="020B0604020202020204" pitchFamily="34" charset="0"/>
            </a:endParaRP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4</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642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4</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1348" name="Text Box 4"/>
          <p:cNvSpPr txBox="1">
            <a:spLocks noChangeArrowheads="1"/>
          </p:cNvSpPr>
          <p:nvPr/>
        </p:nvSpPr>
        <p:spPr bwMode="auto">
          <a:xfrm>
            <a:off x="0" y="2819400"/>
            <a:ext cx="9144000" cy="175432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و جعلها الله في جلد السماء لتنير على الأرض و لتحكم على النهار و الليل و لتفصل بين النور و الظلمة و رأى الله ذلك أنه حسن و كان مساء و كان صباح يوماً رابعاً (17 - 19)</a:t>
            </a:r>
            <a:endParaRPr lang="en-US" dirty="0">
              <a:cs typeface="Arial" panose="020B0604020202020204" pitchFamily="34" charset="0"/>
            </a:endParaRPr>
          </a:p>
        </p:txBody>
      </p:sp>
    </p:spTree>
    <p:extLst>
      <p:ext uri="{BB962C8B-B14F-4D97-AF65-F5344CB8AC3E}">
        <p14:creationId xmlns:p14="http://schemas.microsoft.com/office/powerpoint/2010/main" val="527705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3396" name="Text Box 4"/>
          <p:cNvSpPr txBox="1">
            <a:spLocks noChangeArrowheads="1"/>
          </p:cNvSpPr>
          <p:nvPr/>
        </p:nvSpPr>
        <p:spPr bwMode="auto">
          <a:xfrm>
            <a:off x="228600" y="3962400"/>
            <a:ext cx="56388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و قال الله لتفض المياه زحافات ذات نفس حية (20أ)</a:t>
            </a:r>
            <a:endParaRPr lang="en-US" dirty="0">
              <a:cs typeface="Arial" panose="020B0604020202020204" pitchFamily="34" charset="0"/>
            </a:endParaRPr>
          </a:p>
        </p:txBody>
      </p:sp>
    </p:spTree>
    <p:extLst>
      <p:ext uri="{BB962C8B-B14F-4D97-AF65-F5344CB8AC3E}">
        <p14:creationId xmlns:p14="http://schemas.microsoft.com/office/powerpoint/2010/main" val="4242405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5444" name="Text Box 4"/>
          <p:cNvSpPr txBox="1">
            <a:spLocks noChangeArrowheads="1"/>
          </p:cNvSpPr>
          <p:nvPr/>
        </p:nvSpPr>
        <p:spPr bwMode="auto">
          <a:xfrm>
            <a:off x="3576270" y="3886200"/>
            <a:ext cx="5491530" cy="1200329"/>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altLang="ja-JP" dirty="0">
                <a:cs typeface="Arial" panose="020B0604020202020204" pitchFamily="34" charset="0"/>
              </a:rPr>
              <a:t>و ليطر طير فوق الأرض على وجه جلد السماء (20ب)</a:t>
            </a:r>
            <a:endParaRPr lang="en-US" dirty="0">
              <a:cs typeface="Arial" panose="020B0604020202020204" pitchFamily="34" charset="0"/>
            </a:endParaRPr>
          </a:p>
        </p:txBody>
      </p:sp>
    </p:spTree>
    <p:extLst>
      <p:ext uri="{BB962C8B-B14F-4D97-AF65-F5344CB8AC3E}">
        <p14:creationId xmlns:p14="http://schemas.microsoft.com/office/powerpoint/2010/main" val="2979611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7492" name="Text Box 4"/>
          <p:cNvSpPr txBox="1">
            <a:spLocks noChangeArrowheads="1"/>
          </p:cNvSpPr>
          <p:nvPr/>
        </p:nvSpPr>
        <p:spPr bwMode="auto">
          <a:xfrm>
            <a:off x="0" y="4419600"/>
            <a:ext cx="9144000"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cs typeface="Arial" panose="020B0604020202020204" pitchFamily="34" charset="0"/>
              </a:rPr>
              <a:t>فخلق الله التنانين العظام و كل ذوات الأنفس الحية الدبابة التي فاضت بها المياه كأجناسها (21أ)</a:t>
            </a:r>
            <a:endParaRPr lang="en-US" dirty="0">
              <a:cs typeface="Arial" panose="020B0604020202020204" pitchFamily="34" charset="0"/>
            </a:endParaRPr>
          </a:p>
        </p:txBody>
      </p:sp>
    </p:spTree>
    <p:extLst>
      <p:ext uri="{BB962C8B-B14F-4D97-AF65-F5344CB8AC3E}">
        <p14:creationId xmlns:p14="http://schemas.microsoft.com/office/powerpoint/2010/main" val="2047054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69540" name="Text Box 4"/>
          <p:cNvSpPr txBox="1">
            <a:spLocks noChangeArrowheads="1"/>
          </p:cNvSpPr>
          <p:nvPr/>
        </p:nvSpPr>
        <p:spPr bwMode="auto">
          <a:xfrm>
            <a:off x="152400" y="4397375"/>
            <a:ext cx="48006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ar-JO" sz="3600" b="1" dirty="0">
                <a:solidFill>
                  <a:srgbClr val="000000"/>
                </a:solidFill>
                <a:effectLst>
                  <a:glow rad="228600">
                    <a:srgbClr val="FFFFFF"/>
                  </a:glow>
                </a:effectLst>
                <a:latin typeface="Arial" panose="020B0604020202020204" pitchFamily="34" charset="0"/>
                <a:cs typeface="Arial" panose="020B0604020202020204" pitchFamily="34" charset="0"/>
              </a:rPr>
              <a:t>و كل طائر ذي جناح كجنسه و رأى الله ذلك أنه حسن (21ب)</a:t>
            </a:r>
            <a:endParaRPr lang="en-US" sz="3600" b="1" dirty="0">
              <a:solidFill>
                <a:srgbClr val="000000"/>
              </a:solidFill>
              <a:effectLst>
                <a:glow rad="228600">
                  <a:srgbClr val="FFFFFF"/>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064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1588" name="Text Box 4"/>
          <p:cNvSpPr txBox="1">
            <a:spLocks noChangeArrowheads="1"/>
          </p:cNvSpPr>
          <p:nvPr/>
        </p:nvSpPr>
        <p:spPr bwMode="auto">
          <a:xfrm>
            <a:off x="1682295" y="3825875"/>
            <a:ext cx="7461705" cy="1200329"/>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effectLst>
                  <a:glow rad="139700">
                    <a:srgbClr val="DADADA">
                      <a:lumMod val="10000"/>
                      <a:alpha val="99000"/>
                    </a:srgbClr>
                  </a:glow>
                </a:effectLst>
                <a:latin typeface="Tahoma"/>
                <a:ea typeface="ＭＳ Ｐゴシック" charset="0"/>
                <a:cs typeface="Arial" panose="020B0604020202020204" pitchFamily="34" charset="0"/>
              </a:rPr>
              <a:t>و باركها الله قائلاً أثمري و اكثري و املأي المياه في البحار و ليكثر الطير على الأرض (22)</a:t>
            </a:r>
            <a:endParaRPr lang="en-US" dirty="0">
              <a:effectLst>
                <a:glow rad="139700">
                  <a:srgbClr val="DADADA">
                    <a:lumMod val="10000"/>
                    <a:alpha val="99000"/>
                  </a:srgbClr>
                </a:glow>
              </a:effectLst>
              <a:latin typeface="Tahoma"/>
              <a:ea typeface="ＭＳ Ｐゴシック" charset="0"/>
              <a:cs typeface="Arial" panose="020B0604020202020204" pitchFamily="34" charset="0"/>
            </a:endParaRPr>
          </a:p>
        </p:txBody>
      </p:sp>
    </p:spTree>
    <p:extLst>
      <p:ext uri="{BB962C8B-B14F-4D97-AF65-F5344CB8AC3E}">
        <p14:creationId xmlns:p14="http://schemas.microsoft.com/office/powerpoint/2010/main" val="2164309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3636" name="Text Box 4"/>
          <p:cNvSpPr txBox="1">
            <a:spLocks noChangeArrowheads="1"/>
          </p:cNvSpPr>
          <p:nvPr/>
        </p:nvSpPr>
        <p:spPr bwMode="auto">
          <a:xfrm>
            <a:off x="5257800" y="3843338"/>
            <a:ext cx="36576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خامساً (23)</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59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ar-JO"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خلق يسوع الأرض (1 : 26) و سيهزم الشيطان (3 : 15) بعد أن يأتي من نسل إبراهيم (12 : 1 – 3) و سوف يملك من نسل يهوذا (49 : 10)</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78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69331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أرضٍ كأجناسِها». وكانَ كذلكَ. فعَمِلَ اللهُ وُحوشَ الأرضِ كأجناسِها، والبَهائمَ كأجناسِها، وجميعَ دَبّاباتِ الأرضِ كأجناسِها. ورأى اللهُ ذلكَ أنَّهُ حَسَنٌ".</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1: 24–25)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76776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marL="0" marR="0" lvl="0" indent="0" algn="ctr" defTabSz="914400" rtl="1" eaLnBrk="1" latinLnBrk="0" hangingPunct="1">
              <a:lnSpc>
                <a:spcPct val="100000"/>
              </a:lnSpc>
              <a:spcBef>
                <a:spcPct val="50000"/>
              </a:spcBef>
              <a:buClrTx/>
              <a:buSzTx/>
              <a:buFontTx/>
              <a:buNone/>
              <a:tabLst/>
              <a:defRPr kumimoji="0" sz="3600" b="1" i="0" u="none" strike="noStrike" cap="none" spc="0" normalizeH="0" baseline="0">
                <a:ln>
                  <a:noFill/>
                </a:ln>
                <a:solidFill>
                  <a:srgbClr val="FFFFFF"/>
                </a:solidFill>
                <a:effectLst>
                  <a:glow rad="215900">
                    <a:srgbClr val="000000"/>
                  </a:glow>
                </a:effectLst>
                <a:uLnTx/>
                <a:uFillTx/>
                <a:cs typeface="Arial" charset="0"/>
              </a:defRPr>
            </a:lvl1pPr>
            <a:lvl2pPr marL="742950" indent="-285750">
              <a:defRPr>
                <a:solidFill>
                  <a:schemeClr val="tx1"/>
                </a:solidFill>
                <a:latin typeface="Comic Sans MS" charset="0"/>
              </a:defRPr>
            </a:lvl2pPr>
            <a:lvl3pPr marL="1143000" indent="-228600">
              <a:defRPr>
                <a:solidFill>
                  <a:schemeClr val="tx1"/>
                </a:solidFill>
                <a:latin typeface="Comic Sans MS" charset="0"/>
              </a:defRPr>
            </a:lvl3pPr>
            <a:lvl4pPr marL="1600200" indent="-228600">
              <a:defRPr>
                <a:solidFill>
                  <a:schemeClr val="tx1"/>
                </a:solidFill>
                <a:latin typeface="Comic Sans MS" charset="0"/>
              </a:defRPr>
            </a:lvl4pPr>
            <a:lvl5pPr marL="2057400" indent="-228600">
              <a:defRPr>
                <a:solidFill>
                  <a:schemeClr val="tx1"/>
                </a:solidFill>
                <a:latin typeface="Comic Sans MS" charset="0"/>
              </a:defRPr>
            </a:lvl5pPr>
            <a:lvl6pPr marL="2514600" indent="-228600" eaLnBrk="0" fontAlgn="base" hangingPunct="0">
              <a:spcBef>
                <a:spcPct val="0"/>
              </a:spcBef>
              <a:spcAft>
                <a:spcPct val="0"/>
              </a:spcAft>
              <a:defRPr>
                <a:solidFill>
                  <a:schemeClr val="tx1"/>
                </a:solidFill>
                <a:latin typeface="Comic Sans MS" charset="0"/>
              </a:defRPr>
            </a:lvl6pPr>
            <a:lvl7pPr marL="2971800" indent="-228600" eaLnBrk="0" fontAlgn="base" hangingPunct="0">
              <a:spcBef>
                <a:spcPct val="0"/>
              </a:spcBef>
              <a:spcAft>
                <a:spcPct val="0"/>
              </a:spcAft>
              <a:defRPr>
                <a:solidFill>
                  <a:schemeClr val="tx1"/>
                </a:solidFill>
                <a:latin typeface="Comic Sans MS" charset="0"/>
              </a:defRPr>
            </a:lvl7pPr>
            <a:lvl8pPr marL="3429000" indent="-228600" eaLnBrk="0" fontAlgn="base" hangingPunct="0">
              <a:spcBef>
                <a:spcPct val="0"/>
              </a:spcBef>
              <a:spcAft>
                <a:spcPct val="0"/>
              </a:spcAft>
              <a:defRPr>
                <a:solidFill>
                  <a:schemeClr val="tx1"/>
                </a:solidFill>
                <a:latin typeface="Comic Sans MS" charset="0"/>
              </a:defRPr>
            </a:lvl8pPr>
            <a:lvl9pPr marL="3886200" indent="-228600" eaLnBrk="0" fontAlgn="base" hangingPunct="0">
              <a:spcBef>
                <a:spcPct val="0"/>
              </a:spcBef>
              <a:spcAft>
                <a:spcPct val="0"/>
              </a:spcAft>
              <a:defRPr>
                <a:solidFill>
                  <a:schemeClr val="tx1"/>
                </a:solidFill>
                <a:latin typeface="Comic Sans MS"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1: 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176042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l" rtl="1"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1: 27)</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10066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(تكوين 1: 28)</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30533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defRPr/>
            </a:pPr>
            <a:r>
              <a:rPr lang="ar-JO" dirty="0">
                <a:latin typeface="Arial" panose="020B0604020202020204" pitchFamily="34" charset="0"/>
                <a:cs typeface="Arial" panose="020B0604020202020204" pitchFamily="34" charset="0"/>
              </a:rPr>
              <a:t>و قال الله إني قد أعطيتكم كل بقل يبزر بزراً على وجه كل الأرض و كل شجر فيه ثمر يبزر بزراً لكم يكون طعاماً (٢٩)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005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ar-JO" altLang="ja-JP" dirty="0">
                <a:cs typeface="Arial" panose="020B0604020202020204" pitchFamily="34" charset="0"/>
              </a:rPr>
              <a:t>و لكل حيوان الأرض و كل طير السماء و كل دبابة على الأرض فيها نفس حية أعطيت كل عشب أخضر طعاماً (30)</a:t>
            </a:r>
            <a:endParaRPr lang="en-US" dirty="0">
              <a:cs typeface="Arial" panose="020B0604020202020204" pitchFamily="34" charset="0"/>
            </a:endParaRPr>
          </a:p>
        </p:txBody>
      </p:sp>
    </p:spTree>
    <p:extLst>
      <p:ext uri="{BB962C8B-B14F-4D97-AF65-F5344CB8AC3E}">
        <p14:creationId xmlns:p14="http://schemas.microsoft.com/office/powerpoint/2010/main" val="4627371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خلق الله .... اليوم 6</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رأى الله كل ما عمله فإذا هو حسن جداً </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1" hangingPunct="1">
              <a:spcBef>
                <a:spcPct val="50000"/>
              </a:spcBef>
              <a:defRPr/>
            </a:pP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1" hangingPunct="1">
              <a:spcBef>
                <a:spcPct val="50000"/>
              </a:spcBef>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كان مساء و كان صباح يوماً سادساً (31)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5643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b="1" dirty="0">
                <a:latin typeface="Arial" panose="020B0604020202020204" pitchFamily="34" charset="0"/>
                <a:ea typeface="ＭＳ Ｐゴシック" charset="0"/>
                <a:cs typeface="Arial" panose="020B0604020202020204" pitchFamily="34" charset="0"/>
              </a:rPr>
              <a:t>موضوع</a:t>
            </a:r>
            <a:r>
              <a:rPr lang="ar-JO" sz="4000" b="1" dirty="0">
                <a:latin typeface="Arial" panose="020B0604020202020204" pitchFamily="34" charset="0"/>
                <a:ea typeface="ＭＳ Ｐゴシック" charset="0"/>
                <a:cs typeface="Arial" panose="020B0604020202020204" pitchFamily="34" charset="0"/>
              </a:rPr>
              <a:t>ٌ</a:t>
            </a:r>
            <a:r>
              <a:rPr lang="ar-SA" sz="4000" b="1" dirty="0">
                <a:latin typeface="Arial" panose="020B0604020202020204" pitchFamily="34" charset="0"/>
                <a:ea typeface="ＭＳ Ｐゴシック" charset="0"/>
                <a:cs typeface="Arial" panose="020B0604020202020204" pitchFamily="34" charset="0"/>
              </a:rPr>
              <a:t> شامل</a:t>
            </a:r>
            <a:endParaRPr lang="en-US" sz="4000" b="1" dirty="0">
              <a:latin typeface="Arial" panose="020B0604020202020204" pitchFamily="34" charset="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رؤيا</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 يوحنَّا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ٱلْإِلَهَ يُنِيرُ عَلَيْهِمْ، وَهُمْ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SimSun" charset="0"/>
                <a:cs typeface="Arial" panose="020B0604020202020204" pitchFamily="34"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marL="0" indent="0" algn="just" rtl="1">
              <a:buNone/>
            </a:pP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‏وَقَالَ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نَعْمَلُ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ٱلْإِنْسَانَ عَلَى صُورَتِنَا كَشَبَهِنَا،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ٱلسَّمَاءِ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ٱلْبَهَائِمِ،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كُلِّ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ٱلْأَرْضِ،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جَمِيعِ ٱلدَّبَّابَاتِ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ٱلَّتِي تَدِبُّ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عَلَى ٱلْأَرْضِ.</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‎27</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فَخَلَقَ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للّٰهُ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ٱلْإِنْسَانَ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صُورَتِهِ.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صُورَةِ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خَلَقَهُ.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ذَكَرًا وَأُنْثَى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خَلَقَهُمْ.</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‎28</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وَبَارَكَهُمُ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ّٰهُ وَقَالَ لَهُمْ: أَثْمِرُوا وَٱكْثُرُوا وَٱ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مْلأُوا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ٱلْأَرْضَ،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وَأَخْضِعُوهَا</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وَتَسَلَّطُوا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ٱلسَّمَاءِ وَعَلَى كُلِّ حَيَوَانٍ يَدِبُّ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ٱلْأَرْضِ.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152400" y="5373216"/>
            <a:ext cx="8839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الله</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يجعل</a:t>
            </a:r>
            <a:r>
              <a:rPr kumimoji="0" lang="ar-SA"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الإنسان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شريكًا في الحُكْم معه</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3431761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cs typeface="Arial" panose="020B0604020202020204" pitchFamily="34" charset="0"/>
              </a:rPr>
              <a:t>الملكوت في تكوين 1</a:t>
            </a:r>
            <a:endParaRPr lang="en-US" altLang="zh-CN" dirty="0">
              <a:cs typeface="Arial" panose="020B0604020202020204" pitchFamily="34"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rPr>
              <a:t>إله غير مخلوق (1 : 1)</a:t>
            </a:r>
            <a:endParaRPr lang="en-US"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rPr>
              <a:t>الخلق بالكلمة فقط (1 : 4)</a:t>
            </a:r>
            <a:endParaRPr lang="en-US"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rPr>
              <a:t>الخلق بسهولة</a:t>
            </a:r>
            <a:endParaRPr lang="en-US"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rPr>
              <a:t>الشمس و القمر (آلهة) مخلوقة (1 : 16)</a:t>
            </a:r>
            <a:endParaRPr lang="en-US"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endParaRPr>
          </a:p>
          <a:p>
            <a:pPr marL="571500" indent="-571500" algn="r" rtl="1">
              <a:spcBef>
                <a:spcPct val="20000"/>
              </a:spcBef>
              <a:buClr>
                <a:schemeClr val="tx2"/>
              </a:buClr>
              <a:buSzPct val="75000"/>
              <a:buFont typeface="Wingdings" pitchFamily="2" charset="2"/>
              <a:buChar char="q"/>
              <a:defRPr/>
            </a:pPr>
            <a:r>
              <a:rPr lang="ar-JO"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rPr>
              <a:t>مشاركة الحكم مع الإنسان (1 : 26)</a:t>
            </a:r>
            <a:endParaRPr lang="en-US" sz="3600" b="1" dirty="0">
              <a:effectLst>
                <a:glow rad="203200">
                  <a:schemeClr val="accent4">
                    <a:lumMod val="10000"/>
                  </a:schemeClr>
                </a:glow>
              </a:effectLst>
              <a:latin typeface="Arial" panose="020B0604020202020204" pitchFamily="34" charset="0"/>
              <a:ea typeface="ＭＳ Ｐゴシック" pitchFamily="-112" charset="-128"/>
              <a:cs typeface="Arial" panose="020B0604020202020204" pitchFamily="34" charset="0"/>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latin typeface="Arial" panose="020B0604020202020204" pitchFamily="34" charset="0"/>
                <a:cs typeface="Arial" panose="020B0604020202020204" pitchFamily="34" charset="0"/>
              </a:rPr>
              <a:t>71أ</a:t>
            </a:r>
            <a:endParaRPr lang="en-US" altLang="zh-C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4085"/>
            <a:ext cx="6696744" cy="1470025"/>
          </a:xfrm>
        </p:spPr>
        <p:txBody>
          <a:bodyPr/>
          <a:lstStyle/>
          <a:p>
            <a:r>
              <a:rPr lang="ar-JO" dirty="0">
                <a:cs typeface="Arial" panose="020B0604020202020204" pitchFamily="34" charset="0"/>
              </a:rPr>
              <a:t>من أين أتت فكرة العهد؟</a:t>
            </a:r>
            <a:endParaRPr lang="en-US" dirty="0">
              <a:cs typeface="Arial" panose="020B0604020202020204" pitchFamily="34" charset="0"/>
            </a:endParaRPr>
          </a:p>
        </p:txBody>
      </p:sp>
      <p:sp>
        <p:nvSpPr>
          <p:cNvPr id="4" name="Subtitle 2"/>
          <p:cNvSpPr txBox="1">
            <a:spLocks/>
          </p:cNvSpPr>
          <p:nvPr/>
        </p:nvSpPr>
        <p:spPr bwMode="auto">
          <a:xfrm rot="20862464">
            <a:off x="6221299" y="525371"/>
            <a:ext cx="2656384" cy="1574285"/>
          </a:xfrm>
          <a:prstGeom prst="rect">
            <a:avLst/>
          </a:prstGeom>
          <a:solidFill>
            <a:srgbClr val="800000"/>
          </a:solidFill>
          <a:ln w="28575" cmpd="sng">
            <a:solidFill>
              <a:schemeClr val="tx1"/>
            </a:solidFill>
          </a:ln>
          <a:extLs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r>
              <a:rPr lang="ar-JO" sz="4400" b="1" dirty="0">
                <a:latin typeface="Arial" panose="020B0604020202020204" pitchFamily="34" charset="0"/>
                <a:cs typeface="Arial" panose="020B0604020202020204" pitchFamily="34" charset="0"/>
              </a:rPr>
              <a:t>تكوين 1 : 1 – 2 : 3</a:t>
            </a:r>
            <a:endParaRPr lang="en-US" sz="4400" b="1" dirty="0">
              <a:latin typeface="Arial" panose="020B0604020202020204" pitchFamily="34" charset="0"/>
              <a:cs typeface="Arial" panose="020B0604020202020204" pitchFamily="34" charset="0"/>
            </a:endParaRPr>
          </a:p>
        </p:txBody>
      </p:sp>
      <p:sp>
        <p:nvSpPr>
          <p:cNvPr id="6" name="Subtitle 2"/>
          <p:cNvSpPr txBox="1">
            <a:spLocks/>
          </p:cNvSpPr>
          <p:nvPr/>
        </p:nvSpPr>
        <p:spPr bwMode="auto">
          <a:xfrm>
            <a:off x="2987824" y="2303748"/>
            <a:ext cx="5832648" cy="384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r>
              <a:rPr lang="ar-JO" sz="2800" b="1" dirty="0">
                <a:latin typeface="Arial" panose="020B0604020202020204" pitchFamily="34" charset="0"/>
                <a:cs typeface="Arial" panose="020B0604020202020204" pitchFamily="34" charset="0"/>
              </a:rPr>
              <a:t>ملك عظيم في السلطة على حكام أصغر ، مع خلفية تاريخية لفعل الخير لهم ، من خلال أوامر وبركات ، ولكن أيضًا لعنة في حالة العصيان. هذه الحقائق حول قصة الخلق في سفر التكوين هي مواد العهد ، وهي في الأساس كذلك</a:t>
            </a:r>
            <a:endParaRPr lang="en-US" sz="2800" b="1" dirty="0">
              <a:latin typeface="Arial" panose="020B0604020202020204" pitchFamily="34" charset="0"/>
              <a:cs typeface="Arial" panose="020B0604020202020204" pitchFamily="34" charset="0"/>
            </a:endParaRPr>
          </a:p>
        </p:txBody>
      </p:sp>
      <p:sp>
        <p:nvSpPr>
          <p:cNvPr id="7" name="Rectangle 6"/>
          <p:cNvSpPr/>
          <p:nvPr/>
        </p:nvSpPr>
        <p:spPr>
          <a:xfrm>
            <a:off x="0" y="6396335"/>
            <a:ext cx="9144000" cy="369332"/>
          </a:xfrm>
          <a:prstGeom prst="rect">
            <a:avLst/>
          </a:prstGeom>
        </p:spPr>
        <p:txBody>
          <a:bodyPr wrap="square">
            <a:spAutoFit/>
          </a:bodyPr>
          <a:lstStyle/>
          <a:p>
            <a:pPr algn="ctr"/>
            <a:r>
              <a:rPr lang="ar-JO" b="1" dirty="0">
                <a:latin typeface="Arial" panose="020B0604020202020204" pitchFamily="34" charset="0"/>
                <a:cs typeface="Arial" panose="020B0604020202020204" pitchFamily="34" charset="0"/>
              </a:rPr>
              <a:t>جيفري ج. نيهوس</a:t>
            </a:r>
            <a:r>
              <a:rPr lang="en-US" sz="1800" b="1" dirty="0">
                <a:latin typeface="Arial" panose="020B0604020202020204" pitchFamily="34" charset="0"/>
                <a:cs typeface="Arial" panose="020B0604020202020204" pitchFamily="34" charset="0"/>
              </a:rPr>
              <a:t>, </a:t>
            </a:r>
            <a:r>
              <a:rPr lang="ru-RU" sz="1800"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العهد : فكرة في ذهن الله</a:t>
            </a:r>
            <a:r>
              <a:rPr lang="ru-RU" sz="1800" b="1"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جيتس 52 </a:t>
            </a:r>
            <a:r>
              <a:rPr lang="en-US" sz="1800" b="1" dirty="0">
                <a:latin typeface="Arial" panose="020B0604020202020204" pitchFamily="34" charset="0"/>
                <a:cs typeface="Arial" panose="020B0604020202020204" pitchFamily="34" charset="0"/>
              </a:rPr>
              <a:t>(</a:t>
            </a:r>
            <a:r>
              <a:rPr lang="ar-JO" sz="1800" b="1" dirty="0">
                <a:latin typeface="Arial" panose="020B0604020202020204" pitchFamily="34" charset="0"/>
                <a:cs typeface="Arial" panose="020B0604020202020204" pitchFamily="34" charset="0"/>
              </a:rPr>
              <a:t>2009</a:t>
            </a:r>
            <a:r>
              <a:rPr lang="en-US" sz="18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61</a:t>
            </a:r>
            <a:endParaRPr lang="en-US" sz="18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23528" y="2204864"/>
            <a:ext cx="2540000" cy="4038600"/>
          </a:xfrm>
          <a:prstGeom prst="rect">
            <a:avLst/>
          </a:prstGeom>
        </p:spPr>
      </p:pic>
    </p:spTree>
    <p:extLst>
      <p:ext uri="{BB962C8B-B14F-4D97-AF65-F5344CB8AC3E}">
        <p14:creationId xmlns:p14="http://schemas.microsoft.com/office/powerpoint/2010/main" val="1337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2.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5.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6.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37.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7.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8.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9.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3.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5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7.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21489</TotalTime>
  <Words>19634</Words>
  <Application>Microsoft Macintosh PowerPoint</Application>
  <PresentationFormat>On-screen Show (4:3)</PresentationFormat>
  <Paragraphs>2521</Paragraphs>
  <Slides>261</Slides>
  <Notes>231</Notes>
  <HiddenSlides>0</HiddenSlides>
  <MMClips>0</MMClips>
  <ScaleCrop>false</ScaleCrop>
  <HeadingPairs>
    <vt:vector size="8" baseType="variant">
      <vt:variant>
        <vt:lpstr>Fonts Used</vt:lpstr>
      </vt:variant>
      <vt:variant>
        <vt:i4>24</vt:i4>
      </vt:variant>
      <vt:variant>
        <vt:lpstr>Theme</vt:lpstr>
      </vt:variant>
      <vt:variant>
        <vt:i4>66</vt:i4>
      </vt:variant>
      <vt:variant>
        <vt:lpstr>Embedded OLE Servers</vt:lpstr>
      </vt:variant>
      <vt:variant>
        <vt:i4>1</vt:i4>
      </vt:variant>
      <vt:variant>
        <vt:lpstr>Slide Titles</vt:lpstr>
      </vt:variant>
      <vt:variant>
        <vt:i4>261</vt:i4>
      </vt:variant>
    </vt:vector>
  </HeadingPairs>
  <TitlesOfParts>
    <vt:vector size="352" baseType="lpstr">
      <vt:lpstr>BONES</vt:lpstr>
      <vt:lpstr>ＭＳ Ｐゴシック</vt:lpstr>
      <vt:lpstr>ＭＳ Ｐゴシック</vt:lpstr>
      <vt:lpstr>Osaka</vt:lpstr>
      <vt:lpstr>宋体</vt:lpstr>
      <vt:lpstr>Times</vt:lpstr>
      <vt:lpstr>Arial</vt:lpstr>
      <vt:lpstr>Arial Black</vt:lpstr>
      <vt:lpstr>Arial Narrow</vt:lpstr>
      <vt:lpstr>Calibri</vt:lpstr>
      <vt:lpstr>Comic Sans MS</vt:lpstr>
      <vt:lpstr>Geneva</vt:lpstr>
      <vt:lpstr>Gill Sans</vt:lpstr>
      <vt:lpstr>Helvetica</vt:lpstr>
      <vt:lpstr>Impact</vt:lpstr>
      <vt:lpstr>Monotype Sorts</vt:lpstr>
      <vt:lpstr>Papyrus</vt:lpstr>
      <vt:lpstr>Tahoma</vt:lpstr>
      <vt:lpstr>Times New Roman</vt:lpstr>
      <vt:lpstr>Traditional Arabic</vt:lpstr>
      <vt:lpstr>Tw Cen MT</vt:lpstr>
      <vt:lpstr>Verdana</vt:lpstr>
      <vt:lpstr>Wingdings</vt:lpstr>
      <vt:lpstr>Wingdings 2</vt:lpstr>
      <vt:lpstr>Office Theme</vt:lpstr>
      <vt:lpstr>Default Design</vt:lpstr>
      <vt:lpstr>1_Default Design</vt:lpstr>
      <vt:lpstr>6_Default Design</vt:lpstr>
      <vt:lpstr>2_Default Design</vt:lpstr>
      <vt:lpstr>8_Default Design</vt:lpstr>
      <vt:lpstr>Compass</vt:lpstr>
      <vt:lpstr>blstripc.ppt - Blue Stripes</vt:lpstr>
      <vt:lpstr>4_Default Design</vt:lpstr>
      <vt:lpstr>5_Default Design</vt:lpstr>
      <vt:lpstr>26_Default Design</vt:lpstr>
      <vt:lpstr>7_Default Design</vt:lpstr>
      <vt:lpstr>2_Orbit</vt:lpstr>
      <vt:lpstr>Calm Seas</vt:lpstr>
      <vt:lpstr>4_Orbit</vt:lpstr>
      <vt:lpstr>9_Default Design</vt:lpstr>
      <vt:lpstr>14_Default Design</vt:lpstr>
      <vt:lpstr>27_Default Design</vt:lpstr>
      <vt:lpstr>24_Default Design</vt:lpstr>
      <vt:lpstr>25_Default Design</vt:lpstr>
      <vt:lpstr>1_Compass</vt:lpstr>
      <vt:lpstr>2_Compass</vt:lpstr>
      <vt:lpstr>3_Compass</vt:lpstr>
      <vt:lpstr>10_Default Design</vt:lpstr>
      <vt:lpstr>1_Orbit</vt:lpstr>
      <vt:lpstr>4_Compass</vt:lpstr>
      <vt:lpstr>3_Default Design</vt:lpstr>
      <vt:lpstr>16_Default Design</vt:lpstr>
      <vt:lpstr>49_Blank Presentation</vt:lpstr>
      <vt:lpstr>Blank Presentation</vt:lpstr>
      <vt:lpstr>5_Topo</vt:lpstr>
      <vt:lpstr>Selling a Product or Service</vt:lpstr>
      <vt:lpstr>33_Default Design</vt:lpstr>
      <vt:lpstr>PPT White on Black Format</vt:lpstr>
      <vt:lpstr>untitled 1</vt:lpstr>
      <vt:lpstr>50_Blank Presentation</vt:lpstr>
      <vt:lpstr>36_Office Theme</vt:lpstr>
      <vt:lpstr>2_Office Theme</vt:lpstr>
      <vt:lpstr>11_Default Design</vt:lpstr>
      <vt:lpstr>17_Default Design</vt:lpstr>
      <vt:lpstr>Orbit</vt:lpstr>
      <vt:lpstr>5_Orbit</vt:lpstr>
      <vt:lpstr>6_Orbit</vt:lpstr>
      <vt:lpstr>19_Default Design</vt:lpstr>
      <vt:lpstr>1_untitled 1</vt:lpstr>
      <vt:lpstr>1_Blank Presentation</vt:lpstr>
      <vt:lpstr>20_Default Design</vt:lpstr>
      <vt:lpstr>21_Default Design</vt:lpstr>
      <vt:lpstr>6_untitled 3</vt:lpstr>
      <vt:lpstr>1_Office Theme</vt:lpstr>
      <vt:lpstr>Median</vt:lpstr>
      <vt:lpstr>29_Default Design</vt:lpstr>
      <vt:lpstr>Bullets</vt:lpstr>
      <vt:lpstr>22_Default Design</vt:lpstr>
      <vt:lpstr>12_Default Design</vt:lpstr>
      <vt:lpstr>23_Default Design</vt:lpstr>
      <vt:lpstr>13_Default Design</vt:lpstr>
      <vt:lpstr>3_Blank Presentation</vt:lpstr>
      <vt:lpstr>3_Office Theme</vt:lpstr>
      <vt:lpstr>8_untitled 3</vt:lpstr>
      <vt:lpstr>5_blstripc.ppt - Blue Stripes</vt:lpstr>
      <vt:lpstr>6_Compass</vt:lpstr>
      <vt:lpstr>3_blstripc.ppt - Blue Stripes</vt:lpstr>
      <vt:lpstr>4_blstripc.ppt - Blue Stripes</vt:lpstr>
      <vt:lpstr>48_Default Design</vt:lpstr>
      <vt:lpstr>15_Default Design</vt:lpstr>
      <vt:lpstr>Chart</vt:lpstr>
      <vt:lpstr>تكوين١-٣ </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المسيا</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vt:lpstr>
      <vt:lpstr>1. افهم أن الملك قد اختارك لتحكم</vt:lpstr>
      <vt:lpstr>2. افهم أن الملك قد وعدك بالبركة</vt:lpstr>
      <vt:lpstr>الفكرة الرئيسية</vt:lpstr>
      <vt:lpstr>ما و من هو الذي تثق به ليخلصك من خطاياك؟</vt:lpstr>
      <vt:lpstr>PowerPoint Presentation</vt:lpstr>
      <vt:lpstr>وقتها  الله هو الخالق  لقد وهب لنا من خالقنا الكثير من الحقوق المحددة غير القابلة للتصرف ( إعلان استقلال الولايات المتحدة الأمريكية )</vt:lpstr>
      <vt:lpstr>كن  أميناً</vt:lpstr>
      <vt:lpstr>عالم الأصنام</vt:lpstr>
      <vt:lpstr>أؤمن بالإنسانية و ليس بالله</vt:lpstr>
      <vt:lpstr>كيف يمكن أن تكون أميناً لله في عالم الأصنام؟  </vt:lpstr>
      <vt:lpstr>كيف يمكنك أن تتذكر كل هذه الأسفار؟</vt:lpstr>
      <vt:lpstr>دعونا ندرس الكلمة المقدسة</vt:lpstr>
      <vt:lpstr>أين كان إسرائيل؟</vt:lpstr>
      <vt:lpstr>هل تقصد خلال الأربعين عاماً هناك؟ </vt:lpstr>
      <vt:lpstr>أريحا</vt:lpstr>
      <vt:lpstr>احتاجت إسرائيل أن تعرف من هو إلههم؟</vt:lpstr>
      <vt:lpstr>البيان الموجز</vt:lpstr>
      <vt:lpstr>الكلمة المفتاحية</vt:lpstr>
      <vt:lpstr>تكوين</vt:lpstr>
      <vt:lpstr>كيف يمكن أن تكون أميناً لله في عالم الأصنام؟  </vt:lpstr>
      <vt:lpstr>1. افهم أن الملك قد اختارك لتحكم</vt:lpstr>
      <vt:lpstr>تكوين 1 </vt:lpstr>
      <vt:lpstr>في  البدء</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تشكل القمر من الأرض</vt:lpstr>
      <vt:lpstr>العنوان</vt:lpstr>
      <vt:lpstr>سؤال نحتاج جميعنا الإجابة عليه</vt:lpstr>
      <vt:lpstr> “البدايات"</vt:lpstr>
      <vt:lpstr>مؤلف سفر التكوين</vt:lpstr>
      <vt:lpstr>الكلمة المفتاحية في سفر التكوين</vt:lpstr>
      <vt:lpstr>Support for Election as the Key Theme</vt:lpstr>
      <vt:lpstr>God chose the older son to serve the younger!</vt:lpstr>
      <vt:lpstr>تشكيل بيان الرسالة</vt:lpstr>
      <vt:lpstr>البيان الموجز</vt:lpstr>
      <vt:lpstr>نظرة ذات شكل دوري للتاريخ</vt:lpstr>
      <vt:lpstr>سفر التكوين  في النظرة الدورية  للتاريخ</vt:lpstr>
      <vt:lpstr>الخط الزمني</vt:lpstr>
      <vt:lpstr>جدول تكوين  1 - 11</vt:lpstr>
      <vt:lpstr>جدول تكوين 1 - 2</vt:lpstr>
      <vt:lpstr>في البدء</vt:lpstr>
      <vt:lpstr>أيام الخلق</vt:lpstr>
      <vt:lpstr>الخلق في ستة أيام</vt:lpstr>
      <vt:lpstr>Day 1</vt:lpstr>
      <vt:lpstr>Formless &amp; Void</vt:lpstr>
      <vt:lpstr>Light</vt:lpstr>
      <vt:lpstr>First Day</vt:lpstr>
      <vt:lpstr>Day 2</vt:lpstr>
      <vt:lpstr>Expanse</vt:lpstr>
      <vt:lpstr>Sky</vt:lpstr>
      <vt:lpstr>Second Day</vt:lpstr>
      <vt:lpstr>Day 3</vt:lpstr>
      <vt:lpstr>رودينيا – العالم الذي هلك</vt:lpstr>
      <vt:lpstr>العالم الذي هلك</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المرأة</vt:lpstr>
      <vt:lpstr>Mandate</vt:lpstr>
      <vt:lpstr>Food</vt:lpstr>
      <vt:lpstr>Food</vt:lpstr>
      <vt:lpstr>Sixth Day</vt:lpstr>
      <vt:lpstr>موضوعٌ شامل</vt:lpstr>
      <vt:lpstr>الملكوت في تكوين 1</vt:lpstr>
      <vt:lpstr>من أين أتت فكرة العهد؟</vt:lpstr>
      <vt:lpstr>الجدول الزمنيُّ للملكوت والعهود</vt:lpstr>
      <vt:lpstr>نظرتي بشأن الموضوع الرئيسيِّ للعهد القديم</vt:lpstr>
      <vt:lpstr>أيام الخليقة</vt:lpstr>
      <vt:lpstr>Day 7</vt:lpstr>
      <vt:lpstr>Sabbath</vt:lpstr>
      <vt:lpstr>نظريات الخلق</vt:lpstr>
      <vt:lpstr>كم هو كبير إله الخليقة؟ مقارنة مدهشة</vt:lpstr>
      <vt:lpstr>كواكبنا التسعة</vt:lpstr>
      <vt:lpstr>شمسنا ضخمة</vt:lpstr>
      <vt:lpstr> إذا كنت تظن أن نظامنا الشمسي مدهش, فخلف هذه الشمس يوجد كون أكبر</vt:lpstr>
      <vt:lpstr>Jupiter is about 1 pixel in size and Earth is invisible at this scale!</vt:lpstr>
      <vt:lpstr> آنتارس هو الكوكب 15 من ناحية اللمعان في السماء   يبعد هذا الكوكب حوالي 1000 سنة ضوئية</vt:lpstr>
      <vt:lpstr>تلسكوب هابل العميق للغاية بالأشعة تحت الحمراء يري عددًا لا يحصى من المجرات بأكملها على بعد مليارات السنين الضوئية.</vt:lpstr>
      <vt:lpstr>هذه صورة مقربة لواحدة من أحلك المناطق في الصورة السابقة</vt:lpstr>
      <vt:lpstr>هذا يدعو للتواضع ، أليس كذلك؟ ومع ذلك ، فإن الله الآب يعرف عدد الشعرات الموجودة على رأسك ، ولا يموت حتى عصفور واحد بدون إرادته (متى 10 : 29 - 31)</vt:lpstr>
      <vt:lpstr> و مع ذلك فأنت أكثر أهمية عند الله الآب من عصافير كثيرة</vt:lpstr>
      <vt:lpstr>يسوع هو مصدر كل الأشياء الموجودة اليوم</vt:lpstr>
      <vt:lpstr>يحفظ يسوع خليقته أيضاً</vt:lpstr>
      <vt:lpstr>Christ in Colossians</vt:lpstr>
      <vt:lpstr>Col. 1:16-17</vt:lpstr>
      <vt:lpstr>يسوع يبكي على خليقته</vt:lpstr>
      <vt:lpstr>التفسير الأفضل لسفر التكوين</vt:lpstr>
      <vt:lpstr>و كانت الأرض خربة و خالية و على وجه الغمر ظلمة</vt:lpstr>
      <vt:lpstr>كانت الأرض عبارة عن حساء من العدم وفراغ لا نهاية له وسواد حبر</vt:lpstr>
      <vt:lpstr>كيف يرتبط 1 : 1 مع 1 : 2 – 3؟</vt:lpstr>
      <vt:lpstr>نظرية الفجوة ( أو الخراب / إعادة البناء )</vt:lpstr>
      <vt:lpstr>البداية النسبية ( خمسة اختلافات )</vt:lpstr>
      <vt:lpstr>الماء  البخار  السماء  النظرية</vt:lpstr>
      <vt:lpstr>اختلاف الإنجيليين</vt:lpstr>
      <vt:lpstr>الله : لقد خلقت فترة من 24 ساعة تتراوح بين النور و الظلمة على الأرض ...</vt:lpstr>
      <vt:lpstr>لماذا 24 ساعة؟</vt:lpstr>
      <vt:lpstr>لماذا 24 ساعة؟</vt:lpstr>
      <vt:lpstr> فقط دا 8 : 26 ( إلى جانب تك 1) يتحدث عن الصباح و المساء بنظرة حرفية</vt:lpstr>
      <vt:lpstr>لماذا 24 ساعة؟</vt:lpstr>
      <vt:lpstr>عدد 7 : 12</vt:lpstr>
      <vt:lpstr>لماذا 24 ساعة؟</vt:lpstr>
      <vt:lpstr>لقد حصلنا على نظامنا الأسبوعي من تكوين 1</vt:lpstr>
      <vt:lpstr>أربع طرق لتسمية أجزاء اليوم</vt:lpstr>
      <vt:lpstr>متى يبدأ اليوم</vt:lpstr>
      <vt:lpstr>لماذا 24 ساعة؟</vt:lpstr>
      <vt:lpstr>رومية 1 : 20</vt:lpstr>
      <vt:lpstr>Creation or Evolution?</vt:lpstr>
      <vt:lpstr>هل كانت الديناصورات قبل الإنسان</vt:lpstr>
      <vt:lpstr> تعتمد نظرية التطور على نظرية انتقال الأشكال و التي تعتبر ضحية سهلة</vt:lpstr>
      <vt:lpstr>أدبيات موازية لسفر التكوين</vt:lpstr>
      <vt:lpstr>مردوخ يقتل تيامات</vt:lpstr>
      <vt:lpstr>Expelled Movie Clip</vt:lpstr>
      <vt:lpstr>The Evolution of Man</vt:lpstr>
      <vt:lpstr>Big Bang and Bible order compared</vt:lpstr>
      <vt:lpstr>PowerPoint Presentation</vt:lpstr>
      <vt:lpstr>من يؤمن بماذا؟</vt:lpstr>
      <vt:lpstr>هل نشأَتْ الحياة صدفةً؟</vt:lpstr>
      <vt:lpstr>AiG Web Address 00439</vt:lpstr>
      <vt:lpstr>تكوين 2</vt:lpstr>
      <vt:lpstr>Summary</vt:lpstr>
      <vt:lpstr>Day 7</vt:lpstr>
      <vt:lpstr>Sabbath</vt:lpstr>
      <vt:lpstr>الأهميَّة الأخرويَّة للسبت</vt:lpstr>
      <vt:lpstr>قصتا الخلق</vt:lpstr>
      <vt:lpstr>مواقع محتملة لجنة عدن</vt:lpstr>
      <vt:lpstr>لوحظ كوش بلاد ما بين النهرين لأول مرة في تكوين 2</vt:lpstr>
      <vt:lpstr>الموقع الصحيح لكوش</vt:lpstr>
      <vt:lpstr>رودينيا – العالم الذي هلك</vt:lpstr>
      <vt:lpstr>العالم الذي هلك</vt:lpstr>
      <vt:lpstr>ملحمة أتراحسيس</vt:lpstr>
      <vt:lpstr> شكل يسوع آدم من التراب (يو 1 : 3,  تك 2 : 7)</vt:lpstr>
      <vt:lpstr>What Kind of Eternal Life?</vt:lpstr>
      <vt:lpstr>تكوين 2 : 7</vt:lpstr>
      <vt:lpstr>Gen. 2:22 NAS</vt:lpstr>
      <vt:lpstr>خلق يسوع آدم و حواء (تك2 : 21 – 23,  يو 1 : 3) </vt:lpstr>
      <vt:lpstr>صورة الأطفال آدم و حواء</vt:lpstr>
      <vt:lpstr>آدم و حواء مع الحية</vt:lpstr>
      <vt:lpstr>The Image of God</vt:lpstr>
      <vt:lpstr>تك 3 : 20 و 1 كو 15 : 45</vt:lpstr>
      <vt:lpstr>صورة الله</vt:lpstr>
      <vt:lpstr>يستمر الخلق إلى تكوين 3</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تكوين 2 : 16 - 17</vt:lpstr>
      <vt:lpstr>سقط الشيطان بعد اليوم السابع من التاريخ مباشرة</vt:lpstr>
      <vt:lpstr>تكوين 3</vt:lpstr>
      <vt:lpstr>1. نحن نثق بأنفسنا بدلاً من الله </vt:lpstr>
      <vt:lpstr>نحاول أن نعيش بدون الله (3 : 1 – 7)</vt:lpstr>
      <vt:lpstr>و كانت الحية أحيل جميع حيوانات البرية التي عملها الرب الإله فقالت للمرأة أحقاً قال الله لا تأكلا من كل شجر الجنة  (3: 1)</vt:lpstr>
      <vt:lpstr>فقالت المرأة للحية من ثمر شجر الجنة نأكل و أما ثمر الشجرة التي في وسط الجنة فقال الله لا تاكلا منه و لا تمساه لئلا تموتا (3 : 2 – 3)</vt:lpstr>
      <vt:lpstr>“لا نستطيع أن نلمسه" (الناموسية)</vt:lpstr>
      <vt:lpstr>سؤال للنقاش في مجموعات صغيرة ما هي مشكلتنا كبشر؟</vt:lpstr>
      <vt:lpstr>أبقراط</vt:lpstr>
      <vt:lpstr>البوذية</vt:lpstr>
      <vt:lpstr>من يحتاج إلى المسيح خلال عيد الميلاد؟ لا أحد .</vt:lpstr>
      <vt:lpstr>" الله حر وسعيد ومستوحى من العجب."</vt:lpstr>
      <vt:lpstr>أؤمن بالإنسانية و ليس بالله</vt:lpstr>
      <vt:lpstr>نثق بالغرباء حتى عندما لا يبدو منطقياً أن نفعل ذلك</vt:lpstr>
      <vt:lpstr>المواجهة</vt:lpstr>
      <vt:lpstr>"لا نستطيع أن نلمسها" (الناموسية)</vt:lpstr>
      <vt:lpstr>“أريد أن اكون كالله" (الكبرياء)</vt:lpstr>
      <vt:lpstr>فقالت الحية للمرأة لن تموتا بل الله عالم أنه يوم تأكلان منه تنفتح أعينكما و تكونان كالله عارفين الخير و الشر (3 : 4 – 5)</vt:lpstr>
      <vt:lpstr>  أعزائي المسيحيين, أنا اشارك العابي فلماذا لا تشاركون في العيد؟ عطلة سعيدة للجميع</vt:lpstr>
      <vt:lpstr> عزيزي سانتا, كل ما اريده لعيد الميلاد هو تخطي الكنيسة, أنا كبيرة جداً على الحكايات</vt:lpstr>
      <vt:lpstr>Convincing Dialogue</vt:lpstr>
      <vt:lpstr>Convincing Dialogue</vt:lpstr>
      <vt:lpstr>Convincing Dialogue</vt:lpstr>
      <vt:lpstr>و أوصى الرب الإله آدم قائلاً من جميع شجر الجنة تأكل أكلاً و أما شجرة معرفة الخير و الشر فلا تاكل منها لأنك يوم تأكل منها موتاً تموت (2 : 16 – 17)</vt:lpstr>
      <vt:lpstr>و أوصى الرب الإله آدم قائلاً من جميع شجر الجنة تأكل أكلاً و أما شجرة معرفة الخير و الشر فلا تاكل منها لأنك يوم تأكل منها موتاً تموت (2 : 16 – 17)</vt:lpstr>
      <vt:lpstr>فرأت المرأة أن الشجرة جيدة للأكل و أنها بهجة للعيون و أن الشجرة شهية للنظر فأخذت من ثمرها و أكلت و أعطت رجلها ايضاً معها فأكل (3 : 6)</vt:lpstr>
      <vt:lpstr>الإستسلام للإغواء</vt:lpstr>
      <vt:lpstr>و أعطت رجلها ايضاً معها فأكل (3 : 6ب)</vt:lpstr>
      <vt:lpstr>مشكلتنا : الشر</vt:lpstr>
      <vt:lpstr>أمور العالم</vt:lpstr>
      <vt:lpstr>لعبة اللوم</vt:lpstr>
      <vt:lpstr>لعبة اللوم</vt:lpstr>
      <vt:lpstr>النتائج المحزنة</vt:lpstr>
      <vt:lpstr>فانفتحت أعينهما و علما أنهما عريانان فخاطا أوراق تين و صنعا لأنفسهما مآزر (3 : 7)</vt:lpstr>
      <vt:lpstr>ماذا نتج عن السقوط؟ (3 : 7 - 24)</vt:lpstr>
      <vt:lpstr>و قال لآدم لأنك سمعت لقول امرأتك و أكلت من الشجرة التي أوصيتك قائلاً لا تأكل منها ملعونة الأرض بسبك بالتعب تأكل منها كل أيام حياتك و شوكاً و حسكاً تنبت لك و تأكل عشب الحقل</vt:lpstr>
      <vt:lpstr>بعرق وجهك تأكل خبزاً حتى تعود إلى الأرض التي أخذت منها لأنك تراب و إلى تراب تعود (3 : 19)</vt:lpstr>
      <vt:lpstr>Adam died</vt:lpstr>
      <vt:lpstr>ماذا نتج عن السقوط؟ (3 : 7 - 24)</vt:lpstr>
      <vt:lpstr>نتائج الخطية</vt:lpstr>
      <vt:lpstr>متى دخل الموت إلى العالم؟</vt:lpstr>
      <vt:lpstr>هل وجد الموت قبل الخطية؟</vt:lpstr>
      <vt:lpstr>تاريخان للموت</vt:lpstr>
      <vt:lpstr>Fossils on Garden of Eden</vt:lpstr>
      <vt:lpstr>رومية 5 : 12</vt:lpstr>
      <vt:lpstr> رومية 5 : 12</vt:lpstr>
      <vt:lpstr>1. نثق بأنفسنا بدلاً من الله</vt:lpstr>
      <vt:lpstr>ملايين الأمريكيين سعداء بدون الدين LivingWithoutReligion.org</vt:lpstr>
      <vt:lpstr> أنت تعلم أنها خرافة هذا الموسم احتفل بسبب الموسم</vt:lpstr>
      <vt:lpstr>نحتاج إلى مخلص</vt:lpstr>
      <vt:lpstr>2. يخلصنا يسوع من عقوبة الخطية</vt:lpstr>
      <vt:lpstr>و سمعا صوت الرب الإله ماشياً في الجنة عند هبوب ريح النهار فاختبأ آدم و امرأته من وجه الرب الإله في وسط شجر الجنة فنادى الرب الإله آدم و قال له أين أنت (تك 3 : 8 – 9)</vt:lpstr>
      <vt:lpstr>فقال سمعت صوتك في الجنة فخشيت لأني عريان فاختبأت</vt:lpstr>
      <vt:lpstr>من يحب الدوس  على الثعابين؟</vt:lpstr>
      <vt:lpstr>تكوين 3 : 14</vt:lpstr>
      <vt:lpstr>تكوين 3 : 15</vt:lpstr>
      <vt:lpstr>تم معاقبة حواء بشكل كبير : زيادة آلام الولادة  (تك 3 : 16)</vt:lpstr>
      <vt:lpstr>و دعا آدم اسم امرأته حواء لأنها أم كل حي (3 : 20)</vt:lpstr>
      <vt:lpstr>تكوين 3 : 21</vt:lpstr>
      <vt:lpstr>أقمصة من جلد (3 : 21)</vt:lpstr>
      <vt:lpstr>طرد آدم و حواء</vt:lpstr>
      <vt:lpstr>و قال الرب الإله هوذا الإنسان قد صار كواحد منا عارفاً الخير و الشر و الآن لعله يمد يده و يأخذ من شجرة الحياة أيضاً و يأكل و يحيا إلى الأبد (3 : 22)</vt:lpstr>
      <vt:lpstr>PowerPoint Presentation</vt:lpstr>
      <vt:lpstr>فأخرجه الرب الإله من جنة عدن ليعمل الأرض التي أخذ منها  (3 : 23)</vt:lpstr>
      <vt:lpstr>فطرد الإنسان و اقام شرقي جنة عدن الكروبيم و لهيب سيف متقلب لحراسة طريق شجرة الحياة (3 : 24)</vt:lpstr>
      <vt:lpstr>ما النتائج الأخرى للسقوط بجانب ما ذكر في تكوين 3؟</vt:lpstr>
      <vt:lpstr>التناغم التَصالُبيُّ (Chiasm) في الكتاب المقدَّس</vt:lpstr>
      <vt:lpstr>هل أعطانا الله مخلصاً؟</vt:lpstr>
      <vt:lpstr> يخلصنا يسوع من عقوبة الخطية</vt:lpstr>
      <vt:lpstr>هدايا مهمة :</vt:lpstr>
      <vt:lpstr>تكوين 3</vt:lpstr>
      <vt:lpstr>1. نثق بأنفسنا بدلاً من الله</vt:lpstr>
      <vt:lpstr>2. يخلصنا يسوع من عقوبة الخطية</vt:lpstr>
      <vt:lpstr>احتفظ بالمرح</vt:lpstr>
      <vt:lpstr>ماذا لو لم يؤمن الله بالملحدين؟</vt:lpstr>
      <vt:lpstr>نحتاج المسيح</vt:lpstr>
      <vt:lpstr>نحتاج مخلصاً قائماً</vt:lpstr>
      <vt:lpstr>ما و من الذي تثق به ليخلصك من خطاياك؟</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beginning”</dc:title>
  <dc:creator>Dr Rick Griffith</dc:creator>
  <cp:lastModifiedBy>Rick Griffith</cp:lastModifiedBy>
  <cp:revision>370</cp:revision>
  <dcterms:created xsi:type="dcterms:W3CDTF">2013-07-03T22:52:19Z</dcterms:created>
  <dcterms:modified xsi:type="dcterms:W3CDTF">2024-09-19T14:14:30Z</dcterms:modified>
</cp:coreProperties>
</file>