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theme/theme15.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6.xml" ContentType="application/vnd.openxmlformats-officedocument.theme+xml"/>
  <Override PartName="/ppt/slideLayouts/slideLayout134.xml" ContentType="application/vnd.openxmlformats-officedocument.presentationml.slideLayout+xml"/>
  <Override PartName="/ppt/theme/theme1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2.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3.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4.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6.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8.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9.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3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1.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2.xml" ContentType="application/vnd.openxmlformats-officedocument.theme+xml"/>
  <Override PartName="/ppt/slideLayouts/slideLayout289.xml" ContentType="application/vnd.openxmlformats-officedocument.presentationml.slideLayout+xml"/>
  <Override PartName="/ppt/theme/theme33.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4.xml" ContentType="application/vnd.openxmlformats-officedocument.theme+xml"/>
  <Override PartName="/ppt/slideLayouts/slideLayout301.xml" ContentType="application/vnd.openxmlformats-officedocument.presentationml.slideLayout+xml"/>
  <Override PartName="/ppt/theme/theme35.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6.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7.xml" ContentType="application/vnd.openxmlformats-officedocument.theme+xml"/>
  <Override PartName="/ppt/slideLayouts/slideLayout324.xml" ContentType="application/vnd.openxmlformats-officedocument.presentationml.slideLayout+xml"/>
  <Override PartName="/ppt/theme/theme38.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0.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4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4.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5.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6.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7.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8.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9.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50.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51.xml" ContentType="application/vnd.openxmlformats-officedocument.theme+xml"/>
  <Override PartName="/ppt/slideLayouts/slideLayout473.xml" ContentType="application/vnd.openxmlformats-officedocument.presentationml.slideLayout+xml"/>
  <Override PartName="/ppt/theme/theme52.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53.xml" ContentType="application/vnd.openxmlformats-officedocument.theme+xml"/>
  <Override PartName="/ppt/slideLayouts/slideLayout485.xml" ContentType="application/vnd.openxmlformats-officedocument.presentationml.slideLayout+xml"/>
  <Override PartName="/ppt/theme/theme54.xml" ContentType="application/vnd.openxmlformats-officedocument.theme+xml"/>
  <Override PartName="/ppt/slideLayouts/slideLayout486.xml" ContentType="application/vnd.openxmlformats-officedocument.presentationml.slideLayout+xml"/>
  <Override PartName="/ppt/theme/theme5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57.xml" ContentType="application/vnd.openxmlformats-officedocument.theme+xml"/>
  <Override PartName="/ppt/theme/themeOverride1.xml" ContentType="application/vnd.openxmlformats-officedocument.themeOverrid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60.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61.xml" ContentType="application/vnd.openxmlformats-officedocument.theme+xml"/>
  <Override PartName="/ppt/slideLayouts/slideLayout546.xml" ContentType="application/vnd.openxmlformats-officedocument.presentationml.slideLayout+xml"/>
  <Override PartName="/ppt/theme/theme62.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63.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64.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65.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66.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6.xml" ContentType="application/vnd.openxmlformats-officedocument.presentationml.notesSlide+xml"/>
  <Override PartName="/ppt/theme/themeOverride5.xml" ContentType="application/vnd.openxmlformats-officedocument.themeOverr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7.xml" ContentType="application/vnd.openxmlformats-officedocument.themeOverride+xml"/>
  <Override PartName="/ppt/notesSlides/notesSlide35.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36.xml" ContentType="application/vnd.openxmlformats-officedocument.presentationml.notesSlide+xml"/>
  <Override PartName="/ppt/theme/themeOverride1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5.xml" ContentType="application/vnd.openxmlformats-officedocument.themeOverride+xml"/>
  <Override PartName="/ppt/notesSlides/notesSlide40.xml" ContentType="application/vnd.openxmlformats-officedocument.presentationml.notesSlide+xml"/>
  <Override PartName="/ppt/theme/themeOverride16.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7.xml" ContentType="application/vnd.openxmlformats-officedocument.themeOverride+xml"/>
  <Override PartName="/ppt/notesSlides/notesSlide47.xml" ContentType="application/vnd.openxmlformats-officedocument.presentationml.notesSlide+xml"/>
  <Override PartName="/ppt/theme/themeOverride18.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9.xml" ContentType="application/vnd.openxmlformats-officedocument.themeOverride+xml"/>
  <Override PartName="/ppt/notesSlides/notesSlide50.xml" ContentType="application/vnd.openxmlformats-officedocument.presentationml.notesSlide+xml"/>
  <Override PartName="/ppt/theme/themeOverride20.xml" ContentType="application/vnd.openxmlformats-officedocument.themeOverride+xml"/>
  <Override PartName="/ppt/notesSlides/notesSlide51.xml" ContentType="application/vnd.openxmlformats-officedocument.presentationml.notesSlide+xml"/>
  <Override PartName="/ppt/theme/themeOverride2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22.xml" ContentType="application/vnd.openxmlformats-officedocument.themeOverride+xml"/>
  <Override PartName="/ppt/notesSlides/notesSlide86.xml" ContentType="application/vnd.openxmlformats-officedocument.presentationml.notesSlide+xml"/>
  <Override PartName="/ppt/theme/themeOverride23.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24.xml" ContentType="application/vnd.openxmlformats-officedocument.themeOverride+xml"/>
  <Override PartName="/ppt/notesSlides/notesSlide90.xml" ContentType="application/vnd.openxmlformats-officedocument.presentationml.notesSlide+xml"/>
  <Override PartName="/ppt/theme/themeOverride25.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26.xml" ContentType="application/vnd.openxmlformats-officedocument.themeOverride+xml"/>
  <Override PartName="/ppt/notesSlides/notesSlide94.xml" ContentType="application/vnd.openxmlformats-officedocument.presentationml.notesSlide+xml"/>
  <Override PartName="/ppt/theme/themeOverride27.xml" ContentType="application/vnd.openxmlformats-officedocument.themeOverride+xml"/>
  <Override PartName="/ppt/notesSlides/notesSlide95.xml" ContentType="application/vnd.openxmlformats-officedocument.presentationml.notesSlide+xml"/>
  <Override PartName="/ppt/theme/themeOverride28.xml" ContentType="application/vnd.openxmlformats-officedocument.themeOverride+xml"/>
  <Override PartName="/ppt/notesSlides/notesSlide96.xml" ContentType="application/vnd.openxmlformats-officedocument.presentationml.notesSlide+xml"/>
  <Override PartName="/ppt/theme/themeOverride29.xml" ContentType="application/vnd.openxmlformats-officedocument.themeOverride+xml"/>
  <Override PartName="/ppt/notesSlides/notesSlide97.xml" ContentType="application/vnd.openxmlformats-officedocument.presentationml.notesSlide+xml"/>
  <Override PartName="/ppt/theme/themeOverride30.xml" ContentType="application/vnd.openxmlformats-officedocument.themeOverride+xml"/>
  <Override PartName="/ppt/notesSlides/notesSlide98.xml" ContentType="application/vnd.openxmlformats-officedocument.presentationml.notesSlide+xml"/>
  <Override PartName="/ppt/theme/themeOverride31.xml" ContentType="application/vnd.openxmlformats-officedocument.themeOverride+xml"/>
  <Override PartName="/ppt/notesSlides/notesSlide99.xml" ContentType="application/vnd.openxmlformats-officedocument.presentationml.notesSlide+xml"/>
  <Override PartName="/ppt/theme/themeOverride32.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33.xml" ContentType="application/vnd.openxmlformats-officedocument.themeOverride+xml"/>
  <Override PartName="/ppt/notesSlides/notesSlide102.xml" ContentType="application/vnd.openxmlformats-officedocument.presentationml.notesSlide+xml"/>
  <Override PartName="/ppt/theme/themeOverride34.xml" ContentType="application/vnd.openxmlformats-officedocument.themeOverride+xml"/>
  <Override PartName="/ppt/notesSlides/notesSlide103.xml" ContentType="application/vnd.openxmlformats-officedocument.presentationml.notesSlide+xml"/>
  <Override PartName="/ppt/theme/themeOverride35.xml" ContentType="application/vnd.openxmlformats-officedocument.themeOverride+xml"/>
  <Override PartName="/ppt/notesSlides/notesSlide104.xml" ContentType="application/vnd.openxmlformats-officedocument.presentationml.notesSlide+xml"/>
  <Override PartName="/ppt/theme/themeOverride36.xml" ContentType="application/vnd.openxmlformats-officedocument.themeOverride+xml"/>
  <Override PartName="/ppt/notesSlides/notesSlide105.xml" ContentType="application/vnd.openxmlformats-officedocument.presentationml.notesSlide+xml"/>
  <Override PartName="/ppt/theme/themeOverride37.xml" ContentType="application/vnd.openxmlformats-officedocument.themeOverride+xml"/>
  <Override PartName="/ppt/notesSlides/notesSlide106.xml" ContentType="application/vnd.openxmlformats-officedocument.presentationml.notesSlide+xml"/>
  <Override PartName="/ppt/theme/themeOverride38.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39.xml" ContentType="application/vnd.openxmlformats-officedocument.themeOverride+xml"/>
  <Override PartName="/ppt/notesSlides/notesSlide111.xml" ContentType="application/vnd.openxmlformats-officedocument.presentationml.notesSlide+xml"/>
  <Override PartName="/ppt/theme/themeOverride40.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41.xml" ContentType="application/vnd.openxmlformats-officedocument.themeOverride+xml"/>
  <Override PartName="/ppt/notesSlides/notesSlide121.xml" ContentType="application/vnd.openxmlformats-officedocument.presentationml.notesSlide+xml"/>
  <Override PartName="/ppt/theme/themeOverride42.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43.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44.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45.xml" ContentType="application/vnd.openxmlformats-officedocument.themeOverride+xml"/>
  <Override PartName="/ppt/notesSlides/notesSlide140.xml" ContentType="application/vnd.openxmlformats-officedocument.presentationml.notesSlide+xml"/>
  <Override PartName="/ppt/theme/themeOverride46.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47.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48.xml" ContentType="application/vnd.openxmlformats-officedocument.themeOverride+xml"/>
  <Override PartName="/ppt/notesSlides/notesSlide151.xml" ContentType="application/vnd.openxmlformats-officedocument.presentationml.notesSlide+xml"/>
  <Override PartName="/ppt/theme/themeOverride49.xml" ContentType="application/vnd.openxmlformats-officedocument.themeOverride+xml"/>
  <Override PartName="/ppt/notesSlides/notesSlide152.xml" ContentType="application/vnd.openxmlformats-officedocument.presentationml.notesSl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notesSlides/notesSlide153.xml" ContentType="application/vnd.openxmlformats-officedocument.presentationml.notesSlide+xml"/>
  <Override PartName="/ppt/theme/themeOverride55.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56.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theme/themeOverride57.xml" ContentType="application/vnd.openxmlformats-officedocument.themeOverr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theme/themeOverride58.xml" ContentType="application/vnd.openxmlformats-officedocument.themeOverr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theme/themeOverride59.xml" ContentType="application/vnd.openxmlformats-officedocument.themeOverr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heme/themeOverride60.xml" ContentType="application/vnd.openxmlformats-officedocument.themeOverr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61.xml" ContentType="application/vnd.openxmlformats-officedocument.themeOverride+xml"/>
  <Override PartName="/ppt/notesSlides/notesSlide196.xml" ContentType="application/vnd.openxmlformats-officedocument.presentationml.notesSlide+xml"/>
  <Override PartName="/ppt/theme/themeOverride62.xml" ContentType="application/vnd.openxmlformats-officedocument.themeOverride+xml"/>
  <Override PartName="/ppt/notesSlides/notesSlide197.xml" ContentType="application/vnd.openxmlformats-officedocument.presentationml.notesSlide+xml"/>
  <Override PartName="/ppt/theme/themeOverride63.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theme/themeOverride64.xml" ContentType="application/vnd.openxmlformats-officedocument.themeOverr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theme/themeOverride65.xml" ContentType="application/vnd.openxmlformats-officedocument.themeOverr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theme/themeOverride66.xml" ContentType="application/vnd.openxmlformats-officedocument.themeOverr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theme/themeOverride67.xml" ContentType="application/vnd.openxmlformats-officedocument.themeOverr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5" r:id="rId3"/>
    <p:sldMasterId id="2147483701" r:id="rId4"/>
    <p:sldMasterId id="2147483705" r:id="rId5"/>
    <p:sldMasterId id="2147483717" r:id="rId6"/>
    <p:sldMasterId id="2147483742" r:id="rId7"/>
    <p:sldMasterId id="2147483754" r:id="rId8"/>
    <p:sldMasterId id="2147483758" r:id="rId9"/>
    <p:sldMasterId id="2147483773" r:id="rId10"/>
    <p:sldMasterId id="2147483785" r:id="rId11"/>
    <p:sldMasterId id="2147483797" r:id="rId12"/>
    <p:sldMasterId id="2147483809" r:id="rId13"/>
    <p:sldMasterId id="2147483821" r:id="rId14"/>
    <p:sldMasterId id="2147483824" r:id="rId15"/>
    <p:sldMasterId id="2147483829" r:id="rId16"/>
    <p:sldMasterId id="2147483832" r:id="rId17"/>
    <p:sldMasterId id="2147483851" r:id="rId18"/>
    <p:sldMasterId id="2147483863" r:id="rId19"/>
    <p:sldMasterId id="2147483919" r:id="rId20"/>
    <p:sldMasterId id="2147483955" r:id="rId21"/>
    <p:sldMasterId id="2147483967" r:id="rId22"/>
    <p:sldMasterId id="2147483979" r:id="rId23"/>
    <p:sldMasterId id="2147483991" r:id="rId24"/>
    <p:sldMasterId id="2147484003" r:id="rId25"/>
    <p:sldMasterId id="2147484015" r:id="rId26"/>
    <p:sldMasterId id="2147484027" r:id="rId27"/>
    <p:sldMasterId id="2147484040" r:id="rId28"/>
    <p:sldMasterId id="2147484053" r:id="rId29"/>
    <p:sldMasterId id="2147484065" r:id="rId30"/>
    <p:sldMasterId id="2147484082" r:id="rId31"/>
    <p:sldMasterId id="2147484112" r:id="rId32"/>
    <p:sldMasterId id="2147484126" r:id="rId33"/>
    <p:sldMasterId id="2147484129" r:id="rId34"/>
    <p:sldMasterId id="2147484141" r:id="rId35"/>
    <p:sldMasterId id="2147484143" r:id="rId36"/>
    <p:sldMasterId id="2147484155" r:id="rId37"/>
    <p:sldMasterId id="2147484168" r:id="rId38"/>
    <p:sldMasterId id="2147484170" r:id="rId39"/>
    <p:sldMasterId id="2147484184" r:id="rId40"/>
    <p:sldMasterId id="2147484196" r:id="rId41"/>
    <p:sldMasterId id="2147484209" r:id="rId42"/>
    <p:sldMasterId id="2147484222" r:id="rId43"/>
    <p:sldMasterId id="2147484235" r:id="rId44"/>
    <p:sldMasterId id="2147484247" r:id="rId45"/>
    <p:sldMasterId id="2147484259" r:id="rId46"/>
    <p:sldMasterId id="2147484271" r:id="rId47"/>
    <p:sldMasterId id="2147484283" r:id="rId48"/>
    <p:sldMasterId id="2147484295" r:id="rId49"/>
    <p:sldMasterId id="2147484308" r:id="rId50"/>
    <p:sldMasterId id="2147484320" r:id="rId51"/>
    <p:sldMasterId id="2147484344" r:id="rId52"/>
    <p:sldMasterId id="2147484348" r:id="rId53"/>
    <p:sldMasterId id="2147484360" r:id="rId54"/>
    <p:sldMasterId id="2147484362" r:id="rId55"/>
    <p:sldMasterId id="2147484364" r:id="rId56"/>
    <p:sldMasterId id="2147484376" r:id="rId57"/>
    <p:sldMasterId id="2147484388" r:id="rId58"/>
    <p:sldMasterId id="2147484400" r:id="rId59"/>
    <p:sldMasterId id="2147484412" r:id="rId60"/>
    <p:sldMasterId id="2147484416" r:id="rId61"/>
    <p:sldMasterId id="2147484429" r:id="rId62"/>
    <p:sldMasterId id="2147484431" r:id="rId63"/>
    <p:sldMasterId id="2147484444" r:id="rId64"/>
    <p:sldMasterId id="2147484457" r:id="rId65"/>
    <p:sldMasterId id="2147484469" r:id="rId66"/>
    <p:sldMasterId id="2147484483" r:id="rId67"/>
  </p:sldMasterIdLst>
  <p:notesMasterIdLst>
    <p:notesMasterId r:id="rId328"/>
  </p:notesMasterIdLst>
  <p:sldIdLst>
    <p:sldId id="1770" r:id="rId68"/>
    <p:sldId id="1771" r:id="rId69"/>
    <p:sldId id="1772" r:id="rId70"/>
    <p:sldId id="1773" r:id="rId71"/>
    <p:sldId id="1775" r:id="rId72"/>
    <p:sldId id="1774" r:id="rId73"/>
    <p:sldId id="1776" r:id="rId74"/>
    <p:sldId id="1777" r:id="rId75"/>
    <p:sldId id="2486" r:id="rId76"/>
    <p:sldId id="1780" r:id="rId77"/>
    <p:sldId id="1781" r:id="rId78"/>
    <p:sldId id="1782" r:id="rId79"/>
    <p:sldId id="1783" r:id="rId80"/>
    <p:sldId id="1784" r:id="rId81"/>
    <p:sldId id="1785" r:id="rId82"/>
    <p:sldId id="1820" r:id="rId83"/>
    <p:sldId id="1787" r:id="rId84"/>
    <p:sldId id="1788" r:id="rId85"/>
    <p:sldId id="710" r:id="rId86"/>
    <p:sldId id="1789" r:id="rId87"/>
    <p:sldId id="708" r:id="rId88"/>
    <p:sldId id="1791" r:id="rId89"/>
    <p:sldId id="1816" r:id="rId90"/>
    <p:sldId id="1790" r:id="rId91"/>
    <p:sldId id="653" r:id="rId92"/>
    <p:sldId id="654" r:id="rId93"/>
    <p:sldId id="655" r:id="rId94"/>
    <p:sldId id="656" r:id="rId95"/>
    <p:sldId id="657" r:id="rId96"/>
    <p:sldId id="658" r:id="rId97"/>
    <p:sldId id="1792" r:id="rId98"/>
    <p:sldId id="660" r:id="rId99"/>
    <p:sldId id="661" r:id="rId100"/>
    <p:sldId id="688" r:id="rId101"/>
    <p:sldId id="689" r:id="rId102"/>
    <p:sldId id="635" r:id="rId103"/>
    <p:sldId id="4890" r:id="rId104"/>
    <p:sldId id="258" r:id="rId105"/>
    <p:sldId id="259" r:id="rId106"/>
    <p:sldId id="260" r:id="rId107"/>
    <p:sldId id="261" r:id="rId108"/>
    <p:sldId id="262" r:id="rId109"/>
    <p:sldId id="263" r:id="rId110"/>
    <p:sldId id="264" r:id="rId111"/>
    <p:sldId id="265" r:id="rId112"/>
    <p:sldId id="266" r:id="rId113"/>
    <p:sldId id="267" r:id="rId114"/>
    <p:sldId id="268" r:id="rId115"/>
    <p:sldId id="269" r:id="rId116"/>
    <p:sldId id="270" r:id="rId117"/>
    <p:sldId id="271" r:id="rId118"/>
    <p:sldId id="272" r:id="rId119"/>
    <p:sldId id="627" r:id="rId120"/>
    <p:sldId id="632" r:id="rId121"/>
    <p:sldId id="273" r:id="rId122"/>
    <p:sldId id="274" r:id="rId123"/>
    <p:sldId id="275" r:id="rId124"/>
    <p:sldId id="279" r:id="rId125"/>
    <p:sldId id="280" r:id="rId126"/>
    <p:sldId id="281" r:id="rId127"/>
    <p:sldId id="437" r:id="rId128"/>
    <p:sldId id="400" r:id="rId129"/>
    <p:sldId id="401" r:id="rId130"/>
    <p:sldId id="438" r:id="rId131"/>
    <p:sldId id="403" r:id="rId132"/>
    <p:sldId id="404" r:id="rId133"/>
    <p:sldId id="405" r:id="rId134"/>
    <p:sldId id="406" r:id="rId135"/>
    <p:sldId id="407" r:id="rId136"/>
    <p:sldId id="408" r:id="rId137"/>
    <p:sldId id="409" r:id="rId138"/>
    <p:sldId id="473" r:id="rId139"/>
    <p:sldId id="474" r:id="rId140"/>
    <p:sldId id="410" r:id="rId141"/>
    <p:sldId id="411" r:id="rId142"/>
    <p:sldId id="412" r:id="rId143"/>
    <p:sldId id="439" r:id="rId144"/>
    <p:sldId id="440" r:id="rId145"/>
    <p:sldId id="441" r:id="rId146"/>
    <p:sldId id="442" r:id="rId147"/>
    <p:sldId id="471" r:id="rId148"/>
    <p:sldId id="444" r:id="rId149"/>
    <p:sldId id="445" r:id="rId150"/>
    <p:sldId id="446" r:id="rId151"/>
    <p:sldId id="447" r:id="rId152"/>
    <p:sldId id="642" r:id="rId153"/>
    <p:sldId id="643" r:id="rId154"/>
    <p:sldId id="644" r:id="rId155"/>
    <p:sldId id="645" r:id="rId156"/>
    <p:sldId id="646" r:id="rId157"/>
    <p:sldId id="647" r:id="rId158"/>
    <p:sldId id="648" r:id="rId159"/>
    <p:sldId id="470" r:id="rId160"/>
    <p:sldId id="456" r:id="rId161"/>
    <p:sldId id="457" r:id="rId162"/>
    <p:sldId id="316" r:id="rId163"/>
    <p:sldId id="317" r:id="rId164"/>
    <p:sldId id="481" r:id="rId165"/>
    <p:sldId id="4888" r:id="rId166"/>
    <p:sldId id="319" r:id="rId167"/>
    <p:sldId id="320" r:id="rId168"/>
    <p:sldId id="434" r:id="rId169"/>
    <p:sldId id="435" r:id="rId170"/>
    <p:sldId id="323" r:id="rId171"/>
    <p:sldId id="324" r:id="rId172"/>
    <p:sldId id="325" r:id="rId173"/>
    <p:sldId id="326" r:id="rId174"/>
    <p:sldId id="327" r:id="rId175"/>
    <p:sldId id="328" r:id="rId176"/>
    <p:sldId id="329" r:id="rId177"/>
    <p:sldId id="330" r:id="rId178"/>
    <p:sldId id="331" r:id="rId179"/>
    <p:sldId id="332" r:id="rId180"/>
    <p:sldId id="333" r:id="rId181"/>
    <p:sldId id="334" r:id="rId182"/>
    <p:sldId id="339" r:id="rId183"/>
    <p:sldId id="340" r:id="rId184"/>
    <p:sldId id="341" r:id="rId185"/>
    <p:sldId id="342" r:id="rId186"/>
    <p:sldId id="625" r:id="rId187"/>
    <p:sldId id="344" r:id="rId188"/>
    <p:sldId id="345" r:id="rId189"/>
    <p:sldId id="716" r:id="rId190"/>
    <p:sldId id="618" r:id="rId191"/>
    <p:sldId id="619" r:id="rId192"/>
    <p:sldId id="349" r:id="rId193"/>
    <p:sldId id="350" r:id="rId194"/>
    <p:sldId id="307" r:id="rId195"/>
    <p:sldId id="462" r:id="rId196"/>
    <p:sldId id="463" r:id="rId197"/>
    <p:sldId id="464" r:id="rId198"/>
    <p:sldId id="465" r:id="rId199"/>
    <p:sldId id="466" r:id="rId200"/>
    <p:sldId id="467" r:id="rId201"/>
    <p:sldId id="468" r:id="rId202"/>
    <p:sldId id="714" r:id="rId203"/>
    <p:sldId id="715" r:id="rId204"/>
    <p:sldId id="469" r:id="rId205"/>
    <p:sldId id="362" r:id="rId206"/>
    <p:sldId id="363" r:id="rId207"/>
    <p:sldId id="624" r:id="rId208"/>
    <p:sldId id="623" r:id="rId209"/>
    <p:sldId id="366" r:id="rId210"/>
    <p:sldId id="637" r:id="rId211"/>
    <p:sldId id="367" r:id="rId212"/>
    <p:sldId id="368" r:id="rId213"/>
    <p:sldId id="713" r:id="rId214"/>
    <p:sldId id="592" r:id="rId215"/>
    <p:sldId id="712" r:id="rId216"/>
    <p:sldId id="371" r:id="rId217"/>
    <p:sldId id="372" r:id="rId218"/>
    <p:sldId id="515" r:id="rId219"/>
    <p:sldId id="458" r:id="rId220"/>
    <p:sldId id="459" r:id="rId221"/>
    <p:sldId id="460" r:id="rId222"/>
    <p:sldId id="417" r:id="rId223"/>
    <p:sldId id="517" r:id="rId224"/>
    <p:sldId id="4900" r:id="rId225"/>
    <p:sldId id="4006" r:id="rId226"/>
    <p:sldId id="4899" r:id="rId227"/>
    <p:sldId id="351" r:id="rId228"/>
    <p:sldId id="352" r:id="rId229"/>
    <p:sldId id="516" r:id="rId230"/>
    <p:sldId id="606" r:id="rId231"/>
    <p:sldId id="607" r:id="rId232"/>
    <p:sldId id="608" r:id="rId233"/>
    <p:sldId id="609" r:id="rId234"/>
    <p:sldId id="610" r:id="rId235"/>
    <p:sldId id="611" r:id="rId236"/>
    <p:sldId id="612" r:id="rId237"/>
    <p:sldId id="519" r:id="rId238"/>
    <p:sldId id="613" r:id="rId239"/>
    <p:sldId id="520" r:id="rId240"/>
    <p:sldId id="521" r:id="rId241"/>
    <p:sldId id="636" r:id="rId242"/>
    <p:sldId id="523" r:id="rId243"/>
    <p:sldId id="524" r:id="rId244"/>
    <p:sldId id="525" r:id="rId245"/>
    <p:sldId id="526" r:id="rId246"/>
    <p:sldId id="602" r:id="rId247"/>
    <p:sldId id="527" r:id="rId248"/>
    <p:sldId id="668" r:id="rId249"/>
    <p:sldId id="605" r:id="rId250"/>
    <p:sldId id="1821" r:id="rId251"/>
    <p:sldId id="531" r:id="rId252"/>
    <p:sldId id="532" r:id="rId253"/>
    <p:sldId id="533" r:id="rId254"/>
    <p:sldId id="641" r:id="rId255"/>
    <p:sldId id="1158" r:id="rId256"/>
    <p:sldId id="1159" r:id="rId257"/>
    <p:sldId id="534" r:id="rId258"/>
    <p:sldId id="535" r:id="rId259"/>
    <p:sldId id="1817" r:id="rId260"/>
    <p:sldId id="537" r:id="rId261"/>
    <p:sldId id="538" r:id="rId262"/>
    <p:sldId id="539" r:id="rId263"/>
    <p:sldId id="540" r:id="rId264"/>
    <p:sldId id="541" r:id="rId265"/>
    <p:sldId id="542" r:id="rId266"/>
    <p:sldId id="543" r:id="rId267"/>
    <p:sldId id="544" r:id="rId268"/>
    <p:sldId id="545" r:id="rId269"/>
    <p:sldId id="546" r:id="rId270"/>
    <p:sldId id="547" r:id="rId271"/>
    <p:sldId id="600" r:id="rId272"/>
    <p:sldId id="548" r:id="rId273"/>
    <p:sldId id="549" r:id="rId274"/>
    <p:sldId id="550" r:id="rId275"/>
    <p:sldId id="551" r:id="rId276"/>
    <p:sldId id="4889" r:id="rId277"/>
    <p:sldId id="553" r:id="rId278"/>
    <p:sldId id="593" r:id="rId279"/>
    <p:sldId id="554" r:id="rId280"/>
    <p:sldId id="555" r:id="rId281"/>
    <p:sldId id="556" r:id="rId282"/>
    <p:sldId id="599" r:id="rId283"/>
    <p:sldId id="598" r:id="rId284"/>
    <p:sldId id="601" r:id="rId285"/>
    <p:sldId id="558" r:id="rId286"/>
    <p:sldId id="559" r:id="rId287"/>
    <p:sldId id="614" r:id="rId288"/>
    <p:sldId id="560" r:id="rId289"/>
    <p:sldId id="615" r:id="rId290"/>
    <p:sldId id="562" r:id="rId291"/>
    <p:sldId id="563" r:id="rId292"/>
    <p:sldId id="564" r:id="rId293"/>
    <p:sldId id="603" r:id="rId294"/>
    <p:sldId id="566" r:id="rId295"/>
    <p:sldId id="567" r:id="rId296"/>
    <p:sldId id="568" r:id="rId297"/>
    <p:sldId id="569" r:id="rId298"/>
    <p:sldId id="570" r:id="rId299"/>
    <p:sldId id="571" r:id="rId300"/>
    <p:sldId id="595" r:id="rId301"/>
    <p:sldId id="596" r:id="rId302"/>
    <p:sldId id="572" r:id="rId303"/>
    <p:sldId id="597" r:id="rId304"/>
    <p:sldId id="573" r:id="rId305"/>
    <p:sldId id="574" r:id="rId306"/>
    <p:sldId id="575" r:id="rId307"/>
    <p:sldId id="576" r:id="rId308"/>
    <p:sldId id="577" r:id="rId309"/>
    <p:sldId id="513" r:id="rId310"/>
    <p:sldId id="578" r:id="rId311"/>
    <p:sldId id="579" r:id="rId312"/>
    <p:sldId id="514" r:id="rId313"/>
    <p:sldId id="4882" r:id="rId314"/>
    <p:sldId id="580" r:id="rId315"/>
    <p:sldId id="581" r:id="rId316"/>
    <p:sldId id="582" r:id="rId317"/>
    <p:sldId id="583" r:id="rId318"/>
    <p:sldId id="1815" r:id="rId319"/>
    <p:sldId id="585" r:id="rId320"/>
    <p:sldId id="1818" r:id="rId321"/>
    <p:sldId id="1819" r:id="rId322"/>
    <p:sldId id="588" r:id="rId323"/>
    <p:sldId id="589" r:id="rId324"/>
    <p:sldId id="590" r:id="rId325"/>
    <p:sldId id="472" r:id="rId326"/>
    <p:sldId id="1814" r:id="rId3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509B05D7-6862-7E42-BC80-65AD1ED79D61}">
          <p14:sldIdLst>
            <p14:sldId id="1770"/>
            <p14:sldId id="1771"/>
            <p14:sldId id="1772"/>
            <p14:sldId id="1773"/>
            <p14:sldId id="1775"/>
            <p14:sldId id="1774"/>
            <p14:sldId id="1776"/>
            <p14:sldId id="1777"/>
            <p14:sldId id="2486"/>
            <p14:sldId id="1780"/>
            <p14:sldId id="1781"/>
            <p14:sldId id="1782"/>
            <p14:sldId id="1783"/>
            <p14:sldId id="1784"/>
            <p14:sldId id="1785"/>
            <p14:sldId id="1820"/>
            <p14:sldId id="1787"/>
            <p14:sldId id="1788"/>
            <p14:sldId id="710"/>
          </p14:sldIdLst>
        </p14:section>
        <p14:section name="Introduction" id="{21552FE0-0EE7-2748-A066-301EB9B03C91}">
          <p14:sldIdLst>
            <p14:sldId id="1789"/>
          </p14:sldIdLst>
        </p14:section>
        <p14:section name="Sermon" id="{91648E68-D983-354E-A622-DED14FCBFB3D}">
          <p14:sldIdLst>
            <p14:sldId id="708"/>
            <p14:sldId id="1791"/>
            <p14:sldId id="1816"/>
            <p14:sldId id="1790"/>
            <p14:sldId id="653"/>
            <p14:sldId id="654"/>
            <p14:sldId id="655"/>
            <p14:sldId id="656"/>
            <p14:sldId id="657"/>
            <p14:sldId id="658"/>
            <p14:sldId id="1792"/>
            <p14:sldId id="660"/>
            <p14:sldId id="661"/>
            <p14:sldId id="688"/>
            <p14:sldId id="689"/>
          </p14:sldIdLst>
        </p14:section>
        <p14:section name="Chapters" id="{67614AB9-70DB-A049-B0BC-6EFBA1C7DA0E}">
          <p14:sldIdLst>
            <p14:sldId id="635"/>
            <p14:sldId id="4890"/>
            <p14:sldId id="258"/>
            <p14:sldId id="259"/>
            <p14:sldId id="260"/>
            <p14:sldId id="261"/>
            <p14:sldId id="262"/>
            <p14:sldId id="263"/>
            <p14:sldId id="264"/>
            <p14:sldId id="265"/>
            <p14:sldId id="266"/>
            <p14:sldId id="267"/>
            <p14:sldId id="268"/>
            <p14:sldId id="269"/>
            <p14:sldId id="270"/>
            <p14:sldId id="271"/>
            <p14:sldId id="272"/>
            <p14:sldId id="627"/>
            <p14:sldId id="632"/>
            <p14:sldId id="273"/>
            <p14:sldId id="274"/>
            <p14:sldId id="275"/>
            <p14:sldId id="279"/>
            <p14:sldId id="280"/>
            <p14:sldId id="281"/>
            <p14:sldId id="437"/>
            <p14:sldId id="400"/>
            <p14:sldId id="401"/>
            <p14:sldId id="438"/>
            <p14:sldId id="403"/>
            <p14:sldId id="404"/>
            <p14:sldId id="405"/>
            <p14:sldId id="406"/>
            <p14:sldId id="407"/>
            <p14:sldId id="408"/>
            <p14:sldId id="409"/>
            <p14:sldId id="473"/>
            <p14:sldId id="474"/>
            <p14:sldId id="410"/>
            <p14:sldId id="411"/>
            <p14:sldId id="412"/>
            <p14:sldId id="439"/>
            <p14:sldId id="440"/>
            <p14:sldId id="441"/>
            <p14:sldId id="442"/>
            <p14:sldId id="471"/>
            <p14:sldId id="444"/>
            <p14:sldId id="445"/>
            <p14:sldId id="446"/>
            <p14:sldId id="447"/>
            <p14:sldId id="642"/>
            <p14:sldId id="643"/>
            <p14:sldId id="644"/>
            <p14:sldId id="645"/>
            <p14:sldId id="646"/>
            <p14:sldId id="647"/>
            <p14:sldId id="648"/>
            <p14:sldId id="470"/>
            <p14:sldId id="456"/>
            <p14:sldId id="457"/>
            <p14:sldId id="316"/>
            <p14:sldId id="317"/>
            <p14:sldId id="481"/>
            <p14:sldId id="4888"/>
            <p14:sldId id="319"/>
            <p14:sldId id="320"/>
            <p14:sldId id="434"/>
            <p14:sldId id="435"/>
            <p14:sldId id="323"/>
            <p14:sldId id="324"/>
            <p14:sldId id="325"/>
            <p14:sldId id="326"/>
            <p14:sldId id="327"/>
            <p14:sldId id="328"/>
            <p14:sldId id="329"/>
            <p14:sldId id="330"/>
            <p14:sldId id="331"/>
            <p14:sldId id="332"/>
            <p14:sldId id="333"/>
            <p14:sldId id="334"/>
            <p14:sldId id="339"/>
            <p14:sldId id="340"/>
            <p14:sldId id="341"/>
            <p14:sldId id="342"/>
            <p14:sldId id="625"/>
            <p14:sldId id="344"/>
            <p14:sldId id="345"/>
            <p14:sldId id="716"/>
            <p14:sldId id="618"/>
            <p14:sldId id="619"/>
            <p14:sldId id="349"/>
            <p14:sldId id="350"/>
            <p14:sldId id="307"/>
            <p14:sldId id="462"/>
            <p14:sldId id="463"/>
            <p14:sldId id="464"/>
            <p14:sldId id="465"/>
            <p14:sldId id="466"/>
            <p14:sldId id="467"/>
            <p14:sldId id="468"/>
            <p14:sldId id="714"/>
            <p14:sldId id="715"/>
            <p14:sldId id="469"/>
            <p14:sldId id="362"/>
            <p14:sldId id="363"/>
            <p14:sldId id="624"/>
            <p14:sldId id="623"/>
            <p14:sldId id="366"/>
            <p14:sldId id="637"/>
            <p14:sldId id="367"/>
            <p14:sldId id="368"/>
            <p14:sldId id="713"/>
            <p14:sldId id="592"/>
            <p14:sldId id="712"/>
            <p14:sldId id="371"/>
            <p14:sldId id="372"/>
            <p14:sldId id="515"/>
            <p14:sldId id="458"/>
            <p14:sldId id="459"/>
            <p14:sldId id="460"/>
            <p14:sldId id="417"/>
            <p14:sldId id="517"/>
            <p14:sldId id="4900"/>
            <p14:sldId id="4006"/>
            <p14:sldId id="4899"/>
            <p14:sldId id="351"/>
            <p14:sldId id="352"/>
            <p14:sldId id="516"/>
            <p14:sldId id="606"/>
            <p14:sldId id="607"/>
            <p14:sldId id="608"/>
            <p14:sldId id="609"/>
            <p14:sldId id="610"/>
            <p14:sldId id="611"/>
            <p14:sldId id="612"/>
            <p14:sldId id="519"/>
            <p14:sldId id="613"/>
            <p14:sldId id="520"/>
            <p14:sldId id="521"/>
            <p14:sldId id="636"/>
            <p14:sldId id="523"/>
            <p14:sldId id="524"/>
            <p14:sldId id="525"/>
            <p14:sldId id="526"/>
            <p14:sldId id="602"/>
            <p14:sldId id="527"/>
            <p14:sldId id="668"/>
            <p14:sldId id="605"/>
            <p14:sldId id="1821"/>
            <p14:sldId id="531"/>
            <p14:sldId id="532"/>
            <p14:sldId id="533"/>
            <p14:sldId id="641"/>
            <p14:sldId id="1158"/>
            <p14:sldId id="1159"/>
            <p14:sldId id="534"/>
            <p14:sldId id="535"/>
            <p14:sldId id="1817"/>
            <p14:sldId id="537"/>
            <p14:sldId id="538"/>
            <p14:sldId id="539"/>
            <p14:sldId id="540"/>
            <p14:sldId id="541"/>
            <p14:sldId id="542"/>
            <p14:sldId id="543"/>
            <p14:sldId id="544"/>
            <p14:sldId id="545"/>
            <p14:sldId id="546"/>
            <p14:sldId id="547"/>
            <p14:sldId id="600"/>
            <p14:sldId id="548"/>
            <p14:sldId id="549"/>
            <p14:sldId id="550"/>
            <p14:sldId id="551"/>
            <p14:sldId id="4889"/>
            <p14:sldId id="553"/>
            <p14:sldId id="593"/>
            <p14:sldId id="554"/>
            <p14:sldId id="555"/>
            <p14:sldId id="556"/>
            <p14:sldId id="599"/>
            <p14:sldId id="598"/>
            <p14:sldId id="601"/>
            <p14:sldId id="558"/>
            <p14:sldId id="559"/>
            <p14:sldId id="614"/>
            <p14:sldId id="560"/>
            <p14:sldId id="615"/>
            <p14:sldId id="562"/>
            <p14:sldId id="563"/>
            <p14:sldId id="564"/>
            <p14:sldId id="603"/>
            <p14:sldId id="566"/>
            <p14:sldId id="567"/>
            <p14:sldId id="568"/>
            <p14:sldId id="569"/>
            <p14:sldId id="570"/>
            <p14:sldId id="571"/>
            <p14:sldId id="595"/>
            <p14:sldId id="596"/>
            <p14:sldId id="572"/>
            <p14:sldId id="597"/>
            <p14:sldId id="573"/>
            <p14:sldId id="574"/>
            <p14:sldId id="575"/>
            <p14:sldId id="576"/>
            <p14:sldId id="577"/>
            <p14:sldId id="513"/>
            <p14:sldId id="578"/>
            <p14:sldId id="579"/>
            <p14:sldId id="514"/>
            <p14:sldId id="4882"/>
          </p14:sldIdLst>
        </p14:section>
        <p14:section name="Conclusion" id="{316E0DA6-842D-A546-8D05-24FFBEA1C7B8}">
          <p14:sldIdLst>
            <p14:sldId id="580"/>
            <p14:sldId id="581"/>
            <p14:sldId id="582"/>
            <p14:sldId id="583"/>
            <p14:sldId id="1815"/>
            <p14:sldId id="585"/>
            <p14:sldId id="1818"/>
            <p14:sldId id="1819"/>
            <p14:sldId id="588"/>
            <p14:sldId id="589"/>
            <p14:sldId id="590"/>
            <p14:sldId id="472"/>
            <p14:sldId id="18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0CB"/>
    <a:srgbClr val="261C35"/>
    <a:srgbClr val="3B4A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012" autoAdjust="0"/>
    <p:restoredTop sz="48031" autoAdjust="0"/>
  </p:normalViewPr>
  <p:slideViewPr>
    <p:cSldViewPr snapToGrid="0" snapToObjects="1">
      <p:cViewPr varScale="1">
        <p:scale>
          <a:sx n="73" d="100"/>
          <a:sy n="73" d="100"/>
        </p:scale>
        <p:origin x="568" y="192"/>
      </p:cViewPr>
      <p:guideLst>
        <p:guide orient="horz" pos="2160"/>
        <p:guide pos="2880"/>
      </p:guideLst>
    </p:cSldViewPr>
  </p:slideViewPr>
  <p:outlineViewPr>
    <p:cViewPr>
      <p:scale>
        <a:sx n="33" d="100"/>
        <a:sy n="33" d="100"/>
      </p:scale>
      <p:origin x="0" y="22816"/>
    </p:cViewPr>
  </p:outlineViewPr>
  <p:notesTextViewPr>
    <p:cViewPr>
      <p:scale>
        <a:sx n="155" d="100"/>
        <a:sy n="15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slide" Target="slides/slide257.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slide" Target="slides/slide259.xml"/><Relationship Id="rId65" Type="http://schemas.openxmlformats.org/officeDocument/2006/relationships/slideMaster" Target="slideMasters/slideMaster65.xml"/><Relationship Id="rId130" Type="http://schemas.openxmlformats.org/officeDocument/2006/relationships/slide" Target="slides/slide63.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250" Type="http://schemas.openxmlformats.org/officeDocument/2006/relationships/slide" Target="slides/slide183.xml"/><Relationship Id="rId271" Type="http://schemas.openxmlformats.org/officeDocument/2006/relationships/slide" Target="slides/slide204.xml"/><Relationship Id="rId292" Type="http://schemas.openxmlformats.org/officeDocument/2006/relationships/slide" Target="slides/slide225.xml"/><Relationship Id="rId306" Type="http://schemas.openxmlformats.org/officeDocument/2006/relationships/slide" Target="slides/slide23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0.xml"/><Relationship Id="rId110" Type="http://schemas.openxmlformats.org/officeDocument/2006/relationships/slide" Target="slides/slide43.xml"/><Relationship Id="rId131" Type="http://schemas.openxmlformats.org/officeDocument/2006/relationships/slide" Target="slides/slide64.xml"/><Relationship Id="rId327" Type="http://schemas.openxmlformats.org/officeDocument/2006/relationships/slide" Target="slides/slide260.xml"/><Relationship Id="rId152" Type="http://schemas.openxmlformats.org/officeDocument/2006/relationships/slide" Target="slides/slide85.xml"/><Relationship Id="rId173" Type="http://schemas.openxmlformats.org/officeDocument/2006/relationships/slide" Target="slides/slide106.xml"/><Relationship Id="rId194" Type="http://schemas.openxmlformats.org/officeDocument/2006/relationships/slide" Target="slides/slide127.xml"/><Relationship Id="rId208" Type="http://schemas.openxmlformats.org/officeDocument/2006/relationships/slide" Target="slides/slide141.xml"/><Relationship Id="rId229" Type="http://schemas.openxmlformats.org/officeDocument/2006/relationships/slide" Target="slides/slide162.xml"/><Relationship Id="rId240" Type="http://schemas.openxmlformats.org/officeDocument/2006/relationships/slide" Target="slides/slide173.xml"/><Relationship Id="rId261" Type="http://schemas.openxmlformats.org/officeDocument/2006/relationships/slide" Target="slides/slide19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17" Type="http://schemas.openxmlformats.org/officeDocument/2006/relationships/slide" Target="slides/slide250.xml"/><Relationship Id="rId8" Type="http://schemas.openxmlformats.org/officeDocument/2006/relationships/slideMaster" Target="slideMasters/slideMaster8.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slide" Target="slides/slide117.xml"/><Relationship Id="rId219" Type="http://schemas.openxmlformats.org/officeDocument/2006/relationships/slide" Target="slides/slide152.xml"/><Relationship Id="rId230" Type="http://schemas.openxmlformats.org/officeDocument/2006/relationships/slide" Target="slides/slide163.xml"/><Relationship Id="rId251" Type="http://schemas.openxmlformats.org/officeDocument/2006/relationships/slide" Target="slides/slide18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5.xml"/><Relationship Id="rId293" Type="http://schemas.openxmlformats.org/officeDocument/2006/relationships/slide" Target="slides/slide226.xml"/><Relationship Id="rId307" Type="http://schemas.openxmlformats.org/officeDocument/2006/relationships/slide" Target="slides/slide240.xml"/><Relationship Id="rId328" Type="http://schemas.openxmlformats.org/officeDocument/2006/relationships/notesMaster" Target="notesMasters/notesMaster1.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95" Type="http://schemas.openxmlformats.org/officeDocument/2006/relationships/slide" Target="slides/slide128.xml"/><Relationship Id="rId209" Type="http://schemas.openxmlformats.org/officeDocument/2006/relationships/slide" Target="slides/slide142.xml"/><Relationship Id="rId220" Type="http://schemas.openxmlformats.org/officeDocument/2006/relationships/slide" Target="slides/slide153.xml"/><Relationship Id="rId241"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5.xml"/><Relationship Id="rId283" Type="http://schemas.openxmlformats.org/officeDocument/2006/relationships/slide" Target="slides/slide216.xml"/><Relationship Id="rId318" Type="http://schemas.openxmlformats.org/officeDocument/2006/relationships/slide" Target="slides/slide251.xml"/><Relationship Id="rId78" Type="http://schemas.openxmlformats.org/officeDocument/2006/relationships/slide" Target="slides/slide11.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64" Type="http://schemas.openxmlformats.org/officeDocument/2006/relationships/slide" Target="slides/slide97.xml"/><Relationship Id="rId185" Type="http://schemas.openxmlformats.org/officeDocument/2006/relationships/slide" Target="slides/slide118.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slide" Target="slides/slide241.xml"/><Relationship Id="rId329"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19" Type="http://schemas.openxmlformats.org/officeDocument/2006/relationships/slide" Target="slides/slide25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330" Type="http://schemas.openxmlformats.org/officeDocument/2006/relationships/viewProps" Target="viewProps.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slide" Target="slides/slide253.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slide" Target="slides/slide254.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tableStyles" Target="tableStyles.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slide" Target="slides/slide255.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slide" Target="slides/slide25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slide" Target="slides/slide258.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162" Type="http://schemas.openxmlformats.org/officeDocument/2006/relationships/slide" Target="slides/slide95.xml"/><Relationship Id="rId218"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25D778-4517-7E47-B6F7-8C8BDA0549B6}" type="datetimeFigureOut">
              <a:rPr lang="en-US" smtClean="0"/>
              <a:pPr/>
              <a:t>12/29/23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697FE9-24A2-2D4D-9191-3D580B45581E}" type="slidenum">
              <a:rPr lang="en-US" smtClean="0"/>
              <a:pPr/>
              <a:t>‹#›</a:t>
            </a:fld>
            <a:endParaRPr lang="en-US"/>
          </a:p>
        </p:txBody>
      </p:sp>
    </p:spTree>
    <p:extLst>
      <p:ext uri="{BB962C8B-B14F-4D97-AF65-F5344CB8AC3E}">
        <p14:creationId xmlns:p14="http://schemas.microsoft.com/office/powerpoint/2010/main" val="36819606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time.com/author/alice-park/" TargetMode="External"/><Relationship Id="rId2" Type="http://schemas.openxmlformats.org/officeDocument/2006/relationships/slide" Target="../slides/slide194.xml"/><Relationship Id="rId1" Type="http://schemas.openxmlformats.org/officeDocument/2006/relationships/notesMaster" Target="../notesMasters/notesMaster1.xml"/><Relationship Id="rId5" Type="http://schemas.openxmlformats.org/officeDocument/2006/relationships/hyperlink" Target="http://time.com/96731/faith-in-humanity-10-studies-to-restore-your-hope-for-the-future/" TargetMode="External"/><Relationship Id="rId4" Type="http://schemas.openxmlformats.org/officeDocument/2006/relationships/hyperlink" Target="https://twitter.com/aliceparkny" TargetMode="Externa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a:p>
            <a:endParaRPr lang="en-US" dirty="0"/>
          </a:p>
        </p:txBody>
      </p:sp>
    </p:spTree>
    <p:extLst>
      <p:ext uri="{BB962C8B-B14F-4D97-AF65-F5344CB8AC3E}">
        <p14:creationId xmlns:p14="http://schemas.microsoft.com/office/powerpoint/2010/main" val="26259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extLst>
      <p:ext uri="{BB962C8B-B14F-4D97-AF65-F5344CB8AC3E}">
        <p14:creationId xmlns:p14="http://schemas.microsoft.com/office/powerpoint/2010/main" val="208543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116478-8CEB-A34D-B8CE-25A4E289F9FE}" type="slidenum">
              <a:rPr lang="zh-CN" altLang="en-US" sz="1200"/>
              <a:pPr/>
              <a:t>110</a:t>
            </a:fld>
            <a:endParaRPr lang="en-US" altLang="zh-CN" sz="1200"/>
          </a:p>
        </p:txBody>
      </p:sp>
      <p:sp>
        <p:nvSpPr>
          <p:cNvPr id="366594" name="Rectangle 1026"/>
          <p:cNvSpPr>
            <a:spLocks noGrp="1" noRot="1" noChangeAspect="1" noChangeArrowheads="1" noTextEdit="1"/>
          </p:cNvSpPr>
          <p:nvPr>
            <p:ph type="sldImg"/>
          </p:nvPr>
        </p:nvSpPr>
        <p:spPr>
          <a:ln/>
        </p:spPr>
      </p:sp>
      <p:sp>
        <p:nvSpPr>
          <p:cNvPr id="3665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379D5F-190D-D149-ACDF-CC19C578743A}" type="slidenum">
              <a:rPr lang="zh-CN" altLang="en-US" sz="1200"/>
              <a:pPr/>
              <a:t>111</a:t>
            </a:fld>
            <a:endParaRPr lang="en-US" altLang="zh-CN" sz="1200"/>
          </a:p>
        </p:txBody>
      </p:sp>
      <p:sp>
        <p:nvSpPr>
          <p:cNvPr id="368642" name="Rectangle 1026"/>
          <p:cNvSpPr>
            <a:spLocks noGrp="1" noRot="1" noChangeAspect="1" noChangeArrowheads="1" noTextEdit="1"/>
          </p:cNvSpPr>
          <p:nvPr>
            <p:ph type="sldImg"/>
          </p:nvPr>
        </p:nvSpPr>
        <p:spPr>
          <a:ln/>
        </p:spPr>
      </p:sp>
      <p:sp>
        <p:nvSpPr>
          <p:cNvPr id="36864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B15342-1180-D142-BDF7-CA6D02AD8095}" type="slidenum">
              <a:rPr lang="zh-CN" altLang="en-US" sz="1200"/>
              <a:pPr/>
              <a:t>112</a:t>
            </a:fld>
            <a:endParaRPr lang="en-US" altLang="zh-CN"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69A33-7148-3B46-A25D-DD60FBECFF3C}" type="slidenum">
              <a:rPr lang="zh-CN" altLang="en-US" sz="1200"/>
              <a:pPr/>
              <a:t>113</a:t>
            </a:fld>
            <a:endParaRPr lang="en-US" altLang="zh-CN" sz="1200"/>
          </a:p>
        </p:txBody>
      </p:sp>
      <p:sp>
        <p:nvSpPr>
          <p:cNvPr id="372738" name="Rectangle 1026"/>
          <p:cNvSpPr>
            <a:spLocks noGrp="1" noRot="1" noChangeAspect="1" noChangeArrowheads="1" noTextEdit="1"/>
          </p:cNvSpPr>
          <p:nvPr>
            <p:ph type="sldImg"/>
          </p:nvPr>
        </p:nvSpPr>
        <p:spPr>
          <a:ln/>
        </p:spPr>
      </p:sp>
      <p:sp>
        <p:nvSpPr>
          <p:cNvPr id="372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01808E-6C98-0B44-B122-BBDD5E5377FC}" type="slidenum">
              <a:rPr lang="zh-CN" altLang="en-US" sz="1200"/>
              <a:pPr/>
              <a:t>114</a:t>
            </a:fld>
            <a:endParaRPr lang="en-US" altLang="zh-CN" sz="1200"/>
          </a:p>
        </p:txBody>
      </p:sp>
      <p:sp>
        <p:nvSpPr>
          <p:cNvPr id="374786" name="Rectangle 1026"/>
          <p:cNvSpPr>
            <a:spLocks noGrp="1" noRot="1" noChangeAspect="1" noChangeArrowheads="1" noTextEdit="1"/>
          </p:cNvSpPr>
          <p:nvPr>
            <p:ph type="sldImg"/>
          </p:nvPr>
        </p:nvSpPr>
        <p:spPr>
          <a:ln/>
        </p:spPr>
      </p:sp>
      <p:sp>
        <p:nvSpPr>
          <p:cNvPr id="3747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pPr/>
              <a:t>120</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0A9FD3-EE47-C742-8387-982D3095ABA0}" type="slidenum">
              <a:rPr lang="en-US" sz="1200">
                <a:solidFill>
                  <a:srgbClr val="000000"/>
                </a:solidFill>
              </a:rPr>
              <a:pPr/>
              <a:t>121</a:t>
            </a:fld>
            <a:endParaRPr lang="en-US" sz="1200">
              <a:solidFill>
                <a:srgbClr val="000000"/>
              </a:solidFill>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008B3B-2AC1-634B-B022-377A10F092D8}" type="slidenum">
              <a:rPr lang="en-US" sz="1200">
                <a:solidFill>
                  <a:srgbClr val="000000"/>
                </a:solidFill>
              </a:rPr>
              <a:pPr/>
              <a:t>122</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ANE myths all have the gods come out of the creation but Genesis stands out by saying that God’s Spirit was above it all.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A7022-F855-1043-8202-6929B300113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This view sees verse 3 as continuing Day 1 rather than starting it. Exodus 20:11 supports this, as it puts 1:1-2 with Day 1: “</a:t>
            </a:r>
            <a:r>
              <a:rPr lang="en-SG" sz="1200" kern="1200" dirty="0">
                <a:solidFill>
                  <a:schemeClr val="tx1"/>
                </a:solidFill>
                <a:effectLst/>
                <a:latin typeface="Arial" panose="020B0604020202020204" pitchFamily="34" charset="0"/>
                <a:ea typeface="+mn-ea"/>
                <a:cs typeface="Arial" panose="020B0604020202020204" pitchFamily="34" charset="0"/>
              </a:rPr>
              <a:t>For in six days the Lord made the heavens, the earth, the sea, and everything in them; but on the seventh day he rested. That is why the Lord blessed the Sabbath day and set it apart as holy”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Exodus 31:17 supports this as well: “[The Sabbath] is a permanent sign of my covenant with the people of Israel. For in six days the Lord made heaven and earth, but on the seventh day he stopped working and was refreshed.’”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Qumran practice of leaving space after each day supports 1:1-3 as part of Day 1 since 4QGenesisB has 1:1-5 all as one unit. Thus, these five verses were to be read as one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Book of Jubilees 2:1-24 reworks Genesis 1 by retelling the story in seven works of creation: water, abysses, light, etc. where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i="1" kern="1200" dirty="0">
                <a:solidFill>
                  <a:schemeClr val="tx1"/>
                </a:solidFill>
                <a:effectLst/>
                <a:latin typeface="Arial" panose="020B0604020202020204" pitchFamily="34" charset="0"/>
                <a:ea typeface="+mn-ea"/>
                <a:cs typeface="Arial" panose="020B0604020202020204" pitchFamily="34" charset="0"/>
              </a:rPr>
              <a:t>Haggadah Talmud </a:t>
            </a:r>
            <a:r>
              <a:rPr lang="en-SG" sz="1200" kern="1200" dirty="0">
                <a:solidFill>
                  <a:schemeClr val="tx1"/>
                </a:solidFill>
                <a:effectLst/>
                <a:latin typeface="Arial" panose="020B0604020202020204" pitchFamily="34" charset="0"/>
                <a:ea typeface="+mn-ea"/>
                <a:cs typeface="Arial" panose="020B0604020202020204" pitchFamily="34" charset="0"/>
              </a:rPr>
              <a:t>also includes 1:1-3 as part of Day 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Was “formless and void” a negative statement indicating chaos? Some Egyptians used it in this manner, and the Babylonian Tiamat saw demons in the desert where it was “formless.” However, </a:t>
            </a:r>
            <a:r>
              <a:rPr lang="en-SG" sz="1200" b="1" kern="1200" dirty="0">
                <a:solidFill>
                  <a:schemeClr val="tx1"/>
                </a:solidFill>
                <a:effectLst/>
                <a:latin typeface="+mn-lt"/>
                <a:ea typeface="+mn-ea"/>
                <a:cs typeface="+mn-cs"/>
              </a:rPr>
              <a:t>Jer. 4:23</a:t>
            </a:r>
            <a:r>
              <a:rPr lang="en-SG" sz="1200" kern="1200" dirty="0">
                <a:solidFill>
                  <a:schemeClr val="tx1"/>
                </a:solidFill>
                <a:effectLst/>
                <a:latin typeface="+mn-lt"/>
                <a:ea typeface="+mn-ea"/>
                <a:cs typeface="+mn-cs"/>
              </a:rPr>
              <a:t>  “I looked at the earth, and it was empty and formless. I looked at the heavens, and there was no light” seems to indicate the negative sense.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Separation of the heaven and earth was a common motif in the ANE. See Gilgamesh and Enuma Anu Enlil and the Egyptian Memphite Theology.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wouldn’t this make God create the heavens twice—here and on day 2? No, as it is used in a different sense in these places. Nathan Chambers (ETS presentation, 21 Nov 2019) sees this as referring theologically to God’s dwelling place, which also was created, so he says that it means that God created his own throne room on Day 1. This is a minor view, though.</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 bipartite cosmology (heaven and earth) seems to be taught here, but later it shows that he actually created a tripartite universe: heaven, earth, and sea (cf. </a:t>
            </a:r>
            <a:r>
              <a:rPr lang="en-US" altLang="zh-CN" dirty="0">
                <a:latin typeface="Arial" panose="020B0604020202020204" pitchFamily="34" charset="0"/>
                <a:ea typeface="ＭＳ Ｐゴシック" charset="0"/>
                <a:cs typeface="Arial" panose="020B0604020202020204" pitchFamily="34" charset="0"/>
              </a:rPr>
              <a:t>Exodus 20:11)</a:t>
            </a:r>
            <a:r>
              <a:rPr lang="en-SG" sz="1200" kern="1200" dirty="0">
                <a:solidFill>
                  <a:schemeClr val="tx1"/>
                </a:solidFill>
                <a:effectLst/>
                <a:latin typeface="+mn-lt"/>
                <a:ea typeface="+mn-ea"/>
                <a:cs typeface="+mn-cs"/>
              </a:rPr>
              <a:t>. This shows that 1:1 is not simply a heading for the narrative, as it is bipartite rather than tripartite.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The "earth" is 1:1 referred to the present sky, earth, and sea but all messed up. Verse 10 is the dry earth and verse 28 refers to rule over the dry earth also. This makes 1:2 include everything in the realm for humanity. God's dwelling place (1:1a) was finished but man's dwelling place was inhabitable.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view is consistent with Greg Beale's heavenly temple view as the Holy of Holies (=God's dwelling place) is complete but man lives in a world that needed forming.</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Why does Genesis start like this with a simple declaration?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1. Genesis 1 starts the biblical narrative with original creation that God made from nothing rather than a drama within existing matter. God did not have to fight any other gods to create.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This shows the initial act of creation, showing the story in historically relevant terms. If God created everything instantaneously, there would be no story to tell as it would be as if he snapped his fingers rather than over six days. It implies a wildness to creation, though, as God must overcome it.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God is transcendent over creation, but he is not opposed to creaturely agency. Instead, he makes use of means. He does not work through mediation, though the earth responds by making plants appear. </a:t>
            </a:r>
          </a:p>
          <a:p>
            <a:r>
              <a:rPr lang="en-SG" sz="1200" kern="1200" dirty="0">
                <a:solidFill>
                  <a:schemeClr val="tx1"/>
                </a:solidFill>
                <a:effectLst/>
                <a:latin typeface="+mn-lt"/>
                <a:ea typeface="+mn-ea"/>
                <a:cs typeface="+mn-cs"/>
              </a:rPr>
              <a:t>_______________________</a:t>
            </a:r>
          </a:p>
          <a:p>
            <a:r>
              <a:rPr lang="en-SG" sz="1200" kern="1200" dirty="0">
                <a:solidFill>
                  <a:schemeClr val="tx1"/>
                </a:solidFill>
                <a:effectLst/>
                <a:latin typeface="+mn-lt"/>
                <a:ea typeface="+mn-ea"/>
                <a:cs typeface="+mn-cs"/>
              </a:rPr>
              <a:t>OS-01-Gen1-3-Slide124</a:t>
            </a:r>
          </a:p>
          <a:p>
            <a:r>
              <a:rPr lang="en-SG" sz="1200" kern="1200" dirty="0">
                <a:solidFill>
                  <a:schemeClr val="tx1"/>
                </a:solidFill>
                <a:effectLst/>
                <a:latin typeface="+mn-lt"/>
                <a:ea typeface="+mn-ea"/>
                <a:cs typeface="+mn-cs"/>
              </a:rPr>
              <a:t>OB-22-Creation-43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94947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solidFill>
                  <a:prstClr val="black"/>
                </a:solidFill>
              </a:rPr>
              <a:pPr/>
              <a:t>124</a:t>
            </a:fld>
            <a:endParaRPr lang="en-US" altLang="zh-CN" sz="1200">
              <a:solidFill>
                <a:prstClr val="black"/>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solidFill>
                  <a:prstClr val="black"/>
                </a:solidFill>
              </a:rPr>
              <a:pPr/>
              <a:t>125</a:t>
            </a:fld>
            <a:endParaRPr lang="en-US" altLang="zh-CN" sz="1200">
              <a:solidFill>
                <a:prstClr val="black"/>
              </a:solidFill>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4884F6-1B7E-B14D-A93D-E0085426BCFF}" type="slidenum">
              <a:rPr lang="zh-CN" altLang="en-US" sz="1200"/>
              <a:pPr/>
              <a:t>126</a:t>
            </a:fld>
            <a:endParaRPr lang="en-US" altLang="zh-CN" sz="1200"/>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This theory is not taught by many Young Earth Creationists anymore.</a:t>
            </a: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OS-01-Gen1-3-Slide127</a:t>
            </a:r>
          </a:p>
          <a:p>
            <a:r>
              <a:rPr lang="en-SG" sz="1200" kern="1200" dirty="0">
                <a:solidFill>
                  <a:schemeClr val="tx1"/>
                </a:solidFill>
                <a:effectLst/>
                <a:latin typeface="+mn-lt"/>
                <a:ea typeface="+mn-ea"/>
                <a:cs typeface="+mn-cs"/>
              </a:rPr>
              <a:t>OB-22-Creation-46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0D2AB0-CDA8-3C49-B0C2-E2E8DA6F4395}" type="slidenum">
              <a:rPr lang="zh-CN" altLang="en-US" sz="1200"/>
              <a:pPr/>
              <a:t>127</a:t>
            </a:fld>
            <a:endParaRPr lang="en-US" altLang="zh-CN" sz="1200"/>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0F3D00-71FA-2442-937D-C750ECB6350F}" type="slidenum">
              <a:rPr lang="en-US" sz="1200">
                <a:solidFill>
                  <a:srgbClr val="000000"/>
                </a:solidFill>
              </a:rPr>
              <a:pPr/>
              <a:t>129</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928F0C-6AF7-4D4E-93BC-F18258356DEC}" type="slidenum">
              <a:rPr lang="en-US" sz="1200">
                <a:solidFill>
                  <a:srgbClr val="000000"/>
                </a:solidFill>
              </a:rPr>
              <a:pPr/>
              <a:t>130</a:t>
            </a:fld>
            <a:endParaRPr lang="en-US" sz="1200">
              <a:solidFill>
                <a:srgbClr val="000000"/>
              </a:solidFill>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B781C-147F-8440-94BE-F55C2C39485C}" type="slidenum">
              <a:rPr lang="en-US" sz="1200">
                <a:solidFill>
                  <a:srgbClr val="000000"/>
                </a:solidFill>
              </a:rPr>
              <a:pPr/>
              <a:t>131</a:t>
            </a:fld>
            <a:endParaRPr lang="en-US" sz="1200">
              <a:solidFill>
                <a:srgbClr val="000000"/>
              </a:solidFill>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A9C3E-0691-6F41-BBB2-F7E8684427EC}" type="slidenum">
              <a:rPr lang="en-US" sz="1200">
                <a:solidFill>
                  <a:srgbClr val="000000"/>
                </a:solidFill>
              </a:rPr>
              <a:pPr/>
              <a:t>132</a:t>
            </a:fld>
            <a:endParaRPr lang="en-US" sz="1200">
              <a:solidFill>
                <a:srgbClr val="000000"/>
              </a:solidFill>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E11A0-81EB-A54E-B59F-20A2AFCA52EC}" type="slidenum">
              <a:rPr lang="en-US" sz="1200">
                <a:solidFill>
                  <a:srgbClr val="000000"/>
                </a:solidFill>
              </a:rPr>
              <a:pPr/>
              <a:t>133</a:t>
            </a:fld>
            <a:endParaRPr lang="en-US" sz="1200">
              <a:solidFill>
                <a:srgbClr val="000000"/>
              </a:solidFill>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B5E666-69DC-3549-9BEF-E3EDEE6614AA}" type="slidenum">
              <a:rPr lang="en-US" sz="1200">
                <a:solidFill>
                  <a:srgbClr val="000000"/>
                </a:solidFill>
              </a:rPr>
              <a:pPr/>
              <a:t>134</a:t>
            </a:fld>
            <a:endParaRPr lang="en-US" sz="1200">
              <a:solidFill>
                <a:srgbClr val="000000"/>
              </a:solidFill>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extLst>
      <p:ext uri="{BB962C8B-B14F-4D97-AF65-F5344CB8AC3E}">
        <p14:creationId xmlns:p14="http://schemas.microsoft.com/office/powerpoint/2010/main" val="21570310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E94A2-5F5E-074D-89AB-D9E024FAEC03}" type="slidenum">
              <a:rPr lang="en-US" sz="1200">
                <a:solidFill>
                  <a:srgbClr val="000000"/>
                </a:solidFill>
              </a:rPr>
              <a:pPr/>
              <a:t>135</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altLang="zh-CN" dirty="0">
                <a:latin typeface="Arial" panose="020B0604020202020204" pitchFamily="34" charset="0"/>
                <a:ea typeface="ＭＳ Ｐゴシック" charset="0"/>
                <a:cs typeface="Arial" panose="020B0604020202020204" pitchFamily="34" charset="0"/>
              </a:rPr>
              <a:t>• The 24 Hour rendering numbers each hour consecutively</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AM/PM divides the 24 hour day in half into ante (before) the middle (noon) and post (after) the middle (noon), abbreviated AM and PM, respectively</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Romans began the day at midnight, dividing the night into 4 watches of 3 hours each that went from 7 PM to 7 AM</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Jews began the day at 7 PM, dividing the night into 3 watches of 4 hours each that went from 7 PM to 7 AM</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OB-29-Theistic Evolution-35</a:t>
            </a:r>
          </a:p>
          <a:p>
            <a:pPr eaLnBrk="1" hangingPunct="1"/>
            <a:r>
              <a:rPr lang="en-SG" altLang="zh-CN" dirty="0">
                <a:latin typeface="Arial" panose="020B0604020202020204" pitchFamily="34" charset="0"/>
                <a:ea typeface="ＭＳ Ｐゴシック" charset="0"/>
                <a:cs typeface="Arial" panose="020B0604020202020204" pitchFamily="34" charset="0"/>
              </a:rPr>
              <a:t>OB-41-Theistic Evolution-35</a:t>
            </a:r>
          </a:p>
          <a:p>
            <a:pPr eaLnBrk="1" hangingPunct="1"/>
            <a:r>
              <a:rPr lang="en-SG" altLang="zh-CN" dirty="0">
                <a:latin typeface="Arial" panose="020B0604020202020204" pitchFamily="34" charset="0"/>
                <a:ea typeface="ＭＳ Ｐゴシック" charset="0"/>
                <a:cs typeface="Arial" panose="020B0604020202020204" pitchFamily="34" charset="0"/>
              </a:rPr>
              <a:t>OS-01-Gen 1-3-137</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74104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ea typeface="ＭＳ Ｐゴシック" charset="0"/>
                <a:cs typeface="Arial" panose="020B0604020202020204" pitchFamily="34" charset="0"/>
              </a:rPr>
              <a:t>Our </a:t>
            </a:r>
            <a:r>
              <a:rPr lang="ru-RU"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day</a:t>
            </a:r>
            <a:r>
              <a:rPr lang="ru-RU"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 today beginning at midnight came from the Romans hundreds of years after the Jewish reckoning from evening to evening that is used in Genesis 1.  </a:t>
            </a:r>
            <a:endParaRPr lang="en-US" altLang="zh-CN" dirty="0">
              <a:latin typeface="Arial" panose="020B0604020202020204" pitchFamily="34" charset="0"/>
              <a:ea typeface="ＭＳ Ｐゴシック" charset="0"/>
              <a:cs typeface="Arial" panose="020B0604020202020204" pitchFamily="34" charset="0"/>
            </a:endParaRPr>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712620-8350-A54D-B51D-FAFA0917C5C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639047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rPr>
              <a:pPr/>
              <a:t>138</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seen God’s invisible attributes since the BEGINNING of creation—not thousands or millions of years later!</a:t>
            </a:r>
          </a:p>
          <a:p>
            <a:r>
              <a:rPr lang="en-US" dirty="0"/>
              <a:t>How? The creation week was a normal work week for God of only six 24-hour days.</a:t>
            </a:r>
          </a:p>
          <a:p>
            <a:endParaRPr lang="en-US" dirty="0"/>
          </a:p>
        </p:txBody>
      </p:sp>
      <p:sp>
        <p:nvSpPr>
          <p:cNvPr id="4" name="Slide Number Placeholder 3"/>
          <p:cNvSpPr>
            <a:spLocks noGrp="1"/>
          </p:cNvSpPr>
          <p:nvPr>
            <p:ph type="sldNum" sz="quarter" idx="5"/>
          </p:nvPr>
        </p:nvSpPr>
        <p:spPr/>
        <p:txBody>
          <a:bodyPr/>
          <a:lstStyle/>
          <a:p>
            <a:fld id="{F1697FE9-24A2-2D4D-9191-3D580B45581E}" type="slidenum">
              <a:rPr lang="en-US" smtClean="0"/>
              <a:pPr/>
              <a:t>139</a:t>
            </a:fld>
            <a:endParaRPr lang="en-US"/>
          </a:p>
        </p:txBody>
      </p:sp>
    </p:spTree>
    <p:extLst>
      <p:ext uri="{BB962C8B-B14F-4D97-AF65-F5344CB8AC3E}">
        <p14:creationId xmlns:p14="http://schemas.microsoft.com/office/powerpoint/2010/main" val="16269809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33823D-92CC-1D4E-86A4-9C541C43DBD9}" type="slidenum">
              <a:rPr lang="zh-CN" altLang="en-US" sz="1200"/>
              <a:pPr/>
              <a:t>140</a:t>
            </a:fld>
            <a:endParaRPr lang="en-US" altLang="zh-CN" sz="1200"/>
          </a:p>
        </p:txBody>
      </p:sp>
      <p:sp>
        <p:nvSpPr>
          <p:cNvPr id="427010" name="Rectangle 2"/>
          <p:cNvSpPr>
            <a:spLocks noGrp="1" noRot="1" noChangeAspect="1" noChangeArrowheads="1"/>
          </p:cNvSpPr>
          <p:nvPr>
            <p:ph type="sldImg"/>
          </p:nvPr>
        </p:nvSpPr>
        <p:spPr>
          <a:xfrm>
            <a:off x="1130300" y="674688"/>
            <a:ext cx="4597400" cy="3448050"/>
          </a:xfrm>
          <a:solidFill>
            <a:srgbClr val="FFFFFF"/>
          </a:solidFill>
          <a:ln/>
        </p:spPr>
      </p:sp>
      <p:sp>
        <p:nvSpPr>
          <p:cNvPr id="4270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Do you believe in creation…</a:t>
            </a:r>
          </a:p>
          <a:p>
            <a:pPr eaLnBrk="1" hangingPunct="1"/>
            <a:r>
              <a:rPr lang="en-US" altLang="zh-CN" dirty="0">
                <a:latin typeface="Times New Roman" charset="0"/>
                <a:ea typeface="ＭＳ Ｐゴシック" charset="0"/>
                <a:cs typeface="ＭＳ Ｐゴシック" charset="0"/>
              </a:rPr>
              <a:t>• or evolution from ape-men?</a:t>
            </a:r>
          </a:p>
          <a:p>
            <a:pPr eaLnBrk="1" hangingPunct="1"/>
            <a:r>
              <a:rPr lang="en-US" altLang="zh-CN" dirty="0">
                <a:latin typeface="Times New Roman" charset="0"/>
                <a:ea typeface="ＭＳ Ｐゴシック" charset="0"/>
                <a:cs typeface="ＭＳ Ｐゴシック" charset="0"/>
              </a:rPr>
              <a:t>• Is your ancestor the “Big Daddy” ape-man or not?</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solidFill>
                  <a:prstClr val="black"/>
                </a:solidFill>
              </a:rPr>
              <a:pPr/>
              <a:t>141</a:t>
            </a:fld>
            <a:endParaRPr lang="en-US" sz="1200">
              <a:solidFill>
                <a:prstClr val="black"/>
              </a:solidFill>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solidFill>
                  <a:prstClr val="black"/>
                </a:solidFill>
              </a:rPr>
              <a:pPr/>
              <a:t>142</a:t>
            </a:fld>
            <a:endParaRPr lang="en-US" sz="1200">
              <a:solidFill>
                <a:prstClr val="black"/>
              </a:solidFill>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FAEE5A-4917-3B4A-AC13-ABC4446A3D63}" type="slidenum">
              <a:rPr lang="zh-CN" altLang="en-US" sz="1200"/>
              <a:pPr/>
              <a:t>143</a:t>
            </a:fld>
            <a:endParaRPr lang="en-US" altLang="zh-CN" sz="1200"/>
          </a:p>
        </p:txBody>
      </p:sp>
      <p:sp>
        <p:nvSpPr>
          <p:cNvPr id="433154" name="Rectangle 2"/>
          <p:cNvSpPr>
            <a:spLocks noGrp="1" noRot="1" noChangeAspect="1" noChangeArrowheads="1"/>
          </p:cNvSpPr>
          <p:nvPr>
            <p:ph type="sldImg"/>
          </p:nvPr>
        </p:nvSpPr>
        <p:spPr>
          <a:xfrm>
            <a:off x="1130300" y="674688"/>
            <a:ext cx="4597400" cy="3448050"/>
          </a:xfrm>
          <a:solidFill>
            <a:srgbClr val="FFFFFF"/>
          </a:solidFill>
          <a:ln/>
        </p:spPr>
      </p:sp>
      <p:sp>
        <p:nvSpPr>
          <p:cNvPr id="433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“Marduk</a:t>
            </a:r>
            <a:r>
              <a:rPr lang="en-US" baseline="0"/>
              <a:t> Fights Tiamat</a:t>
            </a:r>
          </a:p>
          <a:p>
            <a:r>
              <a:rPr lang="en-US"/>
              <a:t>In the Babylonian epic of creation [Enuma Elish], Tiamat, chaos monster and primordial goddess of the ocean, mates with</a:t>
            </a:r>
            <a:r>
              <a:rPr lang="en-US" baseline="0"/>
              <a:t> Abzu, god of fresh water. She gives birth to the first generation of gods, then attacks them and is killed by the storm-God Marduk. His name is mentioned in scripture and is also part of the name of the Babylonian ruler Merodach-Baladan, ‘Marduk has given me an heir,’ and Esther’s cousin Mordecai. Esth 2:5, Jer 50:2, Isa 39:1.”</a:t>
            </a:r>
            <a:endParaRPr lang="en-US"/>
          </a:p>
          <a:p>
            <a:endParaRPr lang="en-US"/>
          </a:p>
          <a:p>
            <a:r>
              <a:rPr lang="en-US"/>
              <a:t>Richard</a:t>
            </a:r>
            <a:r>
              <a:rPr lang="en-US" baseline="0"/>
              <a:t> Myers, </a:t>
            </a:r>
            <a:r>
              <a:rPr lang="en-US" i="1" baseline="0"/>
              <a:t>Images from Helps to Study the Bible</a:t>
            </a:r>
            <a:r>
              <a:rPr lang="en-US" i="0" baseline="0"/>
              <a:t> (</a:t>
            </a:r>
            <a:r>
              <a:rPr lang="en-US" i="0"/>
              <a:t>Bellingham, WA: Logos Bible Software, 2012).</a:t>
            </a:r>
          </a:p>
        </p:txBody>
      </p:sp>
      <p:sp>
        <p:nvSpPr>
          <p:cNvPr id="4" name="Slide Number Placeholder 3"/>
          <p:cNvSpPr>
            <a:spLocks noGrp="1"/>
          </p:cNvSpPr>
          <p:nvPr>
            <p:ph type="sldNum" sz="quarter" idx="10"/>
          </p:nvPr>
        </p:nvSpPr>
        <p:spPr/>
        <p:txBody>
          <a:bodyPr/>
          <a:lstStyle/>
          <a:p>
            <a:pPr>
              <a:defRPr/>
            </a:pPr>
            <a:fld id="{ADAE9485-1FF0-D742-8757-3CF887158161}" type="slidenum">
              <a:rPr lang="en-US"/>
              <a:pPr>
                <a:defRPr/>
              </a:pPr>
              <a:t>144</a:t>
            </a:fld>
            <a:endParaRPr lang="en-US"/>
          </a:p>
        </p:txBody>
      </p:sp>
    </p:spTree>
    <p:extLst>
      <p:ext uri="{BB962C8B-B14F-4D97-AF65-F5344CB8AC3E}">
        <p14:creationId xmlns:p14="http://schemas.microsoft.com/office/powerpoint/2010/main" val="407164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3919773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5217D3-B5BA-1F49-9DB6-86DA797C5C01}" type="slidenum">
              <a:rPr lang="zh-CN" altLang="en-US" sz="1200"/>
              <a:pPr/>
              <a:t>145</a:t>
            </a:fld>
            <a:endParaRPr lang="en-US" altLang="zh-CN" sz="1200"/>
          </a:p>
        </p:txBody>
      </p:sp>
      <p:sp>
        <p:nvSpPr>
          <p:cNvPr id="435202" name="Rectangle 2"/>
          <p:cNvSpPr>
            <a:spLocks noGrp="1" noRot="1" noChangeAspect="1" noChangeArrowheads="1"/>
          </p:cNvSpPr>
          <p:nvPr>
            <p:ph type="sldImg"/>
          </p:nvPr>
        </p:nvSpPr>
        <p:spPr>
          <a:xfrm>
            <a:off x="1130300" y="674688"/>
            <a:ext cx="4597400" cy="3448050"/>
          </a:xfrm>
          <a:solidFill>
            <a:srgbClr val="FFFFFF"/>
          </a:solidFill>
          <a:ln/>
        </p:spPr>
      </p:sp>
      <p:sp>
        <p:nvSpPr>
          <p:cNvPr id="4352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11470026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149</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68104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p:cNvSpPr>
          <p:nvPr>
            <p:ph type="sldImg"/>
          </p:nvPr>
        </p:nvSpPr>
        <p:spPr>
          <a:ln/>
        </p:spPr>
      </p:sp>
      <p:sp>
        <p:nvSpPr>
          <p:cNvPr id="442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charset="0"/>
              <a:ea typeface="ＭＳ Ｐゴシック" charset="0"/>
              <a:cs typeface="ＭＳ Ｐゴシック" charset="0"/>
            </a:endParaRPr>
          </a:p>
          <a:p>
            <a:r>
              <a:rPr lang="en-US" altLang="zh-CN" dirty="0">
                <a:latin typeface="Times New Roman" charset="0"/>
                <a:ea typeface="ＭＳ Ｐゴシック" charset="0"/>
                <a:cs typeface="ＭＳ Ｐゴシック" charset="0"/>
              </a:rPr>
              <a:t>George Wald, </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Origin, Lie and Evolution,</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Scientific American </a:t>
            </a:r>
            <a:r>
              <a:rPr lang="en-US" altLang="ja-JP" i="0" dirty="0">
                <a:latin typeface="Times New Roman" charset="0"/>
                <a:ea typeface="ＭＳ Ｐゴシック" charset="0"/>
                <a:cs typeface="ＭＳ Ｐゴシック" charset="0"/>
              </a:rPr>
              <a:t>(1978);</a:t>
            </a:r>
            <a:r>
              <a:rPr lang="en-US" altLang="ja-JP" i="1" dirty="0">
                <a:latin typeface="Times New Roman" charset="0"/>
                <a:ea typeface="ＭＳ Ｐゴシック" charset="0"/>
                <a:cs typeface="ＭＳ Ｐゴシック" charset="0"/>
              </a:rPr>
              <a:t> </a:t>
            </a:r>
            <a:r>
              <a:rPr lang="en-US" altLang="ja-JP" dirty="0">
                <a:latin typeface="Times New Roman" charset="0"/>
                <a:ea typeface="ＭＳ Ｐゴシック" charset="0"/>
                <a:cs typeface="ＭＳ Ｐゴシック" charset="0"/>
              </a:rPr>
              <a:t>cited by Joe White and Nicholas </a:t>
            </a:r>
            <a:r>
              <a:rPr lang="en-US" altLang="ja-JP" dirty="0" err="1">
                <a:latin typeface="Times New Roman" charset="0"/>
                <a:ea typeface="ＭＳ Ｐゴシック" charset="0"/>
                <a:cs typeface="ＭＳ Ｐゴシック" charset="0"/>
              </a:rPr>
              <a:t>Comninellis</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Darwin</a:t>
            </a:r>
            <a:r>
              <a:rPr lang="uk-UA" altLang="ja-JP" i="1"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s Demise</a:t>
            </a:r>
            <a:r>
              <a:rPr lang="en-US" altLang="ja-JP" dirty="0">
                <a:latin typeface="Times New Roman" charset="0"/>
                <a:ea typeface="ＭＳ Ｐゴシック" charset="0"/>
                <a:cs typeface="ＭＳ Ｐゴシック" charset="0"/>
              </a:rPr>
              <a:t> (Green Forest, AR: Master Books, 2001), 46.</a:t>
            </a:r>
            <a:endParaRPr lang="en-US" altLang="zh-CN" dirty="0">
              <a:latin typeface="Times New Roman" charset="0"/>
              <a:ea typeface="ＭＳ Ｐゴシック" charset="0"/>
              <a:cs typeface="ＭＳ Ｐゴシック" charset="0"/>
            </a:endParaRPr>
          </a:p>
        </p:txBody>
      </p:sp>
      <p:sp>
        <p:nvSpPr>
          <p:cNvPr id="442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D2A3EF-3431-F74C-BD0D-70B5E8135C54}" type="slidenum">
              <a:rPr lang="zh-CN" altLang="en-US" sz="1200"/>
              <a:pPr/>
              <a:t>150</a:t>
            </a:fld>
            <a:endParaRPr lang="en-US" altLang="zh-CN" sz="12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58CD21-B8BC-0548-856F-6D25C27E4293}" type="slidenum">
              <a:rPr lang="zh-CN" altLang="en-US" sz="1200"/>
              <a:pPr/>
              <a:t>151</a:t>
            </a:fld>
            <a:endParaRPr lang="en-US" altLang="zh-CN" sz="1200"/>
          </a:p>
        </p:txBody>
      </p:sp>
      <p:sp>
        <p:nvSpPr>
          <p:cNvPr id="444418" name="Rectangle 2"/>
          <p:cNvSpPr>
            <a:spLocks noGrp="1" noRot="1" noChangeAspect="1" noChangeArrowheads="1" noTextEdit="1"/>
          </p:cNvSpPr>
          <p:nvPr>
            <p:ph type="sldImg"/>
          </p:nvPr>
        </p:nvSpPr>
        <p:spPr>
          <a:solidFill>
            <a:srgbClr val="FFFFFF"/>
          </a:solidFill>
          <a:ln/>
        </p:spPr>
      </p:sp>
      <p:sp>
        <p:nvSpPr>
          <p:cNvPr id="4444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152</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684DD8-D82A-5C4F-8A30-BD4D8B1438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extLst>
      <p:ext uri="{BB962C8B-B14F-4D97-AF65-F5344CB8AC3E}">
        <p14:creationId xmlns:p14="http://schemas.microsoft.com/office/powerpoint/2010/main" val="17659419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34CF46-BF39-314E-AEF9-A18C780BEB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extLst>
      <p:ext uri="{BB962C8B-B14F-4D97-AF65-F5344CB8AC3E}">
        <p14:creationId xmlns:p14="http://schemas.microsoft.com/office/powerpoint/2010/main" val="196365656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710B4C-664A-0746-9222-A3567472D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5302479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156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r>
              <a:rPr lang="en-US" altLang="zh-CN" b="0" dirty="0">
                <a:latin typeface="Arial" panose="020B0604020202020204" pitchFamily="34" charset="0"/>
                <a:ea typeface="ＭＳ Ｐゴシック" charset="0"/>
                <a:cs typeface="Arial" panose="020B0604020202020204" pitchFamily="34" charset="0"/>
              </a:rPr>
              <a:t>________</a:t>
            </a:r>
          </a:p>
          <a:p>
            <a:pPr eaLnBrk="1" hangingPunct="1"/>
            <a:r>
              <a:rPr lang="en-US" altLang="zh-CN" b="0"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0" dirty="0">
                <a:latin typeface="Arial" panose="020B0604020202020204" pitchFamily="34" charset="0"/>
                <a:ea typeface="ＭＳ Ｐゴシック" charset="0"/>
                <a:cs typeface="Arial" panose="020B0604020202020204" pitchFamily="34" charset="0"/>
              </a:rPr>
              <a:t>OS-00-Intro-41</a:t>
            </a:r>
          </a:p>
          <a:p>
            <a:pPr eaLnBrk="1" hangingPunct="1"/>
            <a:r>
              <a:rPr lang="en-US" altLang="zh-CN" b="0" dirty="0">
                <a:latin typeface="Arial" panose="020B0604020202020204" pitchFamily="34" charset="0"/>
                <a:ea typeface="ＭＳ Ｐゴシック" charset="0"/>
                <a:cs typeface="Arial" panose="020B0604020202020204" pitchFamily="34" charset="0"/>
              </a:rPr>
              <a:t>OS-01-Gen1-3-slide 157</a:t>
            </a:r>
          </a:p>
          <a:p>
            <a:pPr eaLnBrk="1" hangingPunct="1"/>
            <a:r>
              <a:rPr lang="en-US" altLang="zh-CN" b="0"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0" dirty="0">
                <a:latin typeface="Arial" panose="020B0604020202020204" pitchFamily="34" charset="0"/>
                <a:ea typeface="ＭＳ Ｐゴシック" charset="0"/>
                <a:cs typeface="Arial" panose="020B0604020202020204" pitchFamily="34" charset="0"/>
              </a:rPr>
              <a:t>OS-26-Ezek 40-48-slide 23</a:t>
            </a:r>
            <a:endParaRPr lang="zh-CN" alt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NS-19-Hebrews-175</a:t>
            </a:r>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08E3BC-5D3A-6C4C-A724-380D7E6E3632}" type="slidenum">
              <a:rPr lang="zh-CN" altLang="en-US" sz="1200">
                <a:solidFill>
                  <a:prstClr val="black"/>
                </a:solidFill>
              </a:rPr>
              <a:pPr/>
              <a:t>157</a:t>
            </a:fld>
            <a:endParaRPr lang="en-US" altLang="zh-CN" sz="1200">
              <a:solidFill>
                <a:prstClr val="black"/>
              </a:solidFill>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660DC5-20BB-D84A-B98C-A91863AF4EC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2610" name="Rectangle 2"/>
          <p:cNvSpPr>
            <a:spLocks noGrp="1" noRot="1" noChangeAspect="1" noChangeArrowheads="1"/>
          </p:cNvSpPr>
          <p:nvPr>
            <p:ph type="sldImg"/>
          </p:nvPr>
        </p:nvSpPr>
        <p:spPr>
          <a:xfrm>
            <a:off x="1130300" y="674688"/>
            <a:ext cx="4597400" cy="3448050"/>
          </a:xfrm>
          <a:solidFill>
            <a:srgbClr val="FFFFFF"/>
          </a:solidFill>
          <a:ln/>
        </p:spPr>
      </p:sp>
      <p:sp>
        <p:nvSpPr>
          <p:cNvPr id="4526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exact location of Eden as it was destroyed later in the Flood.</a:t>
            </a:r>
          </a:p>
          <a:p>
            <a:r>
              <a:rPr lang="en-US" dirty="0"/>
              <a:t>——————</a:t>
            </a:r>
          </a:p>
          <a:p>
            <a:r>
              <a:rPr lang="en-US" dirty="0"/>
              <a:t>OS-01-Gen1-3-slide158</a:t>
            </a:r>
          </a:p>
          <a:p>
            <a:r>
              <a:rPr lang="en-US" dirty="0"/>
              <a:t>OS-01-Gen4-20-slide 119</a:t>
            </a:r>
          </a:p>
          <a:p>
            <a:r>
              <a:rPr lang="en-US" dirty="0"/>
              <a:t>OS-23_Isaiah13-23-slide 74</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26796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غالباً ما نفكر في كوش القديمة على أنها تغطي إثيوبيا الحديثة، لكن هذه الخريطة تقول خلاف ذلك لأنها لا تشمل </a:t>
            </a:r>
            <a:r>
              <a:rPr lang="ar-JO"/>
              <a:t>حتى جزءا </a:t>
            </a:r>
            <a:r>
              <a:rPr lang="ar-JO" dirty="0"/>
              <a:t>من إثيوبيا</a:t>
            </a:r>
            <a:r>
              <a:rPr lang="en-US" dirty="0"/>
              <a:t>.</a:t>
            </a:r>
          </a:p>
          <a:p>
            <a:r>
              <a:rPr lang="en-US" dirty="0"/>
              <a:t>——————</a:t>
            </a:r>
          </a:p>
          <a:p>
            <a:r>
              <a:rPr lang="en-US" dirty="0"/>
              <a:t>BG-</a:t>
            </a:r>
            <a:r>
              <a:rPr lang="en-US" sz="1200" kern="1200" dirty="0">
                <a:solidFill>
                  <a:schemeClr val="tx1"/>
                </a:solidFill>
                <a:effectLst/>
                <a:latin typeface="+mn-lt"/>
                <a:ea typeface="+mn-ea"/>
                <a:cs typeface="+mn-cs"/>
              </a:rPr>
              <a:t>02-Eden&amp;ANE-6</a:t>
            </a:r>
          </a:p>
          <a:p>
            <a:r>
              <a:rPr lang="en-US" dirty="0"/>
              <a:t>OS-01-Gen1-3-slide160</a:t>
            </a:r>
          </a:p>
          <a:p>
            <a:r>
              <a:rPr lang="en-US" dirty="0"/>
              <a:t>OS-01-Gen4-20-slide 121</a:t>
            </a:r>
          </a:p>
          <a:p>
            <a:r>
              <a:rPr lang="en-US" dirty="0"/>
              <a:t>OS-23_Isaiah13-23-slide 76</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040228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8727C1-0890-8648-AAFA-8F6DCF89074F}" type="slidenum">
              <a:rPr lang="zh-CN" altLang="en-US" sz="1200">
                <a:solidFill>
                  <a:prstClr val="black"/>
                </a:solidFill>
              </a:rPr>
              <a:pPr/>
              <a:t>163</a:t>
            </a:fld>
            <a:endParaRPr lang="en-US" altLang="zh-CN" sz="1200">
              <a:solidFill>
                <a:prstClr val="black"/>
              </a:solidFill>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Pagan teachings at that time said that the gods created man as their slaves to do the work they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do</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8681A9-FC64-0749-B93B-4A47F7925F11}" type="slidenum">
              <a:rPr lang="en-US">
                <a:solidFill>
                  <a:prstClr val="black"/>
                </a:solidFill>
                <a:latin typeface="Calibri"/>
              </a:rPr>
              <a:pPr>
                <a:defRPr/>
              </a:pPr>
              <a:t>166</a:t>
            </a:fld>
            <a:endParaRPr lang="en-US">
              <a:solidFill>
                <a:prstClr val="black"/>
              </a:solidFill>
              <a:latin typeface="Calibri"/>
            </a:endParaRPr>
          </a:p>
        </p:txBody>
      </p:sp>
      <p:sp>
        <p:nvSpPr>
          <p:cNvPr id="418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87139" name="Rectangle 3"/>
          <p:cNvSpPr>
            <a:spLocks noGrp="1" noChangeArrowheads="1"/>
          </p:cNvSpPr>
          <p:nvPr>
            <p:ph type="body" idx="1"/>
          </p:nvPr>
        </p:nvSpPr>
        <p:spPr/>
        <p:txBody>
          <a:bodyPr/>
          <a:lstStyle/>
          <a:p>
            <a:pPr eaLnBrk="1" hangingPunct="1">
              <a:defRPr/>
            </a:pPr>
            <a:r>
              <a:rPr lang="en-US" dirty="0">
                <a:cs typeface="+mn-cs"/>
              </a:rPr>
              <a:t>NAS, NIV, NKJV, HCSB: </a:t>
            </a:r>
            <a:r>
              <a:rPr lang="ru-RU" altLang="ja-JP" dirty="0">
                <a:latin typeface="Arial"/>
                <a:cs typeface="+mn-cs"/>
              </a:rPr>
              <a:t>"</a:t>
            </a:r>
            <a:r>
              <a:rPr lang="en-US" dirty="0">
                <a:cs typeface="+mn-cs"/>
              </a:rPr>
              <a:t>living being</a:t>
            </a:r>
            <a:r>
              <a:rPr lang="ru-RU" altLang="ja-JP" dirty="0">
                <a:latin typeface="Arial"/>
                <a:cs typeface="+mn-cs"/>
              </a:rPr>
              <a:t>"</a:t>
            </a:r>
            <a:endParaRPr lang="en-US" dirty="0">
              <a:cs typeface="+mn-cs"/>
            </a:endParaRPr>
          </a:p>
          <a:p>
            <a:pPr eaLnBrk="1" hangingPunct="1">
              <a:defRPr/>
            </a:pPr>
            <a:r>
              <a:rPr lang="en-US" dirty="0">
                <a:cs typeface="+mn-cs"/>
              </a:rPr>
              <a:t>KJV	</a:t>
            </a:r>
            <a:r>
              <a:rPr lang="ru-RU" altLang="ja-JP" dirty="0">
                <a:latin typeface="Arial"/>
                <a:cs typeface="+mn-cs"/>
              </a:rPr>
              <a:t>"</a:t>
            </a:r>
            <a:r>
              <a:rPr lang="en-US" dirty="0">
                <a:cs typeface="+mn-cs"/>
              </a:rPr>
              <a:t>living soul</a:t>
            </a:r>
            <a:r>
              <a:rPr lang="ru-RU" altLang="ja-JP" dirty="0">
                <a:latin typeface="Arial"/>
                <a:cs typeface="+mn-cs"/>
              </a:rPr>
              <a:t>"</a:t>
            </a:r>
            <a:endParaRPr lang="en-US" dirty="0">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346312-C1EB-F44F-93B4-60D8FD9581BB}" type="slidenum">
              <a:rPr lang="en-US">
                <a:solidFill>
                  <a:prstClr val="black"/>
                </a:solidFill>
                <a:latin typeface="Calibri"/>
              </a:rPr>
              <a:pPr>
                <a:defRPr/>
              </a:pPr>
              <a:t>167</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My definition of woman = the very best </a:t>
            </a:r>
            <a:r>
              <a:rPr lang="ru-RU" dirty="0">
                <a:cs typeface="+mn-cs"/>
              </a:rPr>
              <a:t>"</a:t>
            </a:r>
            <a:r>
              <a:rPr lang="en-US" dirty="0">
                <a:cs typeface="+mn-cs"/>
              </a:rPr>
              <a:t>spare rib</a:t>
            </a:r>
            <a:r>
              <a:rPr lang="ru-RU" dirty="0">
                <a:cs typeface="+mn-cs"/>
              </a:rPr>
              <a:t>"</a:t>
            </a:r>
            <a:r>
              <a:rPr lang="en-US" dirty="0">
                <a:cs typeface="+mn-cs"/>
              </a:rPr>
              <a:t> the world has ever known!</a:t>
            </a:r>
          </a:p>
          <a:p>
            <a:pPr eaLnBrk="1" hangingPunct="1">
              <a:defRPr/>
            </a:pPr>
            <a:r>
              <a:rPr lang="en-US" dirty="0"/>
              <a:t>Eve was also a miraculous creation of God from Adam.</a:t>
            </a:r>
            <a:r>
              <a:rPr lang="en-SG" dirty="0"/>
              <a:t> </a:t>
            </a:r>
            <a:endParaRPr lang="en-US" dirty="0">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169</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34ACD2-A984-B04D-96A1-10BED9969B90}" type="slidenum">
              <a:rPr lang="zh-CN" altLang="en-US" sz="1200">
                <a:solidFill>
                  <a:srgbClr val="000000"/>
                </a:solidFill>
              </a:rPr>
              <a:pPr/>
              <a:t>170</a:t>
            </a:fld>
            <a:endParaRPr lang="en-US" altLang="zh-CN" sz="1200">
              <a:solidFill>
                <a:srgbClr val="000000"/>
              </a:solidFill>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CD69CE90-7DF4-564F-B6C3-89F893F8D4DB}" type="slidenum">
              <a:rPr lang="en-US" sz="1200" smtClean="0">
                <a:solidFill>
                  <a:prstClr val="black"/>
                </a:solidFill>
              </a:rPr>
              <a:pPr algn="r">
                <a:defRPr/>
              </a:pPr>
              <a:t>170</a:t>
            </a:fld>
            <a:endParaRPr lang="en-US" sz="1200">
              <a:solidFill>
                <a:prstClr val="black"/>
              </a:solidFill>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BC8AC2-F9A3-AF42-8A80-831CA0CC5252}" type="slidenum">
              <a:rPr lang="zh-CN" altLang="en-US" sz="1200">
                <a:solidFill>
                  <a:prstClr val="black"/>
                </a:solidFill>
              </a:rPr>
              <a:pPr/>
              <a:t>171</a:t>
            </a:fld>
            <a:endParaRPr lang="en-US" altLang="zh-CN" sz="1200">
              <a:solidFill>
                <a:prstClr val="black"/>
              </a:solidFill>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made man in his own image: (1) to rule creation, (2) with dignity, and (3) able to relate to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that being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 guarantees incredible benefits.</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E33670-3A75-2045-94C8-6CEB0EA065DB}" type="slidenum">
              <a:rPr lang="en-US">
                <a:solidFill>
                  <a:prstClr val="black"/>
                </a:solidFill>
              </a:rPr>
              <a:pPr>
                <a:defRPr/>
              </a:pPr>
              <a:t>172</a:t>
            </a:fld>
            <a:endParaRPr lang="en-US">
              <a:solidFill>
                <a:prstClr val="black"/>
              </a:solidFill>
            </a:endParaRPr>
          </a:p>
        </p:txBody>
      </p:sp>
      <p:sp>
        <p:nvSpPr>
          <p:cNvPr id="578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8969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E7759A-CF76-5746-BE81-608515D5E607}" type="slidenum">
              <a:rPr lang="zh-CN" altLang="en-US" sz="1200">
                <a:solidFill>
                  <a:prstClr val="black"/>
                </a:solidFill>
              </a:rPr>
              <a:pPr/>
              <a:t>173</a:t>
            </a:fld>
            <a:endParaRPr lang="en-US" altLang="zh-CN" sz="1200">
              <a:solidFill>
                <a:prstClr val="black"/>
              </a:solidFill>
            </a:endParaRPr>
          </a:p>
        </p:txBody>
      </p:sp>
      <p:sp>
        <p:nvSpPr>
          <p:cNvPr id="456706" name="Rectangle 2"/>
          <p:cNvSpPr>
            <a:spLocks noGrp="1" noRot="1" noChangeAspect="1" noChangeArrowheads="1"/>
          </p:cNvSpPr>
          <p:nvPr>
            <p:ph type="sldImg"/>
          </p:nvPr>
        </p:nvSpPr>
        <p:spPr>
          <a:xfrm>
            <a:off x="1130300" y="674688"/>
            <a:ext cx="4597400" cy="3448050"/>
          </a:xfrm>
          <a:solidFill>
            <a:srgbClr val="FFFFFF"/>
          </a:solidFill>
          <a:ln/>
        </p:spPr>
      </p:sp>
      <p:sp>
        <p:nvSpPr>
          <p:cNvPr id="456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Ancient kings placed images (statues) of themselves in the remotest parts of their empires to represent their sovereignty—and so did God!  He gave us a mind, emotions and will so could know, love, and obey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F24C92-7953-8E4B-B60F-2110B632E9AD}" type="slidenum">
              <a:rPr lang="zh-CN" altLang="en-US" sz="1200">
                <a:solidFill>
                  <a:prstClr val="black"/>
                </a:solidFill>
              </a:rPr>
              <a:pPr/>
              <a:t>174</a:t>
            </a:fld>
            <a:endParaRPr lang="en-US" altLang="zh-CN" sz="1200">
              <a:solidFill>
                <a:prstClr val="black"/>
              </a:solidFill>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effectLst/>
                <a:latin typeface="+mn-lt"/>
                <a:ea typeface="+mn-ea"/>
                <a:cs typeface="+mn-cs"/>
              </a:rPr>
              <a:t>Going into Genesis 3 we have one, sovereign God who made everything good.  Man has no sin, pain or evil and lives in complete fellowship with God</a:t>
            </a:r>
            <a:r>
              <a:rPr lang="en-SG" sz="1200" kern="1200" dirty="0">
                <a:solidFill>
                  <a:schemeClr val="tx1"/>
                </a:solidFill>
                <a:effectLst/>
                <a:latin typeface="+mn-lt"/>
                <a:ea typeface="+mn-ea"/>
                <a:cs typeface="+mn-cs"/>
              </a:rPr>
              <a:t>.</a:t>
            </a:r>
            <a:endParaRPr lang="en-US" altLang="zh-CN" b="1" dirty="0">
              <a:latin typeface="Arial" charset="0"/>
              <a:ea typeface="ＭＳ Ｐゴシック" charset="0"/>
              <a:cs typeface="ＭＳ Ｐゴシック" charset="0"/>
            </a:endParaRPr>
          </a:p>
          <a:p>
            <a:pPr eaLnBrk="1" hangingPunct="1"/>
            <a:endParaRPr lang="en-US" altLang="zh-CN" b="1" dirty="0">
              <a:latin typeface="Arial" charset="0"/>
              <a:ea typeface="ＭＳ Ｐゴシック" charset="0"/>
              <a:cs typeface="ＭＳ Ｐゴシック" charset="0"/>
            </a:endParaRPr>
          </a:p>
          <a:p>
            <a:pPr eaLnBrk="1" hangingPunct="1"/>
            <a:endParaRPr lang="en-US" altLang="zh-CN" b="1" dirty="0">
              <a:latin typeface="Arial" charset="0"/>
              <a:ea typeface="ＭＳ Ｐゴシック" charset="0"/>
              <a:cs typeface="ＭＳ Ｐゴシック" charset="0"/>
            </a:endParaRPr>
          </a:p>
          <a:p>
            <a:pPr eaLnBrk="1" hangingPunct="1"/>
            <a:r>
              <a:rPr lang="en-US" altLang="zh-CN" b="1" dirty="0" err="1">
                <a:latin typeface="Arial" charset="0"/>
                <a:ea typeface="ＭＳ Ｐゴシック" charset="0"/>
                <a:cs typeface="ＭＳ Ｐゴシック" charset="0"/>
              </a:rPr>
              <a:t>Baldung</a:t>
            </a:r>
            <a:r>
              <a:rPr lang="en-US" altLang="zh-CN" b="1" dirty="0">
                <a:latin typeface="Arial" charset="0"/>
                <a:ea typeface="ＭＳ Ｐゴシック" charset="0"/>
                <a:cs typeface="ＭＳ Ｐゴシック" charset="0"/>
              </a:rPr>
              <a:t> </a:t>
            </a:r>
            <a:r>
              <a:rPr lang="en-US" altLang="zh-CN" b="1" dirty="0" err="1">
                <a:latin typeface="Arial" charset="0"/>
                <a:ea typeface="ＭＳ Ｐゴシック" charset="0"/>
                <a:cs typeface="ＭＳ Ｐゴシック" charset="0"/>
              </a:rPr>
              <a:t>Grien</a:t>
            </a:r>
            <a:r>
              <a:rPr lang="en-US" altLang="zh-CN" b="1" dirty="0">
                <a:latin typeface="Arial" charset="0"/>
                <a:ea typeface="ＭＳ Ｐゴシック" charset="0"/>
                <a:cs typeface="ＭＳ Ｐゴシック" charset="0"/>
              </a:rPr>
              <a:t>, Hans: </a:t>
            </a:r>
            <a:r>
              <a:rPr lang="en-US" altLang="zh-CN" i="1" dirty="0">
                <a:latin typeface="Arial" charset="0"/>
                <a:ea typeface="ＭＳ Ｐゴシック" charset="0"/>
                <a:cs typeface="ＭＳ Ｐゴシック" charset="0"/>
              </a:rPr>
              <a:t>Adam</a:t>
            </a:r>
            <a:r>
              <a:rPr lang="en-US" altLang="zh-CN" dirty="0">
                <a:latin typeface="Verdana" charset="0"/>
                <a:ea typeface="ＭＳ Ｐゴシック" charset="0"/>
                <a:cs typeface="ＭＳ Ｐゴシック" charset="0"/>
              </a:rPr>
              <a:t>  1520-23; Wood, 208 x 83.5 cm; Museum of Fine Arts, Buda</a:t>
            </a:r>
          </a:p>
          <a:p>
            <a:pPr eaLnBrk="1" hangingPunct="1"/>
            <a:r>
              <a:rPr lang="en-US" altLang="zh-CN" b="1" dirty="0" err="1">
                <a:solidFill>
                  <a:srgbClr val="0000CC"/>
                </a:solidFill>
                <a:latin typeface="Arial" charset="0"/>
                <a:ea typeface="ＭＳ Ｐゴシック" charset="0"/>
                <a:cs typeface="ＭＳ Ｐゴシック" charset="0"/>
              </a:rPr>
              <a:t>www.ibiblio.org</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wm</a:t>
            </a:r>
            <a:r>
              <a:rPr lang="en-US" altLang="zh-CN" b="1" dirty="0">
                <a:solidFill>
                  <a:srgbClr val="0000CC"/>
                </a:solidFill>
                <a:latin typeface="Arial" charset="0"/>
                <a:ea typeface="ＭＳ Ｐゴシック" charset="0"/>
                <a:cs typeface="ＭＳ Ｐゴシック" charset="0"/>
              </a:rPr>
              <a:t>/ paint/</a:t>
            </a:r>
            <a:r>
              <a:rPr lang="en-US" altLang="zh-CN" b="1" dirty="0" err="1">
                <a:solidFill>
                  <a:srgbClr val="0000CC"/>
                </a:solidFill>
                <a:latin typeface="Arial" charset="0"/>
                <a:ea typeface="ＭＳ Ｐゴシック" charset="0"/>
                <a:cs typeface="ＭＳ Ｐゴシック" charset="0"/>
              </a:rPr>
              <a:t>auth</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baldung</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adam</a:t>
            </a:r>
            <a:r>
              <a:rPr lang="en-US" altLang="zh-CN" b="1" dirty="0">
                <a:solidFill>
                  <a:srgbClr val="0000CC"/>
                </a:solidFill>
                <a:latin typeface="Arial" charset="0"/>
                <a:ea typeface="ＭＳ Ｐゴシック" charset="0"/>
                <a:cs typeface="ＭＳ Ｐゴシック" charset="0"/>
              </a:rPr>
              <a:t>-eve/</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p:cNvSpPr>
          <p:nvPr>
            <p:ph type="sldImg"/>
          </p:nvPr>
        </p:nvSpPr>
        <p:spPr>
          <a:ln/>
        </p:spPr>
      </p:sp>
      <p:sp>
        <p:nvSpPr>
          <p:cNvPr id="419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419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4A1605-81C1-0646-9325-9095BCA9326E}" type="slidenum">
              <a:rPr lang="en-US" sz="1200">
                <a:solidFill>
                  <a:prstClr val="black"/>
                </a:solidFill>
              </a:rPr>
              <a:pPr/>
              <a:t>180</a:t>
            </a:fld>
            <a:endParaRPr lang="en-US" sz="1200">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F24C92-7953-8E4B-B60F-2110B632E9AD}" type="slidenum">
              <a:rPr lang="zh-CN" altLang="en-US" sz="1200">
                <a:solidFill>
                  <a:prstClr val="black"/>
                </a:solidFill>
              </a:rPr>
              <a:pPr/>
              <a:t>181</a:t>
            </a:fld>
            <a:endParaRPr lang="en-US" altLang="zh-CN" sz="1200">
              <a:solidFill>
                <a:prstClr val="black"/>
              </a:solidFill>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On Satan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fall, I submit it had to be very soon after the 7th day of history but obviously before the temptation of Eve, for several reasons:</a:t>
            </a:r>
          </a:p>
          <a:p>
            <a:r>
              <a:rPr lang="en-US" sz="1200" kern="1200" dirty="0">
                <a:solidFill>
                  <a:schemeClr val="tx1"/>
                </a:solidFill>
                <a:latin typeface="+mn-lt"/>
                <a:ea typeface="+mn-ea"/>
                <a:cs typeface="+mn-cs"/>
              </a:rPr>
              <a:t>1. No Scripture says explicitly when Satan fell but Ezek. 28 (which most Bible scholars think refers to the fall of Satan) indicates that Satan was in his unfallen, perfect state in Eden, the garden of God.</a:t>
            </a:r>
          </a:p>
          <a:p>
            <a:r>
              <a:rPr lang="en-US" sz="1200" kern="1200" dirty="0">
                <a:solidFill>
                  <a:schemeClr val="tx1"/>
                </a:solidFill>
                <a:latin typeface="+mn-lt"/>
                <a:ea typeface="+mn-ea"/>
                <a:cs typeface="+mn-cs"/>
              </a:rPr>
              <a:t>2. God called everything He had made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  Angels are created beings so they must have all been very good at that time.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in his rebellious state could be roaming the earth in Genesis 1 and God would call creation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could have fallen that day.</a:t>
            </a:r>
          </a:p>
          <a:p>
            <a:r>
              <a:rPr lang="en-US" sz="1200" kern="1200" dirty="0">
                <a:solidFill>
                  <a:schemeClr val="tx1"/>
                </a:solidFill>
                <a:latin typeface="+mn-lt"/>
                <a:ea typeface="+mn-ea"/>
                <a:cs typeface="+mn-cs"/>
              </a:rPr>
              <a:t>4. Once Satan fell, he would have immediately launched an attack on God by tempting God</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highest creation to rebel.  So I think the fall was just before the temptation of Eve.  Bishop Ussher makes the suggestion that since the Day of Atonement was on the 10th day of the month, that is possibly because God made coats of skin for Adam and Eve (implying the first blood sacrifice as a covering for sin) on the 10th day of history.</a:t>
            </a:r>
          </a:p>
          <a:p>
            <a:r>
              <a:rPr lang="en-US" sz="1200" kern="1200" dirty="0">
                <a:solidFill>
                  <a:schemeClr val="tx1"/>
                </a:solidFill>
                <a:latin typeface="+mn-lt"/>
                <a:ea typeface="+mn-ea"/>
                <a:cs typeface="+mn-cs"/>
              </a:rPr>
              <a:t>5.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think the Fall of Adam and Eve was too long after the 7th day because they had apparently not had sexual relations until after the Fall and there is no reason that they would have waiting a long time to have children.  So I think the temptation and Fall of man was sometime in the 8th-10th days of history.</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i="1" dirty="0">
                <a:solidFill>
                  <a:srgbClr val="FFFFFF"/>
                </a:solidFill>
                <a:latin typeface="Arial"/>
                <a:cs typeface="Arial"/>
              </a:rPr>
              <a:t>Terry Mortenson, 10 Oct 2014 email, adapted</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summation</a:t>
            </a:r>
            <a:r>
              <a:rPr lang="en-US" sz="1200" kern="1200" baseline="0" dirty="0">
                <a:solidFill>
                  <a:schemeClr val="tx1"/>
                </a:solidFill>
                <a:latin typeface="+mn-lt"/>
                <a:ea typeface="+mn-ea"/>
                <a:cs typeface="+mn-cs"/>
              </a:rPr>
              <a:t> of the above:</a:t>
            </a:r>
            <a:endParaRPr lang="en-US" sz="1200" kern="1200" dirty="0">
              <a:solidFill>
                <a:schemeClr val="tx1"/>
              </a:solidFill>
              <a:latin typeface="+mn-lt"/>
              <a:ea typeface="+mn-ea"/>
              <a:cs typeface="+mn-cs"/>
            </a:endParaRPr>
          </a:p>
          <a:p>
            <a:endParaRPr lang="en-US" altLang="zh-CN"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Satan fell very soon after the 7th day of history:</a:t>
            </a:r>
          </a:p>
          <a:p>
            <a:r>
              <a:rPr lang="en-US" sz="1200" kern="1200" dirty="0">
                <a:solidFill>
                  <a:schemeClr val="tx1"/>
                </a:solidFill>
                <a:latin typeface="+mn-lt"/>
                <a:ea typeface="+mn-ea"/>
                <a:cs typeface="+mn-cs"/>
              </a:rPr>
              <a:t>1. Ezek. 28 shows Satan was in his unfallen, perfect state in Eden</a:t>
            </a:r>
          </a:p>
          <a:p>
            <a:r>
              <a:rPr lang="en-US" sz="1200" kern="1200" dirty="0">
                <a:solidFill>
                  <a:schemeClr val="tx1"/>
                </a:solidFill>
                <a:latin typeface="+mn-lt"/>
                <a:ea typeface="+mn-ea"/>
                <a:cs typeface="+mn-cs"/>
              </a:rPr>
              <a:t>2. Everything was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day—including</a:t>
            </a:r>
            <a:r>
              <a:rPr lang="en-US" sz="1200" kern="1200" baseline="0" dirty="0">
                <a:solidFill>
                  <a:schemeClr val="tx1"/>
                </a:solidFill>
                <a:latin typeface="+mn-lt"/>
                <a:ea typeface="+mn-ea"/>
                <a:cs typeface="+mn-cs"/>
              </a:rPr>
              <a:t> angels</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how could Satan have fallen that day?</a:t>
            </a:r>
          </a:p>
          <a:p>
            <a:r>
              <a:rPr lang="en-US" sz="1200" kern="1200" dirty="0">
                <a:solidFill>
                  <a:schemeClr val="tx1"/>
                </a:solidFill>
                <a:latin typeface="+mn-lt"/>
                <a:ea typeface="+mn-ea"/>
                <a:cs typeface="+mn-cs"/>
              </a:rPr>
              <a:t>4. Once Satan fell, he would have immediately launched an attack on God </a:t>
            </a:r>
          </a:p>
          <a:p>
            <a:r>
              <a:rPr lang="en-US" sz="1200" kern="1200" dirty="0">
                <a:solidFill>
                  <a:schemeClr val="tx1"/>
                </a:solidFill>
                <a:latin typeface="+mn-lt"/>
                <a:ea typeface="+mn-ea"/>
                <a:cs typeface="+mn-cs"/>
              </a:rPr>
              <a:t>5. The Fall came soon after the 7th day 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they apparently had no sex</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until after the Fall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 I think the temptation and Fall of man was sometime in the 8th-10th days of history.</a:t>
            </a:r>
            <a:endParaRPr lang="en-US" altLang="zh-CN" b="1" dirty="0">
              <a:solidFill>
                <a:srgbClr val="0000CC"/>
              </a:solidFill>
              <a:latin typeface="Arial"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A0D78-9467-2B49-B715-5A7FD656D4BF}" type="slidenum">
              <a:rPr lang="zh-CN" altLang="en-US" sz="1200">
                <a:solidFill>
                  <a:prstClr val="black"/>
                </a:solidFill>
              </a:rPr>
              <a:pPr/>
              <a:t>182</a:t>
            </a:fld>
            <a:endParaRPr lang="en-US" altLang="zh-CN" sz="1200">
              <a:solidFill>
                <a:prstClr val="black"/>
              </a:solidFill>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told you when I started that we would see both what went wrong and how our problem is met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to be saved from our independence that leads to sin</a:t>
            </a:r>
            <a:r>
              <a:rPr lang="en-SG" dirty="0">
                <a:effectLst/>
              </a:rPr>
              <a:t> [restated].</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183</a:t>
            </a:fld>
            <a:endParaRPr lang="en-US">
              <a:solidFill>
                <a:prstClr val="black"/>
              </a:solidFill>
              <a:latin typeface="Calibri"/>
            </a:endParaRPr>
          </a:p>
        </p:txBody>
      </p:sp>
    </p:spTree>
    <p:extLst>
      <p:ext uri="{BB962C8B-B14F-4D97-AF65-F5344CB8AC3E}">
        <p14:creationId xmlns:p14="http://schemas.microsoft.com/office/powerpoint/2010/main" val="10651752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Notice how Satan came in disguise to tempt</a:t>
            </a:r>
            <a:r>
              <a:rPr lang="en-US" baseline="0" dirty="0"/>
              <a:t> </a:t>
            </a:r>
            <a:r>
              <a:rPr lang="en-US" dirty="0"/>
              <a:t>Eve to doubt</a:t>
            </a:r>
            <a:r>
              <a:rPr lang="en-US" baseline="0" dirty="0"/>
              <a:t> God</a:t>
            </a:r>
            <a:r>
              <a:rPr lang="uk-UA" baseline="0" dirty="0"/>
              <a:t>'</a:t>
            </a:r>
            <a:r>
              <a:rPr lang="en-US" baseline="0" dirty="0"/>
              <a:t>s word.</a:t>
            </a:r>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OS-01-Gen1-3—Slide 181</a:t>
            </a:r>
          </a:p>
          <a:p>
            <a:r>
              <a:rPr lang="en-US" dirty="0"/>
              <a:t>SA-02-Creation-15</a:t>
            </a:r>
          </a:p>
        </p:txBody>
      </p:sp>
      <p:sp>
        <p:nvSpPr>
          <p:cNvPr id="4" name="Slide Number Placeholder 3"/>
          <p:cNvSpPr>
            <a:spLocks noGrp="1"/>
          </p:cNvSpPr>
          <p:nvPr>
            <p:ph type="sldNum" sz="quarter" idx="5"/>
          </p:nvPr>
        </p:nvSpPr>
        <p:spPr/>
        <p:txBody>
          <a:bodyPr/>
          <a:lstStyle/>
          <a:p>
            <a:fld id="{A079FDE9-4B2D-884B-BE4B-021913485B06}" type="slidenum">
              <a:rPr lang="en-US" smtClean="0"/>
              <a:pPr/>
              <a:t>188</a:t>
            </a:fld>
            <a:endParaRPr lang="en-US"/>
          </a:p>
        </p:txBody>
      </p:sp>
    </p:spTree>
    <p:extLst>
      <p:ext uri="{BB962C8B-B14F-4D97-AF65-F5344CB8AC3E}">
        <p14:creationId xmlns:p14="http://schemas.microsoft.com/office/powerpoint/2010/main" val="418384974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F810D818-7B09-C248-8F42-3DC0A9E4F1A2}" type="slidenum">
              <a:rPr lang="en-US">
                <a:solidFill>
                  <a:srgbClr val="000000"/>
                </a:solidFill>
              </a:rPr>
              <a:pPr/>
              <a:t>189</a:t>
            </a:fld>
            <a:endParaRPr lang="en-US">
              <a:solidFill>
                <a:srgbClr val="000000"/>
              </a:solidFill>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OS-01-Gen1-3—Slide 182</a:t>
            </a:r>
          </a:p>
          <a:p>
            <a:r>
              <a:rPr lang="en-US" dirty="0"/>
              <a:t>SA-02-Creation-16</a:t>
            </a: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9046984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F810D818-7B09-C248-8F42-3DC0A9E4F1A2}" type="slidenum">
              <a:rPr lang="en-US">
                <a:solidFill>
                  <a:srgbClr val="000000"/>
                </a:solidFill>
              </a:rPr>
              <a:pPr/>
              <a:t>190</a:t>
            </a:fld>
            <a:endParaRPr lang="en-US">
              <a:solidFill>
                <a:srgbClr val="000000"/>
              </a:solidFill>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OS-01-Gen1-3—Slide 183</a:t>
            </a:r>
          </a:p>
          <a:p>
            <a:r>
              <a:rPr lang="en-US" dirty="0"/>
              <a:t>SA-02-Creation-17</a:t>
            </a:r>
          </a:p>
        </p:txBody>
      </p:sp>
    </p:spTree>
    <p:extLst>
      <p:ext uri="{BB962C8B-B14F-4D97-AF65-F5344CB8AC3E}">
        <p14:creationId xmlns:p14="http://schemas.microsoft.com/office/powerpoint/2010/main" val="36143416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Satan still tries to make think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need God today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Note how those who deny God’s existence are portrayed as happier!</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a:t>
            </a:r>
            <a:r>
              <a:rPr lang="en-US" baseline="0" dirty="0"/>
              <a:t> atheists in particular have become more emboldened to tell us to abandon our faith. </a:t>
            </a:r>
          </a:p>
          <a:p>
            <a:r>
              <a:rPr lang="en-US" baseline="0" dirty="0"/>
              <a:t>____________</a:t>
            </a:r>
          </a:p>
          <a:p>
            <a:r>
              <a:rPr lang="en-US" baseline="0" dirty="0"/>
              <a:t>Slide 24 duplicated on slide 189</a:t>
            </a:r>
            <a:br>
              <a:rPr lang="en-US" baseline="0" dirty="0"/>
            </a:br>
            <a:endParaRPr lang="en-US" dirty="0"/>
          </a:p>
        </p:txBody>
      </p:sp>
    </p:spTree>
    <p:extLst>
      <p:ext uri="{BB962C8B-B14F-4D97-AF65-F5344CB8AC3E}">
        <p14:creationId xmlns:p14="http://schemas.microsoft.com/office/powerpoint/2010/main" val="28394626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Trust Strangers, Even When It </a:t>
            </a:r>
            <a:r>
              <a:rPr lang="en-US" b="1" dirty="0" err="1"/>
              <a:t>Doesn</a:t>
            </a:r>
            <a:r>
              <a:rPr lang="uk-UA" b="1" dirty="0"/>
              <a:t>'</a:t>
            </a:r>
            <a:r>
              <a:rPr lang="en-US" b="1" dirty="0"/>
              <a:t>t Make Sense to Do So</a:t>
            </a:r>
          </a:p>
          <a:p>
            <a:r>
              <a:rPr lang="en-US" dirty="0">
                <a:hlinkClick r:id="rId3"/>
              </a:rPr>
              <a:t>Alice Park</a:t>
            </a:r>
            <a:r>
              <a:rPr lang="en-US" dirty="0"/>
              <a:t> </a:t>
            </a:r>
            <a:r>
              <a:rPr lang="en-US" dirty="0">
                <a:hlinkClick r:id="rId4"/>
              </a:rPr>
              <a:t>@aliceparkny</a:t>
            </a:r>
            <a:r>
              <a:rPr lang="en-US" dirty="0"/>
              <a:t> </a:t>
            </a:r>
          </a:p>
          <a:p>
            <a:r>
              <a:rPr lang="en-US" dirty="0"/>
              <a:t>May 16, 2014 </a:t>
            </a:r>
          </a:p>
          <a:p>
            <a:r>
              <a:rPr lang="en-US" b="1" dirty="0"/>
              <a:t>There</a:t>
            </a:r>
            <a:r>
              <a:rPr lang="uk-UA" b="1" dirty="0"/>
              <a:t>'</a:t>
            </a:r>
            <a:r>
              <a:rPr lang="en-US" b="1" dirty="0"/>
              <a:t>s a reason why those bank scams on the internet continue to flourish. Because we feel guilty if we don</a:t>
            </a:r>
            <a:r>
              <a:rPr lang="uk-UA" b="1" dirty="0"/>
              <a:t>'</a:t>
            </a:r>
            <a:r>
              <a:rPr lang="en-US" b="1" dirty="0"/>
              <a:t>t trust people</a:t>
            </a:r>
          </a:p>
          <a:p>
            <a:endParaRPr lang="en-US" b="1" dirty="0"/>
          </a:p>
          <a:p>
            <a:r>
              <a:rPr lang="en-US" dirty="0"/>
              <a:t>Relationships, businesses, governments—almost every interaction people have is built on trust. eBay can</a:t>
            </a:r>
            <a:r>
              <a:rPr lang="uk-UA" dirty="0"/>
              <a:t>'</a:t>
            </a:r>
            <a:r>
              <a:rPr lang="en-US" dirty="0"/>
              <a:t>t survive without it. But why do we put so much faith in others? What makes us so sure that the person who puts a mint condition baby carriage up for sale a) Actually owns the carriage, b) </a:t>
            </a:r>
            <a:r>
              <a:rPr lang="en-US" dirty="0" err="1"/>
              <a:t>Isn</a:t>
            </a:r>
            <a:r>
              <a:rPr lang="uk-UA" dirty="0"/>
              <a:t>'</a:t>
            </a:r>
            <a:r>
              <a:rPr lang="en-US" dirty="0"/>
              <a:t>t lying when he says it</a:t>
            </a:r>
            <a:r>
              <a:rPr lang="uk-UA" dirty="0"/>
              <a:t>'</a:t>
            </a:r>
            <a:r>
              <a:rPr lang="en-US" dirty="0"/>
              <a:t>s in mint condition, and c) will send the said carriage when you pay him?</a:t>
            </a:r>
          </a:p>
          <a:p>
            <a:endParaRPr lang="en-US" dirty="0"/>
          </a:p>
          <a:p>
            <a:r>
              <a:rPr lang="en-US" dirty="0"/>
              <a:t>David Dunning, a psychology professor at Cornell University and his colleagues, say that all rational behavior theories predict that people </a:t>
            </a:r>
            <a:r>
              <a:rPr lang="en-US" dirty="0" err="1"/>
              <a:t>shouldn</a:t>
            </a:r>
            <a:r>
              <a:rPr lang="uk-UA" dirty="0"/>
              <a:t>'</a:t>
            </a:r>
            <a:r>
              <a:rPr lang="en-US" dirty="0"/>
              <a:t>t trust complete strangers. We have no way of knowing that the other person will do what he promises in any transaction, because we know nothing about that person. Any rational model of behavior predicts that the other person will renege on any promise as soon as it</a:t>
            </a:r>
            <a:r>
              <a:rPr lang="uk-UA" dirty="0"/>
              <a:t>'</a:t>
            </a:r>
            <a:r>
              <a:rPr lang="en-US" dirty="0"/>
              <a:t>s in his best interest to do so. Survival of the fittest and all.</a:t>
            </a:r>
          </a:p>
          <a:p>
            <a:endParaRPr lang="en-US" dirty="0"/>
          </a:p>
          <a:p>
            <a:r>
              <a:rPr lang="en-US" dirty="0"/>
              <a:t>But in a series of trust experiments with 645 undergraduates, the scientists found that 62% would give away a small sum of money even if their two options were that the other person would keep it all, or, if the person decided to return it, that both would get back a larger amount. If the students were actually calculating the odds of getting their money back or increasing it, only 20% would have taken the gamble.</a:t>
            </a:r>
          </a:p>
          <a:p>
            <a:endParaRPr lang="en-US" dirty="0"/>
          </a:p>
          <a:p>
            <a:r>
              <a:rPr lang="en-US" dirty="0"/>
              <a:t>What does that tell us about ourselves? That we</a:t>
            </a:r>
            <a:r>
              <a:rPr lang="uk-UA" dirty="0"/>
              <a:t>'</a:t>
            </a:r>
            <a:r>
              <a:rPr lang="en-US" dirty="0"/>
              <a:t>re more of a society than we thought. Most of the participants talked about politeness and rudeness as motivating them to trust their fellow study subject, even if it meant potentially getting exploited by them. </a:t>
            </a:r>
            <a:r>
              <a:rPr lang="ru-RU" dirty="0"/>
              <a:t>"</a:t>
            </a:r>
            <a:r>
              <a:rPr lang="en-US" dirty="0"/>
              <a:t>Their behavior was a comment on the other person</a:t>
            </a:r>
            <a:r>
              <a:rPr lang="uk-UA" dirty="0"/>
              <a:t>'</a:t>
            </a:r>
            <a:r>
              <a:rPr lang="en-US" dirty="0"/>
              <a:t>s character,</a:t>
            </a:r>
            <a:r>
              <a:rPr lang="ru-RU" dirty="0"/>
              <a:t>"</a:t>
            </a:r>
            <a:r>
              <a:rPr lang="en-US" dirty="0"/>
              <a:t> says Dunning. By not giving up the money, in other words, the volunteers were concerned that they would be implying that the other subject was untrustworthy and a crook, because by keeping the money, they had decided it </a:t>
            </a:r>
            <a:r>
              <a:rPr lang="en-US" dirty="0" err="1"/>
              <a:t>wasn</a:t>
            </a:r>
            <a:r>
              <a:rPr lang="uk-UA" dirty="0"/>
              <a:t>'</a:t>
            </a:r>
            <a:r>
              <a:rPr lang="en-US" dirty="0"/>
              <a:t>t going to be returned. </a:t>
            </a:r>
            <a:r>
              <a:rPr lang="ru-RU" dirty="0"/>
              <a:t>"</a:t>
            </a:r>
            <a:r>
              <a:rPr lang="en-US" dirty="0"/>
              <a:t>People feel a social duty to respect the other person,</a:t>
            </a:r>
            <a:r>
              <a:rPr lang="ru-RU" dirty="0"/>
              <a:t>"</a:t>
            </a:r>
            <a:r>
              <a:rPr lang="en-US" dirty="0"/>
              <a:t> says Dunning.</a:t>
            </a:r>
          </a:p>
          <a:p>
            <a:endParaRPr lang="en-US" dirty="0"/>
          </a:p>
          <a:p>
            <a:r>
              <a:rPr lang="en-US" dirty="0"/>
              <a:t>How does he know that the first person </a:t>
            </a:r>
            <a:r>
              <a:rPr lang="en-US" dirty="0" err="1"/>
              <a:t>wasn</a:t>
            </a:r>
            <a:r>
              <a:rPr lang="uk-UA" dirty="0"/>
              <a:t>'</a:t>
            </a:r>
            <a:r>
              <a:rPr lang="en-US" dirty="0"/>
              <a:t>t simply acting out of greed over potentially quadrupling their payoff? Through other variations of this game, in which participants chose between trusting a stranger to return the money or a coin flip that would decide, people did not take such gambles on getting their money back if they were told the coin flip would determine whether they got their money back. </a:t>
            </a:r>
            <a:r>
              <a:rPr lang="ru-RU" dirty="0"/>
              <a:t>"</a:t>
            </a:r>
            <a:r>
              <a:rPr lang="en-US" dirty="0"/>
              <a:t>That tells us that people are responding to issues in the other person</a:t>
            </a:r>
            <a:r>
              <a:rPr lang="uk-UA" dirty="0"/>
              <a:t>'</a:t>
            </a:r>
            <a:r>
              <a:rPr lang="en-US" dirty="0"/>
              <a:t>s character,</a:t>
            </a:r>
            <a:r>
              <a:rPr lang="ru-RU" dirty="0"/>
              <a:t>"</a:t>
            </a:r>
            <a:r>
              <a:rPr lang="en-US" dirty="0"/>
              <a:t> says Dunning. </a:t>
            </a:r>
            <a:r>
              <a:rPr lang="ru-RU" dirty="0"/>
              <a:t>"</a:t>
            </a:r>
            <a:r>
              <a:rPr lang="en-US" dirty="0"/>
              <a:t>The signal they are sending is that </a:t>
            </a:r>
            <a:r>
              <a:rPr lang="uk-UA" dirty="0"/>
              <a:t>'</a:t>
            </a:r>
            <a:r>
              <a:rPr lang="en-US" dirty="0"/>
              <a:t>I respect your character.</a:t>
            </a:r>
            <a:r>
              <a:rPr lang="uk-UA" dirty="0"/>
              <a:t>'</a:t>
            </a:r>
            <a:r>
              <a:rPr lang="en-US" dirty="0"/>
              <a:t> As soon as you take out that issue, people gamble at the rate that would be consistent with greed.</a:t>
            </a:r>
            <a:r>
              <a:rPr lang="ru-RU" dirty="0"/>
              <a:t>"</a:t>
            </a:r>
            <a:endParaRPr lang="en-US" dirty="0"/>
          </a:p>
          <a:p>
            <a:endParaRPr lang="en-US" dirty="0"/>
          </a:p>
          <a:p>
            <a:r>
              <a:rPr lang="en-US" dirty="0"/>
              <a:t>You can interpret that as either being a sign of solidarity, an inexplicable sense of belonging to and being a member of a community in which everyone treats everyone with respect, or you can view it in a slightly more cynical way – that people trust others because they think they have to, and are </a:t>
            </a:r>
            <a:r>
              <a:rPr lang="en-US" dirty="0" err="1"/>
              <a:t>guilted</a:t>
            </a:r>
            <a:r>
              <a:rPr lang="en-US" dirty="0"/>
              <a:t> into acting in the more magnanimous way. Different people may justify their behavior in different ways, says Dunning. That</a:t>
            </a:r>
            <a:r>
              <a:rPr lang="uk-UA" dirty="0"/>
              <a:t>'</a:t>
            </a:r>
            <a:r>
              <a:rPr lang="en-US" dirty="0"/>
              <a:t>s because although most people will act in the more generous, way that shows respect and trust for their fellow man, that </a:t>
            </a:r>
            <a:r>
              <a:rPr lang="en-US" dirty="0" err="1"/>
              <a:t>doesn</a:t>
            </a:r>
            <a:r>
              <a:rPr lang="uk-UA" dirty="0"/>
              <a:t>'</a:t>
            </a:r>
            <a:r>
              <a:rPr lang="en-US" dirty="0"/>
              <a:t>t mean that they believe internally that everyone is trustworthy. </a:t>
            </a:r>
            <a:r>
              <a:rPr lang="ru-RU" dirty="0"/>
              <a:t>"</a:t>
            </a:r>
            <a:r>
              <a:rPr lang="en-US" dirty="0"/>
              <a:t>The situation causes internal conflict,</a:t>
            </a:r>
            <a:r>
              <a:rPr lang="ru-RU" dirty="0"/>
              <a:t>"</a:t>
            </a:r>
            <a:r>
              <a:rPr lang="en-US" dirty="0"/>
              <a:t> he says. </a:t>
            </a:r>
            <a:r>
              <a:rPr lang="ru-RU" dirty="0"/>
              <a:t>"</a:t>
            </a:r>
            <a:r>
              <a:rPr lang="en-US" dirty="0"/>
              <a:t>We get 30% to 40% of people saying something like the odds are that I am going to get screwed, or not get the money back, but they still give up the $5 to the other person.</a:t>
            </a:r>
            <a:r>
              <a:rPr lang="ru-RU" dirty="0"/>
              <a:t>"</a:t>
            </a:r>
            <a:endParaRPr lang="en-US" dirty="0"/>
          </a:p>
          <a:p>
            <a:endParaRPr lang="en-US" dirty="0"/>
          </a:p>
          <a:p>
            <a:r>
              <a:rPr lang="en-US" dirty="0"/>
              <a:t>That strength of community norms, or an obligation to act in ways that may be counter to their internal beliefs, is something that Dunning hopes to explore further. Does it come from an even deeper faith in the goodness of the world and an optimism that people are good and nice to each other? Perhaps. For now, it</a:t>
            </a:r>
            <a:r>
              <a:rPr lang="uk-UA" dirty="0"/>
              <a:t>'</a:t>
            </a:r>
            <a:r>
              <a:rPr lang="en-US" dirty="0"/>
              <a:t>s enough to know that even strangers tend to trust one another – even if it</a:t>
            </a:r>
            <a:r>
              <a:rPr lang="uk-UA" dirty="0"/>
              <a:t>'</a:t>
            </a:r>
            <a:r>
              <a:rPr lang="en-US" dirty="0"/>
              <a:t>s driven by a sense of obligation.</a:t>
            </a:r>
          </a:p>
          <a:p>
            <a:endParaRPr lang="en-US" dirty="0"/>
          </a:p>
          <a:p>
            <a:endParaRPr lang="en-US" dirty="0"/>
          </a:p>
          <a:p>
            <a:r>
              <a:rPr lang="en-US" b="1" dirty="0"/>
              <a:t>MORE:</a:t>
            </a:r>
            <a:r>
              <a:rPr lang="en-US" dirty="0"/>
              <a:t> </a:t>
            </a:r>
            <a:r>
              <a:rPr lang="en-US" dirty="0">
                <a:hlinkClick r:id="rId5" tooltip="Faith in Humanity: 10 Studies to Restore Your Hope for the Future"/>
              </a:rPr>
              <a:t>Faith in Humanity: 10 Studies to Restore Your Hope for the Future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194</a:t>
            </a:fld>
            <a:endParaRPr lang="en-US">
              <a:solidFill>
                <a:prstClr val="black"/>
              </a:solidFill>
              <a:latin typeface="Calibri"/>
            </a:endParaRPr>
          </a:p>
        </p:txBody>
      </p:sp>
    </p:spTree>
    <p:extLst>
      <p:ext uri="{BB962C8B-B14F-4D97-AF65-F5344CB8AC3E}">
        <p14:creationId xmlns:p14="http://schemas.microsoft.com/office/powerpoint/2010/main" val="254520861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serpent then challenged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judgment by claiming </a:t>
            </a:r>
            <a:r>
              <a:rPr lang="uk-UA"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you will not surely die</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promised instead sophistication (that their </a:t>
            </a:r>
            <a:r>
              <a:rPr lang="en-US" sz="1200" i="1" kern="1200" dirty="0">
                <a:solidFill>
                  <a:schemeClr val="tx1"/>
                </a:solidFill>
                <a:effectLst/>
                <a:latin typeface="+mn-lt"/>
                <a:ea typeface="+mn-ea"/>
                <a:cs typeface="+mn-cs"/>
              </a:rPr>
              <a:t>eyes will be opened</a:t>
            </a:r>
            <a:r>
              <a:rPr lang="en-US" sz="1200" kern="1200" dirty="0">
                <a:solidFill>
                  <a:schemeClr val="tx1"/>
                </a:solidFill>
                <a:effectLst/>
                <a:latin typeface="+mn-lt"/>
                <a:ea typeface="+mn-ea"/>
                <a:cs typeface="+mn-cs"/>
              </a:rPr>
              <a:t>) and spiritual advancement (that they will be </a:t>
            </a:r>
            <a:r>
              <a:rPr lang="en-US" sz="1200" i="1" kern="1200" dirty="0">
                <a:solidFill>
                  <a:schemeClr val="tx1"/>
                </a:solidFill>
                <a:effectLst/>
                <a:latin typeface="+mn-lt"/>
                <a:ea typeface="+mn-ea"/>
                <a:cs typeface="+mn-cs"/>
              </a:rPr>
              <a:t>like God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(Gordon Wenham,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Genesis,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New Bible Commentary</a:t>
            </a:r>
            <a:r>
              <a:rPr lang="en-US" sz="1200" kern="1200" dirty="0">
                <a:solidFill>
                  <a:schemeClr val="tx1"/>
                </a:solidFill>
                <a:effectLst/>
                <a:latin typeface="+mn-lt"/>
                <a:ea typeface="+mn-ea"/>
                <a:cs typeface="+mn-cs"/>
              </a:rPr>
              <a:t>)</a:t>
            </a:r>
            <a:r>
              <a:rPr lang="en-SG" dirty="0">
                <a:effectLst/>
              </a:rPr>
              <a:t> </a:t>
            </a:r>
            <a:endParaRPr lang="en-US" dirty="0"/>
          </a:p>
          <a:p>
            <a:endParaRPr lang="en-US" dirty="0"/>
          </a:p>
          <a:p>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also doubt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goodness by saying God holds us back.  One atheist billboard states,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Dear Christians, I share my toys.  Why won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you share the season?  Happy holidays for all!</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Do you see the assumption here?  Christians want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goodness only for them—so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 is good to share with all</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Another writes,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Dear Santa, All I want for Christmas is to skip church!  I</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too old for fairy tales.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see the biblical story of the Fall as a fairy tale so that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be exposed to why God says death exists in our world.  Ironic </a:t>
            </a:r>
            <a:r>
              <a:rPr lang="en-US" sz="1200" kern="1200" dirty="0" err="1">
                <a:solidFill>
                  <a:schemeClr val="tx1"/>
                </a:solidFill>
                <a:effectLst/>
                <a:latin typeface="+mn-lt"/>
                <a:ea typeface="+mn-ea"/>
                <a:cs typeface="+mn-cs"/>
              </a:rPr>
              <a:t>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She writes to the fairy tale Santa and says she </a:t>
            </a:r>
            <a:r>
              <a:rPr lang="en-US" sz="1200" kern="1200" dirty="0" err="1">
                <a:solidFill>
                  <a:schemeClr val="tx1"/>
                </a:solidFill>
                <a:effectLst/>
                <a:latin typeface="+mn-lt"/>
                <a:ea typeface="+mn-ea"/>
                <a:cs typeface="+mn-cs"/>
              </a:rPr>
              <a:t>doesn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believe in God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need to get back to the real story of how sin entered our world.</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God gave humans a free will by providing the Tree of the Knowledge of Good and Evil. Without it, Adam would have had no choice but to obey God like a robot programmed to obey the maker.</a:t>
            </a:r>
          </a:p>
          <a:p>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bodily cravings, greed and pride motivated her and Adam to sin by eating the fruit (3:6).</a:t>
            </a:r>
            <a:r>
              <a:rPr lang="en-SG" dirty="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1387663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BCF307-F20F-394C-9EF2-40492C88117A}" type="slidenum">
              <a:rPr lang="zh-CN" altLang="en-US" sz="1200">
                <a:solidFill>
                  <a:prstClr val="black"/>
                </a:solidFill>
              </a:rPr>
              <a:pPr/>
              <a:t>207</a:t>
            </a:fld>
            <a:endParaRPr lang="en-US" altLang="zh-CN" sz="1200">
              <a:solidFill>
                <a:prstClr val="black"/>
              </a:solidFill>
            </a:endParaRPr>
          </a:p>
        </p:txBody>
      </p:sp>
      <p:sp>
        <p:nvSpPr>
          <p:cNvPr id="467970" name="Rectangle 2"/>
          <p:cNvSpPr>
            <a:spLocks noGrp="1" noRot="1" noChangeAspect="1" noChangeArrowheads="1"/>
          </p:cNvSpPr>
          <p:nvPr>
            <p:ph type="sldImg"/>
          </p:nvPr>
        </p:nvSpPr>
        <p:spPr>
          <a:xfrm>
            <a:off x="1130300" y="674688"/>
            <a:ext cx="4597400" cy="3448050"/>
          </a:xfrm>
          <a:solidFill>
            <a:srgbClr val="FFFFFF"/>
          </a:solidFill>
          <a:ln/>
        </p:spPr>
      </p:sp>
      <p:sp>
        <p:nvSpPr>
          <p:cNvPr id="467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God had given her a mind (but she used it to doubt), emotions (but she used them to deny what she knew was wrong), and a will—but she used her will to disobey the clear will of God.  Why? [Eve </a:t>
            </a:r>
            <a:r>
              <a:rPr lang="en-US" sz="1200" i="1" kern="1200" dirty="0">
                <a:solidFill>
                  <a:schemeClr val="tx1"/>
                </a:solidFill>
                <a:effectLst/>
                <a:latin typeface="+mn-lt"/>
                <a:ea typeface="+mn-ea"/>
                <a:cs typeface="+mn-cs"/>
              </a:rPr>
              <a:t>felt God was unfair</a:t>
            </a:r>
            <a:r>
              <a:rPr lang="en-US" sz="1200" kern="1200" dirty="0">
                <a:solidFill>
                  <a:schemeClr val="tx1"/>
                </a:solidFill>
                <a:effectLst/>
                <a:latin typeface="+mn-lt"/>
                <a:ea typeface="+mn-ea"/>
                <a:cs typeface="+mn-cs"/>
              </a:rPr>
              <a:t> by not letting her be God (3:4-5).]</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Sadly, Adam was right there with her—but instead of leading and protecting her, Adam left Eve alone to face the enemy—and he also ate with her.  Some leader!</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then, were the results of this first sin of man?  One might call it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Blame Game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asked Adam what he had done.</a:t>
            </a:r>
          </a:p>
          <a:p>
            <a:r>
              <a:rPr lang="en-US" sz="1200" kern="1200" dirty="0">
                <a:solidFill>
                  <a:schemeClr val="tx1"/>
                </a:solidFill>
                <a:effectLst/>
                <a:latin typeface="+mn-lt"/>
                <a:ea typeface="+mn-ea"/>
                <a:cs typeface="+mn-cs"/>
              </a:rPr>
              <a:t>Adam blamed Eve (and God):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woman YOU</a:t>
            </a:r>
            <a:r>
              <a:rPr lang="en-US" sz="1200" kern="1200" baseline="0" dirty="0">
                <a:solidFill>
                  <a:schemeClr val="tx1"/>
                </a:solidFill>
                <a:effectLst/>
                <a:latin typeface="+mn-lt"/>
                <a:ea typeface="+mn-ea"/>
                <a:cs typeface="+mn-cs"/>
              </a:rPr>
              <a:t> gave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then asked Eve what she had done.</a:t>
            </a:r>
          </a:p>
          <a:p>
            <a:r>
              <a:rPr lang="en-US" sz="1200" kern="1200" baseline="0" dirty="0">
                <a:solidFill>
                  <a:schemeClr val="tx1"/>
                </a:solidFill>
                <a:effectLst/>
                <a:latin typeface="+mn-lt"/>
                <a:ea typeface="+mn-ea"/>
                <a:cs typeface="+mn-cs"/>
              </a:rPr>
              <a:t>Eve blamed Satan: </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The serpent deceived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(3:13)</a:t>
            </a:r>
          </a:p>
          <a:p>
            <a:r>
              <a:rPr lang="en-US" sz="1200" kern="1200" baseline="0" dirty="0">
                <a:solidFill>
                  <a:schemeClr val="tx1"/>
                </a:solidFill>
                <a:effectLst/>
                <a:latin typeface="+mn-lt"/>
                <a:ea typeface="+mn-ea"/>
                <a:cs typeface="+mn-cs"/>
              </a:rPr>
              <a:t>The only one who </a:t>
            </a:r>
            <a:r>
              <a:rPr lang="en-US" sz="1200" kern="1200" baseline="0" dirty="0" err="1">
                <a:solidFill>
                  <a:schemeClr val="tx1"/>
                </a:solidFill>
                <a:effectLst/>
                <a:latin typeface="+mn-lt"/>
                <a:ea typeface="+mn-ea"/>
                <a:cs typeface="+mn-cs"/>
              </a:rPr>
              <a:t>didn</a:t>
            </a:r>
            <a:r>
              <a:rPr lang="uk-UA"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 blame someone else was the serpent!</a:t>
            </a:r>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189A17-4398-5543-A234-7FB76B8872C3}" type="slidenum">
              <a:rPr lang="zh-CN" altLang="en-US" sz="1200">
                <a:solidFill>
                  <a:prstClr val="black"/>
                </a:solidFill>
              </a:rPr>
              <a:pPr/>
              <a:t>213</a:t>
            </a:fld>
            <a:endParaRPr lang="en-US" altLang="zh-CN" sz="1200">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Adam and Eve felt deep shame (3:7-13)</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B10F5F-3A82-4B4B-8225-EB27FA7C7D84}" type="slidenum">
              <a:rPr lang="zh-CN" altLang="en-US" sz="1200">
                <a:solidFill>
                  <a:prstClr val="black"/>
                </a:solidFill>
              </a:rPr>
              <a:pPr/>
              <a:t>215</a:t>
            </a:fld>
            <a:endParaRPr lang="en-US" altLang="zh-CN" sz="1200">
              <a:solidFill>
                <a:prstClr val="black"/>
              </a:solidFill>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224652D1-5D57-8D4B-A567-884EBEC6DCD6}" type="slidenum">
              <a:rPr lang="en-GB" sz="1200">
                <a:solidFill>
                  <a:srgbClr val="FFFFFF"/>
                </a:solidFill>
                <a:latin typeface="Comic Sans MS" charset="0"/>
              </a:rPr>
              <a:pPr>
                <a:def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a:p>
            <a:pPr>
              <a:defRPr/>
            </a:pPr>
            <a:r>
              <a:rPr lang="en-US" dirty="0"/>
              <a:t>Adam</a:t>
            </a:r>
            <a:r>
              <a:rPr lang="uk-UA"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a:p>
            <a:pPr>
              <a:defRPr/>
            </a:pPr>
            <a:r>
              <a:rPr lang="en-US" dirty="0"/>
              <a:t>Adam</a:t>
            </a:r>
            <a:r>
              <a:rPr lang="uk-UA"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B10F5F-3A82-4B4B-8225-EB27FA7C7D84}" type="slidenum">
              <a:rPr lang="zh-CN" altLang="en-US" sz="1200">
                <a:solidFill>
                  <a:prstClr val="black"/>
                </a:solidFill>
              </a:rPr>
              <a:pPr/>
              <a:t>219</a:t>
            </a:fld>
            <a:endParaRPr lang="en-US" altLang="zh-CN" sz="1200">
              <a:solidFill>
                <a:prstClr val="black"/>
              </a:solidFill>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220</a:t>
            </a:fld>
            <a:endParaRPr lang="en-US">
              <a:solidFill>
                <a:prstClr val="black"/>
              </a:solidFill>
              <a:latin typeface="Calibri"/>
            </a:endParaRPr>
          </a:p>
        </p:txBody>
      </p:sp>
    </p:spTree>
    <p:extLst>
      <p:ext uri="{BB962C8B-B14F-4D97-AF65-F5344CB8AC3E}">
        <p14:creationId xmlns:p14="http://schemas.microsoft.com/office/powerpoint/2010/main" val="172789709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221</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222</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223</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3B5497-4BD3-FC49-95A3-45B150C0EBA2}" type="slidenum">
              <a:rPr lang="zh-CN" altLang="en-US" sz="1200">
                <a:solidFill>
                  <a:srgbClr val="000000"/>
                </a:solidFill>
              </a:rPr>
              <a:pPr/>
              <a:t>224</a:t>
            </a:fld>
            <a:endParaRPr lang="en-US" altLang="zh-CN" sz="1200">
              <a:solidFill>
                <a:srgbClr val="000000"/>
              </a:solidFill>
            </a:endParaRPr>
          </a:p>
        </p:txBody>
      </p:sp>
      <p:sp>
        <p:nvSpPr>
          <p:cNvPr id="49254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sz="1200" kern="1200" dirty="0">
                <a:solidFill>
                  <a:schemeClr val="tx1"/>
                </a:solidFill>
                <a:effectLst/>
                <a:latin typeface="+mn-lt"/>
                <a:ea typeface="+mn-ea"/>
                <a:cs typeface="+mn-cs"/>
              </a:rPr>
              <a:t>that it all started good</a:t>
            </a:r>
            <a:r>
              <a:rPr lang="en-US" sz="1200" kern="1200" baseline="0" dirty="0">
                <a:solidFill>
                  <a:schemeClr val="tx1"/>
                </a:solidFill>
                <a:effectLst/>
                <a:latin typeface="+mn-lt"/>
                <a:ea typeface="+mn-ea"/>
                <a:cs typeface="+mn-cs"/>
              </a:rPr>
              <a:t> and then got corrupted. The </a:t>
            </a:r>
            <a:r>
              <a:rPr lang="en-US" sz="1200" kern="1200" dirty="0">
                <a:solidFill>
                  <a:schemeClr val="tx1"/>
                </a:solidFill>
                <a:effectLst/>
                <a:latin typeface="+mn-lt"/>
                <a:ea typeface="+mn-ea"/>
                <a:cs typeface="+mn-cs"/>
              </a:rPr>
              <a:t>fossil record provides evidence of the biblical teaching, showing horrible things that came out of the Flood</a:t>
            </a:r>
            <a:r>
              <a:rPr lang="en-SG" sz="1200" kern="1200" dirty="0">
                <a:solidFill>
                  <a:schemeClr val="tx1"/>
                </a:solidFill>
                <a:effectLst/>
                <a:latin typeface="+mn-lt"/>
                <a:ea typeface="+mn-ea"/>
                <a:cs typeface="+mn-cs"/>
              </a:rPr>
              <a:t>.</a:t>
            </a:r>
            <a:endParaRPr lang="en-US" dirty="0">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F306AE-7580-C048-9E1D-00737D660D71}" type="slidenum">
              <a:rPr lang="zh-CN" altLang="en-US" sz="1200">
                <a:solidFill>
                  <a:srgbClr val="000000"/>
                </a:solidFill>
              </a:rPr>
              <a:pPr/>
              <a:t>225</a:t>
            </a:fld>
            <a:endParaRPr lang="en-US" altLang="zh-CN" sz="1200">
              <a:solidFill>
                <a:srgbClr val="000000"/>
              </a:solidFill>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ECA949-747E-734E-9412-2DC6E4DFCAFD}" type="slidenum">
              <a:rPr lang="zh-CN" altLang="en-US" sz="1200">
                <a:solidFill>
                  <a:srgbClr val="000000"/>
                </a:solidFill>
              </a:rPr>
              <a:pPr/>
              <a:t>226</a:t>
            </a:fld>
            <a:endParaRPr lang="en-US" altLang="zh-CN" sz="1200">
              <a:solidFill>
                <a:srgbClr val="000000"/>
              </a:solidFill>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227</a:t>
            </a:fld>
            <a:endParaRPr lang="en-US">
              <a:solidFill>
                <a:prstClr val="black"/>
              </a:solidFill>
              <a:latin typeface="Calibri"/>
            </a:endParaRPr>
          </a:p>
        </p:txBody>
      </p:sp>
    </p:spTree>
    <p:extLst>
      <p:ext uri="{BB962C8B-B14F-4D97-AF65-F5344CB8AC3E}">
        <p14:creationId xmlns:p14="http://schemas.microsoft.com/office/powerpoint/2010/main" val="3639826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يُظهِر سِفْر التكوين بدايات شعب إسرائيل بوصفهم شعبًا مختارًا له وعدٌ بامتلاك أرض، وفيه الكثيرين من أحفاد إبراهيم، وبكونه يمتلك بركاتٍ ستُؤثِّر على كلِّ الأمم.</a:t>
            </a:r>
          </a:p>
          <a:p>
            <a:pPr algn="r" rtl="1"/>
            <a:endParaRPr lang="en-US" dirty="0"/>
          </a:p>
          <a:p>
            <a:r>
              <a:rPr lang="en-US" dirty="0"/>
              <a:t>Genesis shows Israel’s beginnings as a chosen people with the promise of land, many descendants from Abraham in a nation, and blessings that impact all nations.</a:t>
            </a:r>
          </a:p>
          <a:p>
            <a:r>
              <a:rPr lang="en-US" dirty="0">
                <a:effectLst/>
              </a:rPr>
              <a:t>___________</a:t>
            </a:r>
          </a:p>
          <a:p>
            <a:r>
              <a:rPr lang="en-US" dirty="0">
                <a:effectLst/>
              </a:rPr>
              <a:t>Common-50</a:t>
            </a:r>
          </a:p>
          <a:p>
            <a:r>
              <a:rPr lang="en-US" dirty="0">
                <a:effectLst/>
              </a:rPr>
              <a:t>OS-01-Gen1-3-slide 3</a:t>
            </a:r>
            <a:endParaRPr lang="en-US" dirty="0"/>
          </a:p>
          <a:p>
            <a:endParaRPr lang="en-US" dirty="0"/>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16998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extLst>
      <p:ext uri="{BB962C8B-B14F-4D97-AF65-F5344CB8AC3E}">
        <p14:creationId xmlns:p14="http://schemas.microsoft.com/office/powerpoint/2010/main" val="75131063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One billboard is quite blatant about our rejection of God</a:t>
            </a:r>
            <a:r>
              <a:rPr lang="en-SG" dirty="0">
                <a:effectLst/>
              </a:rPr>
              <a:t> …</a:t>
            </a:r>
            <a:endParaRPr lang="en-US" dirty="0"/>
          </a:p>
          <a:p>
            <a:endParaRPr lang="en-US" dirty="0"/>
          </a:p>
          <a:p>
            <a:r>
              <a:rPr lang="en-US" dirty="0"/>
              <a:t>____________</a:t>
            </a:r>
          </a:p>
          <a:p>
            <a:endParaRPr lang="en-US" dirty="0"/>
          </a:p>
          <a:p>
            <a:r>
              <a:rPr lang="en-US" dirty="0"/>
              <a:t>The Center for Inquiry is an organization of humanists, skeptics, freethinkers, and atheists all working together at the public policy and grassroots levels to advance science and secularism.</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Another claims,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KNOW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Myth.  This Season, Celebrate REASON!</a:t>
            </a:r>
            <a:r>
              <a:rPr lang="ru-RU"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have a huge problem—we did in Genesis 3 and we still do today—we trust in ourselves in prideful sin.  Does God have a solution?  Yes!</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230</a:t>
            </a:fld>
            <a:endParaRPr lang="en-US">
              <a:solidFill>
                <a:prstClr val="black"/>
              </a:solidFill>
              <a:latin typeface="Calibri"/>
            </a:endParaRPr>
          </a:p>
        </p:txBody>
      </p:sp>
    </p:spTree>
    <p:extLst>
      <p:ext uri="{BB962C8B-B14F-4D97-AF65-F5344CB8AC3E}">
        <p14:creationId xmlns:p14="http://schemas.microsoft.com/office/powerpoint/2010/main" val="361736365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Genesis 3 says that God provides Christ as our Savior from the cost of our independence</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231</a:t>
            </a:fld>
            <a:endParaRPr lang="en-US">
              <a:solidFill>
                <a:prstClr val="black"/>
              </a:solidFill>
              <a:latin typeface="Calibri"/>
            </a:endParaRPr>
          </a:p>
        </p:txBody>
      </p:sp>
    </p:spTree>
    <p:extLst>
      <p:ext uri="{BB962C8B-B14F-4D97-AF65-F5344CB8AC3E}">
        <p14:creationId xmlns:p14="http://schemas.microsoft.com/office/powerpoint/2010/main" val="159946686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Notice how Adam did not answer God’s question. Sin is like that—it motivates us to only talk about the actions of others rather than take responsibility for our own actions. </a:t>
            </a:r>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3CFD27E0-550F-954A-96E5-C9C2A886E8D7}" type="slidenum">
              <a:rPr lang="zh-CN" altLang="en-US" sz="1200">
                <a:solidFill>
                  <a:srgbClr val="000000"/>
                </a:solidFill>
              </a:rPr>
              <a:pPr>
                <a:defRPr/>
              </a:pPr>
              <a:t>235</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54B2E67-A244-004A-B86E-FC4726FF6587}" type="slidenum">
              <a:rPr lang="en-US" sz="1200" smtClean="0">
                <a:solidFill>
                  <a:prstClr val="black"/>
                </a:solidFill>
                <a:cs typeface="ＭＳ Ｐゴシック" charset="0"/>
              </a:rPr>
              <a:pPr algn="r">
                <a:defRPr/>
              </a:pPr>
              <a:t>235</a:t>
            </a:fld>
            <a:endParaRPr lang="en-US" sz="1200">
              <a:solidFill>
                <a:prstClr val="black"/>
              </a:solidFill>
              <a:cs typeface="ＭＳ Ｐゴシック"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dirty="0">
              <a:latin typeface="Times New Roman"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a:solidFill>
                  <a:srgbClr val="000000"/>
                </a:solidFill>
              </a:rPr>
              <a:pPr/>
              <a:t>236</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smtClean="0">
                <a:solidFill>
                  <a:prstClr val="black"/>
                </a:solidFill>
              </a:rPr>
              <a:pPr algn="r">
                <a:defRPr/>
              </a:pPr>
              <a:t>236</a:t>
            </a:fld>
            <a:endParaRPr lang="en-US" sz="120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67AF3E8C-2A6B-F14D-8C0B-EE35E47E5379}" type="slidenum">
              <a:rPr lang="en-GB" sz="1200">
                <a:solidFill>
                  <a:srgbClr val="FFFFFF"/>
                </a:solidFill>
                <a:latin typeface="Comic Sans MS" charset="0"/>
              </a:rPr>
              <a:pPr>
                <a:defRPr/>
              </a:pPr>
              <a:t>237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a:t>
            </a:r>
            <a:r>
              <a:rPr lang="en-US" baseline="0" dirty="0"/>
              <a:t> atheists in particular have become more emboldened to tell us to abandon our faith. </a:t>
            </a:r>
          </a:p>
          <a:p>
            <a:r>
              <a:rPr lang="en-US" baseline="0" dirty="0"/>
              <a:t>____________</a:t>
            </a:r>
          </a:p>
          <a:p>
            <a:r>
              <a:rPr lang="en-US" baseline="0" dirty="0"/>
              <a:t>Slide 24 duplicated on slide 189</a:t>
            </a:r>
            <a:br>
              <a:rPr lang="en-US" baseline="0" dirty="0"/>
            </a:br>
            <a:endParaRPr lang="en-US" dirty="0"/>
          </a:p>
        </p:txBody>
      </p:sp>
    </p:spTree>
    <p:extLst>
      <p:ext uri="{BB962C8B-B14F-4D97-AF65-F5344CB8AC3E}">
        <p14:creationId xmlns:p14="http://schemas.microsoft.com/office/powerpoint/2010/main" val="259312010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gave Adam hope for the future by naming Eve (3:20)</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a:solidFill>
                  <a:srgbClr val="000000"/>
                </a:solidFill>
              </a:rPr>
              <a:pPr/>
              <a:t>239</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smtClean="0">
                <a:solidFill>
                  <a:prstClr val="black"/>
                </a:solidFill>
              </a:rPr>
              <a:pPr algn="r">
                <a:defRPr/>
              </a:pPr>
              <a:t>239</a:t>
            </a:fld>
            <a:endParaRPr lang="en-US" sz="120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killed animals to clothe Adam and Eve with reminders of redemption (3:21</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Here we see the first experience of death in the Bible—for without the shedding of blood, there is no forgiveness</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E693C2-31BC-9742-B271-D162BC10DEB4}" type="slidenum">
              <a:rPr lang="zh-CN" altLang="en-US" sz="1200">
                <a:solidFill>
                  <a:prstClr val="black"/>
                </a:solidFill>
              </a:rPr>
              <a:pPr/>
              <a:t>240</a:t>
            </a:fld>
            <a:endParaRPr lang="en-US" altLang="zh-CN"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I call this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leaves to leather</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  He takes our temporary covering and gives something lasting.  Redemption!</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C8ADA2-E71A-574F-A345-2A48011751F8}" type="slidenum">
              <a:rPr lang="zh-CN" altLang="en-US" sz="1200">
                <a:solidFill>
                  <a:prstClr val="black"/>
                </a:solidFill>
              </a:rPr>
              <a:pPr/>
              <a:t>241</a:t>
            </a:fld>
            <a:endParaRPr lang="en-US" altLang="zh-CN" sz="1200">
              <a:solidFill>
                <a:prstClr val="black"/>
              </a:solidFill>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hy were Adam and Eve banished from the garden?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grace!</a:t>
            </a:r>
            <a:r>
              <a:rPr lang="en-SG" dirty="0">
                <a:effectLst/>
              </a:rPr>
              <a:t> </a:t>
            </a:r>
          </a:p>
          <a:p>
            <a:pPr eaLnBrk="1" hangingPunct="1"/>
            <a:r>
              <a:rPr lang="en-US" sz="1200" kern="1200" dirty="0">
                <a:solidFill>
                  <a:schemeClr val="tx1"/>
                </a:solidFill>
                <a:effectLst/>
                <a:latin typeface="+mn-lt"/>
                <a:ea typeface="+mn-ea"/>
                <a:cs typeface="+mn-cs"/>
              </a:rPr>
              <a:t>God prevented them from forever living in sin (3:22-24</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t>
            </a:r>
            <a:r>
              <a:rPr lang="en-US" sz="1200" kern="1200" dirty="0" err="1">
                <a:solidFill>
                  <a:schemeClr val="tx1"/>
                </a:solidFill>
                <a:effectLst/>
                <a:latin typeface="+mn-lt"/>
                <a:ea typeface="+mn-ea"/>
                <a:cs typeface="+mn-cs"/>
              </a:rPr>
              <a:t>hadn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eaten from the tree of life that would have made them live forever</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243</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God prevented them from ever being able to eat from that second tree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Until the Flood destroyed Eden, God assured that they would not forever live in sin by returning to the tree of life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246</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88507654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why did God give us a Savior?  He sent Christ because…</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248</a:t>
            </a:fld>
            <a:endParaRPr lang="en-US">
              <a:solidFill>
                <a:prstClr val="black"/>
              </a:solidFill>
              <a:latin typeface="Calibri"/>
            </a:endParaRPr>
          </a:p>
        </p:txBody>
      </p:sp>
    </p:spTree>
    <p:extLst>
      <p:ext uri="{BB962C8B-B14F-4D97-AF65-F5344CB8AC3E}">
        <p14:creationId xmlns:p14="http://schemas.microsoft.com/office/powerpoint/2010/main" val="51047549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Genesis 3 says that God provides Christ as our Savior from the cost of our independence</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249</a:t>
            </a:fld>
            <a:endParaRPr lang="en-US">
              <a:solidFill>
                <a:prstClr val="black"/>
              </a:solidFill>
              <a:latin typeface="Calibri"/>
            </a:endParaRPr>
          </a:p>
        </p:txBody>
      </p:sp>
    </p:spTree>
    <p:extLst>
      <p:ext uri="{BB962C8B-B14F-4D97-AF65-F5344CB8AC3E}">
        <p14:creationId xmlns:p14="http://schemas.microsoft.com/office/powerpoint/2010/main" val="159946686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point of the magi giving Christ the gift of myrrh—pointing to his death for all</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250</a:t>
            </a:fld>
            <a:endParaRPr lang="en-US">
              <a:solidFill>
                <a:prstClr val="black"/>
              </a:solidFill>
              <a:latin typeface="Calibri"/>
            </a:endParaRPr>
          </a:p>
        </p:txBody>
      </p:sp>
    </p:spTree>
    <p:extLst>
      <p:ext uri="{BB962C8B-B14F-4D97-AF65-F5344CB8AC3E}">
        <p14:creationId xmlns:p14="http://schemas.microsoft.com/office/powerpoint/2010/main" val="329793183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A0D78-9467-2B49-B715-5A7FD656D4BF}" type="slidenum">
              <a:rPr lang="zh-CN" altLang="en-US" sz="1200">
                <a:solidFill>
                  <a:prstClr val="black"/>
                </a:solidFill>
              </a:rPr>
              <a:pPr/>
              <a:t>251</a:t>
            </a:fld>
            <a:endParaRPr lang="en-US" altLang="zh-CN" sz="1200">
              <a:solidFill>
                <a:prstClr val="black"/>
              </a:solidFill>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told you when I started that we would see both what went wrong and how our problem is met with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3110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253</a:t>
            </a:fld>
            <a:endParaRPr lang="en-US">
              <a:solidFill>
                <a:prstClr val="black"/>
              </a:solidFill>
              <a:latin typeface="Calibri"/>
            </a:endParaRPr>
          </a:p>
        </p:txBody>
      </p:sp>
    </p:spTree>
    <p:extLst>
      <p:ext uri="{BB962C8B-B14F-4D97-AF65-F5344CB8AC3E}">
        <p14:creationId xmlns:p14="http://schemas.microsoft.com/office/powerpoint/2010/main" val="159946686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Atheists say,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Keep the MERRY!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Dump the MYTH!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But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love is no myth</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In reality, atheists cling to the</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myth of Santa and reject</a:t>
            </a:r>
            <a:r>
              <a:rPr lang="en-SG" sz="1200" kern="1200" baseline="0" dirty="0">
                <a:solidFill>
                  <a:schemeClr val="tx1"/>
                </a:solidFill>
                <a:effectLst/>
                <a:latin typeface="+mn-lt"/>
                <a:ea typeface="+mn-ea"/>
                <a:cs typeface="+mn-cs"/>
              </a:rPr>
              <a:t> the reality of the historical Jesus.</a:t>
            </a:r>
          </a:p>
          <a:p>
            <a:r>
              <a:rPr lang="en-SG" sz="1200" kern="1200" baseline="0" dirty="0">
                <a:solidFill>
                  <a:schemeClr val="tx1"/>
                </a:solidFill>
                <a:effectLst/>
                <a:latin typeface="+mn-lt"/>
                <a:ea typeface="+mn-ea"/>
                <a:cs typeface="+mn-cs"/>
              </a:rPr>
              <a:t>What if atheists do not believe in God?</a:t>
            </a:r>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more significant question was posed by one church sign: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is God </a:t>
            </a:r>
            <a:r>
              <a:rPr lang="en-US" sz="1200" kern="1200" dirty="0" err="1">
                <a:solidFill>
                  <a:schemeClr val="tx1"/>
                </a:solidFill>
                <a:effectLst/>
                <a:latin typeface="+mn-lt"/>
                <a:ea typeface="+mn-ea"/>
                <a:cs typeface="+mn-cs"/>
              </a:rPr>
              <a:t>doesn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in atheists?</a:t>
            </a:r>
            <a:r>
              <a:rPr lang="ru-RU"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poet wrote…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256</a:t>
            </a:fld>
            <a:endParaRPr lang="en-US">
              <a:solidFill>
                <a:prstClr val="black"/>
              </a:solidFill>
              <a:latin typeface="Calibri"/>
            </a:endParaRPr>
          </a:p>
        </p:txBody>
      </p:sp>
    </p:spTree>
    <p:extLst>
      <p:ext uri="{BB962C8B-B14F-4D97-AF65-F5344CB8AC3E}">
        <p14:creationId xmlns:p14="http://schemas.microsoft.com/office/powerpoint/2010/main" val="212383789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than that, we need a risen Savior to change our lives</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257</a:t>
            </a:fld>
            <a:endParaRPr lang="en-US">
              <a:solidFill>
                <a:prstClr val="black"/>
              </a:solidFill>
              <a:latin typeface="Calibri"/>
            </a:endParaRPr>
          </a:p>
        </p:txBody>
      </p:sp>
    </p:spTree>
    <p:extLst>
      <p:ext uri="{BB962C8B-B14F-4D97-AF65-F5344CB8AC3E}">
        <p14:creationId xmlns:p14="http://schemas.microsoft.com/office/powerpoint/2010/main" val="1670216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But how well do you know God’s Word?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You can’t be faithful to what you don’t know, so you must grow in the God of the Word and the Word of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Like many believers, I lament that we don’t know the Bible as well as past generations. This week only three of my 46 students could even list the books of the OT.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Yet part of the blame is on us Bible teachers—pastors, SS teachers, professors, parents, and other teachers have not systematically taught through Scripture. od’s Word to help defeat the idols of our day?</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Whatever you trust has to be reliable!</a:t>
            </a:r>
          </a:p>
          <a:p>
            <a:r>
              <a:rPr lang="en-US" dirty="0"/>
              <a:t>Trust Christ to save you from your sin.</a:t>
            </a:r>
          </a:p>
          <a:p>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approach Genesis, where was Israel geographically? Where did the first readers receive the book of Genesis? God needed to prepare Israel to be faithful before facing Canaan’s idolatry—thus he had Moses write Genesis in the wilderness before the Conquest to instruct them.</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451C1F-2CC6-0B46-93C6-367EC18F16C0}" type="slidenum">
              <a:rPr lang="zh-CN" altLang="en-US" sz="1200">
                <a:solidFill>
                  <a:prstClr val="black"/>
                </a:solidFill>
              </a:rPr>
              <a:pPr/>
              <a:t>28</a:t>
            </a:fld>
            <a:endParaRPr lang="en-US" altLang="zh-CN" sz="1200">
              <a:solidFill>
                <a:prstClr val="black"/>
              </a:solidFill>
            </a:endParaRPr>
          </a:p>
        </p:txBody>
      </p:sp>
      <p:sp>
        <p:nvSpPr>
          <p:cNvPr id="259074" name="Rectangle 2"/>
          <p:cNvSpPr>
            <a:spLocks noGrp="1" noRot="1" noChangeAspect="1" noChangeArrowheads="1"/>
          </p:cNvSpPr>
          <p:nvPr>
            <p:ph type="sldImg"/>
          </p:nvPr>
        </p:nvSpPr>
        <p:spPr>
          <a:xfrm>
            <a:off x="1150938" y="692150"/>
            <a:ext cx="4556125" cy="34163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Israel has just had 400 years in Egypt. We pick up the account where they had gotten out of Egypt, but Egypt hadn’t gotten out of them. They need a fresh look at who they are after generation of slavery </a:t>
            </a:r>
            <a:r>
              <a:rPr lang="en-US" sz="1200" kern="1200">
                <a:solidFill>
                  <a:schemeClr val="tx1"/>
                </a:solidFill>
                <a:effectLst/>
                <a:latin typeface="+mn-lt"/>
                <a:ea typeface="+mn-ea"/>
                <a:cs typeface="+mn-cs"/>
              </a:rPr>
              <a:t>in a </a:t>
            </a:r>
            <a:r>
              <a:rPr lang="en-US" sz="1200" kern="1200" dirty="0">
                <a:solidFill>
                  <a:schemeClr val="tx1"/>
                </a:solidFill>
                <a:effectLst/>
                <a:latin typeface="+mn-lt"/>
                <a:ea typeface="+mn-ea"/>
                <a:cs typeface="+mn-cs"/>
              </a:rPr>
              <a:t>foreign land.</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OS-Gen1-3-slide 29</a:t>
            </a:r>
          </a:p>
          <a:p>
            <a:pPr eaLnBrk="1" hangingPunct="1"/>
            <a:r>
              <a:rPr lang="en-US" altLang="zh-CN" dirty="0">
                <a:latin typeface="Times New Roman" charset="0"/>
                <a:ea typeface="ＭＳ Ｐゴシック" charset="0"/>
                <a:cs typeface="ＭＳ Ｐゴシック" charset="0"/>
              </a:rPr>
              <a:t>OS-05-Deuteronomy-80</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61BD03-1B76-EA43-BF61-7496E6A0C37C}" type="slidenum">
              <a:rPr lang="zh-CN" altLang="en-US" sz="1200">
                <a:solidFill>
                  <a:prstClr val="black"/>
                </a:solidFill>
              </a:rPr>
              <a:pPr/>
              <a:t>29</a:t>
            </a:fld>
            <a:endParaRPr lang="en-US" altLang="zh-CN" sz="1200">
              <a:solidFill>
                <a:prstClr val="black"/>
              </a:solidFill>
            </a:endParaRPr>
          </a:p>
        </p:txBody>
      </p:sp>
      <p:sp>
        <p:nvSpPr>
          <p:cNvPr id="261122" name="Rectangle 2"/>
          <p:cNvSpPr>
            <a:spLocks noGrp="1" noRot="1" noChangeAspect="1" noChangeArrowheads="1"/>
          </p:cNvSpPr>
          <p:nvPr>
            <p:ph type="sldImg"/>
          </p:nvPr>
        </p:nvSpPr>
        <p:spPr>
          <a:xfrm>
            <a:off x="1150938" y="692150"/>
            <a:ext cx="4556125" cy="34163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told Moses that he will die in the wilderness—so how could Moses best prepare the nation to enter the land of Canaan?</a:t>
            </a:r>
            <a:r>
              <a:rPr lang="en-US" dirty="0">
                <a:effectLst/>
              </a:rPr>
              <a:t> </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OS-Gen1-3-slide 30</a:t>
            </a:r>
          </a:p>
          <a:p>
            <a:pPr eaLnBrk="1" hangingPunct="1"/>
            <a:r>
              <a:rPr lang="en-US" altLang="zh-CN" dirty="0">
                <a:latin typeface="Times New Roman" charset="0"/>
                <a:ea typeface="ＭＳ Ｐゴシック" charset="0"/>
                <a:cs typeface="ＭＳ Ｐゴシック" charset="0"/>
              </a:rPr>
              <a:t>OS-05-Deuteronomy-60</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0E452A-41B3-AE4C-BCCE-2886445C84C5}" type="slidenum">
              <a:rPr lang="zh-CN" altLang="en-US" sz="1200">
                <a:solidFill>
                  <a:prstClr val="black"/>
                </a:solidFill>
              </a:rPr>
              <a:pPr/>
              <a:t>30</a:t>
            </a:fld>
            <a:endParaRPr lang="en-US" altLang="zh-CN" sz="1200">
              <a:solidFill>
                <a:prstClr val="black"/>
              </a:solidFill>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They need to be taught who God is and how they are a nation chosen by the Sovereign Lord of all creation.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they will see that Canaan’s giants and walled cities are puny in comparison to their great God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better way to show their identity but by writing a theological history of where they came from? That’s what we have in the pages of Genesis: The narrow lineage of Israel from Creation to Joseph informs Israel it began by God's election for rule and unconditional promise for blessings through Abraham in contrast to the Canaanites.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line of blessing started with Adam and ended with Joseph due to the LORD choosing their descendants to reign and God’s unilateral promise to eventually benefit all peoples through Abraham, which was unique to Israel.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09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وعد الله أن يبارك العالم كلَّه بواسطة إبراهيم.</a:t>
            </a:r>
            <a:endParaRPr lang="en-US" dirty="0"/>
          </a:p>
          <a:p>
            <a:r>
              <a:rPr lang="en-US" dirty="0"/>
              <a:t>God promised to bless the entire world through Abraham.</a:t>
            </a:r>
          </a:p>
          <a:p>
            <a:r>
              <a:rPr lang="en-US" dirty="0">
                <a:effectLst/>
              </a:rPr>
              <a:t>___________</a:t>
            </a:r>
          </a:p>
          <a:p>
            <a:r>
              <a:rPr lang="en-US" dirty="0">
                <a:effectLst/>
              </a:rPr>
              <a:t>Common-51</a:t>
            </a:r>
          </a:p>
          <a:p>
            <a:r>
              <a:rPr lang="en-US" dirty="0">
                <a:effectLst/>
              </a:rPr>
              <a:t>OS-01-Gen1-3-slide 4</a:t>
            </a:r>
            <a:endParaRPr lang="en-US" dirty="0"/>
          </a:p>
          <a:p>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endParaRPr lang="en-US" dirty="0"/>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8F5EE8-AEC4-9642-9F29-ED5E91482BC1}" type="slidenum">
              <a:rPr lang="zh-CN" altLang="en-US" sz="1200">
                <a:solidFill>
                  <a:srgbClr val="000000"/>
                </a:solidFill>
              </a:rPr>
              <a:pPr/>
              <a:t>33</a:t>
            </a:fld>
            <a:endParaRPr lang="en-US" altLang="zh-CN"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first way to be faithful to God in a world of idols?)</a:t>
            </a:r>
          </a:p>
          <a:p>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384B15-C73F-2548-A448-F00E746E074D}" type="slidenum">
              <a:rPr lang="zh-CN" altLang="en-US" sz="1200"/>
              <a:pPr/>
              <a:t>37</a:t>
            </a:fld>
            <a:endParaRPr lang="en-US" altLang="zh-CN" sz="1200"/>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a:ln/>
        </p:spPr>
      </p:sp>
      <p:sp>
        <p:nvSpPr>
          <p:cNvPr id="227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I took these pictures from the Chabot Space &amp; Science Center in Oakland, California in July 2009.  What creativity!  What ignorance!</a:t>
            </a:r>
          </a:p>
        </p:txBody>
      </p:sp>
      <p:sp>
        <p:nvSpPr>
          <p:cNvPr id="227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6A0AAF-290F-7C49-8B1A-D801C1A8AE42}" type="slidenum">
              <a:rPr lang="zh-CN" altLang="en-US" sz="1200"/>
              <a:pPr/>
              <a:t>38</a:t>
            </a:fld>
            <a:endParaRPr lang="en-US" altLang="zh-CN"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ln/>
        </p:spPr>
      </p:sp>
      <p:sp>
        <p:nvSpPr>
          <p:cNvPr id="2344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ln/>
        </p:spPr>
      </p:sp>
      <p:sp>
        <p:nvSpPr>
          <p:cNvPr id="2365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94A7E9-80A7-2A43-8168-EAD5D32B7840}" type="slidenum">
              <a:rPr lang="zh-CN" altLang="en-US" sz="1200">
                <a:solidFill>
                  <a:srgbClr val="000000"/>
                </a:solidFill>
              </a:rPr>
              <a:pPr/>
              <a:t>46</a:t>
            </a:fld>
            <a:endParaRPr lang="en-US" altLang="zh-CN" sz="1200">
              <a:solidFill>
                <a:srgbClr val="000000"/>
              </a:solidFill>
            </a:endParaRPr>
          </a:p>
        </p:txBody>
      </p:sp>
      <p:sp>
        <p:nvSpPr>
          <p:cNvPr id="238594" name="Rectangle 2"/>
          <p:cNvSpPr>
            <a:spLocks noGrp="1" noRot="1" noChangeAspect="1" noChangeArrowheads="1"/>
          </p:cNvSpPr>
          <p:nvPr>
            <p:ph type="sldImg"/>
          </p:nvPr>
        </p:nvSpPr>
        <p:spPr>
          <a:xfrm>
            <a:off x="1130300" y="674688"/>
            <a:ext cx="4597400" cy="3448050"/>
          </a:xfrm>
          <a:solidFill>
            <a:srgbClr val="FFFFFF"/>
          </a:solidFill>
          <a:ln/>
        </p:spPr>
      </p:sp>
      <p:sp>
        <p:nvSpPr>
          <p:cNvPr id="2385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altLang="zh-CN" sz="2400" dirty="0">
                <a:latin typeface="Arial" charset="0"/>
                <a:ea typeface="ＭＳ Ｐゴシック" charset="0"/>
                <a:cs typeface="ＭＳ Ｐゴシック" charset="0"/>
              </a:rPr>
              <a:t>Genesis provides a more believable origin for our universe.</a:t>
            </a:r>
          </a:p>
          <a:p>
            <a:pPr>
              <a:spcBef>
                <a:spcPct val="0"/>
              </a:spcBef>
            </a:pPr>
            <a:r>
              <a:rPr lang="en-US" altLang="zh-CN" sz="2400" dirty="0">
                <a:latin typeface="Arial" charset="0"/>
                <a:ea typeface="ＭＳ Ｐゴシック" charset="0"/>
                <a:cs typeface="ＭＳ Ｐゴシック" charset="0"/>
              </a:rPr>
              <a:t>The Hebrew name for the book is from the first word, saying that God started it all.</a:t>
            </a:r>
          </a:p>
          <a:p>
            <a:pPr>
              <a:spcBef>
                <a:spcPct val="0"/>
              </a:spcBef>
            </a:pPr>
            <a:r>
              <a:rPr lang="en-US" altLang="zh-CN" sz="2400" dirty="0">
                <a:latin typeface="Arial" charset="0"/>
                <a:ea typeface="ＭＳ Ｐゴシック" charset="0"/>
                <a:cs typeface="ＭＳ Ｐゴシック" charset="0"/>
              </a:rPr>
              <a:t>The Greek name is more descriptive from the word for “origin.”</a:t>
            </a:r>
            <a:endParaRPr lang="zh-CN" altLang="en-US" sz="2400" dirty="0">
              <a:latin typeface="Arial" charset="0"/>
              <a:ea typeface="ＭＳ Ｐゴシック" charset="0"/>
              <a:cs typeface="ＭＳ Ｐゴシック" charset="0"/>
            </a:endParaRPr>
          </a:p>
          <a:p>
            <a:pPr>
              <a:spcBef>
                <a:spcPct val="0"/>
              </a:spcBef>
            </a:pP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6DDCE7-A698-0042-8A0F-56678EAC0298}" type="slidenum">
              <a:rPr lang="zh-CN" altLang="en-US" sz="1200">
                <a:solidFill>
                  <a:srgbClr val="000000"/>
                </a:solidFill>
              </a:rPr>
              <a:pPr/>
              <a:t>47</a:t>
            </a:fld>
            <a:endParaRPr lang="en-US" altLang="zh-CN" sz="1200">
              <a:solidFill>
                <a:srgbClr val="000000"/>
              </a:solidFill>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zh-CN" sz="2400" dirty="0">
                <a:latin typeface="Arial" charset="0"/>
                <a:ea typeface="ＭＳ Ｐゴシック" charset="0"/>
                <a:cs typeface="ＭＳ Ｐゴシック" charset="0"/>
              </a:rPr>
              <a:t>All individuals want answers to these four basic issues—no matter their culture, language, education, ethnicity, time period, etc.</a:t>
            </a:r>
            <a:endParaRPr lang="zh-CN" altLang="en-US" sz="2400" dirty="0">
              <a:latin typeface="Arial" charset="0"/>
              <a:ea typeface="ＭＳ Ｐゴシック" charset="0"/>
              <a:cs typeface="ＭＳ Ｐゴシック" charset="0"/>
            </a:endParaRPr>
          </a:p>
          <a:p>
            <a:pPr>
              <a:spcBef>
                <a:spcPct val="0"/>
              </a:spcBef>
            </a:pP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p>
          <a:p>
            <a:pPr algn="r" rtl="1"/>
            <a:endParaRPr lang="ar-JO"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en-US" sz="1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a:t>
            </a:r>
            <a:r>
              <a:rPr kumimoji="0" lang="en-US" sz="1200" b="1" i="0" u="sng"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with both </a:t>
            </a:r>
            <a:r>
              <a:rPr kumimoji="0" lang="en-US" sz="1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a:t>
            </a:r>
            <a:r>
              <a:rPr kumimoji="0" lang="uk-UA" sz="1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1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1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1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endParaRPr lang="en-US" dirty="0"/>
          </a:p>
          <a:p>
            <a:endParaRPr lang="en-US" dirty="0"/>
          </a:p>
          <a:p>
            <a:r>
              <a:rPr lang="en-US" dirty="0"/>
              <a:t>A line of blessing started with Adam and ended with Joseph due to the LORD choosing their descendants to reign and God’s unilateral promise to eventually benefit all peoples through Abraham, which was unique to Israel.</a:t>
            </a:r>
          </a:p>
          <a:p>
            <a:r>
              <a:rPr lang="en-US" dirty="0">
                <a:effectLst/>
              </a:rPr>
              <a:t>___________</a:t>
            </a:r>
          </a:p>
          <a:p>
            <a:r>
              <a:rPr lang="en-US" dirty="0">
                <a:effectLst/>
              </a:rPr>
              <a:t>Common-52</a:t>
            </a:r>
          </a:p>
          <a:p>
            <a:r>
              <a:rPr lang="en-US" dirty="0">
                <a:effectLst/>
              </a:rPr>
              <a:t>OS-01-Gen1-3-slide 5</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257700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D009DE-757A-AD4A-BCFD-748A97E7D442}" type="slidenum">
              <a:rPr lang="zh-CN" altLang="en-US" sz="1200"/>
              <a:pPr/>
              <a:t>48</a:t>
            </a:fld>
            <a:endParaRPr lang="en-US" altLang="zh-CN" sz="1200"/>
          </a:p>
        </p:txBody>
      </p:sp>
      <p:sp>
        <p:nvSpPr>
          <p:cNvPr id="242690" name="Rectangle 2"/>
          <p:cNvSpPr>
            <a:spLocks noGrp="1" noRot="1" noChangeAspect="1" noChangeArrowheads="1"/>
          </p:cNvSpPr>
          <p:nvPr>
            <p:ph type="sldImg"/>
          </p:nvPr>
        </p:nvSpPr>
        <p:spPr>
          <a:xfrm>
            <a:off x="1130300" y="674688"/>
            <a:ext cx="4597400" cy="3448050"/>
          </a:xfrm>
          <a:solidFill>
            <a:srgbClr val="FFFFFF"/>
          </a:solidFill>
          <a:ln/>
        </p:spPr>
      </p:sp>
      <p:sp>
        <p:nvSpPr>
          <p:cNvPr id="2426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In baseball, when a team scores many runs in one of the 9 innings when they are at ball, it is called a “big inning.” In English, this provides a play-on-words where the “N” is larger than the other letters in the word “</a:t>
            </a:r>
            <a:r>
              <a:rPr lang="en-US" altLang="zh-CN" dirty="0" err="1">
                <a:latin typeface="Times New Roman" charset="0"/>
                <a:ea typeface="ＭＳ Ｐゴシック" charset="0"/>
                <a:cs typeface="ＭＳ Ｐゴシック" charset="0"/>
              </a:rPr>
              <a:t>GeNesis</a:t>
            </a:r>
            <a:r>
              <a:rPr lang="en-US" altLang="zh-CN" dirty="0">
                <a:latin typeface="Times New Roman" charset="0"/>
                <a:ea typeface="ＭＳ Ｐゴシック" charset="0"/>
                <a:cs typeface="ＭＳ Ｐゴシック" charset="0"/>
              </a:rPr>
              <a:t>.” This may help you recall a key concept in this book that reveals the “big starts” for many things today that we take for granted: the universe, the earth, the sun, moon, male and female, marriage, children, and so on. The origin for them all is in Genesis.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08D2BA-89BE-154E-9977-12B9589B28FA}" type="slidenum">
              <a:rPr lang="zh-CN" altLang="en-US" sz="1200"/>
              <a:pPr/>
              <a:t>49</a:t>
            </a:fld>
            <a:endParaRPr lang="en-US" altLang="zh-CN" sz="1200"/>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0E452A-41B3-AE4C-BCCE-2886445C84C5}" type="slidenum">
              <a:rPr lang="zh-CN" altLang="en-US" sz="1200"/>
              <a:pPr/>
              <a:t>50</a:t>
            </a:fld>
            <a:endParaRPr lang="en-US" altLang="zh-CN" sz="1200"/>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F04C58-D355-A84B-BC23-636F338A9753}" type="slidenum">
              <a:rPr lang="zh-CN" altLang="en-US" sz="1200"/>
              <a:pPr/>
              <a:t>51</a:t>
            </a:fld>
            <a:endParaRPr lang="en-US" altLang="zh-CN" sz="1200"/>
          </a:p>
        </p:txBody>
      </p:sp>
      <p:sp>
        <p:nvSpPr>
          <p:cNvPr id="248834" name="Rectangle 2"/>
          <p:cNvSpPr>
            <a:spLocks noGrp="1" noRot="1" noChangeAspect="1" noChangeArrowheads="1"/>
          </p:cNvSpPr>
          <p:nvPr>
            <p:ph type="sldImg"/>
          </p:nvPr>
        </p:nvSpPr>
        <p:spPr>
          <a:xfrm>
            <a:off x="1130300" y="674688"/>
            <a:ext cx="4597400" cy="3448050"/>
          </a:xfrm>
          <a:solidFill>
            <a:srgbClr val="FFFFFF"/>
          </a:solidFill>
          <a:ln/>
        </p:spPr>
      </p:sp>
      <p:sp>
        <p:nvSpPr>
          <p:cNvPr id="248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Election of God’s choice permeates Genesis in at least 4 ways…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DDC3DA-1E94-F346-8433-53C8D176D1AA}" type="slidenum">
              <a:rPr lang="zh-CN" altLang="en-US" sz="1200"/>
              <a:pPr/>
              <a:t>52</a:t>
            </a:fld>
            <a:endParaRPr lang="en-US" altLang="zh-CN" sz="1200"/>
          </a:p>
        </p:txBody>
      </p:sp>
      <p:sp>
        <p:nvSpPr>
          <p:cNvPr id="250882" name="Rectangle 2"/>
          <p:cNvSpPr>
            <a:spLocks noGrp="1" noRot="1" noChangeAspect="1" noChangeArrowheads="1"/>
          </p:cNvSpPr>
          <p:nvPr>
            <p:ph type="sldImg"/>
          </p:nvPr>
        </p:nvSpPr>
        <p:spPr>
          <a:xfrm>
            <a:off x="1130300" y="674688"/>
            <a:ext cx="4597400" cy="3448050"/>
          </a:xfrm>
          <a:solidFill>
            <a:srgbClr val="FFFFFF"/>
          </a:solidFill>
          <a:ln/>
        </p:spPr>
      </p:sp>
      <p:sp>
        <p:nvSpPr>
          <p:cNvPr id="250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Repeated election of the younger over the older shows God‘s choices are superior to man’s. In fact, nearly every man God chose was NOT the older son…</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D804E0-39E4-524B-8C43-30342545BA1C}" type="slidenum">
              <a:rPr lang="en-US" sz="1200"/>
              <a:pPr/>
              <a:t>53</a:t>
            </a:fld>
            <a:endParaRPr lang="en-US" sz="1200"/>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Most Bible outlines tell us only the content of a passage without sharing any theological design.</a:t>
            </a:r>
          </a:p>
          <a:p>
            <a:pPr eaLnBrk="1" hangingPunct="1"/>
            <a:r>
              <a:rPr lang="en-US" dirty="0">
                <a:latin typeface="Arial" charset="0"/>
                <a:ea typeface="ＭＳ Ｐゴシック" charset="0"/>
                <a:cs typeface="ＭＳ Ｐゴシック" charset="0"/>
              </a:rPr>
              <a:t>They also rarely share why this particular text is in the Bible.</a:t>
            </a:r>
          </a:p>
          <a:p>
            <a:pPr eaLnBrk="1" hangingPunct="1"/>
            <a:r>
              <a:rPr lang="en-US" dirty="0">
                <a:latin typeface="Arial" charset="0"/>
                <a:ea typeface="ＭＳ Ｐゴシック" charset="0"/>
                <a:cs typeface="ＭＳ Ｐゴシック" charset="0"/>
              </a:rPr>
              <a:t>So this course seeks to concisely state both the theological intent and why it is important.</a:t>
            </a:r>
          </a:p>
          <a:p>
            <a:pPr eaLnBrk="1" hangingPunct="1"/>
            <a:r>
              <a:rPr lang="en-US" dirty="0">
                <a:latin typeface="Arial" charset="0"/>
                <a:ea typeface="ＭＳ Ｐゴシック" charset="0"/>
                <a:cs typeface="ＭＳ Ｐゴシック" charset="0"/>
              </a:rPr>
              <a:t>For example, as background to Genesis, Israel in the wilderness was between two idolatrous peoples—Egypt was behind them for the past 400 years (but still too much part of their worldview), and Canaan was ahead in their near future. Both Egypt and Canaan worshipped many gods, so Israel needed to see how their God and history were unique in contrast. </a:t>
            </a:r>
          </a:p>
          <a:p>
            <a:pPr eaLnBrk="1" hangingPunct="1"/>
            <a:r>
              <a:rPr lang="en-US" dirty="0">
                <a:latin typeface="Arial" charset="0"/>
                <a:ea typeface="ＭＳ Ｐゴシック" charset="0"/>
                <a:cs typeface="ＭＳ Ｐゴシック" charset="0"/>
              </a:rPr>
              <a:t>____________</a:t>
            </a:r>
          </a:p>
          <a:p>
            <a:pPr eaLnBrk="1" hangingPunct="1"/>
            <a:r>
              <a:rPr lang="en-US" dirty="0">
                <a:latin typeface="Arial" charset="0"/>
                <a:ea typeface="ＭＳ Ｐゴシック" charset="0"/>
                <a:cs typeface="ＭＳ Ｐゴシック" charset="0"/>
              </a:rPr>
              <a:t>OS-01-Gen1-3-53</a:t>
            </a:r>
          </a:p>
          <a:p>
            <a:pPr eaLnBrk="1" hangingPunct="1"/>
            <a:r>
              <a:rPr lang="en-US">
                <a:latin typeface="Arial" charset="0"/>
                <a:ea typeface="ＭＳ Ｐゴシック" charset="0"/>
                <a:cs typeface="ＭＳ Ｐゴシック" charset="0"/>
              </a:rPr>
              <a:t>OS-09-1Sam-28</a:t>
            </a:r>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better way to show their identity but by writing a theological history of where they came from? That’s what we have in the pages of Genesis: The narrow lineage of Israel from Creation to Joseph informs Israel it began by God's election for rule and unconditional promise for blessings through Abraham in contrast to the Canaanites.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this statement gives both the WHAT (The narrow lineage of Israel from Creation to Joseph)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well as the WHY (informs Israel it began by God's election for rule and unconditional promise for blessings through Abraham in contrast to the Canaanites).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Together, these parts reveal that Genesis was written to give a theological history for Israel’s task at hand to defeat the Canaanites.</a:t>
            </a:r>
          </a:p>
          <a:p>
            <a:endParaRPr lang="en-US" dirty="0"/>
          </a:p>
        </p:txBody>
      </p:sp>
      <p:sp>
        <p:nvSpPr>
          <p:cNvPr id="4" name="Slide Number Placeholder 3"/>
          <p:cNvSpPr>
            <a:spLocks noGrp="1"/>
          </p:cNvSpPr>
          <p:nvPr>
            <p:ph type="sldNum" sz="quarter" idx="5"/>
          </p:nvPr>
        </p:nvSpPr>
        <p:spPr/>
        <p:txBody>
          <a:bodyPr/>
          <a:lstStyle/>
          <a:p>
            <a:fld id="{F1697FE9-24A2-2D4D-9191-3D580B45581E}" type="slidenum">
              <a:rPr lang="en-US" smtClean="0"/>
              <a:pPr/>
              <a:t>54</a:t>
            </a:fld>
            <a:endParaRPr lang="en-US"/>
          </a:p>
        </p:txBody>
      </p:sp>
    </p:spTree>
    <p:extLst>
      <p:ext uri="{BB962C8B-B14F-4D97-AF65-F5344CB8AC3E}">
        <p14:creationId xmlns:p14="http://schemas.microsoft.com/office/powerpoint/2010/main" val="4195450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B615F4-E95A-BD44-A837-2777D73697A5}" type="slidenum">
              <a:rPr lang="zh-CN" altLang="en-US" sz="1200"/>
              <a:pPr/>
              <a:t>55</a:t>
            </a:fld>
            <a:endParaRPr lang="en-US" altLang="zh-CN" sz="1200"/>
          </a:p>
        </p:txBody>
      </p:sp>
      <p:sp>
        <p:nvSpPr>
          <p:cNvPr id="252930" name="Rectangle 2"/>
          <p:cNvSpPr>
            <a:spLocks noGrp="1" noRot="1" noChangeAspect="1" noChangeArrowheads="1"/>
          </p:cNvSpPr>
          <p:nvPr>
            <p:ph type="sldImg"/>
          </p:nvPr>
        </p:nvSpPr>
        <p:spPr>
          <a:xfrm>
            <a:off x="1130300" y="674688"/>
            <a:ext cx="4597400" cy="3448050"/>
          </a:xfrm>
          <a:solidFill>
            <a:srgbClr val="FFFFFF"/>
          </a:solidFill>
          <a:ln/>
        </p:spPr>
      </p:sp>
      <p:sp>
        <p:nvSpPr>
          <p:cNvPr id="252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 Bible starts with God in the first verse and then ends with God in the exhortation for Jesus to return in Rev 22.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9B05D9-0A94-DB45-BEFF-A1A2AB60DE82}" type="slidenum">
              <a:rPr lang="zh-CN" altLang="en-US" sz="1200"/>
              <a:pPr/>
              <a:t>56</a:t>
            </a:fld>
            <a:endParaRPr lang="en-US" altLang="zh-CN" sz="1200"/>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Genesis covers the first three major movements of the Bible as it ends with a family led by the patriarch Jacob, who dies in the final chapter.</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935AA0-7D2F-6B42-A4AF-EBA47AB9634B}" type="slidenum">
              <a:rPr lang="zh-CN" altLang="en-US" sz="1200"/>
              <a:pPr/>
              <a:t>57</a:t>
            </a:fld>
            <a:endParaRPr lang="en-US" altLang="zh-CN" sz="1200"/>
          </a:p>
        </p:txBody>
      </p:sp>
      <p:sp>
        <p:nvSpPr>
          <p:cNvPr id="257026" name="Rectangle 2"/>
          <p:cNvSpPr>
            <a:spLocks noGrp="1" noRot="1" noChangeAspect="1" noChangeArrowheads="1"/>
          </p:cNvSpPr>
          <p:nvPr>
            <p:ph type="sldImg"/>
          </p:nvPr>
        </p:nvSpPr>
        <p:spPr>
          <a:xfrm>
            <a:off x="1130300" y="674688"/>
            <a:ext cx="4597400" cy="3448050"/>
          </a:xfrm>
          <a:solidFill>
            <a:srgbClr val="FFFFFF"/>
          </a:solidFill>
          <a:ln/>
        </p:spPr>
      </p:sp>
      <p:sp>
        <p:nvSpPr>
          <p:cNvPr id="257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 normal reading of the genealogies of Genesis 5 and 11 shows that the book of Genesis covers and amazing 2369 years, ending around 2000 BC.</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خلَقَ الربُّ البشرَ ليحكموا ويتسيَّدوا (تكوين، الأصحاحان 1 – 2)، لكنَّ إبليس سرق هذا الحقَّ على الفور (الأصحاح 3)، لذلك اختار الله نسلاً للبَرَكة (الأصحاحات 4-11) يقودنا إلى أحفاد إبراهيم، ليصل هذا النسل بنا إلى حاكمٍ يُحقِّق المنفعة لكلِّ الشعوب (الأصحاحات 12-50).</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endParaRPr lang="en-US" dirty="0"/>
          </a:p>
          <a:p>
            <a:endParaRPr lang="en-US" dirty="0"/>
          </a:p>
          <a:p>
            <a:r>
              <a:rPr lang="en-US" dirty="0"/>
              <a:t>The LORD made humans to reign (1–2) but the devil stole this right (3), so God chose a line of blessing (4–11) leading to Abraham’s descendants to result in a ruler to benefit all peoples (12–50).</a:t>
            </a:r>
          </a:p>
          <a:p>
            <a:endParaRPr lang="en-US" dirty="0"/>
          </a:p>
          <a:p>
            <a:r>
              <a:rPr lang="en-US" dirty="0"/>
              <a:t>A line of blessing started with Adam and ended with Joseph due to the LORD choosing their descendants to reign and God’s unilateral promise to eventually benefit all peoples through Abraham, unique to Israel.</a:t>
            </a:r>
            <a:endParaRPr lang="ar-JO" dirty="0"/>
          </a:p>
          <a:p>
            <a:r>
              <a:rPr lang="en-US" dirty="0">
                <a:effectLst/>
              </a:rPr>
              <a:t>___________</a:t>
            </a:r>
          </a:p>
          <a:p>
            <a:r>
              <a:rPr lang="en-US" dirty="0">
                <a:effectLst/>
              </a:rPr>
              <a:t>Common-53</a:t>
            </a:r>
          </a:p>
          <a:p>
            <a:r>
              <a:rPr lang="en-US" dirty="0">
                <a:effectLst/>
              </a:rPr>
              <a:t>OS-01-Gen1-3-slide 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14132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F6FE78-C752-1345-9DC7-44D00F05DC27}" type="slidenum">
              <a:rPr lang="zh-CN" altLang="en-US" sz="1200"/>
              <a:pPr/>
              <a:t>58</a:t>
            </a:fld>
            <a:endParaRPr lang="en-US" altLang="zh-CN" sz="1200"/>
          </a:p>
        </p:txBody>
      </p:sp>
      <p:sp>
        <p:nvSpPr>
          <p:cNvPr id="265218" name="Rectangle 2"/>
          <p:cNvSpPr>
            <a:spLocks noGrp="1" noRot="1" noChangeAspect="1" noChangeArrowheads="1"/>
          </p:cNvSpPr>
          <p:nvPr>
            <p:ph type="sldImg"/>
          </p:nvPr>
        </p:nvSpPr>
        <p:spPr>
          <a:xfrm>
            <a:off x="1130300" y="674688"/>
            <a:ext cx="4597400" cy="3448050"/>
          </a:xfrm>
          <a:solidFill>
            <a:srgbClr val="FFFFFF"/>
          </a:solidFill>
          <a:ln/>
        </p:spPr>
      </p:sp>
      <p:sp>
        <p:nvSpPr>
          <p:cNvPr id="265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Genesis quickly moves through the major time period of over 2000 years in only 11 chapters. </a:t>
            </a:r>
          </a:p>
          <a:p>
            <a:pPr eaLnBrk="1" hangingPunct="1"/>
            <a:r>
              <a:rPr lang="en-US" altLang="zh-CN" dirty="0">
                <a:latin typeface="Times New Roman" charset="0"/>
                <a:ea typeface="ＭＳ Ｐゴシック" charset="0"/>
                <a:cs typeface="ＭＳ Ｐゴシック" charset="0"/>
              </a:rPr>
              <a:t>This leaves room for the more detailed history of the patriarchs, who received God’s promise upon which Israel rested.</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0D3205-11FE-DF4B-B1DB-EAE03880D31E}" type="slidenum">
              <a:rPr lang="zh-CN" altLang="en-US" sz="1200"/>
              <a:pPr/>
              <a:t>59</a:t>
            </a:fld>
            <a:endParaRPr lang="en-US" altLang="zh-CN" sz="1200"/>
          </a:p>
        </p:txBody>
      </p:sp>
      <p:sp>
        <p:nvSpPr>
          <p:cNvPr id="267266" name="Rectangle 2"/>
          <p:cNvSpPr>
            <a:spLocks noGrp="1" noRot="1" noChangeAspect="1" noChangeArrowheads="1"/>
          </p:cNvSpPr>
          <p:nvPr>
            <p:ph type="sldImg"/>
          </p:nvPr>
        </p:nvSpPr>
        <p:spPr>
          <a:xfrm>
            <a:off x="1130300" y="674688"/>
            <a:ext cx="4597400" cy="3448050"/>
          </a:xfrm>
          <a:solidFill>
            <a:srgbClr val="FFFFFF"/>
          </a:solidFill>
          <a:ln/>
        </p:spPr>
      </p:sp>
      <p:sp>
        <p:nvSpPr>
          <p:cNvPr id="267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In contrast to the fast-moving Genesis 1–11 section, the first six days of this 2083-year period is written with great detail.</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Bible does not start with any effort to prove God’s existence. Rather, it simply tells us what he did to start life as we know it. Some believe verse 1 to be a title for what follows, but this sentence should actually be taken at face value in terms of what God did on Day 1. He made the earth that still needed more forming (see 1:2), and he made outer space, though it still needed the sun, moon, and stars, which would fill it on Day 4. </a:t>
            </a:r>
          </a:p>
          <a:p>
            <a:endParaRPr lang="en-US" dirty="0"/>
          </a:p>
        </p:txBody>
      </p:sp>
      <p:sp>
        <p:nvSpPr>
          <p:cNvPr id="4" name="Slide Number Placeholder 3"/>
          <p:cNvSpPr>
            <a:spLocks noGrp="1"/>
          </p:cNvSpPr>
          <p:nvPr>
            <p:ph type="sldNum" sz="quarter" idx="5"/>
          </p:nvPr>
        </p:nvSpPr>
        <p:spPr/>
        <p:txBody>
          <a:bodyPr/>
          <a:lstStyle/>
          <a:p>
            <a:fld id="{F1697FE9-24A2-2D4D-9191-3D580B45581E}" type="slidenum">
              <a:rPr lang="en-US" smtClean="0"/>
              <a:pPr/>
              <a:t>60</a:t>
            </a:fld>
            <a:endParaRPr lang="en-US"/>
          </a:p>
        </p:txBody>
      </p:sp>
    </p:spTree>
    <p:extLst>
      <p:ext uri="{BB962C8B-B14F-4D97-AF65-F5344CB8AC3E}">
        <p14:creationId xmlns:p14="http://schemas.microsoft.com/office/powerpoint/2010/main" val="2395659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352EC-4CD0-CE46-AF0F-50726E7DFC4F}" type="slidenum">
              <a:rPr lang="en-US" sz="1200">
                <a:solidFill>
                  <a:srgbClr val="000000"/>
                </a:solidFill>
              </a:rPr>
              <a:pPr/>
              <a:t>61</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OS_01-Gen1-3-slide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NS-22-Rev20-22-slide 177</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20D21-4D00-8547-A59B-5B9C309454CE}" type="slidenum">
              <a:rPr lang="en-US" sz="1200">
                <a:solidFill>
                  <a:srgbClr val="000000"/>
                </a:solidFill>
              </a:rPr>
              <a:pPr/>
              <a:t>62</a:t>
            </a:fld>
            <a:endParaRPr lang="en-US" sz="1200">
              <a:solidFill>
                <a:srgbClr val="000000"/>
              </a:solidFill>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r>
              <a:rPr lang="en-US" sz="2400" dirty="0">
                <a:latin typeface="Arial" charset="0"/>
              </a:rPr>
              <a:t>Ask anyone to read Genesis 1. Then ask, “How long does this chapter say it took God to make the world?” I suggest that 99% will say, “Six days. I don’t believe it was that quick, but the chapter says it took six days.”</a:t>
            </a:r>
          </a:p>
          <a:p>
            <a:pPr>
              <a:spcBef>
                <a:spcPct val="0"/>
              </a:spcBef>
            </a:pPr>
            <a:endParaRPr lang="en-US" sz="2400" dirty="0">
              <a:latin typeface="Arial" charset="0"/>
            </a:endParaRPr>
          </a:p>
          <a:p>
            <a:pPr>
              <a:spcBef>
                <a:spcPct val="0"/>
              </a:spcBef>
            </a:pPr>
            <a:r>
              <a:rPr lang="en-US" sz="2400" dirty="0">
                <a:latin typeface="Arial" charset="0"/>
              </a:rPr>
              <a:t>The text is clear. There is no ambiguity about how long it took. Our problem is not an unclear narrative. Our problem is reading things into the passage that are not there—time gaps, figurative language, etc.</a:t>
            </a:r>
          </a:p>
          <a:p>
            <a:pPr>
              <a:spcBef>
                <a:spcPct val="0"/>
              </a:spcBef>
            </a:pPr>
            <a:endParaRPr lang="en-US" sz="2400" dirty="0">
              <a:latin typeface="Arial" charset="0"/>
            </a:endParaRPr>
          </a:p>
          <a:p>
            <a:pPr>
              <a:spcBef>
                <a:spcPct val="0"/>
              </a:spcBef>
            </a:pPr>
            <a:r>
              <a:rPr lang="en-US" sz="2400" dirty="0">
                <a:latin typeface="Arial" charset="0"/>
              </a:rPr>
              <a:t>So let’s read it.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09DA0E-2C37-3F43-84D1-6D4C88289C73}" type="slidenum">
              <a:rPr lang="en-US" sz="1200">
                <a:solidFill>
                  <a:srgbClr val="000000"/>
                </a:solidFill>
              </a:rPr>
              <a:pPr/>
              <a:t>63</a:t>
            </a:fld>
            <a:endParaRPr lang="en-US" sz="1200">
              <a:solidFill>
                <a:srgbClr val="000000"/>
              </a:solidFill>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19A50-6320-FD46-BFBE-872A92615C43}" type="slidenum">
              <a:rPr lang="en-US" sz="1200">
                <a:solidFill>
                  <a:srgbClr val="000000"/>
                </a:solidFill>
              </a:rPr>
              <a:pPr/>
              <a:t>64</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dirty="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5D765-EEA2-7346-A7C0-9E43FF5B6D27}" type="slidenum">
              <a:rPr lang="en-US" sz="1200">
                <a:solidFill>
                  <a:srgbClr val="000000"/>
                </a:solidFill>
              </a:rPr>
              <a:pPr/>
              <a:t>65</a:t>
            </a:fld>
            <a:endParaRPr lang="en-US" sz="1200">
              <a:solidFill>
                <a:srgbClr val="000000"/>
              </a:solidFill>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rPr>
              <a:pPr/>
              <a:t>66</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1832F-EACF-0D43-B9C0-F3580518FA2D}" type="slidenum">
              <a:rPr lang="en-US" sz="1200">
                <a:solidFill>
                  <a:srgbClr val="000000"/>
                </a:solidFill>
              </a:rPr>
              <a:pPr/>
              <a:t>67</a:t>
            </a:fld>
            <a:endParaRPr lang="en-US" sz="1200">
              <a:solidFill>
                <a:srgbClr val="000000"/>
              </a:solidFill>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a:t>All humanity focused from Seth to Abraham (1–11) so that through </a:t>
            </a:r>
            <a:r>
              <a:rPr lang="en-US" dirty="0" err="1"/>
              <a:t>Abrah</a:t>
            </a:r>
            <a:r>
              <a:rPr lang="ar-JO" dirty="0"/>
              <a:t>كان التركيز من بين كلِّ البشريَّة على النسل من شيث إلى إبراهيم (الأصحاحات 1-11) لكي تتوسَّع فتشمل من جديد كلَّ الشعوب التي ستمتلك أرض إسرائيل بوصفها شعوبًا مُنتفِعةً من الشعب الذي ارتبط الله معه بعهدٍ (الأصحاحات 12-50).</a:t>
            </a:r>
          </a:p>
          <a:p>
            <a:r>
              <a:rPr lang="en-US" dirty="0"/>
              <a:t>All humanity focused from Seth to Abraham (1–11) so that through Abraham it will broaden to encompass all people once again who will possess Israel’s land as beneficiaries of God’s covenant people (12–50).</a:t>
            </a:r>
          </a:p>
          <a:p>
            <a:r>
              <a:rPr lang="en-US" dirty="0">
                <a:effectLst/>
              </a:rPr>
              <a:t>___________</a:t>
            </a:r>
          </a:p>
          <a:p>
            <a:r>
              <a:rPr lang="en-US" dirty="0">
                <a:effectLst/>
              </a:rPr>
              <a:t>Common-53</a:t>
            </a:r>
          </a:p>
          <a:p>
            <a:r>
              <a:rPr lang="en-US" dirty="0">
                <a:effectLst/>
              </a:rPr>
              <a:t>OS-01-Gen1-3-slide 7</a:t>
            </a:r>
          </a:p>
          <a:p>
            <a:endParaRPr lang="en-US" dirty="0"/>
          </a:p>
          <a:p>
            <a:r>
              <a:rPr lang="en-US" dirty="0"/>
              <a:t>am it will broaden to encompass all people once again who will possess Israel’s land as beneficiaries of God’s covenant people (12–50).</a:t>
            </a:r>
          </a:p>
          <a:p>
            <a:r>
              <a:rPr lang="en-US" dirty="0">
                <a:effectLst/>
              </a:rPr>
              <a:t>___________</a:t>
            </a:r>
          </a:p>
          <a:p>
            <a:r>
              <a:rPr lang="en-US" dirty="0">
                <a:effectLst/>
              </a:rPr>
              <a:t>Common-53</a:t>
            </a:r>
          </a:p>
          <a:p>
            <a:r>
              <a:rPr lang="en-US" dirty="0">
                <a:effectLst/>
              </a:rPr>
              <a:t>OS-01-Gen1-3-slide 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9427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7B752E-DF7A-4145-9D6A-5F62275B18EE}" type="slidenum">
              <a:rPr lang="en-US" sz="1200">
                <a:solidFill>
                  <a:srgbClr val="000000"/>
                </a:solidFill>
              </a:rPr>
              <a:pPr/>
              <a:t>68</a:t>
            </a:fld>
            <a:endParaRPr lang="en-US" sz="1200">
              <a:solidFill>
                <a:srgbClr val="000000"/>
              </a:solidFill>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2B6C1D-6BAD-E547-8F39-D592296BCB7A}" type="slidenum">
              <a:rPr lang="en-US" sz="1200">
                <a:solidFill>
                  <a:srgbClr val="000000"/>
                </a:solidFill>
              </a:rPr>
              <a:pPr/>
              <a:t>69</a:t>
            </a:fld>
            <a:endParaRPr lang="en-US" sz="1200">
              <a:solidFill>
                <a:srgbClr val="000000"/>
              </a:solidFill>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458E70-4E1B-1743-937E-3E131E6E9E66}" type="slidenum">
              <a:rPr lang="en-US" sz="1200">
                <a:solidFill>
                  <a:srgbClr val="000000"/>
                </a:solidFill>
              </a:rPr>
              <a:pPr/>
              <a:t>70</a:t>
            </a:fld>
            <a:endParaRPr lang="en-US" sz="1200">
              <a:solidFill>
                <a:srgbClr val="000000"/>
              </a:solidFill>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E178F9-7B19-B84C-B44B-D81D64BCB20D}" type="slidenum">
              <a:rPr lang="en-US" sz="1200">
                <a:solidFill>
                  <a:srgbClr val="000000"/>
                </a:solidFill>
              </a:rPr>
              <a:pPr/>
              <a:t>71</a:t>
            </a:fld>
            <a:endParaRPr lang="en-US" sz="1200">
              <a:solidFill>
                <a:srgbClr val="000000"/>
              </a:solidFill>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ABC084-D6B5-3346-8AB9-3022B2665DE2}" type="slidenum">
              <a:rPr lang="en-US" sz="1200">
                <a:solidFill>
                  <a:srgbClr val="000000"/>
                </a:solidFill>
              </a:rPr>
              <a:pPr/>
              <a:t>74</a:t>
            </a:fld>
            <a:endParaRPr lang="en-US" sz="1200">
              <a:solidFill>
                <a:srgbClr val="000000"/>
              </a:solidFill>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EF2FA-1FFD-EE4A-8FE5-32395CFABC09}" type="slidenum">
              <a:rPr lang="en-US" sz="1200">
                <a:solidFill>
                  <a:srgbClr val="000000"/>
                </a:solidFill>
              </a:rPr>
              <a:pPr/>
              <a:t>75</a:t>
            </a:fld>
            <a:endParaRPr lang="en-US" sz="1200">
              <a:solidFill>
                <a:srgbClr val="000000"/>
              </a:solidFill>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63FAF5-0D9F-C94E-AD2B-AC23EB764872}" type="slidenum">
              <a:rPr lang="en-US" sz="1200">
                <a:solidFill>
                  <a:srgbClr val="000000"/>
                </a:solidFill>
              </a:rPr>
              <a:pPr/>
              <a:t>76</a:t>
            </a:fld>
            <a:endParaRPr lang="en-US" sz="1200">
              <a:solidFill>
                <a:srgbClr val="000000"/>
              </a:solidFill>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7C541-07BB-FC42-A982-DF1B6FA01727}" type="slidenum">
              <a:rPr lang="en-US" sz="1200">
                <a:solidFill>
                  <a:srgbClr val="000000"/>
                </a:solidFill>
              </a:rPr>
              <a:pPr/>
              <a:t>77</a:t>
            </a:fld>
            <a:endParaRPr lang="en-US" sz="1200">
              <a:solidFill>
                <a:srgbClr val="000000"/>
              </a:solidFill>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A05108-201B-7543-9B91-CA9B092369B9}" type="slidenum">
              <a:rPr lang="en-US" sz="1200">
                <a:solidFill>
                  <a:srgbClr val="000000"/>
                </a:solidFill>
              </a:rPr>
              <a:pPr/>
              <a:t>78</a:t>
            </a:fld>
            <a:endParaRPr lang="en-US" sz="1200">
              <a:solidFill>
                <a:srgbClr val="000000"/>
              </a:solidFill>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65DD75-E0B2-2F4A-A832-784C815AD9BA}" type="slidenum">
              <a:rPr lang="en-US" sz="1200">
                <a:solidFill>
                  <a:srgbClr val="000000"/>
                </a:solidFill>
              </a:rPr>
              <a:pPr/>
              <a:t>79</a:t>
            </a:fld>
            <a:endParaRPr lang="en-US" sz="1200">
              <a:solidFill>
                <a:srgbClr val="000000"/>
              </a:solidFill>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لم تكنْ هناك حاجةٌ للخلاص حتَّى الوقت الذي أخطأ فيه آدم </a:t>
            </a:r>
            <a:r>
              <a:rPr lang="ar-JO" sz="1200" kern="1200" dirty="0">
                <a:solidFill>
                  <a:srgbClr val="000000"/>
                </a:solidFill>
                <a:latin typeface="Times New Roman" pitchFamily="16" charset="0"/>
                <a:ea typeface="ＭＳ Ｐゴシック" charset="-128"/>
              </a:rPr>
              <a:t>وحوَّاء </a:t>
            </a:r>
            <a:r>
              <a:rPr lang="ar-JO" sz="1200" kern="1200" noProof="0" dirty="0">
                <a:solidFill>
                  <a:srgbClr val="000000"/>
                </a:solidFill>
                <a:latin typeface="Times New Roman" pitchFamily="16" charset="0"/>
                <a:ea typeface="ＭＳ Ｐゴシック" charset="-128"/>
                <a:cs typeface="Arial" panose="020B0604020202020204" pitchFamily="34" charset="0"/>
              </a:rPr>
              <a:t>(تك 3: 1 – 7)، لكنَّ الله غطَّى آدم وحوَّاء بجِلْدٍ حيوانيٍّ جاء بموت حيوانٍ (3: 21)، والذي كان </a:t>
            </a:r>
            <a:r>
              <a:rPr lang="ar-JO" sz="1200" b="1" kern="1200" noProof="0" dirty="0">
                <a:solidFill>
                  <a:srgbClr val="000000"/>
                </a:solidFill>
                <a:latin typeface="Times New Roman" pitchFamily="16" charset="0"/>
                <a:ea typeface="ＭＳ Ｐゴシック" charset="-128"/>
                <a:cs typeface="Arial" panose="020B0604020202020204" pitchFamily="34" charset="0"/>
              </a:rPr>
              <a:t>يُمثِّل؟؟؟؟ </a:t>
            </a:r>
            <a:r>
              <a:rPr lang="ar-JO" sz="1200" kern="1200" noProof="0" dirty="0">
                <a:solidFill>
                  <a:srgbClr val="000000"/>
                </a:solidFill>
                <a:latin typeface="Times New Roman" pitchFamily="16" charset="0"/>
                <a:ea typeface="ＭＳ Ｐゴシック" charset="-128"/>
                <a:cs typeface="Arial" panose="020B0604020202020204" pitchFamily="34" charset="0"/>
              </a:rPr>
              <a:t>انتصار الفادي على الشيطان (3: 15)، والذي نجد أيضًا صورةً له في فداء يوسف لعائلة يعقوب أبيه عندما أحضرهم إلى مصر (45: 7). </a:t>
            </a:r>
            <a:endParaRPr lang="en-US" sz="1200" kern="1200" dirty="0">
              <a:solidFill>
                <a:srgbClr val="000000"/>
              </a:solidFill>
              <a:latin typeface="Times New Roman" pitchFamily="16" charset="0"/>
              <a:ea typeface="ＭＳ Ｐゴシック" charset="-128"/>
            </a:endParaRPr>
          </a:p>
          <a:p>
            <a:r>
              <a:rPr lang="en-US" dirty="0"/>
              <a:t>There was no need for salvation until Adam and Eve sinned (3:1-7), but God covered them with animal skins by the death of an animal (3:21) that typified the Saviour over the devil (3:15), who is also pictured in Joseph’s redemption of Jacob’s family by bringing them to Egypt (45:7). </a:t>
            </a:r>
          </a:p>
          <a:p>
            <a:r>
              <a:rPr lang="en-US" dirty="0">
                <a:effectLst/>
              </a:rPr>
              <a:t>___________</a:t>
            </a:r>
          </a:p>
          <a:p>
            <a:r>
              <a:rPr lang="en-US" dirty="0">
                <a:effectLst/>
              </a:rPr>
              <a:t>Common-55</a:t>
            </a:r>
          </a:p>
          <a:p>
            <a:r>
              <a:rPr lang="en-US" dirty="0">
                <a:effectLst/>
              </a:rPr>
              <a:t>OS-01-Gen1-3-slide 8</a:t>
            </a:r>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770932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0819AE-7744-E147-93E1-AF555D8AC875}" type="slidenum">
              <a:rPr lang="en-US" sz="1200">
                <a:solidFill>
                  <a:srgbClr val="000000"/>
                </a:solidFill>
              </a:rPr>
              <a:pPr/>
              <a:t>80</a:t>
            </a:fld>
            <a:endParaRPr lang="en-US" sz="1200">
              <a:solidFill>
                <a:srgbClr val="000000"/>
              </a:solidFill>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EB2A78-DD4A-1342-82B8-DC130FFC327D}" type="slidenum">
              <a:rPr lang="en-US" sz="1200">
                <a:solidFill>
                  <a:srgbClr val="000000"/>
                </a:solidFill>
              </a:rPr>
              <a:pPr/>
              <a:t>81</a:t>
            </a:fld>
            <a:endParaRPr lang="en-US" sz="1200">
              <a:solidFill>
                <a:srgbClr val="000000"/>
              </a:solidFill>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702BE-278A-104E-8834-1E5D876A48CE}" type="slidenum">
              <a:rPr lang="en-US" sz="1200">
                <a:solidFill>
                  <a:srgbClr val="000000"/>
                </a:solidFill>
              </a:rPr>
              <a:pPr/>
              <a:t>82</a:t>
            </a:fld>
            <a:endParaRPr lang="en-US" sz="1200">
              <a:solidFill>
                <a:srgbClr val="000000"/>
              </a:solidFill>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CB63C7-C258-4142-A75C-9AD79ADC7ECC}" type="slidenum">
              <a:rPr lang="en-US" sz="1200">
                <a:solidFill>
                  <a:srgbClr val="000000"/>
                </a:solidFill>
              </a:rPr>
              <a:pPr/>
              <a:t>83</a:t>
            </a:fld>
            <a:endParaRPr lang="en-US" sz="1200">
              <a:solidFill>
                <a:srgbClr val="000000"/>
              </a:solidFill>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27233B-02CA-5548-BE50-41CEB64FB740}" type="slidenum">
              <a:rPr lang="en-US" sz="1200">
                <a:solidFill>
                  <a:srgbClr val="000000"/>
                </a:solidFill>
              </a:rPr>
              <a:pPr/>
              <a:t>84</a:t>
            </a:fld>
            <a:endParaRPr lang="en-US" sz="1200">
              <a:solidFill>
                <a:srgbClr val="000000"/>
              </a:solidFill>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03BDCB-B5BA-CF40-ABDC-32F5D0133A31}" type="slidenum">
              <a:rPr lang="en-US" sz="1200">
                <a:solidFill>
                  <a:srgbClr val="000000"/>
                </a:solidFill>
              </a:rPr>
              <a:pPr/>
              <a:t>85</a:t>
            </a:fld>
            <a:endParaRPr lang="en-US" sz="1200">
              <a:solidFill>
                <a:srgbClr val="000000"/>
              </a:solidFill>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F66C1-43EE-434F-BE1F-5C8D51268BDE}" type="slidenum">
              <a:rPr lang="en-US" sz="1200">
                <a:solidFill>
                  <a:srgbClr val="000000"/>
                </a:solidFill>
              </a:rPr>
              <a:pPr/>
              <a:t>86</a:t>
            </a:fld>
            <a:endParaRPr lang="en-US" sz="1200">
              <a:solidFill>
                <a:srgbClr val="000000"/>
              </a:solidFill>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4C0502-AE82-094D-A9B2-6D65BA3EC601}" type="slidenum">
              <a:rPr lang="en-US" sz="1200">
                <a:solidFill>
                  <a:srgbClr val="000000"/>
                </a:solidFill>
              </a:rPr>
              <a:pPr/>
              <a:t>87</a:t>
            </a:fld>
            <a:endParaRPr lang="en-US" sz="1200">
              <a:solidFill>
                <a:srgbClr val="000000"/>
              </a:solidFill>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986B7-3C7D-C24B-B4A7-3C5128A6741C}" type="slidenum">
              <a:rPr lang="en-US" sz="1200">
                <a:solidFill>
                  <a:srgbClr val="000000"/>
                </a:solidFill>
              </a:rPr>
              <a:pPr/>
              <a:t>88</a:t>
            </a:fld>
            <a:endParaRPr lang="en-US" sz="1200">
              <a:solidFill>
                <a:srgbClr val="000000"/>
              </a:solidFill>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89</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r>
              <a:rPr lang="en-US" dirty="0">
                <a:effectLst/>
                <a:latin typeface="Times New Roman" charset="0"/>
                <a:ea typeface="ＭＳ Ｐゴシック" charset="0"/>
              </a:rPr>
              <a:t> This chart combines both the Hebrew division into 11 </a:t>
            </a:r>
            <a:r>
              <a:rPr lang="en-US" i="1" dirty="0" err="1">
                <a:effectLst/>
                <a:latin typeface="Times New Roman" charset="0"/>
                <a:ea typeface="ＭＳ Ｐゴシック" charset="0"/>
              </a:rPr>
              <a:t>toledot</a:t>
            </a:r>
            <a:r>
              <a:rPr lang="en-US" i="0" dirty="0">
                <a:effectLst/>
                <a:latin typeface="Times New Roman" charset="0"/>
                <a:ea typeface="ＭＳ Ｐゴシック" charset="0"/>
              </a:rPr>
              <a:t> (generations) with the more simple two-fold division around chapter 12.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90</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Premillennialism-92</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91</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91</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Premillennialism-93</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92</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92</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Premillennialism-94</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93</a:t>
            </a:r>
          </a:p>
          <a:p>
            <a:pPr>
              <a:spcBef>
                <a:spcPct val="0"/>
              </a:spcBef>
            </a:pPr>
            <a:endParaRPr lang="en-US" sz="2400" dirty="0">
              <a:latin typeface="Arial" charset="0"/>
              <a:ea typeface="ＭＳ Ｐゴシック" charset="0"/>
              <a:cs typeface="ＭＳ Ｐゴシック" charset="0"/>
            </a:endParaRPr>
          </a:p>
          <a:p>
            <a:pPr eaLnBrk="1" hangingPunct="1">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DB6E4-96D5-5E4E-BD90-5BEC1EC731BB}" type="slidenum">
              <a:rPr lang="en-US" sz="1200">
                <a:solidFill>
                  <a:srgbClr val="000000"/>
                </a:solidFill>
              </a:rPr>
              <a:pPr/>
              <a:t>93</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AB2900-F276-B245-AFA5-C5DFC17F977D}" type="slidenum">
              <a:rPr lang="en-US" sz="1200">
                <a:solidFill>
                  <a:srgbClr val="000000"/>
                </a:solidFill>
              </a:rPr>
              <a:pPr/>
              <a:t>94</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6614B5-E5F8-1B4D-96F7-649BA9BEA83D}" type="slidenum">
              <a:rPr lang="en-US" sz="1200">
                <a:solidFill>
                  <a:srgbClr val="000000"/>
                </a:solidFill>
              </a:rPr>
              <a:pPr/>
              <a:t>95</a:t>
            </a:fld>
            <a:endParaRPr lang="en-US" sz="1200">
              <a:solidFill>
                <a:srgbClr val="000000"/>
              </a:solidFill>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B7CD0F-3C77-E840-833F-0F4C8AC87C8F}" type="slidenum">
              <a:rPr lang="zh-CN" altLang="en-US" sz="1200">
                <a:solidFill>
                  <a:srgbClr val="000000"/>
                </a:solidFill>
              </a:rPr>
              <a:pPr/>
              <a:t>96</a:t>
            </a:fld>
            <a:endParaRPr lang="en-US" altLang="zh-CN" sz="1200">
              <a:solidFill>
                <a:srgbClr val="000000"/>
              </a:solidFill>
            </a:endParaRPr>
          </a:p>
        </p:txBody>
      </p:sp>
      <p:sp>
        <p:nvSpPr>
          <p:cNvPr id="339970" name="Rectangle 2"/>
          <p:cNvSpPr>
            <a:spLocks noGrp="1" noRot="1" noChangeAspect="1" noChangeArrowheads="1"/>
          </p:cNvSpPr>
          <p:nvPr>
            <p:ph type="sldImg"/>
          </p:nvPr>
        </p:nvSpPr>
        <p:spPr>
          <a:xfrm>
            <a:off x="1150938" y="692150"/>
            <a:ext cx="4556125" cy="3416300"/>
          </a:xfrm>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a:t>
            </a:r>
            <a:r>
              <a:rPr lang="en-US">
                <a:latin typeface="Times New Roman" charset="0"/>
                <a:ea typeface="ＭＳ Ｐゴシック" charset="0"/>
                <a:cs typeface="ＭＳ Ｐゴシック" charset="0"/>
              </a:rPr>
              <a:t>But we also see God establishing covenants, or promises, alongside his kingdom rule to enable us to see our eventual rule with him accomplished.</a:t>
            </a:r>
          </a:p>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2E6F7D-8B41-1A40-8141-6C82D6CD6F84}" type="slidenum">
              <a:rPr lang="zh-CN" altLang="en-US" sz="1200"/>
              <a:pPr/>
              <a:t>97</a:t>
            </a:fld>
            <a:endParaRPr lang="en-US" altLang="zh-CN"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Cited by</a:t>
            </a:r>
            <a:r>
              <a:rPr lang="en-US" baseline="0" dirty="0"/>
              <a:t> </a:t>
            </a:r>
            <a:r>
              <a:rPr lang="en-US" dirty="0"/>
              <a:t>David Andrew Dean, </a:t>
            </a:r>
            <a:r>
              <a:rPr lang="ru-RU" dirty="0"/>
              <a:t>"</a:t>
            </a:r>
            <a:r>
              <a:rPr lang="en-US" dirty="0"/>
              <a:t>Covenant, Conditionality, and Consequence: New Terminology and a Case Study in the Abrahamic</a:t>
            </a:r>
            <a:r>
              <a:rPr lang="en-US" baseline="0" dirty="0"/>
              <a:t> Covenant,</a:t>
            </a:r>
            <a:r>
              <a:rPr lang="ru-RU" baseline="0" dirty="0"/>
              <a:t>"</a:t>
            </a:r>
            <a:r>
              <a:rPr lang="en-US" baseline="0" dirty="0"/>
              <a:t> </a:t>
            </a:r>
            <a:r>
              <a:rPr lang="en-US" i="1" baseline="0" dirty="0"/>
              <a:t>JETS</a:t>
            </a:r>
            <a:r>
              <a:rPr lang="en-US" i="0" baseline="0" dirty="0"/>
              <a:t> 57 (June 2014): 281.</a:t>
            </a:r>
          </a:p>
          <a:p>
            <a:r>
              <a:rPr lang="en-US" i="0" baseline="0" dirty="0"/>
              <a:t>Dean is professor of Systematic Theology and Bible Exposition at Yan </a:t>
            </a:r>
            <a:r>
              <a:rPr lang="en-US" i="0" baseline="0" dirty="0" err="1"/>
              <a:t>Fook</a:t>
            </a:r>
            <a:r>
              <a:rPr lang="en-US" i="0" baseline="0" dirty="0"/>
              <a:t> Bible Institute, 16/F1, Yan </a:t>
            </a:r>
            <a:r>
              <a:rPr lang="en-US" i="0" baseline="0" dirty="0" err="1"/>
              <a:t>Fook</a:t>
            </a:r>
            <a:r>
              <a:rPr lang="en-US" i="0" baseline="0" dirty="0"/>
              <a:t> Centre, 789 Cheung </a:t>
            </a:r>
            <a:r>
              <a:rPr lang="en-US" i="0" baseline="0" dirty="0" err="1"/>
              <a:t>Sha</a:t>
            </a:r>
            <a:r>
              <a:rPr lang="en-US" i="0" baseline="0" dirty="0"/>
              <a:t> Wan Road, Kowloon, Hong Kong.</a:t>
            </a:r>
            <a:endParaRPr lang="en-US" dirty="0"/>
          </a:p>
        </p:txBody>
      </p:sp>
      <p:sp>
        <p:nvSpPr>
          <p:cNvPr id="4" name="Slide Number Placeholder 3"/>
          <p:cNvSpPr>
            <a:spLocks noGrp="1"/>
          </p:cNvSpPr>
          <p:nvPr>
            <p:ph type="sldNum" sz="quarter" idx="10"/>
          </p:nvPr>
        </p:nvSpPr>
        <p:spPr/>
        <p:txBody>
          <a:bodyPr/>
          <a:lstStyle/>
          <a:p>
            <a:pPr>
              <a:defRPr/>
            </a:pPr>
            <a:fld id="{D66FE077-FC05-2D47-9436-FFDD053A78A9}" type="slidenum">
              <a:rPr lang="en-US" smtClean="0"/>
              <a:pPr>
                <a:defRPr/>
              </a:pPr>
              <a:t>98</a:t>
            </a:fld>
            <a:endParaRPr lang="en-US"/>
          </a:p>
        </p:txBody>
      </p:sp>
    </p:spTree>
    <p:extLst>
      <p:ext uri="{BB962C8B-B14F-4D97-AF65-F5344CB8AC3E}">
        <p14:creationId xmlns:p14="http://schemas.microsoft.com/office/powerpoint/2010/main" val="9850543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99</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English-52</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OS-05-Deut-248-p22</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a:latin typeface="Arial" charset="0"/>
                <a:ea typeface="SimSun" charset="0"/>
                <a:cs typeface="SimSun" charset="0"/>
              </a:rPr>
              <a:t>NS-05-Acts1-2-slide 45</a:t>
            </a:r>
            <a:endParaRPr lang="en-US" altLang="zh-CN"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Genesis depicts how “in the beginning God created the heaven and the earth and man,” though this actually only summarizes Genesis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a:p>
            <a:endParaRPr lang="en-US" dirty="0"/>
          </a:p>
        </p:txBody>
      </p:sp>
      <p:sp>
        <p:nvSpPr>
          <p:cNvPr id="4" name="Slide Number Placeholder 3"/>
          <p:cNvSpPr>
            <a:spLocks noGrp="1"/>
          </p:cNvSpPr>
          <p:nvPr>
            <p:ph type="sldNum" sz="quarter" idx="5"/>
          </p:nvPr>
        </p:nvSpPr>
        <p:spPr/>
        <p:txBody>
          <a:bodyPr/>
          <a:lstStyle/>
          <a:p>
            <a:fld id="{F1697FE9-24A2-2D4D-9191-3D580B45581E}" type="slidenum">
              <a:rPr lang="en-US" smtClean="0"/>
              <a:pPr/>
              <a:t>10</a:t>
            </a:fld>
            <a:endParaRPr lang="en-US"/>
          </a:p>
        </p:txBody>
      </p:sp>
    </p:spTree>
    <p:extLst>
      <p:ext uri="{BB962C8B-B14F-4D97-AF65-F5344CB8AC3E}">
        <p14:creationId xmlns:p14="http://schemas.microsoft.com/office/powerpoint/2010/main" val="7847714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F8796A-3893-2C4C-8AC1-4D0D0ED36C3D}" type="slidenum">
              <a:rPr lang="zh-CN" altLang="en-US" sz="1200"/>
              <a:pPr/>
              <a:t>100</a:t>
            </a:fld>
            <a:endParaRPr lang="en-US" altLang="zh-CN" sz="1200"/>
          </a:p>
        </p:txBody>
      </p:sp>
      <p:sp>
        <p:nvSpPr>
          <p:cNvPr id="346114" name="Rectangle 2"/>
          <p:cNvSpPr>
            <a:spLocks noGrp="1" noRot="1" noChangeAspect="1" noChangeArrowheads="1"/>
          </p:cNvSpPr>
          <p:nvPr>
            <p:ph type="sldImg"/>
          </p:nvPr>
        </p:nvSpPr>
        <p:spPr>
          <a:xfrm>
            <a:off x="1150938" y="692150"/>
            <a:ext cx="4556125" cy="3416300"/>
          </a:xfrm>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r>
              <a:rPr lang="en-US" altLang="zh-CN" b="0" dirty="0">
                <a:latin typeface="Arial" panose="020B0604020202020204" pitchFamily="34" charset="0"/>
                <a:ea typeface="ＭＳ Ｐゴシック" charset="0"/>
                <a:cs typeface="Arial" panose="020B0604020202020204" pitchFamily="34" charset="0"/>
              </a:rPr>
              <a:t>OS-00-Intro-89</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OS-23-Isaiah_49-66/Slide 105 on Supplements</a:t>
            </a:r>
          </a:p>
          <a:p>
            <a:r>
              <a:rPr lang="en-US" b="0" dirty="0">
                <a:latin typeface="Arial" panose="020B0604020202020204" pitchFamily="34" charset="0"/>
                <a:ea typeface="ＭＳ Ｐゴシック" charset="0"/>
                <a:cs typeface="Arial" panose="020B0604020202020204" pitchFamily="34" charset="0"/>
              </a:rPr>
              <a:t>NS-05-Acts1-2-slide 45</a:t>
            </a:r>
          </a:p>
          <a:p>
            <a:r>
              <a:rPr lang="en-US" b="0">
                <a:latin typeface="Arial" panose="020B0604020202020204" pitchFamily="34" charset="0"/>
                <a:ea typeface="ＭＳ Ｐゴシック" charset="0"/>
                <a:cs typeface="Arial" panose="020B0604020202020204" pitchFamily="34" charset="0"/>
              </a:rPr>
              <a:t>NS-22-Rev20-22-slide </a:t>
            </a:r>
          </a:p>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FD7AFA-CB49-1F42-9F46-FFB379170552}" type="slidenum">
              <a:rPr lang="zh-CN" altLang="en-US" sz="1200"/>
              <a:pPr/>
              <a:t>101</a:t>
            </a:fld>
            <a:endParaRPr lang="en-US" altLang="zh-CN" sz="1200"/>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46B990-8EAE-DF46-81F6-51550E40E903}" type="slidenum">
              <a:rPr lang="en-US" sz="1200">
                <a:solidFill>
                  <a:srgbClr val="000000"/>
                </a:solidFill>
              </a:rPr>
              <a:pPr/>
              <a:t>102</a:t>
            </a:fld>
            <a:endParaRPr lang="en-US" sz="1200">
              <a:solidFill>
                <a:srgbClr val="000000"/>
              </a:solidFill>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A6C840-A1E4-8547-BCC3-C5B88BF51883}" type="slidenum">
              <a:rPr lang="en-US" sz="1200">
                <a:solidFill>
                  <a:srgbClr val="000000"/>
                </a:solidFill>
              </a:rPr>
              <a:pPr/>
              <a:t>103</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FED7B5-5D25-A048-B410-C1557D9FE6F6}" type="slidenum">
              <a:rPr lang="zh-CN" altLang="en-US" sz="1200"/>
              <a:pPr/>
              <a:t>104</a:t>
            </a:fld>
            <a:endParaRPr lang="en-US" altLang="zh-CN" sz="1200"/>
          </a:p>
        </p:txBody>
      </p:sp>
      <p:sp>
        <p:nvSpPr>
          <p:cNvPr id="354306" name="Rectangle 2"/>
          <p:cNvSpPr>
            <a:spLocks noGrp="1" noRot="1" noChangeAspect="1" noChangeArrowheads="1"/>
          </p:cNvSpPr>
          <p:nvPr>
            <p:ph type="sldImg"/>
          </p:nvPr>
        </p:nvSpPr>
        <p:spPr>
          <a:xfrm>
            <a:off x="1130300" y="674688"/>
            <a:ext cx="4597400" cy="3448050"/>
          </a:xfrm>
          <a:solidFill>
            <a:srgbClr val="FFFFFF"/>
          </a:solidFill>
          <a:ln/>
        </p:spPr>
      </p:sp>
      <p:sp>
        <p:nvSpPr>
          <p:cNvPr id="354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2F90EB-864A-ED45-BFD9-6DAC2FFAA9BD}" type="slidenum">
              <a:rPr lang="zh-CN" altLang="en-US" sz="1200"/>
              <a:pPr/>
              <a:t>105</a:t>
            </a:fld>
            <a:endParaRPr lang="en-US" altLang="zh-CN" sz="1200"/>
          </a:p>
        </p:txBody>
      </p:sp>
      <p:sp>
        <p:nvSpPr>
          <p:cNvPr id="356354" name="Rectangle 1026"/>
          <p:cNvSpPr>
            <a:spLocks noGrp="1" noRot="1" noChangeAspect="1" noChangeArrowheads="1" noTextEdit="1"/>
          </p:cNvSpPr>
          <p:nvPr>
            <p:ph type="sldImg"/>
          </p:nvPr>
        </p:nvSpPr>
        <p:spPr>
          <a:ln/>
        </p:spPr>
      </p:sp>
      <p:sp>
        <p:nvSpPr>
          <p:cNvPr id="3563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959A4D-554F-9846-8076-013682FC79A6}" type="slidenum">
              <a:rPr lang="zh-CN" altLang="en-US" sz="1200"/>
              <a:pPr/>
              <a:t>106</a:t>
            </a:fld>
            <a:endParaRPr lang="en-US" altLang="zh-CN" sz="1200"/>
          </a:p>
        </p:txBody>
      </p:sp>
      <p:sp>
        <p:nvSpPr>
          <p:cNvPr id="358402" name="Rectangle 1026"/>
          <p:cNvSpPr>
            <a:spLocks noGrp="1" noRot="1" noChangeAspect="1" noChangeArrowheads="1" noTextEdit="1"/>
          </p:cNvSpPr>
          <p:nvPr>
            <p:ph type="sldImg"/>
          </p:nvPr>
        </p:nvSpPr>
        <p:spPr>
          <a:ln/>
        </p:spPr>
      </p:sp>
      <p:sp>
        <p:nvSpPr>
          <p:cNvPr id="3584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E89EA1-6035-F841-A3EF-182C73B3E9F0}" type="slidenum">
              <a:rPr lang="zh-CN" altLang="en-US" sz="1200"/>
              <a:pPr/>
              <a:t>107</a:t>
            </a:fld>
            <a:endParaRPr lang="en-US" altLang="zh-CN" sz="1200"/>
          </a:p>
        </p:txBody>
      </p:sp>
      <p:sp>
        <p:nvSpPr>
          <p:cNvPr id="360450" name="Rectangle 1026"/>
          <p:cNvSpPr>
            <a:spLocks noGrp="1" noRot="1" noChangeAspect="1" noChangeArrowheads="1" noTextEdit="1"/>
          </p:cNvSpPr>
          <p:nvPr>
            <p:ph type="sldImg"/>
          </p:nvPr>
        </p:nvSpPr>
        <p:spPr>
          <a:ln/>
        </p:spPr>
      </p:sp>
      <p:sp>
        <p:nvSpPr>
          <p:cNvPr id="3604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1C8C44-DABE-6649-9CB2-6FC3914343F6}" type="slidenum">
              <a:rPr lang="zh-CN" altLang="en-US" sz="1200"/>
              <a:pPr/>
              <a:t>108</a:t>
            </a:fld>
            <a:endParaRPr lang="en-US" altLang="zh-CN" sz="1200"/>
          </a:p>
        </p:txBody>
      </p:sp>
      <p:sp>
        <p:nvSpPr>
          <p:cNvPr id="362498" name="Rectangle 1026"/>
          <p:cNvSpPr>
            <a:spLocks noGrp="1" noRot="1" noChangeAspect="1" noChangeArrowheads="1" noTextEdit="1"/>
          </p:cNvSpPr>
          <p:nvPr>
            <p:ph type="sldImg"/>
          </p:nvPr>
        </p:nvSpPr>
        <p:spPr>
          <a:ln/>
        </p:spPr>
      </p:sp>
      <p:sp>
        <p:nvSpPr>
          <p:cNvPr id="3624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01F9C5-9F63-F74A-A5EA-CC7F2DE824B6}" type="slidenum">
              <a:rPr lang="zh-CN" altLang="en-US" sz="1200"/>
              <a:pPr/>
              <a:t>109</a:t>
            </a:fld>
            <a:endParaRPr lang="en-US" altLang="zh-CN" sz="1200"/>
          </a:p>
        </p:txBody>
      </p:sp>
      <p:sp>
        <p:nvSpPr>
          <p:cNvPr id="364546" name="Rectangle 1026"/>
          <p:cNvSpPr>
            <a:spLocks noGrp="1" noRot="1" noChangeAspect="1" noChangeArrowheads="1" noTextEdit="1"/>
          </p:cNvSpPr>
          <p:nvPr>
            <p:ph type="sldImg"/>
          </p:nvPr>
        </p:nvSpPr>
        <p:spPr>
          <a:ln/>
        </p:spPr>
      </p:sp>
      <p:sp>
        <p:nvSpPr>
          <p:cNvPr id="3645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8.xml.rels><?xml version="1.0" encoding="UTF-8" standalone="yes"?>
<Relationships xmlns="http://schemas.openxmlformats.org/package/2006/relationships"><Relationship Id="rId2" Type="http://schemas.openxmlformats.org/officeDocument/2006/relationships/slideMaster" Target="../slideMasters/slideMaster57.xml"/><Relationship Id="rId1" Type="http://schemas.openxmlformats.org/officeDocument/2006/relationships/themeOverride" Target="../theme/themeOverride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12/29/23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5116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88222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740254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837364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097986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60426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338069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316019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545152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640748867"/>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97346887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08099021"/>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518024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60268090"/>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94169856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5825488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74764144"/>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17669110"/>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65911587"/>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473302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961763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61610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7291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5435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538845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250724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740254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837364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097986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60426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338069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316019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54515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09382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61610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355705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028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285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944099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093820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355705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414310"/>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61610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72916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538845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250724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74025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72916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837364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097986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60426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338069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316019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545152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4668790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8408082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829052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449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538845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64015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9972725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666048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38811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571352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440250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151591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105856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957876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5520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250724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967535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426134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76922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091822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66340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1780771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5713115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785251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931902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00413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74025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025853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967535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426134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76922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091822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663402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1780771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5713115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785251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93190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837364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004136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025853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0754560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642493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276821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503894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6552736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444108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0234717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20754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097986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439209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915965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054367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09E0356-554E-984A-AB45-F85E0079E447}" type="slidenum">
              <a:rPr lang="en-US"/>
              <a:pPr>
                <a:defRPr/>
              </a:pPr>
              <a:t>‹#›</a:t>
            </a:fld>
            <a:endParaRPr lang="en-US"/>
          </a:p>
        </p:txBody>
      </p:sp>
    </p:spTree>
    <p:extLst>
      <p:ext uri="{BB962C8B-B14F-4D97-AF65-F5344CB8AC3E}">
        <p14:creationId xmlns:p14="http://schemas.microsoft.com/office/powerpoint/2010/main" val="29908596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A6A88AB-B1F2-1B46-9D66-E03BD4B6B3D1}" type="slidenum">
              <a:rPr lang="en-US"/>
              <a:pPr>
                <a:defRPr/>
              </a:pPr>
              <a:t>‹#›</a:t>
            </a:fld>
            <a:endParaRPr lang="en-US"/>
          </a:p>
        </p:txBody>
      </p:sp>
    </p:spTree>
    <p:extLst>
      <p:ext uri="{BB962C8B-B14F-4D97-AF65-F5344CB8AC3E}">
        <p14:creationId xmlns:p14="http://schemas.microsoft.com/office/powerpoint/2010/main" val="9642620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464F59D-2C4B-3640-A975-DF22C5687799}" type="slidenum">
              <a:rPr lang="en-US"/>
              <a:pPr>
                <a:defRPr/>
              </a:pPr>
              <a:t>‹#›</a:t>
            </a:fld>
            <a:endParaRPr lang="en-US"/>
          </a:p>
        </p:txBody>
      </p:sp>
    </p:spTree>
    <p:extLst>
      <p:ext uri="{BB962C8B-B14F-4D97-AF65-F5344CB8AC3E}">
        <p14:creationId xmlns:p14="http://schemas.microsoft.com/office/powerpoint/2010/main" val="27431433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4F67CE8-29C7-364B-B891-BB71309A9ACF}" type="slidenum">
              <a:rPr lang="en-US"/>
              <a:pPr>
                <a:defRPr/>
              </a:pPr>
              <a:t>‹#›</a:t>
            </a:fld>
            <a:endParaRPr lang="en-US"/>
          </a:p>
        </p:txBody>
      </p:sp>
    </p:spTree>
    <p:extLst>
      <p:ext uri="{BB962C8B-B14F-4D97-AF65-F5344CB8AC3E}">
        <p14:creationId xmlns:p14="http://schemas.microsoft.com/office/powerpoint/2010/main" val="21679144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87BED1BC-1E74-9844-B028-41C85745E93B}" type="slidenum">
              <a:rPr lang="en-US"/>
              <a:pPr>
                <a:defRPr/>
              </a:pPr>
              <a:t>‹#›</a:t>
            </a:fld>
            <a:endParaRPr lang="en-US"/>
          </a:p>
        </p:txBody>
      </p:sp>
    </p:spTree>
    <p:extLst>
      <p:ext uri="{BB962C8B-B14F-4D97-AF65-F5344CB8AC3E}">
        <p14:creationId xmlns:p14="http://schemas.microsoft.com/office/powerpoint/2010/main" val="40624658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C148BB66-7990-974B-B66A-25C6997CD045}" type="slidenum">
              <a:rPr lang="en-US"/>
              <a:pPr>
                <a:defRPr/>
              </a:pPr>
              <a:t>‹#›</a:t>
            </a:fld>
            <a:endParaRPr lang="en-US"/>
          </a:p>
        </p:txBody>
      </p:sp>
    </p:spTree>
    <p:extLst>
      <p:ext uri="{BB962C8B-B14F-4D97-AF65-F5344CB8AC3E}">
        <p14:creationId xmlns:p14="http://schemas.microsoft.com/office/powerpoint/2010/main" val="32111100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435C6C4F-F4FE-294A-9682-9D46C16C641E}" type="slidenum">
              <a:rPr lang="en-US"/>
              <a:pPr>
                <a:defRPr/>
              </a:pPr>
              <a:t>‹#›</a:t>
            </a:fld>
            <a:endParaRPr lang="en-US"/>
          </a:p>
        </p:txBody>
      </p:sp>
    </p:spTree>
    <p:extLst>
      <p:ext uri="{BB962C8B-B14F-4D97-AF65-F5344CB8AC3E}">
        <p14:creationId xmlns:p14="http://schemas.microsoft.com/office/powerpoint/2010/main" val="327789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51167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60426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6335516-AE8F-9E47-88DC-242FD404D73F}" type="slidenum">
              <a:rPr lang="en-US"/>
              <a:pPr>
                <a:defRPr/>
              </a:pPr>
              <a:t>‹#›</a:t>
            </a:fld>
            <a:endParaRPr lang="en-US"/>
          </a:p>
        </p:txBody>
      </p:sp>
    </p:spTree>
    <p:extLst>
      <p:ext uri="{BB962C8B-B14F-4D97-AF65-F5344CB8AC3E}">
        <p14:creationId xmlns:p14="http://schemas.microsoft.com/office/powerpoint/2010/main" val="25059026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BD9E638-21D3-104C-91DE-10BC83F79D26}" type="slidenum">
              <a:rPr lang="en-US"/>
              <a:pPr>
                <a:defRPr/>
              </a:pPr>
              <a:t>‹#›</a:t>
            </a:fld>
            <a:endParaRPr lang="en-US"/>
          </a:p>
        </p:txBody>
      </p:sp>
    </p:spTree>
    <p:extLst>
      <p:ext uri="{BB962C8B-B14F-4D97-AF65-F5344CB8AC3E}">
        <p14:creationId xmlns:p14="http://schemas.microsoft.com/office/powerpoint/2010/main" val="25640133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2C03482-9C37-1E4F-A0A4-852C89DFCAFC}" type="slidenum">
              <a:rPr lang="en-US"/>
              <a:pPr>
                <a:defRPr/>
              </a:pPr>
              <a:t>‹#›</a:t>
            </a:fld>
            <a:endParaRPr lang="en-US"/>
          </a:p>
        </p:txBody>
      </p:sp>
    </p:spTree>
    <p:extLst>
      <p:ext uri="{BB962C8B-B14F-4D97-AF65-F5344CB8AC3E}">
        <p14:creationId xmlns:p14="http://schemas.microsoft.com/office/powerpoint/2010/main" val="20493965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1F1F6981-692D-8C48-A6BA-E11322D43D61}" type="slidenum">
              <a:rPr lang="en-US"/>
              <a:pPr>
                <a:defRPr/>
              </a:pPr>
              <a:t>‹#›</a:t>
            </a:fld>
            <a:endParaRPr lang="en-US"/>
          </a:p>
        </p:txBody>
      </p:sp>
    </p:spTree>
    <p:extLst>
      <p:ext uri="{BB962C8B-B14F-4D97-AF65-F5344CB8AC3E}">
        <p14:creationId xmlns:p14="http://schemas.microsoft.com/office/powerpoint/2010/main" val="30221907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09E0356-554E-984A-AB45-F85E0079E447}" type="slidenum">
              <a:rPr lang="en-US"/>
              <a:pPr>
                <a:defRPr/>
              </a:pPr>
              <a:t>‹#›</a:t>
            </a:fld>
            <a:endParaRPr lang="en-US"/>
          </a:p>
        </p:txBody>
      </p:sp>
    </p:spTree>
    <p:extLst>
      <p:ext uri="{BB962C8B-B14F-4D97-AF65-F5344CB8AC3E}">
        <p14:creationId xmlns:p14="http://schemas.microsoft.com/office/powerpoint/2010/main" val="22050606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A6A88AB-B1F2-1B46-9D66-E03BD4B6B3D1}" type="slidenum">
              <a:rPr lang="en-US"/>
              <a:pPr>
                <a:defRPr/>
              </a:pPr>
              <a:t>‹#›</a:t>
            </a:fld>
            <a:endParaRPr lang="en-US"/>
          </a:p>
        </p:txBody>
      </p:sp>
    </p:spTree>
    <p:extLst>
      <p:ext uri="{BB962C8B-B14F-4D97-AF65-F5344CB8AC3E}">
        <p14:creationId xmlns:p14="http://schemas.microsoft.com/office/powerpoint/2010/main" val="19937577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464F59D-2C4B-3640-A975-DF22C5687799}" type="slidenum">
              <a:rPr lang="en-US"/>
              <a:pPr>
                <a:defRPr/>
              </a:pPr>
              <a:t>‹#›</a:t>
            </a:fld>
            <a:endParaRPr lang="en-US"/>
          </a:p>
        </p:txBody>
      </p:sp>
    </p:spTree>
    <p:extLst>
      <p:ext uri="{BB962C8B-B14F-4D97-AF65-F5344CB8AC3E}">
        <p14:creationId xmlns:p14="http://schemas.microsoft.com/office/powerpoint/2010/main" val="36495272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4F67CE8-29C7-364B-B891-BB71309A9ACF}" type="slidenum">
              <a:rPr lang="en-US"/>
              <a:pPr>
                <a:defRPr/>
              </a:pPr>
              <a:t>‹#›</a:t>
            </a:fld>
            <a:endParaRPr lang="en-US"/>
          </a:p>
        </p:txBody>
      </p:sp>
    </p:spTree>
    <p:extLst>
      <p:ext uri="{BB962C8B-B14F-4D97-AF65-F5344CB8AC3E}">
        <p14:creationId xmlns:p14="http://schemas.microsoft.com/office/powerpoint/2010/main" val="16376120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87BED1BC-1E74-9844-B028-41C85745E93B}" type="slidenum">
              <a:rPr lang="en-US"/>
              <a:pPr>
                <a:defRPr/>
              </a:pPr>
              <a:t>‹#›</a:t>
            </a:fld>
            <a:endParaRPr lang="en-US"/>
          </a:p>
        </p:txBody>
      </p:sp>
    </p:spTree>
    <p:extLst>
      <p:ext uri="{BB962C8B-B14F-4D97-AF65-F5344CB8AC3E}">
        <p14:creationId xmlns:p14="http://schemas.microsoft.com/office/powerpoint/2010/main" val="25276492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C148BB66-7990-974B-B66A-25C6997CD045}" type="slidenum">
              <a:rPr lang="en-US"/>
              <a:pPr>
                <a:defRPr/>
              </a:pPr>
              <a:t>‹#›</a:t>
            </a:fld>
            <a:endParaRPr lang="en-US"/>
          </a:p>
        </p:txBody>
      </p:sp>
    </p:spTree>
    <p:extLst>
      <p:ext uri="{BB962C8B-B14F-4D97-AF65-F5344CB8AC3E}">
        <p14:creationId xmlns:p14="http://schemas.microsoft.com/office/powerpoint/2010/main" val="3214797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338069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435C6C4F-F4FE-294A-9682-9D46C16C641E}" type="slidenum">
              <a:rPr lang="en-US"/>
              <a:pPr>
                <a:defRPr/>
              </a:pPr>
              <a:t>‹#›</a:t>
            </a:fld>
            <a:endParaRPr lang="en-US"/>
          </a:p>
        </p:txBody>
      </p:sp>
    </p:spTree>
    <p:extLst>
      <p:ext uri="{BB962C8B-B14F-4D97-AF65-F5344CB8AC3E}">
        <p14:creationId xmlns:p14="http://schemas.microsoft.com/office/powerpoint/2010/main" val="5319728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6335516-AE8F-9E47-88DC-242FD404D73F}" type="slidenum">
              <a:rPr lang="en-US"/>
              <a:pPr>
                <a:defRPr/>
              </a:pPr>
              <a:t>‹#›</a:t>
            </a:fld>
            <a:endParaRPr lang="en-US"/>
          </a:p>
        </p:txBody>
      </p:sp>
    </p:spTree>
    <p:extLst>
      <p:ext uri="{BB962C8B-B14F-4D97-AF65-F5344CB8AC3E}">
        <p14:creationId xmlns:p14="http://schemas.microsoft.com/office/powerpoint/2010/main" val="33482766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BD9E638-21D3-104C-91DE-10BC83F79D26}" type="slidenum">
              <a:rPr lang="en-US"/>
              <a:pPr>
                <a:defRPr/>
              </a:pPr>
              <a:t>‹#›</a:t>
            </a:fld>
            <a:endParaRPr lang="en-US"/>
          </a:p>
        </p:txBody>
      </p:sp>
    </p:spTree>
    <p:extLst>
      <p:ext uri="{BB962C8B-B14F-4D97-AF65-F5344CB8AC3E}">
        <p14:creationId xmlns:p14="http://schemas.microsoft.com/office/powerpoint/2010/main" val="36247476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2C03482-9C37-1E4F-A0A4-852C89DFCAFC}" type="slidenum">
              <a:rPr lang="en-US"/>
              <a:pPr>
                <a:defRPr/>
              </a:pPr>
              <a:t>‹#›</a:t>
            </a:fld>
            <a:endParaRPr lang="en-US"/>
          </a:p>
        </p:txBody>
      </p:sp>
    </p:spTree>
    <p:extLst>
      <p:ext uri="{BB962C8B-B14F-4D97-AF65-F5344CB8AC3E}">
        <p14:creationId xmlns:p14="http://schemas.microsoft.com/office/powerpoint/2010/main" val="1465947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1F1F6981-692D-8C48-A6BA-E11322D43D61}" type="slidenum">
              <a:rPr lang="en-US"/>
              <a:pPr>
                <a:defRPr/>
              </a:pPr>
              <a:t>‹#›</a:t>
            </a:fld>
            <a:endParaRPr lang="en-US"/>
          </a:p>
        </p:txBody>
      </p:sp>
    </p:spTree>
    <p:extLst>
      <p:ext uri="{BB962C8B-B14F-4D97-AF65-F5344CB8AC3E}">
        <p14:creationId xmlns:p14="http://schemas.microsoft.com/office/powerpoint/2010/main" val="27923580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09E0356-554E-984A-AB45-F85E0079E447}" type="slidenum">
              <a:rPr lang="en-US"/>
              <a:pPr>
                <a:defRPr/>
              </a:pPr>
              <a:t>‹#›</a:t>
            </a:fld>
            <a:endParaRPr lang="en-US"/>
          </a:p>
        </p:txBody>
      </p:sp>
    </p:spTree>
    <p:extLst>
      <p:ext uri="{BB962C8B-B14F-4D97-AF65-F5344CB8AC3E}">
        <p14:creationId xmlns:p14="http://schemas.microsoft.com/office/powerpoint/2010/main" val="4359240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A6A88AB-B1F2-1B46-9D66-E03BD4B6B3D1}" type="slidenum">
              <a:rPr lang="en-US"/>
              <a:pPr>
                <a:defRPr/>
              </a:pPr>
              <a:t>‹#›</a:t>
            </a:fld>
            <a:endParaRPr lang="en-US"/>
          </a:p>
        </p:txBody>
      </p:sp>
    </p:spTree>
    <p:extLst>
      <p:ext uri="{BB962C8B-B14F-4D97-AF65-F5344CB8AC3E}">
        <p14:creationId xmlns:p14="http://schemas.microsoft.com/office/powerpoint/2010/main" val="3149699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464F59D-2C4B-3640-A975-DF22C5687799}" type="slidenum">
              <a:rPr lang="en-US"/>
              <a:pPr>
                <a:defRPr/>
              </a:pPr>
              <a:t>‹#›</a:t>
            </a:fld>
            <a:endParaRPr lang="en-US"/>
          </a:p>
        </p:txBody>
      </p:sp>
    </p:spTree>
    <p:extLst>
      <p:ext uri="{BB962C8B-B14F-4D97-AF65-F5344CB8AC3E}">
        <p14:creationId xmlns:p14="http://schemas.microsoft.com/office/powerpoint/2010/main" val="10972108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4F67CE8-29C7-364B-B891-BB71309A9ACF}" type="slidenum">
              <a:rPr lang="en-US"/>
              <a:pPr>
                <a:defRPr/>
              </a:pPr>
              <a:t>‹#›</a:t>
            </a:fld>
            <a:endParaRPr lang="en-US"/>
          </a:p>
        </p:txBody>
      </p:sp>
    </p:spTree>
    <p:extLst>
      <p:ext uri="{BB962C8B-B14F-4D97-AF65-F5344CB8AC3E}">
        <p14:creationId xmlns:p14="http://schemas.microsoft.com/office/powerpoint/2010/main" val="1243584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87BED1BC-1E74-9844-B028-41C85745E93B}" type="slidenum">
              <a:rPr lang="en-US"/>
              <a:pPr>
                <a:defRPr/>
              </a:pPr>
              <a:t>‹#›</a:t>
            </a:fld>
            <a:endParaRPr lang="en-US"/>
          </a:p>
        </p:txBody>
      </p:sp>
    </p:spTree>
    <p:extLst>
      <p:ext uri="{BB962C8B-B14F-4D97-AF65-F5344CB8AC3E}">
        <p14:creationId xmlns:p14="http://schemas.microsoft.com/office/powerpoint/2010/main" val="3700065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316019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C148BB66-7990-974B-B66A-25C6997CD045}" type="slidenum">
              <a:rPr lang="en-US"/>
              <a:pPr>
                <a:defRPr/>
              </a:pPr>
              <a:t>‹#›</a:t>
            </a:fld>
            <a:endParaRPr lang="en-US"/>
          </a:p>
        </p:txBody>
      </p:sp>
    </p:spTree>
    <p:extLst>
      <p:ext uri="{BB962C8B-B14F-4D97-AF65-F5344CB8AC3E}">
        <p14:creationId xmlns:p14="http://schemas.microsoft.com/office/powerpoint/2010/main" val="33578058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435C6C4F-F4FE-294A-9682-9D46C16C641E}" type="slidenum">
              <a:rPr lang="en-US"/>
              <a:pPr>
                <a:defRPr/>
              </a:pPr>
              <a:t>‹#›</a:t>
            </a:fld>
            <a:endParaRPr lang="en-US"/>
          </a:p>
        </p:txBody>
      </p:sp>
    </p:spTree>
    <p:extLst>
      <p:ext uri="{BB962C8B-B14F-4D97-AF65-F5344CB8AC3E}">
        <p14:creationId xmlns:p14="http://schemas.microsoft.com/office/powerpoint/2010/main" val="1277901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6335516-AE8F-9E47-88DC-242FD404D73F}" type="slidenum">
              <a:rPr lang="en-US"/>
              <a:pPr>
                <a:defRPr/>
              </a:pPr>
              <a:t>‹#›</a:t>
            </a:fld>
            <a:endParaRPr lang="en-US"/>
          </a:p>
        </p:txBody>
      </p:sp>
    </p:spTree>
    <p:extLst>
      <p:ext uri="{BB962C8B-B14F-4D97-AF65-F5344CB8AC3E}">
        <p14:creationId xmlns:p14="http://schemas.microsoft.com/office/powerpoint/2010/main" val="7863111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BD9E638-21D3-104C-91DE-10BC83F79D26}" type="slidenum">
              <a:rPr lang="en-US"/>
              <a:pPr>
                <a:defRPr/>
              </a:pPr>
              <a:t>‹#›</a:t>
            </a:fld>
            <a:endParaRPr lang="en-US"/>
          </a:p>
        </p:txBody>
      </p:sp>
    </p:spTree>
    <p:extLst>
      <p:ext uri="{BB962C8B-B14F-4D97-AF65-F5344CB8AC3E}">
        <p14:creationId xmlns:p14="http://schemas.microsoft.com/office/powerpoint/2010/main" val="8312249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2C03482-9C37-1E4F-A0A4-852C89DFCAFC}" type="slidenum">
              <a:rPr lang="en-US"/>
              <a:pPr>
                <a:defRPr/>
              </a:pPr>
              <a:t>‹#›</a:t>
            </a:fld>
            <a:endParaRPr lang="en-US"/>
          </a:p>
        </p:txBody>
      </p:sp>
    </p:spTree>
    <p:extLst>
      <p:ext uri="{BB962C8B-B14F-4D97-AF65-F5344CB8AC3E}">
        <p14:creationId xmlns:p14="http://schemas.microsoft.com/office/powerpoint/2010/main" val="7553057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1F1F6981-692D-8C48-A6BA-E11322D43D61}" type="slidenum">
              <a:rPr lang="en-US"/>
              <a:pPr>
                <a:defRPr/>
              </a:pPr>
              <a:t>‹#›</a:t>
            </a:fld>
            <a:endParaRPr lang="en-US"/>
          </a:p>
        </p:txBody>
      </p:sp>
    </p:spTree>
    <p:extLst>
      <p:ext uri="{BB962C8B-B14F-4D97-AF65-F5344CB8AC3E}">
        <p14:creationId xmlns:p14="http://schemas.microsoft.com/office/powerpoint/2010/main" val="16442987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1528453143"/>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3803753948"/>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1411856034"/>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112012377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5451528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2915124884"/>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14292167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415343008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2649519043"/>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3816091726"/>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2429484253"/>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96502395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3171191163"/>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044BE9EC-5C30-774F-B790-F33B926F5514}" type="slidenum">
              <a:rPr lang="en-US"/>
              <a:pPr>
                <a:defRPr/>
              </a:pPr>
              <a:t>‹#›</a:t>
            </a:fld>
            <a:endParaRPr lang="en-US"/>
          </a:p>
        </p:txBody>
      </p:sp>
    </p:spTree>
    <p:extLst>
      <p:ext uri="{BB962C8B-B14F-4D97-AF65-F5344CB8AC3E}">
        <p14:creationId xmlns:p14="http://schemas.microsoft.com/office/powerpoint/2010/main" val="3976270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D66B958-6450-B84E-A588-42F6259244D9}" type="slidenum">
              <a:rPr lang="en-US"/>
              <a:pPr>
                <a:defRPr/>
              </a:pPr>
              <a:t>‹#›</a:t>
            </a:fld>
            <a:endParaRPr lang="en-US"/>
          </a:p>
        </p:txBody>
      </p:sp>
    </p:spTree>
    <p:extLst>
      <p:ext uri="{BB962C8B-B14F-4D97-AF65-F5344CB8AC3E}">
        <p14:creationId xmlns:p14="http://schemas.microsoft.com/office/powerpoint/2010/main" val="4253121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6161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E31C21F-A67B-E243-B0F7-B3D3E6443ECA}" type="slidenum">
              <a:rPr lang="en-US"/>
              <a:pPr>
                <a:defRPr/>
              </a:pPr>
              <a:t>‹#›</a:t>
            </a:fld>
            <a:endParaRPr lang="en-US"/>
          </a:p>
        </p:txBody>
      </p:sp>
    </p:spTree>
    <p:extLst>
      <p:ext uri="{BB962C8B-B14F-4D97-AF65-F5344CB8AC3E}">
        <p14:creationId xmlns:p14="http://schemas.microsoft.com/office/powerpoint/2010/main" val="20060536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0B6CCBC-F724-B441-A4C3-165EFD0ED9C5}" type="slidenum">
              <a:rPr lang="en-US"/>
              <a:pPr>
                <a:defRPr/>
              </a:pPr>
              <a:t>‹#›</a:t>
            </a:fld>
            <a:endParaRPr lang="en-US"/>
          </a:p>
        </p:txBody>
      </p:sp>
    </p:spTree>
    <p:extLst>
      <p:ext uri="{BB962C8B-B14F-4D97-AF65-F5344CB8AC3E}">
        <p14:creationId xmlns:p14="http://schemas.microsoft.com/office/powerpoint/2010/main" val="24443364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4CAF68A-2B4B-724C-BCF7-416A9778BE7F}" type="slidenum">
              <a:rPr lang="en-US"/>
              <a:pPr>
                <a:defRPr/>
              </a:pPr>
              <a:t>‹#›</a:t>
            </a:fld>
            <a:endParaRPr lang="en-US"/>
          </a:p>
        </p:txBody>
      </p:sp>
    </p:spTree>
    <p:extLst>
      <p:ext uri="{BB962C8B-B14F-4D97-AF65-F5344CB8AC3E}">
        <p14:creationId xmlns:p14="http://schemas.microsoft.com/office/powerpoint/2010/main" val="29098680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E5B695D7-D8B0-5845-8622-EBC2CD6AA4E7}" type="slidenum">
              <a:rPr lang="en-US"/>
              <a:pPr>
                <a:defRPr/>
              </a:pPr>
              <a:t>‹#›</a:t>
            </a:fld>
            <a:endParaRPr lang="en-US"/>
          </a:p>
        </p:txBody>
      </p:sp>
    </p:spTree>
    <p:extLst>
      <p:ext uri="{BB962C8B-B14F-4D97-AF65-F5344CB8AC3E}">
        <p14:creationId xmlns:p14="http://schemas.microsoft.com/office/powerpoint/2010/main" val="7208057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BA4CCC26-0EA2-AD49-A64B-8AD5827ACB18}" type="slidenum">
              <a:rPr lang="en-US"/>
              <a:pPr>
                <a:defRPr/>
              </a:pPr>
              <a:t>‹#›</a:t>
            </a:fld>
            <a:endParaRPr lang="en-US"/>
          </a:p>
        </p:txBody>
      </p:sp>
    </p:spTree>
    <p:extLst>
      <p:ext uri="{BB962C8B-B14F-4D97-AF65-F5344CB8AC3E}">
        <p14:creationId xmlns:p14="http://schemas.microsoft.com/office/powerpoint/2010/main" val="4815220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2708E23-B935-FD4C-AD60-349E792BDDAC}" type="slidenum">
              <a:rPr lang="en-US"/>
              <a:pPr>
                <a:defRPr/>
              </a:pPr>
              <a:t>‹#›</a:t>
            </a:fld>
            <a:endParaRPr lang="en-US"/>
          </a:p>
        </p:txBody>
      </p:sp>
    </p:spTree>
    <p:extLst>
      <p:ext uri="{BB962C8B-B14F-4D97-AF65-F5344CB8AC3E}">
        <p14:creationId xmlns:p14="http://schemas.microsoft.com/office/powerpoint/2010/main" val="31654535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3194626-85B7-8544-BD93-F11852B2C046}" type="slidenum">
              <a:rPr lang="en-US"/>
              <a:pPr>
                <a:defRPr/>
              </a:pPr>
              <a:t>‹#›</a:t>
            </a:fld>
            <a:endParaRPr lang="en-US"/>
          </a:p>
        </p:txBody>
      </p:sp>
    </p:spTree>
    <p:extLst>
      <p:ext uri="{BB962C8B-B14F-4D97-AF65-F5344CB8AC3E}">
        <p14:creationId xmlns:p14="http://schemas.microsoft.com/office/powerpoint/2010/main" val="7952802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8B1A65-0F98-094D-A451-24B54394D856}" type="slidenum">
              <a:rPr lang="en-US"/>
              <a:pPr>
                <a:defRPr/>
              </a:pPr>
              <a:t>‹#›</a:t>
            </a:fld>
            <a:endParaRPr lang="en-US"/>
          </a:p>
        </p:txBody>
      </p:sp>
    </p:spTree>
    <p:extLst>
      <p:ext uri="{BB962C8B-B14F-4D97-AF65-F5344CB8AC3E}">
        <p14:creationId xmlns:p14="http://schemas.microsoft.com/office/powerpoint/2010/main" val="37049603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DAB3D32-B365-684B-856E-1EB36F8E9431}" type="slidenum">
              <a:rPr lang="en-US"/>
              <a:pPr>
                <a:defRPr/>
              </a:pPr>
              <a:t>‹#›</a:t>
            </a:fld>
            <a:endParaRPr lang="en-US"/>
          </a:p>
        </p:txBody>
      </p:sp>
    </p:spTree>
    <p:extLst>
      <p:ext uri="{BB962C8B-B14F-4D97-AF65-F5344CB8AC3E}">
        <p14:creationId xmlns:p14="http://schemas.microsoft.com/office/powerpoint/2010/main" val="36505367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338DD89-FBA7-0447-9410-3DC80D206635}" type="slidenum">
              <a:rPr lang="en-US"/>
              <a:pPr>
                <a:defRPr/>
              </a:pPr>
              <a:t>‹#›</a:t>
            </a:fld>
            <a:endParaRPr lang="en-US"/>
          </a:p>
        </p:txBody>
      </p:sp>
    </p:spTree>
    <p:extLst>
      <p:ext uri="{BB962C8B-B14F-4D97-AF65-F5344CB8AC3E}">
        <p14:creationId xmlns:p14="http://schemas.microsoft.com/office/powerpoint/2010/main" val="1277606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72916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34F34F87-D673-EE49-9545-CB4A5FE4A2FC}" type="slidenum">
              <a:rPr lang="en-US"/>
              <a:pPr>
                <a:defRPr/>
              </a:pPr>
              <a:t>‹#›</a:t>
            </a:fld>
            <a:endParaRPr lang="en-US"/>
          </a:p>
        </p:txBody>
      </p:sp>
    </p:spTree>
    <p:extLst>
      <p:ext uri="{BB962C8B-B14F-4D97-AF65-F5344CB8AC3E}">
        <p14:creationId xmlns:p14="http://schemas.microsoft.com/office/powerpoint/2010/main" val="37732213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A075CA1-66BD-5A46-9078-2FFAD5766CA7}" type="slidenum">
              <a:rPr lang="en-US"/>
              <a:pPr>
                <a:defRPr/>
              </a:pPr>
              <a:t>‹#›</a:t>
            </a:fld>
            <a:endParaRPr lang="en-US"/>
          </a:p>
        </p:txBody>
      </p:sp>
    </p:spTree>
    <p:extLst>
      <p:ext uri="{BB962C8B-B14F-4D97-AF65-F5344CB8AC3E}">
        <p14:creationId xmlns:p14="http://schemas.microsoft.com/office/powerpoint/2010/main" val="28984660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08D85CD-827A-3A49-9FE5-E5855FBD0771}" type="slidenum">
              <a:rPr lang="en-US"/>
              <a:pPr>
                <a:defRPr/>
              </a:pPr>
              <a:t>‹#›</a:t>
            </a:fld>
            <a:endParaRPr lang="en-US"/>
          </a:p>
        </p:txBody>
      </p:sp>
    </p:spTree>
    <p:extLst>
      <p:ext uri="{BB962C8B-B14F-4D97-AF65-F5344CB8AC3E}">
        <p14:creationId xmlns:p14="http://schemas.microsoft.com/office/powerpoint/2010/main" val="12973816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516EA5C-96EE-FC41-8845-7D8DD4F970C5}" type="slidenum">
              <a:rPr lang="en-US"/>
              <a:pPr>
                <a:defRPr/>
              </a:pPr>
              <a:t>‹#›</a:t>
            </a:fld>
            <a:endParaRPr lang="en-US"/>
          </a:p>
        </p:txBody>
      </p:sp>
    </p:spTree>
    <p:extLst>
      <p:ext uri="{BB962C8B-B14F-4D97-AF65-F5344CB8AC3E}">
        <p14:creationId xmlns:p14="http://schemas.microsoft.com/office/powerpoint/2010/main" val="24725284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53AC0024-52A3-A34B-9050-0DBD06E41C60}" type="slidenum">
              <a:rPr lang="en-US"/>
              <a:pPr>
                <a:defRPr/>
              </a:pPr>
              <a:t>‹#›</a:t>
            </a:fld>
            <a:endParaRPr lang="en-US"/>
          </a:p>
        </p:txBody>
      </p:sp>
    </p:spTree>
    <p:extLst>
      <p:ext uri="{BB962C8B-B14F-4D97-AF65-F5344CB8AC3E}">
        <p14:creationId xmlns:p14="http://schemas.microsoft.com/office/powerpoint/2010/main" val="10133397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5761BACD-D7A7-CB4D-8204-BA5B66EA9343}" type="slidenum">
              <a:rPr lang="en-US"/>
              <a:pPr>
                <a:defRPr/>
              </a:pPr>
              <a:t>‹#›</a:t>
            </a:fld>
            <a:endParaRPr lang="en-US"/>
          </a:p>
        </p:txBody>
      </p:sp>
    </p:spTree>
    <p:extLst>
      <p:ext uri="{BB962C8B-B14F-4D97-AF65-F5344CB8AC3E}">
        <p14:creationId xmlns:p14="http://schemas.microsoft.com/office/powerpoint/2010/main" val="192168142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57109AE2-05C7-4047-B017-3459DD14FCD3}" type="slidenum">
              <a:rPr lang="en-US"/>
              <a:pPr>
                <a:defRPr/>
              </a:pPr>
              <a:t>‹#›</a:t>
            </a:fld>
            <a:endParaRPr lang="en-US"/>
          </a:p>
        </p:txBody>
      </p:sp>
    </p:spTree>
    <p:extLst>
      <p:ext uri="{BB962C8B-B14F-4D97-AF65-F5344CB8AC3E}">
        <p14:creationId xmlns:p14="http://schemas.microsoft.com/office/powerpoint/2010/main" val="4377067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4004F2D4-0B66-4545-BD13-CC22A2517220}" type="slidenum">
              <a:rPr lang="en-US"/>
              <a:pPr>
                <a:defRPr/>
              </a:pPr>
              <a:t>‹#›</a:t>
            </a:fld>
            <a:endParaRPr lang="en-US"/>
          </a:p>
        </p:txBody>
      </p:sp>
    </p:spTree>
    <p:extLst>
      <p:ext uri="{BB962C8B-B14F-4D97-AF65-F5344CB8AC3E}">
        <p14:creationId xmlns:p14="http://schemas.microsoft.com/office/powerpoint/2010/main" val="27723298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98DD4042-9116-E140-BC8F-B647076AAD7D}" type="slidenum">
              <a:rPr lang="en-US"/>
              <a:pPr>
                <a:defRPr/>
              </a:pPr>
              <a:t>‹#›</a:t>
            </a:fld>
            <a:endParaRPr lang="en-US"/>
          </a:p>
        </p:txBody>
      </p:sp>
    </p:spTree>
    <p:extLst>
      <p:ext uri="{BB962C8B-B14F-4D97-AF65-F5344CB8AC3E}">
        <p14:creationId xmlns:p14="http://schemas.microsoft.com/office/powerpoint/2010/main" val="4633677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5FC3CC3-1571-5C48-A9B7-A013B86CA750}" type="slidenum">
              <a:rPr lang="en-US"/>
              <a:pPr>
                <a:defRPr/>
              </a:pPr>
              <a:t>‹#›</a:t>
            </a:fld>
            <a:endParaRPr lang="en-US"/>
          </a:p>
        </p:txBody>
      </p:sp>
    </p:spTree>
    <p:extLst>
      <p:ext uri="{BB962C8B-B14F-4D97-AF65-F5344CB8AC3E}">
        <p14:creationId xmlns:p14="http://schemas.microsoft.com/office/powerpoint/2010/main" val="4101119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538845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C4D3D3F6-098A-7341-84AD-82E09A136392}" type="slidenum">
              <a:rPr lang="en-US"/>
              <a:pPr>
                <a:defRPr/>
              </a:pPr>
              <a:t>‹#›</a:t>
            </a:fld>
            <a:endParaRPr lang="en-US"/>
          </a:p>
        </p:txBody>
      </p:sp>
    </p:spTree>
    <p:extLst>
      <p:ext uri="{BB962C8B-B14F-4D97-AF65-F5344CB8AC3E}">
        <p14:creationId xmlns:p14="http://schemas.microsoft.com/office/powerpoint/2010/main" val="33505262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296341"/>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520840"/>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756592"/>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903956"/>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16396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199532"/>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628022"/>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80249"/>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69963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2507241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753811"/>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145305"/>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191923"/>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660863922"/>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28081590"/>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141996941"/>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7470376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16079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76159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32949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740254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595280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579297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503098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869556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302825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62072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690039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33568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697988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574343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8373642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15099303"/>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47748169"/>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137853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63593811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353741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5024456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91197926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5903471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7221099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9673090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12/29/23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35023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0979866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1367260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33296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4154088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069702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0114764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0130773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2293420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1550433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235448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175011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60426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770984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466558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12/29/23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615452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36090321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1F8F537E-5DAA-AC4C-8053-EB8D60B8F21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518863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C37B06D-42C0-B140-B503-5988354B0E7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601590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B2DF32D-768B-DA4B-AB09-51DFE1CC63B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3355305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42BA8D51-C5C7-BE4D-A508-E036EDE35BBF}"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04787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7F4D37B-1FEA-CA4F-AA09-478D2CC9812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4398955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8D46A5F-C8EB-0147-BF09-9CEBFBAE4985}"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25663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3380699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6737C2BE-2908-6A43-9ACC-CE76BAB453C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15617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EC7283B-34FD-7E41-B756-7DEA65F198F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8830702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5D0F5E6-B2B0-7A48-A4DD-81FCDF6E54E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66188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F5A01167-C66D-0742-9EBA-B2B8C282A28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1857563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387870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1251509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13916447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1319173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5884735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2756205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316019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6041025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8806421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0589632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42787998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318166954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40136946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7690288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59391751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CC0BDF7D-2D5C-D44F-8BEE-503A5E146828}" type="slidenum">
              <a:rPr lang="en-GB"/>
              <a:pPr>
                <a:defRPr/>
              </a:pPr>
              <a:t>‹#›</a:t>
            </a:fld>
            <a:endParaRPr lang="en-GB"/>
          </a:p>
        </p:txBody>
      </p:sp>
    </p:spTree>
    <p:extLst>
      <p:ext uri="{BB962C8B-B14F-4D97-AF65-F5344CB8AC3E}">
        <p14:creationId xmlns:p14="http://schemas.microsoft.com/office/powerpoint/2010/main" val="18290628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E3187D6-6FAC-0E4D-BB6E-CFE124E88145}" type="slidenum">
              <a:rPr lang="en-GB"/>
              <a:pPr>
                <a:defRPr/>
              </a:pPr>
              <a:t>‹#›</a:t>
            </a:fld>
            <a:endParaRPr lang="en-GB"/>
          </a:p>
        </p:txBody>
      </p:sp>
    </p:spTree>
    <p:extLst>
      <p:ext uri="{BB962C8B-B14F-4D97-AF65-F5344CB8AC3E}">
        <p14:creationId xmlns:p14="http://schemas.microsoft.com/office/powerpoint/2010/main" val="374966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545152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BD3CC186-F05F-E742-92AF-E12E64E70D92}" type="slidenum">
              <a:rPr lang="en-GB"/>
              <a:pPr>
                <a:defRPr/>
              </a:pPr>
              <a:t>‹#›</a:t>
            </a:fld>
            <a:endParaRPr lang="en-GB"/>
          </a:p>
        </p:txBody>
      </p:sp>
    </p:spTree>
    <p:extLst>
      <p:ext uri="{BB962C8B-B14F-4D97-AF65-F5344CB8AC3E}">
        <p14:creationId xmlns:p14="http://schemas.microsoft.com/office/powerpoint/2010/main" val="36914311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DDBE067A-56CC-E443-8693-815832808D31}" type="slidenum">
              <a:rPr lang="en-GB"/>
              <a:pPr>
                <a:defRPr/>
              </a:pPr>
              <a:t>‹#›</a:t>
            </a:fld>
            <a:endParaRPr lang="en-GB"/>
          </a:p>
        </p:txBody>
      </p:sp>
    </p:spTree>
    <p:extLst>
      <p:ext uri="{BB962C8B-B14F-4D97-AF65-F5344CB8AC3E}">
        <p14:creationId xmlns:p14="http://schemas.microsoft.com/office/powerpoint/2010/main" val="43348308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5A0433F7-5899-B447-9ED7-F7639070D92F}" type="slidenum">
              <a:rPr lang="en-GB"/>
              <a:pPr>
                <a:defRPr/>
              </a:pPr>
              <a:t>‹#›</a:t>
            </a:fld>
            <a:endParaRPr lang="en-GB"/>
          </a:p>
        </p:txBody>
      </p:sp>
    </p:spTree>
    <p:extLst>
      <p:ext uri="{BB962C8B-B14F-4D97-AF65-F5344CB8AC3E}">
        <p14:creationId xmlns:p14="http://schemas.microsoft.com/office/powerpoint/2010/main" val="38192873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6497DEE5-2203-0044-AEEA-81770FCD124A}" type="slidenum">
              <a:rPr lang="en-GB"/>
              <a:pPr>
                <a:defRPr/>
              </a:pPr>
              <a:t>‹#›</a:t>
            </a:fld>
            <a:endParaRPr lang="en-GB"/>
          </a:p>
        </p:txBody>
      </p:sp>
    </p:spTree>
    <p:extLst>
      <p:ext uri="{BB962C8B-B14F-4D97-AF65-F5344CB8AC3E}">
        <p14:creationId xmlns:p14="http://schemas.microsoft.com/office/powerpoint/2010/main" val="28202623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E28B1615-3B77-F44D-BD2B-1C2C31002BC1}" type="slidenum">
              <a:rPr lang="en-GB"/>
              <a:pPr>
                <a:defRPr/>
              </a:pPr>
              <a:t>‹#›</a:t>
            </a:fld>
            <a:endParaRPr lang="en-GB"/>
          </a:p>
        </p:txBody>
      </p:sp>
    </p:spTree>
    <p:extLst>
      <p:ext uri="{BB962C8B-B14F-4D97-AF65-F5344CB8AC3E}">
        <p14:creationId xmlns:p14="http://schemas.microsoft.com/office/powerpoint/2010/main" val="36546298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9DFE59E1-3E65-664D-8260-7D349243855B}" type="slidenum">
              <a:rPr lang="en-GB"/>
              <a:pPr>
                <a:defRPr/>
              </a:pPr>
              <a:t>‹#›</a:t>
            </a:fld>
            <a:endParaRPr lang="en-GB"/>
          </a:p>
        </p:txBody>
      </p:sp>
    </p:spTree>
    <p:extLst>
      <p:ext uri="{BB962C8B-B14F-4D97-AF65-F5344CB8AC3E}">
        <p14:creationId xmlns:p14="http://schemas.microsoft.com/office/powerpoint/2010/main" val="32955431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775F8692-9B31-0243-A829-4615F14E57A8}" type="slidenum">
              <a:rPr lang="en-GB"/>
              <a:pPr>
                <a:defRPr/>
              </a:pPr>
              <a:t>‹#›</a:t>
            </a:fld>
            <a:endParaRPr lang="en-GB"/>
          </a:p>
        </p:txBody>
      </p:sp>
    </p:spTree>
    <p:extLst>
      <p:ext uri="{BB962C8B-B14F-4D97-AF65-F5344CB8AC3E}">
        <p14:creationId xmlns:p14="http://schemas.microsoft.com/office/powerpoint/2010/main" val="65193167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E2891A6-DBC7-A24E-BC8C-602CC8A6769F}" type="slidenum">
              <a:rPr lang="en-GB"/>
              <a:pPr>
                <a:defRPr/>
              </a:pPr>
              <a:t>‹#›</a:t>
            </a:fld>
            <a:endParaRPr lang="en-GB"/>
          </a:p>
        </p:txBody>
      </p:sp>
    </p:spTree>
    <p:extLst>
      <p:ext uri="{BB962C8B-B14F-4D97-AF65-F5344CB8AC3E}">
        <p14:creationId xmlns:p14="http://schemas.microsoft.com/office/powerpoint/2010/main" val="22904077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76D0BD24-105D-8642-B3E2-732BB226C524}" type="slidenum">
              <a:rPr lang="en-GB"/>
              <a:pPr>
                <a:defRPr/>
              </a:pPr>
              <a:t>‹#›</a:t>
            </a:fld>
            <a:endParaRPr lang="en-GB"/>
          </a:p>
        </p:txBody>
      </p:sp>
    </p:spTree>
    <p:extLst>
      <p:ext uri="{BB962C8B-B14F-4D97-AF65-F5344CB8AC3E}">
        <p14:creationId xmlns:p14="http://schemas.microsoft.com/office/powerpoint/2010/main" val="308210074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1829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81939689"/>
      </p:ext>
    </p:extLst>
  </p:cSld>
  <p:clrMapOvr>
    <a:masterClrMapping/>
  </p:clrMapOvr>
  <p:transition spd="med">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681793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135723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783271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364724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3420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468292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48880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094289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314966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8950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616104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8808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005545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5100211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771386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320431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71939780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54363558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4288740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2748510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696233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729164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97438275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82889985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69851352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7655247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7974403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3459863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8024288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9142931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9077652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8352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5388451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604419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7370107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8241905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844255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260480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395465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7483256"/>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8895868"/>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067966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52673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2507241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8950403"/>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7739298"/>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816723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71513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774874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8099354"/>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1208132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802282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3147411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6547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12/29/23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37212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7402543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214153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8126307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988263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1618462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1661702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3540252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9326025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2440558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88902009"/>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3532666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8373642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2794201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89059489"/>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94048100"/>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4726757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42342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4337196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8485986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556650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08861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8134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0979866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7297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92725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43828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79333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50311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59908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701661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565076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805637"/>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62587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604268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657476"/>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379748"/>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414205"/>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075747"/>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092948"/>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496586"/>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770108"/>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8191055"/>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206562"/>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9463360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3380699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507871"/>
      </p:ext>
    </p:extLst>
  </p:cSld>
  <p:clrMapOvr>
    <a:masterClrMapping/>
  </p:clrMapOvr>
  <p:transition spd="med">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19414617"/>
      </p:ext>
    </p:extLst>
  </p:cSld>
  <p:clrMapOvr>
    <a:masterClrMapping/>
  </p:clrMapOvr>
  <p:transition spd="med">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610240"/>
      </p:ext>
    </p:extLst>
  </p:cSld>
  <p:clrMapOvr>
    <a:masterClrMapping/>
  </p:clrMapOvr>
  <p:transition spd="med">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4076297"/>
      </p:ext>
    </p:extLst>
  </p:cSld>
  <p:clrMapOvr>
    <a:masterClrMapping/>
  </p:clrMapOvr>
  <p:transition spd="med">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51220218"/>
      </p:ext>
    </p:extLst>
  </p:cSld>
  <p:clrMapOvr>
    <a:masterClrMapping/>
  </p:clrMapOvr>
  <p:transition spd="med">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6359"/>
      </p:ext>
    </p:extLst>
  </p:cSld>
  <p:clrMapOvr>
    <a:masterClrMapping/>
  </p:clrMapOvr>
  <p:transition spd="med">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2410892"/>
      </p:ext>
    </p:extLst>
  </p:cSld>
  <p:clrMapOvr>
    <a:masterClrMapping/>
  </p:clrMapOvr>
  <p:transition spd="med">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4940671"/>
      </p:ext>
    </p:extLst>
  </p:cSld>
  <p:clrMapOvr>
    <a:masterClrMapping/>
  </p:clrMapOvr>
  <p:transition spd="med">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397052"/>
      </p:ext>
    </p:extLst>
  </p:cSld>
  <p:clrMapOvr>
    <a:masterClrMapping/>
  </p:clrMapOvr>
  <p:transition spd="med">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67462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316019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596700741"/>
      </p:ext>
    </p:extLst>
  </p:cSld>
  <p:clrMapOvr>
    <a:masterClrMapping/>
  </p:clrMapOvr>
  <p:transition spd="med">
    <p:cu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051699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466007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038622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47773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43310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875135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341250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609940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0178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5451528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449210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385868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196070"/>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253725"/>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895697"/>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247417"/>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376712"/>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357372"/>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312582"/>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309933"/>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85484393"/>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504034"/>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028185"/>
      </p:ext>
    </p:extLst>
  </p:cSld>
  <p:clrMapOvr>
    <a:masterClrMapping/>
  </p:clrMapOvr>
  <p:transition spd="med">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038013"/>
      </p:ext>
    </p:extLst>
  </p:cSld>
  <p:clrMapOvr>
    <a:masterClrMapping/>
  </p:clrMapOvr>
  <p:transition spd="med">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125100917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394960"/>
      </p:ext>
    </p:extLst>
  </p:cSld>
  <p:clrMapOvr>
    <a:masterClrMapping/>
  </p:clrMapOvr>
  <p:transition spd="med">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223649"/>
      </p:ext>
    </p:extLst>
  </p:cSld>
  <p:clrMapOvr>
    <a:masterClrMapping/>
  </p:clrMapOvr>
  <p:transition spd="med">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398213"/>
      </p:ext>
    </p:extLst>
  </p:cSld>
  <p:clrMapOvr>
    <a:masterClrMapping/>
  </p:clrMapOvr>
  <p:transition spd="med">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49588"/>
      </p:ext>
    </p:extLst>
  </p:cSld>
  <p:clrMapOvr>
    <a:masterClrMapping/>
  </p:clrMapOvr>
  <p:transition spd="med">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845370"/>
      </p:ext>
    </p:extLst>
  </p:cSld>
  <p:clrMapOvr>
    <a:masterClrMapping/>
  </p:clrMapOvr>
  <p:transition spd="med">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748413"/>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4727976"/>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675109"/>
      </p:ext>
    </p:extLst>
  </p:cSld>
  <p:clrMapOvr>
    <a:masterClrMapping/>
  </p:clrMapOvr>
  <p:transition spd="med">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435541"/>
      </p:ext>
    </p:extLst>
  </p:cSld>
  <p:clrMapOvr>
    <a:masterClrMapping/>
  </p:clrMapOvr>
  <p:transition spd="med">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704212"/>
      </p:ext>
    </p:extLst>
  </p:cSld>
  <p:clrMapOvr>
    <a:masterClrMapping/>
  </p:clrMapOvr>
  <p:transition spd="med">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7247"/>
      </p:ext>
    </p:extLst>
  </p:cSld>
  <p:clrMapOvr>
    <a:masterClrMapping/>
  </p:clrMapOvr>
  <p:transition spd="med">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343687"/>
      </p:ext>
    </p:extLst>
  </p:cSld>
  <p:clrMapOvr>
    <a:masterClrMapping/>
  </p:clrMapOvr>
  <p:transition spd="med">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509225"/>
      </p:ext>
    </p:extLst>
  </p:cSld>
  <p:clrMapOvr>
    <a:masterClrMapping/>
  </p:clrMapOvr>
  <p:transition>
    <p:wheel spokes="0"/>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58911"/>
      </p:ext>
    </p:extLst>
  </p:cSld>
  <p:clrMapOvr>
    <a:masterClrMapping/>
  </p:clrMapOvr>
  <p:transition>
    <p:wheel spokes="0"/>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20330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82662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500892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8560666"/>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3818344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12/29/23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386886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12/29/23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5018035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12/29/23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825504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0318575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885569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28218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36945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29/12/23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233543254"/>
      </p:ext>
    </p:extLst>
  </p:cSld>
  <p:clrMapOvr>
    <a:overrideClrMapping bg1="dk1" tx1="lt1" bg2="dk2" tx2="lt2" accent1="accent1" accent2="accent2" accent3="accent3" accent4="accent4" accent5="accent5" accent6="accent6" hlink="hlink" folHlink="folHlink"/>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29/12/23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3663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12/29/23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554388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69366115"/>
      </p:ext>
    </p:extLst>
  </p:cSld>
  <p:clrMapOvr>
    <a:masterClrMapping/>
  </p:clrMapOvr>
  <p:transitio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29/12/23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65521835"/>
      </p:ext>
    </p:extLst>
  </p:cSld>
  <p:clrMapOvr>
    <a:overrideClrMapping bg1="lt1" tx1="dk1" bg2="lt2" tx2="dk2" accent1="accent1" accent2="accent2" accent3="accent3" accent4="accent4" accent5="accent5" accent6="accent6" hlink="hlink" folHlink="folHlink"/>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29/12/23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1520846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29/12/23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895164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29/12/23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64179921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29/12/23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44164621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29/12/23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349924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29/12/23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08443736"/>
      </p:ext>
    </p:extLst>
  </p:cSld>
  <p:clrMapOvr>
    <a:overrideClrMapping bg1="lt1" tx1="dk1" bg2="lt2" tx2="dk2" accent1="accent1" accent2="accent2" accent3="accent3" accent4="accent4" accent5="accent5" accent6="accent6" hlink="hlink" folHlink="folHlink"/>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29/12/23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7190647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29/12/23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228743093"/>
      </p:ext>
    </p:extLst>
  </p:cSld>
  <p:clrMapOvr>
    <a:overrideClrMapping bg1="lt1" tx1="dk1" bg2="lt2" tx2="dk2" accent1="accent1" accent2="accent2" accent3="accent3" accent4="accent4" accent5="accent5" accent6="accent6" hlink="hlink" folHlink="folHlink"/>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09967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95720802"/>
      </p:ext>
    </p:extLst>
  </p:cSld>
  <p:clrMapOvr>
    <a:masterClrMapping/>
  </p:clrMapOvr>
  <p:transition spd="med">
    <p:randomBar dir="ver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4521398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65319928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07072172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0112807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4028513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5413311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95437612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1445295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2534423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128291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08056351"/>
      </p:ext>
    </p:extLst>
  </p:cSld>
  <p:clrMapOvr>
    <a:masterClrMapping/>
  </p:clrMapOvr>
  <p:transition spd="med">
    <p:randomBar dir="ver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162136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00168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0840414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42780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071549"/>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54029336"/>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44376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516079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938222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21622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40426993"/>
      </p:ext>
    </p:extLst>
  </p:cSld>
  <p:clrMapOvr>
    <a:masterClrMapping/>
  </p:clrMapOvr>
  <p:transition spd="med">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01625"/>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12/29/23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748033086"/>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12/29/23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4055150878"/>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12/29/23</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3448863397"/>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11232911"/>
      </p:ext>
    </p:extLst>
  </p:cSld>
  <p:clrMapOvr>
    <a:masterClrMapping/>
  </p:clrMapOvr>
  <p:transition spd="med">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8399990"/>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95858675"/>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9258482"/>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72375378"/>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79028674"/>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71736125"/>
      </p:ext>
    </p:extLst>
  </p:cSld>
  <p:clrMapOvr>
    <a:masterClrMapping/>
  </p:clrMapOvr>
  <p:transition spd="med">
    <p:randomBar dir="ver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23927920"/>
      </p:ext>
    </p:extLst>
  </p:cSld>
  <p:clrMapOvr>
    <a:masterClrMapping/>
  </p:clrMapOvr>
  <p:transition spd="med">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28457317"/>
      </p:ext>
    </p:extLst>
  </p:cSld>
  <p:clrMapOvr>
    <a:masterClrMapping/>
  </p:clrMapOvr>
  <p:transition spd="med">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7795708"/>
      </p:ext>
    </p:extLst>
  </p:cSld>
  <p:clrMapOvr>
    <a:masterClrMapping/>
  </p:clrMapOvr>
  <p:transition spd="med">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07775886"/>
      </p:ext>
    </p:extLst>
  </p:cSld>
  <p:clrMapOvr>
    <a:masterClrMapping/>
  </p:clrMapOvr>
  <p:transition spd="med">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43314599"/>
      </p:ext>
    </p:extLst>
  </p:cSld>
  <p:clrMapOvr>
    <a:masterClrMapping/>
  </p:clrMapOvr>
  <p:transition spd="med">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48903612"/>
      </p:ext>
    </p:extLst>
  </p:cSld>
  <p:clrMapOvr>
    <a:masterClrMapping/>
  </p:clrMapOvr>
  <p:transition spd="med">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8781683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198847987"/>
      </p:ext>
    </p:extLst>
  </p:cSld>
  <p:clrMapOvr>
    <a:masterClrMapping/>
  </p:clrMapOvr>
  <p:transition spd="med">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180916926"/>
      </p:ext>
    </p:extLst>
  </p:cSld>
  <p:clrMapOvr>
    <a:masterClrMapping/>
  </p:clrMapOvr>
  <p:transition spd="med">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73246142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0355033"/>
      </p:ext>
    </p:extLst>
  </p:cSld>
  <p:clrMapOvr>
    <a:masterClrMapping/>
  </p:clrMapOvr>
  <p:transition spd="med">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599332398"/>
      </p:ext>
    </p:extLst>
  </p:cSld>
  <p:clrMapOvr>
    <a:masterClrMapping/>
  </p:clrMapOvr>
  <p:transition spd="med">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151811491"/>
      </p:ext>
    </p:extLst>
  </p:cSld>
  <p:clrMapOvr>
    <a:masterClrMapping/>
  </p:clrMapOvr>
  <p:transition spd="med">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999053915"/>
      </p:ext>
    </p:extLst>
  </p:cSld>
  <p:clrMapOvr>
    <a:masterClrMapping/>
  </p:clrMapOvr>
  <p:transition spd="med">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522652237"/>
      </p:ext>
    </p:extLst>
  </p:cSld>
  <p:clrMapOvr>
    <a:masterClrMapping/>
  </p:clrMapOvr>
  <p:transition spd="med">
    <p:randomBar dir="ver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416382042"/>
      </p:ext>
    </p:extLst>
  </p:cSld>
  <p:clrMapOvr>
    <a:masterClrMapping/>
  </p:clrMapOvr>
  <p:transition spd="med">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884848708"/>
      </p:ext>
    </p:extLst>
  </p:cSld>
  <p:clrMapOvr>
    <a:masterClrMapping/>
  </p:clrMapOvr>
  <p:transition spd="med">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068540473"/>
      </p:ext>
    </p:extLst>
  </p:cSld>
  <p:clrMapOvr>
    <a:masterClrMapping/>
  </p:clrMapOvr>
  <p:transition spd="med">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2646144189"/>
      </p:ext>
    </p:extLst>
  </p:cSld>
  <p:clrMapOvr>
    <a:masterClrMapping/>
  </p:clrMapOvr>
  <p:transition spd="med">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875248652"/>
      </p:ext>
    </p:extLst>
  </p:cSld>
  <p:clrMapOvr>
    <a:masterClrMapping/>
  </p:clrMapOvr>
  <p:transition spd="med">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36437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59584584"/>
      </p:ext>
    </p:extLst>
  </p:cSld>
  <p:clrMapOvr>
    <a:masterClrMapping/>
  </p:clrMapOvr>
  <p:transition spd="med">
    <p:randomBar dir="vert"/>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934910"/>
      </p:ext>
    </p:extLst>
  </p:cSld>
  <p:clrMapOvr>
    <a:masterClrMapping/>
  </p:clrMapOvr>
  <p:transition spd="med">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272683"/>
      </p:ext>
    </p:extLst>
  </p:cSld>
  <p:clrMapOvr>
    <a:masterClrMapping/>
  </p:clrMapOvr>
  <p:transition spd="med">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780947"/>
      </p:ext>
    </p:extLst>
  </p:cSld>
  <p:clrMapOvr>
    <a:masterClrMapping/>
  </p:clrMapOvr>
  <p:transition spd="med">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44893"/>
      </p:ext>
    </p:extLst>
  </p:cSld>
  <p:clrMapOvr>
    <a:masterClrMapping/>
  </p:clrMapOvr>
  <p:transition spd="med">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321014"/>
      </p:ext>
    </p:extLst>
  </p:cSld>
  <p:clrMapOvr>
    <a:masterClrMapping/>
  </p:clrMapOvr>
  <p:transition spd="med">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909663"/>
      </p:ext>
    </p:extLst>
  </p:cSld>
  <p:clrMapOvr>
    <a:masterClrMapping/>
  </p:clrMapOvr>
  <p:transition spd="med">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204527"/>
      </p:ext>
    </p:extLst>
  </p:cSld>
  <p:clrMapOvr>
    <a:masterClrMapping/>
  </p:clrMapOvr>
  <p:transition spd="med">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579675"/>
      </p:ext>
    </p:extLst>
  </p:cSld>
  <p:clrMapOvr>
    <a:masterClrMapping/>
  </p:clrMapOvr>
  <p:transition spd="med">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123412"/>
      </p:ext>
    </p:extLst>
  </p:cSld>
  <p:clrMapOvr>
    <a:masterClrMapping/>
  </p:clrMapOvr>
  <p:transition spd="med">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99537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9820574"/>
      </p:ext>
    </p:extLst>
  </p:cSld>
  <p:clrMapOvr>
    <a:masterClrMapping/>
  </p:clrMapOvr>
  <p:transition spd="med">
    <p:randomBar dir="vert"/>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916201"/>
      </p:ext>
    </p:extLst>
  </p:cSld>
  <p:clrMapOvr>
    <a:masterClrMapping/>
  </p:clrMapOvr>
  <p:transition spd="med">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90147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494857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262091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279288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300309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355390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2828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415628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1341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99779448"/>
      </p:ext>
    </p:extLst>
  </p:cSld>
  <p:clrMapOvr>
    <a:masterClrMapping/>
  </p:clrMapOvr>
  <p:transition spd="med">
    <p:randomBar dir="vert"/>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3028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899976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33815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72656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01362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4493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45574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80432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90971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18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427036658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65605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24276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14036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17953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73572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2891164789"/>
      </p:ext>
    </p:extLst>
  </p:cSld>
  <p:clrMapOvr>
    <a:masterClrMapping/>
  </p:clrMapOvr>
  <p:transition spd="med">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629549653"/>
      </p:ext>
    </p:extLst>
  </p:cSld>
  <p:clrMapOvr>
    <a:masterClrMapping/>
  </p:clrMapOvr>
  <p:transition spd="med">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925783168"/>
      </p:ext>
    </p:extLst>
  </p:cSld>
  <p:clrMapOvr>
    <a:masterClrMapping/>
  </p:clrMapOvr>
  <p:transition spd="med">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325125490"/>
      </p:ext>
    </p:extLst>
  </p:cSld>
  <p:clrMapOvr>
    <a:masterClrMapping/>
  </p:clrMapOvr>
  <p:transition spd="med">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329627583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12/29/23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8297085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pPr>
                <a:defRPr/>
              </a:pPr>
              <a:t>‹#›</a:t>
            </a:fld>
            <a:endParaRPr lang="en-US"/>
          </a:p>
        </p:txBody>
      </p:sp>
    </p:spTree>
    <p:extLst>
      <p:ext uri="{BB962C8B-B14F-4D97-AF65-F5344CB8AC3E}">
        <p14:creationId xmlns:p14="http://schemas.microsoft.com/office/powerpoint/2010/main" val="330609210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1269030582"/>
      </p:ext>
    </p:extLst>
  </p:cSld>
  <p:clrMapOvr>
    <a:masterClrMapping/>
  </p:clrMapOvr>
  <p:transition spd="med">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236377685"/>
      </p:ext>
    </p:extLst>
  </p:cSld>
  <p:clrMapOvr>
    <a:masterClrMapping/>
  </p:clrMapOvr>
  <p:transition spd="med">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506551358"/>
      </p:ext>
    </p:extLst>
  </p:cSld>
  <p:clrMapOvr>
    <a:masterClrMapping/>
  </p:clrMapOvr>
  <p:transition spd="med">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1982612882"/>
      </p:ext>
    </p:extLst>
  </p:cSld>
  <p:clrMapOvr>
    <a:masterClrMapping/>
  </p:clrMapOvr>
  <p:transition spd="med">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1021333449"/>
      </p:ext>
    </p:extLst>
  </p:cSld>
  <p:clrMapOvr>
    <a:masterClrMapping/>
  </p:clrMapOvr>
  <p:transition spd="med">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2674409309"/>
      </p:ext>
    </p:extLst>
  </p:cSld>
  <p:clrMapOvr>
    <a:masterClrMapping/>
  </p:clrMapOvr>
  <p:transition spd="med">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157667710"/>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pPr>
                <a:defRPr/>
              </a:pPr>
              <a:t>‹#›</a:t>
            </a:fld>
            <a:endParaRPr lang="en-US"/>
          </a:p>
        </p:txBody>
      </p:sp>
    </p:spTree>
    <p:extLst>
      <p:ext uri="{BB962C8B-B14F-4D97-AF65-F5344CB8AC3E}">
        <p14:creationId xmlns:p14="http://schemas.microsoft.com/office/powerpoint/2010/main" val="3370185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pPr>
                <a:defRPr/>
              </a:pPr>
              <a:t>‹#›</a:t>
            </a:fld>
            <a:endParaRPr lang="en-US"/>
          </a:p>
        </p:txBody>
      </p:sp>
    </p:spTree>
    <p:extLst>
      <p:ext uri="{BB962C8B-B14F-4D97-AF65-F5344CB8AC3E}">
        <p14:creationId xmlns:p14="http://schemas.microsoft.com/office/powerpoint/2010/main" val="1021291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pPr>
                <a:defRPr/>
              </a:pPr>
              <a:t>‹#›</a:t>
            </a:fld>
            <a:endParaRPr lang="en-US"/>
          </a:p>
        </p:txBody>
      </p:sp>
    </p:spTree>
    <p:extLst>
      <p:ext uri="{BB962C8B-B14F-4D97-AF65-F5344CB8AC3E}">
        <p14:creationId xmlns:p14="http://schemas.microsoft.com/office/powerpoint/2010/main" val="869439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pPr>
                <a:defRPr/>
              </a:pPr>
              <a:t>‹#›</a:t>
            </a:fld>
            <a:endParaRPr lang="en-US"/>
          </a:p>
        </p:txBody>
      </p:sp>
    </p:spTree>
    <p:extLst>
      <p:ext uri="{BB962C8B-B14F-4D97-AF65-F5344CB8AC3E}">
        <p14:creationId xmlns:p14="http://schemas.microsoft.com/office/powerpoint/2010/main" val="10441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pPr>
                <a:defRPr/>
              </a:pPr>
              <a:t>‹#›</a:t>
            </a:fld>
            <a:endParaRPr lang="en-US"/>
          </a:p>
        </p:txBody>
      </p:sp>
    </p:spTree>
    <p:extLst>
      <p:ext uri="{BB962C8B-B14F-4D97-AF65-F5344CB8AC3E}">
        <p14:creationId xmlns:p14="http://schemas.microsoft.com/office/powerpoint/2010/main" val="4135505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pPr>
                <a:defRPr/>
              </a:pPr>
              <a:t>‹#›</a:t>
            </a:fld>
            <a:endParaRPr lang="en-US"/>
          </a:p>
        </p:txBody>
      </p:sp>
    </p:spTree>
    <p:extLst>
      <p:ext uri="{BB962C8B-B14F-4D97-AF65-F5344CB8AC3E}">
        <p14:creationId xmlns:p14="http://schemas.microsoft.com/office/powerpoint/2010/main" val="2107788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pPr>
                <a:defRPr/>
              </a:pPr>
              <a:t>‹#›</a:t>
            </a:fld>
            <a:endParaRPr lang="en-US"/>
          </a:p>
        </p:txBody>
      </p:sp>
    </p:spTree>
    <p:extLst>
      <p:ext uri="{BB962C8B-B14F-4D97-AF65-F5344CB8AC3E}">
        <p14:creationId xmlns:p14="http://schemas.microsoft.com/office/powerpoint/2010/main" val="3640173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pPr>
                <a:defRPr/>
              </a:pPr>
              <a:t>‹#›</a:t>
            </a:fld>
            <a:endParaRPr lang="en-US"/>
          </a:p>
        </p:txBody>
      </p:sp>
    </p:spTree>
    <p:extLst>
      <p:ext uri="{BB962C8B-B14F-4D97-AF65-F5344CB8AC3E}">
        <p14:creationId xmlns:p14="http://schemas.microsoft.com/office/powerpoint/2010/main" val="1000715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pPr>
                <a:defRPr/>
              </a:pPr>
              <a:t>‹#›</a:t>
            </a:fld>
            <a:endParaRPr lang="en-US"/>
          </a:p>
        </p:txBody>
      </p:sp>
    </p:spTree>
    <p:extLst>
      <p:ext uri="{BB962C8B-B14F-4D97-AF65-F5344CB8AC3E}">
        <p14:creationId xmlns:p14="http://schemas.microsoft.com/office/powerpoint/2010/main" val="218888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12/29/23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7452029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68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770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97648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94400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5081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42221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495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1411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3775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54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12/29/23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5150251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67215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8658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72857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001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765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61610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7291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538845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250724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7402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12/29/23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322156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837364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097986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6042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33806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316019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545152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61610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72916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538845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12/29/23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2507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xml"/><Relationship Id="rId1" Type="http://schemas.openxmlformats.org/officeDocument/2006/relationships/slideLayout" Target="../slideLayouts/slideLayout131.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33.xml"/><Relationship Id="rId1" Type="http://schemas.openxmlformats.org/officeDocument/2006/relationships/slideLayout" Target="../slideLayouts/slideLayout13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3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8.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2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2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2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heme" Target="../theme/theme27.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8.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9.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30.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8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2.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4.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4.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3.png"/></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0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6.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7.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2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40.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4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theme" Target="../theme/theme42.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43.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4.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5.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theme" Target="../theme/theme46.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7.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8.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theme" Target="../theme/theme49.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50.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51.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47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53.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485.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48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5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5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58.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59.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533.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theme" Target="../theme/theme6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546.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theme" Target="../theme/theme63.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slideLayout" Target="../slideLayouts/slideLayout558.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theme" Target="../theme/theme64.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65.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slideLayout" Target="../slideLayouts/slideLayout594.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slideLayout" Target="../slideLayouts/slideLayout593.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theme" Target="../theme/theme67.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slideLayout" Target="../slideLayouts/slideLayout606.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12/29/23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11594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charset="0"/>
          <a:ea typeface="SimSun" charset="0"/>
          <a:cs typeface="SimSun" charset="0"/>
        </a:defRPr>
      </a:lvl2pPr>
      <a:lvl3pPr algn="ctr" rtl="0" eaLnBrk="0" fontAlgn="base" hangingPunct="0">
        <a:spcBef>
          <a:spcPct val="0"/>
        </a:spcBef>
        <a:spcAft>
          <a:spcPct val="0"/>
        </a:spcAft>
        <a:defRPr sz="4400">
          <a:solidFill>
            <a:srgbClr val="FFFFFF"/>
          </a:solidFill>
          <a:latin typeface="Arial" charset="0"/>
          <a:ea typeface="SimSun" charset="0"/>
          <a:cs typeface="SimSun" charset="0"/>
        </a:defRPr>
      </a:lvl3pPr>
      <a:lvl4pPr algn="ctr" rtl="0" eaLnBrk="0" fontAlgn="base" hangingPunct="0">
        <a:spcBef>
          <a:spcPct val="0"/>
        </a:spcBef>
        <a:spcAft>
          <a:spcPct val="0"/>
        </a:spcAft>
        <a:defRPr sz="4400">
          <a:solidFill>
            <a:srgbClr val="FFFFFF"/>
          </a:solidFill>
          <a:latin typeface="Arial" charset="0"/>
          <a:ea typeface="SimSun" charset="0"/>
          <a:cs typeface="SimSun" charset="0"/>
        </a:defRPr>
      </a:lvl4pPr>
      <a:lvl5pPr algn="ctr" rtl="0" eaLnBrk="0" fontAlgn="base" hangingPunct="0">
        <a:spcBef>
          <a:spcPct val="0"/>
        </a:spcBef>
        <a:spcAft>
          <a:spcPct val="0"/>
        </a:spcAft>
        <a:defRPr sz="4400">
          <a:solidFill>
            <a:srgbClr val="FFFFFF"/>
          </a:solidFill>
          <a:latin typeface="Arial" charset="0"/>
          <a:ea typeface="SimSun" charset="0"/>
          <a:cs typeface="SimSun" charset="0"/>
        </a:defRPr>
      </a:lvl5pPr>
      <a:lvl6pPr marL="457200" algn="ctr" rtl="0" fontAlgn="base">
        <a:spcBef>
          <a:spcPct val="0"/>
        </a:spcBef>
        <a:spcAft>
          <a:spcPct val="0"/>
        </a:spcAft>
        <a:defRPr sz="4400">
          <a:solidFill>
            <a:srgbClr val="FFFFFF"/>
          </a:solidFill>
          <a:latin typeface="Arial" charset="0"/>
          <a:ea typeface="SimSun" charset="0"/>
          <a:cs typeface="SimSun" charset="0"/>
        </a:defRPr>
      </a:lvl6pPr>
      <a:lvl7pPr marL="914400" algn="ctr" rtl="0" fontAlgn="base">
        <a:spcBef>
          <a:spcPct val="0"/>
        </a:spcBef>
        <a:spcAft>
          <a:spcPct val="0"/>
        </a:spcAft>
        <a:defRPr sz="4400">
          <a:solidFill>
            <a:srgbClr val="FFFFFF"/>
          </a:solidFill>
          <a:latin typeface="Arial" charset="0"/>
          <a:ea typeface="SimSun" charset="0"/>
          <a:cs typeface="SimSun" charset="0"/>
        </a:defRPr>
      </a:lvl7pPr>
      <a:lvl8pPr marL="1371600" algn="ctr" rtl="0" fontAlgn="base">
        <a:spcBef>
          <a:spcPct val="0"/>
        </a:spcBef>
        <a:spcAft>
          <a:spcPct val="0"/>
        </a:spcAft>
        <a:defRPr sz="4400">
          <a:solidFill>
            <a:srgbClr val="FFFFFF"/>
          </a:solidFill>
          <a:latin typeface="Arial" charset="0"/>
          <a:ea typeface="SimSun" charset="0"/>
          <a:cs typeface="SimSun" charset="0"/>
        </a:defRPr>
      </a:lvl8pPr>
      <a:lvl9pPr marL="1828800" algn="ctr" rtl="0" fontAlgn="base">
        <a:spcBef>
          <a:spcPct val="0"/>
        </a:spcBef>
        <a:spcAft>
          <a:spcPct val="0"/>
        </a:spcAft>
        <a:defRPr sz="4400">
          <a:solidFill>
            <a:srgbClr val="FFFFFF"/>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fld id="{8C99E196-A115-2F47-A252-2B1A00B54207}"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22" r:id="rId1"/>
    <p:sldLayoutId id="214748382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1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1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112" charset="-52"/>
                <a:ea typeface="ＭＳ Ｐゴシック"/>
                <a:cs typeface="ＭＳ Ｐゴシック"/>
              </a:defRPr>
            </a:lvl1pPr>
          </a:lstStyle>
          <a:p>
            <a:fld id="{52F367E4-7E1D-FF4E-AF00-438FDA6547A0}" type="datetimeFigureOut">
              <a:rPr lang="en-US" smtClean="0"/>
              <a:pPr/>
              <a:t>12/29/23</a:t>
            </a:fld>
            <a:endParaRPr lang="en-US"/>
          </a:p>
        </p:txBody>
      </p:sp>
      <p:sp>
        <p:nvSpPr>
          <p:cNvPr id="1101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112" charset="-52"/>
                <a:ea typeface="ＭＳ Ｐゴシック"/>
                <a:cs typeface="ＭＳ Ｐゴシック"/>
              </a:defRPr>
            </a:lvl1pPr>
          </a:lstStyle>
          <a:p>
            <a:endParaRPr lang="en-US"/>
          </a:p>
        </p:txBody>
      </p:sp>
      <p:sp>
        <p:nvSpPr>
          <p:cNvPr id="1101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fld id="{8C99E196-A115-2F47-A252-2B1A00B54207}"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2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fld id="{8C99E196-A115-2F47-A252-2B1A00B54207}"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30" r:id="rId1"/>
    <p:sldLayoutId id="2147483831"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endParaRPr 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pPr/>
              <a:t>12/29/23</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3134898132"/>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FFCC9FE3-1B9F-1B4E-9408-948F107B57D6}"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517403"/>
      </p:ext>
    </p:extLst>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FFCC9FE3-1B9F-1B4E-9408-948F107B57D6}"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166139"/>
      </p:ext>
    </p:extLst>
  </p:cSld>
  <p:clrMap bg1="dk2" tx1="lt1" bg2="dk1"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FFCC9FE3-1B9F-1B4E-9408-948F107B57D6}"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31208"/>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313011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277F5D1E-B6F4-8742-A65A-78D2BC29343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82232217"/>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A9FA1E9A-0537-9741-A962-206D22AF2C8E}"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55645"/>
      </p:ext>
    </p:extLst>
  </p:cSld>
  <p:clrMap bg1="dk2" tx1="lt1" bg2="dk1"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049571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89600199"/>
      </p:ext>
    </p:extLst>
  </p:cSld>
  <p:clrMap bg1="lt1" tx1="dk1" bg2="lt2" tx2="dk2" accent1="accent1" accent2="accent2" accent3="accent3" accent4="accent4" accent5="accent5" accent6="accent6" hlink="hlink" folHlink="folHlink"/>
  <p:sldLayoutIdLst>
    <p:sldLayoutId id="2147484084" r:id="rId1"/>
    <p:sldLayoutId id="2147484128" r:id="rId2"/>
    <p:sldLayoutId id="214748416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63745624"/>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12/29/23</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755852380"/>
      </p:ext>
    </p:extLst>
  </p:cSld>
  <p:clrMap bg1="lt1" tx1="dk1" bg2="lt2" tx2="dk2" accent1="accent1" accent2="accent2" accent3="accent3" accent4="accent4" accent5="accent5" accent6="accent6" hlink="hlink" folHlink="folHlink"/>
  <p:sldLayoutIdLst>
    <p:sldLayoutId id="2147484127"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12/29/23</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EAEAEA"/>
                </a:solidFill>
                <a:latin typeface="Arial" charset="0"/>
                <a:ea typeface="ＭＳ Ｐゴシック" charset="0"/>
                <a:cs typeface="ＭＳ Ｐゴシック"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142458525"/>
      </p:ext>
    </p:extLst>
  </p:cSld>
  <p:clrMap bg1="dk2" tx1="lt1" bg2="dk1" tx2="lt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2732425231"/>
      </p:ext>
    </p:extLst>
  </p:cSld>
  <p:clrMap bg1="dk2" tx1="lt1" bg2="dk1" tx2="lt2" accent1="accent1" accent2="accent2" accent3="accent3" accent4="accent4" accent5="accent5" accent6="accent6" hlink="hlink" folHlink="folHlink"/>
  <p:sldLayoutIdLst>
    <p:sldLayoutId id="2147484142"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12/29/23</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83937537"/>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41175"/>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Arial" charset="0"/>
            </a:endParaRPr>
          </a:p>
        </p:txBody>
      </p:sp>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609242399"/>
      </p:ext>
    </p:extLst>
  </p:cSld>
  <p:clrMap bg1="dk2" tx1="lt1" bg2="dk1" tx2="lt2" accent1="accent1" accent2="accent2" accent3="accent3" accent4="accent4" accent5="accent5" accent6="accent6" hlink="hlink" folHlink="folHlink"/>
  <p:sldLayoutIdLst>
    <p:sldLayoutId id="2147484169" r:id="rId1"/>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18A8791-A0D0-CE49-9DEA-6760510D96A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43895982"/>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918302FF-6983-AF40-A33B-E842BFD89301}"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2414713875"/>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12/29/23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586575"/>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77294735"/>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690808738"/>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420580215"/>
      </p:ext>
    </p:extLst>
  </p:cSld>
  <p:clrMap bg1="dk2" tx1="lt1" bg2="dk1"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16175507"/>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116485327"/>
      </p:ext>
    </p:extLst>
  </p:cSld>
  <p:clrMap bg1="dk2" tx1="lt1" bg2="dk1"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40306E01-3D80-9843-BCAE-558886D228D5}"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20025577"/>
      </p:ext>
    </p:extLst>
  </p:cSld>
  <p:clrMap bg1="dk2" tx1="lt1" bg2="dk1" tx2="lt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5E839103-EB0F-5A4C-BCA9-CF801665BE18}"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277010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940043375"/>
      </p:ext>
    </p:extLst>
  </p:cSld>
  <p:clrMap bg1="dk2" tx1="lt1" bg2="dk1"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12/29/23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904718470"/>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923150590"/>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008241"/>
      </p:ext>
    </p:extLst>
  </p:cSld>
  <p:clrMap bg1="dk2" tx1="lt1" bg2="dk1" tx2="lt2" accent1="accent1" accent2="accent2" accent3="accent3" accent4="accent4" accent5="accent5" accent6="accent6" hlink="hlink" folHlink="folHlink"/>
  <p:sldLayoutIdLst>
    <p:sldLayoutId id="214748434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702AA6AB-FE12-B64E-A53B-01A350F735F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76500703"/>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32888" cy="6845300"/>
            <a:chOff x="0" y="0"/>
            <a:chExt cx="5753" cy="4312"/>
          </a:xfrm>
        </p:grpSpPr>
        <p:sp>
          <p:nvSpPr>
            <p:cNvPr id="1843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8438"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844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8439" name="Group 28"/>
            <p:cNvGrpSpPr>
              <a:grpSpLocks/>
            </p:cNvGrpSpPr>
            <p:nvPr/>
          </p:nvGrpSpPr>
          <p:grpSpPr bwMode="auto">
            <a:xfrm>
              <a:off x="0" y="0"/>
              <a:ext cx="1246" cy="1232"/>
              <a:chOff x="0" y="0"/>
              <a:chExt cx="1246" cy="1232"/>
            </a:xfrm>
          </p:grpSpPr>
          <p:sp>
            <p:nvSpPr>
              <p:cNvPr id="1844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0419"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542458508"/>
      </p:ext>
    </p:extLst>
  </p:cSld>
  <p:clrMap bg1="dk2" tx1="lt1" bg2="dk1" tx2="lt2" accent1="accent1" accent2="accent2" accent3="accent3" accent4="accent4" accent5="accent5" accent6="accent6" hlink="hlink" folHlink="folHlink"/>
  <p:sldLayoutIdLst>
    <p:sldLayoutId id="2147484361"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32888" cy="6845300"/>
            <a:chOff x="0" y="0"/>
            <a:chExt cx="5753" cy="4312"/>
          </a:xfrm>
        </p:grpSpPr>
        <p:sp>
          <p:nvSpPr>
            <p:cNvPr id="1946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946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946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6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9463" name="Group 28"/>
            <p:cNvGrpSpPr>
              <a:grpSpLocks/>
            </p:cNvGrpSpPr>
            <p:nvPr/>
          </p:nvGrpSpPr>
          <p:grpSpPr bwMode="auto">
            <a:xfrm>
              <a:off x="0" y="0"/>
              <a:ext cx="1246" cy="1232"/>
              <a:chOff x="0" y="0"/>
              <a:chExt cx="1246" cy="1232"/>
            </a:xfrm>
          </p:grpSpPr>
          <p:sp>
            <p:nvSpPr>
              <p:cNvPr id="1946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1443"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3990986671"/>
      </p:ext>
    </p:extLst>
  </p:cSld>
  <p:clrMap bg1="dk2" tx1="lt1" bg2="dk1" tx2="lt2" accent1="accent1" accent2="accent2" accent3="accent3" accent4="accent4" accent5="accent5" accent6="accent6" hlink="hlink" folHlink="folHlink"/>
  <p:sldLayoutIdLst>
    <p:sldLayoutId id="2147484363"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12/29/23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479711331"/>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29/12/23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994959231"/>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12/29/23</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385991594"/>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704625886"/>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pPr/>
              <a:t>12/29/23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12/29/23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1021176596"/>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746471"/>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 id="214748442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389338"/>
      </p:ext>
    </p:extLst>
  </p:cSld>
  <p:clrMap bg1="dk2" tx1="lt1" bg2="dk1" tx2="lt2" accent1="accent1" accent2="accent2" accent3="accent3" accent4="accent4" accent5="accent5" accent6="accent6" hlink="hlink" folHlink="folHlink"/>
  <p:sldLayoutIdLst>
    <p:sldLayoutId id="2147484430"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78852057"/>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114077"/>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1706953757"/>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32770180"/>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922049958"/>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4653EB0D-B9C1-0C42-B6E0-0BA47D69BD6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645994"/>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0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1.xml"/><Relationship Id="rId1" Type="http://schemas.openxmlformats.org/officeDocument/2006/relationships/themeOverride" Target="../theme/themeOverride24.xml"/><Relationship Id="rId4" Type="http://schemas.openxmlformats.org/officeDocument/2006/relationships/image" Target="../media/image96.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91.xml"/><Relationship Id="rId1" Type="http://schemas.openxmlformats.org/officeDocument/2006/relationships/themeOverride" Target="../theme/themeOverride25.xml"/><Relationship Id="rId4" Type="http://schemas.openxmlformats.org/officeDocument/2006/relationships/image" Target="../media/image58.jpeg"/></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02.xml"/><Relationship Id="rId1" Type="http://schemas.openxmlformats.org/officeDocument/2006/relationships/themeOverride" Target="../theme/themeOverride26.xml"/><Relationship Id="rId4" Type="http://schemas.openxmlformats.org/officeDocument/2006/relationships/image" Target="../media/image58.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08.xml"/><Relationship Id="rId1" Type="http://schemas.openxmlformats.org/officeDocument/2006/relationships/themeOverride" Target="../theme/themeOverride27.xm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08.xml"/><Relationship Id="rId1" Type="http://schemas.openxmlformats.org/officeDocument/2006/relationships/themeOverride" Target="../theme/themeOverride28.xml"/><Relationship Id="rId4" Type="http://schemas.openxmlformats.org/officeDocument/2006/relationships/image" Target="../media/image100.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08.xml"/><Relationship Id="rId1" Type="http://schemas.openxmlformats.org/officeDocument/2006/relationships/themeOverride" Target="../theme/themeOverride29.xml"/><Relationship Id="rId4" Type="http://schemas.openxmlformats.org/officeDocument/2006/relationships/image" Target="../media/image101.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08.xml"/><Relationship Id="rId1" Type="http://schemas.openxmlformats.org/officeDocument/2006/relationships/themeOverride" Target="../theme/themeOverride30.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08.xml"/><Relationship Id="rId1" Type="http://schemas.openxmlformats.org/officeDocument/2006/relationships/themeOverride" Target="../theme/themeOverride31.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7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08.xml"/><Relationship Id="rId1" Type="http://schemas.openxmlformats.org/officeDocument/2006/relationships/themeOverride" Target="../theme/themeOverride32.xml"/><Relationship Id="rId4" Type="http://schemas.openxmlformats.org/officeDocument/2006/relationships/image" Target="../media/image103.png"/></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08.xml"/><Relationship Id="rId1" Type="http://schemas.openxmlformats.org/officeDocument/2006/relationships/themeOverride" Target="../theme/themeOverride33.xml"/><Relationship Id="rId4" Type="http://schemas.openxmlformats.org/officeDocument/2006/relationships/image" Target="../media/image105.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08.xml"/><Relationship Id="rId1" Type="http://schemas.openxmlformats.org/officeDocument/2006/relationships/themeOverride" Target="../theme/themeOverride3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08.xml"/><Relationship Id="rId1" Type="http://schemas.openxmlformats.org/officeDocument/2006/relationships/themeOverride" Target="../theme/themeOverride3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19.xml"/><Relationship Id="rId1" Type="http://schemas.openxmlformats.org/officeDocument/2006/relationships/themeOverride" Target="../theme/themeOverride3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7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31.xml"/><Relationship Id="rId1" Type="http://schemas.openxmlformats.org/officeDocument/2006/relationships/themeOverride" Target="../theme/themeOverride37.xml"/><Relationship Id="rId4" Type="http://schemas.openxmlformats.org/officeDocument/2006/relationships/image" Target="../media/image1.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1.xml"/><Relationship Id="rId1" Type="http://schemas.openxmlformats.org/officeDocument/2006/relationships/themeOverride" Target="../theme/themeOverride38.xml"/><Relationship Id="rId4" Type="http://schemas.openxmlformats.org/officeDocument/2006/relationships/image" Target="../media/image1.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1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17.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3.xml"/><Relationship Id="rId1" Type="http://schemas.openxmlformats.org/officeDocument/2006/relationships/themeOverride" Target="../theme/themeOverride39.xml"/><Relationship Id="rId4" Type="http://schemas.openxmlformats.org/officeDocument/2006/relationships/image" Target="../media/image11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4.xml"/><Relationship Id="rId1" Type="http://schemas.openxmlformats.org/officeDocument/2006/relationships/themeOverride" Target="../theme/themeOverride40.xml"/><Relationship Id="rId4" Type="http://schemas.openxmlformats.org/officeDocument/2006/relationships/image" Target="../media/image113.png"/></Relationships>
</file>

<file path=ppt/slides/_rels/slide1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3.xml"/><Relationship Id="rId1" Type="http://schemas.openxmlformats.org/officeDocument/2006/relationships/slideLayout" Target="../slideLayouts/slideLayout229.xml"/><Relationship Id="rId4" Type="http://schemas.openxmlformats.org/officeDocument/2006/relationships/image" Target="../media/image115.jpeg"/></Relationships>
</file>

<file path=ppt/slides/_rels/slide12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14.xml"/><Relationship Id="rId1" Type="http://schemas.openxmlformats.org/officeDocument/2006/relationships/slideLayout" Target="../slideLayouts/slideLayout238.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76.xml"/></Relationships>
</file>

<file path=ppt/slides/_rels/slide130.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115.xml"/><Relationship Id="rId1" Type="http://schemas.openxmlformats.org/officeDocument/2006/relationships/slideLayout" Target="../slideLayouts/slideLayout238.xml"/><Relationship Id="rId4" Type="http://schemas.openxmlformats.org/officeDocument/2006/relationships/image" Target="../media/image53.jpeg"/></Relationships>
</file>

<file path=ppt/slides/_rels/slide1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227.xml"/></Relationships>
</file>

<file path=ppt/slides/_rels/slide13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17.xml"/><Relationship Id="rId1" Type="http://schemas.openxmlformats.org/officeDocument/2006/relationships/slideLayout" Target="../slideLayouts/slideLayout238.xml"/><Relationship Id="rId4" Type="http://schemas.openxmlformats.org/officeDocument/2006/relationships/image" Target="../media/image53.jpeg"/></Relationships>
</file>

<file path=ppt/slides/_rels/slide13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8.xml"/><Relationship Id="rId1" Type="http://schemas.openxmlformats.org/officeDocument/2006/relationships/slideLayout" Target="../slideLayouts/slideLayout227.xml"/></Relationships>
</file>

<file path=ppt/slides/_rels/slide134.xml.rels><?xml version="1.0" encoding="UTF-8" standalone="yes"?>
<Relationships xmlns="http://schemas.openxmlformats.org/package/2006/relationships"><Relationship Id="rId3" Type="http://schemas.openxmlformats.org/officeDocument/2006/relationships/hyperlink" Target="#-1,10,The Mystery of the Genesis  5 "/><Relationship Id="rId2" Type="http://schemas.openxmlformats.org/officeDocument/2006/relationships/notesSlide" Target="../notesSlides/notesSlide119.xml"/><Relationship Id="rId1" Type="http://schemas.openxmlformats.org/officeDocument/2006/relationships/slideLayout" Target="../slideLayouts/slideLayout238.xml"/><Relationship Id="rId4" Type="http://schemas.openxmlformats.org/officeDocument/2006/relationships/image" Target="../media/image53.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0.xml"/><Relationship Id="rId1" Type="http://schemas.openxmlformats.org/officeDocument/2006/relationships/slideLayout" Target="../slideLayouts/slideLayout23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533.xml"/><Relationship Id="rId1" Type="http://schemas.openxmlformats.org/officeDocument/2006/relationships/themeOverride" Target="../theme/themeOverride41.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32.xml"/><Relationship Id="rId1" Type="http://schemas.openxmlformats.org/officeDocument/2006/relationships/themeOverride" Target="../theme/themeOverride42.xml"/><Relationship Id="rId5" Type="http://schemas.openxmlformats.org/officeDocument/2006/relationships/image" Target="../media/image121.jpeg"/><Relationship Id="rId4" Type="http://schemas.openxmlformats.org/officeDocument/2006/relationships/image" Target="../media/image120.jpeg"/></Relationships>
</file>

<file path=ppt/slides/_rels/slide13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23.xml"/><Relationship Id="rId1" Type="http://schemas.openxmlformats.org/officeDocument/2006/relationships/slideLayout" Target="../slideLayouts/slideLayout238.xml"/><Relationship Id="rId4" Type="http://schemas.openxmlformats.org/officeDocument/2006/relationships/image" Target="../media/image5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76.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6.xml"/><Relationship Id="rId1" Type="http://schemas.openxmlformats.org/officeDocument/2006/relationships/slideLayout" Target="../slideLayouts/slideLayout429.xml"/></Relationships>
</file>

<file path=ppt/slides/_rels/slide1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7.xml"/><Relationship Id="rId1" Type="http://schemas.openxmlformats.org/officeDocument/2006/relationships/slideLayout" Target="../slideLayouts/slideLayout429.xml"/><Relationship Id="rId5" Type="http://schemas.openxmlformats.org/officeDocument/2006/relationships/image" Target="../media/image128.png"/><Relationship Id="rId4" Type="http://schemas.openxmlformats.org/officeDocument/2006/relationships/image" Target="../media/image127.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38.xml"/><Relationship Id="rId1" Type="http://schemas.openxmlformats.org/officeDocument/2006/relationships/themeOverride" Target="../theme/themeOverride43.xml"/><Relationship Id="rId5" Type="http://schemas.openxmlformats.org/officeDocument/2006/relationships/image" Target="../media/image129.jpeg"/><Relationship Id="rId4"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468.xml"/></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31.xml"/><Relationship Id="rId1" Type="http://schemas.openxmlformats.org/officeDocument/2006/relationships/slideLayout" Target="../slideLayouts/slideLayout521.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148.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7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47.xml"/><Relationship Id="rId1" Type="http://schemas.openxmlformats.org/officeDocument/2006/relationships/themeOverride" Target="../theme/themeOverride44.xml"/><Relationship Id="rId4" Type="http://schemas.openxmlformats.org/officeDocument/2006/relationships/image" Target="../media/image143.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6.xml"/><Relationship Id="rId1" Type="http://schemas.openxmlformats.org/officeDocument/2006/relationships/slideLayout" Target="../slideLayouts/slideLayout65.xml"/></Relationships>
</file>

<file path=ppt/slides/_rels/slide1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7.xml"/><Relationship Id="rId1" Type="http://schemas.openxmlformats.org/officeDocument/2006/relationships/slideLayout" Target="../slideLayouts/slideLayout65.xml"/></Relationships>
</file>

<file path=ppt/slides/_rels/slide1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8.xml"/><Relationship Id="rId1" Type="http://schemas.openxmlformats.org/officeDocument/2006/relationships/slideLayout" Target="../slideLayouts/slideLayout6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9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89.xml"/><Relationship Id="rId1" Type="http://schemas.openxmlformats.org/officeDocument/2006/relationships/themeOverride" Target="../theme/themeOverride45.xml"/><Relationship Id="rId5" Type="http://schemas.openxmlformats.org/officeDocument/2006/relationships/image" Target="../media/image94.png"/><Relationship Id="rId4" Type="http://schemas.openxmlformats.org/officeDocument/2006/relationships/image" Target="../media/image146.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73.xml"/><Relationship Id="rId1" Type="http://schemas.openxmlformats.org/officeDocument/2006/relationships/themeOverride" Target="../theme/themeOverride46.xml"/><Relationship Id="rId4" Type="http://schemas.openxmlformats.org/officeDocument/2006/relationships/image" Target="../media/image147.png"/></Relationships>
</file>

<file path=ppt/slides/_rels/slide1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2.xml"/><Relationship Id="rId1" Type="http://schemas.openxmlformats.org/officeDocument/2006/relationships/slideLayout" Target="../slideLayouts/slideLayout54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6.xml"/><Relationship Id="rId1" Type="http://schemas.openxmlformats.org/officeDocument/2006/relationships/themeOverride" Target="../theme/themeOverride3.xml"/><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3.xml"/><Relationship Id="rId1" Type="http://schemas.openxmlformats.org/officeDocument/2006/relationships/slideLayout" Target="../slideLayouts/slideLayout576.xml"/></Relationships>
</file>

<file path=ppt/slides/_rels/slide1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64.xml"/></Relationships>
</file>

<file path=ppt/slides/_rels/slide1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64.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89.xml"/><Relationship Id="rId1" Type="http://schemas.openxmlformats.org/officeDocument/2006/relationships/themeOverride" Target="../theme/themeOverride47.xml"/><Relationship Id="rId4" Type="http://schemas.openxmlformats.org/officeDocument/2006/relationships/image" Target="../media/image150.png"/></Relationships>
</file>

<file path=ppt/slides/_rels/slide16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50.xml"/></Relationships>
</file>

<file path=ppt/slides/_rels/slide16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50.xml"/></Relationships>
</file>

<file path=ppt/slides/_rels/slide1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5.xml"/><Relationship Id="rId1" Type="http://schemas.openxmlformats.org/officeDocument/2006/relationships/slideLayout" Target="../slideLayouts/slideLayout366.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6.xml"/><Relationship Id="rId1" Type="http://schemas.openxmlformats.org/officeDocument/2006/relationships/slideLayout" Target="../slideLayouts/slideLayout366.xml"/><Relationship Id="rId4" Type="http://schemas.openxmlformats.org/officeDocument/2006/relationships/image" Target="../media/image155.png"/></Relationships>
</file>

<file path=ppt/slides/_rels/slide16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50.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7.xml"/><Relationship Id="rId1" Type="http://schemas.openxmlformats.org/officeDocument/2006/relationships/slideLayout" Target="../slideLayouts/slideLayout36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76.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8.xml"/><Relationship Id="rId1" Type="http://schemas.openxmlformats.org/officeDocument/2006/relationships/slideLayout" Target="../slideLayouts/slideLayout35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0.xml"/><Relationship Id="rId1" Type="http://schemas.openxmlformats.org/officeDocument/2006/relationships/slideLayout" Target="../slideLayouts/slideLayout378.xml"/><Relationship Id="rId4" Type="http://schemas.openxmlformats.org/officeDocument/2006/relationships/image" Target="../media/image161.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73.xml"/><Relationship Id="rId1" Type="http://schemas.openxmlformats.org/officeDocument/2006/relationships/themeOverride" Target="../theme/themeOverride48.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74.xml"/><Relationship Id="rId1" Type="http://schemas.openxmlformats.org/officeDocument/2006/relationships/themeOverride" Target="../theme/themeOverride49.xml"/><Relationship Id="rId4" Type="http://schemas.openxmlformats.org/officeDocument/2006/relationships/image" Target="../media/image162.png"/></Relationships>
</file>

<file path=ppt/slides/_rels/slide17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slideLayout" Target="../slideLayouts/slideLayout295.xml"/><Relationship Id="rId1" Type="http://schemas.openxmlformats.org/officeDocument/2006/relationships/themeOverride" Target="../theme/themeOverride50.xml"/></Relationships>
</file>

<file path=ppt/slides/_rels/slide1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slideLayout" Target="../slideLayouts/slideLayout295.xml"/><Relationship Id="rId1" Type="http://schemas.openxmlformats.org/officeDocument/2006/relationships/themeOverride" Target="../theme/themeOverride51.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95.xml"/><Relationship Id="rId1" Type="http://schemas.openxmlformats.org/officeDocument/2006/relationships/themeOverride" Target="../theme/themeOverride5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295.xml"/><Relationship Id="rId1" Type="http://schemas.openxmlformats.org/officeDocument/2006/relationships/themeOverride" Target="../theme/themeOverride53.xml"/></Relationships>
</file>

<file path=ppt/slides/_rels/slide17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295.xml"/><Relationship Id="rId1" Type="http://schemas.openxmlformats.org/officeDocument/2006/relationships/themeOverride" Target="../theme/themeOverride5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76.xml"/></Relationships>
</file>

<file path=ppt/slides/_rels/slide1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3.xml"/><Relationship Id="rId1" Type="http://schemas.openxmlformats.org/officeDocument/2006/relationships/slideLayout" Target="../slideLayouts/slideLayout34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74.xml"/><Relationship Id="rId1" Type="http://schemas.openxmlformats.org/officeDocument/2006/relationships/themeOverride" Target="../theme/themeOverride55.xml"/><Relationship Id="rId4" Type="http://schemas.openxmlformats.org/officeDocument/2006/relationships/image" Target="../media/image169.png"/></Relationships>
</file>

<file path=ppt/slides/_rels/slide18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5.xml"/><Relationship Id="rId1" Type="http://schemas.openxmlformats.org/officeDocument/2006/relationships/slideLayout" Target="../slideLayouts/slideLayout289.xml"/><Relationship Id="rId4" Type="http://schemas.openxmlformats.org/officeDocument/2006/relationships/image" Target="../media/image171.png"/></Relationships>
</file>

<file path=ppt/slides/_rels/slide1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6.xml"/><Relationship Id="rId1" Type="http://schemas.openxmlformats.org/officeDocument/2006/relationships/slideLayout" Target="../slideLayouts/slideLayout24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7.xml"/><Relationship Id="rId1" Type="http://schemas.openxmlformats.org/officeDocument/2006/relationships/slideLayout" Target="../slideLayouts/slideLayout27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8.xml"/><Relationship Id="rId1" Type="http://schemas.openxmlformats.org/officeDocument/2006/relationships/slideLayout" Target="../slideLayouts/slideLayout276.xml"/></Relationships>
</file>

<file path=ppt/slides/_rels/slide18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9.xml"/><Relationship Id="rId1" Type="http://schemas.openxmlformats.org/officeDocument/2006/relationships/slideLayout" Target="../slideLayouts/slideLayout276.xml"/></Relationships>
</file>

<file path=ppt/slides/_rels/slide1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0.xml"/><Relationship Id="rId1" Type="http://schemas.openxmlformats.org/officeDocument/2006/relationships/slideLayout" Target="../slideLayouts/slideLayout276.xml"/></Relationships>
</file>

<file path=ppt/slides/_rels/slide18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1.xml"/><Relationship Id="rId1" Type="http://schemas.openxmlformats.org/officeDocument/2006/relationships/slideLayout" Target="../slideLayouts/slideLayout277.xml"/></Relationships>
</file>

<file path=ppt/slides/_rels/slide18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2.xml"/><Relationship Id="rId1" Type="http://schemas.openxmlformats.org/officeDocument/2006/relationships/slideLayout" Target="../slideLayouts/slideLayout2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5.xml"/></Relationships>
</file>

<file path=ppt/slides/_rels/slide19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3.xml"/><Relationship Id="rId1" Type="http://schemas.openxmlformats.org/officeDocument/2006/relationships/slideLayout" Target="../slideLayouts/slideLayout281.xml"/></Relationships>
</file>

<file path=ppt/slides/_rels/slide19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4.xml"/><Relationship Id="rId1" Type="http://schemas.openxmlformats.org/officeDocument/2006/relationships/slideLayout" Target="../slideLayouts/slideLayout276.xml"/></Relationships>
</file>

<file path=ppt/slides/_rels/slide19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5.xml"/><Relationship Id="rId1" Type="http://schemas.openxmlformats.org/officeDocument/2006/relationships/slideLayout" Target="../slideLayouts/slideLayout276.xml"/></Relationships>
</file>

<file path=ppt/slides/_rels/slide1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6.xml"/><Relationship Id="rId1" Type="http://schemas.openxmlformats.org/officeDocument/2006/relationships/slideLayout" Target="../slideLayouts/slideLayout276.xml"/></Relationships>
</file>

<file path=ppt/slides/_rels/slide19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7.xml"/><Relationship Id="rId1" Type="http://schemas.openxmlformats.org/officeDocument/2006/relationships/slideLayout" Target="../slideLayouts/slideLayout243.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8.xml"/><Relationship Id="rId1" Type="http://schemas.openxmlformats.org/officeDocument/2006/relationships/slideLayout" Target="../slideLayouts/slideLayout276.xml"/></Relationships>
</file>

<file path=ppt/slides/_rels/slide19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9.xml"/><Relationship Id="rId1" Type="http://schemas.openxmlformats.org/officeDocument/2006/relationships/slideLayout" Target="../slideLayouts/slideLayout276.xml"/></Relationships>
</file>

<file path=ppt/slides/_rels/slide1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0.xml"/><Relationship Id="rId1" Type="http://schemas.openxmlformats.org/officeDocument/2006/relationships/slideLayout" Target="../slideLayouts/slideLayout276.xml"/></Relationships>
</file>

<file path=ppt/slides/_rels/slide19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1.xml"/><Relationship Id="rId1" Type="http://schemas.openxmlformats.org/officeDocument/2006/relationships/slideLayout" Target="../slideLayouts/slideLayout276.xml"/></Relationships>
</file>

<file path=ppt/slides/_rels/slide19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72.xml"/><Relationship Id="rId1" Type="http://schemas.openxmlformats.org/officeDocument/2006/relationships/slideLayout" Target="../slideLayouts/slideLayout2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0.xml"/></Relationships>
</file>

<file path=ppt/slides/_rels/slide20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3.xml"/><Relationship Id="rId1" Type="http://schemas.openxmlformats.org/officeDocument/2006/relationships/slideLayout" Target="../slideLayouts/slideLayout276.xml"/></Relationships>
</file>

<file path=ppt/slides/_rels/slide20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4.xml"/><Relationship Id="rId1" Type="http://schemas.openxmlformats.org/officeDocument/2006/relationships/slideLayout" Target="../slideLayouts/slideLayout276.xml"/></Relationships>
</file>

<file path=ppt/slides/_rels/slide20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5.xml"/><Relationship Id="rId1" Type="http://schemas.openxmlformats.org/officeDocument/2006/relationships/slideLayout" Target="../slideLayouts/slideLayout276.xml"/></Relationships>
</file>

<file path=ppt/slides/_rels/slide2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6.xml"/><Relationship Id="rId1" Type="http://schemas.openxmlformats.org/officeDocument/2006/relationships/slideLayout" Target="../slideLayouts/slideLayout276.xml"/></Relationships>
</file>

<file path=ppt/slides/_rels/slide20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7.xml"/><Relationship Id="rId1" Type="http://schemas.openxmlformats.org/officeDocument/2006/relationships/slideLayout" Target="../slideLayouts/slideLayout276.xml"/></Relationships>
</file>

<file path=ppt/slides/_rels/slide20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8.xml"/><Relationship Id="rId1" Type="http://schemas.openxmlformats.org/officeDocument/2006/relationships/slideLayout" Target="../slideLayouts/slideLayout276.xml"/></Relationships>
</file>

<file path=ppt/slides/_rels/slide20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9.xml"/><Relationship Id="rId1" Type="http://schemas.openxmlformats.org/officeDocument/2006/relationships/slideLayout" Target="../slideLayouts/slideLayout276.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73.xml"/><Relationship Id="rId1" Type="http://schemas.openxmlformats.org/officeDocument/2006/relationships/themeOverride" Target="../theme/themeOverride56.xml"/><Relationship Id="rId4" Type="http://schemas.openxmlformats.org/officeDocument/2006/relationships/image" Target="../media/image192.png"/></Relationships>
</file>

<file path=ppt/slides/_rels/slide20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81.xml"/><Relationship Id="rId1" Type="http://schemas.openxmlformats.org/officeDocument/2006/relationships/slideLayout" Target="../slideLayouts/slideLayout276.xml"/></Relationships>
</file>

<file path=ppt/slides/_rels/slide20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7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301.xml"/><Relationship Id="rId1" Type="http://schemas.openxmlformats.org/officeDocument/2006/relationships/themeOverride" Target="../theme/themeOverride57.xml"/><Relationship Id="rId5" Type="http://schemas.openxmlformats.org/officeDocument/2006/relationships/image" Target="../media/image196.jpeg"/><Relationship Id="rId4" Type="http://schemas.openxmlformats.org/officeDocument/2006/relationships/image" Target="../media/image195.png"/></Relationships>
</file>

<file path=ppt/slides/_rels/slide21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83.xml"/><Relationship Id="rId1" Type="http://schemas.openxmlformats.org/officeDocument/2006/relationships/slideLayout" Target="../slideLayouts/slideLayout276.xml"/></Relationships>
</file>

<file path=ppt/slides/_rels/slide21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4.xml"/><Relationship Id="rId1" Type="http://schemas.openxmlformats.org/officeDocument/2006/relationships/slideLayout" Target="../slideLayouts/slideLayout276.xml"/><Relationship Id="rId5" Type="http://schemas.openxmlformats.org/officeDocument/2006/relationships/image" Target="../media/image199.png"/><Relationship Id="rId4" Type="http://schemas.openxmlformats.org/officeDocument/2006/relationships/image" Target="../media/image197.png"/></Relationships>
</file>

<file path=ppt/slides/_rels/slide21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85.xml"/><Relationship Id="rId1" Type="http://schemas.openxmlformats.org/officeDocument/2006/relationships/slideLayout" Target="../slideLayouts/slideLayout282.xml"/></Relationships>
</file>

<file path=ppt/slides/_rels/slide21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6.xml"/><Relationship Id="rId1" Type="http://schemas.openxmlformats.org/officeDocument/2006/relationships/slideLayout" Target="../slideLayouts/slideLayout276.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73.xml"/><Relationship Id="rId1" Type="http://schemas.openxmlformats.org/officeDocument/2006/relationships/themeOverride" Target="../theme/themeOverride58.xml"/><Relationship Id="rId4" Type="http://schemas.openxmlformats.org/officeDocument/2006/relationships/image" Target="../media/image201.png"/></Relationships>
</file>

<file path=ppt/slides/_rels/slide21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88.xml"/><Relationship Id="rId1" Type="http://schemas.openxmlformats.org/officeDocument/2006/relationships/slideLayout" Target="../slideLayouts/slideLayout325.xml"/></Relationships>
</file>

<file path=ppt/slides/_rels/slide21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9.xml"/><Relationship Id="rId1" Type="http://schemas.openxmlformats.org/officeDocument/2006/relationships/slideLayout" Target="../slideLayouts/slideLayout276.xml"/></Relationships>
</file>

<file path=ppt/slides/_rels/slide21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90.xml"/><Relationship Id="rId1" Type="http://schemas.openxmlformats.org/officeDocument/2006/relationships/slideLayout" Target="../slideLayouts/slideLayout276.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73.xml"/><Relationship Id="rId1" Type="http://schemas.openxmlformats.org/officeDocument/2006/relationships/themeOverride" Target="../theme/themeOverride59.xml"/><Relationship Id="rId4" Type="http://schemas.openxmlformats.org/officeDocument/2006/relationships/image" Target="../media/image20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76.xml"/></Relationships>
</file>

<file path=ppt/slides/_rels/slide22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3.xml"/><Relationship Id="rId1" Type="http://schemas.openxmlformats.org/officeDocument/2006/relationships/slideLayout" Target="../slideLayouts/slideLayout389.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73.xml"/><Relationship Id="rId1" Type="http://schemas.openxmlformats.org/officeDocument/2006/relationships/themeOverride" Target="../theme/themeOverride60.xml"/><Relationship Id="rId5" Type="http://schemas.openxmlformats.org/officeDocument/2006/relationships/image" Target="../media/image208.png"/><Relationship Id="rId4" Type="http://schemas.openxmlformats.org/officeDocument/2006/relationships/image" Target="../media/image207.png"/></Relationships>
</file>

<file path=ppt/slides/_rels/slide22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95.xml"/><Relationship Id="rId1" Type="http://schemas.openxmlformats.org/officeDocument/2006/relationships/slideLayout" Target="../slideLayouts/slideLayout402.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54.xml"/><Relationship Id="rId1" Type="http://schemas.openxmlformats.org/officeDocument/2006/relationships/themeOverride" Target="../theme/themeOverride61.xml"/><Relationship Id="rId4" Type="http://schemas.openxmlformats.org/officeDocument/2006/relationships/image" Target="../media/image210.jpe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308.xml"/><Relationship Id="rId1" Type="http://schemas.openxmlformats.org/officeDocument/2006/relationships/themeOverride" Target="../theme/themeOverride62.xml"/><Relationship Id="rId4" Type="http://schemas.openxmlformats.org/officeDocument/2006/relationships/image" Target="../media/image211.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308.xml"/><Relationship Id="rId1" Type="http://schemas.openxmlformats.org/officeDocument/2006/relationships/themeOverride" Target="../theme/themeOverride63.xml"/><Relationship Id="rId4" Type="http://schemas.openxmlformats.org/officeDocument/2006/relationships/image" Target="../media/image211.jpeg"/></Relationships>
</file>

<file path=ppt/slides/_rels/slide22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9.xml"/><Relationship Id="rId1" Type="http://schemas.openxmlformats.org/officeDocument/2006/relationships/slideLayout" Target="../slideLayouts/slideLayout243.xml"/></Relationships>
</file>

<file path=ppt/slides/_rels/slide22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00.xml"/><Relationship Id="rId1" Type="http://schemas.openxmlformats.org/officeDocument/2006/relationships/slideLayout" Target="../slideLayouts/slideLayout276.xml"/></Relationships>
</file>

<file path=ppt/slides/_rels/slide22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01.xml"/><Relationship Id="rId1" Type="http://schemas.openxmlformats.org/officeDocument/2006/relationships/slideLayout" Target="../slideLayouts/slideLayout27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76.xml"/></Relationships>
</file>

<file path=ppt/slides/_rels/slide23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2.xml"/><Relationship Id="rId1" Type="http://schemas.openxmlformats.org/officeDocument/2006/relationships/slideLayout" Target="../slideLayouts/slideLayout149.xml"/></Relationships>
</file>

<file path=ppt/slides/_rels/slide23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3.xml"/><Relationship Id="rId1" Type="http://schemas.openxmlformats.org/officeDocument/2006/relationships/slideLayout" Target="../slideLayouts/slideLayout313.xml"/></Relationships>
</file>

<file path=ppt/slides/_rels/slide23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04.xml"/><Relationship Id="rId1" Type="http://schemas.openxmlformats.org/officeDocument/2006/relationships/slideLayout" Target="../slideLayouts/slideLayout276.xml"/></Relationships>
</file>

<file path=ppt/slides/_rels/slide23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05.xml"/><Relationship Id="rId1" Type="http://schemas.openxmlformats.org/officeDocument/2006/relationships/slideLayout" Target="../slideLayouts/slideLayout276.xml"/></Relationships>
</file>

<file path=ppt/slides/_rels/slide23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6.xml"/><Relationship Id="rId1" Type="http://schemas.openxmlformats.org/officeDocument/2006/relationships/slideLayout" Target="../slideLayouts/slideLayout276.xml"/><Relationship Id="rId4" Type="http://schemas.openxmlformats.org/officeDocument/2006/relationships/image" Target="../media/image219.pn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331.xml"/><Relationship Id="rId1" Type="http://schemas.openxmlformats.org/officeDocument/2006/relationships/themeOverride" Target="../theme/themeOverride64.xml"/><Relationship Id="rId4" Type="http://schemas.openxmlformats.org/officeDocument/2006/relationships/image" Target="../media/image220.png"/></Relationships>
</file>

<file path=ppt/slides/_rels/slide23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09.xml"/><Relationship Id="rId1" Type="http://schemas.openxmlformats.org/officeDocument/2006/relationships/slideLayout" Target="../slideLayouts/slideLayout325.xml"/></Relationships>
</file>

<file path=ppt/slides/_rels/slide23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10.xml"/><Relationship Id="rId1" Type="http://schemas.openxmlformats.org/officeDocument/2006/relationships/slideLayout" Target="../slideLayouts/slideLayout276.xml"/></Relationships>
</file>

<file path=ppt/slides/_rels/slide23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76.xml"/><Relationship Id="rId4" Type="http://schemas.openxmlformats.org/officeDocument/2006/relationships/image" Target="../media/image18.pn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75.xml"/><Relationship Id="rId1" Type="http://schemas.openxmlformats.org/officeDocument/2006/relationships/themeOverride" Target="../theme/themeOverride65.xml"/><Relationship Id="rId4" Type="http://schemas.openxmlformats.org/officeDocument/2006/relationships/image" Target="../media/image225.jpeg"/></Relationships>
</file>

<file path=ppt/slides/_rels/slide24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14.xml"/><Relationship Id="rId1" Type="http://schemas.openxmlformats.org/officeDocument/2006/relationships/slideLayout" Target="../slideLayouts/slideLayout276.xml"/><Relationship Id="rId4" Type="http://schemas.openxmlformats.org/officeDocument/2006/relationships/image" Target="../media/image228.pn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73.xml"/><Relationship Id="rId1" Type="http://schemas.openxmlformats.org/officeDocument/2006/relationships/themeOverride" Target="../theme/themeOverride66.xml"/><Relationship Id="rId4" Type="http://schemas.openxmlformats.org/officeDocument/2006/relationships/image" Target="../media/image229.png"/></Relationships>
</file>

<file path=ppt/slides/_rels/slide24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16.xml"/><Relationship Id="rId1" Type="http://schemas.openxmlformats.org/officeDocument/2006/relationships/slideLayout" Target="../slideLayouts/slideLayout276.xml"/></Relationships>
</file>

<file path=ppt/slides/_rels/slide24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17.xml"/><Relationship Id="rId1" Type="http://schemas.openxmlformats.org/officeDocument/2006/relationships/slideLayout" Target="../slideLayouts/slideLayout276.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73.xml"/><Relationship Id="rId1" Type="http://schemas.openxmlformats.org/officeDocument/2006/relationships/themeOverride" Target="../theme/themeOverride67.xml"/><Relationship Id="rId5" Type="http://schemas.openxmlformats.org/officeDocument/2006/relationships/image" Target="../media/image233.png"/><Relationship Id="rId4" Type="http://schemas.openxmlformats.org/officeDocument/2006/relationships/image" Target="../media/image232.jpeg"/></Relationships>
</file>

<file path=ppt/slides/_rels/slide24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19.xml"/><Relationship Id="rId1" Type="http://schemas.openxmlformats.org/officeDocument/2006/relationships/slideLayout" Target="../slideLayouts/slideLayout583.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24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20.xml"/><Relationship Id="rId1" Type="http://schemas.openxmlformats.org/officeDocument/2006/relationships/slideLayout" Target="../slideLayouts/slideLayout276.xml"/></Relationships>
</file>

<file path=ppt/slides/_rels/slide24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21.xml"/><Relationship Id="rId1" Type="http://schemas.openxmlformats.org/officeDocument/2006/relationships/slideLayout" Target="../slideLayouts/slideLayout276.xml"/><Relationship Id="rId4" Type="http://schemas.openxmlformats.org/officeDocument/2006/relationships/image" Target="../media/image171.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80.xml"/><Relationship Id="rId4" Type="http://schemas.openxmlformats.org/officeDocument/2006/relationships/image" Target="../media/image2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22.xml"/><Relationship Id="rId1" Type="http://schemas.openxmlformats.org/officeDocument/2006/relationships/slideLayout" Target="../slideLayouts/slideLayout277.xml"/></Relationships>
</file>

<file path=ppt/slides/_rels/slide2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23.xml"/><Relationship Id="rId1" Type="http://schemas.openxmlformats.org/officeDocument/2006/relationships/slideLayout" Target="../slideLayouts/slideLayout279.xml"/><Relationship Id="rId4" Type="http://schemas.openxmlformats.org/officeDocument/2006/relationships/image" Target="../media/image171.png"/></Relationships>
</file>

<file path=ppt/slides/_rels/slide25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4.xml"/><Relationship Id="rId1" Type="http://schemas.openxmlformats.org/officeDocument/2006/relationships/slideLayout" Target="../slideLayouts/slideLayout243.xml"/></Relationships>
</file>

<file path=ppt/slides/_rels/slide25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5.xml"/><Relationship Id="rId1" Type="http://schemas.openxmlformats.org/officeDocument/2006/relationships/slideLayout" Target="../slideLayouts/slideLayout276.xml"/></Relationships>
</file>

<file path=ppt/slides/_rels/slide25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26.xml"/><Relationship Id="rId1" Type="http://schemas.openxmlformats.org/officeDocument/2006/relationships/slideLayout" Target="../slideLayouts/slideLayout276.xml"/></Relationships>
</file>

<file path=ppt/slides/_rels/slide25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27.xml"/><Relationship Id="rId1" Type="http://schemas.openxmlformats.org/officeDocument/2006/relationships/slideLayout" Target="../slideLayouts/slideLayout276.xml"/></Relationships>
</file>

<file path=ppt/slides/_rels/slide25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28.xml"/><Relationship Id="rId1" Type="http://schemas.openxmlformats.org/officeDocument/2006/relationships/slideLayout" Target="../slideLayouts/slideLayout324.xml"/></Relationships>
</file>

<file path=ppt/slides/_rels/slide25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29.xml"/><Relationship Id="rId1" Type="http://schemas.openxmlformats.org/officeDocument/2006/relationships/slideLayout" Target="../slideLayouts/slideLayout149.xml"/></Relationships>
</file>

<file path=ppt/slides/_rels/slide2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0.xml"/><Relationship Id="rId1" Type="http://schemas.openxmlformats.org/officeDocument/2006/relationships/slideLayout" Target="../slideLayouts/slideLayout27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76.xml"/></Relationships>
</file>

<file path=ppt/slides/_rels/slide26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31.xml"/><Relationship Id="rId1" Type="http://schemas.openxmlformats.org/officeDocument/2006/relationships/slideLayout" Target="../slideLayouts/slideLayout534.xml"/><Relationship Id="rId4" Type="http://schemas.openxmlformats.org/officeDocument/2006/relationships/image" Target="../media/image24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76.xml"/></Relationships>
</file>

<file path=ppt/slides/_rels/slide28.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tags" Target="../tags/tag1.xml"/><Relationship Id="rId16" Type="http://schemas.openxmlformats.org/officeDocument/2006/relationships/image" Target="../media/image32.jpeg"/><Relationship Id="rId1" Type="http://schemas.openxmlformats.org/officeDocument/2006/relationships/themeOverride" Target="../theme/themeOverride4.xml"/><Relationship Id="rId6" Type="http://schemas.openxmlformats.org/officeDocument/2006/relationships/tags" Target="../tags/tag5.xml"/><Relationship Id="rId11" Type="http://schemas.openxmlformats.org/officeDocument/2006/relationships/notesSlide" Target="../notesSlides/notesSlide26.xml"/><Relationship Id="rId5" Type="http://schemas.openxmlformats.org/officeDocument/2006/relationships/tags" Target="../tags/tag4.xml"/><Relationship Id="rId15" Type="http://schemas.openxmlformats.org/officeDocument/2006/relationships/image" Target="../media/image31.jpeg"/><Relationship Id="rId10" Type="http://schemas.openxmlformats.org/officeDocument/2006/relationships/slideLayout" Target="../slideLayouts/slideLayout485.xml"/><Relationship Id="rId19" Type="http://schemas.openxmlformats.org/officeDocument/2006/relationships/image" Target="../media/image35.jpe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86.xml"/><Relationship Id="rId2" Type="http://schemas.openxmlformats.org/officeDocument/2006/relationships/tags" Target="../tags/tag9.xml"/><Relationship Id="rId1" Type="http://schemas.openxmlformats.org/officeDocument/2006/relationships/themeOverride" Target="../theme/themeOverride5.xml"/><Relationship Id="rId5" Type="http://schemas.openxmlformats.org/officeDocument/2006/relationships/image" Target="../media/image36.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4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5.xml"/><Relationship Id="rId1" Type="http://schemas.openxmlformats.org/officeDocument/2006/relationships/themeOverride" Target="../theme/themeOverride6.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76.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2.xml"/><Relationship Id="rId1" Type="http://schemas.openxmlformats.org/officeDocument/2006/relationships/themeOverride" Target="../theme/themeOverride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72.xml"/><Relationship Id="rId1" Type="http://schemas.openxmlformats.org/officeDocument/2006/relationships/themeOverride" Target="../theme/themeOverride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72.xml"/><Relationship Id="rId1" Type="http://schemas.openxmlformats.org/officeDocument/2006/relationships/themeOverride" Target="../theme/themeOverr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72.xml"/><Relationship Id="rId1" Type="http://schemas.openxmlformats.org/officeDocument/2006/relationships/themeOverride" Target="../theme/themeOverr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72.xml"/><Relationship Id="rId1" Type="http://schemas.openxmlformats.org/officeDocument/2006/relationships/themeOverride" Target="../theme/themeOverride1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72.xml"/><Relationship Id="rId1" Type="http://schemas.openxmlformats.org/officeDocument/2006/relationships/themeOverride" Target="../theme/themeOverride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2.xml"/><Relationship Id="rId1" Type="http://schemas.openxmlformats.org/officeDocument/2006/relationships/themeOverride" Target="../theme/themeOverride13.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2.xml"/><Relationship Id="rId1" Type="http://schemas.openxmlformats.org/officeDocument/2006/relationships/themeOverride" Target="../theme/themeOverride14.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hemeOverride" Target="../theme/themeOverride15.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hemeOverride" Target="../theme/themeOverride16.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45.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44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6.xml"/><Relationship Id="rId1" Type="http://schemas.openxmlformats.org/officeDocument/2006/relationships/themeOverride" Target="../theme/themeOverride17.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6.xml"/><Relationship Id="rId1" Type="http://schemas.openxmlformats.org/officeDocument/2006/relationships/themeOverride" Target="../theme/themeOverride18.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2.xml"/><Relationship Id="rId1" Type="http://schemas.openxmlformats.org/officeDocument/2006/relationships/themeOverride" Target="../theme/themeOverride1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2.xml"/><Relationship Id="rId1" Type="http://schemas.openxmlformats.org/officeDocument/2006/relationships/themeOverride" Target="../theme/themeOverride2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8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3.xml"/><Relationship Id="rId1" Type="http://schemas.openxmlformats.org/officeDocument/2006/relationships/themeOverride" Target="../theme/themeOverride21.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188.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199.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87.xml"/><Relationship Id="rId5" Type="http://schemas.microsoft.com/office/2007/relationships/hdphoto" Target="../media/hdphoto1.wdp"/><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6.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6.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65.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210.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21.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22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87.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221.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256.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221.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221.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221.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221.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8.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47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473.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473.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473.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221.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221.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22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0.xml"/><Relationship Id="rId1" Type="http://schemas.openxmlformats.org/officeDocument/2006/relationships/themeOverride" Target="../theme/themeOverride22.xml"/><Relationship Id="rId4" Type="http://schemas.openxmlformats.org/officeDocument/2006/relationships/image" Target="../media/image93.e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84.xml"/><Relationship Id="rId1" Type="http://schemas.openxmlformats.org/officeDocument/2006/relationships/themeOverride" Target="../theme/themeOverride23.xml"/><Relationship Id="rId4" Type="http://schemas.openxmlformats.org/officeDocument/2006/relationships/image" Target="../media/image94.png"/></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79" y="0"/>
            <a:ext cx="9181592" cy="6869134"/>
          </a:xfrm>
          <a:prstGeom prst="rect">
            <a:avLst/>
          </a:prstGeom>
        </p:spPr>
      </p:pic>
      <p:sp>
        <p:nvSpPr>
          <p:cNvPr id="5" name="Rectangle 4"/>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a:cs typeface="Arial"/>
              </a:rPr>
              <a:t> </a:t>
            </a:r>
            <a:r>
              <a:rPr lang="ar-JO" sz="1600" b="1" kern="0" dirty="0">
                <a:solidFill>
                  <a:srgbClr val="FFFFFF"/>
                </a:solidFill>
                <a:effectLst>
                  <a:outerShdw blurRad="38100" dist="38100" dir="2700000" algn="tl">
                    <a:srgbClr val="000000"/>
                  </a:outerShdw>
                </a:effectLst>
                <a:latin typeface="Arial"/>
                <a:cs typeface="Arial"/>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a:t>
            </a:r>
            <a:r>
              <a:rPr kumimoji="0" lang="ar-JO" sz="1600" b="1" u="none" strike="noStrike" kern="0" cap="none" spc="0" normalizeH="0" noProof="0" dirty="0">
                <a:ln>
                  <a:noFill/>
                </a:ln>
                <a:solidFill>
                  <a:srgbClr val="FFFFFF"/>
                </a:solidFill>
                <a:effectLst>
                  <a:outerShdw blurRad="38100" dist="38100" dir="2700000" algn="tl">
                    <a:srgbClr val="000000"/>
                  </a:outerShdw>
                </a:effectLst>
                <a:uLnTx/>
                <a:uFillTx/>
                <a:latin typeface="Arial"/>
                <a:cs typeface="Arial"/>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BibleStudyDownloads.org</a:t>
            </a:r>
          </a:p>
        </p:txBody>
      </p:sp>
      <p:sp>
        <p:nvSpPr>
          <p:cNvPr id="2" name="Title 1"/>
          <p:cNvSpPr>
            <a:spLocks noGrp="1"/>
          </p:cNvSpPr>
          <p:nvPr>
            <p:ph type="title"/>
          </p:nvPr>
        </p:nvSpPr>
        <p:spPr>
          <a:xfrm>
            <a:off x="-37592" y="1983135"/>
            <a:ext cx="9160079" cy="1703915"/>
          </a:xfrm>
        </p:spPr>
        <p:txBody>
          <a:bodyPr/>
          <a:lstStyle/>
          <a:p>
            <a:pPr algn="l" rtl="1"/>
            <a:r>
              <a:rPr lang="ar-JO" sz="8000" b="1" dirty="0">
                <a:effectLst>
                  <a:glow rad="177800">
                    <a:schemeClr val="bg2"/>
                  </a:glow>
                </a:effectLst>
                <a:latin typeface="Arial" panose="020B0604020202020204" pitchFamily="34" charset="0"/>
                <a:cs typeface="Arial" panose="020B0604020202020204" pitchFamily="34" charset="0"/>
              </a:rPr>
              <a:t>تكوين</a:t>
            </a:r>
            <a:r>
              <a:rPr lang="ar-SA" sz="8000" b="1" dirty="0">
                <a:effectLst>
                  <a:glow rad="177800">
                    <a:schemeClr val="bg2"/>
                  </a:glow>
                </a:effectLst>
                <a:latin typeface="Arial" panose="020B0604020202020204" pitchFamily="34" charset="0"/>
                <a:cs typeface="Arial" panose="020B0604020202020204" pitchFamily="34" charset="0"/>
              </a:rPr>
              <a:t>١-٣</a:t>
            </a:r>
            <a:r>
              <a:rPr lang="en-US" sz="8000" b="1" dirty="0">
                <a:effectLst>
                  <a:glow rad="177800">
                    <a:schemeClr val="bg2"/>
                  </a:glow>
                </a:effectLst>
                <a:latin typeface="Arial" panose="020B0604020202020204" pitchFamily="34" charset="0"/>
                <a:cs typeface="Arial" panose="020B0604020202020204" pitchFamily="34" charset="0"/>
              </a:rPr>
              <a:t> </a:t>
            </a:r>
            <a:endParaRPr lang="en-US" b="1" dirty="0">
              <a:effectLst>
                <a:glow rad="177800">
                  <a:schemeClr val="bg2"/>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E114EEDF-2062-1D48-ADFF-761F4AAAE473}"/>
              </a:ext>
            </a:extLst>
          </p:cNvPr>
          <p:cNvSpPr txBox="1">
            <a:spLocks noChangeArrowheads="1"/>
          </p:cNvSpPr>
          <p:nvPr/>
        </p:nvSpPr>
        <p:spPr bwMode="auto">
          <a:xfrm>
            <a:off x="-16079" y="51427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اخيتار ووعد الله</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3503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dirty="0">
                <a:solidFill>
                  <a:srgbClr val="000000"/>
                </a:solidFill>
                <a:ea typeface="MS PGothic" pitchFamily="34" charset="-128"/>
              </a:rPr>
              <a:t>29. نسب يسوع المسيح</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30. مقاومة الملك هيرودس</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31. حلول الروح على يسوع</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32. قوة على تجارب الشيطان</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33. شرح الموعظة على الجبل</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34. دروس عن الأولويات المناسبة</a:t>
            </a:r>
            <a:endParaRPr lang="en-US" sz="1200" dirty="0">
              <a:solidFill>
                <a:srgbClr val="000000"/>
              </a:solidFill>
              <a:ea typeface="MS PGothic" pitchFamily="34" charset="-128"/>
            </a:endParaRPr>
          </a:p>
          <a:p>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35. موجز العلاقات الشخصية</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36. إيمان قائد المئة</a:t>
            </a:r>
            <a:endParaRPr lang="en-US" sz="1200" dirty="0">
              <a:solidFill>
                <a:srgbClr val="000000"/>
              </a:solidFill>
              <a:ea typeface="MS PGothic" pitchFamily="34" charset="-128"/>
            </a:endParaRP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 dirty="0">
                <a:solidFill>
                  <a:srgbClr val="000000"/>
                </a:solidFill>
                <a:ea typeface="MS PGothic" pitchFamily="34" charset="-128"/>
              </a:rPr>
              <a:t> </a:t>
            </a:r>
            <a:r>
              <a:rPr lang="ar-JO" sz="1200" dirty="0">
                <a:solidFill>
                  <a:srgbClr val="000000"/>
                </a:solidFill>
                <a:ea typeface="MS PGothic" pitchFamily="34" charset="-128"/>
              </a:rPr>
              <a:t>37. دعوة متى من يسوع</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38. إرسال الرسل للتبشير</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39. شهادة عن رسالة يوحنا</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40. المسيا الحقيقي يدعى شيطاناً</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41. رسالة مخفية في الأمثال</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42. قتل المعمدان</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43. حكمة في الرد على الفريسيين</a:t>
            </a:r>
            <a:endParaRPr lang="en-US" sz="1200" dirty="0">
              <a:solidFill>
                <a:srgbClr val="000000"/>
              </a:solidFill>
              <a:ea typeface="MS PGothic" pitchFamily="34" charset="-128"/>
            </a:endParaRP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dirty="0">
                <a:solidFill>
                  <a:srgbClr val="000000"/>
                </a:solidFill>
                <a:ea typeface="MS PGothic" pitchFamily="34" charset="-128"/>
              </a:rPr>
              <a:t>44. مفاتيح الملكوت</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45. تأثير تجلي يسوع</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46. الحاجة للغفران الحقيقي</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47. تحديد أسباب الطلاق</a:t>
            </a:r>
            <a:endParaRPr lang="en-US" sz="1200" dirty="0">
              <a:solidFill>
                <a:srgbClr val="000000"/>
              </a:solidFill>
              <a:ea typeface="MS PGothic" pitchFamily="34" charset="-128"/>
            </a:endParaRPr>
          </a:p>
          <a:p>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48. فرص للحصاد</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49. لعن شجرة التين</a:t>
            </a:r>
            <a:endParaRPr lang="en-US" sz="1200" dirty="0">
              <a:solidFill>
                <a:srgbClr val="000000"/>
              </a:solidFill>
              <a:ea typeface="MS PGothic" pitchFamily="34" charset="-128"/>
            </a:endParaRP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dirty="0">
                <a:solidFill>
                  <a:srgbClr val="000000"/>
                </a:solidFill>
                <a:ea typeface="MS PGothic" pitchFamily="34" charset="-128"/>
              </a:rPr>
              <a:t>50. دفع الجزية لقيصر</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51. مواجهة النفاق باللعنات</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52. أحداث المجيء الثاني</a:t>
            </a:r>
            <a:endParaRPr lang="en-US" sz="1200" dirty="0">
              <a:solidFill>
                <a:srgbClr val="000000"/>
              </a:solidFill>
              <a:ea typeface="MS PGothic" pitchFamily="34" charset="-128"/>
            </a:endParaRPr>
          </a:p>
          <a:p>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53. دينونة الأمم</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54. أحداث ليلة الجلجثة</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55. طريق الصليب</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قيامة المخلص و المأمورية</a:t>
            </a:r>
            <a:endParaRPr lang="en-US" sz="1200" dirty="0">
              <a:solidFill>
                <a:srgbClr val="000000"/>
              </a:solidFill>
              <a:ea typeface="MS PGothic" pitchFamily="34" charset="-128"/>
            </a:endParaRP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dirty="0">
                <a:solidFill>
                  <a:srgbClr val="000000"/>
                </a:solidFill>
                <a:ea typeface="MS PGothic" pitchFamily="34" charset="-128"/>
              </a:rPr>
              <a:t>1. نشأة العالم</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 وضع العروسين في عدن</a:t>
            </a:r>
            <a:endParaRPr lang="en-US" sz="1200" dirty="0">
              <a:solidFill>
                <a:srgbClr val="000000"/>
              </a:solidFill>
              <a:ea typeface="MS PGothic" pitchFamily="34" charset="-128"/>
            </a:endParaRPr>
          </a:p>
          <a:p>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3. تجربة و سقوط الإنسان</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4. الكراهية و الجريمة الأولى</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5. نسب آدم الكامل</a:t>
            </a:r>
            <a:endParaRPr lang="en-US" sz="1200" dirty="0">
              <a:solidFill>
                <a:srgbClr val="000000"/>
              </a:solidFill>
              <a:ea typeface="MS PGothic" pitchFamily="34" charset="-128"/>
            </a:endParaRPr>
          </a:p>
          <a:p>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6. دروس عن الأولويات المناسبة</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7. موجز العلاقات الشخصية</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8. إيمان قائد المئة</a:t>
            </a:r>
            <a:endParaRPr lang="en-US" sz="1200" dirty="0">
              <a:solidFill>
                <a:srgbClr val="000000"/>
              </a:solidFill>
              <a:ea typeface="MS PGothic" pitchFamily="34" charset="-128"/>
            </a:endParaRP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 dirty="0">
                <a:solidFill>
                  <a:srgbClr val="000000"/>
                </a:solidFill>
                <a:ea typeface="MS PGothic" pitchFamily="34" charset="-128"/>
              </a:rPr>
              <a:t> </a:t>
            </a:r>
            <a:r>
              <a:rPr lang="ar-JO" sz="1200" dirty="0">
                <a:solidFill>
                  <a:srgbClr val="000000"/>
                </a:solidFill>
                <a:ea typeface="MS PGothic" pitchFamily="34" charset="-128"/>
              </a:rPr>
              <a:t>9. دعوة متى من يسوع</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10. إرسال الرسل للتبشير</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11. شهادة عن رسالة يوحنا</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12. المسيا الحقيقي يدعى شيطاناً</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13. رسالة مخفية في الأمثال</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14. قتل المعمدان</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15. حكمة في الرد على الفريسيين</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dirty="0">
                <a:solidFill>
                  <a:srgbClr val="000000"/>
                </a:solidFill>
                <a:ea typeface="MS PGothic" pitchFamily="34" charset="-128"/>
              </a:rPr>
              <a:t>16. مفاتيح الملكوت</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17. تأثير تجلي يسوع</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18. الحاجة للغفران الحقيقي</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19. تحديد أسباب الطلاق</a:t>
            </a:r>
            <a:endParaRPr lang="en-US" sz="1200" dirty="0">
              <a:solidFill>
                <a:srgbClr val="000000"/>
              </a:solidFill>
              <a:ea typeface="MS PGothic" pitchFamily="34" charset="-128"/>
            </a:endParaRPr>
          </a:p>
          <a:p>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20. فرص للحصاد</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21. لعن شجرة التين</a:t>
            </a:r>
            <a:endParaRPr lang="en-US" sz="1200" dirty="0">
              <a:solidFill>
                <a:srgbClr val="000000"/>
              </a:solidFill>
              <a:ea typeface="MS PGothic" pitchFamily="34" charset="-128"/>
            </a:endParaRP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dirty="0">
                <a:solidFill>
                  <a:srgbClr val="000000"/>
                </a:solidFill>
                <a:ea typeface="MS PGothic" pitchFamily="34" charset="-128"/>
              </a:rPr>
              <a:t>22. دفع الجزية لقيصر</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23. مواجهة النفاق باللعنات</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24. أحداث المجيء الثاني</a:t>
            </a:r>
            <a:endParaRPr lang="en-US" sz="1200" dirty="0">
              <a:solidFill>
                <a:srgbClr val="000000"/>
              </a:solidFill>
              <a:ea typeface="MS PGothic" pitchFamily="34" charset="-128"/>
            </a:endParaRPr>
          </a:p>
          <a:p>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25. دينونة الأمم</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26. أحداث ليلة الجلجثة</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27. طريق الصليب</a:t>
            </a:r>
            <a:endParaRPr lang="en-US" sz="1200" dirty="0">
              <a:solidFill>
                <a:srgbClr val="000000"/>
              </a:solidFill>
              <a:ea typeface="MS PGothic" pitchFamily="34" charset="-128"/>
            </a:endParaRPr>
          </a:p>
          <a:p>
            <a:pPr algn="r"/>
            <a:r>
              <a:rPr lang="ar-JO" sz="1200" dirty="0">
                <a:solidFill>
                  <a:srgbClr val="000000"/>
                </a:solidFill>
                <a:ea typeface="MS PGothic" pitchFamily="34" charset="-128"/>
              </a:rPr>
              <a:t>28. قيامة المخلص و المأمورية</a:t>
            </a:r>
            <a:endParaRPr lang="en-US" sz="1200" dirty="0">
              <a:solidFill>
                <a:srgbClr val="000000"/>
              </a:solidFill>
              <a:ea typeface="MS PGothic" pitchFamily="34" charset="-128"/>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lvl="0" algn="ctr">
              <a:defRPr/>
            </a:pPr>
            <a:r>
              <a:rPr lang="ar-JO" altLang="zh-CN" sz="4800" b="1" dirty="0">
                <a:solidFill>
                  <a:schemeClr val="bg1"/>
                </a:solidFill>
                <a:latin typeface="Arial" charset="0"/>
                <a:cs typeface="Arial" charset="0"/>
              </a:rPr>
              <a:t>تكوين</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7" name="Rectangle 16"/>
          <p:cNvSpPr/>
          <p:nvPr/>
        </p:nvSpPr>
        <p:spPr>
          <a:xfrm>
            <a:off x="195263" y="3706813"/>
            <a:ext cx="1763712"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r" rtl="0" fontAlgn="auto">
              <a:spcBef>
                <a:spcPts val="0"/>
              </a:spcBef>
              <a:spcAft>
                <a:spcPts val="0"/>
              </a:spcAft>
              <a:defRPr/>
            </a:pPr>
            <a:r>
              <a:rPr lang="ar-JO" sz="1200" b="1" dirty="0">
                <a:solidFill>
                  <a:schemeClr val="tx1"/>
                </a:solidFill>
              </a:rPr>
              <a:t>1. نشاة العالم</a:t>
            </a:r>
          </a:p>
          <a:p>
            <a:pPr marL="342900" indent="-342900" algn="r" rtl="0" fontAlgn="auto">
              <a:spcBef>
                <a:spcPts val="0"/>
              </a:spcBef>
              <a:spcAft>
                <a:spcPts val="0"/>
              </a:spcAft>
              <a:defRPr/>
            </a:pPr>
            <a:r>
              <a:rPr lang="ar-JO" sz="1200" b="1" dirty="0">
                <a:solidFill>
                  <a:schemeClr val="tx1"/>
                </a:solidFill>
              </a:rPr>
              <a:t>2. الزوجين الجديدين في عدن</a:t>
            </a:r>
          </a:p>
        </p:txBody>
      </p:sp>
      <p:sp>
        <p:nvSpPr>
          <p:cNvPr id="18" name="Rectangle 17"/>
          <p:cNvSpPr/>
          <p:nvPr/>
        </p:nvSpPr>
        <p:spPr>
          <a:xfrm>
            <a:off x="-46038" y="4192588"/>
            <a:ext cx="2005013" cy="627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rPr>
              <a:t>3. تجربة و سقوط الإنسان</a:t>
            </a:r>
          </a:p>
          <a:p>
            <a:pPr algn="r" rtl="0" fontAlgn="auto">
              <a:spcBef>
                <a:spcPts val="0"/>
              </a:spcBef>
              <a:spcAft>
                <a:spcPts val="0"/>
              </a:spcAft>
              <a:defRPr/>
            </a:pPr>
            <a:r>
              <a:rPr lang="ar-JO" sz="1200" b="1" dirty="0">
                <a:solidFill>
                  <a:schemeClr val="tx1"/>
                </a:solidFill>
              </a:rPr>
              <a:t>4. الكراهية و الجريمة الأولى</a:t>
            </a:r>
          </a:p>
          <a:p>
            <a:pPr algn="r" rtl="0" fontAlgn="auto">
              <a:spcBef>
                <a:spcPts val="0"/>
              </a:spcBef>
              <a:spcAft>
                <a:spcPts val="0"/>
              </a:spcAft>
              <a:defRPr/>
            </a:pPr>
            <a:r>
              <a:rPr lang="ar-JO" sz="1200" b="1" dirty="0">
                <a:solidFill>
                  <a:schemeClr val="tx1"/>
                </a:solidFill>
              </a:rPr>
              <a:t>5. نسب آدم بالكامل</a:t>
            </a:r>
          </a:p>
        </p:txBody>
      </p:sp>
      <p:sp>
        <p:nvSpPr>
          <p:cNvPr id="19" name="Rectangle 18"/>
          <p:cNvSpPr/>
          <p:nvPr/>
        </p:nvSpPr>
        <p:spPr>
          <a:xfrm>
            <a:off x="195263" y="4819650"/>
            <a:ext cx="1763712"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rPr>
              <a:t>6. بناء الفلك</a:t>
            </a:r>
          </a:p>
          <a:p>
            <a:pPr algn="r" rtl="0" fontAlgn="auto">
              <a:spcBef>
                <a:spcPts val="0"/>
              </a:spcBef>
              <a:spcAft>
                <a:spcPts val="0"/>
              </a:spcAft>
              <a:defRPr/>
            </a:pPr>
            <a:r>
              <a:rPr lang="ar-JO" sz="1200" b="1" dirty="0">
                <a:solidFill>
                  <a:schemeClr val="tx1"/>
                </a:solidFill>
              </a:rPr>
              <a:t>7. ثوران الطوفان</a:t>
            </a:r>
          </a:p>
          <a:p>
            <a:pPr algn="r" rtl="0" fontAlgn="auto">
              <a:spcBef>
                <a:spcPts val="0"/>
              </a:spcBef>
              <a:spcAft>
                <a:spcPts val="0"/>
              </a:spcAft>
              <a:defRPr/>
            </a:pPr>
            <a:r>
              <a:rPr lang="ar-JO" sz="1200" b="1" dirty="0">
                <a:solidFill>
                  <a:schemeClr val="tx1"/>
                </a:solidFill>
              </a:rPr>
              <a:t>8. الخروج من الفلك</a:t>
            </a:r>
          </a:p>
          <a:p>
            <a:pPr algn="r" rtl="0" fontAlgn="auto">
              <a:spcBef>
                <a:spcPts val="0"/>
              </a:spcBef>
              <a:spcAft>
                <a:spcPts val="0"/>
              </a:spcAft>
              <a:defRPr/>
            </a:pPr>
            <a:r>
              <a:rPr lang="ar-JO" sz="1200" b="1" dirty="0">
                <a:solidFill>
                  <a:schemeClr val="tx1"/>
                </a:solidFill>
              </a:rPr>
              <a:t>9. بداية وعد قوس قزح</a:t>
            </a:r>
          </a:p>
          <a:p>
            <a:pPr algn="r" rtl="0" fontAlgn="auto">
              <a:spcBef>
                <a:spcPts val="0"/>
              </a:spcBef>
              <a:spcAft>
                <a:spcPts val="0"/>
              </a:spcAft>
              <a:defRPr/>
            </a:pPr>
            <a:r>
              <a:rPr lang="ar-JO" sz="1200" b="1" dirty="0">
                <a:solidFill>
                  <a:schemeClr val="tx1"/>
                </a:solidFill>
              </a:rPr>
              <a:t>10. أولاد و أحفاد نوح</a:t>
            </a:r>
          </a:p>
          <a:p>
            <a:pPr algn="r" rtl="0" fontAlgn="auto">
              <a:spcBef>
                <a:spcPts val="0"/>
              </a:spcBef>
              <a:spcAft>
                <a:spcPts val="0"/>
              </a:spcAft>
              <a:defRPr/>
            </a:pPr>
            <a:r>
              <a:rPr lang="ar-JO" sz="1200" b="1" dirty="0">
                <a:solidFill>
                  <a:schemeClr val="tx1"/>
                </a:solidFill>
              </a:rPr>
              <a:t>11. تشتت الأمم من بابل</a:t>
            </a:r>
          </a:p>
          <a:p>
            <a:pPr algn="r" rtl="0" fontAlgn="auto">
              <a:spcBef>
                <a:spcPts val="0"/>
              </a:spcBef>
              <a:spcAft>
                <a:spcPts val="0"/>
              </a:spcAft>
              <a:defRPr/>
            </a:pPr>
            <a:r>
              <a:rPr lang="ar-JO" sz="1200" b="1" dirty="0">
                <a:solidFill>
                  <a:schemeClr val="tx1"/>
                </a:solidFill>
              </a:rPr>
              <a:t>12. ارتحال عائلة أبرام</a:t>
            </a:r>
          </a:p>
          <a:p>
            <a:pPr algn="r" rtl="0" fontAlgn="auto">
              <a:spcBef>
                <a:spcPts val="0"/>
              </a:spcBef>
              <a:spcAft>
                <a:spcPts val="0"/>
              </a:spcAft>
              <a:defRPr/>
            </a:pPr>
            <a:r>
              <a:rPr lang="ar-JO" sz="1200" b="1" dirty="0">
                <a:solidFill>
                  <a:schemeClr val="tx1"/>
                </a:solidFill>
              </a:rPr>
              <a:t>13. لوط يترك أبرام</a:t>
            </a:r>
          </a:p>
          <a:p>
            <a:pPr algn="r" rtl="0" fontAlgn="auto">
              <a:spcBef>
                <a:spcPts val="0"/>
              </a:spcBef>
              <a:spcAft>
                <a:spcPts val="0"/>
              </a:spcAft>
              <a:defRPr/>
            </a:pPr>
            <a:r>
              <a:rPr lang="ar-JO" sz="1200" b="1" dirty="0">
                <a:solidFill>
                  <a:schemeClr val="tx1"/>
                </a:solidFill>
              </a:rPr>
              <a:t>14. تقدمات الكاهن ملكيصادق</a:t>
            </a:r>
          </a:p>
        </p:txBody>
      </p:sp>
      <p:sp>
        <p:nvSpPr>
          <p:cNvPr id="20" name="Rectangle 19"/>
          <p:cNvSpPr/>
          <p:nvPr/>
        </p:nvSpPr>
        <p:spPr>
          <a:xfrm>
            <a:off x="1958975" y="3787775"/>
            <a:ext cx="2208213" cy="53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rPr>
              <a:t>15. الله يحسب أبرام باراً</a:t>
            </a:r>
          </a:p>
          <a:p>
            <a:pPr algn="r" rtl="0" fontAlgn="auto">
              <a:spcBef>
                <a:spcPts val="0"/>
              </a:spcBef>
              <a:spcAft>
                <a:spcPts val="0"/>
              </a:spcAft>
              <a:defRPr/>
            </a:pPr>
            <a:r>
              <a:rPr lang="ar-JO" sz="1200" b="1" dirty="0">
                <a:solidFill>
                  <a:schemeClr val="tx1"/>
                </a:solidFill>
              </a:rPr>
              <a:t>16. ولادة إسماعيل من هاجر</a:t>
            </a:r>
          </a:p>
          <a:p>
            <a:pPr algn="r" rtl="0" fontAlgn="auto">
              <a:spcBef>
                <a:spcPts val="0"/>
              </a:spcBef>
              <a:spcAft>
                <a:spcPts val="0"/>
              </a:spcAft>
              <a:defRPr/>
            </a:pPr>
            <a:r>
              <a:rPr lang="ar-JO" sz="1200" b="1" dirty="0">
                <a:solidFill>
                  <a:schemeClr val="tx1"/>
                </a:solidFill>
              </a:rPr>
              <a:t>17. تغيير تسمية إبراهيم</a:t>
            </a:r>
          </a:p>
        </p:txBody>
      </p:sp>
      <p:sp>
        <p:nvSpPr>
          <p:cNvPr id="21" name="Rectangle 20"/>
          <p:cNvSpPr/>
          <p:nvPr/>
        </p:nvSpPr>
        <p:spPr>
          <a:xfrm>
            <a:off x="1958975" y="4327525"/>
            <a:ext cx="2208213" cy="196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rPr>
              <a:t>18. التضرع لأجل تبرير سدوم</a:t>
            </a:r>
          </a:p>
          <a:p>
            <a:pPr algn="r" rtl="0" fontAlgn="auto">
              <a:spcBef>
                <a:spcPts val="0"/>
              </a:spcBef>
              <a:spcAft>
                <a:spcPts val="0"/>
              </a:spcAft>
              <a:defRPr/>
            </a:pPr>
            <a:r>
              <a:rPr lang="ar-JO" sz="1200" b="1" dirty="0">
                <a:solidFill>
                  <a:schemeClr val="tx1"/>
                </a:solidFill>
              </a:rPr>
              <a:t>19. خراب سدوم و عمورة</a:t>
            </a:r>
          </a:p>
          <a:p>
            <a:pPr algn="r" rtl="0" fontAlgn="auto">
              <a:spcBef>
                <a:spcPts val="0"/>
              </a:spcBef>
              <a:spcAft>
                <a:spcPts val="0"/>
              </a:spcAft>
              <a:defRPr/>
            </a:pPr>
            <a:r>
              <a:rPr lang="ar-JO" sz="1200" b="1" dirty="0">
                <a:solidFill>
                  <a:schemeClr val="tx1"/>
                </a:solidFill>
              </a:rPr>
              <a:t>20. مغامرة إبراهيم في مصر</a:t>
            </a:r>
          </a:p>
          <a:p>
            <a:pPr algn="r" rtl="0" fontAlgn="auto">
              <a:spcBef>
                <a:spcPts val="0"/>
              </a:spcBef>
              <a:spcAft>
                <a:spcPts val="0"/>
              </a:spcAft>
              <a:defRPr/>
            </a:pPr>
            <a:r>
              <a:rPr lang="ar-JO" sz="1200" b="1" dirty="0">
                <a:solidFill>
                  <a:schemeClr val="tx1"/>
                </a:solidFill>
              </a:rPr>
              <a:t>21. وصول إسحق الموعود</a:t>
            </a:r>
          </a:p>
          <a:p>
            <a:pPr algn="r" rtl="0" fontAlgn="auto">
              <a:spcBef>
                <a:spcPts val="0"/>
              </a:spcBef>
              <a:spcAft>
                <a:spcPts val="0"/>
              </a:spcAft>
              <a:defRPr/>
            </a:pPr>
            <a:r>
              <a:rPr lang="ar-JO" sz="1200" b="1" dirty="0">
                <a:solidFill>
                  <a:schemeClr val="tx1"/>
                </a:solidFill>
              </a:rPr>
              <a:t>22. إمتحان إيمان إبراهيم</a:t>
            </a:r>
          </a:p>
          <a:p>
            <a:pPr algn="r" rtl="0" fontAlgn="auto">
              <a:spcBef>
                <a:spcPts val="0"/>
              </a:spcBef>
              <a:spcAft>
                <a:spcPts val="0"/>
              </a:spcAft>
              <a:defRPr/>
            </a:pPr>
            <a:r>
              <a:rPr lang="ar-JO" sz="1200" b="1" dirty="0">
                <a:solidFill>
                  <a:schemeClr val="tx1"/>
                </a:solidFill>
              </a:rPr>
              <a:t>23. نهاية حياة سارة</a:t>
            </a:r>
          </a:p>
          <a:p>
            <a:pPr algn="r" rtl="0" fontAlgn="auto">
              <a:spcBef>
                <a:spcPts val="0"/>
              </a:spcBef>
              <a:spcAft>
                <a:spcPts val="0"/>
              </a:spcAft>
              <a:defRPr/>
            </a:pPr>
            <a:r>
              <a:rPr lang="ar-JO" sz="1200" b="1" dirty="0">
                <a:solidFill>
                  <a:schemeClr val="tx1"/>
                </a:solidFill>
              </a:rPr>
              <a:t>24. اختيار رفقة كزوجة</a:t>
            </a:r>
          </a:p>
          <a:p>
            <a:pPr algn="r" rtl="0" fontAlgn="auto">
              <a:spcBef>
                <a:spcPts val="0"/>
              </a:spcBef>
              <a:spcAft>
                <a:spcPts val="0"/>
              </a:spcAft>
              <a:defRPr/>
            </a:pPr>
            <a:endParaRPr lang="ar-JO" sz="1200" b="1" dirty="0">
              <a:solidFill>
                <a:schemeClr val="tx1"/>
              </a:solidFill>
            </a:endParaRPr>
          </a:p>
          <a:p>
            <a:pPr algn="r" rtl="0" fontAlgn="auto">
              <a:spcBef>
                <a:spcPts val="0"/>
              </a:spcBef>
              <a:spcAft>
                <a:spcPts val="0"/>
              </a:spcAft>
              <a:defRPr/>
            </a:pPr>
            <a:r>
              <a:rPr lang="ar-JO" sz="1200" b="1" dirty="0">
                <a:solidFill>
                  <a:schemeClr val="tx1"/>
                </a:solidFill>
              </a:rPr>
              <a:t>25. ولادة التوأمين عيسو و يعقوب</a:t>
            </a:r>
          </a:p>
          <a:p>
            <a:pPr algn="r" rtl="0" fontAlgn="auto">
              <a:spcBef>
                <a:spcPts val="0"/>
              </a:spcBef>
              <a:spcAft>
                <a:spcPts val="0"/>
              </a:spcAft>
              <a:defRPr/>
            </a:pPr>
            <a:r>
              <a:rPr lang="ar-JO" sz="1200" b="1" dirty="0">
                <a:solidFill>
                  <a:schemeClr val="tx1"/>
                </a:solidFill>
              </a:rPr>
              <a:t>26. عداوة بين إسحق و الفلسطينيين</a:t>
            </a:r>
          </a:p>
          <a:p>
            <a:pPr algn="r" rtl="0" fontAlgn="auto">
              <a:spcBef>
                <a:spcPts val="0"/>
              </a:spcBef>
              <a:spcAft>
                <a:spcPts val="0"/>
              </a:spcAft>
              <a:defRPr/>
            </a:pPr>
            <a:r>
              <a:rPr lang="ar-JO" sz="1200" b="1" dirty="0">
                <a:solidFill>
                  <a:schemeClr val="tx1"/>
                </a:solidFill>
              </a:rPr>
              <a:t>27. سرقة البكورية من عيسو</a:t>
            </a:r>
          </a:p>
        </p:txBody>
      </p:sp>
      <p:sp>
        <p:nvSpPr>
          <p:cNvPr id="22" name="Rectangle 21"/>
          <p:cNvSpPr/>
          <p:nvPr/>
        </p:nvSpPr>
        <p:spPr>
          <a:xfrm>
            <a:off x="5106988" y="28575"/>
            <a:ext cx="2078037" cy="267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rPr>
              <a:t>28. السلم السماوي في بيت إيل</a:t>
            </a:r>
          </a:p>
          <a:p>
            <a:pPr algn="r" rtl="0" fontAlgn="auto">
              <a:spcBef>
                <a:spcPts val="0"/>
              </a:spcBef>
              <a:spcAft>
                <a:spcPts val="0"/>
              </a:spcAft>
              <a:defRPr/>
            </a:pPr>
            <a:r>
              <a:rPr lang="ar-JO" sz="1200" b="1" dirty="0">
                <a:solidFill>
                  <a:schemeClr val="tx1"/>
                </a:solidFill>
              </a:rPr>
              <a:t>29. الفوز بليئة و راحيل</a:t>
            </a:r>
          </a:p>
          <a:p>
            <a:pPr algn="r" rtl="0" fontAlgn="auto">
              <a:spcBef>
                <a:spcPts val="0"/>
              </a:spcBef>
              <a:spcAft>
                <a:spcPts val="0"/>
              </a:spcAft>
              <a:defRPr/>
            </a:pPr>
            <a:r>
              <a:rPr lang="ar-JO" sz="1200" b="1" dirty="0">
                <a:solidFill>
                  <a:schemeClr val="tx1"/>
                </a:solidFill>
              </a:rPr>
              <a:t>30. إضافات إلى عائلة يعقوب</a:t>
            </a:r>
          </a:p>
          <a:p>
            <a:pPr algn="r" rtl="0" fontAlgn="auto">
              <a:spcBef>
                <a:spcPts val="0"/>
              </a:spcBef>
              <a:spcAft>
                <a:spcPts val="0"/>
              </a:spcAft>
              <a:defRPr/>
            </a:pPr>
            <a:r>
              <a:rPr lang="ar-JO" sz="1200" b="1" dirty="0">
                <a:solidFill>
                  <a:schemeClr val="tx1"/>
                </a:solidFill>
              </a:rPr>
              <a:t>31. الهرب من لابان</a:t>
            </a:r>
          </a:p>
          <a:p>
            <a:pPr algn="r" rtl="0" fontAlgn="auto">
              <a:spcBef>
                <a:spcPts val="0"/>
              </a:spcBef>
              <a:spcAft>
                <a:spcPts val="0"/>
              </a:spcAft>
              <a:defRPr/>
            </a:pPr>
            <a:r>
              <a:rPr lang="ar-JO" sz="1200" b="1" dirty="0">
                <a:solidFill>
                  <a:schemeClr val="tx1"/>
                </a:solidFill>
              </a:rPr>
              <a:t>32. السعي لمصارعة الله</a:t>
            </a:r>
          </a:p>
          <a:p>
            <a:pPr algn="r" rtl="0" fontAlgn="auto">
              <a:spcBef>
                <a:spcPts val="0"/>
              </a:spcBef>
              <a:spcAft>
                <a:spcPts val="0"/>
              </a:spcAft>
              <a:defRPr/>
            </a:pPr>
            <a:r>
              <a:rPr lang="ar-JO" sz="1200" b="1" dirty="0">
                <a:solidFill>
                  <a:schemeClr val="tx1"/>
                </a:solidFill>
              </a:rPr>
              <a:t>33. صداقة جديدة مع عيسو</a:t>
            </a:r>
          </a:p>
          <a:p>
            <a:pPr algn="r" rtl="0" fontAlgn="auto">
              <a:spcBef>
                <a:spcPts val="0"/>
              </a:spcBef>
              <a:spcAft>
                <a:spcPts val="0"/>
              </a:spcAft>
              <a:defRPr/>
            </a:pPr>
            <a:endParaRPr lang="ar-JO" sz="1200" b="1" dirty="0">
              <a:solidFill>
                <a:schemeClr val="tx1"/>
              </a:solidFill>
            </a:endParaRPr>
          </a:p>
          <a:p>
            <a:pPr algn="r" rtl="0" fontAlgn="auto">
              <a:spcBef>
                <a:spcPts val="0"/>
              </a:spcBef>
              <a:spcAft>
                <a:spcPts val="0"/>
              </a:spcAft>
              <a:defRPr/>
            </a:pPr>
            <a:r>
              <a:rPr lang="ar-JO" sz="1200" b="1" dirty="0">
                <a:solidFill>
                  <a:schemeClr val="tx1"/>
                </a:solidFill>
              </a:rPr>
              <a:t>34. الإنتقام لتدنيس دينة</a:t>
            </a:r>
          </a:p>
          <a:p>
            <a:pPr algn="r" rtl="0" fontAlgn="auto">
              <a:spcBef>
                <a:spcPts val="0"/>
              </a:spcBef>
              <a:spcAft>
                <a:spcPts val="0"/>
              </a:spcAft>
              <a:defRPr/>
            </a:pPr>
            <a:r>
              <a:rPr lang="ar-JO" sz="1200" b="1" dirty="0">
                <a:solidFill>
                  <a:schemeClr val="tx1"/>
                </a:solidFill>
              </a:rPr>
              <a:t>35. تغيير الإسم إلى إسرائيل</a:t>
            </a:r>
          </a:p>
          <a:p>
            <a:pPr algn="r" rtl="0" fontAlgn="auto">
              <a:spcBef>
                <a:spcPts val="0"/>
              </a:spcBef>
              <a:spcAft>
                <a:spcPts val="0"/>
              </a:spcAft>
              <a:defRPr/>
            </a:pPr>
            <a:r>
              <a:rPr lang="ar-JO" sz="1200" b="1" dirty="0">
                <a:solidFill>
                  <a:schemeClr val="tx1"/>
                </a:solidFill>
              </a:rPr>
              <a:t>36. ذكر نسل عيسو</a:t>
            </a:r>
          </a:p>
          <a:p>
            <a:pPr algn="r" rtl="0" fontAlgn="auto">
              <a:spcBef>
                <a:spcPts val="0"/>
              </a:spcBef>
              <a:spcAft>
                <a:spcPts val="0"/>
              </a:spcAft>
              <a:defRPr/>
            </a:pPr>
            <a:endParaRPr lang="ar-JO" sz="1200" b="1" dirty="0">
              <a:solidFill>
                <a:schemeClr val="tx1"/>
              </a:solidFill>
            </a:endParaRPr>
          </a:p>
          <a:p>
            <a:pPr algn="r" rtl="0" fontAlgn="auto">
              <a:spcBef>
                <a:spcPts val="0"/>
              </a:spcBef>
              <a:spcAft>
                <a:spcPts val="0"/>
              </a:spcAft>
              <a:defRPr/>
            </a:pPr>
            <a:r>
              <a:rPr lang="ar-JO" sz="1200" b="1" dirty="0">
                <a:solidFill>
                  <a:schemeClr val="tx1"/>
                </a:solidFill>
              </a:rPr>
              <a:t>37. غدر إخوة يوسف</a:t>
            </a:r>
          </a:p>
          <a:p>
            <a:pPr algn="r" rtl="0" fontAlgn="auto">
              <a:spcBef>
                <a:spcPts val="0"/>
              </a:spcBef>
              <a:spcAft>
                <a:spcPts val="0"/>
              </a:spcAft>
              <a:defRPr/>
            </a:pPr>
            <a:r>
              <a:rPr lang="ar-JO" sz="1200" b="1" dirty="0">
                <a:solidFill>
                  <a:schemeClr val="tx1"/>
                </a:solidFill>
              </a:rPr>
              <a:t>38. ثامار الزانية تخدع يهوذا</a:t>
            </a:r>
          </a:p>
          <a:p>
            <a:pPr algn="r" rtl="0" fontAlgn="auto">
              <a:spcBef>
                <a:spcPts val="0"/>
              </a:spcBef>
              <a:spcAft>
                <a:spcPts val="0"/>
              </a:spcAft>
              <a:defRPr/>
            </a:pPr>
            <a:r>
              <a:rPr lang="ar-JO" sz="1200" b="1" dirty="0">
                <a:solidFill>
                  <a:schemeClr val="tx1"/>
                </a:solidFill>
              </a:rPr>
              <a:t>39. فوطيفار الغاضب يسجن يوسف</a:t>
            </a:r>
          </a:p>
        </p:txBody>
      </p:sp>
      <p:sp>
        <p:nvSpPr>
          <p:cNvPr id="23" name="Rectangle 22"/>
          <p:cNvSpPr/>
          <p:nvPr/>
        </p:nvSpPr>
        <p:spPr>
          <a:xfrm>
            <a:off x="7185025" y="28575"/>
            <a:ext cx="1958975" cy="251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rPr>
              <a:t>40. تفسير الحلمين</a:t>
            </a:r>
          </a:p>
          <a:p>
            <a:pPr algn="r" rtl="0" fontAlgn="auto">
              <a:spcBef>
                <a:spcPts val="0"/>
              </a:spcBef>
              <a:spcAft>
                <a:spcPts val="0"/>
              </a:spcAft>
              <a:defRPr/>
            </a:pPr>
            <a:r>
              <a:rPr lang="ar-JO" sz="1200" b="1" dirty="0">
                <a:solidFill>
                  <a:schemeClr val="tx1"/>
                </a:solidFill>
              </a:rPr>
              <a:t>41. تعيين يوسف حاكماً</a:t>
            </a:r>
          </a:p>
          <a:p>
            <a:pPr algn="r" rtl="0" fontAlgn="auto">
              <a:spcBef>
                <a:spcPts val="0"/>
              </a:spcBef>
              <a:spcAft>
                <a:spcPts val="0"/>
              </a:spcAft>
              <a:defRPr/>
            </a:pPr>
            <a:r>
              <a:rPr lang="ar-JO" sz="1200" b="1" dirty="0">
                <a:solidFill>
                  <a:schemeClr val="tx1"/>
                </a:solidFill>
              </a:rPr>
              <a:t>42. سجن رأوبين في مصر</a:t>
            </a:r>
          </a:p>
          <a:p>
            <a:pPr algn="r" rtl="0" fontAlgn="auto">
              <a:spcBef>
                <a:spcPts val="0"/>
              </a:spcBef>
              <a:spcAft>
                <a:spcPts val="0"/>
              </a:spcAft>
              <a:defRPr/>
            </a:pPr>
            <a:r>
              <a:rPr lang="ar-JO" sz="1200" b="1" dirty="0">
                <a:solidFill>
                  <a:schemeClr val="tx1"/>
                </a:solidFill>
              </a:rPr>
              <a:t>43. رحلة ثانية إلى مصر</a:t>
            </a:r>
          </a:p>
          <a:p>
            <a:pPr algn="r" rtl="0" fontAlgn="auto">
              <a:spcBef>
                <a:spcPts val="0"/>
              </a:spcBef>
              <a:spcAft>
                <a:spcPts val="0"/>
              </a:spcAft>
              <a:defRPr/>
            </a:pPr>
            <a:r>
              <a:rPr lang="ar-JO" sz="1200" b="1" dirty="0">
                <a:solidFill>
                  <a:schemeClr val="tx1"/>
                </a:solidFill>
              </a:rPr>
              <a:t>44. احتجاز بنيامين لأجل الكأس</a:t>
            </a:r>
          </a:p>
          <a:p>
            <a:pPr algn="r" rtl="0" fontAlgn="auto">
              <a:spcBef>
                <a:spcPts val="0"/>
              </a:spcBef>
              <a:spcAft>
                <a:spcPts val="0"/>
              </a:spcAft>
              <a:defRPr/>
            </a:pPr>
            <a:endParaRPr lang="ar-JO" sz="1200" b="1" dirty="0">
              <a:solidFill>
                <a:schemeClr val="tx1"/>
              </a:solidFill>
            </a:endParaRPr>
          </a:p>
          <a:p>
            <a:pPr algn="r" rtl="0" fontAlgn="auto">
              <a:spcBef>
                <a:spcPts val="0"/>
              </a:spcBef>
              <a:spcAft>
                <a:spcPts val="0"/>
              </a:spcAft>
              <a:defRPr/>
            </a:pPr>
            <a:r>
              <a:rPr lang="ar-JO" sz="1200" b="1" dirty="0">
                <a:solidFill>
                  <a:schemeClr val="tx1"/>
                </a:solidFill>
              </a:rPr>
              <a:t>45. الإعلان عن هوية يوسف</a:t>
            </a:r>
          </a:p>
          <a:p>
            <a:pPr algn="r" rtl="0" fontAlgn="auto">
              <a:spcBef>
                <a:spcPts val="0"/>
              </a:spcBef>
              <a:spcAft>
                <a:spcPts val="0"/>
              </a:spcAft>
              <a:defRPr/>
            </a:pPr>
            <a:r>
              <a:rPr lang="ar-JO" sz="1200" b="1" dirty="0">
                <a:solidFill>
                  <a:schemeClr val="tx1"/>
                </a:solidFill>
              </a:rPr>
              <a:t>46. بيت جديد في مصر</a:t>
            </a:r>
          </a:p>
          <a:p>
            <a:pPr algn="r" rtl="0" fontAlgn="auto">
              <a:spcBef>
                <a:spcPts val="0"/>
              </a:spcBef>
              <a:spcAft>
                <a:spcPts val="0"/>
              </a:spcAft>
              <a:defRPr/>
            </a:pPr>
            <a:r>
              <a:rPr lang="ar-JO" sz="1200" b="1" dirty="0">
                <a:solidFill>
                  <a:schemeClr val="tx1"/>
                </a:solidFill>
              </a:rPr>
              <a:t>47. خطة لإنقاذ مصر</a:t>
            </a:r>
          </a:p>
          <a:p>
            <a:pPr algn="r" rtl="0" fontAlgn="auto">
              <a:spcBef>
                <a:spcPts val="0"/>
              </a:spcBef>
              <a:spcAft>
                <a:spcPts val="0"/>
              </a:spcAft>
              <a:defRPr/>
            </a:pPr>
            <a:endParaRPr lang="ar-JO" sz="1200" b="1" dirty="0">
              <a:solidFill>
                <a:schemeClr val="tx1"/>
              </a:solidFill>
            </a:endParaRPr>
          </a:p>
          <a:p>
            <a:pPr algn="r" rtl="0" fontAlgn="auto">
              <a:spcBef>
                <a:spcPts val="0"/>
              </a:spcBef>
              <a:spcAft>
                <a:spcPts val="0"/>
              </a:spcAft>
              <a:defRPr/>
            </a:pPr>
            <a:r>
              <a:rPr lang="ar-JO" sz="1200" b="1" dirty="0">
                <a:solidFill>
                  <a:schemeClr val="tx1"/>
                </a:solidFill>
              </a:rPr>
              <a:t>48. تبني منسى و أفرايم</a:t>
            </a:r>
          </a:p>
          <a:p>
            <a:pPr algn="r" rtl="0" fontAlgn="auto">
              <a:spcBef>
                <a:spcPts val="0"/>
              </a:spcBef>
              <a:spcAft>
                <a:spcPts val="0"/>
              </a:spcAft>
              <a:defRPr/>
            </a:pPr>
            <a:r>
              <a:rPr lang="ar-JO" sz="1200" b="1" dirty="0">
                <a:solidFill>
                  <a:schemeClr val="tx1"/>
                </a:solidFill>
              </a:rPr>
              <a:t>49. إعلان بركة يعقوب</a:t>
            </a:r>
          </a:p>
          <a:p>
            <a:pPr algn="r" rtl="0" fontAlgn="auto">
              <a:spcBef>
                <a:spcPts val="0"/>
              </a:spcBef>
              <a:spcAft>
                <a:spcPts val="0"/>
              </a:spcAft>
              <a:defRPr/>
            </a:pPr>
            <a:r>
              <a:rPr lang="ar-JO" sz="1200" b="1" dirty="0">
                <a:solidFill>
                  <a:schemeClr val="tx1"/>
                </a:solidFill>
              </a:rPr>
              <a:t>50. علاقة جديدة بين الإخوة</a:t>
            </a:r>
          </a:p>
        </p:txBody>
      </p:sp>
    </p:spTree>
    <p:extLst>
      <p:ext uri="{BB962C8B-B14F-4D97-AF65-F5344CB8AC3E}">
        <p14:creationId xmlns:p14="http://schemas.microsoft.com/office/powerpoint/2010/main" val="335994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ar-JO" altLang="zh-CN" dirty="0">
                <a:latin typeface="Arial" charset="0"/>
                <a:ea typeface="SimSun" charset="0"/>
                <a:cs typeface="SimSun" charset="0"/>
              </a:rPr>
              <a:t>نظرتي لموضوع العهد القديم</a:t>
            </a:r>
            <a:endParaRPr lang="en-US" dirty="0">
              <a:latin typeface="Arial" charset="0"/>
              <a:ea typeface="ＭＳ Ｐゴシック" charset="0"/>
              <a:cs typeface="ＭＳ Ｐゴシック" charset="0"/>
            </a:endParaRPr>
          </a:p>
        </p:txBody>
      </p:sp>
      <p:pic>
        <p:nvPicPr>
          <p:cNvPr id="345090" name="Picture 3" descr="j0309390"/>
          <p:cNvPicPr>
            <a:picLocks noGrp="1" noChangeAspect="1" noChangeArrowheads="1"/>
          </p:cNvPicPr>
          <p:nvPr>
            <p:ph sz="half" idx="2"/>
          </p:nvPr>
        </p:nvPicPr>
        <p:blipFill>
          <a:blip r:embed="rId4">
            <a:lum bright="-54000"/>
            <a:extLst>
              <a:ext uri="{28A0092B-C50C-407E-A947-70E740481C1C}">
                <a14:useLocalDpi xmlns:a14="http://schemas.microsoft.com/office/drawing/2010/main" val="0"/>
              </a:ext>
            </a:extLst>
          </a:blip>
          <a:srcRect/>
          <a:stretch>
            <a:fillRect/>
          </a:stretch>
        </p:blipFill>
        <p:spPr>
          <a:xfrm>
            <a:off x="0" y="4468813"/>
            <a:ext cx="3657600" cy="2389187"/>
          </a:xfrm>
        </p:spPr>
      </p:pic>
      <p:sp>
        <p:nvSpPr>
          <p:cNvPr id="345091" name="Text Box 5"/>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t>33</a:t>
            </a:r>
            <a:endParaRPr lang="en-US" altLang="zh-CN" dirty="0"/>
          </a:p>
        </p:txBody>
      </p:sp>
      <p:sp>
        <p:nvSpPr>
          <p:cNvPr id="1871878" name="Rectangle 6"/>
          <p:cNvSpPr>
            <a:spLocks noChangeArrowheads="1"/>
          </p:cNvSpPr>
          <p:nvPr/>
        </p:nvSpPr>
        <p:spPr bwMode="auto">
          <a:xfrm>
            <a:off x="533400" y="1143000"/>
            <a:ext cx="8610600" cy="5181600"/>
          </a:xfrm>
          <a:prstGeom prst="rect">
            <a:avLst/>
          </a:prstGeom>
          <a:noFill/>
          <a:ln w="12700">
            <a:noFill/>
            <a:miter lim="800000"/>
            <a:headEnd/>
            <a:tailEnd/>
          </a:ln>
          <a:effectLst/>
        </p:spPr>
        <p:txBody>
          <a:bodyPr lIns="90488" tIns="44450" rIns="90488" bIns="44450"/>
          <a:lstStyle/>
          <a:p>
            <a:pPr marL="342900" indent="-342900" algn="ctr">
              <a:spcBef>
                <a:spcPct val="20000"/>
              </a:spcBef>
              <a:buClr>
                <a:schemeClr val="tx2"/>
              </a:buClr>
              <a:buSzPct val="75000"/>
              <a:buFont typeface="Monotype Sorts" charset="0"/>
              <a:buNone/>
              <a:tabLst>
                <a:tab pos="862013" algn="l"/>
                <a:tab pos="1431925" algn="l"/>
                <a:tab pos="2001838" algn="l"/>
              </a:tabLst>
              <a:defRPr/>
            </a:pPr>
            <a:r>
              <a:rPr lang="ar-JO" altLang="zh-CN" sz="3200" dirty="0">
                <a:ea typeface="SimSun" charset="0"/>
                <a:cs typeface="SimSun" charset="0"/>
              </a:rPr>
              <a:t>يروي العهد القديم أن</a:t>
            </a:r>
            <a:endParaRPr lang="en-US" altLang="zh-CN" sz="3200" i="1" dirty="0">
              <a:ea typeface="SimSun" charset="0"/>
              <a:cs typeface="SimSun" charset="0"/>
            </a:endParaRPr>
          </a:p>
          <a:p>
            <a:pPr marL="342900" indent="-342900" algn="ctr">
              <a:spcBef>
                <a:spcPct val="20000"/>
              </a:spcBef>
              <a:buClr>
                <a:schemeClr val="tx2"/>
              </a:buClr>
              <a:buSzPct val="75000"/>
              <a:buFont typeface="Monotype Sorts" charset="0"/>
              <a:buNone/>
              <a:tabLst>
                <a:tab pos="862013" algn="l"/>
                <a:tab pos="1431925" algn="l"/>
                <a:tab pos="2001838" algn="l"/>
              </a:tabLst>
              <a:defRPr/>
            </a:pPr>
            <a:r>
              <a:rPr lang="en-US" altLang="zh-CN" sz="3200" i="1" dirty="0">
                <a:ea typeface="SimSun" charset="0"/>
                <a:cs typeface="SimSun" charset="0"/>
              </a:rPr>
              <a:t>	</a:t>
            </a:r>
            <a:r>
              <a:rPr lang="ar-JO" altLang="zh-CN" sz="3200" i="1" dirty="0">
                <a:solidFill>
                  <a:schemeClr val="tx2"/>
                </a:solidFill>
                <a:ea typeface="SimSun" charset="0"/>
                <a:cs typeface="SimSun" charset="0"/>
              </a:rPr>
              <a:t>استرداد الله للإنسان للمشاركة في حكم ملكوته لمجده الخاص</a:t>
            </a:r>
            <a:endParaRPr lang="en-US" altLang="zh-CN" sz="3200" dirty="0">
              <a:solidFill>
                <a:schemeClr val="tx2"/>
              </a:solidFill>
              <a:ea typeface="SimSun" charset="0"/>
              <a:cs typeface="SimSun" charset="0"/>
            </a:endParaRPr>
          </a:p>
          <a:p>
            <a:pPr marL="342900" indent="-342900" algn="ctr">
              <a:spcBef>
                <a:spcPct val="20000"/>
              </a:spcBef>
              <a:buClr>
                <a:schemeClr val="tx2"/>
              </a:buClr>
              <a:buSzPct val="75000"/>
              <a:buFont typeface="Monotype Sorts" charset="0"/>
              <a:buNone/>
              <a:tabLst>
                <a:tab pos="862013" algn="l"/>
                <a:tab pos="1431925" algn="l"/>
                <a:tab pos="2001838" algn="l"/>
              </a:tabLst>
              <a:defRPr/>
            </a:pPr>
            <a:r>
              <a:rPr lang="en-US" altLang="zh-CN" sz="3200" dirty="0">
                <a:ea typeface="SimSun" charset="0"/>
                <a:cs typeface="SimSun" charset="0"/>
              </a:rPr>
              <a:t>						</a:t>
            </a:r>
            <a:r>
              <a:rPr lang="ar-JO" altLang="zh-CN" sz="3200" dirty="0">
                <a:ea typeface="SimSun" charset="0"/>
                <a:cs typeface="SimSun" charset="0"/>
              </a:rPr>
              <a:t>                   </a:t>
            </a:r>
            <a:r>
              <a:rPr lang="ar-JO" sz="3200" dirty="0">
                <a:ea typeface="SimSun" charset="0"/>
              </a:rPr>
              <a:t>أعطي التفويض في عدن و فقد في السقوط و تم تنفيذه من خلال فداء الإنسان عن طريق إسرائيل كمملكة كهنة و بشكل نهائي في المسيا الذي سيحكم كمخلص و ملك ليتمم العهد الإبراهيمي . </a:t>
            </a:r>
            <a:endParaRPr lang="en-US" sz="3200" dirty="0"/>
          </a:p>
        </p:txBody>
      </p:sp>
    </p:spTree>
    <p:extLst>
      <p:ext uri="{BB962C8B-B14F-4D97-AF65-F5344CB8AC3E}">
        <p14:creationId xmlns:p14="http://schemas.microsoft.com/office/powerpoint/2010/main" val="21749257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871878">
                                            <p:txEl>
                                              <p:pRg st="1" end="1"/>
                                            </p:txEl>
                                          </p:spTgt>
                                        </p:tgtEl>
                                        <p:attrNameLst>
                                          <p:attrName>style.visibility</p:attrName>
                                        </p:attrNameLst>
                                      </p:cBhvr>
                                      <p:to>
                                        <p:strVal val="visible"/>
                                      </p:to>
                                    </p:set>
                                    <p:animEffect transition="in" filter="fade">
                                      <p:cBhvr>
                                        <p:cTn id="16" dur="100"/>
                                        <p:tgtEl>
                                          <p:spTgt spid="1871878">
                                            <p:txEl>
                                              <p:pRg st="1" end="1"/>
                                            </p:txEl>
                                          </p:spTgt>
                                        </p:tgtEl>
                                      </p:cBhvr>
                                    </p:animEffect>
                                    <p:anim calcmode="lin" valueType="num">
                                      <p:cBhvr>
                                        <p:cTn id="17" dur="400" fill="hold"/>
                                        <p:tgtEl>
                                          <p:spTgt spid="1871878">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871878">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871878">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871878">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71878">
                                            <p:txEl>
                                              <p:pRg st="2" end="2"/>
                                            </p:txEl>
                                          </p:spTgt>
                                        </p:tgtEl>
                                        <p:attrNameLst>
                                          <p:attrName>style.visibility</p:attrName>
                                        </p:attrNameLst>
                                      </p:cBhvr>
                                      <p:to>
                                        <p:strVal val="visible"/>
                                      </p:to>
                                    </p:set>
                                    <p:animEffect transition="in" filter="fade">
                                      <p:cBhvr>
                                        <p:cTn id="25" dur="100"/>
                                        <p:tgtEl>
                                          <p:spTgt spid="1871878">
                                            <p:txEl>
                                              <p:pRg st="2" end="2"/>
                                            </p:txEl>
                                          </p:spTgt>
                                        </p:tgtEl>
                                      </p:cBhvr>
                                    </p:animEffect>
                                    <p:anim calcmode="lin" valueType="num">
                                      <p:cBhvr>
                                        <p:cTn id="26" dur="400" fill="hold"/>
                                        <p:tgtEl>
                                          <p:spTgt spid="1871878">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871878">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71878">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71878">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cs typeface="Arial" charset="0"/>
            </a:endParaRPr>
          </a:p>
        </p:txBody>
      </p:sp>
      <p:pic>
        <p:nvPicPr>
          <p:cNvPr id="347138" name="Picture 3" descr="EARTH"/>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57175" y="1508125"/>
            <a:ext cx="40862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dirty="0">
                <a:solidFill>
                  <a:srgbClr val="FFFF00"/>
                </a:solidFill>
                <a:latin typeface="Arial"/>
                <a:ea typeface="ＭＳ Ｐゴシック" pitchFamily="-112" charset="-128"/>
                <a:cs typeface="Arial"/>
              </a:rPr>
              <a:t>اليوم 1 : </a:t>
            </a:r>
            <a:r>
              <a:rPr lang="ar-JO" sz="4000" dirty="0">
                <a:solidFill>
                  <a:schemeClr val="bg1"/>
                </a:solidFill>
                <a:latin typeface="Arial"/>
                <a:ea typeface="ＭＳ Ｐゴシック" pitchFamily="-112" charset="-128"/>
                <a:cs typeface="Arial"/>
              </a:rPr>
              <a:t>النور</a:t>
            </a:r>
            <a:endParaRPr lang="en-US" sz="4000" dirty="0">
              <a:solidFill>
                <a:schemeClr val="bg1"/>
              </a:solidFill>
              <a:latin typeface="Arial"/>
              <a:ea typeface="ＭＳ Ｐゴシック" pitchFamily="-112" charset="-128"/>
              <a:cs typeface="Arial"/>
            </a:endParaRPr>
          </a:p>
        </p:txBody>
      </p:sp>
      <p:sp>
        <p:nvSpPr>
          <p:cNvPr id="1861637" name="Text Box 5"/>
          <p:cNvSpPr txBox="1">
            <a:spLocks noChangeArrowheads="1"/>
          </p:cNvSpPr>
          <p:nvPr/>
        </p:nvSpPr>
        <p:spPr bwMode="auto">
          <a:xfrm>
            <a:off x="257175" y="2879725"/>
            <a:ext cx="40862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dirty="0">
                <a:solidFill>
                  <a:srgbClr val="FFFF00"/>
                </a:solidFill>
                <a:latin typeface="Arial"/>
                <a:ea typeface="ＭＳ Ｐゴシック" pitchFamily="-112" charset="-128"/>
                <a:cs typeface="Arial"/>
              </a:rPr>
              <a:t>اليوم 2 : </a:t>
            </a:r>
            <a:r>
              <a:rPr lang="ar-JO" sz="4000" dirty="0">
                <a:solidFill>
                  <a:schemeClr val="bg1"/>
                </a:solidFill>
                <a:latin typeface="Arial"/>
                <a:ea typeface="ＭＳ Ｐゴシック" pitchFamily="-112" charset="-128"/>
                <a:cs typeface="Arial"/>
              </a:rPr>
              <a:t>فصل الماء و الجلد</a:t>
            </a:r>
            <a:endParaRPr lang="en-US" sz="4000" dirty="0">
              <a:solidFill>
                <a:schemeClr val="bg1"/>
              </a:solidFill>
              <a:latin typeface="Arial"/>
              <a:ea typeface="ＭＳ Ｐゴシック" pitchFamily="-112" charset="-128"/>
              <a:cs typeface="Arial"/>
            </a:endParaRPr>
          </a:p>
        </p:txBody>
      </p:sp>
      <p:sp>
        <p:nvSpPr>
          <p:cNvPr id="1861638" name="Text Box 6"/>
          <p:cNvSpPr txBox="1">
            <a:spLocks noChangeArrowheads="1"/>
          </p:cNvSpPr>
          <p:nvPr/>
        </p:nvSpPr>
        <p:spPr bwMode="auto">
          <a:xfrm>
            <a:off x="257175" y="4708525"/>
            <a:ext cx="40862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dirty="0">
                <a:solidFill>
                  <a:srgbClr val="FFFF00"/>
                </a:solidFill>
                <a:latin typeface="Arial"/>
                <a:ea typeface="ＭＳ Ｐゴシック" pitchFamily="-112" charset="-128"/>
                <a:cs typeface="Arial"/>
              </a:rPr>
              <a:t>اليوم 3 : </a:t>
            </a:r>
            <a:r>
              <a:rPr lang="ar-JO" sz="4000" dirty="0">
                <a:solidFill>
                  <a:schemeClr val="bg1"/>
                </a:solidFill>
                <a:latin typeface="Arial"/>
                <a:ea typeface="ＭＳ Ｐゴシック" pitchFamily="-112" charset="-128"/>
                <a:cs typeface="Arial"/>
              </a:rPr>
              <a:t>فصل البحر و اليابسة</a:t>
            </a:r>
            <a:endParaRPr lang="en-US" sz="4000" dirty="0">
              <a:solidFill>
                <a:schemeClr val="bg1"/>
              </a:solidFill>
              <a:latin typeface="Arial"/>
              <a:ea typeface="ＭＳ Ｐゴシック" pitchFamily="-112" charset="-128"/>
              <a:cs typeface="Arial"/>
            </a:endParaRPr>
          </a:p>
        </p:txBody>
      </p:sp>
      <p:sp>
        <p:nvSpPr>
          <p:cNvPr id="1861639" name="Text Box 7"/>
          <p:cNvSpPr txBox="1">
            <a:spLocks noChangeArrowheads="1"/>
          </p:cNvSpPr>
          <p:nvPr/>
        </p:nvSpPr>
        <p:spPr bwMode="auto">
          <a:xfrm>
            <a:off x="4343400" y="1219200"/>
            <a:ext cx="448627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dirty="0">
                <a:solidFill>
                  <a:srgbClr val="FFFF00"/>
                </a:solidFill>
                <a:latin typeface="Arial"/>
                <a:ea typeface="ＭＳ Ｐゴシック" pitchFamily="-112" charset="-128"/>
                <a:cs typeface="Arial"/>
              </a:rPr>
              <a:t>اليوم 4 : </a:t>
            </a:r>
            <a:r>
              <a:rPr lang="ar-JO" sz="4000" dirty="0">
                <a:solidFill>
                  <a:schemeClr val="bg1"/>
                </a:solidFill>
                <a:latin typeface="Arial"/>
                <a:ea typeface="ＭＳ Ｐゴシック" pitchFamily="-112" charset="-128"/>
                <a:cs typeface="Arial"/>
              </a:rPr>
              <a:t>ترتيب الشمس و القمر و النجوم</a:t>
            </a:r>
            <a:endParaRPr lang="en-US" sz="4000" dirty="0">
              <a:solidFill>
                <a:schemeClr val="bg1"/>
              </a:solidFill>
              <a:latin typeface="Arial"/>
              <a:ea typeface="ＭＳ Ｐゴシック" pitchFamily="-112" charset="-128"/>
              <a:cs typeface="Arial"/>
            </a:endParaRPr>
          </a:p>
        </p:txBody>
      </p:sp>
      <p:sp>
        <p:nvSpPr>
          <p:cNvPr id="1861640" name="Text Box 8"/>
          <p:cNvSpPr txBox="1">
            <a:spLocks noChangeArrowheads="1"/>
          </p:cNvSpPr>
          <p:nvPr/>
        </p:nvSpPr>
        <p:spPr bwMode="auto">
          <a:xfrm>
            <a:off x="4343401" y="2879725"/>
            <a:ext cx="448627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dirty="0">
                <a:solidFill>
                  <a:srgbClr val="FFFF00"/>
                </a:solidFill>
                <a:latin typeface="Arial"/>
                <a:ea typeface="ＭＳ Ｐゴシック" pitchFamily="-112" charset="-128"/>
                <a:cs typeface="Arial"/>
              </a:rPr>
              <a:t>اليوم 5 : </a:t>
            </a:r>
            <a:r>
              <a:rPr lang="ar-JO" sz="4000" dirty="0">
                <a:solidFill>
                  <a:schemeClr val="bg1"/>
                </a:solidFill>
                <a:latin typeface="Arial"/>
                <a:ea typeface="ＭＳ Ｐゴシック" pitchFamily="-112" charset="-128"/>
                <a:cs typeface="Arial"/>
              </a:rPr>
              <a:t>الأسماك و الطيور</a:t>
            </a:r>
            <a:endParaRPr lang="en-US" sz="4000" dirty="0">
              <a:solidFill>
                <a:schemeClr val="bg1"/>
              </a:solidFill>
              <a:latin typeface="Arial"/>
              <a:ea typeface="ＭＳ Ｐゴシック" pitchFamily="-112" charset="-128"/>
              <a:cs typeface="Arial"/>
            </a:endParaRPr>
          </a:p>
        </p:txBody>
      </p:sp>
      <p:sp>
        <p:nvSpPr>
          <p:cNvPr id="1861641" name="Text Box 9"/>
          <p:cNvSpPr txBox="1">
            <a:spLocks noChangeArrowheads="1"/>
          </p:cNvSpPr>
          <p:nvPr/>
        </p:nvSpPr>
        <p:spPr bwMode="auto">
          <a:xfrm>
            <a:off x="4343401" y="4708525"/>
            <a:ext cx="448627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dirty="0">
                <a:solidFill>
                  <a:srgbClr val="FFFF00"/>
                </a:solidFill>
                <a:latin typeface="Arial"/>
                <a:ea typeface="ＭＳ Ｐゴシック" pitchFamily="-112" charset="-128"/>
                <a:cs typeface="Arial"/>
              </a:rPr>
              <a:t>اليوم 6 : </a:t>
            </a:r>
            <a:r>
              <a:rPr lang="ar-JO" sz="4000" dirty="0">
                <a:solidFill>
                  <a:schemeClr val="bg1"/>
                </a:solidFill>
                <a:latin typeface="Arial"/>
                <a:ea typeface="ＭＳ Ｐゴシック" pitchFamily="-112" charset="-128"/>
                <a:cs typeface="Arial"/>
              </a:rPr>
              <a:t>الحيوانات و الإنسان</a:t>
            </a:r>
            <a:endParaRPr lang="en-US" sz="4000" dirty="0">
              <a:solidFill>
                <a:schemeClr val="bg1"/>
              </a:solidFill>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chemeClr val="bg1"/>
                </a:solidFill>
                <a:latin typeface="Arial"/>
                <a:ea typeface="ＭＳ Ｐゴシック" pitchFamily="-112" charset="-128"/>
                <a:cs typeface="Arial"/>
              </a:rPr>
              <a:t>تكوين 1 : 3 - 31</a:t>
            </a:r>
            <a:endParaRPr lang="en-US" sz="2800" b="1" i="1" dirty="0">
              <a:solidFill>
                <a:schemeClr val="bg1"/>
              </a:solidFill>
              <a:latin typeface="Arial"/>
              <a:ea typeface="ＭＳ Ｐゴシック" pitchFamily="-112" charset="-128"/>
              <a:cs typeface="Arial"/>
            </a:endParaRPr>
          </a:p>
        </p:txBody>
      </p:sp>
      <p:sp>
        <p:nvSpPr>
          <p:cNvPr id="347146"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zh-CN" altLang="en-US">
              <a:solidFill>
                <a:schemeClr val="bg1"/>
              </a:solidFill>
              <a:cs typeface="Arial" charset="0"/>
            </a:endParaRPr>
          </a:p>
        </p:txBody>
      </p:sp>
      <p:sp>
        <p:nvSpPr>
          <p:cNvPr id="34714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148"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149"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150" name="Text Box 15"/>
          <p:cNvSpPr txBox="1">
            <a:spLocks noChangeArrowheads="1"/>
          </p:cNvSpPr>
          <p:nvPr/>
        </p:nvSpPr>
        <p:spPr bwMode="auto">
          <a:xfrm>
            <a:off x="8578850" y="76200"/>
            <a:ext cx="5084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dirty="0">
                <a:solidFill>
                  <a:schemeClr val="bg1"/>
                </a:solidFill>
                <a:cs typeface="Arial" charset="0"/>
              </a:rPr>
              <a:t>33</a:t>
            </a:r>
            <a:endParaRPr lang="en-US" altLang="zh-CN" dirty="0">
              <a:solidFill>
                <a:schemeClr val="bg1"/>
              </a:solidFill>
              <a:cs typeface="Arial" charset="0"/>
            </a:endParaRPr>
          </a:p>
        </p:txBody>
      </p:sp>
      <p:sp>
        <p:nvSpPr>
          <p:cNvPr id="34715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a:ea typeface="Arial"/>
                <a:cs typeface="Arial"/>
              </a:rPr>
              <a:t>خربة</a:t>
            </a:r>
            <a:endParaRPr lang="en-US" sz="3600"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a:ea typeface="Arial"/>
              <a:cs typeface="Arial"/>
            </a:endParaRPr>
          </a:p>
        </p:txBody>
      </p:sp>
      <p:sp>
        <p:nvSpPr>
          <p:cNvPr id="34715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a:ea typeface="Arial"/>
                <a:cs typeface="Arial"/>
              </a:rPr>
              <a:t>خالية</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تشكيل</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ملأ</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zh-CN" altLang="en-US">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zh-CN" altLang="en-US">
              <a:cs typeface="Arial" charset="0"/>
            </a:endParaRPr>
          </a:p>
        </p:txBody>
      </p:sp>
      <p:sp>
        <p:nvSpPr>
          <p:cNvPr id="347157" name="Rectangle 22"/>
          <p:cNvSpPr>
            <a:spLocks noGrp="1" noChangeArrowheads="1"/>
          </p:cNvSpPr>
          <p:nvPr>
            <p:ph type="title" idx="4294967295"/>
          </p:nvPr>
        </p:nvSpPr>
        <p:spPr>
          <a:xfrm>
            <a:off x="0" y="0"/>
            <a:ext cx="6629400" cy="838200"/>
          </a:xfrm>
        </p:spPr>
        <p:txBody>
          <a:bodyPr>
            <a:normAutofit fontScale="90000"/>
          </a:bodyPr>
          <a:lstStyle/>
          <a:p>
            <a:pPr eaLnBrk="1" hangingPunct="1"/>
            <a:r>
              <a:rPr lang="ar-JO" altLang="zh-CN" sz="5400" dirty="0">
                <a:solidFill>
                  <a:srgbClr val="FAFE1E"/>
                </a:solidFill>
                <a:latin typeface="Arial" charset="0"/>
              </a:rPr>
              <a:t>أيام الخليقة</a:t>
            </a:r>
            <a:endParaRPr lang="en-US" altLang="zh-CN" dirty="0">
              <a:latin typeface="Arial" charset="0"/>
              <a:ea typeface="ＭＳ Ｐゴシック" charset="0"/>
            </a:endParaRPr>
          </a:p>
        </p:txBody>
      </p:sp>
    </p:spTree>
    <p:extLst>
      <p:ext uri="{BB962C8B-B14F-4D97-AF65-F5344CB8AC3E}">
        <p14:creationId xmlns:p14="http://schemas.microsoft.com/office/powerpoint/2010/main" val="42854767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normAutofit fontScale="90000"/>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7</a:t>
            </a:r>
            <a:endParaRPr lang="en-US" sz="3600" b="1" dirty="0">
              <a:solidFill>
                <a:srgbClr val="FFFFFF"/>
              </a:solidFill>
              <a:effectLst>
                <a:outerShdw blurRad="38100" dist="38100" dir="2700000" algn="tl">
                  <a:srgbClr val="000000"/>
                </a:outerShdw>
              </a:effectLst>
              <a:cs typeface="Arial" charset="0"/>
            </a:endParaRPr>
          </a:p>
        </p:txBody>
      </p:sp>
      <p:sp>
        <p:nvSpPr>
          <p:cNvPr id="2280452" name="Text Box 4"/>
          <p:cNvSpPr txBox="1">
            <a:spLocks noChangeArrowheads="1"/>
          </p:cNvSpPr>
          <p:nvPr/>
        </p:nvSpPr>
        <p:spPr bwMode="auto">
          <a:xfrm>
            <a:off x="0" y="426720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فرغ الله في اليوم السابع من عمله الذي عمل فاستراح في اليوم السابع من جميع عمله الذي عمل (2 : 2)</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6710543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normAutofit fontScale="90000"/>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7</a:t>
            </a:r>
            <a:endParaRPr lang="en-US" sz="3600" b="1" dirty="0">
              <a:solidFill>
                <a:srgbClr val="FFFFFF"/>
              </a:solidFill>
              <a:effectLst>
                <a:outerShdw blurRad="38100" dist="38100" dir="2700000" algn="tl">
                  <a:srgbClr val="000000"/>
                </a:outerShdw>
              </a:effectLst>
              <a:cs typeface="Arial" charset="0"/>
            </a:endParaRPr>
          </a:p>
        </p:txBody>
      </p:sp>
      <p:sp>
        <p:nvSpPr>
          <p:cNvPr id="2137092" name="Text Box 4"/>
          <p:cNvSpPr txBox="1">
            <a:spLocks noChangeArrowheads="1"/>
          </p:cNvSpPr>
          <p:nvPr/>
        </p:nvSpPr>
        <p:spPr bwMode="auto">
          <a:xfrm>
            <a:off x="436728" y="4114800"/>
            <a:ext cx="8173872" cy="1200329"/>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بارك الله اليوم السابع و قدسه لأنه فيه استراح من جميع عمله الذي عمل الله خالقاً (2 : 3)</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1292173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353281" name="Picture 2" descr="EARTH"/>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0" y="0"/>
            <a:ext cx="94492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0387" name="Text Box 3"/>
          <p:cNvSpPr txBox="1">
            <a:spLocks noChangeArrowheads="1"/>
          </p:cNvSpPr>
          <p:nvPr/>
        </p:nvSpPr>
        <p:spPr bwMode="auto">
          <a:xfrm>
            <a:off x="304800" y="39909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a:ea typeface="ＭＳ Ｐゴシック" pitchFamily="-112" charset="-128"/>
                <a:cs typeface="Arial"/>
              </a:rPr>
              <a:t>الخلق السابق</a:t>
            </a:r>
            <a:endParaRPr lang="en-US" sz="3200" b="1" dirty="0">
              <a:solidFill>
                <a:schemeClr val="bg1"/>
              </a:solidFill>
              <a:latin typeface="Arial"/>
              <a:ea typeface="ＭＳ Ｐゴシック" pitchFamily="-112" charset="-128"/>
              <a:cs typeface="Arial"/>
            </a:endParaRPr>
          </a:p>
        </p:txBody>
      </p:sp>
      <p:sp>
        <p:nvSpPr>
          <p:cNvPr id="2320388" name="Text Box 4"/>
          <p:cNvSpPr txBox="1">
            <a:spLocks noChangeArrowheads="1"/>
          </p:cNvSpPr>
          <p:nvPr/>
        </p:nvSpPr>
        <p:spPr bwMode="auto">
          <a:xfrm>
            <a:off x="304800" y="5257800"/>
            <a:ext cx="297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a:ea typeface="ＭＳ Ｐゴシック" pitchFamily="-112" charset="-128"/>
                <a:cs typeface="Arial"/>
              </a:rPr>
              <a:t>مرحلتين</a:t>
            </a:r>
            <a:endParaRPr lang="en-US" sz="3200" b="1" dirty="0">
              <a:solidFill>
                <a:schemeClr val="bg1"/>
              </a:solidFill>
              <a:latin typeface="Arial"/>
              <a:ea typeface="ＭＳ Ｐゴシック" pitchFamily="-112" charset="-128"/>
              <a:cs typeface="Arial"/>
            </a:endParaRPr>
          </a:p>
        </p:txBody>
      </p:sp>
      <p:sp>
        <p:nvSpPr>
          <p:cNvPr id="2320389" name="Text Box 5"/>
          <p:cNvSpPr txBox="1">
            <a:spLocks noChangeArrowheads="1"/>
          </p:cNvSpPr>
          <p:nvPr/>
        </p:nvSpPr>
        <p:spPr bwMode="auto">
          <a:xfrm>
            <a:off x="304800" y="2111375"/>
            <a:ext cx="2895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يوم حقبة</a:t>
            </a:r>
            <a:endParaRPr lang="en-US" sz="3600" b="1" dirty="0">
              <a:solidFill>
                <a:schemeClr val="bg1"/>
              </a:solidFill>
              <a:latin typeface="Arial"/>
              <a:ea typeface="ＭＳ Ｐゴシック" pitchFamily="-112" charset="-128"/>
              <a:cs typeface="Arial"/>
            </a:endParaRPr>
          </a:p>
        </p:txBody>
      </p:sp>
      <p:sp>
        <p:nvSpPr>
          <p:cNvPr id="2320390" name="Text Box 6"/>
          <p:cNvSpPr txBox="1">
            <a:spLocks noChangeArrowheads="1"/>
          </p:cNvSpPr>
          <p:nvPr/>
        </p:nvSpPr>
        <p:spPr bwMode="auto">
          <a:xfrm>
            <a:off x="304800" y="3116263"/>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a:ea typeface="ＭＳ Ｐゴシック" pitchFamily="-112" charset="-128"/>
                <a:cs typeface="Arial"/>
              </a:rPr>
              <a:t>أدبياً</a:t>
            </a:r>
            <a:endParaRPr lang="en-US" sz="3200" b="1" dirty="0">
              <a:solidFill>
                <a:schemeClr val="bg1"/>
              </a:solidFill>
              <a:latin typeface="Arial"/>
              <a:ea typeface="ＭＳ Ｐゴシック" pitchFamily="-112" charset="-128"/>
              <a:cs typeface="Arial"/>
            </a:endParaRPr>
          </a:p>
        </p:txBody>
      </p:sp>
      <p:sp>
        <p:nvSpPr>
          <p:cNvPr id="2320391" name="Text Box 7"/>
          <p:cNvSpPr txBox="1">
            <a:spLocks noChangeArrowheads="1"/>
          </p:cNvSpPr>
          <p:nvPr/>
        </p:nvSpPr>
        <p:spPr bwMode="auto">
          <a:xfrm>
            <a:off x="304800" y="1241425"/>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a:ea typeface="ＭＳ Ｐゴシック" pitchFamily="-112" charset="-128"/>
                <a:cs typeface="Arial"/>
              </a:rPr>
              <a:t>يوم 24 ساعة</a:t>
            </a:r>
            <a:endParaRPr lang="en-US" sz="3200" b="1" dirty="0">
              <a:solidFill>
                <a:schemeClr val="bg1"/>
              </a:solidFill>
              <a:latin typeface="Arial"/>
              <a:ea typeface="ＭＳ Ｐゴシック" pitchFamily="-112" charset="-128"/>
              <a:cs typeface="Arial"/>
            </a:endParaRPr>
          </a:p>
        </p:txBody>
      </p:sp>
      <p:sp>
        <p:nvSpPr>
          <p:cNvPr id="2320392" name="Text Box 8"/>
          <p:cNvSpPr txBox="1">
            <a:spLocks noChangeArrowheads="1"/>
          </p:cNvSpPr>
          <p:nvPr/>
        </p:nvSpPr>
        <p:spPr bwMode="auto">
          <a:xfrm>
            <a:off x="3352800" y="3946525"/>
            <a:ext cx="6019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ar-JO" sz="3200" b="1" u="sng" dirty="0">
                <a:solidFill>
                  <a:srgbClr val="00FFFF"/>
                </a:solidFill>
                <a:latin typeface="Arial"/>
                <a:ea typeface="ＭＳ Ｐゴシック" pitchFamily="-112" charset="-128"/>
                <a:cs typeface="Arial"/>
              </a:rPr>
              <a:t>الخلق</a:t>
            </a:r>
            <a:r>
              <a:rPr lang="en-US" sz="3200" b="1" u="sng" dirty="0">
                <a:solidFill>
                  <a:srgbClr val="00FFFF"/>
                </a:solidFill>
                <a:latin typeface="Arial"/>
                <a:ea typeface="ＭＳ Ｐゴシック" pitchFamily="-112" charset="-128"/>
                <a:cs typeface="Arial"/>
              </a:rPr>
              <a:t> |</a:t>
            </a:r>
            <a:r>
              <a:rPr lang="en-US" sz="3200" b="1" dirty="0">
                <a:solidFill>
                  <a:srgbClr val="00FFFF"/>
                </a:solidFill>
                <a:latin typeface="Arial"/>
                <a:ea typeface="ＭＳ Ｐゴシック" pitchFamily="-112" charset="-128"/>
                <a:cs typeface="Arial"/>
              </a:rPr>
              <a:t> </a:t>
            </a:r>
            <a:r>
              <a:rPr lang="ar-JO" sz="2000" b="1" dirty="0">
                <a:solidFill>
                  <a:schemeClr val="bg1"/>
                </a:solidFill>
                <a:latin typeface="Arial"/>
                <a:ea typeface="ＭＳ Ｐゴシック" pitchFamily="-112" charset="-128"/>
                <a:cs typeface="Arial"/>
              </a:rPr>
              <a:t>فجوة</a:t>
            </a:r>
            <a:r>
              <a:rPr lang="en-US" sz="3200" b="1" dirty="0">
                <a:solidFill>
                  <a:srgbClr val="00FFFF"/>
                </a:solidFill>
                <a:latin typeface="Arial"/>
                <a:ea typeface="ＭＳ Ｐゴシック" pitchFamily="-112" charset="-128"/>
                <a:cs typeface="Arial"/>
              </a:rPr>
              <a:t> </a:t>
            </a:r>
            <a:r>
              <a:rPr lang="en-US" sz="3200" b="1" u="sng" dirty="0">
                <a:solidFill>
                  <a:srgbClr val="00FFFF"/>
                </a:solidFill>
                <a:latin typeface="Arial"/>
                <a:ea typeface="ＭＳ Ｐゴシック" pitchFamily="-112" charset="-128"/>
                <a:cs typeface="Arial"/>
              </a:rPr>
              <a:t>|              </a:t>
            </a:r>
            <a:r>
              <a:rPr lang="ar-JO" sz="3200" b="1" u="sng" dirty="0">
                <a:solidFill>
                  <a:srgbClr val="00FFFF"/>
                </a:solidFill>
                <a:latin typeface="Arial"/>
                <a:ea typeface="ＭＳ Ｐゴシック" pitchFamily="-112" charset="-128"/>
                <a:cs typeface="Arial"/>
              </a:rPr>
              <a:t>إعادة الخلق</a:t>
            </a:r>
            <a:br>
              <a:rPr lang="en-US" sz="3200" b="1" u="sng" dirty="0">
                <a:solidFill>
                  <a:srgbClr val="00FFFF"/>
                </a:solidFill>
                <a:latin typeface="Arial"/>
                <a:ea typeface="ＭＳ Ｐゴシック" pitchFamily="-112" charset="-128"/>
                <a:cs typeface="Arial"/>
              </a:rPr>
            </a:br>
            <a:r>
              <a:rPr lang="ar-JO" sz="3200" b="1" dirty="0">
                <a:solidFill>
                  <a:srgbClr val="00FFFF"/>
                </a:solidFill>
                <a:latin typeface="Arial"/>
                <a:ea typeface="ＭＳ Ｐゴシック" pitchFamily="-112" charset="-128"/>
                <a:cs typeface="Arial"/>
              </a:rPr>
              <a:t>1 : 1</a:t>
            </a:r>
            <a:r>
              <a:rPr lang="en-US" sz="3200" b="1" dirty="0">
                <a:solidFill>
                  <a:srgbClr val="00FFFF"/>
                </a:solidFill>
                <a:latin typeface="Arial"/>
                <a:ea typeface="ＭＳ Ｐゴシック" pitchFamily="-112" charset="-128"/>
                <a:cs typeface="Arial"/>
              </a:rPr>
              <a:t>	</a:t>
            </a:r>
            <a:r>
              <a:rPr lang="ar-JO" sz="3200" b="1" dirty="0">
                <a:solidFill>
                  <a:srgbClr val="00FFFF"/>
                </a:solidFill>
                <a:latin typeface="Arial"/>
                <a:ea typeface="ＭＳ Ｐゴシック" pitchFamily="-112" charset="-128"/>
                <a:cs typeface="Arial"/>
              </a:rPr>
              <a:t>1 : 2 – 2 : 3</a:t>
            </a:r>
            <a:endParaRPr lang="en-US" sz="3200" b="1" dirty="0">
              <a:solidFill>
                <a:srgbClr val="00FFFF"/>
              </a:solidFill>
              <a:latin typeface="Arial"/>
              <a:ea typeface="ＭＳ Ｐゴシック" pitchFamily="-112" charset="-128"/>
              <a:cs typeface="Arial"/>
            </a:endParaRPr>
          </a:p>
        </p:txBody>
      </p:sp>
      <p:sp>
        <p:nvSpPr>
          <p:cNvPr id="2320393" name="Text Box 9"/>
          <p:cNvSpPr txBox="1">
            <a:spLocks noChangeArrowheads="1"/>
          </p:cNvSpPr>
          <p:nvPr/>
        </p:nvSpPr>
        <p:spPr bwMode="auto">
          <a:xfrm>
            <a:off x="3352800" y="5213350"/>
            <a:ext cx="58547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u="sng" dirty="0">
                <a:solidFill>
                  <a:srgbClr val="00FFFF"/>
                </a:solidFill>
                <a:latin typeface="Arial"/>
                <a:ea typeface="ＭＳ Ｐゴシック" pitchFamily="-112" charset="-128"/>
                <a:cs typeface="Arial"/>
              </a:rPr>
              <a:t>الخلق   </a:t>
            </a:r>
            <a:r>
              <a:rPr lang="en-US" sz="3200" b="1" u="sng" dirty="0">
                <a:solidFill>
                  <a:srgbClr val="00FFFF"/>
                </a:solidFill>
                <a:latin typeface="Arial"/>
                <a:ea typeface="ＭＳ Ｐゴシック" pitchFamily="-112" charset="-128"/>
                <a:cs typeface="Arial"/>
              </a:rPr>
              <a:t>          |</a:t>
            </a:r>
            <a:r>
              <a:rPr lang="en-US" sz="3200" b="1" dirty="0">
                <a:solidFill>
                  <a:srgbClr val="00FFFF"/>
                </a:solidFill>
                <a:latin typeface="Arial"/>
                <a:ea typeface="ＭＳ Ｐゴシック" pitchFamily="-112" charset="-128"/>
                <a:cs typeface="Arial"/>
              </a:rPr>
              <a:t> </a:t>
            </a:r>
            <a:r>
              <a:rPr lang="ar-JO" sz="2000" b="1" dirty="0">
                <a:solidFill>
                  <a:schemeClr val="bg1"/>
                </a:solidFill>
                <a:latin typeface="Arial"/>
                <a:ea typeface="ＭＳ Ｐゴシック" pitchFamily="-112" charset="-128"/>
                <a:cs typeface="Arial"/>
              </a:rPr>
              <a:t>فجوة</a:t>
            </a:r>
            <a:r>
              <a:rPr lang="en-US" sz="3200" b="1" dirty="0">
                <a:solidFill>
                  <a:srgbClr val="00FFFF"/>
                </a:solidFill>
                <a:latin typeface="Arial"/>
                <a:ea typeface="ＭＳ Ｐゴシック" pitchFamily="-112" charset="-128"/>
                <a:cs typeface="Arial"/>
              </a:rPr>
              <a:t> </a:t>
            </a:r>
            <a:r>
              <a:rPr lang="en-US" sz="3200" b="1" u="sng" dirty="0">
                <a:solidFill>
                  <a:srgbClr val="00FFFF"/>
                </a:solidFill>
                <a:latin typeface="Arial"/>
                <a:ea typeface="ＭＳ Ｐゴシック" pitchFamily="-112" charset="-128"/>
                <a:cs typeface="Arial"/>
              </a:rPr>
              <a:t>| </a:t>
            </a:r>
            <a:r>
              <a:rPr lang="ar-JO" sz="3200" b="1" u="sng" dirty="0">
                <a:solidFill>
                  <a:srgbClr val="00FFFF"/>
                </a:solidFill>
                <a:latin typeface="Arial"/>
                <a:ea typeface="ＭＳ Ｐゴシック" pitchFamily="-112" charset="-128"/>
                <a:cs typeface="Arial"/>
              </a:rPr>
              <a:t>الخلق</a:t>
            </a:r>
            <a:r>
              <a:rPr lang="en-US" sz="3200" b="1" u="sng" dirty="0">
                <a:solidFill>
                  <a:srgbClr val="00FFFF"/>
                </a:solidFill>
                <a:latin typeface="Arial"/>
                <a:ea typeface="ＭＳ Ｐゴシック" pitchFamily="-112" charset="-128"/>
                <a:cs typeface="Arial"/>
              </a:rPr>
              <a:t>  </a:t>
            </a:r>
            <a:r>
              <a:rPr lang="en-US" sz="3200" b="1" dirty="0">
                <a:solidFill>
                  <a:srgbClr val="00FFFF"/>
                </a:solidFill>
                <a:latin typeface="Arial"/>
                <a:ea typeface="ＭＳ Ｐゴシック" pitchFamily="-112" charset="-128"/>
                <a:cs typeface="Arial"/>
              </a:rPr>
              <a:t>	   </a:t>
            </a:r>
          </a:p>
        </p:txBody>
      </p:sp>
      <p:sp>
        <p:nvSpPr>
          <p:cNvPr id="2320394" name="Text Box 10"/>
          <p:cNvSpPr txBox="1">
            <a:spLocks noChangeArrowheads="1"/>
          </p:cNvSpPr>
          <p:nvPr/>
        </p:nvSpPr>
        <p:spPr bwMode="auto">
          <a:xfrm>
            <a:off x="3429000" y="2141538"/>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rgbClr val="00FFFF"/>
                </a:solidFill>
                <a:latin typeface="Arial"/>
                <a:ea typeface="ＭＳ Ｐゴシック" pitchFamily="-112" charset="-128"/>
                <a:cs typeface="Arial"/>
              </a:rPr>
              <a:t>1 يوم = حقبة غير محدودة</a:t>
            </a:r>
            <a:endParaRPr lang="en-US" sz="3200" b="1" dirty="0">
              <a:solidFill>
                <a:srgbClr val="00FFFF"/>
              </a:solidFill>
              <a:latin typeface="Arial"/>
              <a:ea typeface="ＭＳ Ｐゴシック" pitchFamily="-112" charset="-128"/>
              <a:cs typeface="Arial"/>
            </a:endParaRPr>
          </a:p>
        </p:txBody>
      </p:sp>
      <p:sp>
        <p:nvSpPr>
          <p:cNvPr id="2320395" name="Text Box 11"/>
          <p:cNvSpPr txBox="1">
            <a:spLocks noChangeArrowheads="1"/>
          </p:cNvSpPr>
          <p:nvPr/>
        </p:nvSpPr>
        <p:spPr bwMode="auto">
          <a:xfrm>
            <a:off x="3429000" y="1241425"/>
            <a:ext cx="54419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rgbClr val="00FFFF"/>
                </a:solidFill>
                <a:latin typeface="Arial"/>
                <a:ea typeface="ＭＳ Ｐゴシック" pitchFamily="-112" charset="-128"/>
                <a:cs typeface="Arial"/>
              </a:rPr>
              <a:t>1 يوم = 24 ساعة حرفية</a:t>
            </a:r>
            <a:endParaRPr lang="en-US" sz="3200" b="1" dirty="0">
              <a:solidFill>
                <a:srgbClr val="00FFFF"/>
              </a:solidFill>
              <a:latin typeface="Arial"/>
              <a:ea typeface="ＭＳ Ｐゴシック" pitchFamily="-112" charset="-128"/>
              <a:cs typeface="Arial"/>
            </a:endParaRPr>
          </a:p>
        </p:txBody>
      </p:sp>
      <p:sp>
        <p:nvSpPr>
          <p:cNvPr id="2320396" name="Text Box 12"/>
          <p:cNvSpPr txBox="1">
            <a:spLocks noChangeArrowheads="1"/>
          </p:cNvSpPr>
          <p:nvPr/>
        </p:nvSpPr>
        <p:spPr bwMode="auto">
          <a:xfrm>
            <a:off x="3352800" y="3116263"/>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rgbClr val="00FFFF"/>
                </a:solidFill>
                <a:latin typeface="Arial"/>
                <a:ea typeface="ＭＳ Ｐゴシック" pitchFamily="-112" charset="-128"/>
                <a:cs typeface="Arial"/>
              </a:rPr>
              <a:t>7 يوم = رمزي</a:t>
            </a:r>
            <a:endParaRPr lang="en-US" sz="3200" b="1" dirty="0">
              <a:solidFill>
                <a:srgbClr val="00FFFF"/>
              </a:solidFill>
              <a:latin typeface="Arial"/>
              <a:ea typeface="ＭＳ Ｐゴシック" pitchFamily="-112" charset="-128"/>
              <a:cs typeface="Arial"/>
            </a:endParaRPr>
          </a:p>
        </p:txBody>
      </p:sp>
      <p:sp>
        <p:nvSpPr>
          <p:cNvPr id="2320397" name="Text Box 13"/>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dirty="0">
                <a:solidFill>
                  <a:schemeClr val="bg1"/>
                </a:solidFill>
                <a:latin typeface="Arial"/>
                <a:ea typeface="ＭＳ Ｐゴシック" pitchFamily="-112" charset="-128"/>
                <a:cs typeface="Arial"/>
              </a:rPr>
              <a:t>تكوين 1</a:t>
            </a:r>
            <a:endParaRPr lang="en-US" sz="2800" b="1" dirty="0">
              <a:solidFill>
                <a:schemeClr val="bg1"/>
              </a:solidFill>
              <a:latin typeface="Arial"/>
              <a:ea typeface="ＭＳ Ｐゴシック" pitchFamily="-112" charset="-128"/>
              <a:cs typeface="Arial"/>
            </a:endParaRPr>
          </a:p>
        </p:txBody>
      </p:sp>
      <p:sp>
        <p:nvSpPr>
          <p:cNvPr id="353293" name="Rectangle 14"/>
          <p:cNvSpPr>
            <a:spLocks noGrp="1" noChangeArrowheads="1"/>
          </p:cNvSpPr>
          <p:nvPr>
            <p:ph type="title" idx="4294967295"/>
          </p:nvPr>
        </p:nvSpPr>
        <p:spPr>
          <a:xfrm>
            <a:off x="1664840" y="76200"/>
            <a:ext cx="6553200" cy="914400"/>
          </a:xfrm>
        </p:spPr>
        <p:txBody>
          <a:bodyPr/>
          <a:lstStyle/>
          <a:p>
            <a:pPr eaLnBrk="1" hangingPunct="1"/>
            <a:r>
              <a:rPr lang="ar-JO" altLang="zh-CN" sz="4800" b="1" dirty="0">
                <a:solidFill>
                  <a:schemeClr val="bg1"/>
                </a:solidFill>
                <a:latin typeface="Arial" charset="0"/>
                <a:ea typeface="ＭＳ Ｐゴシック" charset="0"/>
                <a:cs typeface="Arial" charset="0"/>
              </a:rPr>
              <a:t>نظريات الخلق</a:t>
            </a:r>
            <a:endParaRPr lang="en-US" altLang="zh-CN" sz="4000" dirty="0">
              <a:latin typeface="Arial" charset="0"/>
              <a:ea typeface="ＭＳ Ｐゴシック" charset="0"/>
              <a:cs typeface="Arial" charset="0"/>
            </a:endParaRPr>
          </a:p>
        </p:txBody>
      </p:sp>
      <p:sp>
        <p:nvSpPr>
          <p:cNvPr id="353294" name="Text Box 15"/>
          <p:cNvSpPr txBox="1">
            <a:spLocks noChangeArrowheads="1"/>
          </p:cNvSpPr>
          <p:nvPr/>
        </p:nvSpPr>
        <p:spPr bwMode="auto">
          <a:xfrm>
            <a:off x="3429000" y="5759450"/>
            <a:ext cx="4833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rgbClr val="00FFFF"/>
                </a:solidFill>
                <a:cs typeface="Arial" charset="0"/>
              </a:rPr>
              <a:t>	</a:t>
            </a:r>
            <a:r>
              <a:rPr lang="ar-JO" altLang="zh-CN" sz="3200" b="1" dirty="0">
                <a:solidFill>
                  <a:srgbClr val="00FFFF"/>
                </a:solidFill>
                <a:cs typeface="Arial" charset="0"/>
              </a:rPr>
              <a:t>1 : 1 – 2 : 3</a:t>
            </a:r>
            <a:r>
              <a:rPr lang="en-US" altLang="zh-CN" sz="3200" b="1" dirty="0">
                <a:solidFill>
                  <a:srgbClr val="00FFFF"/>
                </a:solidFill>
                <a:cs typeface="Arial" charset="0"/>
              </a:rPr>
              <a:t>		  </a:t>
            </a:r>
            <a:r>
              <a:rPr lang="ar-JO" altLang="zh-CN" sz="3200" b="1" dirty="0">
                <a:solidFill>
                  <a:srgbClr val="00FFFF"/>
                </a:solidFill>
                <a:cs typeface="Arial" charset="0"/>
              </a:rPr>
              <a:t>2 : 4 - 25</a:t>
            </a:r>
            <a:endParaRPr lang="en-US" altLang="zh-CN" sz="3200" b="1" dirty="0">
              <a:solidFill>
                <a:srgbClr val="00FFFF"/>
              </a:solidFill>
              <a:cs typeface="Arial" charset="0"/>
            </a:endParaRPr>
          </a:p>
        </p:txBody>
      </p:sp>
      <p:sp>
        <p:nvSpPr>
          <p:cNvPr id="353295" name="Text Box 16"/>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2000" b="1" dirty="0">
                <a:solidFill>
                  <a:schemeClr val="bg1"/>
                </a:solidFill>
                <a:cs typeface="Arial" charset="0"/>
              </a:rPr>
              <a:t>71</a:t>
            </a:r>
            <a:endParaRPr lang="en-US" altLang="zh-CN" sz="2000" b="1" dirty="0">
              <a:solidFill>
                <a:schemeClr val="bg1"/>
              </a:solidFill>
              <a:cs typeface="Arial" charset="0"/>
            </a:endParaRPr>
          </a:p>
        </p:txBody>
      </p:sp>
    </p:spTree>
    <p:extLst>
      <p:ext uri="{BB962C8B-B14F-4D97-AF65-F5344CB8AC3E}">
        <p14:creationId xmlns:p14="http://schemas.microsoft.com/office/powerpoint/2010/main" val="363974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0388"/>
                                        </p:tgtEl>
                                        <p:attrNameLst>
                                          <p:attrName>style.visibility</p:attrName>
                                        </p:attrNameLst>
                                      </p:cBhvr>
                                      <p:to>
                                        <p:strVal val="visible"/>
                                      </p:to>
                                    </p:set>
                                    <p:animEffect transition="in" filter="dissolve">
                                      <p:cBhvr>
                                        <p:cTn id="7" dur="500"/>
                                        <p:tgtEl>
                                          <p:spTgt spid="232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20393"/>
                                        </p:tgtEl>
                                        <p:attrNameLst>
                                          <p:attrName>style.visibility</p:attrName>
                                        </p:attrNameLst>
                                      </p:cBhvr>
                                      <p:to>
                                        <p:strVal val="visible"/>
                                      </p:to>
                                    </p:set>
                                    <p:animEffect transition="in" filter="dissolve">
                                      <p:cBhvr>
                                        <p:cTn id="12" dur="500"/>
                                        <p:tgtEl>
                                          <p:spTgt spid="23203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20387"/>
                                        </p:tgtEl>
                                        <p:attrNameLst>
                                          <p:attrName>style.visibility</p:attrName>
                                        </p:attrNameLst>
                                      </p:cBhvr>
                                      <p:to>
                                        <p:strVal val="visible"/>
                                      </p:to>
                                    </p:set>
                                    <p:animEffect transition="in" filter="dissolve">
                                      <p:cBhvr>
                                        <p:cTn id="17" dur="500"/>
                                        <p:tgtEl>
                                          <p:spTgt spid="23203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20392"/>
                                        </p:tgtEl>
                                        <p:attrNameLst>
                                          <p:attrName>style.visibility</p:attrName>
                                        </p:attrNameLst>
                                      </p:cBhvr>
                                      <p:to>
                                        <p:strVal val="visible"/>
                                      </p:to>
                                    </p:set>
                                    <p:animEffect transition="in" filter="dissolve">
                                      <p:cBhvr>
                                        <p:cTn id="22" dur="500"/>
                                        <p:tgtEl>
                                          <p:spTgt spid="23203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20390"/>
                                        </p:tgtEl>
                                        <p:attrNameLst>
                                          <p:attrName>style.visibility</p:attrName>
                                        </p:attrNameLst>
                                      </p:cBhvr>
                                      <p:to>
                                        <p:strVal val="visible"/>
                                      </p:to>
                                    </p:set>
                                    <p:animEffect transition="in" filter="dissolve">
                                      <p:cBhvr>
                                        <p:cTn id="27" dur="500"/>
                                        <p:tgtEl>
                                          <p:spTgt spid="23203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20396"/>
                                        </p:tgtEl>
                                        <p:attrNameLst>
                                          <p:attrName>style.visibility</p:attrName>
                                        </p:attrNameLst>
                                      </p:cBhvr>
                                      <p:to>
                                        <p:strVal val="visible"/>
                                      </p:to>
                                    </p:set>
                                    <p:animEffect transition="in" filter="dissolve">
                                      <p:cBhvr>
                                        <p:cTn id="32" dur="500"/>
                                        <p:tgtEl>
                                          <p:spTgt spid="23203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20389"/>
                                        </p:tgtEl>
                                        <p:attrNameLst>
                                          <p:attrName>style.visibility</p:attrName>
                                        </p:attrNameLst>
                                      </p:cBhvr>
                                      <p:to>
                                        <p:strVal val="visible"/>
                                      </p:to>
                                    </p:set>
                                    <p:animEffect transition="in" filter="dissolve">
                                      <p:cBhvr>
                                        <p:cTn id="37" dur="500"/>
                                        <p:tgtEl>
                                          <p:spTgt spid="23203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20394"/>
                                        </p:tgtEl>
                                        <p:attrNameLst>
                                          <p:attrName>style.visibility</p:attrName>
                                        </p:attrNameLst>
                                      </p:cBhvr>
                                      <p:to>
                                        <p:strVal val="visible"/>
                                      </p:to>
                                    </p:set>
                                    <p:animEffect transition="in" filter="dissolve">
                                      <p:cBhvr>
                                        <p:cTn id="42" dur="500"/>
                                        <p:tgtEl>
                                          <p:spTgt spid="23203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320391"/>
                                        </p:tgtEl>
                                        <p:attrNameLst>
                                          <p:attrName>style.visibility</p:attrName>
                                        </p:attrNameLst>
                                      </p:cBhvr>
                                      <p:to>
                                        <p:strVal val="visible"/>
                                      </p:to>
                                    </p:set>
                                    <p:animEffect transition="in" filter="dissolve">
                                      <p:cBhvr>
                                        <p:cTn id="47" dur="500"/>
                                        <p:tgtEl>
                                          <p:spTgt spid="23203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320395"/>
                                        </p:tgtEl>
                                        <p:attrNameLst>
                                          <p:attrName>style.visibility</p:attrName>
                                        </p:attrNameLst>
                                      </p:cBhvr>
                                      <p:to>
                                        <p:strVal val="visible"/>
                                      </p:to>
                                    </p:set>
                                    <p:animEffect transition="in" filter="dissolve">
                                      <p:cBhvr>
                                        <p:cTn id="52" dur="500"/>
                                        <p:tgtEl>
                                          <p:spTgt spid="2320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0387" grpId="0" autoUpdateAnimBg="0"/>
      <p:bldP spid="2320388" grpId="0" autoUpdateAnimBg="0"/>
      <p:bldP spid="2320389" grpId="0" autoUpdateAnimBg="0"/>
      <p:bldP spid="2320390" grpId="0" autoUpdateAnimBg="0"/>
      <p:bldP spid="2320391" grpId="0" autoUpdateAnimBg="0"/>
      <p:bldP spid="2320392" grpId="0" autoUpdateAnimBg="0"/>
      <p:bldP spid="2320393" grpId="0" autoUpdateAnimBg="0"/>
      <p:bldP spid="2320394" grpId="0" autoUpdateAnimBg="0"/>
      <p:bldP spid="2320395" grpId="0" autoUpdateAnimBg="0"/>
      <p:bldP spid="2320396"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685800" y="260350"/>
            <a:ext cx="7772400" cy="1143000"/>
          </a:xfrm>
        </p:spPr>
        <p:txBody>
          <a:bodyPr>
            <a:normAutofit fontScale="90000"/>
          </a:bodyPr>
          <a:lstStyle/>
          <a:p>
            <a:r>
              <a:rPr lang="ar-JO" altLang="zh-CN" sz="4000" dirty="0">
                <a:solidFill>
                  <a:schemeClr val="bg1"/>
                </a:solidFill>
                <a:latin typeface="Arial" charset="0"/>
                <a:ea typeface="ＭＳ Ｐゴシック" charset="0"/>
              </a:rPr>
              <a:t>كم هو كبير إله الخليقة ؟</a:t>
            </a:r>
            <a:br>
              <a:rPr lang="en-US" altLang="zh-CN" sz="4000" dirty="0">
                <a:solidFill>
                  <a:schemeClr val="bg1"/>
                </a:solidFill>
                <a:latin typeface="Arial" charset="0"/>
                <a:ea typeface="ＭＳ Ｐゴシック" charset="0"/>
              </a:rPr>
            </a:br>
            <a:r>
              <a:rPr lang="ar-JO" altLang="zh-CN" sz="3200" dirty="0">
                <a:solidFill>
                  <a:schemeClr val="bg1"/>
                </a:solidFill>
                <a:latin typeface="Arial" charset="0"/>
                <a:ea typeface="ＭＳ Ｐゴシック" charset="0"/>
              </a:rPr>
              <a:t>مقارنة مدهشة</a:t>
            </a:r>
            <a:endParaRPr lang="en-US" altLang="zh-CN" sz="3200" dirty="0">
              <a:solidFill>
                <a:schemeClr val="bg1"/>
              </a:solidFill>
              <a:latin typeface="Arial" charset="0"/>
              <a:ea typeface="ＭＳ Ｐゴシック" charset="0"/>
            </a:endParaRPr>
          </a:p>
        </p:txBody>
      </p:sp>
      <p:pic>
        <p:nvPicPr>
          <p:cNvPr id="2215939" name="Picture 3" descr="universe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2976" b="2976"/>
          <a:stretch>
            <a:fillRect/>
          </a:stretch>
        </p:blipFill>
        <p:spPr>
          <a:ln w="12700">
            <a:solidFill>
              <a:schemeClr val="bg1"/>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5331" name="Text Box 5"/>
          <p:cNvSpPr txBox="1">
            <a:spLocks noChangeArrowheads="1"/>
          </p:cNvSpPr>
          <p:nvPr/>
        </p:nvSpPr>
        <p:spPr bwMode="auto">
          <a:xfrm>
            <a:off x="1835150" y="1892300"/>
            <a:ext cx="10810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الأرض</a:t>
            </a:r>
            <a:endParaRPr lang="en-US" altLang="zh-CN" dirty="0">
              <a:solidFill>
                <a:schemeClr val="bg1"/>
              </a:solidFill>
            </a:endParaRPr>
          </a:p>
        </p:txBody>
      </p:sp>
      <p:sp>
        <p:nvSpPr>
          <p:cNvPr id="355332" name="Text Box 6"/>
          <p:cNvSpPr txBox="1">
            <a:spLocks noChangeArrowheads="1"/>
          </p:cNvSpPr>
          <p:nvPr/>
        </p:nvSpPr>
        <p:spPr bwMode="auto">
          <a:xfrm>
            <a:off x="5803902" y="2108200"/>
            <a:ext cx="10810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الزهرة</a:t>
            </a:r>
            <a:endParaRPr lang="en-US" altLang="zh-CN" dirty="0">
              <a:solidFill>
                <a:schemeClr val="bg1"/>
              </a:solidFill>
            </a:endParaRPr>
          </a:p>
        </p:txBody>
      </p:sp>
      <p:sp>
        <p:nvSpPr>
          <p:cNvPr id="355333" name="Text Box 7"/>
          <p:cNvSpPr txBox="1">
            <a:spLocks noChangeArrowheads="1"/>
          </p:cNvSpPr>
          <p:nvPr/>
        </p:nvSpPr>
        <p:spPr bwMode="auto">
          <a:xfrm>
            <a:off x="1546225" y="5900741"/>
            <a:ext cx="10810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المريخ</a:t>
            </a:r>
            <a:endParaRPr lang="en-US" altLang="zh-CN" dirty="0">
              <a:solidFill>
                <a:schemeClr val="bg1"/>
              </a:solidFill>
            </a:endParaRPr>
          </a:p>
        </p:txBody>
      </p:sp>
      <p:sp>
        <p:nvSpPr>
          <p:cNvPr id="355334" name="Text Box 8"/>
          <p:cNvSpPr txBox="1">
            <a:spLocks noChangeArrowheads="1"/>
          </p:cNvSpPr>
          <p:nvPr/>
        </p:nvSpPr>
        <p:spPr bwMode="auto">
          <a:xfrm>
            <a:off x="3708400" y="5900741"/>
            <a:ext cx="1368425"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عطارد</a:t>
            </a:r>
            <a:endParaRPr lang="en-US" altLang="zh-CN" dirty="0">
              <a:solidFill>
                <a:schemeClr val="bg1"/>
              </a:solidFill>
            </a:endParaRPr>
          </a:p>
        </p:txBody>
      </p:sp>
      <p:sp>
        <p:nvSpPr>
          <p:cNvPr id="355335" name="Text Box 9"/>
          <p:cNvSpPr txBox="1">
            <a:spLocks noChangeArrowheads="1"/>
          </p:cNvSpPr>
          <p:nvPr/>
        </p:nvSpPr>
        <p:spPr bwMode="auto">
          <a:xfrm>
            <a:off x="5724525" y="5900741"/>
            <a:ext cx="10810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بلوتو</a:t>
            </a:r>
            <a:endParaRPr lang="en-US" altLang="zh-CN" dirty="0">
              <a:solidFill>
                <a:schemeClr val="bg1"/>
              </a:solidFill>
            </a:endParaRPr>
          </a:p>
        </p:txBody>
      </p:sp>
    </p:spTree>
    <p:extLst>
      <p:ext uri="{BB962C8B-B14F-4D97-AF65-F5344CB8AC3E}">
        <p14:creationId xmlns:p14="http://schemas.microsoft.com/office/powerpoint/2010/main" val="71462215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7378" name="Title 1"/>
          <p:cNvSpPr>
            <a:spLocks noGrp="1"/>
          </p:cNvSpPr>
          <p:nvPr>
            <p:ph type="title"/>
          </p:nvPr>
        </p:nvSpPr>
        <p:spPr>
          <a:xfrm>
            <a:off x="685800" y="44450"/>
            <a:ext cx="7772400" cy="1143000"/>
          </a:xfrm>
        </p:spPr>
        <p:txBody>
          <a:bodyPr/>
          <a:lstStyle/>
          <a:p>
            <a:r>
              <a:rPr lang="ar-JO" altLang="zh-CN" dirty="0">
                <a:latin typeface="Arial" charset="0"/>
                <a:ea typeface="ＭＳ Ｐゴシック" charset="0"/>
              </a:rPr>
              <a:t>كواكبنا التسعة</a:t>
            </a:r>
            <a:endParaRPr lang="en-US" altLang="zh-CN" dirty="0">
              <a:latin typeface="Arial" charset="0"/>
              <a:ea typeface="ＭＳ Ｐゴシック" charset="0"/>
            </a:endParaRPr>
          </a:p>
        </p:txBody>
      </p:sp>
      <p:pic>
        <p:nvPicPr>
          <p:cNvPr id="2216962" name="Picture 2" descr="universe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04800" y="1219200"/>
            <a:ext cx="8610600" cy="4830763"/>
          </a:xfrm>
          <a:ln w="12700">
            <a:solidFill>
              <a:schemeClr val="bg1"/>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7379" name="Text Box 5"/>
          <p:cNvSpPr txBox="1">
            <a:spLocks noChangeArrowheads="1"/>
          </p:cNvSpPr>
          <p:nvPr/>
        </p:nvSpPr>
        <p:spPr bwMode="auto">
          <a:xfrm>
            <a:off x="395288" y="1268413"/>
            <a:ext cx="1223962"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المشتري</a:t>
            </a:r>
            <a:endParaRPr lang="en-US" altLang="zh-CN" dirty="0">
              <a:solidFill>
                <a:schemeClr val="bg1"/>
              </a:solidFill>
            </a:endParaRPr>
          </a:p>
        </p:txBody>
      </p:sp>
      <p:sp>
        <p:nvSpPr>
          <p:cNvPr id="357380" name="Text Box 6"/>
          <p:cNvSpPr txBox="1">
            <a:spLocks noChangeArrowheads="1"/>
          </p:cNvSpPr>
          <p:nvPr/>
        </p:nvSpPr>
        <p:spPr bwMode="auto">
          <a:xfrm>
            <a:off x="5653088" y="1603375"/>
            <a:ext cx="1223962"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زحل</a:t>
            </a:r>
            <a:endParaRPr lang="en-US" altLang="zh-CN" dirty="0">
              <a:solidFill>
                <a:schemeClr val="bg1"/>
              </a:solidFill>
            </a:endParaRPr>
          </a:p>
        </p:txBody>
      </p:sp>
      <p:sp>
        <p:nvSpPr>
          <p:cNvPr id="357381" name="Text Box 7"/>
          <p:cNvSpPr txBox="1">
            <a:spLocks noChangeArrowheads="1"/>
          </p:cNvSpPr>
          <p:nvPr/>
        </p:nvSpPr>
        <p:spPr bwMode="auto">
          <a:xfrm>
            <a:off x="2195513" y="4941888"/>
            <a:ext cx="1223962"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أورانوس</a:t>
            </a:r>
            <a:endParaRPr lang="en-US" altLang="zh-CN" dirty="0">
              <a:solidFill>
                <a:schemeClr val="bg1"/>
              </a:solidFill>
            </a:endParaRPr>
          </a:p>
        </p:txBody>
      </p:sp>
      <p:sp>
        <p:nvSpPr>
          <p:cNvPr id="357382" name="Text Box 8"/>
          <p:cNvSpPr txBox="1">
            <a:spLocks noChangeArrowheads="1"/>
          </p:cNvSpPr>
          <p:nvPr/>
        </p:nvSpPr>
        <p:spPr bwMode="auto">
          <a:xfrm>
            <a:off x="6084888" y="5094288"/>
            <a:ext cx="1512887" cy="46166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نبتون</a:t>
            </a:r>
            <a:endParaRPr lang="en-US" altLang="zh-CN" dirty="0">
              <a:solidFill>
                <a:schemeClr val="bg1"/>
              </a:solidFill>
            </a:endParaRPr>
          </a:p>
        </p:txBody>
      </p:sp>
      <p:sp>
        <p:nvSpPr>
          <p:cNvPr id="357383" name="Text Box 9"/>
          <p:cNvSpPr txBox="1">
            <a:spLocks noChangeArrowheads="1"/>
          </p:cNvSpPr>
          <p:nvPr/>
        </p:nvSpPr>
        <p:spPr bwMode="auto">
          <a:xfrm>
            <a:off x="1476375" y="5445125"/>
            <a:ext cx="15128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الأرض</a:t>
            </a:r>
            <a:endParaRPr lang="en-US" altLang="zh-CN" dirty="0">
              <a:solidFill>
                <a:schemeClr val="bg1"/>
              </a:solidFill>
            </a:endParaRPr>
          </a:p>
        </p:txBody>
      </p:sp>
      <p:sp>
        <p:nvSpPr>
          <p:cNvPr id="357384" name="Text Box 10"/>
          <p:cNvSpPr txBox="1">
            <a:spLocks noChangeArrowheads="1"/>
          </p:cNvSpPr>
          <p:nvPr/>
        </p:nvSpPr>
        <p:spPr bwMode="auto">
          <a:xfrm>
            <a:off x="6659563" y="5589588"/>
            <a:ext cx="1512887"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بلوتو</a:t>
            </a:r>
            <a:endParaRPr lang="en-US" altLang="zh-CN" dirty="0">
              <a:solidFill>
                <a:schemeClr val="bg1"/>
              </a:solidFill>
            </a:endParaRPr>
          </a:p>
        </p:txBody>
      </p:sp>
    </p:spTree>
    <p:extLst>
      <p:ext uri="{BB962C8B-B14F-4D97-AF65-F5344CB8AC3E}">
        <p14:creationId xmlns:p14="http://schemas.microsoft.com/office/powerpoint/2010/main" val="323791991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9426" name="Title 1"/>
          <p:cNvSpPr>
            <a:spLocks noGrp="1"/>
          </p:cNvSpPr>
          <p:nvPr>
            <p:ph type="title"/>
          </p:nvPr>
        </p:nvSpPr>
        <p:spPr>
          <a:xfrm>
            <a:off x="685800" y="44450"/>
            <a:ext cx="7772400" cy="1143000"/>
          </a:xfrm>
        </p:spPr>
        <p:txBody>
          <a:bodyPr/>
          <a:lstStyle/>
          <a:p>
            <a:r>
              <a:rPr lang="ar-JO" altLang="zh-CN" dirty="0">
                <a:latin typeface="Arial" charset="0"/>
                <a:ea typeface="ＭＳ Ｐゴシック" charset="0"/>
              </a:rPr>
              <a:t>شمسنا ضخمة</a:t>
            </a:r>
            <a:endParaRPr lang="en-US" altLang="zh-CN" dirty="0">
              <a:latin typeface="Arial" charset="0"/>
              <a:ea typeface="ＭＳ Ｐゴシック" charset="0"/>
            </a:endParaRPr>
          </a:p>
        </p:txBody>
      </p:sp>
      <p:pic>
        <p:nvPicPr>
          <p:cNvPr id="2217986" name="Picture 2" descr="universe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1143000"/>
            <a:ext cx="8686800" cy="4872038"/>
          </a:xfrm>
          <a:ln w="25400">
            <a:solidFill>
              <a:srgbClr val="80008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9427" name="Text Box 5"/>
          <p:cNvSpPr txBox="1">
            <a:spLocks noChangeArrowheads="1"/>
          </p:cNvSpPr>
          <p:nvPr/>
        </p:nvSpPr>
        <p:spPr bwMode="auto">
          <a:xfrm>
            <a:off x="1116013" y="1844675"/>
            <a:ext cx="1223962"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الشمس</a:t>
            </a:r>
            <a:endParaRPr lang="en-US" altLang="zh-CN" dirty="0">
              <a:solidFill>
                <a:schemeClr val="bg1"/>
              </a:solidFill>
            </a:endParaRPr>
          </a:p>
        </p:txBody>
      </p:sp>
      <p:sp>
        <p:nvSpPr>
          <p:cNvPr id="359428" name="Text Box 6"/>
          <p:cNvSpPr txBox="1">
            <a:spLocks noChangeArrowheads="1"/>
          </p:cNvSpPr>
          <p:nvPr/>
        </p:nvSpPr>
        <p:spPr bwMode="auto">
          <a:xfrm>
            <a:off x="1835150" y="5502275"/>
            <a:ext cx="1223963"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المشتري</a:t>
            </a:r>
            <a:endParaRPr lang="en-US" altLang="zh-CN" dirty="0">
              <a:solidFill>
                <a:schemeClr val="bg1"/>
              </a:solidFill>
            </a:endParaRPr>
          </a:p>
        </p:txBody>
      </p:sp>
      <p:sp>
        <p:nvSpPr>
          <p:cNvPr id="359429" name="Text Box 7"/>
          <p:cNvSpPr txBox="1">
            <a:spLocks noChangeArrowheads="1"/>
          </p:cNvSpPr>
          <p:nvPr/>
        </p:nvSpPr>
        <p:spPr bwMode="auto">
          <a:xfrm>
            <a:off x="6880225" y="4830763"/>
            <a:ext cx="1223963"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الأرض</a:t>
            </a:r>
            <a:endParaRPr lang="en-US" altLang="zh-CN" dirty="0">
              <a:solidFill>
                <a:schemeClr val="bg1"/>
              </a:solidFill>
            </a:endParaRPr>
          </a:p>
        </p:txBody>
      </p:sp>
      <p:sp>
        <p:nvSpPr>
          <p:cNvPr id="359430" name="Text Box 8"/>
          <p:cNvSpPr txBox="1">
            <a:spLocks noChangeArrowheads="1"/>
          </p:cNvSpPr>
          <p:nvPr/>
        </p:nvSpPr>
        <p:spPr bwMode="auto">
          <a:xfrm>
            <a:off x="6429375" y="5554663"/>
            <a:ext cx="1223963"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بلوتو</a:t>
            </a:r>
            <a:endParaRPr lang="en-US" altLang="zh-CN" dirty="0">
              <a:solidFill>
                <a:schemeClr val="bg1"/>
              </a:solidFill>
            </a:endParaRPr>
          </a:p>
        </p:txBody>
      </p:sp>
    </p:spTree>
    <p:extLst>
      <p:ext uri="{BB962C8B-B14F-4D97-AF65-F5344CB8AC3E}">
        <p14:creationId xmlns:p14="http://schemas.microsoft.com/office/powerpoint/2010/main" val="335689720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1473" name="Rectangle 2"/>
          <p:cNvSpPr>
            <a:spLocks noGrp="1" noChangeArrowheads="1"/>
          </p:cNvSpPr>
          <p:nvPr>
            <p:ph type="title"/>
          </p:nvPr>
        </p:nvSpPr>
        <p:spPr>
          <a:xfrm>
            <a:off x="457200" y="457200"/>
            <a:ext cx="8229600" cy="6019800"/>
          </a:xfrm>
        </p:spPr>
        <p:txBody>
          <a:bodyPr/>
          <a:lstStyle/>
          <a:p>
            <a:br>
              <a:rPr lang="en-US" altLang="zh-CN" sz="6600" dirty="0">
                <a:solidFill>
                  <a:schemeClr val="bg1"/>
                </a:solidFill>
                <a:latin typeface="Arial" charset="0"/>
                <a:ea typeface="ＭＳ Ｐゴシック" charset="0"/>
              </a:rPr>
            </a:br>
            <a:r>
              <a:rPr lang="ar-JO" altLang="zh-CN" sz="6600" dirty="0">
                <a:solidFill>
                  <a:schemeClr val="bg1"/>
                </a:solidFill>
                <a:latin typeface="Arial" charset="0"/>
                <a:ea typeface="ＭＳ Ｐゴシック" charset="0"/>
              </a:rPr>
              <a:t>إذا كنت تظن أن نظامنا الشمسي مدهش, فخلف هذه الشمس يوجد كون أكبر</a:t>
            </a:r>
            <a:endParaRPr lang="en-US" altLang="zh-CN" sz="66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3205216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850" y="620713"/>
            <a:ext cx="4821238" cy="2663825"/>
          </a:xfrm>
        </p:spPr>
        <p:txBody>
          <a:bodyPr>
            <a:normAutofit fontScale="90000"/>
          </a:bodyPr>
          <a:lstStyle/>
          <a:p>
            <a:pPr>
              <a:defRPr/>
            </a:pPr>
            <a:r>
              <a:rPr lang="en-US" b="1" dirty="0">
                <a:effectLst>
                  <a:outerShdw blurRad="38100" dist="38100" dir="2700000" algn="tl">
                    <a:srgbClr val="000000">
                      <a:alpha val="43137"/>
                    </a:srgbClr>
                  </a:outerShdw>
                </a:effectLst>
                <a:cs typeface="Arial"/>
              </a:rPr>
              <a:t>Jupiter is about 1 pixel in size and Earth is invisible at this scale!</a:t>
            </a:r>
          </a:p>
        </p:txBody>
      </p:sp>
      <p:pic>
        <p:nvPicPr>
          <p:cNvPr id="2220034" name="Picture 2" descr="universe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609600"/>
            <a:ext cx="8382000" cy="5862638"/>
          </a:xfrm>
          <a:ln w="25400">
            <a:solidFill>
              <a:srgbClr val="80008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3523" name="Text Box 5"/>
          <p:cNvSpPr txBox="1">
            <a:spLocks noChangeArrowheads="1"/>
          </p:cNvSpPr>
          <p:nvPr/>
        </p:nvSpPr>
        <p:spPr bwMode="auto">
          <a:xfrm>
            <a:off x="5651500" y="5589588"/>
            <a:ext cx="1439863" cy="46196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آركتوروس</a:t>
            </a:r>
            <a:endParaRPr lang="en-US" altLang="zh-CN" dirty="0">
              <a:solidFill>
                <a:schemeClr val="bg1"/>
              </a:solidFill>
            </a:endParaRPr>
          </a:p>
        </p:txBody>
      </p:sp>
      <p:sp>
        <p:nvSpPr>
          <p:cNvPr id="363524" name="Text Box 6"/>
          <p:cNvSpPr txBox="1">
            <a:spLocks noChangeArrowheads="1"/>
          </p:cNvSpPr>
          <p:nvPr/>
        </p:nvSpPr>
        <p:spPr bwMode="auto">
          <a:xfrm>
            <a:off x="2916238" y="4840288"/>
            <a:ext cx="1081087" cy="46166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بولوكس</a:t>
            </a:r>
            <a:endParaRPr lang="en-US" altLang="zh-CN" dirty="0">
              <a:solidFill>
                <a:schemeClr val="bg1"/>
              </a:solidFill>
            </a:endParaRPr>
          </a:p>
        </p:txBody>
      </p:sp>
      <p:sp>
        <p:nvSpPr>
          <p:cNvPr id="363525" name="Text Box 7"/>
          <p:cNvSpPr txBox="1">
            <a:spLocks noChangeArrowheads="1"/>
          </p:cNvSpPr>
          <p:nvPr/>
        </p:nvSpPr>
        <p:spPr bwMode="auto">
          <a:xfrm>
            <a:off x="1476375" y="4840288"/>
            <a:ext cx="1295400" cy="4603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سيريوس</a:t>
            </a:r>
            <a:endParaRPr lang="en-US" altLang="zh-CN" dirty="0">
              <a:solidFill>
                <a:schemeClr val="bg1"/>
              </a:solidFill>
            </a:endParaRPr>
          </a:p>
        </p:txBody>
      </p:sp>
      <p:sp>
        <p:nvSpPr>
          <p:cNvPr id="363526" name="Text Box 8"/>
          <p:cNvSpPr txBox="1">
            <a:spLocks noChangeArrowheads="1"/>
          </p:cNvSpPr>
          <p:nvPr/>
        </p:nvSpPr>
        <p:spPr bwMode="auto">
          <a:xfrm>
            <a:off x="468313" y="4840288"/>
            <a:ext cx="935037" cy="4603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الشمس</a:t>
            </a:r>
            <a:endParaRPr lang="en-US" altLang="zh-CN" dirty="0">
              <a:solidFill>
                <a:schemeClr val="bg1"/>
              </a:solidFill>
            </a:endParaRPr>
          </a:p>
        </p:txBody>
      </p:sp>
      <p:sp>
        <p:nvSpPr>
          <p:cNvPr id="363527" name="Text Box 9"/>
          <p:cNvSpPr txBox="1">
            <a:spLocks noChangeArrowheads="1"/>
          </p:cNvSpPr>
          <p:nvPr/>
        </p:nvSpPr>
        <p:spPr bwMode="auto">
          <a:xfrm>
            <a:off x="468313" y="5300663"/>
            <a:ext cx="4751387" cy="46196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حجم كوكب المشتري حوالي 1 بكسل</a:t>
            </a:r>
            <a:endParaRPr lang="en-US" altLang="zh-CN" dirty="0">
              <a:solidFill>
                <a:schemeClr val="bg1"/>
              </a:solidFill>
            </a:endParaRPr>
          </a:p>
        </p:txBody>
      </p:sp>
      <p:sp>
        <p:nvSpPr>
          <p:cNvPr id="363528" name="Text Box 10"/>
          <p:cNvSpPr txBox="1">
            <a:spLocks noChangeArrowheads="1"/>
          </p:cNvSpPr>
          <p:nvPr/>
        </p:nvSpPr>
        <p:spPr bwMode="auto">
          <a:xfrm>
            <a:off x="468313" y="5732463"/>
            <a:ext cx="4751387" cy="46196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chemeClr val="bg1"/>
                </a:solidFill>
              </a:rPr>
              <a:t>الأرض غير مرئية على هذا المستوى</a:t>
            </a:r>
            <a:endParaRPr lang="en-US" altLang="zh-CN" dirty="0">
              <a:solidFill>
                <a:schemeClr val="bg1"/>
              </a:solidFill>
            </a:endParaRPr>
          </a:p>
        </p:txBody>
      </p:sp>
    </p:spTree>
    <p:extLst>
      <p:ext uri="{BB962C8B-B14F-4D97-AF65-F5344CB8AC3E}">
        <p14:creationId xmlns:p14="http://schemas.microsoft.com/office/powerpoint/2010/main" val="415056498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b="1" dirty="0">
                <a:effectLst>
                  <a:glow rad="127000">
                    <a:schemeClr val="tx1"/>
                  </a:glow>
                </a:effectLst>
                <a:latin typeface="Arial" charset="0"/>
                <a:ea typeface="ＭＳ Ｐゴシック" charset="0"/>
                <a:cs typeface="ＭＳ Ｐゴシック" charset="0"/>
              </a:rPr>
              <a:t>كن </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أميناً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
        <p:nvSpPr>
          <p:cNvPr id="6" name="Rectangle 2">
            <a:extLst>
              <a:ext uri="{FF2B5EF4-FFF2-40B4-BE49-F238E27FC236}">
                <a16:creationId xmlns:a16="http://schemas.microsoft.com/office/drawing/2014/main" id="{F12D44F2-88DD-234A-BCF8-DBAD4BDF410D}"/>
              </a:ext>
            </a:extLst>
          </p:cNvPr>
          <p:cNvSpPr txBox="1">
            <a:spLocks noChangeArrowheads="1"/>
          </p:cNvSpPr>
          <p:nvPr/>
        </p:nvSpPr>
        <p:spPr bwMode="auto">
          <a:xfrm>
            <a:off x="-391159" y="-1668451"/>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6600" b="1" kern="0" dirty="0">
                <a:effectLst>
                  <a:glow rad="127000">
                    <a:schemeClr val="tx1"/>
                  </a:glow>
                </a:effectLst>
                <a:latin typeface="Arial" charset="0"/>
                <a:ea typeface="ＭＳ Ｐゴシック" charset="0"/>
                <a:cs typeface="ＭＳ Ｐゴシック" charset="0"/>
              </a:rPr>
              <a:t>كن أميناً</a:t>
            </a:r>
            <a:endParaRPr lang="en-US" sz="6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36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21058" name="Picture 2" descr="universe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2157" b="12157"/>
          <a:stretch>
            <a:fillRect/>
          </a:stretch>
        </p:blipFill>
        <p:spPr>
          <a:ln w="25400">
            <a:solidFill>
              <a:srgbClr val="80008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5572" name="Text Box 6"/>
          <p:cNvSpPr txBox="1">
            <a:spLocks noChangeArrowheads="1"/>
          </p:cNvSpPr>
          <p:nvPr/>
        </p:nvSpPr>
        <p:spPr bwMode="auto">
          <a:xfrm>
            <a:off x="971550" y="4941888"/>
            <a:ext cx="1800225" cy="40011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بيتلجوس</a:t>
            </a:r>
            <a:endParaRPr lang="en-US" altLang="zh-CN" sz="2000" dirty="0">
              <a:solidFill>
                <a:schemeClr val="bg1"/>
              </a:solidFill>
            </a:endParaRPr>
          </a:p>
        </p:txBody>
      </p:sp>
      <p:sp>
        <p:nvSpPr>
          <p:cNvPr id="365573" name="Text Box 7"/>
          <p:cNvSpPr txBox="1">
            <a:spLocks noChangeArrowheads="1"/>
          </p:cNvSpPr>
          <p:nvPr/>
        </p:nvSpPr>
        <p:spPr bwMode="auto">
          <a:xfrm>
            <a:off x="6516688" y="5229225"/>
            <a:ext cx="1800225"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آنتارس</a:t>
            </a:r>
            <a:endParaRPr lang="en-US" altLang="zh-CN" sz="2000" dirty="0">
              <a:solidFill>
                <a:schemeClr val="bg1"/>
              </a:solidFill>
            </a:endParaRPr>
          </a:p>
        </p:txBody>
      </p:sp>
      <p:sp>
        <p:nvSpPr>
          <p:cNvPr id="365574" name="Text Box 9"/>
          <p:cNvSpPr txBox="1">
            <a:spLocks noChangeArrowheads="1"/>
          </p:cNvSpPr>
          <p:nvPr/>
        </p:nvSpPr>
        <p:spPr bwMode="auto">
          <a:xfrm>
            <a:off x="3851275" y="6237288"/>
            <a:ext cx="863600"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ريجل</a:t>
            </a:r>
            <a:endParaRPr lang="en-US" altLang="zh-CN" sz="2000" dirty="0">
              <a:solidFill>
                <a:schemeClr val="bg1"/>
              </a:solidFill>
            </a:endParaRPr>
          </a:p>
        </p:txBody>
      </p:sp>
      <p:sp>
        <p:nvSpPr>
          <p:cNvPr id="365575" name="Text Box 10"/>
          <p:cNvSpPr txBox="1">
            <a:spLocks noChangeArrowheads="1"/>
          </p:cNvSpPr>
          <p:nvPr/>
        </p:nvSpPr>
        <p:spPr bwMode="auto">
          <a:xfrm>
            <a:off x="4716463" y="6245225"/>
            <a:ext cx="1655762"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ألديباران</a:t>
            </a:r>
            <a:endParaRPr lang="en-US" altLang="zh-CN" sz="2000" dirty="0">
              <a:solidFill>
                <a:schemeClr val="bg1"/>
              </a:solidFill>
            </a:endParaRPr>
          </a:p>
        </p:txBody>
      </p:sp>
      <p:sp>
        <p:nvSpPr>
          <p:cNvPr id="365576" name="Text Box 11"/>
          <p:cNvSpPr txBox="1">
            <a:spLocks noChangeArrowheads="1"/>
          </p:cNvSpPr>
          <p:nvPr/>
        </p:nvSpPr>
        <p:spPr bwMode="auto">
          <a:xfrm>
            <a:off x="3182938" y="6127750"/>
            <a:ext cx="812800" cy="70788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آركتوروس</a:t>
            </a:r>
            <a:endParaRPr lang="en-US" altLang="zh-CN" sz="2000" dirty="0">
              <a:solidFill>
                <a:schemeClr val="bg1"/>
              </a:solidFill>
            </a:endParaRPr>
          </a:p>
        </p:txBody>
      </p:sp>
      <p:sp>
        <p:nvSpPr>
          <p:cNvPr id="365577" name="Text Box 12"/>
          <p:cNvSpPr txBox="1">
            <a:spLocks noChangeArrowheads="1"/>
          </p:cNvSpPr>
          <p:nvPr/>
        </p:nvSpPr>
        <p:spPr bwMode="auto">
          <a:xfrm>
            <a:off x="2339975" y="6165850"/>
            <a:ext cx="889000" cy="3079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بولوكس</a:t>
            </a:r>
            <a:endParaRPr lang="en-US" altLang="zh-CN" sz="2000" dirty="0">
              <a:solidFill>
                <a:schemeClr val="bg1"/>
              </a:solidFill>
            </a:endParaRPr>
          </a:p>
        </p:txBody>
      </p:sp>
      <p:sp>
        <p:nvSpPr>
          <p:cNvPr id="365578" name="Text Box 14"/>
          <p:cNvSpPr txBox="1">
            <a:spLocks noChangeArrowheads="1"/>
          </p:cNvSpPr>
          <p:nvPr/>
        </p:nvSpPr>
        <p:spPr bwMode="auto">
          <a:xfrm>
            <a:off x="971550" y="5373688"/>
            <a:ext cx="1871663" cy="3079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الشمس (1 بكسل)</a:t>
            </a:r>
            <a:endParaRPr lang="en-US" altLang="zh-CN" sz="2000" dirty="0">
              <a:solidFill>
                <a:schemeClr val="bg1"/>
              </a:solidFill>
            </a:endParaRPr>
          </a:p>
        </p:txBody>
      </p:sp>
      <p:sp>
        <p:nvSpPr>
          <p:cNvPr id="365579" name="Text Box 15"/>
          <p:cNvSpPr txBox="1">
            <a:spLocks noChangeArrowheads="1"/>
          </p:cNvSpPr>
          <p:nvPr/>
        </p:nvSpPr>
        <p:spPr bwMode="auto">
          <a:xfrm>
            <a:off x="250825" y="6092825"/>
            <a:ext cx="2089150" cy="307777"/>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المشتري غير ظاهر هنا</a:t>
            </a:r>
            <a:endParaRPr lang="en-US" altLang="zh-CN" sz="2000" dirty="0">
              <a:solidFill>
                <a:schemeClr val="bg1"/>
              </a:solidFill>
            </a:endParaRPr>
          </a:p>
        </p:txBody>
      </p:sp>
      <p:sp>
        <p:nvSpPr>
          <p:cNvPr id="365580" name="Text Box 13"/>
          <p:cNvSpPr txBox="1">
            <a:spLocks noChangeArrowheads="1"/>
          </p:cNvSpPr>
          <p:nvPr/>
        </p:nvSpPr>
        <p:spPr bwMode="auto">
          <a:xfrm>
            <a:off x="2205038" y="5857875"/>
            <a:ext cx="782637" cy="3079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dirty="0">
                <a:solidFill>
                  <a:schemeClr val="bg1"/>
                </a:solidFill>
              </a:rPr>
              <a:t>سيريوس</a:t>
            </a:r>
            <a:endParaRPr lang="en-US" altLang="zh-CN" sz="2000" dirty="0">
              <a:solidFill>
                <a:schemeClr val="bg1"/>
              </a:solidFill>
            </a:endParaRPr>
          </a:p>
        </p:txBody>
      </p:sp>
      <p:sp>
        <p:nvSpPr>
          <p:cNvPr id="4" name="Title 3"/>
          <p:cNvSpPr>
            <a:spLocks noGrp="1"/>
          </p:cNvSpPr>
          <p:nvPr>
            <p:ph type="title"/>
          </p:nvPr>
        </p:nvSpPr>
        <p:spPr>
          <a:xfrm>
            <a:off x="0" y="0"/>
            <a:ext cx="9144000" cy="1351128"/>
          </a:xfrm>
          <a:noFill/>
          <a:ln>
            <a:noFill/>
          </a:ln>
        </p:spPr>
        <p:txBody>
          <a:bodyPr vert="horz" wrap="square" lIns="91440" tIns="45720" rIns="91440" bIns="45720" numCol="1" anchor="ctr" anchorCtr="0" compatLnSpc="1">
            <a:prstTxWarp prst="textNoShape">
              <a:avLst/>
            </a:prstTxWarp>
            <a:normAutofit fontScale="90000"/>
          </a:bodyPr>
          <a:lstStyle/>
          <a:p>
            <a:pPr defTabSz="457200"/>
            <a:br>
              <a:rPr lang="en-US" sz="3200" b="1" kern="1200" dirty="0">
                <a:ea typeface="ＭＳ Ｐゴシック" charset="0"/>
              </a:rPr>
            </a:br>
            <a:r>
              <a:rPr lang="ar-JO" sz="3200" b="1" kern="1200" dirty="0">
                <a:ea typeface="ＭＳ Ｐゴシック" charset="0"/>
              </a:rPr>
              <a:t>آنتارس هو الكوكب 15 من ناحية اللمعان في السماء</a:t>
            </a:r>
            <a:r>
              <a:rPr lang="en-US" sz="3200" b="1" kern="1200" dirty="0">
                <a:ea typeface="ＭＳ Ｐゴシック" charset="0"/>
              </a:rPr>
              <a:t>  </a:t>
            </a:r>
            <a:br>
              <a:rPr lang="en-US" sz="3200" b="1" kern="1200" dirty="0">
                <a:ea typeface="ＭＳ Ｐゴシック" charset="0"/>
              </a:rPr>
            </a:br>
            <a:r>
              <a:rPr lang="ar-JO" sz="3200" b="1" kern="1200" dirty="0">
                <a:ea typeface="ＭＳ Ｐゴシック" charset="0"/>
              </a:rPr>
              <a:t>يبعد هذا الكوكب حوالي 1000 سنة ضوئية</a:t>
            </a:r>
            <a:endParaRPr lang="en-US" sz="3200" b="1" kern="1200" dirty="0">
              <a:ea typeface="ＭＳ Ｐゴシック" charset="0"/>
            </a:endParaRPr>
          </a:p>
        </p:txBody>
      </p:sp>
    </p:spTree>
    <p:extLst>
      <p:ext uri="{BB962C8B-B14F-4D97-AF65-F5344CB8AC3E}">
        <p14:creationId xmlns:p14="http://schemas.microsoft.com/office/powerpoint/2010/main" val="348654416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universe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438" y="0"/>
            <a:ext cx="9251951" cy="9117013"/>
          </a:xfrm>
          <a:ln w="25400">
            <a:solidFill>
              <a:srgbClr val="80008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7618" name="Rectangle 2"/>
          <p:cNvSpPr>
            <a:spLocks noGrp="1" noChangeArrowheads="1"/>
          </p:cNvSpPr>
          <p:nvPr>
            <p:ph type="title"/>
          </p:nvPr>
        </p:nvSpPr>
        <p:spPr>
          <a:xfrm>
            <a:off x="0" y="0"/>
            <a:ext cx="5435600" cy="6669088"/>
          </a:xfrm>
        </p:spPr>
        <p:txBody>
          <a:bodyPr>
            <a:normAutofit/>
          </a:bodyPr>
          <a:lstStyle/>
          <a:p>
            <a:r>
              <a:rPr lang="ar-JO" sz="4800" dirty="0">
                <a:solidFill>
                  <a:schemeClr val="bg1"/>
                </a:solidFill>
              </a:rPr>
              <a:t>تلسكوب هابل العميق للغاية بالأشعة تحت الحمراء يري عددًا لا يحصى من المجرات بأكملها على بعد مليارات السنين الضوئية.</a:t>
            </a:r>
            <a:endParaRPr lang="en-US" altLang="zh-CN" sz="54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2850025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5" name="Rectangle 2"/>
          <p:cNvSpPr>
            <a:spLocks noGrp="1" noChangeArrowheads="1"/>
          </p:cNvSpPr>
          <p:nvPr>
            <p:ph type="title"/>
          </p:nvPr>
        </p:nvSpPr>
        <p:spPr>
          <a:xfrm>
            <a:off x="0" y="0"/>
            <a:ext cx="3132138" cy="6669088"/>
          </a:xfrm>
        </p:spPr>
        <p:txBody>
          <a:bodyPr/>
          <a:lstStyle/>
          <a:p>
            <a:r>
              <a:rPr lang="ar-JO" sz="4800" dirty="0"/>
              <a:t>هذه صورة مقربة لواحدة من أحلك المناطق في الصورة السابقة</a:t>
            </a:r>
            <a:endParaRPr lang="en-US" altLang="zh-CN" sz="4800" dirty="0">
              <a:solidFill>
                <a:schemeClr val="bg1"/>
              </a:solidFill>
              <a:latin typeface="Arial" charset="0"/>
              <a:ea typeface="ＭＳ Ｐゴシック" charset="0"/>
            </a:endParaRPr>
          </a:p>
        </p:txBody>
      </p:sp>
      <p:pic>
        <p:nvPicPr>
          <p:cNvPr id="3" name="Content Placeholder 2" descr="universe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132138" y="620713"/>
            <a:ext cx="5715000" cy="5745162"/>
          </a:xfrm>
          <a:ln w="25400">
            <a:solidFill>
              <a:schemeClr val="bg1"/>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66413042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457200" y="655638"/>
            <a:ext cx="8229600" cy="5592762"/>
          </a:xfrm>
        </p:spPr>
        <p:txBody>
          <a:bodyPr/>
          <a:lstStyle/>
          <a:p>
            <a:r>
              <a:rPr lang="ar-JO" dirty="0"/>
              <a:t>هذا يدعو للتواضع ، أليس كذلك؟ ومع ذلك ، فإن الله الآب يعرف عدد الشعرات الموجودة على رأسك ، ولا يموت حتى عصفور واحد بدون إرادته</a:t>
            </a:r>
            <a:br>
              <a:rPr lang="en-US" dirty="0"/>
            </a:br>
            <a:r>
              <a:rPr lang="en-US" altLang="zh-CN" dirty="0">
                <a:solidFill>
                  <a:schemeClr val="bg1"/>
                </a:solidFill>
                <a:latin typeface="Arial" charset="0"/>
                <a:ea typeface="ＭＳ Ｐゴシック" charset="0"/>
              </a:rPr>
              <a:t>(</a:t>
            </a:r>
            <a:r>
              <a:rPr lang="ar-JO" altLang="zh-CN" dirty="0">
                <a:solidFill>
                  <a:schemeClr val="bg1"/>
                </a:solidFill>
                <a:latin typeface="Arial" pitchFamily="34" charset="0"/>
                <a:ea typeface="ＭＳ Ｐゴシック" charset="0"/>
                <a:cs typeface="Arial" pitchFamily="34" charset="0"/>
              </a:rPr>
              <a:t>متى 10 : 29 - 31</a:t>
            </a:r>
            <a:r>
              <a:rPr lang="en-US" altLang="zh-CN" dirty="0">
                <a:solidFill>
                  <a:schemeClr val="bg1"/>
                </a:solidFill>
                <a:latin typeface="Arial" charset="0"/>
                <a:ea typeface="ＭＳ Ｐゴシック" charset="0"/>
              </a:rPr>
              <a:t>)</a:t>
            </a:r>
          </a:p>
        </p:txBody>
      </p:sp>
    </p:spTree>
    <p:extLst>
      <p:ext uri="{BB962C8B-B14F-4D97-AF65-F5344CB8AC3E}">
        <p14:creationId xmlns:p14="http://schemas.microsoft.com/office/powerpoint/2010/main" val="238162581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3761" name="Rectangle 2"/>
          <p:cNvSpPr>
            <a:spLocks noGrp="1" noChangeArrowheads="1"/>
          </p:cNvSpPr>
          <p:nvPr>
            <p:ph type="title"/>
          </p:nvPr>
        </p:nvSpPr>
        <p:spPr>
          <a:xfrm>
            <a:off x="457200" y="655638"/>
            <a:ext cx="8229600" cy="5592762"/>
          </a:xfrm>
        </p:spPr>
        <p:txBody>
          <a:bodyPr/>
          <a:lstStyle/>
          <a:p>
            <a:br>
              <a:rPr lang="en-US" altLang="zh-CN" sz="5400" dirty="0">
                <a:solidFill>
                  <a:schemeClr val="bg1"/>
                </a:solidFill>
                <a:latin typeface="Arial" charset="0"/>
                <a:ea typeface="ＭＳ Ｐゴシック" charset="0"/>
              </a:rPr>
            </a:br>
            <a:r>
              <a:rPr lang="ar-JO" altLang="zh-CN" sz="5400" dirty="0">
                <a:solidFill>
                  <a:schemeClr val="bg1"/>
                </a:solidFill>
                <a:latin typeface="Arial" charset="0"/>
                <a:ea typeface="ＭＳ Ｐゴシック" charset="0"/>
              </a:rPr>
              <a:t>و مع ذلك فأنت أكثر أهمية عند الله الآب من عصافير كثيرة</a:t>
            </a:r>
            <a:endParaRPr lang="en-US" altLang="zh-CN" sz="54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85503682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ndParaRPr>
          </a:p>
        </p:txBody>
      </p:sp>
      <p:pic>
        <p:nvPicPr>
          <p:cNvPr id="375810" name="Picture 4" descr="jesus world  holding earth crea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578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ar-JO" dirty="0">
                <a:solidFill>
                  <a:srgbClr val="FFFFFF"/>
                </a:solidFill>
                <a:effectLst/>
                <a:latin typeface="Arial" charset="0"/>
                <a:cs typeface="+mj-cs"/>
              </a:rPr>
              <a:t>يسوع هو مصدر كل الأشياء الموجودة اليوم</a:t>
            </a:r>
            <a:endParaRPr lang="en-US" dirty="0">
              <a:solidFill>
                <a:srgbClr val="FFFFFF"/>
              </a:solidFill>
              <a:effectLst/>
              <a:latin typeface="Arial" charset="0"/>
              <a:cs typeface="+mj-cs"/>
            </a:endParaRPr>
          </a:p>
        </p:txBody>
      </p:sp>
    </p:spTree>
    <p:extLst>
      <p:ext uri="{BB962C8B-B14F-4D97-AF65-F5344CB8AC3E}">
        <p14:creationId xmlns:p14="http://schemas.microsoft.com/office/powerpoint/2010/main" val="752892449"/>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4" descr="jesus-world-creator-g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p:spPr>
        <p:txBody>
          <a:bodyPr vert="horz" lIns="91440" tIns="45720" rIns="91440" bIns="45720" rtlCol="0" anchor="ctr">
            <a:normAutofit/>
          </a:bodyPr>
          <a:lstStyle/>
          <a:p>
            <a:r>
              <a:rPr lang="ar-JO" sz="4800" b="1" dirty="0">
                <a:solidFill>
                  <a:schemeClr val="bg1"/>
                </a:solidFill>
                <a:effectLst>
                  <a:glow rad="342900">
                    <a:schemeClr val="tx1">
                      <a:alpha val="75000"/>
                    </a:schemeClr>
                  </a:glow>
                </a:effectLst>
              </a:rPr>
              <a:t>يحفظ يسوع خليقته أيضاً</a:t>
            </a:r>
            <a:endParaRPr lang="en-US" sz="4800" b="1" dirty="0">
              <a:solidFill>
                <a:schemeClr val="bg1"/>
              </a:solidFill>
              <a:effectLst>
                <a:glow rad="342900">
                  <a:schemeClr val="tx1">
                    <a:alpha val="75000"/>
                  </a:schemeClr>
                </a:glow>
              </a:effectLst>
            </a:endParaRPr>
          </a:p>
        </p:txBody>
      </p:sp>
    </p:spTree>
    <p:extLst>
      <p:ext uri="{BB962C8B-B14F-4D97-AF65-F5344CB8AC3E}">
        <p14:creationId xmlns:p14="http://schemas.microsoft.com/office/powerpoint/2010/main" val="7107596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2" name="Title 1"/>
          <p:cNvSpPr>
            <a:spLocks noGrp="1"/>
          </p:cNvSpPr>
          <p:nvPr>
            <p:ph type="title"/>
          </p:nvPr>
        </p:nvSpPr>
        <p:spPr/>
        <p:txBody>
          <a:bodyPr/>
          <a:lstStyle/>
          <a:p>
            <a:pPr>
              <a:defRPr/>
            </a:pPr>
            <a:r>
              <a:rPr lang="en-US">
                <a:effectLst>
                  <a:outerShdw blurRad="38100" dist="38100" dir="2700000" algn="tl">
                    <a:srgbClr val="DDDDDD"/>
                  </a:outerShdw>
                </a:effectLst>
                <a:latin typeface="Arial" charset="0"/>
                <a:cs typeface="+mj-cs"/>
              </a:rPr>
              <a:t>Christ in Colossians</a:t>
            </a:r>
          </a:p>
        </p:txBody>
      </p:sp>
      <p:pic>
        <p:nvPicPr>
          <p:cNvPr id="382979" name="Picture 4" descr="CiC-Creator-sustainer.png"/>
          <p:cNvPicPr>
            <a:picLocks noChangeAspect="1"/>
          </p:cNvPicPr>
          <p:nvPr/>
        </p:nvPicPr>
        <p:blipFill>
          <a:blip r:embed="rId2">
            <a:extLst>
              <a:ext uri="{28A0092B-C50C-407E-A947-70E740481C1C}">
                <a14:useLocalDpi xmlns:a14="http://schemas.microsoft.com/office/drawing/2010/main" val="0"/>
              </a:ext>
            </a:extLst>
          </a:blip>
          <a:srcRect r="1666" b="2269"/>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5181600"/>
            <a:ext cx="9144000" cy="16002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altLang="ja-JP" sz="3200" b="1" dirty="0">
                <a:solidFill>
                  <a:srgbClr val="FFFFFF"/>
                </a:solidFill>
                <a:effectLst/>
                <a:cs typeface="Arial" charset="0"/>
              </a:rPr>
              <a:t>الذي هو صورة الله غير المنظور بكر كل خليقة (كو 1 : 15)</a:t>
            </a:r>
            <a:endParaRPr lang="en-US" sz="4400" b="1" dirty="0">
              <a:solidFill>
                <a:srgbClr val="FFFFFF"/>
              </a:solidFill>
              <a:effectLst/>
              <a:cs typeface="Arial" charset="0"/>
            </a:endParaRPr>
          </a:p>
        </p:txBody>
      </p:sp>
    </p:spTree>
    <p:extLst>
      <p:ext uri="{BB962C8B-B14F-4D97-AF65-F5344CB8AC3E}">
        <p14:creationId xmlns:p14="http://schemas.microsoft.com/office/powerpoint/2010/main" val="20912664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362200" cy="1706562"/>
          </a:xfrm>
        </p:spPr>
        <p:txBody>
          <a:bodyPr/>
          <a:lstStyle/>
          <a:p>
            <a:pPr>
              <a:defRPr/>
            </a:pPr>
            <a:r>
              <a:rPr lang="en-US">
                <a:effectLst>
                  <a:outerShdw blurRad="38100" dist="38100" dir="2700000" algn="tl">
                    <a:srgbClr val="DDDDDD"/>
                  </a:outerShdw>
                </a:effectLst>
                <a:latin typeface="Arial" charset="0"/>
                <a:cs typeface="+mj-cs"/>
              </a:rPr>
              <a:t>Col. 1:16-17</a:t>
            </a:r>
          </a:p>
        </p:txBody>
      </p:sp>
      <p:pic>
        <p:nvPicPr>
          <p:cNvPr id="384002" name="Picture 4" descr="Jesus_Christ_creator.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371600" y="381000"/>
            <a:ext cx="7620000" cy="6705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ja-JP" sz="3200" b="1" dirty="0">
                <a:solidFill>
                  <a:srgbClr val="FFFFFF"/>
                </a:solidFill>
                <a:effectLst>
                  <a:outerShdw blurRad="38100" dist="38100" dir="2700000" algn="tl">
                    <a:srgbClr val="000000">
                      <a:alpha val="43137"/>
                    </a:srgbClr>
                  </a:outerShdw>
                </a:effectLst>
                <a:cs typeface="Arial" charset="0"/>
              </a:rPr>
              <a:t>فإنه فيه خلق الكل ما في السموات و ما على الأرض ما يرى و ما لا يرى سواء كان عروشاً أم سيادات أم رياسات أم سلاطين الكل به و له قد خلق الذي هو قبل كل شيء و فيه يقوم الكل (كو 1 : 16 – 17)</a:t>
            </a:r>
            <a:endParaRPr lang="en-US" sz="4400"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36219104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ndParaRPr>
          </a:p>
        </p:txBody>
      </p:sp>
      <p:pic>
        <p:nvPicPr>
          <p:cNvPr id="385026" name="Picture 4" descr="jesusweeps as creator.jpg"/>
          <p:cNvPicPr>
            <a:picLocks noChangeAspect="1"/>
          </p:cNvPicPr>
          <p:nvPr/>
        </p:nvPicPr>
        <p:blipFill>
          <a:blip r:embed="rId2">
            <a:extLst>
              <a:ext uri="{28A0092B-C50C-407E-A947-70E740481C1C}">
                <a14:useLocalDpi xmlns:a14="http://schemas.microsoft.com/office/drawing/2010/main" val="0"/>
              </a:ext>
            </a:extLst>
          </a:blip>
          <a:srcRect l="11667" b="17776"/>
          <a:stretch>
            <a:fillRect/>
          </a:stretch>
        </p:blipFill>
        <p:spPr bwMode="auto">
          <a:xfrm>
            <a:off x="0" y="1219200"/>
            <a:ext cx="8077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8200" y="5029200"/>
            <a:ext cx="4495800" cy="1676400"/>
          </a:xfrm>
        </p:spPr>
        <p:txBody>
          <a:bodyPr vert="horz" lIns="91440" tIns="45720" rIns="91440" bIns="45720" rtlCol="0" anchor="ctr">
            <a:normAutofit/>
          </a:bodyPr>
          <a:lstStyle/>
          <a:p>
            <a:r>
              <a:rPr lang="ar-JO" sz="4800" b="1" dirty="0">
                <a:solidFill>
                  <a:schemeClr val="bg1"/>
                </a:solidFill>
                <a:effectLst>
                  <a:glow rad="342900">
                    <a:schemeClr val="tx1">
                      <a:alpha val="75000"/>
                    </a:schemeClr>
                  </a:glow>
                </a:effectLst>
              </a:rPr>
              <a:t>يسوع يبكي على خليقته</a:t>
            </a:r>
            <a:endParaRPr lang="en-US" sz="4800" b="1" dirty="0">
              <a:solidFill>
                <a:schemeClr val="bg1"/>
              </a:solidFill>
              <a:effectLst>
                <a:glow rad="342900">
                  <a:schemeClr val="tx1">
                    <a:alpha val="75000"/>
                  </a:schemeClr>
                </a:glow>
              </a:effectLst>
            </a:endParaRPr>
          </a:p>
        </p:txBody>
      </p:sp>
      <p:sp>
        <p:nvSpPr>
          <p:cNvPr id="4" name="Title 1"/>
          <p:cNvSpPr txBox="1">
            <a:spLocks/>
          </p:cNvSpPr>
          <p:nvPr/>
        </p:nvSpPr>
        <p:spPr bwMode="auto">
          <a:xfrm>
            <a:off x="0" y="0"/>
            <a:ext cx="9144000" cy="1981200"/>
          </a:xfrm>
          <a:prstGeom prst="rect">
            <a:avLst/>
          </a:prstGeom>
        </p:spPr>
        <p:txBody>
          <a:bodyPr vert="horz" lIns="91440" tIns="45720" rIns="91440" bIns="45720" rtlCol="0" anchor="ctr">
            <a:normAutofit fontScale="92500" lnSpcReduction="10000"/>
          </a:bodyPr>
          <a:lstStyle>
            <a:lvl1pPr algn="ctr">
              <a:spcBef>
                <a:spcPct val="0"/>
              </a:spcBef>
              <a:buNone/>
              <a:defRPr sz="4800" b="1">
                <a:solidFill>
                  <a:schemeClr val="bg1"/>
                </a:solidFill>
                <a:effectLst>
                  <a:glow rad="342900">
                    <a:schemeClr val="tx1">
                      <a:alpha val="75000"/>
                    </a:schemeClr>
                  </a:glow>
                </a:effectLst>
                <a:latin typeface="+mj-lt"/>
                <a:ea typeface="+mj-ea"/>
                <a:cs typeface="+mj-cs"/>
              </a:defRPr>
            </a:lvl1pPr>
          </a:lstStyle>
          <a:p>
            <a:r>
              <a:rPr lang="ar-JO" altLang="ja-JP" dirty="0"/>
              <a:t>كان في العالم و كون العالم به و لم يعرفه العالم إلى خاصته جاء و خاصته لم تقبله</a:t>
            </a:r>
          </a:p>
          <a:p>
            <a:r>
              <a:rPr lang="ar-JO" dirty="0"/>
              <a:t>(يو 1 : 10 – 11)</a:t>
            </a:r>
            <a:endParaRPr lang="en-US" dirty="0"/>
          </a:p>
        </p:txBody>
      </p:sp>
    </p:spTree>
    <p:extLst>
      <p:ext uri="{BB962C8B-B14F-4D97-AF65-F5344CB8AC3E}">
        <p14:creationId xmlns:p14="http://schemas.microsoft.com/office/powerpoint/2010/main" val="44382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charset="0"/>
                <a:ea typeface="ＭＳ Ｐゴシック" charset="0"/>
                <a:cs typeface="ＭＳ Ｐゴシック" charset="0"/>
              </a:rPr>
              <a:t>دعونا ندرس</a:t>
            </a:r>
            <a:br>
              <a:rPr lang="ar-JO" sz="5400" b="1" dirty="0">
                <a:solidFill>
                  <a:schemeClr val="tx1"/>
                </a:solidFill>
                <a:latin typeface="Arial" charset="0"/>
                <a:ea typeface="ＭＳ Ｐゴシック" charset="0"/>
                <a:cs typeface="ＭＳ Ｐゴシック" charset="0"/>
              </a:rPr>
            </a:br>
            <a:r>
              <a:rPr lang="ar-JO" sz="5400" b="1" dirty="0">
                <a:solidFill>
                  <a:schemeClr val="tx1"/>
                </a:solidFill>
                <a:latin typeface="Arial" charset="0"/>
                <a:ea typeface="ＭＳ Ｐゴシック" charset="0"/>
                <a:cs typeface="ＭＳ Ｐゴシック" charset="0"/>
              </a:rPr>
              <a:t>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000000"/>
                </a:solidFill>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a:extLst>
                <a:ext uri="{28A0092B-C50C-407E-A947-70E740481C1C}">
                  <a14:useLocalDpi xmlns:a14="http://schemas.microsoft.com/office/drawing/2010/main" val="0"/>
                </a:ext>
              </a:extLst>
            </a:blip>
            <a:srcRect l="12746" r="15686" b="20808"/>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3">
              <a:extLst>
                <a:ext uri="{28A0092B-C50C-407E-A947-70E740481C1C}">
                  <a14:useLocalDpi xmlns:a14="http://schemas.microsoft.com/office/drawing/2010/main" val="0"/>
                </a:ext>
              </a:extLst>
            </a:blip>
            <a:srcRect l="32795" t="1906" r="17542" b="91111"/>
            <a:stretch/>
          </p:blipFill>
          <p:spPr bwMode="auto">
            <a:xfrm rot="-1067050">
              <a:off x="-14279" y="846951"/>
              <a:ext cx="3958848" cy="7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3">
              <a:extLst>
                <a:ext uri="{28A0092B-C50C-407E-A947-70E740481C1C}">
                  <a14:useLocalDpi xmlns:a14="http://schemas.microsoft.com/office/drawing/2010/main" val="0"/>
                </a:ext>
              </a:extLst>
            </a:blip>
            <a:srcRect l="32795" t="1906" r="17542" b="91111"/>
            <a:stretch/>
          </p:blipFill>
          <p:spPr bwMode="auto">
            <a:xfrm rot="-1067050">
              <a:off x="185571" y="1542309"/>
              <a:ext cx="3958848" cy="87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ar-JO" b="1" dirty="0">
                <a:solidFill>
                  <a:schemeClr val="tx1"/>
                </a:solidFill>
                <a:effectLst/>
                <a:latin typeface="Arial" charset="0"/>
              </a:rPr>
              <a:t>التفسير الأفضل لسفر التكوين</a:t>
            </a:r>
            <a:endParaRPr lang="en-US" b="1" dirty="0">
              <a:solidFill>
                <a:schemeClr val="tx1"/>
              </a:solidFill>
              <a:effectLst/>
              <a:latin typeface="Arial" charset="0"/>
            </a:endParaRPr>
          </a:p>
        </p:txBody>
      </p:sp>
      <p:sp>
        <p:nvSpPr>
          <p:cNvPr id="50179" name="Rectangle 3"/>
          <p:cNvSpPr>
            <a:spLocks noGrp="1" noChangeArrowheads="1"/>
          </p:cNvSpPr>
          <p:nvPr>
            <p:ph type="body" sz="half" idx="2"/>
          </p:nvPr>
        </p:nvSpPr>
        <p:spPr>
          <a:xfrm>
            <a:off x="5410200" y="2514600"/>
            <a:ext cx="3276600" cy="3540125"/>
          </a:xfrm>
        </p:spPr>
        <p:txBody>
          <a:bodyPr/>
          <a:lstStyle/>
          <a:p>
            <a:pPr marL="0" indent="0" algn="r" eaLnBrk="1" hangingPunct="1">
              <a:buNone/>
              <a:defRPr/>
            </a:pPr>
            <a:r>
              <a:rPr lang="ar-JO" dirty="0">
                <a:latin typeface="Arial" charset="0"/>
              </a:rPr>
              <a:t>* مقروء جداً</a:t>
            </a:r>
            <a:endParaRPr lang="en-US" dirty="0">
              <a:latin typeface="Arial" charset="0"/>
            </a:endParaRPr>
          </a:p>
          <a:p>
            <a:pPr marL="0" indent="0" algn="r" eaLnBrk="1" hangingPunct="1">
              <a:buNone/>
              <a:defRPr/>
            </a:pPr>
            <a:r>
              <a:rPr lang="ar-JO" dirty="0">
                <a:latin typeface="Arial" charset="0"/>
              </a:rPr>
              <a:t>* مخططات تفسيرية</a:t>
            </a:r>
            <a:endParaRPr lang="en-US" dirty="0">
              <a:latin typeface="Arial" charset="0"/>
            </a:endParaRPr>
          </a:p>
          <a:p>
            <a:pPr marL="0" indent="0" algn="r" eaLnBrk="1" hangingPunct="1">
              <a:buNone/>
              <a:defRPr/>
            </a:pPr>
            <a:r>
              <a:rPr lang="ar-JO" dirty="0">
                <a:latin typeface="Arial" charset="0"/>
              </a:rPr>
              <a:t>* مخططات وعظية</a:t>
            </a:r>
            <a:endParaRPr lang="en-US" dirty="0">
              <a:latin typeface="Arial" charset="0"/>
            </a:endParaRPr>
          </a:p>
          <a:p>
            <a:pPr marL="0" indent="0" algn="r" eaLnBrk="1" hangingPunct="1">
              <a:buNone/>
              <a:defRPr/>
            </a:pPr>
            <a:r>
              <a:rPr lang="ar-JO" dirty="0">
                <a:latin typeface="Arial" charset="0"/>
              </a:rPr>
              <a:t>* لاهوت سفر التكوين</a:t>
            </a:r>
            <a:endParaRPr lang="en-US" dirty="0">
              <a:latin typeface="Arial" charset="0"/>
            </a:endParaRPr>
          </a:p>
          <a:p>
            <a:pPr marL="0" indent="0" algn="r" eaLnBrk="1" hangingPunct="1">
              <a:buNone/>
              <a:defRPr/>
            </a:pPr>
            <a:r>
              <a:rPr lang="ar-JO" dirty="0">
                <a:latin typeface="Arial" charset="0"/>
              </a:rPr>
              <a:t>* إنجيلي</a:t>
            </a:r>
            <a:endParaRPr lang="en-US" dirty="0">
              <a:latin typeface="Arial" charset="0"/>
            </a:endParaRP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Tree>
    <p:extLst>
      <p:ext uri="{BB962C8B-B14F-4D97-AF65-F5344CB8AC3E}">
        <p14:creationId xmlns:p14="http://schemas.microsoft.com/office/powerpoint/2010/main" val="11702729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8097"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normAutofit/>
          </a:bodyPr>
          <a:lstStyle/>
          <a:p>
            <a:pPr eaLnBrk="1" hangingPunct="1">
              <a:defRPr/>
            </a:pPr>
            <a:r>
              <a:rPr lang="ar-JO"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كانت الأرض خربة و خالية و على وجه الغمر ظلمة</a:t>
            </a:r>
            <a:endPar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روح الله يرف على وجه المياه</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ar-JO"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تكوين 1 : 2</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958692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0145"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083" name="Rectangle 3"/>
          <p:cNvSpPr>
            <a:spLocks noGrp="1" noChangeArrowheads="1"/>
          </p:cNvSpPr>
          <p:nvPr>
            <p:ph type="ctrTitle"/>
          </p:nvPr>
        </p:nvSpPr>
        <p:spPr>
          <a:xfrm>
            <a:off x="96838" y="3962400"/>
            <a:ext cx="9012237" cy="1752600"/>
          </a:xfrm>
        </p:spPr>
        <p:txBody>
          <a:bodyPr>
            <a:normAutofit/>
          </a:bodyPr>
          <a:lstStyle/>
          <a:p>
            <a:pPr eaLnBrk="1" hangingPunct="1">
              <a:defRPr/>
            </a:pPr>
            <a:r>
              <a:rPr lang="ar-JO" dirty="0"/>
              <a:t>كانت الأرض عبارة عن حساء من العدم وفراغ لا نهاية له وسواد حبر</a:t>
            </a:r>
            <a:endParaRPr lang="en-US" b="1" dirty="0">
              <a:effectLst>
                <a:outerShdw blurRad="50800" dist="88900" dir="2700000" algn="tl" rotWithShape="0">
                  <a:srgbClr val="000000">
                    <a:alpha val="71000"/>
                  </a:srgbClr>
                </a:outerShdw>
              </a:effectLst>
            </a:endParaRPr>
          </a:p>
        </p:txBody>
      </p:sp>
      <p:sp>
        <p:nvSpPr>
          <p:cNvPr id="46084" name="Rectangle 4"/>
          <p:cNvSpPr>
            <a:spLocks noGrp="1" noChangeArrowheads="1"/>
          </p:cNvSpPr>
          <p:nvPr>
            <p:ph type="subTitle" idx="1"/>
          </p:nvPr>
        </p:nvSpPr>
        <p:spPr>
          <a:xfrm>
            <a:off x="2849563" y="6172200"/>
            <a:ext cx="6115050" cy="609600"/>
          </a:xfrm>
        </p:spPr>
        <p:txBody>
          <a:bodyPr/>
          <a:lstStyle/>
          <a:p>
            <a:pPr algn="r" eaLnBrk="1" hangingPunct="1">
              <a:buFont typeface="Wingdings" charset="0"/>
              <a:buNone/>
              <a:defRPr/>
            </a:pPr>
            <a:r>
              <a:rPr lang="ar-JO" b="1" dirty="0">
                <a:effectLst>
                  <a:outerShdw blurRad="50800" dist="88900" dir="2700000" algn="tl" rotWithShape="0">
                    <a:srgbClr val="000000">
                      <a:alpha val="71000"/>
                    </a:srgbClr>
                  </a:outerShdw>
                </a:effectLst>
                <a:latin typeface="Tahoma" charset="0"/>
                <a:ea typeface="ＭＳ Ｐゴシック" charset="0"/>
                <a:cs typeface="ＭＳ Ｐゴシック" charset="0"/>
              </a:rPr>
              <a:t>تكوين 1 : 2 الرسالة</a:t>
            </a:r>
            <a:endParaRPr 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endParaRPr>
          </a:p>
        </p:txBody>
      </p:sp>
      <p:sp>
        <p:nvSpPr>
          <p:cNvPr id="46085" name="Rectangle 5"/>
          <p:cNvSpPr>
            <a:spLocks noChangeArrowheads="1"/>
          </p:cNvSpPr>
          <p:nvPr/>
        </p:nvSpPr>
        <p:spPr bwMode="auto">
          <a:xfrm>
            <a:off x="96838" y="3048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a:defRPr/>
            </a:pPr>
            <a:r>
              <a:rPr lang="ar-JO" sz="4400" dirty="0"/>
              <a:t>كان روح الله يرفرف مثل عصفور فوق الهاوية المائية</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464588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ar-JO" sz="3600" b="1" dirty="0">
                <a:solidFill>
                  <a:schemeClr val="tx1"/>
                </a:solidFill>
                <a:effectLst>
                  <a:outerShdw blurRad="38100" dist="38100" dir="2700000" algn="tl">
                    <a:srgbClr val="000000"/>
                  </a:outerShdw>
                </a:effectLst>
                <a:latin typeface="Arial" pitchFamily="34" charset="0"/>
                <a:cs typeface="Arial" pitchFamily="34" charset="0"/>
              </a:rPr>
              <a:t>كيف يرتبط 1 : 1 مع 1 : 2 – 3 ؟</a:t>
            </a:r>
            <a:endParaRPr lang="en-US" sz="3600" b="1" dirty="0">
              <a:solidFill>
                <a:schemeClr val="tx1"/>
              </a:solidFill>
              <a:effectLst>
                <a:outerShdw blurRad="38100" dist="38100" dir="2700000" algn="tl">
                  <a:srgbClr val="000000"/>
                </a:outerShdw>
              </a:effectLst>
              <a:latin typeface="Arial" pitchFamily="34" charset="0"/>
              <a:cs typeface="Arial" pitchFamily="34" charset="0"/>
            </a:endParaRPr>
          </a:p>
        </p:txBody>
      </p:sp>
      <p:sp>
        <p:nvSpPr>
          <p:cNvPr id="263170" name="Rectangle 4"/>
          <p:cNvSpPr>
            <a:spLocks noChangeArrowheads="1"/>
          </p:cNvSpPr>
          <p:nvPr/>
        </p:nvSpPr>
        <p:spPr bwMode="auto">
          <a:xfrm>
            <a:off x="0" y="3677941"/>
            <a:ext cx="9144000" cy="66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lang="ar-JO" sz="2400" b="1" dirty="0">
                <a:solidFill>
                  <a:srgbClr val="FFFFFF"/>
                </a:solidFill>
                <a:latin typeface="Arial" panose="020B0604020202020204" pitchFamily="34" charset="0"/>
                <a:ea typeface="MS PGothic" pitchFamily="34" charset="-128"/>
                <a:cs typeface="Arial" panose="020B0604020202020204" pitchFamily="34" charset="0"/>
              </a:rPr>
              <a:t>و </a:t>
            </a:r>
            <a:r>
              <a:rPr lang="ar-JO" sz="2400" b="1" dirty="0">
                <a:solidFill>
                  <a:srgbClr val="FFFF00"/>
                </a:solidFill>
                <a:latin typeface="Arial" panose="020B0604020202020204" pitchFamily="34" charset="0"/>
                <a:ea typeface="MS PGothic" pitchFamily="34" charset="-128"/>
                <a:cs typeface="Arial" panose="020B0604020202020204" pitchFamily="34" charset="0"/>
              </a:rPr>
              <a:t>كانت</a:t>
            </a:r>
            <a:r>
              <a:rPr lang="ar-JO" sz="2400" b="1" dirty="0">
                <a:solidFill>
                  <a:srgbClr val="FFFFFF"/>
                </a:solidFill>
                <a:latin typeface="Arial" panose="020B0604020202020204" pitchFamily="34" charset="0"/>
                <a:ea typeface="MS PGothic" pitchFamily="34" charset="-128"/>
                <a:cs typeface="Arial" panose="020B0604020202020204" pitchFamily="34" charset="0"/>
              </a:rPr>
              <a:t> الأرض خربة و خالية و على وجه الغمر ظلمة و روح الله يرف على وجه المياه </a:t>
            </a:r>
            <a:br>
              <a:rPr lang="en-US" sz="2400" b="1" dirty="0">
                <a:solidFill>
                  <a:srgbClr val="FFFFFF"/>
                </a:solidFill>
                <a:latin typeface="Arial" panose="020B0604020202020204" pitchFamily="34" charset="0"/>
                <a:ea typeface="MS PGothic" pitchFamily="34" charset="-128"/>
                <a:cs typeface="Arial" panose="020B0604020202020204" pitchFamily="34" charset="0"/>
              </a:rPr>
            </a:br>
            <a:r>
              <a:rPr lang="ar-JO" sz="2400" b="1" dirty="0">
                <a:solidFill>
                  <a:srgbClr val="FFFFFF"/>
                </a:solidFill>
                <a:latin typeface="Arial" panose="020B0604020202020204" pitchFamily="34" charset="0"/>
                <a:ea typeface="MS PGothic" pitchFamily="34" charset="-128"/>
                <a:cs typeface="Arial" panose="020B0604020202020204" pitchFamily="34" charset="0"/>
              </a:rPr>
              <a:t>(1 :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51561" name="Text Box 9"/>
          <p:cNvSpPr txBox="1">
            <a:spLocks noChangeArrowheads="1"/>
          </p:cNvSpPr>
          <p:nvPr/>
        </p:nvSpPr>
        <p:spPr bwMode="auto">
          <a:xfrm>
            <a:off x="46392" y="2057400"/>
            <a:ext cx="90976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altLang="zh-CN" b="1" dirty="0">
                <a:solidFill>
                  <a:srgbClr val="FFFFFF"/>
                </a:solidFill>
                <a:latin typeface="Arial" panose="020B0604020202020204" pitchFamily="34" charset="0"/>
                <a:cs typeface="Arial" panose="020B0604020202020204" pitchFamily="34" charset="0"/>
              </a:rPr>
              <a:t>1. الخلق من العدم من الفوضى الأصلية في اليوم 1 </a:t>
            </a:r>
          </a:p>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b="1" dirty="0">
                <a:solidFill>
                  <a:srgbClr val="FFFFFF"/>
                </a:solidFill>
                <a:latin typeface="Arial" panose="020B0604020202020204" pitchFamily="34" charset="0"/>
                <a:cs typeface="Arial" panose="020B0604020202020204" pitchFamily="34" charset="0"/>
              </a:rPr>
              <a:t>في البدء خلق الله السموات و الأرض </a:t>
            </a:r>
            <a:r>
              <a:rPr lang="en-US" altLang="zh-CN" b="1" dirty="0">
                <a:solidFill>
                  <a:srgbClr val="FFFFFF"/>
                </a:solidFill>
                <a:latin typeface="Arial" panose="020B0604020202020204" pitchFamily="34" charset="0"/>
                <a:cs typeface="Arial" panose="020B0604020202020204" pitchFamily="34" charset="0"/>
              </a:rPr>
              <a:t>)</a:t>
            </a:r>
            <a:r>
              <a:rPr lang="ar-JO" altLang="zh-CN" b="1" dirty="0">
                <a:solidFill>
                  <a:srgbClr val="FFFFFF"/>
                </a:solidFill>
                <a:latin typeface="Arial" panose="020B0604020202020204" pitchFamily="34" charset="0"/>
                <a:cs typeface="Arial" panose="020B0604020202020204" pitchFamily="34" charset="0"/>
              </a:rPr>
              <a:t>1 : 1)</a:t>
            </a:r>
            <a:endParaRPr kumimoji="0" lang="en-US" altLang="zh-CN"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562" name="Text Box 10"/>
          <p:cNvSpPr txBox="1">
            <a:spLocks noChangeArrowheads="1"/>
          </p:cNvSpPr>
          <p:nvPr/>
        </p:nvSpPr>
        <p:spPr bwMode="auto">
          <a:xfrm>
            <a:off x="46673" y="3216275"/>
            <a:ext cx="9060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JO" altLang="zh-CN" b="1" dirty="0">
                <a:solidFill>
                  <a:srgbClr val="FFFFFF"/>
                </a:solidFill>
                <a:latin typeface="Arial" panose="020B0604020202020204" pitchFamily="34" charset="0"/>
                <a:cs typeface="Arial" panose="020B0604020202020204" pitchFamily="34" charset="0"/>
              </a:rPr>
              <a:t>2. </a:t>
            </a:r>
            <a:r>
              <a:rPr lang="ar-JO" dirty="0">
                <a:latin typeface="Arial" panose="020B0604020202020204" pitchFamily="34" charset="0"/>
                <a:cs typeface="Arial" panose="020B0604020202020204" pitchFamily="34" charset="0"/>
              </a:rPr>
              <a:t>تصف ثلاث فقرات منفصلة ومتوازية حالة الأرض بعد خلق الكون مباشرة.</a:t>
            </a:r>
            <a:endParaRPr kumimoji="0" lang="en-US" altLang="zh-CN"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4" name="Text Box 11"/>
          <p:cNvSpPr txBox="1">
            <a:spLocks noChangeArrowheads="1"/>
          </p:cNvSpPr>
          <p:nvPr/>
        </p:nvSpPr>
        <p:spPr bwMode="auto">
          <a:xfrm>
            <a:off x="347932" y="5583606"/>
            <a:ext cx="8665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altLang="ja-JP"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 قال الله ليكن نور فكان نور (1</a:t>
            </a:r>
            <a:r>
              <a:rPr kumimoji="0" lang="ar-JO" altLang="ja-JP"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 3)</a:t>
            </a:r>
            <a:endParaRPr kumimoji="0" lang="en-US"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564" name="Text Box 12"/>
          <p:cNvSpPr txBox="1">
            <a:spLocks noChangeArrowheads="1"/>
          </p:cNvSpPr>
          <p:nvPr/>
        </p:nvSpPr>
        <p:spPr bwMode="auto">
          <a:xfrm>
            <a:off x="46392" y="5105400"/>
            <a:ext cx="9097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kumimoji="0" lang="ar-JO" altLang="zh-CN"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a:t>
            </a:r>
            <a:r>
              <a:rPr lang="ar-JO" dirty="0">
                <a:latin typeface="Arial" panose="020B0604020202020204" pitchFamily="34" charset="0"/>
                <a:cs typeface="Arial" panose="020B0604020202020204" pitchFamily="34" charset="0"/>
              </a:rPr>
              <a:t>تُظهر جملة سردية مستقلة الطريقة التي عمل بها الله - بكلمته.</a:t>
            </a:r>
            <a:endParaRPr kumimoji="0" lang="en-US" altLang="zh-CN"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6" name="Text Box 13"/>
          <p:cNvSpPr txBox="1">
            <a:spLocks noChangeArrowheads="1"/>
          </p:cNvSpPr>
          <p:nvPr/>
        </p:nvSpPr>
        <p:spPr bwMode="auto">
          <a:xfrm>
            <a:off x="5410200" y="6497638"/>
            <a:ext cx="2438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altLang="zh-CN" sz="1600" b="1" dirty="0">
                <a:solidFill>
                  <a:srgbClr val="FFFFFF"/>
                </a:solidFill>
                <a:latin typeface="Arial" panose="020B0604020202020204" pitchFamily="34" charset="0"/>
                <a:cs typeface="Arial" panose="020B0604020202020204" pitchFamily="34" charset="0"/>
              </a:rPr>
              <a:t>ألن روس, الخليقة و البركة, 718</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457200" rtl="0" eaLnBrk="1" fontAlgn="auto" latinLnBrk="0" hangingPunct="1">
              <a:lnSpc>
                <a:spcPct val="100000"/>
              </a:lnSpc>
              <a:spcBef>
                <a:spcPts val="0"/>
              </a:spcBef>
              <a:spcAft>
                <a:spcPts val="0"/>
              </a:spcAft>
              <a:buClrTx/>
              <a:buSzTx/>
              <a:buFontTx/>
              <a:buChar char="•"/>
              <a:tabLst/>
              <a:defRPr/>
            </a:pP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ليوبولد</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كيل</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كاسوتو</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جريفيث</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8" name="Text Box 16"/>
          <p:cNvSpPr txBox="1">
            <a:spLocks noChangeArrowheads="1"/>
          </p:cNvSpPr>
          <p:nvPr/>
        </p:nvSpPr>
        <p:spPr bwMode="auto">
          <a:xfrm>
            <a:off x="8604448"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sz="3200" b="1" i="0" u="sng"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الخليقة الأصلية ( النظرة التقليدية)</a:t>
            </a:r>
            <a:endParaRPr kumimoji="0" lang="en-US" sz="3200" b="1" i="0" u="sng"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136325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3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15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31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51569">
                                            <p:txEl>
                                              <p:pRg st="0" end="0"/>
                                            </p:txEl>
                                          </p:spTgt>
                                        </p:tgtEl>
                                        <p:attrNameLst>
                                          <p:attrName>style.visibility</p:attrName>
                                        </p:attrNameLst>
                                      </p:cBhvr>
                                      <p:to>
                                        <p:strVal val="visible"/>
                                      </p:to>
                                    </p:set>
                                    <p:anim calcmode="lin" valueType="num">
                                      <p:cBhvr>
                                        <p:cTn id="31"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33"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4"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0" grpId="0"/>
      <p:bldP spid="151561" grpId="0"/>
      <p:bldP spid="151562" grpId="0"/>
      <p:bldP spid="263174" grpId="0"/>
      <p:bldP spid="151564" grpId="0"/>
      <p:bldP spid="151566" grpId="0"/>
      <p:bldP spid="151569"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359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buClr>
                <a:srgbClr val="FFFFCC"/>
              </a:buClr>
              <a:buSzPct val="75000"/>
              <a:buFont typeface="Wingdings" charset="0"/>
              <a:buNone/>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و </a:t>
            </a:r>
            <a:r>
              <a:rPr lang="ar-JO" altLang="ja-JP" sz="2400" b="1" dirty="0">
                <a:solidFill>
                  <a:srgbClr val="FFFF00"/>
                </a:solidFill>
                <a:latin typeface="Arial" panose="020B0604020202020204" pitchFamily="34" charset="0"/>
                <a:ea typeface="ＭＳ Ｐゴシック" charset="0"/>
                <a:cs typeface="Arial" panose="020B0604020202020204" pitchFamily="34" charset="0"/>
              </a:rPr>
              <a:t>صارت</a:t>
            </a:r>
            <a:r>
              <a:rPr lang="ar-JO" altLang="ja-JP" sz="2400" b="1" dirty="0">
                <a:solidFill>
                  <a:srgbClr val="FFFFFF"/>
                </a:solidFill>
                <a:latin typeface="Arial" panose="020B0604020202020204" pitchFamily="34" charset="0"/>
                <a:ea typeface="ＭＳ Ｐゴシック" charset="0"/>
                <a:cs typeface="Arial" panose="020B0604020202020204" pitchFamily="34" charset="0"/>
              </a:rPr>
              <a:t> الأرض خربة و خالية و على وجه الغمر ظلمة و روح الله يرف على وجه المياه (1 : 2)</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FFFFCC"/>
              </a:buClr>
              <a:buSzPct val="75000"/>
              <a:buFont typeface="Wingdings" charset="0"/>
              <a:buNone/>
            </a:pPr>
            <a:endParaRPr lang="en-US" sz="3200">
              <a:solidFill>
                <a:srgbClr val="FFFFFF"/>
              </a:solidFill>
              <a:latin typeface="Arial" panose="020B0604020202020204" pitchFamily="34" charset="0"/>
              <a:ea typeface="ＭＳ Ｐゴシック" charset="0"/>
              <a:cs typeface="Arial" panose="020B0604020202020204" pitchFamily="34" charset="0"/>
            </a:endParaRPr>
          </a:p>
        </p:txBody>
      </p:sp>
      <p:sp>
        <p:nvSpPr>
          <p:cNvPr id="265219" name="Text Box 6"/>
          <p:cNvSpPr txBox="1">
            <a:spLocks noChangeArrowheads="1"/>
          </p:cNvSpPr>
          <p:nvPr/>
        </p:nvSpPr>
        <p:spPr bwMode="auto">
          <a:xfrm>
            <a:off x="478252" y="2482850"/>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20000"/>
              </a:spcBef>
              <a:spcAft>
                <a:spcPct val="0"/>
              </a:spcAft>
              <a:buClr>
                <a:srgbClr val="FFFFCC"/>
              </a:buClr>
              <a:buSzPct val="75000"/>
              <a:buFont typeface="Wingdings" charset="0"/>
              <a:buNone/>
            </a:pPr>
            <a:r>
              <a:rPr lang="ar-JO" altLang="ja-JP" b="1" dirty="0">
                <a:solidFill>
                  <a:srgbClr val="FFFFFF"/>
                </a:solidFill>
                <a:latin typeface="Arial" panose="020B0604020202020204" pitchFamily="34" charset="0"/>
                <a:cs typeface="Arial" panose="020B0604020202020204" pitchFamily="34" charset="0"/>
              </a:rPr>
              <a:t>في البدء خلق الله السموات و الأرض (1 : 1)</a:t>
            </a:r>
            <a:endParaRPr lang="en-US" b="1" dirty="0">
              <a:solidFill>
                <a:srgbClr val="FFFFFF"/>
              </a:solidFill>
              <a:latin typeface="Arial" panose="020B0604020202020204" pitchFamily="34" charset="0"/>
              <a:cs typeface="Arial" panose="020B0604020202020204" pitchFamily="34" charset="0"/>
            </a:endParaRPr>
          </a:p>
        </p:txBody>
      </p:sp>
      <p:sp>
        <p:nvSpPr>
          <p:cNvPr id="172039" name="Text Box 7"/>
          <p:cNvSpPr txBox="1">
            <a:spLocks noChangeArrowheads="1"/>
          </p:cNvSpPr>
          <p:nvPr/>
        </p:nvSpPr>
        <p:spPr bwMode="auto">
          <a:xfrm>
            <a:off x="4962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1. رواية مستقلة عن الخليقة الأصلية الكاملة</a:t>
            </a:r>
            <a:endParaRPr lang="en-US" altLang="zh-CN" b="1" dirty="0">
              <a:solidFill>
                <a:srgbClr val="FFFFFF"/>
              </a:solidFill>
              <a:latin typeface="Arial" panose="020B0604020202020204" pitchFamily="34" charset="0"/>
              <a:cs typeface="Arial" panose="020B0604020202020204" pitchFamily="34" charset="0"/>
            </a:endParaRPr>
          </a:p>
        </p:txBody>
      </p:sp>
      <p:sp>
        <p:nvSpPr>
          <p:cNvPr id="172040" name="Text Box 8"/>
          <p:cNvSpPr txBox="1">
            <a:spLocks noChangeArrowheads="1"/>
          </p:cNvSpPr>
          <p:nvPr/>
        </p:nvSpPr>
        <p:spPr bwMode="auto">
          <a:xfrm>
            <a:off x="86140" y="3216275"/>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2. سقط الشيطان ما بين 1 : 1 و 1 : 2  متبوعاً بدينونة الله على الأرض في شكل حالة من الفوضى</a:t>
            </a:r>
            <a:endParaRPr lang="en-US" altLang="zh-CN" b="1" dirty="0">
              <a:solidFill>
                <a:srgbClr val="FFFFFF"/>
              </a:solidFill>
              <a:latin typeface="Arial" panose="020B0604020202020204" pitchFamily="34" charset="0"/>
              <a:cs typeface="Arial" panose="020B0604020202020204" pitchFamily="34" charset="0"/>
            </a:endParaRPr>
          </a:p>
        </p:txBody>
      </p:sp>
      <p:sp>
        <p:nvSpPr>
          <p:cNvPr id="265222" name="Text Box 9"/>
          <p:cNvSpPr txBox="1">
            <a:spLocks noChangeArrowheads="1"/>
          </p:cNvSpPr>
          <p:nvPr/>
        </p:nvSpPr>
        <p:spPr bwMode="auto">
          <a:xfrm>
            <a:off x="478252" y="566889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20000"/>
              </a:spcBef>
              <a:spcAft>
                <a:spcPct val="0"/>
              </a:spcAft>
              <a:buClr>
                <a:srgbClr val="FFFFCC"/>
              </a:buClr>
              <a:buSzPct val="75000"/>
              <a:buFont typeface="Wingdings" charset="0"/>
              <a:buNone/>
            </a:pPr>
            <a:r>
              <a:rPr lang="ar-JO" altLang="ja-JP" b="1" dirty="0">
                <a:solidFill>
                  <a:srgbClr val="FFFFFF"/>
                </a:solidFill>
                <a:latin typeface="Arial" panose="020B0604020202020204" pitchFamily="34" charset="0"/>
                <a:cs typeface="Arial" panose="020B0604020202020204" pitchFamily="34" charset="0"/>
              </a:rPr>
              <a:t>و قال الله ليكن نور فكان نور (1 : 3)</a:t>
            </a:r>
            <a:endParaRPr lang="en-US" b="1" dirty="0">
              <a:solidFill>
                <a:srgbClr val="FFFFFF"/>
              </a:solidFill>
              <a:latin typeface="Arial" panose="020B0604020202020204" pitchFamily="34" charset="0"/>
              <a:cs typeface="Arial" panose="020B0604020202020204" pitchFamily="34" charset="0"/>
            </a:endParaRPr>
          </a:p>
        </p:txBody>
      </p:sp>
      <p:sp>
        <p:nvSpPr>
          <p:cNvPr id="172042" name="Text Box 10"/>
          <p:cNvSpPr txBox="1">
            <a:spLocks noChangeArrowheads="1"/>
          </p:cNvSpPr>
          <p:nvPr/>
        </p:nvSpPr>
        <p:spPr bwMode="auto">
          <a:xfrm>
            <a:off x="49628" y="5105400"/>
            <a:ext cx="9028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3. جملة أدبية مستقلة تصف الخطوة الأولى لإعادة بناء و تصليح الأرض المدانة</a:t>
            </a:r>
            <a:endParaRPr lang="en-US" altLang="zh-CN" b="1" dirty="0">
              <a:solidFill>
                <a:srgbClr val="FFFFFF"/>
              </a:solidFill>
              <a:latin typeface="Arial" panose="020B0604020202020204" pitchFamily="34" charset="0"/>
              <a:cs typeface="Arial" panose="020B0604020202020204" pitchFamily="34" charset="0"/>
            </a:endParaRPr>
          </a:p>
        </p:txBody>
      </p:sp>
      <p:sp>
        <p:nvSpPr>
          <p:cNvPr id="265224" name="Text Box 11"/>
          <p:cNvSpPr txBox="1">
            <a:spLocks noChangeArrowheads="1"/>
          </p:cNvSpPr>
          <p:nvPr/>
        </p:nvSpPr>
        <p:spPr bwMode="auto">
          <a:xfrm>
            <a:off x="4668838" y="6521450"/>
            <a:ext cx="3475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sz="1600" b="1" dirty="0">
                <a:solidFill>
                  <a:srgbClr val="FFFFFF"/>
                </a:solidFill>
                <a:latin typeface="Arial" panose="020B0604020202020204" pitchFamily="34" charset="0"/>
                <a:cs typeface="Arial" panose="020B0604020202020204" pitchFamily="34" charset="0"/>
              </a:rPr>
              <a:t>الن روس, الخليقة و البركة, 718 – 719, 721</a:t>
            </a:r>
            <a:endParaRPr lang="en-US" altLang="zh-CN" sz="1600" b="1" dirty="0">
              <a:solidFill>
                <a:srgbClr val="FFFFFF"/>
              </a:solidFill>
              <a:latin typeface="Arial" panose="020B0604020202020204" pitchFamily="34" charset="0"/>
              <a:cs typeface="Arial" panose="020B0604020202020204" pitchFamily="34" charset="0"/>
            </a:endParaRP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defTabSz="914400" eaLnBrk="0" fontAlgn="base" hangingPunct="0">
              <a:spcBef>
                <a:spcPct val="0"/>
              </a:spcBef>
              <a:spcAft>
                <a:spcPct val="0"/>
              </a:spcAft>
              <a:buFontTx/>
              <a:buChar char="•"/>
            </a:pPr>
            <a:r>
              <a:rPr lang="ar-JO" altLang="zh-CN" dirty="0">
                <a:solidFill>
                  <a:srgbClr val="FFFFFF"/>
                </a:solidFill>
                <a:latin typeface="Arial" panose="020B0604020202020204" pitchFamily="34" charset="0"/>
                <a:cs typeface="Arial" panose="020B0604020202020204" pitchFamily="34" charset="0"/>
              </a:rPr>
              <a:t>بمبر</a:t>
            </a:r>
            <a:r>
              <a:rPr lang="en-US" altLang="zh-CN" dirty="0">
                <a:solidFill>
                  <a:srgbClr val="FFFFFF"/>
                </a:solidFill>
                <a:latin typeface="Arial" panose="020B0604020202020204" pitchFamily="34" charset="0"/>
                <a:cs typeface="Arial" panose="020B0604020202020204" pitchFamily="34" charset="0"/>
              </a:rPr>
              <a:t>, </a:t>
            </a:r>
            <a:r>
              <a:rPr lang="ar-JO" altLang="zh-CN" dirty="0">
                <a:solidFill>
                  <a:srgbClr val="FFFFFF"/>
                </a:solidFill>
                <a:latin typeface="Arial" panose="020B0604020202020204" pitchFamily="34" charset="0"/>
                <a:cs typeface="Arial" panose="020B0604020202020204" pitchFamily="34" charset="0"/>
              </a:rPr>
              <a:t>هنغستنبرغ</a:t>
            </a:r>
            <a:r>
              <a:rPr lang="en-US" altLang="zh-CN" dirty="0">
                <a:solidFill>
                  <a:srgbClr val="FFFFFF"/>
                </a:solidFill>
                <a:latin typeface="Arial" panose="020B0604020202020204" pitchFamily="34" charset="0"/>
                <a:cs typeface="Arial" panose="020B0604020202020204" pitchFamily="34" charset="0"/>
              </a:rPr>
              <a:t>, </a:t>
            </a:r>
            <a:r>
              <a:rPr lang="ar-JO" altLang="zh-CN" dirty="0">
                <a:solidFill>
                  <a:srgbClr val="FFFFFF"/>
                </a:solidFill>
                <a:latin typeface="Arial" panose="020B0604020202020204" pitchFamily="34" charset="0"/>
                <a:cs typeface="Arial" panose="020B0604020202020204" pitchFamily="34" charset="0"/>
              </a:rPr>
              <a:t>الكتاب المقدس المرجعي سكوفيلد</a:t>
            </a:r>
            <a:r>
              <a:rPr lang="en-US" altLang="zh-CN" dirty="0">
                <a:solidFill>
                  <a:srgbClr val="FFFFFF"/>
                </a:solidFill>
                <a:latin typeface="Arial" panose="020B0604020202020204" pitchFamily="34" charset="0"/>
                <a:cs typeface="Arial" panose="020B0604020202020204" pitchFamily="34" charset="0"/>
              </a:rPr>
              <a:t>(</a:t>
            </a:r>
            <a:r>
              <a:rPr lang="ar-JO" altLang="zh-CN" dirty="0">
                <a:solidFill>
                  <a:srgbClr val="FFFFFF"/>
                </a:solidFill>
                <a:latin typeface="Arial" panose="020B0604020202020204" pitchFamily="34" charset="0"/>
                <a:cs typeface="Arial" panose="020B0604020202020204" pitchFamily="34" charset="0"/>
              </a:rPr>
              <a:t>الطبعة الأولى</a:t>
            </a:r>
            <a:r>
              <a:rPr lang="en-US" altLang="zh-CN" dirty="0">
                <a:solidFill>
                  <a:srgbClr val="FFFFFF"/>
                </a:solidFill>
                <a:latin typeface="Arial" panose="020B0604020202020204" pitchFamily="34" charset="0"/>
                <a:cs typeface="Arial" panose="020B0604020202020204" pitchFamily="34" charset="0"/>
              </a:rPr>
              <a:t>)</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سقوط الشيطان</a:t>
            </a:r>
            <a:endParaRPr lang="en-US" altLang="zh-CN" b="1" dirty="0">
              <a:solidFill>
                <a:srgbClr val="FFFFFF"/>
              </a:solidFill>
              <a:latin typeface="Arial" panose="020B0604020202020204" pitchFamily="34" charset="0"/>
              <a:cs typeface="Arial" panose="020B0604020202020204" pitchFamily="34" charset="0"/>
            </a:endParaRPr>
          </a:p>
        </p:txBody>
      </p:sp>
      <p:sp>
        <p:nvSpPr>
          <p:cNvPr id="172046" name="Text Box 14"/>
          <p:cNvSpPr txBox="1">
            <a:spLocks noChangeArrowheads="1"/>
          </p:cNvSpPr>
          <p:nvPr/>
        </p:nvSpPr>
        <p:spPr bwMode="auto">
          <a:xfrm rot="-308604">
            <a:off x="2924361" y="3408614"/>
            <a:ext cx="3969356"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dirty="0">
                <a:solidFill>
                  <a:srgbClr val="FFFFFF"/>
                </a:solidFill>
                <a:latin typeface="Arial" panose="020B0604020202020204" pitchFamily="34" charset="0"/>
                <a:cs typeface="Arial" panose="020B0604020202020204" pitchFamily="34" charset="0"/>
              </a:rPr>
              <a:t>—</a:t>
            </a:r>
            <a:r>
              <a:rPr lang="ar-JO" altLang="zh-CN" b="1" dirty="0">
                <a:solidFill>
                  <a:srgbClr val="FFFFFF"/>
                </a:solidFill>
                <a:latin typeface="Arial" panose="020B0604020202020204" pitchFamily="34" charset="0"/>
                <a:cs typeface="Arial" panose="020B0604020202020204" pitchFamily="34" charset="0"/>
              </a:rPr>
              <a:t>ترجمة غير مناسبة للمقطع العبري </a:t>
            </a:r>
            <a:endParaRPr lang="en-US" altLang="zh-CN" b="1" dirty="0">
              <a:solidFill>
                <a:srgbClr val="FFFFFF"/>
              </a:solidFill>
              <a:latin typeface="Arial" panose="020B0604020202020204" pitchFamily="34" charset="0"/>
              <a:cs typeface="Arial" panose="020B0604020202020204" pitchFamily="34"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defTabSz="914400" fontAlgn="base">
              <a:spcBef>
                <a:spcPct val="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كيف يرتبط 1 : 1 مع 1 : 2 - 3</a:t>
            </a:r>
            <a:endParaRPr lang="en-US" sz="4000" b="1" dirty="0">
              <a:solidFill>
                <a:srgbClr val="B2B2B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b="1" u="sng" dirty="0">
                <a:solidFill>
                  <a:srgbClr val="FFFFFF"/>
                </a:solidFill>
                <a:effectLst/>
                <a:latin typeface="Arial" panose="020B0604020202020204" pitchFamily="34" charset="0"/>
                <a:cs typeface="Arial" panose="020B0604020202020204" pitchFamily="34" charset="0"/>
              </a:rPr>
              <a:t>نظرية الفجوة ( أو الخراب / إعادة البناء )</a:t>
            </a:r>
            <a:endParaRPr lang="en-US" sz="3200" b="1" u="sng" dirty="0">
              <a:solidFill>
                <a:srgbClr val="FFFFFF"/>
              </a:solidFill>
              <a:effectLst/>
              <a:latin typeface="Arial" panose="020B0604020202020204" pitchFamily="34" charset="0"/>
              <a:cs typeface="Arial" panose="020B0604020202020204" pitchFamily="34" charset="0"/>
            </a:endParaRPr>
          </a:p>
        </p:txBody>
      </p:sp>
      <p:sp>
        <p:nvSpPr>
          <p:cNvPr id="16" name="Text Box 16"/>
          <p:cNvSpPr txBox="1">
            <a:spLocks noChangeArrowheads="1"/>
          </p:cNvSpPr>
          <p:nvPr/>
        </p:nvSpPr>
        <p:spPr bwMode="auto">
          <a:xfrm>
            <a:off x="8532440"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23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10214" y="3804824"/>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buClr>
                <a:srgbClr val="FFFFCC"/>
              </a:buClr>
              <a:buSzPct val="75000"/>
              <a:buFont typeface="Wingdings" charset="0"/>
              <a:buNone/>
            </a:pPr>
            <a:r>
              <a:rPr lang="ar-JO" altLang="ja-JP" sz="2400" b="1" dirty="0">
                <a:solidFill>
                  <a:srgbClr val="FFFFFF"/>
                </a:solidFill>
                <a:latin typeface="Arial" charset="0"/>
                <a:ea typeface="ＭＳ Ｐゴシック" charset="0"/>
                <a:cs typeface="Arial" charset="0"/>
              </a:rPr>
              <a:t>و كانت الأرض خربة و خالية و على وجه الغمر ظلمة و روح الله يرف على وجه المياه (1 : 2)</a:t>
            </a:r>
            <a:endParaRPr lang="en-US" sz="2400" b="1" dirty="0">
              <a:solidFill>
                <a:srgbClr val="FFFFFF"/>
              </a:solidFill>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FFFFCC"/>
              </a:buClr>
              <a:buSzPct val="75000"/>
              <a:buFont typeface="Wingdings" charset="0"/>
              <a:buNone/>
            </a:pPr>
            <a:endParaRPr lang="en-US" sz="3200">
              <a:solidFill>
                <a:srgbClr val="FFFFFF"/>
              </a:solidFill>
              <a:latin typeface="Arial" charset="0"/>
              <a:ea typeface="ＭＳ Ｐゴシック" charset="0"/>
              <a:cs typeface="Arial" charset="0"/>
            </a:endParaRPr>
          </a:p>
        </p:txBody>
      </p:sp>
      <p:sp>
        <p:nvSpPr>
          <p:cNvPr id="267267" name="Text Box 6"/>
          <p:cNvSpPr txBox="1">
            <a:spLocks noChangeArrowheads="1"/>
          </p:cNvSpPr>
          <p:nvPr/>
        </p:nvSpPr>
        <p:spPr bwMode="auto">
          <a:xfrm>
            <a:off x="464448" y="265112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20000"/>
              </a:spcBef>
              <a:spcAft>
                <a:spcPct val="0"/>
              </a:spcAft>
              <a:buClr>
                <a:srgbClr val="FFFFCC"/>
              </a:buClr>
              <a:buSzPct val="75000"/>
              <a:buFont typeface="Wingdings" charset="0"/>
              <a:buNone/>
            </a:pPr>
            <a:r>
              <a:rPr lang="ar-JO" altLang="ja-JP" b="1" dirty="0">
                <a:solidFill>
                  <a:srgbClr val="FFFF00"/>
                </a:solidFill>
                <a:cs typeface="Arial" charset="0"/>
              </a:rPr>
              <a:t>عندما بدأ الله بخلق </a:t>
            </a:r>
            <a:r>
              <a:rPr lang="ar-JO" altLang="ja-JP" b="1" dirty="0">
                <a:solidFill>
                  <a:srgbClr val="FFFFFF"/>
                </a:solidFill>
                <a:cs typeface="Arial" charset="0"/>
              </a:rPr>
              <a:t>السموات و الأرض (1 : 1)</a:t>
            </a:r>
            <a:endParaRPr lang="en-US" b="1" dirty="0">
              <a:solidFill>
                <a:srgbClr val="FFFFFF"/>
              </a:solidFill>
              <a:cs typeface="Arial" charset="0"/>
            </a:endParaRPr>
          </a:p>
        </p:txBody>
      </p:sp>
      <p:sp>
        <p:nvSpPr>
          <p:cNvPr id="174087" name="Text Box 7"/>
          <p:cNvSpPr txBox="1">
            <a:spLocks noChangeArrowheads="1"/>
          </p:cNvSpPr>
          <p:nvPr/>
        </p:nvSpPr>
        <p:spPr bwMode="auto">
          <a:xfrm>
            <a:off x="35824" y="2242782"/>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cs typeface="Arial" charset="0"/>
              </a:rPr>
              <a:t>1. </a:t>
            </a:r>
            <a:r>
              <a:rPr lang="ar-JO" dirty="0"/>
              <a:t>بند نسبي (تابع أو مؤقت لـ 1: 2) أو العنوان</a:t>
            </a:r>
            <a:endParaRPr lang="en-US" altLang="zh-CN" b="1" dirty="0">
              <a:solidFill>
                <a:srgbClr val="FFFFFF"/>
              </a:solidFill>
              <a:cs typeface="Arial" charset="0"/>
            </a:endParaRPr>
          </a:p>
        </p:txBody>
      </p:sp>
      <p:sp>
        <p:nvSpPr>
          <p:cNvPr id="174088" name="Text Box 8"/>
          <p:cNvSpPr txBox="1">
            <a:spLocks noChangeArrowheads="1"/>
          </p:cNvSpPr>
          <p:nvPr/>
        </p:nvSpPr>
        <p:spPr bwMode="auto">
          <a:xfrm>
            <a:off x="72336" y="3335543"/>
            <a:ext cx="899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cs typeface="Arial" charset="0"/>
              </a:rPr>
              <a:t>2. </a:t>
            </a:r>
            <a:r>
              <a:rPr lang="ar-JO" dirty="0"/>
              <a:t>تصف ثلاثة عبارات ظرفية ذات معنى سلبي حالة الأرض عندما تحدث الله.</a:t>
            </a:r>
            <a:endParaRPr lang="en-US" altLang="zh-CN" b="1" dirty="0">
              <a:solidFill>
                <a:srgbClr val="FFFFFF"/>
              </a:solidFill>
              <a:cs typeface="Arial" charset="0"/>
            </a:endParaRPr>
          </a:p>
        </p:txBody>
      </p:sp>
      <p:sp>
        <p:nvSpPr>
          <p:cNvPr id="267270" name="Text Box 9"/>
          <p:cNvSpPr txBox="1">
            <a:spLocks noChangeArrowheads="1"/>
          </p:cNvSpPr>
          <p:nvPr/>
        </p:nvSpPr>
        <p:spPr bwMode="auto">
          <a:xfrm>
            <a:off x="464448" y="5752731"/>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20000"/>
              </a:spcBef>
              <a:spcAft>
                <a:spcPct val="0"/>
              </a:spcAft>
              <a:buClr>
                <a:srgbClr val="FFFFCC"/>
              </a:buClr>
              <a:buSzPct val="75000"/>
              <a:buFont typeface="Wingdings" charset="0"/>
              <a:buNone/>
            </a:pPr>
            <a:r>
              <a:rPr lang="ar-JO" b="1" dirty="0">
                <a:solidFill>
                  <a:srgbClr val="FFFFFF"/>
                </a:solidFill>
                <a:cs typeface="Arial" charset="0"/>
              </a:rPr>
              <a:t>قال الله ليكن نور فكان نور (1 : 3)</a:t>
            </a:r>
            <a:endParaRPr lang="en-US" b="1" dirty="0">
              <a:solidFill>
                <a:srgbClr val="FFFFFF"/>
              </a:solidFill>
              <a:cs typeface="Arial" charset="0"/>
            </a:endParaRPr>
          </a:p>
        </p:txBody>
      </p:sp>
      <p:sp>
        <p:nvSpPr>
          <p:cNvPr id="174090" name="Text Box 10"/>
          <p:cNvSpPr txBox="1">
            <a:spLocks noChangeArrowheads="1"/>
          </p:cNvSpPr>
          <p:nvPr/>
        </p:nvSpPr>
        <p:spPr bwMode="auto">
          <a:xfrm>
            <a:off x="35824" y="4893366"/>
            <a:ext cx="9028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cs typeface="Arial" charset="0"/>
              </a:rPr>
              <a:t>3. </a:t>
            </a:r>
            <a:r>
              <a:rPr lang="ar-JO" dirty="0"/>
              <a:t>تُظهر جملة سردية مستقلة الطريقة التي أعاد بها الله خلق / إعادة تشكيل الأرض إلى حالتها الحالية (وليس الخلق من لا شيء) بعد الدينونة الإلهية.</a:t>
            </a:r>
            <a:r>
              <a:rPr lang="ar-JO" altLang="zh-CN" b="1" dirty="0">
                <a:solidFill>
                  <a:srgbClr val="FFFFFF"/>
                </a:solidFill>
                <a:cs typeface="Arial" charset="0"/>
              </a:rPr>
              <a:t> </a:t>
            </a:r>
            <a:endParaRPr lang="en-US" altLang="zh-CN" b="1" dirty="0">
              <a:solidFill>
                <a:srgbClr val="FFFFFF"/>
              </a:solidFill>
              <a:cs typeface="Arial" charset="0"/>
            </a:endParaRPr>
          </a:p>
        </p:txBody>
      </p:sp>
      <p:sp>
        <p:nvSpPr>
          <p:cNvPr id="267272" name="Text Box 11"/>
          <p:cNvSpPr txBox="1">
            <a:spLocks noChangeArrowheads="1"/>
          </p:cNvSpPr>
          <p:nvPr/>
        </p:nvSpPr>
        <p:spPr bwMode="auto">
          <a:xfrm>
            <a:off x="5029200" y="6497638"/>
            <a:ext cx="2996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sz="1600" b="1" dirty="0">
                <a:solidFill>
                  <a:srgbClr val="FFFFFF"/>
                </a:solidFill>
                <a:cs typeface="Arial" charset="0"/>
              </a:rPr>
              <a:t>ألن روس, الخليقة و البركة, 719 - 720</a:t>
            </a:r>
            <a:endParaRPr lang="en-US" altLang="zh-CN" sz="1600" b="1" dirty="0">
              <a:solidFill>
                <a:srgbClr val="FFFFFF"/>
              </a:solidFill>
              <a:cs typeface="Arial" charset="0"/>
            </a:endParaRP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buFontTx/>
              <a:buChar char="•"/>
            </a:pPr>
            <a:r>
              <a:rPr lang="zh-CN" altLang="en-US" dirty="0">
                <a:solidFill>
                  <a:srgbClr val="FFFFFF"/>
                </a:solidFill>
                <a:cs typeface="Arial" charset="0"/>
              </a:rPr>
              <a:t> </a:t>
            </a:r>
            <a:r>
              <a:rPr lang="ar-JO" altLang="zh-CN" dirty="0">
                <a:solidFill>
                  <a:srgbClr val="FFFFFF"/>
                </a:solidFill>
                <a:cs typeface="Arial" charset="0"/>
              </a:rPr>
              <a:t>راشي/نيب</a:t>
            </a:r>
            <a:r>
              <a:rPr lang="en-US" altLang="zh-CN" dirty="0">
                <a:solidFill>
                  <a:srgbClr val="FFFFFF"/>
                </a:solidFill>
                <a:cs typeface="Arial" charset="0"/>
              </a:rPr>
              <a:t>, </a:t>
            </a:r>
            <a:r>
              <a:rPr lang="ar-JO" altLang="zh-CN" dirty="0">
                <a:solidFill>
                  <a:srgbClr val="FFFFFF"/>
                </a:solidFill>
                <a:cs typeface="Arial" charset="0"/>
              </a:rPr>
              <a:t>سبايسر</a:t>
            </a:r>
            <a:r>
              <a:rPr lang="en-US" altLang="zh-CN" dirty="0">
                <a:solidFill>
                  <a:srgbClr val="FFFFFF"/>
                </a:solidFill>
                <a:cs typeface="Arial" charset="0"/>
              </a:rPr>
              <a:t>, </a:t>
            </a:r>
            <a:r>
              <a:rPr lang="ar-JO" altLang="zh-CN" dirty="0">
                <a:solidFill>
                  <a:srgbClr val="FFFFFF"/>
                </a:solidFill>
                <a:cs typeface="Arial" charset="0"/>
              </a:rPr>
              <a:t>أنجر</a:t>
            </a:r>
            <a:r>
              <a:rPr lang="en-US" altLang="zh-CN" dirty="0">
                <a:solidFill>
                  <a:srgbClr val="FFFFFF"/>
                </a:solidFill>
                <a:cs typeface="Arial" charset="0"/>
              </a:rPr>
              <a:t>, </a:t>
            </a:r>
            <a:r>
              <a:rPr lang="ar-JO" altLang="zh-CN" dirty="0">
                <a:solidFill>
                  <a:srgbClr val="FFFFFF"/>
                </a:solidFill>
                <a:cs typeface="Arial" charset="0"/>
              </a:rPr>
              <a:t>يونغ</a:t>
            </a:r>
            <a:r>
              <a:rPr lang="en-US" altLang="zh-CN" dirty="0">
                <a:solidFill>
                  <a:srgbClr val="FFFFFF"/>
                </a:solidFill>
                <a:cs typeface="Arial" charset="0"/>
              </a:rPr>
              <a:t>, </a:t>
            </a:r>
            <a:r>
              <a:rPr lang="ar-JO" altLang="zh-CN" dirty="0">
                <a:solidFill>
                  <a:srgbClr val="FFFFFF"/>
                </a:solidFill>
                <a:cs typeface="Arial" charset="0"/>
              </a:rPr>
              <a:t>فون</a:t>
            </a:r>
            <a:r>
              <a:rPr lang="en-US" altLang="zh-CN" dirty="0">
                <a:solidFill>
                  <a:srgbClr val="FFFFFF"/>
                </a:solidFill>
                <a:cs typeface="Arial" charset="0"/>
              </a:rPr>
              <a:t> </a:t>
            </a:r>
            <a:r>
              <a:rPr lang="ar-JO" altLang="zh-CN" dirty="0">
                <a:solidFill>
                  <a:srgbClr val="FFFFFF"/>
                </a:solidFill>
                <a:cs typeface="Arial" charset="0"/>
              </a:rPr>
              <a:t>راد</a:t>
            </a:r>
            <a:r>
              <a:rPr lang="en-US" altLang="zh-CN" dirty="0">
                <a:solidFill>
                  <a:srgbClr val="FFFFFF"/>
                </a:solidFill>
                <a:cs typeface="Arial" charset="0"/>
              </a:rPr>
              <a:t>/</a:t>
            </a:r>
            <a:r>
              <a:rPr lang="ar-JO" altLang="zh-CN" dirty="0">
                <a:solidFill>
                  <a:srgbClr val="FFFFFF"/>
                </a:solidFill>
                <a:cs typeface="Arial" charset="0"/>
              </a:rPr>
              <a:t>والتكي</a:t>
            </a:r>
            <a:r>
              <a:rPr lang="en-US" altLang="zh-CN" dirty="0">
                <a:solidFill>
                  <a:srgbClr val="FFFFFF"/>
                </a:solidFill>
                <a:cs typeface="Arial" charset="0"/>
              </a:rPr>
              <a:t>/</a:t>
            </a:r>
            <a:r>
              <a:rPr lang="ar-JO" altLang="zh-CN" dirty="0">
                <a:solidFill>
                  <a:srgbClr val="FFFFFF"/>
                </a:solidFill>
                <a:cs typeface="Arial" charset="0"/>
              </a:rPr>
              <a:t>روس</a:t>
            </a:r>
            <a:endParaRPr lang="en-US" altLang="zh-CN" dirty="0">
              <a:solidFill>
                <a:srgbClr val="FFFFFF"/>
              </a:solidFill>
              <a:cs typeface="Arial" charset="0"/>
            </a:endParaRP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b="1" dirty="0">
                <a:solidFill>
                  <a:srgbClr val="FFFFFF"/>
                </a:solidFill>
                <a:cs typeface="Arial" charset="0"/>
              </a:rPr>
              <a:t>سقوط الشيطان</a:t>
            </a:r>
            <a:endParaRPr lang="en-US" altLang="zh-CN" b="1" dirty="0">
              <a:solidFill>
                <a:srgbClr val="FFFFFF"/>
              </a:solidFill>
              <a:cs typeface="Arial" charset="0"/>
            </a:endParaRPr>
          </a:p>
        </p:txBody>
      </p:sp>
      <p:sp>
        <p:nvSpPr>
          <p:cNvPr id="174094" name="Text Box 14"/>
          <p:cNvSpPr txBox="1">
            <a:spLocks noChangeArrowheads="1"/>
          </p:cNvSpPr>
          <p:nvPr/>
        </p:nvSpPr>
        <p:spPr bwMode="auto">
          <a:xfrm rot="-308604">
            <a:off x="45353" y="3363642"/>
            <a:ext cx="8553672" cy="1938992"/>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defTabSz="914400" eaLnBrk="0" fontAlgn="base" hangingPunct="0">
              <a:spcBef>
                <a:spcPct val="0"/>
              </a:spcBef>
              <a:spcAft>
                <a:spcPct val="0"/>
              </a:spcAft>
            </a:pPr>
            <a:r>
              <a:rPr lang="ar-JO" dirty="0"/>
              <a:t>التضمينات :</a:t>
            </a:r>
          </a:p>
          <a:p>
            <a:pPr marL="0" indent="0" algn="r" defTabSz="914400" eaLnBrk="0" fontAlgn="base" hangingPunct="0">
              <a:spcBef>
                <a:spcPct val="0"/>
              </a:spcBef>
              <a:spcAft>
                <a:spcPct val="0"/>
              </a:spcAft>
            </a:pPr>
            <a:r>
              <a:rPr lang="ar-JO" dirty="0"/>
              <a:t> أ. بالنسبة للخليقة الأولية ، أو الخلق الأصلي ، فعلى المرء أن يبحث في مكان آخر في الكتاب المقدس</a:t>
            </a:r>
          </a:p>
          <a:p>
            <a:pPr marL="0" indent="0" algn="r" defTabSz="914400" eaLnBrk="0" fontAlgn="base" hangingPunct="0">
              <a:spcBef>
                <a:spcPct val="0"/>
              </a:spcBef>
              <a:spcAft>
                <a:spcPct val="0"/>
              </a:spcAft>
            </a:pPr>
            <a:r>
              <a:rPr lang="ar-JO" dirty="0"/>
              <a:t>ب. هذا الرأي تعلم التطور بدون بحكمة أو تسمح به ... إنه ببساطة يعترف بأن" البدايات "مع الله ليست بالضرورة بدايات مطلقة" (روس ، 723)</a:t>
            </a:r>
            <a:endParaRPr lang="en-US" altLang="zh-CN" b="1" dirty="0">
              <a:solidFill>
                <a:srgbClr val="FFFFFF"/>
              </a:solidFill>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defTabSz="914400" fontAlgn="base">
              <a:spcBef>
                <a:spcPct val="0"/>
              </a:spcBef>
              <a:spcAft>
                <a:spcPct val="0"/>
              </a:spcAft>
              <a:defRPr/>
            </a:pPr>
            <a:r>
              <a:rPr lang="ar-JO"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كيف يرتبط 1 : 1 مع 1 : 2 – 3 ؟</a:t>
            </a:r>
            <a:endParaRPr lang="en-US" sz="4000" b="1" dirty="0">
              <a:solidFill>
                <a:srgbClr val="B2B2B2"/>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74097" name="Text Box 17"/>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lang="ar-JO" sz="2400" b="1" dirty="0">
                <a:solidFill>
                  <a:srgbClr val="FFFFFF"/>
                </a:solidFill>
                <a:latin typeface="Arial"/>
                <a:ea typeface="ＭＳ Ｐゴシック" pitchFamily="-112" charset="-128"/>
                <a:cs typeface="Arial"/>
              </a:rPr>
              <a:t>34</a:t>
            </a:r>
            <a:endParaRPr lang="en-US" sz="2400" b="1" dirty="0">
              <a:solidFill>
                <a:srgbClr val="FFFFFF"/>
              </a:solidFill>
              <a:latin typeface="Arial"/>
              <a:ea typeface="ＭＳ Ｐゴシック" pitchFamily="-112" charset="-128"/>
              <a:cs typeface="Arial"/>
            </a:endParaRP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b="1" u="sng" dirty="0">
                <a:solidFill>
                  <a:schemeClr val="tx1"/>
                </a:solidFill>
                <a:effectLst/>
                <a:latin typeface="Arial" charset="0"/>
                <a:cs typeface="Arial" charset="0"/>
              </a:rPr>
              <a:t>البداية النسبية ( خمسة اختلافات )</a:t>
            </a:r>
            <a:endParaRPr lang="en-US" sz="3200" b="1" u="sng" dirty="0">
              <a:solidFill>
                <a:schemeClr val="tx1"/>
              </a:solidFill>
              <a:effectLst/>
              <a:latin typeface="Arial" charset="0"/>
              <a:cs typeface="Arial" charset="0"/>
            </a:endParaRPr>
          </a:p>
        </p:txBody>
      </p:sp>
    </p:spTree>
    <p:extLst>
      <p:ext uri="{BB962C8B-B14F-4D97-AF65-F5344CB8AC3E}">
        <p14:creationId xmlns:p14="http://schemas.microsoft.com/office/powerpoint/2010/main" val="13916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sz="quarter"/>
          </p:nvPr>
        </p:nvSpPr>
        <p:spPr>
          <a:xfrm>
            <a:off x="304800" y="0"/>
            <a:ext cx="3276600" cy="3733800"/>
          </a:xfrm>
        </p:spPr>
        <p:txBody>
          <a:bodyPr/>
          <a:lstStyle/>
          <a:p>
            <a:pPr eaLnBrk="1" hangingPunct="1">
              <a:defRPr/>
            </a:pPr>
            <a:r>
              <a:rPr lang="ar-JO" dirty="0">
                <a:latin typeface="Arial" charset="0"/>
                <a:ea typeface="ＭＳ Ｐゴシック" charset="0"/>
                <a:cs typeface="ＭＳ Ｐゴシック" charset="0"/>
              </a:rPr>
              <a:t>الماء</a:t>
            </a:r>
            <a:br>
              <a:rPr lang="ar-JO"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r>
              <a:rPr lang="ar-JO" dirty="0">
                <a:latin typeface="Arial" charset="0"/>
                <a:ea typeface="ＭＳ Ｐゴシック" charset="0"/>
                <a:cs typeface="ＭＳ Ｐゴシック" charset="0"/>
              </a:rPr>
              <a:t>البخار</a:t>
            </a:r>
            <a:r>
              <a:rPr lang="en-US" dirty="0">
                <a:latin typeface="Arial" charset="0"/>
                <a:ea typeface="ＭＳ Ｐゴシック" charset="0"/>
                <a:cs typeface="ＭＳ Ｐゴシック" charset="0"/>
              </a:rPr>
              <a:t> </a:t>
            </a:r>
            <a:br>
              <a:rPr lang="en-US" dirty="0">
                <a:latin typeface="Arial" charset="0"/>
                <a:ea typeface="ＭＳ Ｐゴシック" charset="0"/>
                <a:cs typeface="ＭＳ Ｐゴシック" charset="0"/>
              </a:rPr>
            </a:br>
            <a:r>
              <a:rPr lang="ar-JO" dirty="0">
                <a:latin typeface="Arial" charset="0"/>
                <a:cs typeface="ＭＳ Ｐゴシック" charset="0"/>
              </a:rPr>
              <a:t>السماء</a:t>
            </a:r>
            <a:r>
              <a:rPr lang="en-US" dirty="0">
                <a:latin typeface="Arial" charset="0"/>
                <a:ea typeface="ＭＳ Ｐゴシック" charset="0"/>
                <a:cs typeface="ＭＳ Ｐゴシック" charset="0"/>
              </a:rPr>
              <a:t> </a:t>
            </a:r>
            <a:br>
              <a:rPr lang="ar-JO" dirty="0">
                <a:latin typeface="Arial" charset="0"/>
                <a:ea typeface="ＭＳ Ｐゴシック" charset="0"/>
                <a:cs typeface="ＭＳ Ｐゴシック" charset="0"/>
              </a:rPr>
            </a:br>
            <a:r>
              <a:rPr lang="ar-JO" dirty="0">
                <a:latin typeface="Arial" charset="0"/>
                <a:cs typeface="ＭＳ Ｐゴシック" charset="0"/>
              </a:rPr>
              <a:t>النظرية</a:t>
            </a:r>
            <a:endParaRPr lang="en-US" dirty="0">
              <a:latin typeface="Arial" charset="0"/>
              <a:ea typeface="ＭＳ Ｐゴシック" charset="0"/>
              <a:cs typeface="ＭＳ Ｐゴシック" charset="0"/>
            </a:endParaRPr>
          </a:p>
        </p:txBody>
      </p:sp>
      <p:sp>
        <p:nvSpPr>
          <p:cNvPr id="192518"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b="1" dirty="0">
                <a:latin typeface="Arial"/>
                <a:ea typeface="ＭＳ Ｐゴシック" pitchFamily="-112" charset="-128"/>
                <a:cs typeface="Arial"/>
              </a:rPr>
              <a:t>64</a:t>
            </a:r>
            <a:endParaRPr lang="en-US" b="1" dirty="0">
              <a:latin typeface="Arial"/>
              <a:ea typeface="ＭＳ Ｐゴシック" pitchFamily="-112" charset="-128"/>
              <a:cs typeface="Arial"/>
            </a:endParaRPr>
          </a:p>
        </p:txBody>
      </p:sp>
      <p:sp>
        <p:nvSpPr>
          <p:cNvPr id="192519" name="Rectangle 7"/>
          <p:cNvSpPr>
            <a:spLocks noChangeArrowheads="1"/>
          </p:cNvSpPr>
          <p:nvPr/>
        </p:nvSpPr>
        <p:spPr bwMode="auto">
          <a:xfrm>
            <a:off x="3657600" y="228600"/>
            <a:ext cx="5334000" cy="6248400"/>
          </a:xfrm>
          <a:prstGeom prst="rect">
            <a:avLst/>
          </a:prstGeom>
          <a:noFill/>
          <a:ln w="9525">
            <a:noFill/>
            <a:miter lim="800000"/>
            <a:headEnd/>
            <a:tailEnd/>
          </a:ln>
          <a:effectLst/>
        </p:spPr>
        <p:txBody>
          <a:bodyPr/>
          <a:lstStyle/>
          <a:p>
            <a:pPr marL="457200" indent="-457200" algn="r" rtl="1">
              <a:spcBef>
                <a:spcPct val="20000"/>
              </a:spcBef>
              <a:buClr>
                <a:schemeClr val="hlink"/>
              </a:buClr>
              <a:buSzPct val="75000"/>
              <a:buFont typeface="Arial" panose="020B0604020202020204" pitchFamily="34" charset="0"/>
              <a:buChar char="•"/>
              <a:defRPr/>
            </a:pPr>
            <a:r>
              <a:rPr lang="ar-JO" sz="2800" dirty="0"/>
              <a:t>اقترحها إسحاق نيوتن فيل لأول مرة عام</a:t>
            </a:r>
            <a:r>
              <a:rPr lang="en-US" sz="2800" dirty="0"/>
              <a:t> </a:t>
            </a:r>
            <a:r>
              <a:rPr lang="ar-JO" sz="2800" dirty="0"/>
              <a:t>1874</a:t>
            </a:r>
          </a:p>
          <a:p>
            <a:pPr marL="457200" indent="-457200" algn="r" rtl="1">
              <a:spcBef>
                <a:spcPct val="20000"/>
              </a:spcBef>
              <a:buClr>
                <a:schemeClr val="hlink"/>
              </a:buClr>
              <a:buSzPct val="75000"/>
              <a:buFont typeface="Arial" panose="020B0604020202020204" pitchFamily="34" charset="0"/>
              <a:buChar char="•"/>
              <a:defRPr/>
            </a:pPr>
            <a:r>
              <a:rPr lang="ar-JO" sz="2800" dirty="0"/>
              <a:t>تم تقديم الدعم لها في "يجب أن يكون هناك امتداد بين المياه لفصل الماء عن الماء" (تكوين 1: 6)</a:t>
            </a:r>
            <a:endParaRPr lang="en-US" sz="2800" b="1" dirty="0">
              <a:effectLst>
                <a:outerShdw blurRad="38100" dist="38100" dir="2700000" algn="tl">
                  <a:srgbClr val="010199"/>
                </a:outerShdw>
              </a:effectLst>
            </a:endParaRPr>
          </a:p>
          <a:p>
            <a:pPr marL="457200" indent="-457200" algn="r" rtl="1">
              <a:spcBef>
                <a:spcPct val="20000"/>
              </a:spcBef>
              <a:buClr>
                <a:schemeClr val="hlink"/>
              </a:buClr>
              <a:buSzPct val="75000"/>
              <a:buFont typeface="Arial" panose="020B0604020202020204" pitchFamily="34" charset="0"/>
              <a:buChar char="•"/>
              <a:defRPr/>
            </a:pPr>
            <a:r>
              <a:rPr lang="ar-JO" altLang="ja-JP" sz="2800" dirty="0"/>
              <a:t>تم تزويد ماء كافي في الطوفان العالمي</a:t>
            </a:r>
            <a:r>
              <a:rPr lang="en-US" altLang="ja-JP" sz="2800" dirty="0"/>
              <a:t> </a:t>
            </a:r>
            <a:r>
              <a:rPr lang="ar-JO" altLang="ja-JP" sz="2800" dirty="0"/>
              <a:t>(تك 7 : 11)</a:t>
            </a:r>
            <a:endParaRPr lang="en-US" sz="2800" b="1" dirty="0">
              <a:effectLst>
                <a:outerShdw blurRad="38100" dist="38100" dir="2700000" algn="tl">
                  <a:srgbClr val="010199"/>
                </a:outerShdw>
              </a:effectLst>
            </a:endParaRPr>
          </a:p>
          <a:p>
            <a:pPr marL="457200" indent="-457200" algn="r" rtl="1">
              <a:spcBef>
                <a:spcPct val="20000"/>
              </a:spcBef>
              <a:buClr>
                <a:schemeClr val="hlink"/>
              </a:buClr>
              <a:buSzPct val="75000"/>
              <a:buFont typeface="Arial" panose="020B0604020202020204" pitchFamily="34" charset="0"/>
              <a:buChar char="•"/>
              <a:defRPr/>
            </a:pPr>
            <a:r>
              <a:rPr lang="ar-JO" sz="2800" dirty="0"/>
              <a:t>مكن من وجود فترات حياة طويلة ممكّنة قبل الطوفان (إشعاع منخفض)</a:t>
            </a:r>
            <a:endParaRPr lang="en-US" sz="2800" b="1" dirty="0">
              <a:effectLst>
                <a:outerShdw blurRad="38100" dist="38100" dir="2700000" algn="tl">
                  <a:srgbClr val="010199"/>
                </a:outerShdw>
              </a:effectLst>
            </a:endParaRPr>
          </a:p>
          <a:p>
            <a:pPr marL="457200" indent="-457200" algn="r" rtl="1" eaLnBrk="1" hangingPunct="1">
              <a:spcBef>
                <a:spcPct val="20000"/>
              </a:spcBef>
              <a:buClr>
                <a:schemeClr val="hlink"/>
              </a:buClr>
              <a:buSzPct val="75000"/>
              <a:buFont typeface="Arial" panose="020B0604020202020204" pitchFamily="34" charset="0"/>
              <a:buChar char="•"/>
              <a:defRPr/>
            </a:pPr>
            <a:r>
              <a:rPr lang="ar-JO" sz="2800" dirty="0"/>
              <a:t>تم تبنيها من قبل المدافعين عن الأرض الحديثة</a:t>
            </a:r>
            <a:endParaRPr lang="en-US" sz="2800" dirty="0"/>
          </a:p>
          <a:p>
            <a:pPr marL="457200" indent="-457200" algn="r" rtl="1" eaLnBrk="1" hangingPunct="1">
              <a:spcBef>
                <a:spcPct val="20000"/>
              </a:spcBef>
              <a:buClr>
                <a:schemeClr val="hlink"/>
              </a:buClr>
              <a:buSzPct val="75000"/>
              <a:buFont typeface="Arial" panose="020B0604020202020204" pitchFamily="34" charset="0"/>
              <a:buChar char="•"/>
              <a:defRPr/>
            </a:pPr>
            <a:r>
              <a:rPr lang="ar-JO" sz="2800" dirty="0"/>
              <a:t>متنازع عليها بشدة</a:t>
            </a:r>
            <a:endParaRPr lang="en-US" sz="2800" dirty="0"/>
          </a:p>
        </p:txBody>
      </p:sp>
      <p:pic>
        <p:nvPicPr>
          <p:cNvPr id="3983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1" name="Oval 10"/>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p>
            <a:endParaRPr lang="zh-CN" altLang="en-US"/>
          </a:p>
        </p:txBody>
      </p:sp>
    </p:spTree>
    <p:extLst>
      <p:ext uri="{BB962C8B-B14F-4D97-AF65-F5344CB8AC3E}">
        <p14:creationId xmlns:p14="http://schemas.microsoft.com/office/powerpoint/2010/main" val="4710697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5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5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5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5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5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latin typeface="Arial"/>
              <a:cs typeface="Arial"/>
            </a:endParaRPr>
          </a:p>
        </p:txBody>
      </p:sp>
      <p:sp>
        <p:nvSpPr>
          <p:cNvPr id="400387"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latin typeface="Arial"/>
              <a:cs typeface="Arial"/>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chemeClr val="bg1"/>
                </a:solidFill>
                <a:latin typeface="Arial"/>
                <a:cs typeface="Arial"/>
              </a:rPr>
              <a:t>معهد أبحاث الخليقة</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هنري / جون موريس, دوان جيش</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جوزيف ديلو, كين هام</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الأرض الحديثة</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أيام خلق 24 ساعة</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الطوفان العالمي</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سماء من البخار</a:t>
            </a:r>
            <a:endParaRPr lang="en-US" altLang="zh-CN" sz="2000" b="1" dirty="0">
              <a:solidFill>
                <a:schemeClr val="bg1"/>
              </a:solidFill>
              <a:latin typeface="Arial"/>
              <a:cs typeface="Arial"/>
            </a:endParaRPr>
          </a:p>
          <a:p>
            <a:pPr marL="342900" indent="-342900" eaLnBrk="1" hangingPunct="1">
              <a:spcBef>
                <a:spcPct val="20000"/>
              </a:spcBef>
            </a:pPr>
            <a:endParaRPr lang="en-US" altLang="zh-CN" sz="2000" b="1" dirty="0">
              <a:solidFill>
                <a:schemeClr val="bg1"/>
              </a:solidFill>
              <a:latin typeface="Arial"/>
              <a:cs typeface="Arial"/>
            </a:endParaRPr>
          </a:p>
          <a:p>
            <a:pPr marL="342900" indent="-342900" eaLnBrk="1" hangingPunct="1">
              <a:spcBef>
                <a:spcPct val="20000"/>
              </a:spcBef>
            </a:pPr>
            <a:r>
              <a:rPr lang="en-US" altLang="zh-CN" sz="1800" b="1" dirty="0">
                <a:solidFill>
                  <a:schemeClr val="bg1"/>
                </a:solidFill>
                <a:latin typeface="Arial"/>
                <a:cs typeface="Arial"/>
              </a:rPr>
              <a:t>answersingenesis.org</a:t>
            </a:r>
          </a:p>
          <a:p>
            <a:pPr marL="342900" indent="-342900" eaLnBrk="1" hangingPunct="1">
              <a:spcBef>
                <a:spcPct val="20000"/>
              </a:spcBef>
            </a:pPr>
            <a:r>
              <a:rPr lang="en-US" altLang="zh-CN" sz="1800" b="1" dirty="0">
                <a:solidFill>
                  <a:schemeClr val="bg1"/>
                </a:solidFill>
                <a:latin typeface="Arial"/>
                <a:cs typeface="Arial"/>
              </a:rPr>
              <a:t>genesispark.org</a:t>
            </a:r>
          </a:p>
          <a:p>
            <a:pPr marL="342900" indent="-342900" eaLnBrk="1" hangingPunct="1">
              <a:spcBef>
                <a:spcPct val="20000"/>
              </a:spcBef>
            </a:pPr>
            <a:r>
              <a:rPr lang="en-US" altLang="zh-CN" sz="1800" b="1" dirty="0">
                <a:solidFill>
                  <a:schemeClr val="bg1"/>
                </a:solidFill>
                <a:latin typeface="Arial"/>
                <a:cs typeface="Arial"/>
              </a:rPr>
              <a:t>icr.org critiques Ross at:</a:t>
            </a:r>
            <a:endParaRPr lang="en-US" altLang="zh-CN" sz="2000" b="1" dirty="0">
              <a:solidFill>
                <a:schemeClr val="bg1"/>
              </a:solidFill>
              <a:latin typeface="Arial"/>
              <a:cs typeface="Arial"/>
            </a:endParaRPr>
          </a:p>
          <a:p>
            <a:pPr marL="342900" indent="-342900" eaLnBrk="1" hangingPunct="1">
              <a:spcBef>
                <a:spcPct val="20000"/>
              </a:spcBef>
            </a:pPr>
            <a:r>
              <a:rPr lang="en-US" altLang="zh-CN" sz="1800" b="1" dirty="0">
                <a:solidFill>
                  <a:schemeClr val="bg1"/>
                </a:solidFill>
                <a:latin typeface="Arial"/>
                <a:cs typeface="Arial"/>
              </a:rPr>
              <a:t>icr.org/pubs/imp/imp-217.htm</a:t>
            </a:r>
          </a:p>
        </p:txBody>
      </p:sp>
      <p:sp>
        <p:nvSpPr>
          <p:cNvPr id="400389"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ar-JO" altLang="zh-CN" b="1" dirty="0">
                <a:solidFill>
                  <a:schemeClr val="bg1"/>
                </a:solidFill>
                <a:latin typeface="Arial"/>
                <a:ea typeface="ＭＳ Ｐゴシック" charset="0"/>
                <a:cs typeface="Arial"/>
              </a:rPr>
              <a:t>اختلاف الإنجيليين</a:t>
            </a:r>
            <a:endParaRPr lang="en-US" altLang="zh-CN" b="1" dirty="0">
              <a:latin typeface="Arial"/>
              <a:ea typeface="ＭＳ Ｐゴシック" charset="0"/>
              <a:cs typeface="Arial"/>
            </a:endParaRPr>
          </a:p>
        </p:txBody>
      </p:sp>
      <p:sp>
        <p:nvSpPr>
          <p:cNvPr id="400390"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latin typeface="Arial"/>
              <a:cs typeface="Arial"/>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000" b="1">
                <a:solidFill>
                  <a:schemeClr val="bg1"/>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chemeClr val="bg1"/>
                </a:solidFill>
                <a:latin typeface="Arial"/>
                <a:cs typeface="Arial"/>
              </a:rPr>
              <a:t>أسباب التصديق</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هوغ روس</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والت براون</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الأرض القديمة</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الخلق المتتابع</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طوفان الشرق الأوسط</a:t>
            </a:r>
            <a:endParaRPr lang="en-US" altLang="zh-CN" sz="2000" b="1" dirty="0">
              <a:solidFill>
                <a:schemeClr val="bg1"/>
              </a:solidFill>
              <a:latin typeface="Arial"/>
              <a:cs typeface="Arial"/>
            </a:endParaRPr>
          </a:p>
          <a:p>
            <a:pPr marL="342900" indent="-342900" eaLnBrk="1" hangingPunct="1">
              <a:spcBef>
                <a:spcPct val="20000"/>
              </a:spcBef>
            </a:pPr>
            <a:r>
              <a:rPr lang="ar-JO" altLang="zh-CN" sz="2000" b="1" dirty="0">
                <a:solidFill>
                  <a:schemeClr val="bg1"/>
                </a:solidFill>
                <a:latin typeface="Arial"/>
                <a:cs typeface="Arial"/>
              </a:rPr>
              <a:t>مياه الأمطار</a:t>
            </a:r>
            <a:endParaRPr lang="en-US" altLang="zh-CN" sz="1800" b="1" dirty="0">
              <a:solidFill>
                <a:schemeClr val="bg1"/>
              </a:solidFill>
              <a:latin typeface="Arial"/>
              <a:cs typeface="Arial"/>
            </a:endParaRPr>
          </a:p>
          <a:p>
            <a:pPr marL="342900" indent="-342900" eaLnBrk="1" hangingPunct="1">
              <a:spcBef>
                <a:spcPct val="20000"/>
              </a:spcBef>
            </a:pPr>
            <a:endParaRPr lang="en-US" altLang="zh-CN" sz="1800" b="1" dirty="0">
              <a:solidFill>
                <a:schemeClr val="bg1"/>
              </a:solidFill>
              <a:latin typeface="Arial"/>
              <a:cs typeface="Arial"/>
            </a:endParaRPr>
          </a:p>
          <a:p>
            <a:pPr marL="342900" indent="-342900" eaLnBrk="1" hangingPunct="1">
              <a:spcBef>
                <a:spcPct val="20000"/>
              </a:spcBef>
            </a:pPr>
            <a:r>
              <a:rPr lang="en-US" altLang="zh-CN" sz="1800" b="1" dirty="0">
                <a:solidFill>
                  <a:schemeClr val="bg1"/>
                </a:solidFill>
                <a:latin typeface="Arial"/>
                <a:cs typeface="Arial"/>
              </a:rPr>
              <a:t>reasons.org</a:t>
            </a:r>
          </a:p>
          <a:p>
            <a:pPr marL="342900" indent="-342900" eaLnBrk="1" hangingPunct="1">
              <a:spcBef>
                <a:spcPct val="20000"/>
              </a:spcBef>
            </a:pPr>
            <a:r>
              <a:rPr lang="en-US" altLang="zh-CN" sz="1800" b="1" dirty="0">
                <a:solidFill>
                  <a:schemeClr val="bg1"/>
                </a:solidFill>
                <a:latin typeface="Arial"/>
                <a:cs typeface="Arial"/>
              </a:rPr>
              <a:t>godandscience.org</a:t>
            </a:r>
          </a:p>
          <a:p>
            <a:pPr marL="342900" indent="-342900" eaLnBrk="1" hangingPunct="1">
              <a:spcBef>
                <a:spcPct val="20000"/>
              </a:spcBef>
            </a:pPr>
            <a:r>
              <a:rPr lang="en-US" altLang="zh-CN" sz="1800" b="1" dirty="0">
                <a:solidFill>
                  <a:schemeClr val="bg1"/>
                </a:solidFill>
                <a:latin typeface="Arial"/>
                <a:cs typeface="Arial"/>
              </a:rPr>
              <a:t>creationscience.com</a:t>
            </a:r>
            <a:endParaRPr lang="en-US" altLang="zh-CN" sz="1600" b="1" dirty="0">
              <a:solidFill>
                <a:schemeClr val="bg1"/>
              </a:solidFill>
              <a:latin typeface="Arial"/>
              <a:cs typeface="Arial"/>
            </a:endParaRPr>
          </a:p>
        </p:txBody>
      </p:sp>
      <p:sp>
        <p:nvSpPr>
          <p:cNvPr id="400393" name="Text Box 106"/>
          <p:cNvSpPr txBox="1">
            <a:spLocks noChangeArrowheads="1"/>
          </p:cNvSpPr>
          <p:nvPr/>
        </p:nvSpPr>
        <p:spPr bwMode="auto">
          <a:xfrm>
            <a:off x="8305800" y="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rgbClr val="FFFFFF"/>
                </a:solidFill>
                <a:latin typeface="Arial"/>
                <a:cs typeface="Arial"/>
              </a:rPr>
              <a:t>70د</a:t>
            </a:r>
            <a:endParaRPr lang="en-US" altLang="zh-CN" sz="2000" b="1" dirty="0">
              <a:solidFill>
                <a:srgbClr val="FFFFFF"/>
              </a:solidFill>
              <a:latin typeface="Arial"/>
              <a:cs typeface="Arial"/>
            </a:endParaRPr>
          </a:p>
        </p:txBody>
      </p:sp>
    </p:spTree>
    <p:extLst>
      <p:ext uri="{BB962C8B-B14F-4D97-AF65-F5344CB8AC3E}">
        <p14:creationId xmlns:p14="http://schemas.microsoft.com/office/powerpoint/2010/main" val="23179455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a:t>
            </a:r>
            <a:r>
              <a:rPr kumimoji="0" lang="ar-JO" altLang="zh-CN" sz="3600" b="1"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الذي</a:t>
            </a: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6821" name="Text Box 5"/>
          <p:cNvSpPr txBox="1">
            <a:spLocks noChangeArrowheads="1"/>
          </p:cNvSpPr>
          <p:nvPr/>
        </p:nvSpPr>
        <p:spPr bwMode="auto">
          <a:xfrm>
            <a:off x="685800" y="2895600"/>
            <a:ext cx="8229600" cy="107721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altLang="ja-JP" sz="3200" b="1" dirty="0">
                <a:solidFill>
                  <a:srgbClr val="FFFFFF"/>
                </a:solidFill>
                <a:effectLst>
                  <a:outerShdw blurRad="38100" dist="38100" dir="2700000" algn="tl">
                    <a:srgbClr val="010199"/>
                  </a:outerShdw>
                </a:effectLst>
              </a:rPr>
              <a:t>بكلمة الرب صنعت السموات و بنسمة فيه كل جنودها</a:t>
            </a:r>
          </a:p>
          <a:p>
            <a:pPr algn="r" defTabSz="914400" eaLnBrk="0" fontAlgn="base" hangingPunct="0">
              <a:spcBef>
                <a:spcPct val="0"/>
              </a:spcBef>
              <a:spcAft>
                <a:spcPct val="0"/>
              </a:spcAft>
              <a:defRPr/>
            </a:pPr>
            <a:r>
              <a:rPr lang="ar-JO" altLang="ja-JP" sz="3200" b="1" dirty="0">
                <a:solidFill>
                  <a:srgbClr val="FFFFFF"/>
                </a:solidFill>
                <a:effectLst>
                  <a:outerShdw blurRad="38100" dist="38100" dir="2700000" algn="tl">
                    <a:srgbClr val="010199"/>
                  </a:outerShdw>
                </a:effectLst>
              </a:rPr>
              <a:t>(مز 33 : 6) </a:t>
            </a:r>
            <a:endParaRPr lang="en-US" sz="3200" b="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4816475"/>
            <a:ext cx="7940675" cy="1815882"/>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3200" dirty="0"/>
              <a:t>بالتأكيد لا يوجد أي تفكير هنا في التأخير ، أو عملية التجربة والخطأ ، أو الإنجاز التدريجي خطوة بخطوة</a:t>
            </a:r>
            <a:endParaRPr lang="en-US" altLang="ja-JP" b="1" dirty="0">
              <a:solidFill>
                <a:srgbClr val="FFFFFF"/>
              </a:solidFill>
              <a:effectLst>
                <a:outerShdw blurRad="38100" dist="38100" dir="2700000" algn="tl">
                  <a:srgbClr val="010199"/>
                </a:outerShdw>
              </a:effectLst>
            </a:endParaRPr>
          </a:p>
          <a:p>
            <a:pPr algn="r" defTabSz="914400" eaLnBrk="0" fontAlgn="base" hangingPunct="0">
              <a:spcBef>
                <a:spcPct val="0"/>
              </a:spcBef>
              <a:spcAft>
                <a:spcPct val="0"/>
              </a:spcAft>
              <a:defRPr/>
            </a:pPr>
            <a:r>
              <a:rPr lang="ar-JO" altLang="ja-JP" b="1" dirty="0">
                <a:solidFill>
                  <a:srgbClr val="FFFFFF"/>
                </a:solidFill>
                <a:effectLst>
                  <a:outerShdw blurRad="38100" dist="38100" dir="2700000" algn="tl">
                    <a:srgbClr val="010199"/>
                  </a:outerShdw>
                </a:effectLst>
              </a:rPr>
              <a:t>وايت كومب, الأرض الحديثة, 24</a:t>
            </a:r>
            <a:endParaRPr lang="en-US" altLang="ja-JP" b="1" dirty="0">
              <a:solidFill>
                <a:srgbClr val="FFFFFF"/>
              </a:solidFill>
              <a:effectLst>
                <a:outerShdw blurRad="38100" dist="38100" dir="2700000" algn="tl">
                  <a:srgbClr val="010199"/>
                </a:outerShdw>
              </a:effectLst>
            </a:endParaRPr>
          </a:p>
          <a:p>
            <a:pPr algn="r" defTabSz="914400" eaLnBrk="0" fontAlgn="base" hangingPunct="0">
              <a:spcBef>
                <a:spcPct val="0"/>
              </a:spcBef>
              <a:spcAft>
                <a:spcPct val="0"/>
              </a:spcAft>
              <a:defRPr/>
            </a:pPr>
            <a:endParaRPr lang="en-US"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الخلق الفوري</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7"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FFFFFF"/>
                </a:solidFill>
                <a:latin typeface="Arial"/>
                <a:ea typeface="ＭＳ Ｐゴシック" pitchFamily="-112" charset="-128"/>
                <a:cs typeface="Arial"/>
              </a:rPr>
              <a:t>70ب</a:t>
            </a:r>
            <a:endParaRPr lang="en-US" sz="2400"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3662564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عالم الأصنام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621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8869" name="Rectangle 5"/>
          <p:cNvSpPr>
            <a:spLocks noChangeArrowheads="1"/>
          </p:cNvSpPr>
          <p:nvPr/>
        </p:nvSpPr>
        <p:spPr bwMode="auto">
          <a:xfrm>
            <a:off x="76200" y="1752600"/>
            <a:ext cx="8917488" cy="17526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الخلق الفوري (مز 33 : 6)</a:t>
            </a:r>
            <a:endParaRPr lang="ar-JO"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صباح و مساء</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5"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FFFFFF"/>
                </a:solidFill>
                <a:latin typeface="Arial"/>
                <a:ea typeface="ＭＳ Ｐゴシック" pitchFamily="-112" charset="-128"/>
                <a:cs typeface="Arial"/>
              </a:rPr>
              <a:t>70ب</a:t>
            </a:r>
            <a:endParaRPr lang="en-US" sz="2400"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122682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640"/>
            <a:ext cx="9144000" cy="1955304"/>
          </a:xfrm>
          <a:effectLst>
            <a:outerShdw blurRad="63500" dist="35921" dir="2700000" algn="ctr" rotWithShape="0">
              <a:schemeClr val="tx2">
                <a:alpha val="74998"/>
              </a:schemeClr>
            </a:outerShdw>
          </a:effectLst>
        </p:spPr>
        <p:txBody>
          <a:bodyPr/>
          <a:lstStyle/>
          <a:p>
            <a:pPr eaLnBrk="1" hangingPunct="1">
              <a:defRPr/>
            </a:pPr>
            <a:br>
              <a:rPr lang="en-US" sz="4000" b="1" dirty="0">
                <a:solidFill>
                  <a:schemeClr val="bg1"/>
                </a:solidFill>
                <a:ea typeface="ＭＳ Ｐゴシック" pitchFamily="-112" charset="-128"/>
              </a:rPr>
            </a:br>
            <a:r>
              <a:rPr lang="ar-JO" sz="4000" b="1" dirty="0">
                <a:solidFill>
                  <a:schemeClr val="bg1"/>
                </a:solidFill>
                <a:ea typeface="ＭＳ Ｐゴシック" pitchFamily="-112" charset="-128"/>
              </a:rPr>
              <a:t>فقط دا 8 : 26 ( إلى جانب تك 1) يتحدث عن الصباح و المساء بنظرة حرفية</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fontAlgn="base">
              <a:spcBef>
                <a:spcPct val="0"/>
              </a:spcBef>
              <a:spcAft>
                <a:spcPct val="0"/>
              </a:spcAft>
              <a:defRPr/>
            </a:pPr>
            <a:r>
              <a:rPr lang="ar-JO" altLang="ja-JP" sz="4000" b="1" dirty="0">
                <a:solidFill>
                  <a:srgbClr val="FFFFFF"/>
                </a:solidFill>
                <a:latin typeface="Arial" charset="0"/>
                <a:ea typeface="ＭＳ Ｐゴシック" charset="0"/>
                <a:cs typeface="Arial" charset="0"/>
              </a:rPr>
              <a:t>فرؤيا المساء و الصباح التي قيلت هي حق أما أنت فاكتم الرؤيا لأنها إلى أيام كثيرة</a:t>
            </a:r>
            <a:endParaRPr lang="en-US" sz="4000" b="1"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782456523"/>
      </p:ext>
    </p:extLst>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2965" name="Rectangle 5"/>
          <p:cNvSpPr>
            <a:spLocks noChangeArrowheads="1"/>
          </p:cNvSpPr>
          <p:nvPr/>
        </p:nvSpPr>
        <p:spPr bwMode="auto">
          <a:xfrm>
            <a:off x="-60542" y="1905000"/>
            <a:ext cx="9144000" cy="22860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الخلق الفوري (مز 33 : 6)</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المساء و الصباح</a:t>
            </a:r>
            <a:endParaRPr lang="en-US"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الصفة العددية (ثانياً)</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2967" name="Rectangle 7"/>
          <p:cNvSpPr>
            <a:spLocks noChangeArrowheads="1"/>
          </p:cNvSpPr>
          <p:nvPr/>
        </p:nvSpPr>
        <p:spPr bwMode="auto">
          <a:xfrm>
            <a:off x="777658" y="4191000"/>
            <a:ext cx="7848600" cy="19050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buFont typeface="Wingdings" charset="0"/>
              <a:buNone/>
              <a:defRPr/>
            </a:pPr>
            <a:r>
              <a:rPr lang="ar-JO"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في العبرية عندما يتبع كلمة يوم صفة عددية فإن كلمة يوم دائماً حرفية</a:t>
            </a:r>
            <a:endParaRPr lang="en-US"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7766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a typeface="ＭＳ Ｐゴシック" charset="0"/>
              </a:rPr>
              <a:t>عدد 7 : 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fontAlgn="base">
              <a:spcBef>
                <a:spcPct val="0"/>
              </a:spcBef>
              <a:spcAft>
                <a:spcPct val="0"/>
              </a:spcAft>
              <a:defRPr/>
            </a:pPr>
            <a:r>
              <a:rPr lang="ar-JO" altLang="ja-JP" sz="4400" dirty="0">
                <a:solidFill>
                  <a:srgbClr val="FFFFFF"/>
                </a:solidFill>
                <a:latin typeface="Arial"/>
                <a:ea typeface="ＭＳ Ｐゴシック" charset="0"/>
                <a:cs typeface="Arial"/>
              </a:rPr>
              <a:t>و الذي قرب قربانه في </a:t>
            </a:r>
            <a:r>
              <a:rPr lang="ar-JO" altLang="ja-JP" sz="4400" dirty="0">
                <a:solidFill>
                  <a:srgbClr val="FFFF00"/>
                </a:solidFill>
                <a:latin typeface="Arial"/>
                <a:ea typeface="ＭＳ Ｐゴシック" charset="0"/>
                <a:cs typeface="Arial"/>
              </a:rPr>
              <a:t>اليوم الأول </a:t>
            </a:r>
            <a:r>
              <a:rPr lang="ar-JO" altLang="ja-JP" sz="4400" dirty="0">
                <a:solidFill>
                  <a:srgbClr val="FFFFFF"/>
                </a:solidFill>
                <a:latin typeface="Arial"/>
                <a:ea typeface="ＭＳ Ｐゴシック" charset="0"/>
                <a:cs typeface="Arial"/>
              </a:rPr>
              <a:t>نحشون</a:t>
            </a:r>
            <a:endParaRPr lang="en-US" sz="4400"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2530624715"/>
      </p:ext>
    </p:extLst>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الخلق الفوري (مز 33 : 6)</a:t>
            </a:r>
            <a:endParaRPr lang="en-US"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المساء و الصباح</a:t>
            </a:r>
            <a:endParaRPr lang="en-US"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الصفة العددية ( ثانياً )</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نمط العمل و الراحة</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1786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لقد حصلنا على نظامنا الأسبوعي من تكوين 1</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68807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ar-JO" altLang="zh-CN" sz="3200" b="1" dirty="0">
                <a:solidFill>
                  <a:schemeClr val="tx1"/>
                </a:solidFill>
                <a:latin typeface="Arial" charset="0"/>
              </a:rPr>
              <a:t>أربع طرق لتسمية أجزاء اليوم</a:t>
            </a:r>
            <a:endParaRPr lang="en-US" altLang="zh-CN" sz="3200" b="1" dirty="0">
              <a:solidFill>
                <a:schemeClr val="tx1"/>
              </a:solidFill>
              <a:latin typeface="Arial"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0" cap="none" spc="0" normalizeH="0" baseline="0" noProof="0" dirty="0">
                <a:ln>
                  <a:noFill/>
                </a:ln>
                <a:solidFill>
                  <a:srgbClr val="000000"/>
                </a:solidFill>
                <a:effectLst/>
                <a:uLnTx/>
                <a:uFillTx/>
                <a:latin typeface="Arial" charset="0"/>
                <a:ea typeface="ＭＳ Ｐゴシック" charset="0"/>
              </a:rPr>
              <a:t>الشروق</a:t>
            </a:r>
            <a:endParaRPr kumimoji="0" lang="en-US" altLang="zh-CN" sz="18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0" cap="none" spc="0" normalizeH="0" baseline="0" noProof="0" dirty="0">
                <a:ln>
                  <a:noFill/>
                </a:ln>
                <a:solidFill>
                  <a:srgbClr val="000000"/>
                </a:solidFill>
                <a:effectLst/>
                <a:uLnTx/>
                <a:uFillTx/>
                <a:latin typeface="Arial" charset="0"/>
                <a:ea typeface="ＭＳ Ｐゴシック" charset="0"/>
              </a:rPr>
              <a:t>الظهر</a:t>
            </a:r>
            <a:endPar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0" cap="none" spc="0" normalizeH="0" baseline="0" noProof="0" dirty="0">
                <a:ln>
                  <a:noFill/>
                </a:ln>
                <a:solidFill>
                  <a:srgbClr val="000000"/>
                </a:solidFill>
                <a:effectLst/>
                <a:uLnTx/>
                <a:uFillTx/>
                <a:latin typeface="Arial" charset="0"/>
                <a:ea typeface="ＭＳ Ｐゴシック" charset="0"/>
              </a:rPr>
              <a:t>اليوم</a:t>
            </a:r>
            <a:endParaRPr kumimoji="0" lang="en-US" altLang="zh-CN" sz="32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000000"/>
                </a:solidFill>
                <a:effectLst/>
                <a:uLnTx/>
                <a:uFillTx/>
                <a:latin typeface="Arial" charset="0"/>
                <a:ea typeface="ＭＳ Ｐゴシック" charset="0"/>
              </a:rPr>
              <a:t>بدء اليوم اليهودي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000000"/>
                </a:solidFill>
                <a:effectLst/>
                <a:uLnTx/>
                <a:uFillTx/>
                <a:latin typeface="Arial" charset="0"/>
                <a:ea typeface="ＭＳ Ｐゴシック" charset="0"/>
              </a:rPr>
              <a:t>بدء اليوم الروماني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0" cap="none" spc="0" normalizeH="0" baseline="0" noProof="0" dirty="0">
                <a:ln>
                  <a:noFill/>
                </a:ln>
                <a:solidFill>
                  <a:srgbClr val="FFFFFF"/>
                </a:solidFill>
                <a:effectLst/>
                <a:uLnTx/>
                <a:uFillTx/>
                <a:latin typeface="Arial" charset="0"/>
                <a:ea typeface="ＭＳ Ｐゴシック" charset="0"/>
              </a:rPr>
              <a:t>منتصف الليل</a:t>
            </a:r>
            <a:endPar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0" cap="none" spc="0" normalizeH="0" baseline="0" noProof="0" dirty="0">
                <a:ln>
                  <a:noFill/>
                </a:ln>
                <a:solidFill>
                  <a:srgbClr val="FFFFFF"/>
                </a:solidFill>
                <a:effectLst/>
                <a:uLnTx/>
                <a:uFillTx/>
                <a:latin typeface="Arial" charset="0"/>
                <a:ea typeface="ＭＳ Ｐゴシック" charset="0"/>
              </a:rPr>
              <a:t>الغروب</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0" cap="none" spc="0" normalizeH="0" baseline="0" noProof="0" dirty="0">
                <a:ln>
                  <a:noFill/>
                </a:ln>
                <a:solidFill>
                  <a:srgbClr val="FFFFFF"/>
                </a:solidFill>
                <a:effectLst/>
                <a:uLnTx/>
                <a:uFillTx/>
                <a:latin typeface="Arial" charset="0"/>
                <a:ea typeface="ＭＳ Ｐゴシック" charset="0"/>
              </a:rPr>
              <a:t>الليل</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1" y="4947039"/>
            <a:ext cx="1535991" cy="11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24 ساعة</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قبل / بعد الظهر</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noProof="0" dirty="0">
                <a:solidFill>
                  <a:srgbClr val="000000"/>
                </a:solidFill>
                <a:latin typeface="Arial" charset="0"/>
              </a:rPr>
              <a:t>روماني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noProof="0" dirty="0">
                <a:solidFill>
                  <a:srgbClr val="000000"/>
                </a:solidFill>
                <a:latin typeface="Arial" charset="0"/>
              </a:rPr>
              <a:t>يهودي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0666437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panose="020B0604020202020204" pitchFamily="34" charset="0"/>
                <a:cs typeface="Arial" panose="020B0604020202020204" pitchFamily="34" charset="0"/>
              </a:rPr>
              <a:t>متى يبدأ اليوم</a:t>
            </a:r>
            <a:endParaRPr lang="en-US" altLang="zh-CN" sz="40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الروماني</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اليهودي</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ص</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ص</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ظ</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م</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ص</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 ص</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ظ</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 م</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1</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1</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2</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2</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 م</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مساء</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كان صباح</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يوم واحد</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كان مساء</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كان صباح</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اليوم الثاني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7456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99164" y="1828800"/>
            <a:ext cx="9144000" cy="39624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الخلق الفوري (مز 33 : 6)</a:t>
            </a:r>
            <a:endParaRPr lang="en-US"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مساء و صباح</a:t>
            </a:r>
            <a:endParaRPr lang="en-US"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الصفة العددية (ثانياً)</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نمط العمل و الراحة</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الشمس و القمر لم يكونا قبل اليوم 4</a:t>
            </a:r>
            <a:endParaRPr lang="en-US" sz="40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1422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mtn&amp;lak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Rectangle 14"/>
          <p:cNvSpPr>
            <a:spLocks noChangeArrowheads="1"/>
          </p:cNvSpPr>
          <p:nvPr/>
        </p:nvSpPr>
        <p:spPr bwMode="auto">
          <a:xfrm>
            <a:off x="296862" y="2060575"/>
            <a:ext cx="88122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SzPct val="95000"/>
              <a:buFont typeface="Monotype Sorts" charset="0"/>
              <a:buNone/>
            </a:pPr>
            <a:r>
              <a:rPr lang="ar-JO" altLang="zh-CN" sz="4000" b="1" dirty="0">
                <a:solidFill>
                  <a:srgbClr val="FFFFFF"/>
                </a:solidFill>
                <a:effectLst>
                  <a:glow rad="228600">
                    <a:schemeClr val="tx1"/>
                  </a:glow>
                </a:effectLst>
                <a:latin typeface="Trebuchet MS" charset="0"/>
                <a:ea typeface="ヒラギノ角ゴ Pro W3" charset="0"/>
                <a:cs typeface="ヒラギノ角ゴ Pro W3" charset="0"/>
              </a:rPr>
              <a:t>لأن أموره غير المنظورة ترى منذ خلق العالم مدركة بالمصنوعات قدرته السرمدية و لاهوته حتى إنهم بلا عذر</a:t>
            </a:r>
            <a:endParaRPr lang="en-US" altLang="zh-CN" sz="4000" b="1" dirty="0">
              <a:solidFill>
                <a:srgbClr val="FFFFFF"/>
              </a:solidFill>
              <a:effectLst>
                <a:glow rad="228600">
                  <a:schemeClr val="tx1"/>
                </a:glow>
              </a:effectLst>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defRPr/>
            </a:pPr>
            <a:r>
              <a:rPr lang="ar-JO" dirty="0">
                <a:solidFill>
                  <a:srgbClr val="FFFFFF"/>
                </a:solidFill>
              </a:rPr>
              <a:t>رومية 1 : 20</a:t>
            </a:r>
            <a:endParaRPr lang="en-US" dirty="0">
              <a:solidFill>
                <a:srgbClr val="FFFFFF"/>
              </a:solidFill>
            </a:endParaRPr>
          </a:p>
        </p:txBody>
      </p:sp>
      <p:sp>
        <p:nvSpPr>
          <p:cNvPr id="88069" name="Text Box 5"/>
          <p:cNvSpPr txBox="1">
            <a:spLocks noChangeArrowheads="1"/>
          </p:cNvSpPr>
          <p:nvPr/>
        </p:nvSpPr>
        <p:spPr bwMode="auto">
          <a:xfrm>
            <a:off x="34925" y="625475"/>
            <a:ext cx="3810000" cy="646331"/>
          </a:xfrm>
          <a:prstGeom prst="rect">
            <a:avLst/>
          </a:prstGeom>
          <a:noFill/>
          <a:ln w="9525">
            <a:noFill/>
            <a:miter lim="800000"/>
            <a:headEnd/>
            <a:tailEnd/>
          </a:ln>
          <a:effectLst/>
        </p:spPr>
        <p:txBody>
          <a:bodyPr>
            <a:spAutoFit/>
          </a:bodyPr>
          <a:lstStyle/>
          <a:p>
            <a:pPr eaLnBrk="1" hangingPunct="1">
              <a:defRPr/>
            </a:pPr>
            <a:r>
              <a:rPr lang="ar-JO" sz="3600" b="1" dirty="0">
                <a:effectLst>
                  <a:glow rad="304800">
                    <a:schemeClr val="bg1">
                      <a:alpha val="88000"/>
                    </a:schemeClr>
                  </a:glow>
                </a:effectLst>
                <a:ea typeface="ヒラギノ角ゴ Pro W3" charset="-128"/>
                <a:cs typeface="ヒラギノ角ゴ Pro W3" charset="-128"/>
              </a:rPr>
              <a:t>منذ بدء الخليقة</a:t>
            </a:r>
            <a:endParaRPr lang="en-US" sz="3600" b="1" dirty="0">
              <a:effectLst>
                <a:glow rad="304800">
                  <a:schemeClr val="bg1">
                    <a:alpha val="88000"/>
                  </a:schemeClr>
                </a:glow>
              </a:effectLst>
              <a:ea typeface="ヒラギノ角ゴ Pro W3" charset="-128"/>
              <a:cs typeface="ヒラギノ角ゴ Pro W3" charset="-128"/>
            </a:endParaRPr>
          </a:p>
        </p:txBody>
      </p:sp>
      <p:sp>
        <p:nvSpPr>
          <p:cNvPr id="88070" name="Text Box 6"/>
          <p:cNvSpPr txBox="1">
            <a:spLocks noChangeArrowheads="1"/>
          </p:cNvSpPr>
          <p:nvPr/>
        </p:nvSpPr>
        <p:spPr bwMode="auto">
          <a:xfrm>
            <a:off x="3551238" y="620713"/>
            <a:ext cx="3181350" cy="646331"/>
          </a:xfrm>
          <a:prstGeom prst="rect">
            <a:avLst/>
          </a:prstGeom>
          <a:noFill/>
          <a:ln w="9525">
            <a:noFill/>
            <a:miter lim="800000"/>
            <a:headEnd/>
            <a:tailEnd/>
          </a:ln>
          <a:effectLst/>
        </p:spPr>
        <p:txBody>
          <a:bodyPr>
            <a:spAutoFit/>
          </a:bodyPr>
          <a:lstStyle/>
          <a:p>
            <a:pPr eaLnBrk="1" hangingPunct="1">
              <a:defRPr/>
            </a:pPr>
            <a:r>
              <a:rPr lang="ar-JO" sz="3600" b="1" dirty="0">
                <a:effectLst>
                  <a:glow rad="304800">
                    <a:schemeClr val="bg1">
                      <a:alpha val="88000"/>
                    </a:schemeClr>
                  </a:glow>
                </a:effectLst>
                <a:ea typeface="ヒラギノ角ゴ Pro W3" charset="-128"/>
                <a:cs typeface="ヒラギノ角ゴ Pro W3" charset="-128"/>
              </a:rPr>
              <a:t>رأى الناس الله</a:t>
            </a:r>
            <a:endParaRPr lang="en-US" sz="3600" b="1" dirty="0">
              <a:effectLst>
                <a:glow rad="304800">
                  <a:schemeClr val="bg1">
                    <a:alpha val="88000"/>
                  </a:schemeClr>
                </a:glow>
              </a:effectLst>
              <a:ea typeface="ヒラギノ角ゴ Pro W3" charset="-128"/>
              <a:cs typeface="ヒラギノ角ゴ Pro W3" charset="-128"/>
            </a:endParaRPr>
          </a:p>
        </p:txBody>
      </p:sp>
      <p:grpSp>
        <p:nvGrpSpPr>
          <p:cNvPr id="2" name="Group 7"/>
          <p:cNvGrpSpPr>
            <a:grpSpLocks/>
          </p:cNvGrpSpPr>
          <p:nvPr/>
        </p:nvGrpSpPr>
        <p:grpSpPr bwMode="auto">
          <a:xfrm>
            <a:off x="733534" y="1539622"/>
            <a:ext cx="4608512" cy="1239714"/>
            <a:chOff x="762" y="1602"/>
            <a:chExt cx="2208" cy="858"/>
          </a:xfrm>
        </p:grpSpPr>
        <p:sp>
          <p:nvSpPr>
            <p:cNvPr id="88072" name="Oval 8"/>
            <p:cNvSpPr>
              <a:spLocks noChangeArrowheads="1"/>
            </p:cNvSpPr>
            <p:nvPr/>
          </p:nvSpPr>
          <p:spPr bwMode="auto">
            <a:xfrm>
              <a:off x="762" y="1824"/>
              <a:ext cx="2208" cy="636"/>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eaLnBrk="1" hangingPunct="1">
                <a:defRPr/>
              </a:pPr>
              <a:endParaRPr lang="en-US">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0"/>
          <p:cNvGrpSpPr>
            <a:grpSpLocks/>
          </p:cNvGrpSpPr>
          <p:nvPr/>
        </p:nvGrpSpPr>
        <p:grpSpPr bwMode="auto">
          <a:xfrm flipH="1">
            <a:off x="889000" y="893966"/>
            <a:ext cx="6410325"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eaLnBrk="1" hangingPunct="1">
                <a:defRPr/>
              </a:pPr>
              <a:endParaRPr lang="en-US">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4969" name="Text Box 13"/>
          <p:cNvSpPr txBox="1">
            <a:spLocks noChangeArrowheads="1"/>
          </p:cNvSpPr>
          <p:nvPr/>
        </p:nvSpPr>
        <p:spPr bwMode="auto">
          <a:xfrm>
            <a:off x="8382000" y="76200"/>
            <a:ext cx="651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ea typeface="ヒラギノ角ゴ Pro W3" charset="0"/>
                <a:cs typeface="ヒラギノ角ゴ Pro W3" charset="0"/>
              </a:rPr>
              <a:t>161</a:t>
            </a:r>
            <a:endParaRPr lang="en-US" altLang="zh-CN" b="1" dirty="0">
              <a:solidFill>
                <a:srgbClr val="FFFFFF"/>
              </a:solidFill>
              <a:ea typeface="ヒラギノ角ゴ Pro W3" charset="0"/>
              <a:cs typeface="ヒラギノ角ゴ Pro W3" charset="0"/>
            </a:endParaRPr>
          </a:p>
        </p:txBody>
      </p:sp>
      <p:sp>
        <p:nvSpPr>
          <p:cNvPr id="15" name="Text Box 6"/>
          <p:cNvSpPr txBox="1">
            <a:spLocks noChangeArrowheads="1"/>
          </p:cNvSpPr>
          <p:nvPr/>
        </p:nvSpPr>
        <p:spPr bwMode="auto">
          <a:xfrm>
            <a:off x="6443663" y="620713"/>
            <a:ext cx="2665412" cy="1200329"/>
          </a:xfrm>
          <a:prstGeom prst="rect">
            <a:avLst/>
          </a:prstGeom>
          <a:noFill/>
          <a:ln w="9525">
            <a:noFill/>
            <a:miter lim="800000"/>
            <a:headEnd/>
            <a:tailEnd/>
          </a:ln>
          <a:effectLst/>
        </p:spPr>
        <p:txBody>
          <a:bodyPr>
            <a:spAutoFit/>
          </a:bodyPr>
          <a:lstStyle/>
          <a:p>
            <a:pPr eaLnBrk="1" hangingPunct="1">
              <a:defRPr/>
            </a:pPr>
            <a:r>
              <a:rPr lang="ar-JO" sz="3600" b="1" dirty="0">
                <a:effectLst>
                  <a:glow rad="304800">
                    <a:schemeClr val="bg1">
                      <a:alpha val="88000"/>
                    </a:schemeClr>
                  </a:glow>
                </a:effectLst>
                <a:ea typeface="ヒラギノ角ゴ Pro W3" charset="-128"/>
                <a:cs typeface="ヒラギノ角ゴ Pro W3" charset="-128"/>
              </a:rPr>
              <a:t>= يوم من 24 ساعة حرفية</a:t>
            </a:r>
            <a:endParaRPr lang="en-US" sz="3600" b="1" dirty="0">
              <a:effectLst>
                <a:glow rad="304800">
                  <a:schemeClr val="bg1">
                    <a:alpha val="88000"/>
                  </a:schemeClr>
                </a:glow>
              </a:effectLst>
              <a:ea typeface="ヒラギノ角ゴ Pro W3" charset="-128"/>
              <a:cs typeface="ヒラギノ角ゴ Pro W3" charset="-128"/>
            </a:endParaRPr>
          </a:p>
        </p:txBody>
      </p:sp>
    </p:spTree>
    <p:extLst>
      <p:ext uri="{BB962C8B-B14F-4D97-AF65-F5344CB8AC3E}">
        <p14:creationId xmlns:p14="http://schemas.microsoft.com/office/powerpoint/2010/main" val="2899060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يمكن أن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الأصنام ؟</a:t>
            </a:r>
            <a:br>
              <a:rPr lang="ar-JO" b="1" dirty="0">
                <a:effectLst>
                  <a:glow rad="127000">
                    <a:schemeClr val="tx1"/>
                  </a:glow>
                </a:effectLst>
                <a:latin typeface="Arial" charset="0"/>
                <a:ea typeface="ＭＳ Ｐゴシック" charset="0"/>
                <a:cs typeface="ＭＳ Ｐゴシック" charset="0"/>
              </a:rPr>
            </a:br>
            <a:br>
              <a:rPr lang="ar-JO"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lvl="0" algn="ctr">
              <a:defRPr/>
            </a:pPr>
            <a:r>
              <a:rPr lang="ar-JO" sz="4800" spc="400" dirty="0">
                <a:solidFill>
                  <a:srgbClr val="C81234"/>
                </a:solidFill>
                <a:latin typeface="Arial"/>
                <a:cs typeface="Arial"/>
              </a:rPr>
              <a:t>أصنام</a:t>
            </a:r>
          </a:p>
          <a:p>
            <a:pPr lvl="0" algn="ctr">
              <a:defRPr/>
            </a:pPr>
            <a:r>
              <a:rPr lang="ar-JO" sz="4800" spc="400" dirty="0">
                <a:solidFill>
                  <a:srgbClr val="C81234"/>
                </a:solidFill>
                <a:latin typeface="Arial"/>
                <a:cs typeface="Arial"/>
              </a:rPr>
              <a:t>القلب</a:t>
            </a:r>
            <a:endParaRPr lang="en-US" sz="4800" spc="400" dirty="0">
              <a:solidFill>
                <a:srgbClr val="C81234"/>
              </a:solidFill>
              <a:latin typeface="Arial"/>
              <a:cs typeface="Arial"/>
            </a:endParaRPr>
          </a:p>
        </p:txBody>
      </p:sp>
    </p:spTree>
    <p:extLst>
      <p:ext uri="{BB962C8B-B14F-4D97-AF65-F5344CB8AC3E}">
        <p14:creationId xmlns:p14="http://schemas.microsoft.com/office/powerpoint/2010/main" val="32226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p>
        </p:txBody>
      </p:sp>
      <p:sp>
        <p:nvSpPr>
          <p:cNvPr id="425986" name="Rectangle 3"/>
          <p:cNvSpPr>
            <a:spLocks noGrp="1" noChangeArrowheads="1"/>
          </p:cNvSpPr>
          <p:nvPr>
            <p:ph type="title"/>
          </p:nvPr>
        </p:nvSpPr>
        <p:spPr>
          <a:xfrm>
            <a:off x="-762000" y="5715000"/>
            <a:ext cx="7772400" cy="1143000"/>
          </a:xfrm>
        </p:spPr>
        <p:txBody>
          <a:bodyPr/>
          <a:lstStyle/>
          <a:p>
            <a:pPr eaLnBrk="1" hangingPunct="1"/>
            <a:r>
              <a:rPr lang="en-US" altLang="zh-CN">
                <a:latin typeface="Arial" charset="0"/>
                <a:ea typeface="ＭＳ Ｐゴシック" charset="0"/>
              </a:rPr>
              <a:t>Creation or Evolution?</a:t>
            </a:r>
          </a:p>
        </p:txBody>
      </p:sp>
      <p:pic>
        <p:nvPicPr>
          <p:cNvPr id="425987" name="Picture 4"/>
          <p:cNvPicPr>
            <a:picLocks noChangeAspect="1" noChangeArrowheads="1"/>
          </p:cNvPicPr>
          <p:nvPr/>
        </p:nvPicPr>
        <p:blipFill>
          <a:blip r:embed="rId3">
            <a:extLst>
              <a:ext uri="{28A0092B-C50C-407E-A947-70E740481C1C}">
                <a14:useLocalDpi xmlns:a14="http://schemas.microsoft.com/office/drawing/2010/main" val="0"/>
              </a:ext>
            </a:extLst>
          </a:blip>
          <a:srcRect l="18512" t="16628" r="23380" b="37178"/>
          <a:stretch>
            <a:fillRect/>
          </a:stretch>
        </p:blipFill>
        <p:spPr bwMode="auto">
          <a:xfrm>
            <a:off x="119063" y="76200"/>
            <a:ext cx="52149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8" name="Text Box 6"/>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rPr>
              <a:t>74</a:t>
            </a:r>
          </a:p>
        </p:txBody>
      </p:sp>
      <p:sp>
        <p:nvSpPr>
          <p:cNvPr id="1935362" name="Rectangle 2"/>
          <p:cNvSpPr>
            <a:spLocks noChangeArrowheads="1"/>
          </p:cNvSpPr>
          <p:nvPr/>
        </p:nvSpPr>
        <p:spPr bwMode="auto">
          <a:xfrm>
            <a:off x="2590800" y="0"/>
            <a:ext cx="6553200" cy="68580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935365" name="Picture 5"/>
          <p:cNvPicPr>
            <a:picLocks noChangeAspect="1" noChangeArrowheads="1"/>
          </p:cNvPicPr>
          <p:nvPr/>
        </p:nvPicPr>
        <p:blipFill>
          <a:blip r:embed="rId4">
            <a:extLst>
              <a:ext uri="{28A0092B-C50C-407E-A947-70E740481C1C}">
                <a14:useLocalDpi xmlns:a14="http://schemas.microsoft.com/office/drawing/2010/main" val="0"/>
              </a:ext>
            </a:extLst>
          </a:blip>
          <a:srcRect l="17755" r="22522" b="76991"/>
          <a:stretch>
            <a:fillRect/>
          </a:stretch>
        </p:blipFill>
        <p:spPr bwMode="auto">
          <a:xfrm rot="-750575">
            <a:off x="3059113" y="1773238"/>
            <a:ext cx="5638800"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7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1935362"/>
                                        </p:tgtEl>
                                      </p:cBhvr>
                                    </p:animEffect>
                                    <p:set>
                                      <p:cBhvr>
                                        <p:cTn id="7" dur="1" fill="hold">
                                          <p:stCondLst>
                                            <p:cond delay="499"/>
                                          </p:stCondLst>
                                        </p:cTn>
                                        <p:tgtEl>
                                          <p:spTgt spid="193536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935365"/>
                                        </p:tgtEl>
                                        <p:attrNameLst>
                                          <p:attrName>style.visibility</p:attrName>
                                        </p:attrNameLst>
                                      </p:cBhvr>
                                      <p:to>
                                        <p:strVal val="visible"/>
                                      </p:to>
                                    </p:set>
                                    <p:anim calcmode="lin" valueType="num">
                                      <p:cBhvr>
                                        <p:cTn id="12" dur="1000" fill="hold"/>
                                        <p:tgtEl>
                                          <p:spTgt spid="1935365"/>
                                        </p:tgtEl>
                                        <p:attrNameLst>
                                          <p:attrName>ppt_w</p:attrName>
                                        </p:attrNameLst>
                                      </p:cBhvr>
                                      <p:tavLst>
                                        <p:tav tm="0">
                                          <p:val>
                                            <p:fltVal val="0"/>
                                          </p:val>
                                        </p:tav>
                                        <p:tav tm="100000">
                                          <p:val>
                                            <p:strVal val="#ppt_w"/>
                                          </p:val>
                                        </p:tav>
                                      </p:tavLst>
                                    </p:anim>
                                    <p:anim calcmode="lin" valueType="num">
                                      <p:cBhvr>
                                        <p:cTn id="13" dur="1000" fill="hold"/>
                                        <p:tgtEl>
                                          <p:spTgt spid="1935365"/>
                                        </p:tgtEl>
                                        <p:attrNameLst>
                                          <p:attrName>ppt_h</p:attrName>
                                        </p:attrNameLst>
                                      </p:cBhvr>
                                      <p:tavLst>
                                        <p:tav tm="0">
                                          <p:val>
                                            <p:fltVal val="0"/>
                                          </p:val>
                                        </p:tav>
                                        <p:tav tm="100000">
                                          <p:val>
                                            <p:strVal val="#ppt_h"/>
                                          </p:val>
                                        </p:tav>
                                      </p:tavLst>
                                    </p:anim>
                                    <p:anim calcmode="lin" valueType="num">
                                      <p:cBhvr>
                                        <p:cTn id="14" dur="1000" fill="hold"/>
                                        <p:tgtEl>
                                          <p:spTgt spid="1935365"/>
                                        </p:tgtEl>
                                        <p:attrNameLst>
                                          <p:attrName>style.rotation</p:attrName>
                                        </p:attrNameLst>
                                      </p:cBhvr>
                                      <p:tavLst>
                                        <p:tav tm="0">
                                          <p:val>
                                            <p:fltVal val="90"/>
                                          </p:val>
                                        </p:tav>
                                        <p:tav tm="100000">
                                          <p:val>
                                            <p:fltVal val="0"/>
                                          </p:val>
                                        </p:tav>
                                      </p:tavLst>
                                    </p:anim>
                                    <p:animEffect transition="in" filter="fade">
                                      <p:cBhvr>
                                        <p:cTn id="15" dur="1000"/>
                                        <p:tgtEl>
                                          <p:spTgt spid="193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6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b="1" dirty="0">
                <a:solidFill>
                  <a:srgbClr val="FFFFFF"/>
                </a:solidFill>
                <a:latin typeface="Arial" charset="0"/>
              </a:rPr>
              <a:t>هل كانت الديناصورات قبل الإنسان</a:t>
            </a:r>
            <a:endParaRPr lang="en-US" sz="3600" b="1" dirty="0">
              <a:solidFill>
                <a:srgbClr val="FFFFFF"/>
              </a:solidFill>
              <a:latin typeface="Arial" charset="0"/>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3600" b="1" dirty="0">
                <a:solidFill>
                  <a:srgbClr val="FFFFFF"/>
                </a:solidFill>
                <a:latin typeface="Arial" charset="0"/>
                <a:ea typeface="ＭＳ Ｐゴシック" charset="0"/>
                <a:cs typeface="Arial" charset="0"/>
              </a:rPr>
              <a:t>نعم خلق الله الديناصورات مبكراً في اليوم السادس من الخلق</a:t>
            </a:r>
            <a:endParaRPr lang="en-US" sz="3600" b="1" dirty="0">
              <a:solidFill>
                <a:srgbClr val="FFFFFF"/>
              </a:solidFill>
              <a:latin typeface="Arial" charset="0"/>
              <a:ea typeface="ＭＳ Ｐゴシック" charset="0"/>
              <a:cs typeface="Arial"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a:extLst>
                <a:ext uri="{28A0092B-C50C-407E-A947-70E740481C1C}">
                  <a14:useLocalDpi xmlns:a14="http://schemas.microsoft.com/office/drawing/2010/main" val="0"/>
                </a:ext>
              </a:extLst>
            </a:blip>
            <a:srcRect b="5779"/>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36" t="15675" r="66056" b="76201"/>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eaLnBrk="1" hangingPunct="1"/>
            <a:r>
              <a:rPr lang="ar-JO" sz="5400" b="1" u="sng" dirty="0">
                <a:solidFill>
                  <a:srgbClr val="FFFFFF"/>
                </a:solidFill>
                <a:latin typeface="Arial" charset="0"/>
              </a:rPr>
              <a:t>تصميم الديناصورات</a:t>
            </a:r>
            <a:endParaRPr lang="en-US" sz="5400" b="1" u="sng" dirty="0">
              <a:solidFill>
                <a:srgbClr val="FFFFFF"/>
              </a:solidFill>
              <a:latin typeface="Arial" charset="0"/>
            </a:endParaRPr>
          </a:p>
        </p:txBody>
      </p:sp>
      <p:sp>
        <p:nvSpPr>
          <p:cNvPr id="8" name="Text Box 4"/>
          <p:cNvSpPr txBox="1">
            <a:spLocks noChangeArrowheads="1"/>
          </p:cNvSpPr>
          <p:nvPr/>
        </p:nvSpPr>
        <p:spPr bwMode="auto">
          <a:xfrm>
            <a:off x="854357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a:cs typeface="Arial"/>
              </a:rPr>
              <a:t>80</a:t>
            </a:r>
            <a:endParaRPr lang="en-US" altLang="zh-CN" b="1" dirty="0">
              <a:solidFill>
                <a:schemeClr val="bg1"/>
              </a:solidFill>
              <a:latin typeface="Arial"/>
              <a:cs typeface="Arial"/>
            </a:endParaRPr>
          </a:p>
        </p:txBody>
      </p:sp>
    </p:spTree>
    <p:extLst>
      <p:ext uri="{BB962C8B-B14F-4D97-AF65-F5344CB8AC3E}">
        <p14:creationId xmlns:p14="http://schemas.microsoft.com/office/powerpoint/2010/main" val="39384523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t="2567" b="50383"/>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ar-JO" sz="3200" b="1" dirty="0">
                  <a:solidFill>
                    <a:srgbClr val="2D2DB9">
                      <a:lumMod val="75000"/>
                    </a:srgbClr>
                  </a:solidFill>
                  <a:latin typeface="Arial" charset="0"/>
                </a:rPr>
                <a:t>حكايات تطورية</a:t>
              </a:r>
              <a:endParaRPr lang="en-US" sz="3200" b="1" dirty="0">
                <a:solidFill>
                  <a:srgbClr val="2D2DB9">
                    <a:lumMod val="75000"/>
                  </a:srgbClr>
                </a:solidFill>
                <a:latin typeface="Arial" charset="0"/>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br>
              <a:rPr lang="en-US" sz="4000" b="1" dirty="0">
                <a:solidFill>
                  <a:srgbClr val="FFFFFF"/>
                </a:solidFill>
                <a:latin typeface="Arial" charset="0"/>
              </a:rPr>
            </a:br>
            <a:r>
              <a:rPr lang="ar-JO" sz="4000" b="1" dirty="0">
                <a:solidFill>
                  <a:srgbClr val="FFFFFF"/>
                </a:solidFill>
                <a:latin typeface="Arial" charset="0"/>
              </a:rPr>
              <a:t>تعتمد نظرية التطور على نظرية انتقال الأشكال و التي تعتبر ضحية سهلة</a:t>
            </a:r>
            <a:endParaRPr lang="en-US" sz="4000" b="1" dirty="0">
              <a:solidFill>
                <a:srgbClr val="FFFFFF"/>
              </a:solidFill>
              <a:latin typeface="Arial" charset="0"/>
            </a:endParaRPr>
          </a:p>
        </p:txBody>
      </p:sp>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l="8827" t="53894" b="10176"/>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572000" y="1946296"/>
            <a:ext cx="4405784" cy="2562824"/>
          </a:xfrm>
          <a:prstGeom prst="rect">
            <a:avLst/>
          </a:prstGeom>
        </p:spPr>
      </p:pic>
      <p:sp>
        <p:nvSpPr>
          <p:cNvPr id="8" name="Text Box 5"/>
          <p:cNvSpPr txBox="1">
            <a:spLocks noChangeArrowheads="1"/>
          </p:cNvSpPr>
          <p:nvPr/>
        </p:nvSpPr>
        <p:spPr bwMode="auto">
          <a:xfrm>
            <a:off x="84906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a:cs typeface="Arial"/>
              </a:rPr>
              <a:t>75</a:t>
            </a:r>
            <a:endParaRPr lang="en-US" altLang="zh-CN" b="1" dirty="0">
              <a:solidFill>
                <a:srgbClr val="FFFFFF"/>
              </a:solidFill>
              <a:latin typeface="Arial"/>
              <a:cs typeface="Arial"/>
            </a:endParaRPr>
          </a:p>
        </p:txBody>
      </p:sp>
    </p:spTree>
    <p:extLst>
      <p:ext uri="{BB962C8B-B14F-4D97-AF65-F5344CB8AC3E}">
        <p14:creationId xmlns:p14="http://schemas.microsoft.com/office/powerpoint/2010/main" val="38388536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6336" y="0"/>
            <a:ext cx="9150336" cy="6878135"/>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FFFFFF"/>
              </a:solidFill>
            </a:endParaRPr>
          </a:p>
        </p:txBody>
      </p:sp>
      <p:pic>
        <p:nvPicPr>
          <p:cNvPr id="432131" name="Picture 4" descr="eart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0213" name="Rectangle 5"/>
          <p:cNvSpPr>
            <a:spLocks noGrp="1" noChangeArrowheads="1"/>
          </p:cNvSpPr>
          <p:nvPr>
            <p:ph type="title"/>
          </p:nvPr>
        </p:nvSpPr>
        <p:spPr/>
        <p:txBody>
          <a:bodyPr/>
          <a:lstStyle/>
          <a:p>
            <a:pPr eaLnBrk="1" hangingPunct="1">
              <a:defRPr/>
            </a:pPr>
            <a:r>
              <a:rPr lang="ar-JO"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أدبيات موازية لسفر التكوين</a:t>
            </a:r>
            <a:endParaRPr lang="en-US" b="1" dirty="0">
              <a:solidFill>
                <a:srgbClr val="FFFFFF"/>
              </a:solidFill>
              <a:latin typeface="Arial" charset="0"/>
              <a:ea typeface="ＭＳ Ｐゴシック" charset="0"/>
              <a:cs typeface="ＭＳ Ｐゴシック" charset="0"/>
            </a:endParaRPr>
          </a:p>
        </p:txBody>
      </p:sp>
      <p:sp>
        <p:nvSpPr>
          <p:cNvPr id="2270214" name="Text Box 6"/>
          <p:cNvSpPr txBox="1">
            <a:spLocks noChangeArrowheads="1"/>
          </p:cNvSpPr>
          <p:nvPr/>
        </p:nvSpPr>
        <p:spPr bwMode="auto">
          <a:xfrm>
            <a:off x="8378832" y="76200"/>
            <a:ext cx="764953"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sz="2400" b="1" dirty="0">
                <a:solidFill>
                  <a:srgbClr val="FFFFFF"/>
                </a:solidFill>
                <a:latin typeface="Arial"/>
                <a:ea typeface="ＭＳ Ｐゴシック" pitchFamily="-112" charset="-128"/>
                <a:cs typeface="Arial"/>
              </a:rPr>
              <a:t>79ف</a:t>
            </a:r>
            <a:endParaRPr lang="en-US" sz="2400" b="1" dirty="0">
              <a:solidFill>
                <a:srgbClr val="FFFFFF"/>
              </a:solidFill>
              <a:latin typeface="Arial"/>
              <a:ea typeface="ＭＳ Ｐゴシック" pitchFamily="-112" charset="-128"/>
              <a:cs typeface="Arial"/>
            </a:endParaRPr>
          </a:p>
        </p:txBody>
      </p:sp>
      <p:sp>
        <p:nvSpPr>
          <p:cNvPr id="2270215" name="Rectangle 7"/>
          <p:cNvSpPr>
            <a:spLocks noChangeArrowheads="1"/>
          </p:cNvSpPr>
          <p:nvPr/>
        </p:nvSpPr>
        <p:spPr bwMode="auto">
          <a:xfrm>
            <a:off x="76200" y="1524000"/>
            <a:ext cx="4940300" cy="2913063"/>
          </a:xfrm>
          <a:prstGeom prst="rect">
            <a:avLst/>
          </a:prstGeom>
          <a:noFill/>
          <a:ln w="9525">
            <a:noFill/>
            <a:miter lim="800000"/>
            <a:headEnd/>
            <a:tailEnd/>
          </a:ln>
          <a:effectLst/>
        </p:spPr>
        <p:txBody>
          <a:bodyPr/>
          <a:lstStyle/>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rPr>
              <a:t>* لاهوت ممفيت</a:t>
            </a:r>
            <a:endParaRPr lang="en-US" sz="3600" b="1" dirty="0">
              <a:solidFill>
                <a:srgbClr val="FFFFFF"/>
              </a:solidFill>
              <a:effectLst>
                <a:outerShdw blurRad="38100" dist="38100" dir="2700000" algn="tl">
                  <a:srgbClr val="010199"/>
                </a:outerShdw>
              </a:effectLst>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rPr>
              <a:t>* إنوما إليش</a:t>
            </a:r>
            <a:endParaRPr lang="en-US" sz="3600" b="1" dirty="0">
              <a:solidFill>
                <a:srgbClr val="FFFFFF"/>
              </a:solidFill>
              <a:effectLst>
                <a:outerShdw blurRad="38100" dist="38100" dir="2700000" algn="tl">
                  <a:srgbClr val="010199"/>
                </a:outerShdw>
              </a:effectLst>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rPr>
              <a:t>* ملحمة أتراحسيس</a:t>
            </a:r>
            <a:endParaRPr lang="en-US" sz="3600" b="1" dirty="0">
              <a:solidFill>
                <a:srgbClr val="FFFFFF"/>
              </a:solidFill>
              <a:effectLst>
                <a:outerShdw blurRad="38100" dist="38100" dir="2700000" algn="tl">
                  <a:srgbClr val="010199"/>
                </a:outerShdw>
              </a:effectLst>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rPr>
              <a:t>* ملحمة جلجامش</a:t>
            </a:r>
            <a:endParaRPr lang="en-US" sz="3600" b="1" dirty="0">
              <a:solidFill>
                <a:srgbClr val="FFFFFF"/>
              </a:solidFill>
              <a:effectLst>
                <a:outerShdw blurRad="38100" dist="38100" dir="2700000" algn="tl">
                  <a:srgbClr val="010199"/>
                </a:outerShdw>
              </a:effectLst>
            </a:endParaRPr>
          </a:p>
        </p:txBody>
      </p:sp>
      <p:sp>
        <p:nvSpPr>
          <p:cNvPr id="2270216" name="Rectangle 8"/>
          <p:cNvSpPr>
            <a:spLocks noChangeArrowheads="1"/>
          </p:cNvSpPr>
          <p:nvPr/>
        </p:nvSpPr>
        <p:spPr bwMode="auto">
          <a:xfrm>
            <a:off x="4876800" y="1524000"/>
            <a:ext cx="4266985" cy="2667000"/>
          </a:xfrm>
          <a:prstGeom prst="rect">
            <a:avLst/>
          </a:prstGeom>
          <a:noFill/>
          <a:ln w="9525">
            <a:noFill/>
            <a:miter lim="800000"/>
            <a:headEnd/>
            <a:tailEnd/>
          </a:ln>
          <a:effectLst/>
        </p:spPr>
        <p:txBody>
          <a:bodyPr/>
          <a:lstStyle/>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rPr>
              <a:t>* الخليقة</a:t>
            </a:r>
            <a:endParaRPr lang="en-US" sz="3600" b="1" dirty="0">
              <a:solidFill>
                <a:srgbClr val="FFFFFF"/>
              </a:solidFill>
              <a:effectLst>
                <a:outerShdw blurRad="38100" dist="38100" dir="2700000" algn="tl">
                  <a:srgbClr val="010199"/>
                </a:outerShdw>
              </a:effectLst>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rPr>
              <a:t>* الخليقة</a:t>
            </a:r>
            <a:endParaRPr lang="en-US" sz="3600" b="1" dirty="0">
              <a:solidFill>
                <a:srgbClr val="FFFFFF"/>
              </a:solidFill>
              <a:effectLst>
                <a:outerShdw blurRad="38100" dist="38100" dir="2700000" algn="tl">
                  <a:srgbClr val="010199"/>
                </a:outerShdw>
              </a:effectLst>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rPr>
              <a:t>* الخليقة و الطوفان</a:t>
            </a:r>
            <a:endParaRPr lang="en-US" sz="3600" b="1" dirty="0">
              <a:solidFill>
                <a:srgbClr val="FFFFFF"/>
              </a:solidFill>
              <a:effectLst>
                <a:outerShdw blurRad="38100" dist="38100" dir="2700000" algn="tl">
                  <a:srgbClr val="010199"/>
                </a:outerShdw>
              </a:effectLst>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rPr>
              <a:t>* الطوفان</a:t>
            </a:r>
            <a:endParaRPr lang="en-US" sz="3600" b="1" dirty="0">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27176362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0215">
                                            <p:txEl>
                                              <p:pRg st="0" end="0"/>
                                            </p:txEl>
                                          </p:spTgt>
                                        </p:tgtEl>
                                        <p:attrNameLst>
                                          <p:attrName>style.visibility</p:attrName>
                                        </p:attrNameLst>
                                      </p:cBhvr>
                                      <p:to>
                                        <p:strVal val="visible"/>
                                      </p:to>
                                    </p:set>
                                    <p:animEffect transition="in" filter="wipe(left)">
                                      <p:cBhvr>
                                        <p:cTn id="7" dur="500"/>
                                        <p:tgtEl>
                                          <p:spTgt spid="22702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70215">
                                            <p:txEl>
                                              <p:pRg st="1" end="1"/>
                                            </p:txEl>
                                          </p:spTgt>
                                        </p:tgtEl>
                                        <p:attrNameLst>
                                          <p:attrName>style.visibility</p:attrName>
                                        </p:attrNameLst>
                                      </p:cBhvr>
                                      <p:to>
                                        <p:strVal val="visible"/>
                                      </p:to>
                                    </p:set>
                                    <p:animEffect transition="in" filter="wipe(left)">
                                      <p:cBhvr>
                                        <p:cTn id="12" dur="500"/>
                                        <p:tgtEl>
                                          <p:spTgt spid="22702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70215">
                                            <p:txEl>
                                              <p:pRg st="2" end="2"/>
                                            </p:txEl>
                                          </p:spTgt>
                                        </p:tgtEl>
                                        <p:attrNameLst>
                                          <p:attrName>style.visibility</p:attrName>
                                        </p:attrNameLst>
                                      </p:cBhvr>
                                      <p:to>
                                        <p:strVal val="visible"/>
                                      </p:to>
                                    </p:set>
                                    <p:animEffect transition="in" filter="wipe(left)">
                                      <p:cBhvr>
                                        <p:cTn id="17" dur="500"/>
                                        <p:tgtEl>
                                          <p:spTgt spid="22702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70215">
                                            <p:txEl>
                                              <p:pRg st="3" end="3"/>
                                            </p:txEl>
                                          </p:spTgt>
                                        </p:tgtEl>
                                        <p:attrNameLst>
                                          <p:attrName>style.visibility</p:attrName>
                                        </p:attrNameLst>
                                      </p:cBhvr>
                                      <p:to>
                                        <p:strVal val="visible"/>
                                      </p:to>
                                    </p:set>
                                    <p:animEffect transition="in" filter="wipe(left)">
                                      <p:cBhvr>
                                        <p:cTn id="22" dur="500"/>
                                        <p:tgtEl>
                                          <p:spTgt spid="22702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70216">
                                            <p:txEl>
                                              <p:pRg st="0" end="0"/>
                                            </p:txEl>
                                          </p:spTgt>
                                        </p:tgtEl>
                                        <p:attrNameLst>
                                          <p:attrName>style.visibility</p:attrName>
                                        </p:attrNameLst>
                                      </p:cBhvr>
                                      <p:to>
                                        <p:strVal val="visible"/>
                                      </p:to>
                                    </p:set>
                                    <p:animEffect transition="in" filter="wipe(left)">
                                      <p:cBhvr>
                                        <p:cTn id="27" dur="500"/>
                                        <p:tgtEl>
                                          <p:spTgt spid="22702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70216">
                                            <p:txEl>
                                              <p:pRg st="1" end="1"/>
                                            </p:txEl>
                                          </p:spTgt>
                                        </p:tgtEl>
                                        <p:attrNameLst>
                                          <p:attrName>style.visibility</p:attrName>
                                        </p:attrNameLst>
                                      </p:cBhvr>
                                      <p:to>
                                        <p:strVal val="visible"/>
                                      </p:to>
                                    </p:set>
                                    <p:animEffect transition="in" filter="wipe(left)">
                                      <p:cBhvr>
                                        <p:cTn id="32" dur="500"/>
                                        <p:tgtEl>
                                          <p:spTgt spid="22702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70216">
                                            <p:txEl>
                                              <p:pRg st="2" end="2"/>
                                            </p:txEl>
                                          </p:spTgt>
                                        </p:tgtEl>
                                        <p:attrNameLst>
                                          <p:attrName>style.visibility</p:attrName>
                                        </p:attrNameLst>
                                      </p:cBhvr>
                                      <p:to>
                                        <p:strVal val="visible"/>
                                      </p:to>
                                    </p:set>
                                    <p:animEffect transition="in" filter="wipe(left)">
                                      <p:cBhvr>
                                        <p:cTn id="37" dur="500"/>
                                        <p:tgtEl>
                                          <p:spTgt spid="227021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70216">
                                            <p:txEl>
                                              <p:pRg st="3" end="3"/>
                                            </p:txEl>
                                          </p:spTgt>
                                        </p:tgtEl>
                                        <p:attrNameLst>
                                          <p:attrName>style.visibility</p:attrName>
                                        </p:attrNameLst>
                                      </p:cBhvr>
                                      <p:to>
                                        <p:strVal val="visible"/>
                                      </p:to>
                                    </p:set>
                                    <p:animEffect transition="in" filter="wipe(left)">
                                      <p:cBhvr>
                                        <p:cTn id="42" dur="500"/>
                                        <p:tgtEl>
                                          <p:spTgt spid="22702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215" grpId="0" build="p"/>
      <p:bldP spid="2270216"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1560" y="980728"/>
            <a:ext cx="7831342" cy="5441664"/>
          </a:xfrm>
          <a:prstGeom prst="rect">
            <a:avLst/>
          </a:prstGeom>
        </p:spPr>
      </p:pic>
      <p:sp>
        <p:nvSpPr>
          <p:cNvPr id="3" name="Title 2"/>
          <p:cNvSpPr>
            <a:spLocks noGrp="1"/>
          </p:cNvSpPr>
          <p:nvPr>
            <p:ph type="title" idx="4294967295"/>
          </p:nvPr>
        </p:nvSpPr>
        <p:spPr>
          <a:xfrm>
            <a:off x="-13684" y="-26162"/>
            <a:ext cx="8258091" cy="934882"/>
          </a:xfrm>
        </p:spPr>
        <p:txBody>
          <a:bodyPr/>
          <a:lstStyle/>
          <a:p>
            <a:r>
              <a:rPr lang="ar-JO" b="1" dirty="0">
                <a:solidFill>
                  <a:srgbClr val="FFFFFF"/>
                </a:solidFill>
              </a:rPr>
              <a:t>مردوخ يقتل تيامات</a:t>
            </a:r>
            <a:endParaRPr lang="en-US" b="1" dirty="0">
              <a:solidFill>
                <a:srgbClr val="FFFFFF"/>
              </a:solidFill>
            </a:endParaRPr>
          </a:p>
        </p:txBody>
      </p:sp>
      <p:sp>
        <p:nvSpPr>
          <p:cNvPr id="4" name="Text Box 6"/>
          <p:cNvSpPr txBox="1">
            <a:spLocks noChangeArrowheads="1"/>
          </p:cNvSpPr>
          <p:nvPr/>
        </p:nvSpPr>
        <p:spPr bwMode="auto">
          <a:xfrm>
            <a:off x="8378832" y="76200"/>
            <a:ext cx="764953"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sz="2400" b="1" dirty="0">
                <a:solidFill>
                  <a:srgbClr val="FFFFFF"/>
                </a:solidFill>
                <a:latin typeface="Arial"/>
                <a:ea typeface="ＭＳ Ｐゴシック" pitchFamily="-112" charset="-128"/>
                <a:cs typeface="Arial"/>
              </a:rPr>
              <a:t>79ف</a:t>
            </a:r>
            <a:endParaRPr lang="en-US" sz="2400"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3538262465"/>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p>
        </p:txBody>
      </p:sp>
      <p:sp>
        <p:nvSpPr>
          <p:cNvPr id="434178"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434179"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0388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2000">
                <a:solidFill>
                  <a:srgbClr val="000000"/>
                </a:solidFill>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a:solidFill>
                <a:srgbClr val="000000"/>
              </a:solidFill>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Futura Condensed" charset="0"/>
                <a:cs typeface="Futura Condensed" charset="0"/>
              </a:rPr>
              <a:t>كرة ناعمة مثل كتلة من مادة مهروسة ضعيفة</a:t>
            </a:r>
            <a:endParaRPr lang="en-US" sz="1600" b="1" dirty="0">
              <a:solidFill>
                <a:srgbClr val="000000"/>
              </a:solidFill>
              <a:latin typeface="Futura Condensed" charset="0"/>
              <a:cs typeface="Futura Condensed" charset="0"/>
            </a:endParaRP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000000"/>
                </a:solidFill>
                <a:latin typeface="Futura Condensed" charset="0"/>
                <a:cs typeface="Futura Condensed" charset="0"/>
              </a:rPr>
              <a:t>كرة ناعمة مثل كتلة من مادة مهروسة ضعيفة</a:t>
            </a:r>
            <a:endParaRPr lang="en-US" sz="1600" b="1" dirty="0">
              <a:solidFill>
                <a:srgbClr val="000000"/>
              </a:solidFill>
              <a:latin typeface="Futura Condensed" charset="0"/>
              <a:cs typeface="Futura Condensed" charset="0"/>
            </a:endParaRP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Futura Condensed" charset="0"/>
                <a:cs typeface="Futura Condensed" charset="0"/>
              </a:rPr>
              <a:t>رئيسيات مبكرة</a:t>
            </a:r>
            <a:endParaRPr lang="en-US" sz="1600" b="1" dirty="0">
              <a:solidFill>
                <a:srgbClr val="000000"/>
              </a:solidFill>
              <a:latin typeface="Futura Condensed" charset="0"/>
              <a:cs typeface="Futura Condensed" charset="0"/>
            </a:endParaRP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Futura Condensed" charset="0"/>
                <a:cs typeface="Futura Condensed" charset="0"/>
              </a:rPr>
              <a:t>الإنسان المنتصب</a:t>
            </a:r>
            <a:endParaRPr lang="en-US" sz="1600" b="1" dirty="0">
              <a:solidFill>
                <a:srgbClr val="000000"/>
              </a:solidFill>
              <a:latin typeface="Futura Condensed" charset="0"/>
              <a:cs typeface="Futura Condensed" charset="0"/>
            </a:endParaRP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a:solidFill>
                  <a:srgbClr val="000000"/>
                </a:solidFill>
                <a:latin typeface="Futura Condensed" charset="0"/>
                <a:cs typeface="Futura Condensed" charset="0"/>
              </a:rPr>
              <a:t>NEOLITHIC HOMO-SAPIEN</a:t>
            </a: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a:solidFill>
                  <a:srgbClr val="000000"/>
                </a:solidFill>
                <a:latin typeface="Futura Condensed" charset="0"/>
                <a:cs typeface="Futura Condensed" charset="0"/>
              </a:rPr>
              <a:t>EVOLVED HOMO-SAPIEN</a:t>
            </a: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6600" b="1" dirty="0">
                <a:solidFill>
                  <a:schemeClr val="bg1"/>
                </a:solidFill>
                <a:latin typeface="Futura Condensed" charset="0"/>
                <a:cs typeface="Futura Condensed" charset="0"/>
              </a:rPr>
              <a:t>تطور الإنسان</a:t>
            </a:r>
            <a:endParaRPr lang="en-US" sz="6600" b="1" dirty="0">
              <a:solidFill>
                <a:schemeClr val="bg1"/>
              </a:solidFill>
              <a:latin typeface="Futura Condensed" charset="0"/>
              <a:cs typeface="Futura Condensed" charset="0"/>
            </a:endParaRPr>
          </a:p>
        </p:txBody>
      </p:sp>
      <p:sp>
        <p:nvSpPr>
          <p:cNvPr id="436242" name="Text Box 6"/>
          <p:cNvSpPr txBox="1">
            <a:spLocks noChangeArrowheads="1"/>
          </p:cNvSpPr>
          <p:nvPr/>
        </p:nvSpPr>
        <p:spPr bwMode="auto">
          <a:xfrm>
            <a:off x="8458200" y="0"/>
            <a:ext cx="636713"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000000"/>
                </a:solidFill>
                <a:cs typeface="Arial" charset="0"/>
              </a:rPr>
              <a:t>77د</a:t>
            </a:r>
            <a:endParaRPr lang="en-US" altLang="zh-CN" b="1" dirty="0">
              <a:solidFill>
                <a:srgbClr val="000000"/>
              </a:solidFill>
              <a:cs typeface="Arial" charset="0"/>
            </a:endParaRPr>
          </a:p>
        </p:txBody>
      </p:sp>
    </p:spTree>
    <p:extLst>
      <p:ext uri="{BB962C8B-B14F-4D97-AF65-F5344CB8AC3E}">
        <p14:creationId xmlns:p14="http://schemas.microsoft.com/office/powerpoint/2010/main" val="2518412072"/>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1437845" y="3700367"/>
              <a:ext cx="1894750"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الماء يغطي الأرض</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اليوم 1 - 2</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أرض جافة و زرع</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اليوم 3</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endParaRPr>
            </a:p>
          </p:txBody>
        </p:sp>
      </p:grpSp>
      <p:grpSp>
        <p:nvGrpSpPr>
          <p:cNvPr id="10" name="Group 9"/>
          <p:cNvGrpSpPr/>
          <p:nvPr/>
        </p:nvGrpSpPr>
        <p:grpSpPr>
          <a:xfrm>
            <a:off x="5580112" y="3552635"/>
            <a:ext cx="2232248" cy="3632761"/>
            <a:chOff x="5580112" y="3552635"/>
            <a:chExt cx="2232248" cy="3632761"/>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552635"/>
              <a:ext cx="223224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الشمس و القمر و النجوم</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اليوم 4</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الإنفجار العظيم</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قبل 15 مليار سنة</a:t>
              </a:r>
              <a:endPar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النجوم</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قبل 10 مليار سنة</a:t>
              </a:r>
              <a:endPar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الشمس</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قبل 5 مليار سنة</a:t>
              </a:r>
              <a:endPar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endParaRPr>
            </a:p>
          </p:txBody>
        </p:sp>
      </p:grpSp>
      <p:grpSp>
        <p:nvGrpSpPr>
          <p:cNvPr id="6" name="Group 5"/>
          <p:cNvGrpSpPr/>
          <p:nvPr/>
        </p:nvGrpSpPr>
        <p:grpSpPr>
          <a:xfrm>
            <a:off x="5436096" y="201518"/>
            <a:ext cx="1944216" cy="3179857"/>
            <a:chOff x="5436096" y="201518"/>
            <a:chExt cx="1944216" cy="3179857"/>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8"/>
              <a:ext cx="194421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الأرض المنصهرة</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قبل 5ر4 مليار سنة</a:t>
              </a:r>
              <a:endPar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المحيطات الأولى</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قبل 8ر3 مليار سنة</a:t>
              </a:r>
              <a:endPar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1930211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67927405"/>
              </p:ext>
            </p:extLst>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ar-JO" dirty="0"/>
                        <a:t>اليوم</a:t>
                      </a:r>
                      <a:endParaRPr lang="en-AU" dirty="0"/>
                    </a:p>
                  </a:txBody>
                  <a:tcPr marL="68580" marR="68580" anchor="ctr">
                    <a:solidFill>
                      <a:srgbClr val="000090"/>
                    </a:solidFill>
                  </a:tcPr>
                </a:tc>
                <a:tc>
                  <a:txBody>
                    <a:bodyPr/>
                    <a:lstStyle/>
                    <a:p>
                      <a:pPr algn="ctr"/>
                      <a:r>
                        <a:rPr lang="ar-JO" dirty="0"/>
                        <a:t>الخلق الكتابي</a:t>
                      </a:r>
                      <a:endParaRPr lang="en-AU" dirty="0"/>
                    </a:p>
                  </a:txBody>
                  <a:tcPr marL="68580" marR="68580" anchor="ctr">
                    <a:solidFill>
                      <a:srgbClr val="000090"/>
                    </a:solidFill>
                  </a:tcPr>
                </a:tc>
                <a:tc>
                  <a:txBody>
                    <a:bodyPr/>
                    <a:lstStyle/>
                    <a:p>
                      <a:pPr algn="ctr"/>
                      <a:r>
                        <a:rPr lang="ar-JO" dirty="0"/>
                        <a:t>نقاط الصراع</a:t>
                      </a:r>
                      <a:endParaRPr lang="en-AU" dirty="0"/>
                    </a:p>
                  </a:txBody>
                  <a:tcPr marL="68580" marR="68580" anchor="ctr">
                    <a:solidFill>
                      <a:srgbClr val="000090"/>
                    </a:solidFill>
                  </a:tcPr>
                </a:tc>
                <a:tc>
                  <a:txBody>
                    <a:bodyPr/>
                    <a:lstStyle/>
                    <a:p>
                      <a:pPr algn="ctr"/>
                      <a:r>
                        <a:rPr lang="ar-JO" dirty="0"/>
                        <a:t>تطور</a:t>
                      </a:r>
                      <a:r>
                        <a:rPr lang="ar-JO" baseline="0" dirty="0"/>
                        <a:t> الإنفجار العظيم</a:t>
                      </a:r>
                      <a:endParaRPr lang="en-AU" dirty="0"/>
                    </a:p>
                  </a:txBody>
                  <a:tcPr marL="68580" marR="68580" anchor="ctr">
                    <a:solidFill>
                      <a:srgbClr val="000090"/>
                    </a:solidFill>
                  </a:tcPr>
                </a:tc>
                <a:tc>
                  <a:txBody>
                    <a:bodyPr/>
                    <a:lstStyle/>
                    <a:p>
                      <a:pPr algn="ctr"/>
                      <a:r>
                        <a:rPr lang="ar-JO" dirty="0"/>
                        <a:t>التسلسل</a:t>
                      </a:r>
                      <a:endParaRPr lang="en-AU" dirty="0"/>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ar-JO" dirty="0"/>
                        <a:t>1</a:t>
                      </a:r>
                      <a:endParaRPr lang="en-AU" dirty="0"/>
                    </a:p>
                  </a:txBody>
                  <a:tcPr marL="68580" marR="68580"/>
                </a:tc>
                <a:tc>
                  <a:txBody>
                    <a:bodyPr/>
                    <a:lstStyle/>
                    <a:p>
                      <a:pPr algn="ctr"/>
                      <a:r>
                        <a:rPr lang="ar-JO" dirty="0"/>
                        <a:t>الأرض</a:t>
                      </a:r>
                      <a:endParaRPr lang="en-AU" dirty="0"/>
                    </a:p>
                  </a:txBody>
                  <a:tcPr marL="68580" marR="68580"/>
                </a:tc>
                <a:tc>
                  <a:txBody>
                    <a:bodyPr/>
                    <a:lstStyle/>
                    <a:p>
                      <a:pPr algn="ctr"/>
                      <a:endParaRPr lang="en-AU"/>
                    </a:p>
                  </a:txBody>
                  <a:tcPr marL="68580" marR="68580"/>
                </a:tc>
                <a:tc>
                  <a:txBody>
                    <a:bodyPr/>
                    <a:lstStyle/>
                    <a:p>
                      <a:pPr algn="ctr"/>
                      <a:r>
                        <a:rPr lang="ar-JO" dirty="0"/>
                        <a:t>النور</a:t>
                      </a:r>
                      <a:endParaRPr lang="en-AU" dirty="0"/>
                    </a:p>
                  </a:txBody>
                  <a:tcPr marL="68580" marR="68580"/>
                </a:tc>
                <a:tc>
                  <a:txBody>
                    <a:bodyPr/>
                    <a:lstStyle/>
                    <a:p>
                      <a:pPr algn="ctr"/>
                      <a:r>
                        <a:rPr lang="ar-JO" dirty="0"/>
                        <a:t>1</a:t>
                      </a:r>
                      <a:endParaRPr lang="en-AU" dirty="0"/>
                    </a:p>
                  </a:txBody>
                  <a:tcPr marL="68580" marR="68580"/>
                </a:tc>
                <a:extLst>
                  <a:ext uri="{0D108BD9-81ED-4DB2-BD59-A6C34878D82A}">
                    <a16:rowId xmlns:a16="http://schemas.microsoft.com/office/drawing/2014/main" val="10001"/>
                  </a:ext>
                </a:extLst>
              </a:tr>
              <a:tr h="357345">
                <a:tc>
                  <a:txBody>
                    <a:bodyPr/>
                    <a:lstStyle/>
                    <a:p>
                      <a:pPr algn="ctr"/>
                      <a:r>
                        <a:rPr lang="ar-JO" dirty="0"/>
                        <a:t>1</a:t>
                      </a:r>
                      <a:endParaRPr lang="en-AU" dirty="0"/>
                    </a:p>
                  </a:txBody>
                  <a:tcPr marL="68580" marR="68580"/>
                </a:tc>
                <a:tc>
                  <a:txBody>
                    <a:bodyPr/>
                    <a:lstStyle/>
                    <a:p>
                      <a:pPr algn="ctr"/>
                      <a:r>
                        <a:rPr lang="ar-JO" dirty="0"/>
                        <a:t>الظلمة</a:t>
                      </a:r>
                      <a:endParaRPr lang="en-AU" dirty="0"/>
                    </a:p>
                  </a:txBody>
                  <a:tcPr marL="68580" marR="68580"/>
                </a:tc>
                <a:tc>
                  <a:txBody>
                    <a:bodyPr/>
                    <a:lstStyle/>
                    <a:p>
                      <a:pPr algn="ctr"/>
                      <a:endParaRPr lang="en-AU"/>
                    </a:p>
                  </a:txBody>
                  <a:tcPr marL="68580" marR="68580"/>
                </a:tc>
                <a:tc>
                  <a:txBody>
                    <a:bodyPr/>
                    <a:lstStyle/>
                    <a:p>
                      <a:pPr algn="ctr"/>
                      <a:r>
                        <a:rPr lang="ar-JO" dirty="0"/>
                        <a:t>الظلمة</a:t>
                      </a:r>
                      <a:endParaRPr lang="en-AU" dirty="0"/>
                    </a:p>
                  </a:txBody>
                  <a:tcPr marL="68580" marR="68580"/>
                </a:tc>
                <a:tc>
                  <a:txBody>
                    <a:bodyPr/>
                    <a:lstStyle/>
                    <a:p>
                      <a:pPr algn="ctr"/>
                      <a:r>
                        <a:rPr lang="ar-JO" dirty="0"/>
                        <a:t>2</a:t>
                      </a:r>
                      <a:endParaRPr lang="en-AU" dirty="0"/>
                    </a:p>
                  </a:txBody>
                  <a:tcPr marL="68580" marR="68580"/>
                </a:tc>
                <a:extLst>
                  <a:ext uri="{0D108BD9-81ED-4DB2-BD59-A6C34878D82A}">
                    <a16:rowId xmlns:a16="http://schemas.microsoft.com/office/drawing/2014/main" val="10002"/>
                  </a:ext>
                </a:extLst>
              </a:tr>
              <a:tr h="357345">
                <a:tc>
                  <a:txBody>
                    <a:bodyPr/>
                    <a:lstStyle/>
                    <a:p>
                      <a:pPr algn="ctr"/>
                      <a:r>
                        <a:rPr lang="ar-JO" dirty="0"/>
                        <a:t>1</a:t>
                      </a:r>
                      <a:endParaRPr lang="en-AU" dirty="0"/>
                    </a:p>
                  </a:txBody>
                  <a:tcPr marL="68580" marR="68580"/>
                </a:tc>
                <a:tc>
                  <a:txBody>
                    <a:bodyPr/>
                    <a:lstStyle/>
                    <a:p>
                      <a:pPr algn="ctr"/>
                      <a:r>
                        <a:rPr lang="ar-JO" dirty="0"/>
                        <a:t>الماء</a:t>
                      </a:r>
                      <a:endParaRPr lang="en-AU" dirty="0"/>
                    </a:p>
                  </a:txBody>
                  <a:tcPr marL="68580" marR="68580"/>
                </a:tc>
                <a:tc>
                  <a:txBody>
                    <a:bodyPr/>
                    <a:lstStyle/>
                    <a:p>
                      <a:pPr algn="ctr"/>
                      <a:endParaRPr lang="en-AU"/>
                    </a:p>
                  </a:txBody>
                  <a:tcPr marL="68580" marR="68580"/>
                </a:tc>
                <a:tc>
                  <a:txBody>
                    <a:bodyPr/>
                    <a:lstStyle/>
                    <a:p>
                      <a:pPr algn="ctr"/>
                      <a:r>
                        <a:rPr lang="ar-JO" dirty="0"/>
                        <a:t>النجوم</a:t>
                      </a:r>
                      <a:endParaRPr lang="en-AU" dirty="0"/>
                    </a:p>
                  </a:txBody>
                  <a:tcPr marL="68580" marR="68580"/>
                </a:tc>
                <a:tc>
                  <a:txBody>
                    <a:bodyPr/>
                    <a:lstStyle/>
                    <a:p>
                      <a:pPr algn="ctr"/>
                      <a:r>
                        <a:rPr lang="ar-JO" dirty="0"/>
                        <a:t>3</a:t>
                      </a:r>
                      <a:endParaRPr lang="en-AU" dirty="0"/>
                    </a:p>
                  </a:txBody>
                  <a:tcPr marL="68580" marR="68580"/>
                </a:tc>
                <a:extLst>
                  <a:ext uri="{0D108BD9-81ED-4DB2-BD59-A6C34878D82A}">
                    <a16:rowId xmlns:a16="http://schemas.microsoft.com/office/drawing/2014/main" val="10003"/>
                  </a:ext>
                </a:extLst>
              </a:tr>
              <a:tr h="357345">
                <a:tc>
                  <a:txBody>
                    <a:bodyPr/>
                    <a:lstStyle/>
                    <a:p>
                      <a:pPr algn="ctr"/>
                      <a:r>
                        <a:rPr lang="ar-JO" dirty="0"/>
                        <a:t>1</a:t>
                      </a:r>
                      <a:endParaRPr lang="en-AU" dirty="0"/>
                    </a:p>
                  </a:txBody>
                  <a:tcPr marL="68580" marR="68580"/>
                </a:tc>
                <a:tc>
                  <a:txBody>
                    <a:bodyPr/>
                    <a:lstStyle/>
                    <a:p>
                      <a:pPr algn="ctr"/>
                      <a:r>
                        <a:rPr lang="ar-JO" dirty="0"/>
                        <a:t>النور</a:t>
                      </a:r>
                      <a:endParaRPr lang="en-AU" dirty="0"/>
                    </a:p>
                  </a:txBody>
                  <a:tcPr marL="68580" marR="68580"/>
                </a:tc>
                <a:tc>
                  <a:txBody>
                    <a:bodyPr/>
                    <a:lstStyle/>
                    <a:p>
                      <a:pPr algn="ctr"/>
                      <a:endParaRPr lang="en-AU" dirty="0"/>
                    </a:p>
                  </a:txBody>
                  <a:tcPr marL="68580" marR="68580"/>
                </a:tc>
                <a:tc>
                  <a:txBody>
                    <a:bodyPr/>
                    <a:lstStyle/>
                    <a:p>
                      <a:pPr algn="ctr"/>
                      <a:r>
                        <a:rPr lang="ar-JO" dirty="0"/>
                        <a:t>الماء</a:t>
                      </a:r>
                      <a:endParaRPr lang="en-AU" dirty="0"/>
                    </a:p>
                  </a:txBody>
                  <a:tcPr marL="68580" marR="68580"/>
                </a:tc>
                <a:tc>
                  <a:txBody>
                    <a:bodyPr/>
                    <a:lstStyle/>
                    <a:p>
                      <a:pPr algn="ctr"/>
                      <a:r>
                        <a:rPr lang="ar-JO" dirty="0"/>
                        <a:t>4</a:t>
                      </a:r>
                      <a:endParaRPr lang="en-AU" dirty="0"/>
                    </a:p>
                  </a:txBody>
                  <a:tcPr marL="68580" marR="68580"/>
                </a:tc>
                <a:extLst>
                  <a:ext uri="{0D108BD9-81ED-4DB2-BD59-A6C34878D82A}">
                    <a16:rowId xmlns:a16="http://schemas.microsoft.com/office/drawing/2014/main" val="10004"/>
                  </a:ext>
                </a:extLst>
              </a:tr>
              <a:tr h="357345">
                <a:tc>
                  <a:txBody>
                    <a:bodyPr/>
                    <a:lstStyle/>
                    <a:p>
                      <a:pPr algn="ctr"/>
                      <a:r>
                        <a:rPr lang="ar-JO" dirty="0"/>
                        <a:t>2</a:t>
                      </a:r>
                      <a:endParaRPr lang="en-AU" dirty="0"/>
                    </a:p>
                  </a:txBody>
                  <a:tcPr marL="68580" marR="68580"/>
                </a:tc>
                <a:tc>
                  <a:txBody>
                    <a:bodyPr/>
                    <a:lstStyle/>
                    <a:p>
                      <a:pPr algn="ctr"/>
                      <a:r>
                        <a:rPr lang="ar-JO" dirty="0"/>
                        <a:t>المحيطات</a:t>
                      </a:r>
                      <a:endParaRPr lang="en-AU" dirty="0"/>
                    </a:p>
                  </a:txBody>
                  <a:tcPr marL="68580" marR="68580"/>
                </a:tc>
                <a:tc>
                  <a:txBody>
                    <a:bodyPr/>
                    <a:lstStyle/>
                    <a:p>
                      <a:pPr algn="ctr"/>
                      <a:endParaRPr lang="en-AU" dirty="0"/>
                    </a:p>
                  </a:txBody>
                  <a:tcPr marL="68580" marR="68580"/>
                </a:tc>
                <a:tc>
                  <a:txBody>
                    <a:bodyPr/>
                    <a:lstStyle/>
                    <a:p>
                      <a:pPr algn="ctr"/>
                      <a:r>
                        <a:rPr lang="ar-JO" dirty="0"/>
                        <a:t>النظام</a:t>
                      </a:r>
                      <a:r>
                        <a:rPr lang="ar-JO" baseline="0" dirty="0"/>
                        <a:t> الشمسي</a:t>
                      </a:r>
                      <a:endParaRPr lang="en-AU" dirty="0"/>
                    </a:p>
                  </a:txBody>
                  <a:tcPr marL="68580" marR="68580"/>
                </a:tc>
                <a:tc>
                  <a:txBody>
                    <a:bodyPr/>
                    <a:lstStyle/>
                    <a:p>
                      <a:pPr algn="ctr"/>
                      <a:r>
                        <a:rPr lang="ar-JO" dirty="0"/>
                        <a:t>5</a:t>
                      </a:r>
                      <a:endParaRPr lang="en-AU" dirty="0"/>
                    </a:p>
                  </a:txBody>
                  <a:tcPr marL="68580" marR="68580"/>
                </a:tc>
                <a:extLst>
                  <a:ext uri="{0D108BD9-81ED-4DB2-BD59-A6C34878D82A}">
                    <a16:rowId xmlns:a16="http://schemas.microsoft.com/office/drawing/2014/main" val="10005"/>
                  </a:ext>
                </a:extLst>
              </a:tr>
              <a:tr h="357345">
                <a:tc>
                  <a:txBody>
                    <a:bodyPr/>
                    <a:lstStyle/>
                    <a:p>
                      <a:pPr algn="ctr"/>
                      <a:r>
                        <a:rPr lang="ar-JO" dirty="0"/>
                        <a:t>3</a:t>
                      </a:r>
                      <a:endParaRPr lang="en-AU" dirty="0"/>
                    </a:p>
                  </a:txBody>
                  <a:tcPr marL="68580" marR="68580"/>
                </a:tc>
                <a:tc>
                  <a:txBody>
                    <a:bodyPr/>
                    <a:lstStyle/>
                    <a:p>
                      <a:pPr algn="ctr"/>
                      <a:r>
                        <a:rPr lang="ar-JO" dirty="0"/>
                        <a:t>الأرض</a:t>
                      </a:r>
                      <a:r>
                        <a:rPr lang="ar-JO" baseline="0" dirty="0"/>
                        <a:t> الجافة</a:t>
                      </a:r>
                      <a:endParaRPr lang="en-AU" dirty="0"/>
                    </a:p>
                  </a:txBody>
                  <a:tcPr marL="68580" marR="68580"/>
                </a:tc>
                <a:tc>
                  <a:txBody>
                    <a:bodyPr/>
                    <a:lstStyle/>
                    <a:p>
                      <a:pPr algn="ctr"/>
                      <a:endParaRPr lang="en-AU" dirty="0"/>
                    </a:p>
                  </a:txBody>
                  <a:tcPr marL="68580" marR="68580"/>
                </a:tc>
                <a:tc>
                  <a:txBody>
                    <a:bodyPr/>
                    <a:lstStyle/>
                    <a:p>
                      <a:pPr algn="ctr"/>
                      <a:r>
                        <a:rPr lang="ar-JO" dirty="0"/>
                        <a:t>الأرض</a:t>
                      </a:r>
                      <a:endParaRPr lang="en-AU" dirty="0"/>
                    </a:p>
                  </a:txBody>
                  <a:tcPr marL="68580" marR="68580"/>
                </a:tc>
                <a:tc>
                  <a:txBody>
                    <a:bodyPr/>
                    <a:lstStyle/>
                    <a:p>
                      <a:pPr algn="ctr"/>
                      <a:r>
                        <a:rPr lang="ar-JO" dirty="0"/>
                        <a:t>6</a:t>
                      </a:r>
                      <a:endParaRPr lang="en-AU" dirty="0"/>
                    </a:p>
                  </a:txBody>
                  <a:tcPr marL="68580" marR="68580"/>
                </a:tc>
                <a:extLst>
                  <a:ext uri="{0D108BD9-81ED-4DB2-BD59-A6C34878D82A}">
                    <a16:rowId xmlns:a16="http://schemas.microsoft.com/office/drawing/2014/main" val="10006"/>
                  </a:ext>
                </a:extLst>
              </a:tr>
              <a:tr h="473536">
                <a:tc>
                  <a:txBody>
                    <a:bodyPr/>
                    <a:lstStyle/>
                    <a:p>
                      <a:pPr algn="ctr"/>
                      <a:r>
                        <a:rPr lang="ar-JO" dirty="0"/>
                        <a:t>3</a:t>
                      </a:r>
                      <a:endParaRPr lang="en-AU" dirty="0"/>
                    </a:p>
                  </a:txBody>
                  <a:tcPr marL="68580" marR="68580"/>
                </a:tc>
                <a:tc>
                  <a:txBody>
                    <a:bodyPr/>
                    <a:lstStyle/>
                    <a:p>
                      <a:pPr algn="ctr"/>
                      <a:r>
                        <a:rPr lang="ar-JO" dirty="0"/>
                        <a:t>الحياة</a:t>
                      </a:r>
                      <a:r>
                        <a:rPr lang="ar-JO" baseline="0" dirty="0"/>
                        <a:t> الأولى (النباتات)</a:t>
                      </a:r>
                      <a:endParaRPr lang="en-AU" dirty="0"/>
                    </a:p>
                  </a:txBody>
                  <a:tcPr marL="68580" marR="68580"/>
                </a:tc>
                <a:tc>
                  <a:txBody>
                    <a:bodyPr/>
                    <a:lstStyle/>
                    <a:p>
                      <a:pPr algn="ctr"/>
                      <a:endParaRPr lang="en-AU" dirty="0"/>
                    </a:p>
                  </a:txBody>
                  <a:tcPr marL="68580" marR="68580"/>
                </a:tc>
                <a:tc>
                  <a:txBody>
                    <a:bodyPr/>
                    <a:lstStyle/>
                    <a:p>
                      <a:pPr algn="ctr"/>
                      <a:r>
                        <a:rPr lang="ar-JO" dirty="0"/>
                        <a:t>الأرض</a:t>
                      </a:r>
                      <a:r>
                        <a:rPr lang="ar-JO" baseline="0" dirty="0"/>
                        <a:t> الجافة</a:t>
                      </a:r>
                      <a:endParaRPr lang="en-AU" dirty="0"/>
                    </a:p>
                  </a:txBody>
                  <a:tcPr marL="68580" marR="68580"/>
                </a:tc>
                <a:tc>
                  <a:txBody>
                    <a:bodyPr/>
                    <a:lstStyle/>
                    <a:p>
                      <a:pPr algn="ctr"/>
                      <a:r>
                        <a:rPr lang="ar-JO" dirty="0"/>
                        <a:t>7</a:t>
                      </a:r>
                      <a:endParaRPr lang="en-AU" dirty="0"/>
                    </a:p>
                  </a:txBody>
                  <a:tcPr marL="68580" marR="68580"/>
                </a:tc>
                <a:extLst>
                  <a:ext uri="{0D108BD9-81ED-4DB2-BD59-A6C34878D82A}">
                    <a16:rowId xmlns:a16="http://schemas.microsoft.com/office/drawing/2014/main" val="10007"/>
                  </a:ext>
                </a:extLst>
              </a:tr>
              <a:tr h="357345">
                <a:tc>
                  <a:txBody>
                    <a:bodyPr/>
                    <a:lstStyle/>
                    <a:p>
                      <a:pPr algn="ctr"/>
                      <a:r>
                        <a:rPr lang="ar-JO" dirty="0"/>
                        <a:t>3</a:t>
                      </a:r>
                      <a:endParaRPr lang="en-AU" dirty="0"/>
                    </a:p>
                  </a:txBody>
                  <a:tcPr marL="68580" marR="68580"/>
                </a:tc>
                <a:tc>
                  <a:txBody>
                    <a:bodyPr/>
                    <a:lstStyle/>
                    <a:p>
                      <a:pPr algn="ctr"/>
                      <a:r>
                        <a:rPr lang="ar-JO" dirty="0"/>
                        <a:t>الأشجار</a:t>
                      </a:r>
                      <a:endParaRPr lang="en-AU" dirty="0"/>
                    </a:p>
                  </a:txBody>
                  <a:tcPr marL="68580" marR="68580"/>
                </a:tc>
                <a:tc>
                  <a:txBody>
                    <a:bodyPr/>
                    <a:lstStyle/>
                    <a:p>
                      <a:pPr algn="ctr"/>
                      <a:endParaRPr lang="en-AU" dirty="0"/>
                    </a:p>
                  </a:txBody>
                  <a:tcPr marL="68580" marR="68580"/>
                </a:tc>
                <a:tc>
                  <a:txBody>
                    <a:bodyPr/>
                    <a:lstStyle/>
                    <a:p>
                      <a:pPr algn="ctr"/>
                      <a:r>
                        <a:rPr lang="ar-JO" dirty="0"/>
                        <a:t>المحيطات</a:t>
                      </a:r>
                      <a:endParaRPr lang="en-AU" dirty="0"/>
                    </a:p>
                  </a:txBody>
                  <a:tcPr marL="68580" marR="68580"/>
                </a:tc>
                <a:tc>
                  <a:txBody>
                    <a:bodyPr/>
                    <a:lstStyle/>
                    <a:p>
                      <a:pPr algn="ctr"/>
                      <a:r>
                        <a:rPr lang="ar-JO" dirty="0"/>
                        <a:t>8</a:t>
                      </a:r>
                      <a:endParaRPr lang="en-AU" dirty="0"/>
                    </a:p>
                  </a:txBody>
                  <a:tcPr marL="68580" marR="68580"/>
                </a:tc>
                <a:extLst>
                  <a:ext uri="{0D108BD9-81ED-4DB2-BD59-A6C34878D82A}">
                    <a16:rowId xmlns:a16="http://schemas.microsoft.com/office/drawing/2014/main" val="10008"/>
                  </a:ext>
                </a:extLst>
              </a:tr>
              <a:tr h="473536">
                <a:tc>
                  <a:txBody>
                    <a:bodyPr/>
                    <a:lstStyle/>
                    <a:p>
                      <a:pPr algn="ctr"/>
                      <a:r>
                        <a:rPr lang="ar-JO" dirty="0"/>
                        <a:t>4</a:t>
                      </a:r>
                      <a:endParaRPr lang="en-AU" dirty="0"/>
                    </a:p>
                  </a:txBody>
                  <a:tcPr marL="68580" marR="68580"/>
                </a:tc>
                <a:tc>
                  <a:txBody>
                    <a:bodyPr/>
                    <a:lstStyle/>
                    <a:p>
                      <a:pPr algn="ctr"/>
                      <a:r>
                        <a:rPr lang="ar-JO" dirty="0"/>
                        <a:t>النظام</a:t>
                      </a:r>
                      <a:r>
                        <a:rPr lang="ar-JO" baseline="0" dirty="0"/>
                        <a:t> الشمسي</a:t>
                      </a:r>
                      <a:endParaRPr lang="en-AU" dirty="0"/>
                    </a:p>
                  </a:txBody>
                  <a:tcPr marL="68580" marR="68580"/>
                </a:tc>
                <a:tc>
                  <a:txBody>
                    <a:bodyPr/>
                    <a:lstStyle/>
                    <a:p>
                      <a:pPr algn="ctr"/>
                      <a:endParaRPr lang="en-AU" dirty="0"/>
                    </a:p>
                  </a:txBody>
                  <a:tcPr marL="68580" marR="68580"/>
                </a:tc>
                <a:tc>
                  <a:txBody>
                    <a:bodyPr/>
                    <a:lstStyle/>
                    <a:p>
                      <a:pPr algn="ctr"/>
                      <a:r>
                        <a:rPr lang="ar-JO" dirty="0"/>
                        <a:t>الحياة</a:t>
                      </a:r>
                      <a:r>
                        <a:rPr lang="ar-JO" baseline="0" dirty="0"/>
                        <a:t> الأولى (الخلية الواحدة)</a:t>
                      </a:r>
                      <a:endParaRPr lang="en-AU" dirty="0"/>
                    </a:p>
                  </a:txBody>
                  <a:tcPr marL="68580" marR="68580"/>
                </a:tc>
                <a:tc>
                  <a:txBody>
                    <a:bodyPr/>
                    <a:lstStyle/>
                    <a:p>
                      <a:pPr algn="ctr"/>
                      <a:r>
                        <a:rPr lang="ar-JO" dirty="0"/>
                        <a:t>9</a:t>
                      </a:r>
                      <a:endParaRPr lang="en-AU" dirty="0"/>
                    </a:p>
                  </a:txBody>
                  <a:tcPr marL="68580" marR="68580"/>
                </a:tc>
                <a:extLst>
                  <a:ext uri="{0D108BD9-81ED-4DB2-BD59-A6C34878D82A}">
                    <a16:rowId xmlns:a16="http://schemas.microsoft.com/office/drawing/2014/main" val="10009"/>
                  </a:ext>
                </a:extLst>
              </a:tr>
              <a:tr h="357345">
                <a:tc>
                  <a:txBody>
                    <a:bodyPr/>
                    <a:lstStyle/>
                    <a:p>
                      <a:pPr algn="ctr"/>
                      <a:r>
                        <a:rPr lang="ar-JO" dirty="0"/>
                        <a:t>4</a:t>
                      </a:r>
                      <a:endParaRPr lang="en-AU" dirty="0"/>
                    </a:p>
                  </a:txBody>
                  <a:tcPr marL="68580" marR="68580"/>
                </a:tc>
                <a:tc>
                  <a:txBody>
                    <a:bodyPr/>
                    <a:lstStyle/>
                    <a:p>
                      <a:pPr algn="ctr"/>
                      <a:r>
                        <a:rPr lang="ar-JO" dirty="0"/>
                        <a:t>النجوم</a:t>
                      </a:r>
                      <a:endParaRPr lang="en-AU" dirty="0"/>
                    </a:p>
                  </a:txBody>
                  <a:tcPr marL="68580" marR="68580"/>
                </a:tc>
                <a:tc>
                  <a:txBody>
                    <a:bodyPr/>
                    <a:lstStyle/>
                    <a:p>
                      <a:pPr algn="ctr"/>
                      <a:endParaRPr lang="en-AU" dirty="0"/>
                    </a:p>
                  </a:txBody>
                  <a:tcPr marL="68580" marR="68580"/>
                </a:tc>
                <a:tc>
                  <a:txBody>
                    <a:bodyPr/>
                    <a:lstStyle/>
                    <a:p>
                      <a:pPr algn="ctr"/>
                      <a:r>
                        <a:rPr lang="ar-JO" dirty="0"/>
                        <a:t>الأسماك</a:t>
                      </a:r>
                      <a:endParaRPr lang="en-AU" dirty="0"/>
                    </a:p>
                  </a:txBody>
                  <a:tcPr marL="68580" marR="68580"/>
                </a:tc>
                <a:tc>
                  <a:txBody>
                    <a:bodyPr/>
                    <a:lstStyle/>
                    <a:p>
                      <a:pPr algn="ctr"/>
                      <a:r>
                        <a:rPr lang="ar-JO" dirty="0"/>
                        <a:t>10</a:t>
                      </a:r>
                      <a:endParaRPr lang="en-AU" dirty="0"/>
                    </a:p>
                  </a:txBody>
                  <a:tcPr marL="68580" marR="68580"/>
                </a:tc>
                <a:extLst>
                  <a:ext uri="{0D108BD9-81ED-4DB2-BD59-A6C34878D82A}">
                    <a16:rowId xmlns:a16="http://schemas.microsoft.com/office/drawing/2014/main" val="10010"/>
                  </a:ext>
                </a:extLst>
              </a:tr>
              <a:tr h="357345">
                <a:tc>
                  <a:txBody>
                    <a:bodyPr/>
                    <a:lstStyle/>
                    <a:p>
                      <a:pPr algn="ctr"/>
                      <a:r>
                        <a:rPr lang="ar-JO" dirty="0"/>
                        <a:t>5</a:t>
                      </a:r>
                      <a:endParaRPr lang="en-AU" dirty="0"/>
                    </a:p>
                  </a:txBody>
                  <a:tcPr marL="68580" marR="68580"/>
                </a:tc>
                <a:tc>
                  <a:txBody>
                    <a:bodyPr/>
                    <a:lstStyle/>
                    <a:p>
                      <a:pPr algn="ctr"/>
                      <a:r>
                        <a:rPr lang="ar-JO" dirty="0"/>
                        <a:t>الأسماك</a:t>
                      </a:r>
                      <a:endParaRPr lang="en-AU" dirty="0"/>
                    </a:p>
                  </a:txBody>
                  <a:tcPr marL="68580" marR="68580"/>
                </a:tc>
                <a:tc>
                  <a:txBody>
                    <a:bodyPr/>
                    <a:lstStyle/>
                    <a:p>
                      <a:pPr algn="ctr"/>
                      <a:endParaRPr lang="en-AU" dirty="0"/>
                    </a:p>
                  </a:txBody>
                  <a:tcPr marL="68580" marR="68580"/>
                </a:tc>
                <a:tc>
                  <a:txBody>
                    <a:bodyPr/>
                    <a:lstStyle/>
                    <a:p>
                      <a:pPr algn="ctr"/>
                      <a:r>
                        <a:rPr lang="ar-JO" dirty="0"/>
                        <a:t>الأشجار</a:t>
                      </a:r>
                      <a:endParaRPr lang="en-AU" dirty="0"/>
                    </a:p>
                  </a:txBody>
                  <a:tcPr marL="68580" marR="68580"/>
                </a:tc>
                <a:tc>
                  <a:txBody>
                    <a:bodyPr/>
                    <a:lstStyle/>
                    <a:p>
                      <a:pPr algn="ctr"/>
                      <a:r>
                        <a:rPr lang="ar-JO" dirty="0"/>
                        <a:t>11</a:t>
                      </a:r>
                      <a:endParaRPr lang="en-AU" dirty="0"/>
                    </a:p>
                  </a:txBody>
                  <a:tcPr marL="68580" marR="68580"/>
                </a:tc>
                <a:extLst>
                  <a:ext uri="{0D108BD9-81ED-4DB2-BD59-A6C34878D82A}">
                    <a16:rowId xmlns:a16="http://schemas.microsoft.com/office/drawing/2014/main" val="10011"/>
                  </a:ext>
                </a:extLst>
              </a:tr>
              <a:tr h="357345">
                <a:tc>
                  <a:txBody>
                    <a:bodyPr/>
                    <a:lstStyle/>
                    <a:p>
                      <a:pPr algn="ctr"/>
                      <a:r>
                        <a:rPr lang="ar-JO" dirty="0"/>
                        <a:t>5</a:t>
                      </a:r>
                      <a:endParaRPr lang="en-AU" dirty="0"/>
                    </a:p>
                  </a:txBody>
                  <a:tcPr marL="68580" marR="68580"/>
                </a:tc>
                <a:tc>
                  <a:txBody>
                    <a:bodyPr/>
                    <a:lstStyle/>
                    <a:p>
                      <a:pPr algn="ctr"/>
                      <a:r>
                        <a:rPr lang="ar-JO" dirty="0"/>
                        <a:t>الطيور</a:t>
                      </a:r>
                      <a:endParaRPr lang="en-AU" dirty="0"/>
                    </a:p>
                  </a:txBody>
                  <a:tcPr marL="68580" marR="68580"/>
                </a:tc>
                <a:tc>
                  <a:txBody>
                    <a:bodyPr/>
                    <a:lstStyle/>
                    <a:p>
                      <a:pPr algn="ctr"/>
                      <a:endParaRPr lang="en-AU" dirty="0"/>
                    </a:p>
                  </a:txBody>
                  <a:tcPr marL="68580" marR="68580"/>
                </a:tc>
                <a:tc>
                  <a:txBody>
                    <a:bodyPr/>
                    <a:lstStyle/>
                    <a:p>
                      <a:pPr algn="ctr"/>
                      <a:r>
                        <a:rPr lang="ar-JO" dirty="0"/>
                        <a:t>الحشرات</a:t>
                      </a:r>
                      <a:endParaRPr lang="en-AU" dirty="0"/>
                    </a:p>
                  </a:txBody>
                  <a:tcPr marL="68580" marR="68580"/>
                </a:tc>
                <a:tc>
                  <a:txBody>
                    <a:bodyPr/>
                    <a:lstStyle/>
                    <a:p>
                      <a:pPr algn="ctr"/>
                      <a:r>
                        <a:rPr lang="ar-JO" dirty="0"/>
                        <a:t>12</a:t>
                      </a:r>
                      <a:endParaRPr lang="en-AU" dirty="0"/>
                    </a:p>
                  </a:txBody>
                  <a:tcPr marL="68580" marR="68580"/>
                </a:tc>
                <a:extLst>
                  <a:ext uri="{0D108BD9-81ED-4DB2-BD59-A6C34878D82A}">
                    <a16:rowId xmlns:a16="http://schemas.microsoft.com/office/drawing/2014/main" val="10012"/>
                  </a:ext>
                </a:extLst>
              </a:tr>
              <a:tr h="357345">
                <a:tc>
                  <a:txBody>
                    <a:bodyPr/>
                    <a:lstStyle/>
                    <a:p>
                      <a:pPr algn="ctr"/>
                      <a:r>
                        <a:rPr lang="ar-JO" dirty="0"/>
                        <a:t>6</a:t>
                      </a:r>
                      <a:endParaRPr lang="en-AU" dirty="0"/>
                    </a:p>
                  </a:txBody>
                  <a:tcPr marL="68580" marR="68580"/>
                </a:tc>
                <a:tc>
                  <a:txBody>
                    <a:bodyPr/>
                    <a:lstStyle/>
                    <a:p>
                      <a:pPr algn="ctr"/>
                      <a:r>
                        <a:rPr lang="ar-JO" dirty="0"/>
                        <a:t>الثدييات</a:t>
                      </a:r>
                      <a:endParaRPr lang="en-AU" dirty="0"/>
                    </a:p>
                  </a:txBody>
                  <a:tcPr marL="68580" marR="68580"/>
                </a:tc>
                <a:tc>
                  <a:txBody>
                    <a:bodyPr/>
                    <a:lstStyle/>
                    <a:p>
                      <a:pPr algn="ctr"/>
                      <a:endParaRPr lang="en-AU" dirty="0"/>
                    </a:p>
                  </a:txBody>
                  <a:tcPr marL="68580" marR="68580"/>
                </a:tc>
                <a:tc>
                  <a:txBody>
                    <a:bodyPr/>
                    <a:lstStyle/>
                    <a:p>
                      <a:pPr algn="ctr"/>
                      <a:r>
                        <a:rPr lang="ar-JO" dirty="0"/>
                        <a:t>الزواحف</a:t>
                      </a:r>
                      <a:endParaRPr lang="en-AU" dirty="0"/>
                    </a:p>
                  </a:txBody>
                  <a:tcPr marL="68580" marR="68580"/>
                </a:tc>
                <a:tc>
                  <a:txBody>
                    <a:bodyPr/>
                    <a:lstStyle/>
                    <a:p>
                      <a:pPr algn="ctr"/>
                      <a:r>
                        <a:rPr lang="ar-JO" dirty="0"/>
                        <a:t>13</a:t>
                      </a:r>
                      <a:endParaRPr lang="en-AU" dirty="0"/>
                    </a:p>
                  </a:txBody>
                  <a:tcPr marL="68580" marR="68580"/>
                </a:tc>
                <a:extLst>
                  <a:ext uri="{0D108BD9-81ED-4DB2-BD59-A6C34878D82A}">
                    <a16:rowId xmlns:a16="http://schemas.microsoft.com/office/drawing/2014/main" val="10013"/>
                  </a:ext>
                </a:extLst>
              </a:tr>
              <a:tr h="357345">
                <a:tc>
                  <a:txBody>
                    <a:bodyPr/>
                    <a:lstStyle/>
                    <a:p>
                      <a:pPr algn="ctr"/>
                      <a:r>
                        <a:rPr lang="ar-JO" dirty="0"/>
                        <a:t>6</a:t>
                      </a:r>
                      <a:endParaRPr lang="en-AU" dirty="0"/>
                    </a:p>
                  </a:txBody>
                  <a:tcPr marL="68580" marR="68580"/>
                </a:tc>
                <a:tc>
                  <a:txBody>
                    <a:bodyPr/>
                    <a:lstStyle/>
                    <a:p>
                      <a:pPr algn="ctr"/>
                      <a:r>
                        <a:rPr lang="ar-JO" dirty="0"/>
                        <a:t>الزواحف</a:t>
                      </a:r>
                      <a:endParaRPr lang="en-AU" dirty="0"/>
                    </a:p>
                  </a:txBody>
                  <a:tcPr marL="68580" marR="68580"/>
                </a:tc>
                <a:tc>
                  <a:txBody>
                    <a:bodyPr/>
                    <a:lstStyle/>
                    <a:p>
                      <a:pPr algn="ctr"/>
                      <a:endParaRPr lang="en-AU" dirty="0"/>
                    </a:p>
                  </a:txBody>
                  <a:tcPr marL="68580" marR="68580"/>
                </a:tc>
                <a:tc>
                  <a:txBody>
                    <a:bodyPr/>
                    <a:lstStyle/>
                    <a:p>
                      <a:pPr algn="ctr"/>
                      <a:r>
                        <a:rPr lang="ar-JO" dirty="0"/>
                        <a:t>الطيور</a:t>
                      </a:r>
                      <a:endParaRPr lang="en-AU" dirty="0"/>
                    </a:p>
                  </a:txBody>
                  <a:tcPr marL="68580" marR="68580"/>
                </a:tc>
                <a:tc>
                  <a:txBody>
                    <a:bodyPr/>
                    <a:lstStyle/>
                    <a:p>
                      <a:pPr algn="ctr"/>
                      <a:r>
                        <a:rPr lang="ar-JO" dirty="0"/>
                        <a:t>14</a:t>
                      </a:r>
                      <a:endParaRPr lang="en-AU" dirty="0"/>
                    </a:p>
                  </a:txBody>
                  <a:tcPr marL="68580" marR="68580"/>
                </a:tc>
                <a:extLst>
                  <a:ext uri="{0D108BD9-81ED-4DB2-BD59-A6C34878D82A}">
                    <a16:rowId xmlns:a16="http://schemas.microsoft.com/office/drawing/2014/main" val="10014"/>
                  </a:ext>
                </a:extLst>
              </a:tr>
              <a:tr h="357345">
                <a:tc>
                  <a:txBody>
                    <a:bodyPr/>
                    <a:lstStyle/>
                    <a:p>
                      <a:pPr algn="ctr"/>
                      <a:r>
                        <a:rPr lang="ar-JO" dirty="0"/>
                        <a:t>6</a:t>
                      </a:r>
                      <a:endParaRPr lang="en-AU" dirty="0"/>
                    </a:p>
                  </a:txBody>
                  <a:tcPr marL="68580" marR="68580"/>
                </a:tc>
                <a:tc>
                  <a:txBody>
                    <a:bodyPr/>
                    <a:lstStyle/>
                    <a:p>
                      <a:pPr algn="ctr"/>
                      <a:r>
                        <a:rPr lang="ar-JO" dirty="0"/>
                        <a:t>الحشرات</a:t>
                      </a:r>
                      <a:endParaRPr lang="en-AU" dirty="0"/>
                    </a:p>
                  </a:txBody>
                  <a:tcPr marL="68580" marR="68580"/>
                </a:tc>
                <a:tc>
                  <a:txBody>
                    <a:bodyPr/>
                    <a:lstStyle/>
                    <a:p>
                      <a:pPr algn="ctr"/>
                      <a:endParaRPr lang="en-AU" dirty="0"/>
                    </a:p>
                  </a:txBody>
                  <a:tcPr marL="68580" marR="68580"/>
                </a:tc>
                <a:tc>
                  <a:txBody>
                    <a:bodyPr/>
                    <a:lstStyle/>
                    <a:p>
                      <a:pPr algn="ctr"/>
                      <a:r>
                        <a:rPr lang="ar-JO" dirty="0"/>
                        <a:t>الثدييات</a:t>
                      </a:r>
                      <a:endParaRPr lang="en-AU" dirty="0"/>
                    </a:p>
                  </a:txBody>
                  <a:tcPr marL="68580" marR="68580"/>
                </a:tc>
                <a:tc>
                  <a:txBody>
                    <a:bodyPr/>
                    <a:lstStyle/>
                    <a:p>
                      <a:pPr algn="ctr"/>
                      <a:r>
                        <a:rPr lang="ar-JO" dirty="0"/>
                        <a:t>15</a:t>
                      </a:r>
                      <a:endParaRPr lang="en-AU" dirty="0"/>
                    </a:p>
                  </a:txBody>
                  <a:tcPr marL="68580" marR="68580"/>
                </a:tc>
                <a:extLst>
                  <a:ext uri="{0D108BD9-81ED-4DB2-BD59-A6C34878D82A}">
                    <a16:rowId xmlns:a16="http://schemas.microsoft.com/office/drawing/2014/main" val="10015"/>
                  </a:ext>
                </a:extLst>
              </a:tr>
              <a:tr h="357345">
                <a:tc>
                  <a:txBody>
                    <a:bodyPr/>
                    <a:lstStyle/>
                    <a:p>
                      <a:pPr algn="ctr"/>
                      <a:r>
                        <a:rPr lang="ar-JO" dirty="0"/>
                        <a:t>6</a:t>
                      </a:r>
                      <a:endParaRPr lang="en-AU" dirty="0"/>
                    </a:p>
                  </a:txBody>
                  <a:tcPr marL="68580" marR="68580"/>
                </a:tc>
                <a:tc>
                  <a:txBody>
                    <a:bodyPr/>
                    <a:lstStyle/>
                    <a:p>
                      <a:pPr algn="ctr"/>
                      <a:r>
                        <a:rPr lang="ar-JO" dirty="0"/>
                        <a:t>الإنسان</a:t>
                      </a:r>
                      <a:endParaRPr lang="en-AU" dirty="0"/>
                    </a:p>
                  </a:txBody>
                  <a:tcPr marL="68580" marR="68580"/>
                </a:tc>
                <a:tc>
                  <a:txBody>
                    <a:bodyPr/>
                    <a:lstStyle/>
                    <a:p>
                      <a:pPr algn="ctr"/>
                      <a:endParaRPr lang="en-AU" dirty="0"/>
                    </a:p>
                  </a:txBody>
                  <a:tcPr marL="68580" marR="68580"/>
                </a:tc>
                <a:tc>
                  <a:txBody>
                    <a:bodyPr/>
                    <a:lstStyle/>
                    <a:p>
                      <a:pPr algn="ctr"/>
                      <a:r>
                        <a:rPr lang="ar-JO" dirty="0"/>
                        <a:t>الإنسان</a:t>
                      </a:r>
                      <a:endParaRPr lang="en-AU" dirty="0"/>
                    </a:p>
                  </a:txBody>
                  <a:tcPr marL="68580" marR="68580"/>
                </a:tc>
                <a:tc>
                  <a:txBody>
                    <a:bodyPr/>
                    <a:lstStyle/>
                    <a:p>
                      <a:pPr algn="ctr"/>
                      <a:r>
                        <a:rPr lang="ar-JO" dirty="0"/>
                        <a:t>16</a:t>
                      </a:r>
                      <a:endParaRPr lang="en-AU" dirty="0"/>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0" y="6556920"/>
            <a:ext cx="9144000" cy="276999"/>
          </a:xfrm>
          <a:prstGeom prst="rect">
            <a:avLst/>
          </a:prstGeom>
          <a:noFill/>
        </p:spPr>
        <p:txBody>
          <a:bodyPr wrap="square" rtlCol="0">
            <a:spAutoFit/>
          </a:bodyPr>
          <a:lstStyle/>
          <a:p>
            <a:pPr algn="ctr"/>
            <a:r>
              <a:rPr lang="en-US" sz="1200" dirty="0"/>
              <a:t>Adapted from Dr. John Hartnett (Associate Professor, Physicist, Cosmologist at The University of Adelaide) at </a:t>
            </a:r>
            <a:r>
              <a:rPr lang="en-US" sz="1200" dirty="0">
                <a:hlinkClick r:id="rId2"/>
              </a:rPr>
              <a:t>http://johnhartnett.org/</a:t>
            </a:r>
            <a:endParaRPr lang="en-US" sz="1200" dirty="0"/>
          </a:p>
        </p:txBody>
      </p:sp>
    </p:spTree>
    <p:extLst>
      <p:ext uri="{BB962C8B-B14F-4D97-AF65-F5344CB8AC3E}">
        <p14:creationId xmlns:p14="http://schemas.microsoft.com/office/powerpoint/2010/main" val="33120934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ar-JO" altLang="zh-CN" sz="5400" b="1" dirty="0">
                <a:solidFill>
                  <a:schemeClr val="bg1"/>
                </a:solidFill>
                <a:latin typeface="Arial" charset="0"/>
              </a:rPr>
              <a:t>من يؤمن بماذا ؟</a:t>
            </a:r>
            <a:endParaRPr lang="en-US" altLang="zh-CN" dirty="0">
              <a:latin typeface="Arial" charset="0"/>
            </a:endParaRPr>
          </a:p>
        </p:txBody>
      </p:sp>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i="1" dirty="0">
                <a:solidFill>
                  <a:srgbClr val="000000"/>
                </a:solidFill>
              </a:rPr>
              <a:t>New York Times</a:t>
            </a:r>
            <a:r>
              <a:rPr lang="en-US" altLang="zh-CN" sz="1800" b="1" dirty="0">
                <a:solidFill>
                  <a:srgbClr val="000000"/>
                </a:solidFill>
                <a:latin typeface="Verdana" charset="0"/>
              </a:rPr>
              <a:t> Poll </a:t>
            </a:r>
            <a:endParaRPr lang="en-US" altLang="zh-CN" sz="1800" b="1" dirty="0">
              <a:solidFill>
                <a:srgbClr val="000000"/>
              </a:solidFill>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endParaRPr lang="en-US" altLang="zh-CN" sz="3200" b="1" dirty="0">
              <a:solidFill>
                <a:srgbClr val="000000"/>
              </a:solidFill>
              <a:latin typeface="Calibri"/>
              <a:ea typeface="宋体"/>
              <a:cs typeface="+mn-cs"/>
            </a:endParaRPr>
          </a:p>
          <a:p>
            <a:pPr algn="r" defTabSz="457200" eaLnBrk="1" fontAlgn="auto" hangingPunct="1">
              <a:lnSpc>
                <a:spcPct val="70000"/>
              </a:lnSpc>
              <a:spcBef>
                <a:spcPts val="0"/>
              </a:spcBef>
              <a:spcAft>
                <a:spcPts val="0"/>
              </a:spcAft>
              <a:defRPr/>
            </a:pPr>
            <a:r>
              <a:rPr lang="ar-JO" altLang="zh-CN" sz="3200" b="1" dirty="0">
                <a:solidFill>
                  <a:srgbClr val="000000"/>
                </a:solidFill>
                <a:latin typeface="Calibri"/>
                <a:ea typeface="宋体"/>
              </a:rPr>
              <a:t>مؤيدو التطور (32%)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algn="r" defTabSz="457200" eaLnBrk="1" fontAlgn="auto" hangingPunct="1">
              <a:spcBef>
                <a:spcPts val="0"/>
              </a:spcBef>
              <a:spcAft>
                <a:spcPts val="0"/>
              </a:spcAft>
              <a:defRPr/>
            </a:pPr>
            <a:r>
              <a:rPr lang="ar-JO" altLang="zh-CN" sz="3200" b="1" dirty="0">
                <a:solidFill>
                  <a:srgbClr val="000000"/>
                </a:solidFill>
                <a:latin typeface="Calibri"/>
                <a:ea typeface="宋体"/>
              </a:rPr>
              <a:t>الداروينية (13%)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algn="r" defTabSz="457200" eaLnBrk="1" fontAlgn="auto" hangingPunct="1">
              <a:spcBef>
                <a:spcPts val="0"/>
              </a:spcBef>
              <a:spcAft>
                <a:spcPts val="0"/>
              </a:spcAft>
              <a:defRPr/>
            </a:pPr>
            <a:r>
              <a:rPr lang="ar-JO" altLang="zh-CN" sz="3200" b="1" dirty="0">
                <a:solidFill>
                  <a:srgbClr val="000000"/>
                </a:solidFill>
                <a:latin typeface="Calibri"/>
                <a:ea typeface="宋体"/>
              </a:rPr>
              <a:t>مؤيدو الخلق (55%)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000000"/>
                </a:solidFill>
              </a:rPr>
              <a:t>(النظرية التي تقود العلماء و تقبل المعلمين)</a:t>
            </a:r>
            <a:endParaRPr lang="en-US" b="1" dirty="0">
              <a:solidFill>
                <a:srgbClr val="000000"/>
              </a:solidFill>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47498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b="1" dirty="0">
                <a:solidFill>
                  <a:schemeClr val="tx1"/>
                </a:solidFill>
                <a:effectLst/>
                <a:latin typeface="Arial" charset="0"/>
                <a:ea typeface="ＭＳ Ｐゴシック" charset="0"/>
                <a:cs typeface="ＭＳ Ｐゴシック" charset="0"/>
              </a:rPr>
              <a:t>1. افهم أن الملك قد </a:t>
            </a:r>
            <a:r>
              <a:rPr lang="ar-JO" sz="4800" b="1" dirty="0">
                <a:solidFill>
                  <a:schemeClr val="accent2"/>
                </a:solidFill>
                <a:effectLst/>
                <a:latin typeface="Arial" charset="0"/>
                <a:ea typeface="ＭＳ Ｐゴシック" charset="0"/>
                <a:cs typeface="ＭＳ Ｐゴシック" charset="0"/>
              </a:rPr>
              <a:t>اختارك</a:t>
            </a:r>
            <a:r>
              <a:rPr lang="ar-JO" sz="4800" b="1" dirty="0">
                <a:solidFill>
                  <a:schemeClr val="tx1"/>
                </a:solidFill>
                <a:effectLst/>
                <a:latin typeface="Arial" charset="0"/>
                <a:ea typeface="ＭＳ Ｐゴシック" charset="0"/>
                <a:cs typeface="ＭＳ Ｐゴシック" charset="0"/>
              </a:rPr>
              <a:t> لتحكم</a:t>
            </a:r>
            <a:endParaRPr lang="en-US" sz="48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 1 – 11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19250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533400"/>
          </a:xfrm>
        </p:spPr>
        <p:txBody>
          <a:bodyPr>
            <a:normAutofit fontScale="90000"/>
          </a:bodyPr>
          <a:lstStyle/>
          <a:p>
            <a:pPr algn="r"/>
            <a:r>
              <a:rPr lang="ar-JO" altLang="zh-CN" sz="3200" dirty="0">
                <a:solidFill>
                  <a:schemeClr val="bg1"/>
                </a:solidFill>
                <a:latin typeface="Arial" charset="0"/>
                <a:ea typeface="ＭＳ Ｐゴシック" charset="0"/>
              </a:rPr>
              <a:t>هل تم تنظيم الحياة بالصدفة ؟</a:t>
            </a:r>
            <a:endParaRPr lang="en-US" altLang="zh-CN" sz="3200" dirty="0">
              <a:solidFill>
                <a:schemeClr val="bg1"/>
              </a:solidFill>
              <a:latin typeface="Arial" charset="0"/>
              <a:ea typeface="ＭＳ Ｐゴシック" charset="0"/>
            </a:endParaRPr>
          </a:p>
        </p:txBody>
      </p:sp>
      <p:sp>
        <p:nvSpPr>
          <p:cNvPr id="4" name="Content Placeholder 2"/>
          <p:cNvSpPr txBox="1">
            <a:spLocks/>
          </p:cNvSpPr>
          <p:nvPr/>
        </p:nvSpPr>
        <p:spPr bwMode="auto">
          <a:xfrm>
            <a:off x="228600" y="609600"/>
            <a:ext cx="5724939"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3200" dirty="0">
                <a:solidFill>
                  <a:schemeClr val="bg1"/>
                </a:solidFill>
              </a:rPr>
              <a:t>"هناك تفسيران محتملان فقط لكيفية نشأة الحياة: التوليد التلقائي الذي نشأ عن التطور أو عمل الله الخارق للطبيعة ... لا يوجد احتمال آخر. تم دحض التوليد التلقائي علميًا منذ 120 عامًا من قبل لويس باستير وآخرين ، ولكن هذا يتركنا مع احتمال واحد آخر ... أن الحياة جاءت كعمل خارق للطبيعة من قبل الله ، لكن لا يمكنني قبول هذه الفلسفة لأنني لا أريد أن أؤمن بالله. لذلك ، اخترت أن أصدق أن ما أعرفه علميًا جيل عفوي مستحيل يؤدي إلى التطور ".</a:t>
            </a:r>
            <a:endParaRPr lang="en-US" altLang="zh-CN" sz="3200" b="1" dirty="0">
              <a:solidFill>
                <a:schemeClr val="bg1"/>
              </a:solidFill>
              <a:cs typeface="Arial" charset="0"/>
            </a:endParaRPr>
          </a:p>
        </p:txBody>
      </p:sp>
      <p:sp>
        <p:nvSpPr>
          <p:cNvPr id="441347"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altLang="zh-CN" sz="1800" dirty="0">
                <a:solidFill>
                  <a:srgbClr val="FFFFFF"/>
                </a:solidFill>
              </a:rPr>
              <a:t>د. جورج والد</a:t>
            </a:r>
            <a:endParaRPr lang="en-US" altLang="zh-CN" sz="1800" dirty="0">
              <a:solidFill>
                <a:srgbClr val="FFFFFF"/>
              </a:solidFill>
            </a:endParaRPr>
          </a:p>
          <a:p>
            <a:pPr algn="ctr">
              <a:spcBef>
                <a:spcPct val="20000"/>
              </a:spcBef>
            </a:pPr>
            <a:r>
              <a:rPr lang="ar-JO" altLang="zh-CN" sz="1800" dirty="0">
                <a:solidFill>
                  <a:srgbClr val="FFFFFF"/>
                </a:solidFill>
              </a:rPr>
              <a:t>أستاذ فخري في علم الأحياء</a:t>
            </a:r>
            <a:r>
              <a:rPr lang="en-US" altLang="zh-CN" sz="1800" dirty="0">
                <a:solidFill>
                  <a:srgbClr val="FFFFFF"/>
                </a:solidFill>
              </a:rPr>
              <a:t>, Harvard</a:t>
            </a:r>
          </a:p>
          <a:p>
            <a:pPr algn="ctr">
              <a:spcBef>
                <a:spcPct val="20000"/>
              </a:spcBef>
            </a:pPr>
            <a:r>
              <a:rPr lang="ar-JO" altLang="zh-CN" sz="1800" dirty="0">
                <a:solidFill>
                  <a:srgbClr val="FFFFFF"/>
                </a:solidFill>
              </a:rPr>
              <a:t>جتئزة نوبل في الأحياء</a:t>
            </a:r>
          </a:p>
          <a:p>
            <a:pPr algn="ctr">
              <a:spcBef>
                <a:spcPct val="20000"/>
              </a:spcBef>
            </a:pPr>
            <a:r>
              <a:rPr lang="ar-JO" altLang="zh-CN" sz="1800" dirty="0">
                <a:solidFill>
                  <a:srgbClr val="FFFFFF"/>
                </a:solidFill>
              </a:rPr>
              <a:t>1971</a:t>
            </a:r>
            <a:endParaRPr lang="en-US" altLang="zh-CN" sz="1800" dirty="0">
              <a:solidFill>
                <a:srgbClr val="FFFFFF"/>
              </a:solidFill>
            </a:endParaRPr>
          </a:p>
        </p:txBody>
      </p:sp>
      <p:pic>
        <p:nvPicPr>
          <p:cNvPr id="441348" name="Picture 6" descr="w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2466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p:nvPr>
        </p:nvSpPr>
        <p:spPr/>
        <p:txBody>
          <a:bodyPr/>
          <a:lstStyle/>
          <a:p>
            <a:pPr indent="0" eaLnBrk="1" hangingPunct="1"/>
            <a:r>
              <a:rPr lang="en-US" altLang="zh-CN">
                <a:latin typeface="Arial" charset="0"/>
                <a:ea typeface="ＭＳ Ｐゴシック" charset="0"/>
                <a:cs typeface="ＭＳ Ｐゴシック" charset="0"/>
              </a:rPr>
              <a:t>AiG Web Address 00439</a:t>
            </a:r>
          </a:p>
        </p:txBody>
      </p:sp>
      <p:sp>
        <p:nvSpPr>
          <p:cNvPr id="443394"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651312081"/>
      </p:ext>
    </p:ext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eaLnBrk="1" hangingPunct="1"/>
            <a:r>
              <a:rPr lang="ar-JO" altLang="zh-CN" sz="11700" b="1" dirty="0">
                <a:solidFill>
                  <a:schemeClr val="bg1"/>
                </a:solidFill>
                <a:latin typeface="Arial" charset="0"/>
                <a:ea typeface="Osaka" charset="0"/>
                <a:cs typeface="Osaka" charset="0"/>
              </a:rPr>
              <a:t>تكوين 2</a:t>
            </a:r>
            <a:endParaRPr lang="en-US" altLang="zh-CN" sz="6000" b="1" dirty="0">
              <a:latin typeface="Arial" charset="0"/>
              <a:ea typeface="Osaka" charset="0"/>
              <a:cs typeface="Osaka" charset="0"/>
            </a:endParaRPr>
          </a:p>
        </p:txBody>
      </p:sp>
    </p:spTree>
    <p:extLst>
      <p:ext uri="{BB962C8B-B14F-4D97-AF65-F5344CB8AC3E}">
        <p14:creationId xmlns:p14="http://schemas.microsoft.com/office/powerpoint/2010/main" val="6925727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a:extLst>
              <a:ext uri="{28A0092B-C50C-407E-A947-70E740481C1C}">
                <a14:useLocalDpi xmlns:a14="http://schemas.microsoft.com/office/drawing/2010/main" val="0"/>
              </a:ext>
            </a:extLst>
          </a:blip>
          <a:srcRect l="2420" t="2127" r="2420" b="21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فأكملت السموات و الأرض و كل جندها (2 : 1)</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25817377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280452" name="Text Box 4"/>
          <p:cNvSpPr txBox="1">
            <a:spLocks noChangeArrowheads="1"/>
          </p:cNvSpPr>
          <p:nvPr/>
        </p:nvSpPr>
        <p:spPr bwMode="auto">
          <a:xfrm>
            <a:off x="139700" y="4267200"/>
            <a:ext cx="90043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و فرغ الله في اليوم السابع من عمله الذي عمل فاستراح في اليوم السابع من جميع عمله الذي عمل (2 : 2)</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34329654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7620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137092" name="Text Box 4"/>
          <p:cNvSpPr txBox="1">
            <a:spLocks noChangeArrowheads="1"/>
          </p:cNvSpPr>
          <p:nvPr/>
        </p:nvSpPr>
        <p:spPr bwMode="auto">
          <a:xfrm>
            <a:off x="179512" y="4114800"/>
            <a:ext cx="871912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و بارك الله اليوم السابع و قدسه لأنه فيه استراح من جميع عمله الذي عمل الله خالقاً (2 : 3)</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40353561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b="1" dirty="0">
                <a:solidFill>
                  <a:schemeClr val="bg1"/>
                </a:solidFill>
                <a:latin typeface="Arial" panose="020B0604020202020204" pitchFamily="34" charset="0"/>
                <a:cs typeface="Arial" panose="020B0604020202020204" pitchFamily="34" charset="0"/>
              </a:rPr>
              <a:t>الأهمية الأخروية للسبت</a:t>
            </a:r>
            <a:endParaRPr kumimoji="1" lang="en-US" altLang="zh-CN" sz="2400" b="1" dirty="0">
              <a:solidFill>
                <a:schemeClr val="bg1"/>
              </a:solidFill>
              <a:latin typeface="Arial" panose="020B0604020202020204" pitchFamily="34" charset="0"/>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السقوط</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موسى</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الموسوي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 الألفية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إسرائيل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 إسرائيل الوطني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المسيح الثاني على مرحلتين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الشريعة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7 : 1 - 6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3 : 19, 23 - 29</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9 : 20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كو 3 : 6 - 11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الأسبوع 70 من نبوة دانيال عن 70 أسبوعاً</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ترتيب بعض أجزاء الناموس</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40 – 48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 5 : 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21 - 22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يرتاح</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من النشاط الخلاق</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إسرائيل المتكرر لعرض الله عن أرض الراحة الموعودة</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تتوقف الراحة بالخطية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الراحة مرتبطة بأرض كنعان</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30 : 1 - 10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14 : 23, عب 3 : 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 95 : 7ب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23 : 37 - 39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3 : 19 - 20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3 : 7 – 4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راحة للجنس البشري</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 9 : 13 - 14</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4 : 9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2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31 : 13 و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20 : 12 و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16 : 1 - 2</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 20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 66 : 23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أسبوع</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سنة</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ق.م – 33م</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توبة الشعب و إيمانه بالمسيا و إعادة تأسيسه</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36 - 39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نمط الملكوت</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الإبراهيمي و 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 تث 30 : 1 - 10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السبت إلى الخليقة و 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5 : 12 – 15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يتمثل السبت بمعنى مزدوج</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السبت ينظر للأمام و 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23 : 1 – 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7</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1 - 3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الخلق</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الإنسان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 21 : 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 : 1 - 6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سنوات</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ميلادي</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ar-JO"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rPr>
              <a:t>قصتا الخلق</a:t>
            </a:r>
            <a:endParaRPr lang="en-US"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تكوين 1</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تكوين 2</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defRPr/>
            </a:pPr>
            <a:r>
              <a:rPr lang="ar-JO" altLang="ja-JP"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استخدام الله (إلوهيم)</a:t>
            </a:r>
          </a:p>
          <a:p>
            <a:pPr marL="342900" indent="-342900" algn="ctr">
              <a:spcBef>
                <a:spcPct val="20000"/>
              </a:spcBef>
              <a:defRPr/>
            </a:pPr>
            <a:r>
              <a:rPr lang="ar-JO" altLang="ja-JP"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الأيام 1 – 6 </a:t>
            </a:r>
          </a:p>
          <a:p>
            <a:pPr marL="342900" indent="-342900" algn="ctr">
              <a:spcBef>
                <a:spcPct val="20000"/>
              </a:spcBef>
              <a:defRPr/>
            </a:pPr>
            <a:r>
              <a:rPr lang="ar-JO" altLang="ja-JP"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خلق كل شيء</a:t>
            </a:r>
          </a:p>
          <a:p>
            <a:pPr marL="342900" indent="-342900" algn="ctr">
              <a:spcBef>
                <a:spcPct val="20000"/>
              </a:spcBef>
              <a:defRPr/>
            </a:pPr>
            <a:r>
              <a:rPr lang="ar-JO" altLang="ja-JP"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في البدء</a:t>
            </a:r>
            <a:endParaRPr lang="en-US" altLang="ja-JP"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a:p>
            <a:pPr marL="342900" indent="-342900" algn="ctr">
              <a:spcBef>
                <a:spcPct val="20000"/>
              </a:spcBef>
              <a:defRPr/>
            </a:pPr>
            <a:endParaRPr lang="en-US"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defRPr/>
            </a:pPr>
            <a:r>
              <a:rPr lang="ar-JO" altLang="ja-JP"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استخدام الله (يهوه)</a:t>
            </a:r>
            <a:endParaRPr lang="en-US" altLang="ja-JP"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a:p>
            <a:pPr marL="342900" indent="-342900" algn="ctr">
              <a:spcBef>
                <a:spcPct val="20000"/>
              </a:spcBef>
              <a:defRPr/>
            </a:pPr>
            <a:r>
              <a:rPr lang="ar-JO"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اليوم 6 فقط</a:t>
            </a:r>
            <a:endParaRPr lang="en-US"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a:p>
            <a:pPr marL="342900" indent="-342900" algn="ctr">
              <a:spcBef>
                <a:spcPct val="20000"/>
              </a:spcBef>
              <a:defRPr/>
            </a:pPr>
            <a:r>
              <a:rPr lang="ar-JO"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خلق آدم و حواء</a:t>
            </a:r>
            <a:endParaRPr lang="en-US" altLang="ja-JP"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a:p>
            <a:pPr marL="342900" indent="-342900" algn="ctr">
              <a:spcBef>
                <a:spcPct val="20000"/>
              </a:spcBef>
              <a:defRPr/>
            </a:pPr>
            <a:r>
              <a:rPr lang="ar-JO"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تم ذكر (توليدوت) أو اجيال 11 مرة</a:t>
            </a:r>
            <a:endParaRPr lang="en-US" sz="28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119202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195"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Times New Roman" pitchFamily="-112" charset="0"/>
                <a:ea typeface="ＭＳ Ｐゴシック" pitchFamily="-112" charset="-128"/>
                <a:cs typeface="ＭＳ Ｐゴシック" pitchFamily="-112" charset="-128"/>
              </a:rPr>
              <a:t>عدن</a:t>
            </a:r>
            <a:endParaRPr kumimoji="0" lang="en-US" sz="4000" b="1" i="0" u="none" strike="noStrike" kern="1200" cap="none" spc="0" normalizeH="0" baseline="0" noProof="0" dirty="0">
              <a:ln>
                <a:noFill/>
              </a:ln>
              <a:solidFill>
                <a:srgbClr val="000000"/>
              </a:solidFill>
              <a:effectLst/>
              <a:uLnTx/>
              <a:uFillTx/>
              <a:latin typeface="Times New Roman" pitchFamily="-112" charset="0"/>
              <a:ea typeface="ＭＳ Ｐゴシック" pitchFamily="-112" charset="-128"/>
              <a:cs typeface="ＭＳ Ｐゴシック" pitchFamily="-112" charset="-128"/>
            </a:endParaRPr>
          </a:p>
        </p:txBody>
      </p:sp>
      <p:sp>
        <p:nvSpPr>
          <p:cNvPr id="1160196"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3333CC"/>
                </a:solidFill>
                <a:effectLst/>
                <a:uLnTx/>
                <a:uFillTx/>
                <a:latin typeface="Times New Roman" pitchFamily="-112" charset="0"/>
                <a:ea typeface="ＭＳ Ｐゴシック" pitchFamily="-112" charset="-128"/>
                <a:cs typeface="ＭＳ Ｐゴシック" pitchFamily="-112" charset="-128"/>
              </a:rPr>
              <a:t>دجلة</a:t>
            </a:r>
            <a:endParaRPr kumimoji="0" lang="en-US" sz="3600" b="1" i="0" u="none" strike="noStrike" kern="1200" cap="none" spc="0" normalizeH="0" baseline="0" noProof="0" dirty="0">
              <a:ln>
                <a:noFill/>
              </a:ln>
              <a:solidFill>
                <a:srgbClr val="3333CC"/>
              </a:solidFill>
              <a:effectLst/>
              <a:uLnTx/>
              <a:uFillTx/>
              <a:latin typeface="Times New Roman" pitchFamily="-112" charset="0"/>
              <a:ea typeface="ＭＳ Ｐゴシック" pitchFamily="-112" charset="-128"/>
              <a:cs typeface="ＭＳ Ｐゴシック" pitchFamily="-112" charset="-128"/>
            </a:endParaRPr>
          </a:p>
        </p:txBody>
      </p:sp>
      <p:sp>
        <p:nvSpPr>
          <p:cNvPr id="1160197"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3333CC"/>
                </a:solidFill>
                <a:effectLst/>
                <a:uLnTx/>
                <a:uFillTx/>
                <a:latin typeface="Times New Roman" pitchFamily="-112" charset="0"/>
                <a:ea typeface="ＭＳ Ｐゴシック" pitchFamily="-112" charset="-128"/>
                <a:cs typeface="ＭＳ Ｐゴシック" pitchFamily="-112" charset="-128"/>
              </a:rPr>
              <a:t>الفرات</a:t>
            </a:r>
            <a:endParaRPr kumimoji="0" lang="en-US" sz="3600" b="1" i="0" u="none" strike="noStrike" kern="1200" cap="none" spc="0" normalizeH="0" baseline="0" noProof="0" dirty="0">
              <a:ln>
                <a:noFill/>
              </a:ln>
              <a:solidFill>
                <a:srgbClr val="3333CC"/>
              </a:solidFill>
              <a:effectLst/>
              <a:uLnTx/>
              <a:uFillTx/>
              <a:latin typeface="Times New Roman" pitchFamily="-112" charset="0"/>
              <a:ea typeface="ＭＳ Ｐゴシック" pitchFamily="-112" charset="-128"/>
              <a:cs typeface="ＭＳ Ｐゴシック" pitchFamily="-112" charset="-128"/>
            </a:endParaRPr>
          </a:p>
        </p:txBody>
      </p:sp>
      <p:sp>
        <p:nvSpPr>
          <p:cNvPr id="451589"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Times New Roman" charset="0"/>
                <a:ea typeface="ＭＳ Ｐゴシック" charset="0"/>
              </a:rPr>
              <a:t>تكوين 1 - 2</a:t>
            </a:r>
            <a:endParaRPr kumimoji="0" lang="en-US" altLang="zh-CN" sz="32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51590" name="Rectangle 7"/>
          <p:cNvSpPr>
            <a:spLocks noGrp="1" noChangeArrowheads="1"/>
          </p:cNvSpPr>
          <p:nvPr>
            <p:ph type="title" idx="4294967295"/>
          </p:nvPr>
        </p:nvSpPr>
        <p:spPr>
          <a:xfrm>
            <a:off x="0" y="-27384"/>
            <a:ext cx="7391400" cy="641350"/>
          </a:xfrm>
          <a:gradFill rotWithShape="0">
            <a:gsLst>
              <a:gs pos="0">
                <a:srgbClr val="3B003B"/>
              </a:gs>
              <a:gs pos="50000">
                <a:srgbClr val="800080"/>
              </a:gs>
              <a:gs pos="100000">
                <a:srgbClr val="3B003B"/>
              </a:gs>
            </a:gsLst>
            <a:lin ang="5400000" scaled="1"/>
          </a:gradFill>
          <a:ln>
            <a:noFill/>
          </a:ln>
        </p:spPr>
        <p:txBody>
          <a:bodyPr vert="horz" wrap="square" lIns="91440" tIns="45720" rIns="91440" bIns="45720" numCol="1" anchor="ctr" anchorCtr="0" compatLnSpc="1">
            <a:prstTxWarp prst="textNoShape">
              <a:avLst/>
            </a:prstTxWarp>
          </a:bodyPr>
          <a:lstStyle/>
          <a:p>
            <a:pPr eaLnBrk="1" hangingPunct="1"/>
            <a:r>
              <a:rPr lang="ar-JO" altLang="zh-CN" sz="3200" b="1" dirty="0">
                <a:solidFill>
                  <a:schemeClr val="bg1"/>
                </a:solidFill>
                <a:latin typeface="Arial" panose="020B0604020202020204" pitchFamily="34" charset="0"/>
                <a:cs typeface="Arial" panose="020B0604020202020204" pitchFamily="34" charset="0"/>
              </a:rPr>
              <a:t>مواقع محتملة لجنة عدن</a:t>
            </a:r>
            <a:endParaRPr lang="en-US" altLang="zh-CN" sz="3200" b="1" dirty="0">
              <a:solidFill>
                <a:schemeClr val="bg1"/>
              </a:solidFill>
              <a:latin typeface="Arial" panose="020B0604020202020204" pitchFamily="34" charset="0"/>
              <a:cs typeface="Arial" panose="020B0604020202020204" pitchFamily="34" charset="0"/>
            </a:endParaRPr>
          </a:p>
        </p:txBody>
      </p:sp>
      <p:sp>
        <p:nvSpPr>
          <p:cNvPr id="451591" name="Rectangle 8"/>
          <p:cNvSpPr>
            <a:spLocks noChangeArrowheads="1"/>
          </p:cNvSpPr>
          <p:nvPr/>
        </p:nvSpPr>
        <p:spPr bwMode="auto">
          <a:xfrm>
            <a:off x="76200" y="563880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Times New Roman" charset="0"/>
                <a:ea typeface="ＭＳ Ｐゴシック" charset="0"/>
                <a:cs typeface="+mn-cs"/>
              </a:rPr>
              <a:t>Barry Beitzel, </a:t>
            </a:r>
            <a:r>
              <a:rPr kumimoji="0" lang="en-US" altLang="zh-CN" sz="1800" b="0" i="1" u="none" strike="noStrike" kern="1200" cap="none" spc="0" normalizeH="0" baseline="0" noProof="0">
                <a:ln>
                  <a:noFill/>
                </a:ln>
                <a:solidFill>
                  <a:srgbClr val="FFFFFF"/>
                </a:solidFill>
                <a:effectLst/>
                <a:uLnTx/>
                <a:uFillTx/>
                <a:latin typeface="Times New Roman" charset="0"/>
                <a:ea typeface="ＭＳ Ｐゴシック" charset="0"/>
                <a:cs typeface="+mn-cs"/>
              </a:rPr>
              <a:t>Moody Atlas, </a:t>
            </a:r>
            <a:r>
              <a:rPr kumimoji="0" lang="en-US" altLang="zh-CN" sz="1800" b="0" i="0" u="none" strike="noStrike" kern="1200" cap="none" spc="0" normalizeH="0" baseline="0" noProof="0">
                <a:ln>
                  <a:noFill/>
                </a:ln>
                <a:solidFill>
                  <a:srgbClr val="FFFFFF"/>
                </a:solidFill>
                <a:effectLst/>
                <a:uLnTx/>
                <a:uFillTx/>
                <a:latin typeface="Times New Roman" charset="0"/>
                <a:ea typeface="ＭＳ Ｐゴシック" charset="0"/>
                <a:cs typeface="+mn-cs"/>
              </a:rPr>
              <a:t>75</a:t>
            </a:r>
          </a:p>
        </p:txBody>
      </p:sp>
    </p:spTree>
    <p:extLst>
      <p:ext uri="{BB962C8B-B14F-4D97-AF65-F5344CB8AC3E}">
        <p14:creationId xmlns:p14="http://schemas.microsoft.com/office/powerpoint/2010/main" val="380218650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Freeform 6">
            <a:extLst>
              <a:ext uri="{FF2B5EF4-FFF2-40B4-BE49-F238E27FC236}">
                <a16:creationId xmlns:a16="http://schemas.microsoft.com/office/drawing/2014/main" id="{0EB7BB9B-64D7-C546-A2BC-440AD81886E1}"/>
              </a:ext>
            </a:extLst>
          </p:cNvPr>
          <p:cNvSpPr/>
          <p:nvPr/>
        </p:nvSpPr>
        <p:spPr bwMode="auto">
          <a:xfrm>
            <a:off x="5770844" y="1382591"/>
            <a:ext cx="109182" cy="81292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4" name="Explosion 1 3"/>
          <p:cNvSpPr/>
          <p:nvPr/>
        </p:nvSpPr>
        <p:spPr bwMode="auto">
          <a:xfrm>
            <a:off x="4560957" y="445369"/>
            <a:ext cx="2528957" cy="1619765"/>
          </a:xfrm>
          <a:prstGeom prst="irregularSeal1">
            <a:avLst/>
          </a:prstGeom>
          <a:solidFill>
            <a:srgbClr val="245336"/>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cs typeface="+mn-cs"/>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ar-JO" altLang="zh-CN" sz="2800" b="1" dirty="0">
                <a:solidFill>
                  <a:schemeClr val="bg1"/>
                </a:solidFill>
                <a:latin typeface="Arial" charset="0"/>
              </a:rPr>
              <a:t>لوحظ كوش بلاد ما بين النهرين لأول مرة في تكوين 2</a:t>
            </a:r>
            <a:endParaRPr kumimoji="1" lang="en-US" altLang="zh-CN" sz="1800" b="1" dirty="0">
              <a:solidFill>
                <a:schemeClr val="bg1"/>
              </a:solidFill>
              <a:latin typeface="Arial" charset="0"/>
            </a:endParaRPr>
          </a:p>
        </p:txBody>
      </p:sp>
      <p:sp>
        <p:nvSpPr>
          <p:cNvPr id="12" name="TextBox 11"/>
          <p:cNvSpPr txBox="1"/>
          <p:nvPr/>
        </p:nvSpPr>
        <p:spPr>
          <a:xfrm>
            <a:off x="4981109" y="901308"/>
            <a:ext cx="15055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عدن</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مصر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8" name="TextBox 17"/>
          <p:cNvSpPr txBox="1"/>
          <p:nvPr/>
        </p:nvSpPr>
        <p:spPr>
          <a:xfrm>
            <a:off x="4280653" y="2780928"/>
            <a:ext cx="12234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حويلة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0" name="TextBox 19"/>
          <p:cNvSpPr txBox="1"/>
          <p:nvPr/>
        </p:nvSpPr>
        <p:spPr>
          <a:xfrm>
            <a:off x="572979" y="6131115"/>
            <a:ext cx="126028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السودان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2" name="TextBox 21"/>
          <p:cNvSpPr txBox="1"/>
          <p:nvPr/>
        </p:nvSpPr>
        <p:spPr>
          <a:xfrm>
            <a:off x="6360387" y="2784215"/>
            <a:ext cx="114646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كوش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2009591" y="3429000"/>
            <a:ext cx="7134409" cy="3413519"/>
          </a:xfrm>
          <a:prstGeom prst="accentCallout1">
            <a:avLst>
              <a:gd name="adj1" fmla="val 17243"/>
              <a:gd name="adj2" fmla="val -1626"/>
              <a:gd name="adj3" fmla="val -59222"/>
              <a:gd name="adj4" fmla="val 22200"/>
            </a:avLst>
          </a:prstGeom>
          <a:solidFill>
            <a:srgbClr val="00206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2154641" y="3734975"/>
            <a:ext cx="6844307" cy="2677656"/>
          </a:xfrm>
          <a:prstGeom prst="rect">
            <a:avLst/>
          </a:prstGeom>
          <a:noFill/>
        </p:spPr>
        <p:txBody>
          <a:bodyPr wrap="square" rtlCol="0">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mn-cs"/>
              </a:rPr>
              <a:t>10 و كان نهر يخرج من عدن ليسقي الجنة و من هناك ينقسم فيصير أربعة رؤوس 11 اسم الواحد فيشون و هو المحيط بجميع أرض الحويلة حيث الذهب 12 و ذهب تلك الأرض جيد هناك المقل و حجر الجزع 13 </a:t>
            </a: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mn-cs"/>
              </a:rPr>
              <a:t>و اسم النهر الثاني جيحون و هو المحيط بجميع أرض كوش </a:t>
            </a: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mn-cs"/>
              </a:rPr>
              <a:t>(تك 2: 10-13)</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1" name="Freeform 20">
            <a:extLst>
              <a:ext uri="{FF2B5EF4-FFF2-40B4-BE49-F238E27FC236}">
                <a16:creationId xmlns:a16="http://schemas.microsoft.com/office/drawing/2014/main" id="{5DA5CB26-1F52-464C-BB5E-819ABAF2F8A6}"/>
              </a:ext>
            </a:extLst>
          </p:cNvPr>
          <p:cNvSpPr/>
          <p:nvPr/>
        </p:nvSpPr>
        <p:spPr bwMode="auto">
          <a:xfrm rot="3097679">
            <a:off x="5574840" y="2153629"/>
            <a:ext cx="93639" cy="646754"/>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23" name="Freeform 22">
            <a:extLst>
              <a:ext uri="{FF2B5EF4-FFF2-40B4-BE49-F238E27FC236}">
                <a16:creationId xmlns:a16="http://schemas.microsoft.com/office/drawing/2014/main" id="{7223846B-4204-544B-B4CF-34E213395EEB}"/>
              </a:ext>
            </a:extLst>
          </p:cNvPr>
          <p:cNvSpPr/>
          <p:nvPr/>
        </p:nvSpPr>
        <p:spPr bwMode="auto">
          <a:xfrm rot="19351571">
            <a:off x="6196671" y="2095716"/>
            <a:ext cx="86864" cy="69719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Tree>
    <p:extLst>
      <p:ext uri="{BB962C8B-B14F-4D97-AF65-F5344CB8AC3E}">
        <p14:creationId xmlns:p14="http://schemas.microsoft.com/office/powerpoint/2010/main" val="1134213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30476"/>
          </a:xfrm>
          <a:effectLst/>
        </p:spPr>
        <p:txBody>
          <a:bodyPr anchor="ctr"/>
          <a:lstStyle/>
          <a:p>
            <a:pPr>
              <a:defRPr/>
            </a:pPr>
            <a:r>
              <a:rPr lang="ar-JO" sz="6000" b="1" dirty="0">
                <a:solidFill>
                  <a:schemeClr val="tx1"/>
                </a:solidFill>
                <a:effectLst/>
                <a:latin typeface="Arial" charset="0"/>
                <a:ea typeface="ＭＳ Ｐゴシック" charset="0"/>
                <a:cs typeface="ＭＳ Ｐゴシック" charset="0"/>
              </a:rPr>
              <a:t>2. افهم أن الملك قد </a:t>
            </a:r>
            <a:r>
              <a:rPr lang="ar-JO" sz="6000" b="1" dirty="0">
                <a:solidFill>
                  <a:schemeClr val="accent2"/>
                </a:solidFill>
                <a:effectLst/>
                <a:latin typeface="Arial" charset="0"/>
                <a:ea typeface="ＭＳ Ｐゴシック" charset="0"/>
                <a:cs typeface="ＭＳ Ｐゴシック" charset="0"/>
              </a:rPr>
              <a:t>وعدك</a:t>
            </a:r>
            <a:r>
              <a:rPr lang="ar-JO" sz="6000" b="1" dirty="0">
                <a:solidFill>
                  <a:schemeClr val="tx1"/>
                </a:solidFill>
                <a:effectLst/>
                <a:latin typeface="Arial" charset="0"/>
                <a:ea typeface="ＭＳ Ｐゴシック" charset="0"/>
                <a:cs typeface="ＭＳ Ｐゴシック" charset="0"/>
              </a:rPr>
              <a:t> بالبركة</a:t>
            </a:r>
            <a:endParaRPr lang="en-US" sz="6000" b="1" dirty="0">
              <a:solidFill>
                <a:schemeClr val="tx1"/>
              </a:solidFill>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 12 – 50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5848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The first land identified as Cush is in Iraq and the 2nd land of Cush is  between Egypt and Sudan. A place called Ethiopia is no where in the  scriptures.">
            <a:extLst>
              <a:ext uri="{FF2B5EF4-FFF2-40B4-BE49-F238E27FC236}">
                <a16:creationId xmlns:a16="http://schemas.microsoft.com/office/drawing/2014/main" id="{AF7F620F-00D0-D148-B385-193930B57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6"/>
            <a:ext cx="9144000" cy="6107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DF82FC-0555-F844-A534-A12C37C8CDB8}"/>
              </a:ext>
            </a:extLst>
          </p:cNvPr>
          <p:cNvSpPr>
            <a:spLocks noGrp="1"/>
          </p:cNvSpPr>
          <p:nvPr>
            <p:ph type="title"/>
          </p:nvPr>
        </p:nvSpPr>
        <p:spPr>
          <a:xfrm>
            <a:off x="0" y="0"/>
            <a:ext cx="9144000" cy="750094"/>
          </a:xfrm>
        </p:spPr>
        <p:txBody>
          <a:bodyPr/>
          <a:lstStyle/>
          <a:p>
            <a:r>
              <a:rPr lang="ar-SA" dirty="0"/>
              <a:t>الموقع الصحيح لكوش</a:t>
            </a:r>
            <a:endParaRPr lang="en-US" dirty="0"/>
          </a:p>
        </p:txBody>
      </p:sp>
      <p:sp>
        <p:nvSpPr>
          <p:cNvPr id="4" name="Title 1">
            <a:extLst>
              <a:ext uri="{FF2B5EF4-FFF2-40B4-BE49-F238E27FC236}">
                <a16:creationId xmlns:a16="http://schemas.microsoft.com/office/drawing/2014/main" id="{FA91EB20-4563-264E-A44C-710420BAF2FC}"/>
              </a:ext>
            </a:extLst>
          </p:cNvPr>
          <p:cNvSpPr txBox="1">
            <a:spLocks/>
          </p:cNvSpPr>
          <p:nvPr/>
        </p:nvSpPr>
        <p:spPr bwMode="auto">
          <a:xfrm>
            <a:off x="4932040" y="6525343"/>
            <a:ext cx="4211960" cy="33654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Osaka"/>
              </a:rPr>
              <a:t>http://</a:t>
            </a:r>
            <a:r>
              <a:rPr kumimoji="0" lang="en-US" sz="1400" b="1" i="0" u="none" strike="noStrike" kern="0" cap="none" spc="0" normalizeH="0" baseline="0" noProof="0" dirty="0" err="1">
                <a:ln>
                  <a:noFill/>
                </a:ln>
                <a:solidFill>
                  <a:srgbClr val="FFFFFF"/>
                </a:solidFill>
                <a:effectLst/>
                <a:uLnTx/>
                <a:uFillTx/>
                <a:latin typeface="Arial"/>
                <a:ea typeface="Osaka"/>
              </a:rPr>
              <a:t>arab-israelites.tripod.com</a:t>
            </a:r>
            <a:r>
              <a:rPr kumimoji="0" lang="en-US" sz="1400" b="1" i="0" u="none" strike="noStrike" kern="0" cap="none" spc="0" normalizeH="0" baseline="0" noProof="0" dirty="0">
                <a:ln>
                  <a:noFill/>
                </a:ln>
                <a:solidFill>
                  <a:srgbClr val="FFFFFF"/>
                </a:solidFill>
                <a:effectLst/>
                <a:uLnTx/>
                <a:uFillTx/>
                <a:latin typeface="Arial"/>
                <a:ea typeface="Osaka"/>
              </a:rPr>
              <a:t>/cush2.htm</a:t>
            </a:r>
          </a:p>
        </p:txBody>
      </p:sp>
      <p:grpSp>
        <p:nvGrpSpPr>
          <p:cNvPr id="12" name="Group 11">
            <a:extLst>
              <a:ext uri="{FF2B5EF4-FFF2-40B4-BE49-F238E27FC236}">
                <a16:creationId xmlns:a16="http://schemas.microsoft.com/office/drawing/2014/main" id="{D91FF6F2-416E-AC4F-BAAD-289869FBB20B}"/>
              </a:ext>
            </a:extLst>
          </p:cNvPr>
          <p:cNvGrpSpPr/>
          <p:nvPr/>
        </p:nvGrpSpPr>
        <p:grpSpPr>
          <a:xfrm>
            <a:off x="-540568" y="2989414"/>
            <a:ext cx="6204237" cy="3823962"/>
            <a:chOff x="-540568" y="2989414"/>
            <a:chExt cx="6204237" cy="3823962"/>
          </a:xfrm>
        </p:grpSpPr>
        <p:grpSp>
          <p:nvGrpSpPr>
            <p:cNvPr id="8" name="Group 7">
              <a:extLst>
                <a:ext uri="{FF2B5EF4-FFF2-40B4-BE49-F238E27FC236}">
                  <a16:creationId xmlns:a16="http://schemas.microsoft.com/office/drawing/2014/main" id="{0E721EE0-1970-9840-BA2B-75E54C66AB53}"/>
                </a:ext>
              </a:extLst>
            </p:cNvPr>
            <p:cNvGrpSpPr/>
            <p:nvPr/>
          </p:nvGrpSpPr>
          <p:grpSpPr>
            <a:xfrm>
              <a:off x="-540568" y="3068960"/>
              <a:ext cx="5472608" cy="3744416"/>
              <a:chOff x="-540568" y="3068960"/>
              <a:chExt cx="5472608" cy="3744416"/>
            </a:xfrm>
          </p:grpSpPr>
          <p:sp>
            <p:nvSpPr>
              <p:cNvPr id="3" name="Trapezoid 2">
                <a:extLst>
                  <a:ext uri="{FF2B5EF4-FFF2-40B4-BE49-F238E27FC236}">
                    <a16:creationId xmlns:a16="http://schemas.microsoft.com/office/drawing/2014/main" id="{6F44FE25-EACD-794F-94D1-C3F7C7647ADA}"/>
                  </a:ext>
                </a:extLst>
              </p:cNvPr>
              <p:cNvSpPr/>
              <p:nvPr/>
            </p:nvSpPr>
            <p:spPr bwMode="auto">
              <a:xfrm>
                <a:off x="467544" y="3068960"/>
                <a:ext cx="3888432" cy="864096"/>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6" name="Trapezoid 5">
                <a:extLst>
                  <a:ext uri="{FF2B5EF4-FFF2-40B4-BE49-F238E27FC236}">
                    <a16:creationId xmlns:a16="http://schemas.microsoft.com/office/drawing/2014/main" id="{C8F4FE96-A013-AF4E-8FD0-9FC0388C4020}"/>
                  </a:ext>
                </a:extLst>
              </p:cNvPr>
              <p:cNvSpPr/>
              <p:nvPr/>
            </p:nvSpPr>
            <p:spPr bwMode="auto">
              <a:xfrm>
                <a:off x="-540568" y="3972306"/>
                <a:ext cx="5472608" cy="2841070"/>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Trapezoid 6">
                <a:extLst>
                  <a:ext uri="{FF2B5EF4-FFF2-40B4-BE49-F238E27FC236}">
                    <a16:creationId xmlns:a16="http://schemas.microsoft.com/office/drawing/2014/main" id="{C4608DF7-7547-EF42-A128-F17CB4EA5C75}"/>
                  </a:ext>
                </a:extLst>
              </p:cNvPr>
              <p:cNvSpPr/>
              <p:nvPr/>
            </p:nvSpPr>
            <p:spPr bwMode="auto">
              <a:xfrm rot="10800000">
                <a:off x="395537" y="3933056"/>
                <a:ext cx="3888432" cy="1589550"/>
              </a:xfrm>
              <a:prstGeom prst="trapezoid">
                <a:avLst>
                  <a:gd name="adj" fmla="val 5341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5" name="Rectangle 4">
                <a:extLst>
                  <a:ext uri="{FF2B5EF4-FFF2-40B4-BE49-F238E27FC236}">
                    <a16:creationId xmlns:a16="http://schemas.microsoft.com/office/drawing/2014/main" id="{F9C03255-C5E4-5D46-B121-C331C0CE8496}"/>
                  </a:ext>
                </a:extLst>
              </p:cNvPr>
              <p:cNvSpPr/>
              <p:nvPr/>
            </p:nvSpPr>
            <p:spPr bwMode="auto">
              <a:xfrm>
                <a:off x="0" y="3933056"/>
                <a:ext cx="1259632"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9" name="Rectangle 8">
              <a:extLst>
                <a:ext uri="{FF2B5EF4-FFF2-40B4-BE49-F238E27FC236}">
                  <a16:creationId xmlns:a16="http://schemas.microsoft.com/office/drawing/2014/main" id="{0C3CE936-1FA3-4640-936E-FFCF8D8BAAD7}"/>
                </a:ext>
              </a:extLst>
            </p:cNvPr>
            <p:cNvSpPr/>
            <p:nvPr/>
          </p:nvSpPr>
          <p:spPr bwMode="auto">
            <a:xfrm rot="2567461">
              <a:off x="4583549" y="2989414"/>
              <a:ext cx="108012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10" name="Title 1">
            <a:extLst>
              <a:ext uri="{FF2B5EF4-FFF2-40B4-BE49-F238E27FC236}">
                <a16:creationId xmlns:a16="http://schemas.microsoft.com/office/drawing/2014/main" id="{8A0ED173-9CE7-954A-97CE-6418E1ECB104}"/>
              </a:ext>
            </a:extLst>
          </p:cNvPr>
          <p:cNvSpPr txBox="1">
            <a:spLocks/>
          </p:cNvSpPr>
          <p:nvPr/>
        </p:nvSpPr>
        <p:spPr bwMode="auto">
          <a:xfrm>
            <a:off x="91262" y="3717032"/>
            <a:ext cx="3760658" cy="2952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ea typeface="Osaka"/>
              </a:rPr>
              <a:t>هذه ليست كوش سفر التكوين ولكنها تسوية لاحقة بين دولتي مصر والسودان كجزء من النوبة تمتد من أسوان، مصر إلى الخرطوم، السودان.
</a:t>
            </a:r>
            <a:endParaRPr kumimoji="0" lang="en-US" sz="2400" b="1" i="0" u="none" strike="noStrike" kern="0" cap="none" spc="0" normalizeH="0" baseline="0" noProof="0" dirty="0">
              <a:ln>
                <a:noFill/>
              </a:ln>
              <a:solidFill>
                <a:srgbClr val="000000"/>
              </a:solidFill>
              <a:effectLst/>
              <a:uLnTx/>
              <a:uFillTx/>
              <a:latin typeface="Arial"/>
              <a:ea typeface="Osaka"/>
            </a:endParaRPr>
          </a:p>
        </p:txBody>
      </p:sp>
      <p:sp>
        <p:nvSpPr>
          <p:cNvPr id="14" name="Title 1">
            <a:extLst>
              <a:ext uri="{FF2B5EF4-FFF2-40B4-BE49-F238E27FC236}">
                <a16:creationId xmlns:a16="http://schemas.microsoft.com/office/drawing/2014/main" id="{4E724B21-A3D8-3D46-8E14-90B394FA2328}"/>
              </a:ext>
            </a:extLst>
          </p:cNvPr>
          <p:cNvSpPr txBox="1">
            <a:spLocks/>
          </p:cNvSpPr>
          <p:nvPr/>
        </p:nvSpPr>
        <p:spPr bwMode="auto">
          <a:xfrm rot="2683866">
            <a:off x="4342079" y="2921801"/>
            <a:ext cx="1345441" cy="423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ea typeface="Osaka"/>
              </a:rPr>
              <a:t>كوش</a:t>
            </a:r>
            <a:endParaRPr kumimoji="0" lang="en-US" sz="2400" b="1" i="0" u="none" strike="noStrike" kern="0" cap="none" spc="0" normalizeH="0" baseline="0" noProof="0" dirty="0">
              <a:ln>
                <a:noFill/>
              </a:ln>
              <a:solidFill>
                <a:srgbClr val="000000"/>
              </a:solidFill>
              <a:effectLst/>
              <a:uLnTx/>
              <a:uFillTx/>
              <a:latin typeface="Arial"/>
              <a:ea typeface="Osaka"/>
            </a:endParaRPr>
          </a:p>
        </p:txBody>
      </p:sp>
    </p:spTree>
    <p:extLst>
      <p:ext uri="{BB962C8B-B14F-4D97-AF65-F5344CB8AC3E}">
        <p14:creationId xmlns:p14="http://schemas.microsoft.com/office/powerpoint/2010/main" val="381470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تحول عالم آدم إلى عالم اليوم</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latin typeface="Arial" charset="0"/>
                <a:ea typeface="ＭＳ Ｐゴシック" charset="0"/>
              </a:rPr>
              <a:t>رودينيا – العالم الذي هلك</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latin typeface="Times" charset="0"/>
                <a:ea typeface="ＭＳ Ｐゴシック" charset="0"/>
                <a:cs typeface="Times" charset="0"/>
              </a:rPr>
              <a:t>العالم الذي هلك</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تحول عالم آدم إلى عالم اليوم</a:t>
            </a:r>
            <a:endPar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7489" name="Picture 2"/>
          <p:cNvPicPr>
            <a:picLocks noChangeAspect="1" noChangeArrowheads="1"/>
          </p:cNvPicPr>
          <p:nvPr/>
        </p:nvPicPr>
        <p:blipFill rotWithShape="1">
          <a:blip r:embed="rId4">
            <a:lum bright="-36000"/>
            <a:extLst>
              <a:ext uri="{28A0092B-C50C-407E-A947-70E740481C1C}">
                <a14:useLocalDpi xmlns:a14="http://schemas.microsoft.com/office/drawing/2010/main" val="0"/>
              </a:ext>
            </a:extLst>
          </a:blip>
          <a:srcRect l="833" b="2700"/>
          <a:stretch/>
        </p:blipFill>
        <p:spPr bwMode="auto">
          <a:xfrm>
            <a:off x="-45856" y="-1"/>
            <a:ext cx="9189856" cy="68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4572000" y="277813"/>
            <a:ext cx="4114800" cy="1093787"/>
          </a:xfrm>
          <a:effectLst/>
        </p:spPr>
        <p:txBody>
          <a:bodyPr/>
          <a:lstStyle/>
          <a:p>
            <a:pPr eaLnBrk="1" hangingPunct="1">
              <a:defRPr/>
            </a:pPr>
            <a:r>
              <a:rPr lang="ar-JO" dirty="0">
                <a:solidFill>
                  <a:schemeClr val="bg1"/>
                </a:solidFill>
                <a:effectLst>
                  <a:glow rad="177800">
                    <a:schemeClr val="tx1"/>
                  </a:glow>
                </a:effectLst>
                <a:latin typeface="Arial"/>
                <a:ea typeface="ＭＳ Ｐゴシック" charset="0"/>
                <a:cs typeface="Arial"/>
              </a:rPr>
              <a:t>ملحمة أتراحسيس</a:t>
            </a:r>
            <a:endParaRPr lang="en-US" dirty="0">
              <a:effectLst>
                <a:glow rad="177800">
                  <a:schemeClr val="tx1"/>
                </a:glow>
              </a:effectLst>
              <a:latin typeface="Arial"/>
              <a:ea typeface="ＭＳ Ｐゴシック" charset="0"/>
              <a:cs typeface="Arial"/>
            </a:endParaRPr>
          </a:p>
        </p:txBody>
      </p:sp>
      <p:sp>
        <p:nvSpPr>
          <p:cNvPr id="196614" name="Text Box 6"/>
          <p:cNvSpPr txBox="1">
            <a:spLocks noChangeArrowheads="1"/>
          </p:cNvSpPr>
          <p:nvPr/>
        </p:nvSpPr>
        <p:spPr bwMode="auto">
          <a:xfrm>
            <a:off x="8578850" y="76200"/>
            <a:ext cx="44435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effectLst>
                  <a:glow rad="177800">
                    <a:srgbClr val="000000"/>
                  </a:glow>
                </a:effectLst>
                <a:latin typeface="Arial"/>
                <a:ea typeface="ＭＳ Ｐゴシック" pitchFamily="-112" charset="-128"/>
                <a:cs typeface="Arial"/>
              </a:rPr>
              <a:t>35</a:t>
            </a:r>
            <a:endParaRPr lang="en-US" b="1" dirty="0">
              <a:solidFill>
                <a:srgbClr val="FFFFFF"/>
              </a:solidFill>
              <a:effectLst>
                <a:glow rad="177800">
                  <a:srgbClr val="000000"/>
                </a:glow>
              </a:effectLst>
              <a:latin typeface="Arial"/>
              <a:ea typeface="ＭＳ Ｐゴシック" pitchFamily="-112" charset="-128"/>
              <a:cs typeface="Arial"/>
            </a:endParaRPr>
          </a:p>
        </p:txBody>
      </p:sp>
      <p:sp>
        <p:nvSpPr>
          <p:cNvPr id="196615" name="Rectangle 7"/>
          <p:cNvSpPr>
            <a:spLocks noChangeArrowheads="1"/>
          </p:cNvSpPr>
          <p:nvPr/>
        </p:nvSpPr>
        <p:spPr bwMode="auto">
          <a:xfrm>
            <a:off x="-16563" y="1426"/>
            <a:ext cx="3505200" cy="6951824"/>
          </a:xfrm>
          <a:prstGeom prst="rect">
            <a:avLst/>
          </a:prstGeom>
          <a:noFill/>
          <a:ln w="9525">
            <a:noFill/>
            <a:miter lim="800000"/>
            <a:headEnd/>
            <a:tailEnd/>
          </a:ln>
          <a:effectLst/>
        </p:spPr>
        <p:txBody>
          <a:bodyPr/>
          <a:lstStyle/>
          <a:p>
            <a:pPr algn="ctr">
              <a:lnSpc>
                <a:spcPct val="90000"/>
              </a:lnSpc>
              <a:spcBef>
                <a:spcPct val="20000"/>
              </a:spcBef>
              <a:buClr>
                <a:srgbClr val="009999"/>
              </a:buClr>
              <a:buSzPct val="75000"/>
              <a:buFont typeface="Wingdings" charset="0"/>
              <a:buNone/>
              <a:defRPr/>
            </a:pPr>
            <a:r>
              <a:rPr lang="ar-JO" sz="3600" dirty="0">
                <a:solidFill>
                  <a:schemeClr val="bg1"/>
                </a:solidFill>
              </a:rPr>
              <a:t>دع الإلهة الولادة تخلق ذرية ، </a:t>
            </a:r>
            <a:r>
              <a:rPr lang="ar-JO" sz="4000" dirty="0">
                <a:solidFill>
                  <a:srgbClr val="FFFF00"/>
                </a:solidFill>
              </a:rPr>
              <a:t>ودع الإنسان يتحمل كدح الآلهة ... يخلق الإنسانية ليحتمل النير </a:t>
            </a:r>
            <a:r>
              <a:rPr lang="ar-JO" sz="3600" dirty="0">
                <a:solidFill>
                  <a:schemeClr val="bg1"/>
                </a:solidFill>
              </a:rPr>
              <a:t>... دع نينتو يمزج الطين ، ويمكن أن يختلط هذا الإله والإنسان تمامًا في الطين ، فليكن هناك روح من لحم الله</a:t>
            </a:r>
            <a:endParaRPr lang="en-US" sz="3600" b="1" dirty="0">
              <a:solidFill>
                <a:schemeClr val="bg1"/>
              </a:solidFill>
              <a:effectLst>
                <a:outerShdw blurRad="38100" dist="38100" dir="2700000" algn="tl">
                  <a:srgbClr val="010199"/>
                </a:outerShdw>
              </a:effectLst>
              <a:latin typeface="Arial"/>
              <a:ea typeface="Osaka"/>
            </a:endParaRPr>
          </a:p>
        </p:txBody>
      </p:sp>
      <p:sp>
        <p:nvSpPr>
          <p:cNvPr id="196617" name="Rectangle 9"/>
          <p:cNvSpPr>
            <a:spLocks noChangeArrowheads="1"/>
          </p:cNvSpPr>
          <p:nvPr/>
        </p:nvSpPr>
        <p:spPr bwMode="auto">
          <a:xfrm>
            <a:off x="4419600" y="1447800"/>
            <a:ext cx="4648200" cy="2895600"/>
          </a:xfrm>
          <a:prstGeom prst="rect">
            <a:avLst/>
          </a:prstGeom>
          <a:noFill/>
          <a:ln w="9525">
            <a:noFill/>
            <a:miter lim="800000"/>
            <a:headEnd/>
            <a:tailEnd/>
          </a:ln>
          <a:effectLst/>
        </p:spPr>
        <p:txBody>
          <a:bodyPr/>
          <a:lstStyle/>
          <a:p>
            <a:pPr algn="r">
              <a:spcBef>
                <a:spcPct val="20000"/>
              </a:spcBef>
              <a:buClr>
                <a:srgbClr val="808080"/>
              </a:buClr>
              <a:buSzPct val="75000"/>
              <a:defRPr/>
            </a:pPr>
            <a:r>
              <a:rPr lang="ar-JO" sz="2800" b="1" dirty="0">
                <a:solidFill>
                  <a:srgbClr val="FFFFFF"/>
                </a:solidFill>
                <a:effectLst>
                  <a:glow rad="177800">
                    <a:srgbClr val="000000"/>
                  </a:glow>
                  <a:outerShdw blurRad="38100" dist="38100" dir="2700000" algn="tl">
                    <a:srgbClr val="FFFFFF"/>
                  </a:outerShdw>
                </a:effectLst>
                <a:latin typeface="Arial"/>
                <a:ea typeface="Osaka"/>
                <a:cs typeface="Arial"/>
              </a:rPr>
              <a:t>* الأكادي 1650 ق.م</a:t>
            </a:r>
            <a:endParaRPr lang="en-US" sz="2800" b="1" dirty="0">
              <a:solidFill>
                <a:srgbClr val="FFFFFF"/>
              </a:solidFill>
              <a:effectLst>
                <a:glow rad="177800">
                  <a:srgbClr val="000000"/>
                </a:glow>
                <a:outerShdw blurRad="38100" dist="38100" dir="2700000" algn="tl">
                  <a:srgbClr val="FFFFFF"/>
                </a:outerShdw>
              </a:effectLst>
              <a:latin typeface="Arial"/>
              <a:ea typeface="Osaka"/>
              <a:cs typeface="Arial"/>
            </a:endParaRPr>
          </a:p>
          <a:p>
            <a:pPr algn="r">
              <a:spcBef>
                <a:spcPct val="20000"/>
              </a:spcBef>
              <a:buClr>
                <a:srgbClr val="808080"/>
              </a:buClr>
              <a:buSzPct val="75000"/>
              <a:defRPr/>
            </a:pPr>
            <a:r>
              <a:rPr lang="ar-JO" sz="2800" b="1" dirty="0">
                <a:solidFill>
                  <a:srgbClr val="FFFFFF"/>
                </a:solidFill>
                <a:effectLst>
                  <a:glow rad="177800">
                    <a:srgbClr val="000000"/>
                  </a:glow>
                  <a:outerShdw blurRad="38100" dist="38100" dir="2700000" algn="tl">
                    <a:srgbClr val="FFFFFF"/>
                  </a:outerShdw>
                </a:effectLst>
                <a:latin typeface="Arial"/>
                <a:ea typeface="Osaka"/>
                <a:cs typeface="Arial"/>
              </a:rPr>
              <a:t>* قصص الخلق و الطوفان</a:t>
            </a:r>
            <a:endParaRPr lang="en-US" sz="2800" b="1" dirty="0">
              <a:solidFill>
                <a:srgbClr val="FFFFFF"/>
              </a:solidFill>
              <a:effectLst>
                <a:glow rad="177800">
                  <a:srgbClr val="000000"/>
                </a:glow>
                <a:outerShdw blurRad="38100" dist="38100" dir="2700000" algn="tl">
                  <a:srgbClr val="FFFFFF"/>
                </a:outerShdw>
              </a:effectLst>
              <a:latin typeface="Arial"/>
              <a:ea typeface="Osaka"/>
              <a:cs typeface="Arial"/>
            </a:endParaRPr>
          </a:p>
          <a:p>
            <a:pPr algn="r">
              <a:spcBef>
                <a:spcPct val="20000"/>
              </a:spcBef>
              <a:buClr>
                <a:srgbClr val="808080"/>
              </a:buClr>
              <a:buSzPct val="75000"/>
              <a:defRPr/>
            </a:pPr>
            <a:r>
              <a:rPr lang="ar-JO" sz="2800" b="1" dirty="0">
                <a:solidFill>
                  <a:srgbClr val="FFFFFF"/>
                </a:solidFill>
                <a:effectLst>
                  <a:glow rad="177800">
                    <a:srgbClr val="000000"/>
                  </a:glow>
                  <a:outerShdw blurRad="38100" dist="38100" dir="2700000" algn="tl">
                    <a:srgbClr val="FFFFFF"/>
                  </a:outerShdw>
                </a:effectLst>
                <a:latin typeface="Arial"/>
                <a:ea typeface="Osaka"/>
                <a:cs typeface="Arial"/>
              </a:rPr>
              <a:t>* خلق الإنسان ليساعد الآلهة الكادحة</a:t>
            </a:r>
            <a:endParaRPr lang="en-US" sz="2800" b="1" dirty="0">
              <a:solidFill>
                <a:srgbClr val="FFFFFF"/>
              </a:solidFill>
              <a:effectLst>
                <a:glow rad="177800">
                  <a:srgbClr val="000000"/>
                </a:glow>
                <a:outerShdw blurRad="38100" dist="38100" dir="2700000" algn="tl">
                  <a:srgbClr val="FFFFFF"/>
                </a:outerShdw>
              </a:effectLst>
              <a:latin typeface="Arial"/>
              <a:ea typeface="Osaka"/>
              <a:cs typeface="Arial"/>
            </a:endParaRPr>
          </a:p>
          <a:p>
            <a:pPr algn="r">
              <a:spcBef>
                <a:spcPct val="20000"/>
              </a:spcBef>
              <a:buClr>
                <a:srgbClr val="808080"/>
              </a:buClr>
              <a:buSzPct val="75000"/>
              <a:defRPr/>
            </a:pPr>
            <a:r>
              <a:rPr lang="ar-JO" sz="2800" b="1" dirty="0">
                <a:solidFill>
                  <a:srgbClr val="FFFFFF"/>
                </a:solidFill>
                <a:effectLst>
                  <a:glow rad="177800">
                    <a:srgbClr val="000000"/>
                  </a:glow>
                  <a:outerShdw blurRad="38100" dist="38100" dir="2700000" algn="tl">
                    <a:srgbClr val="FFFFFF"/>
                  </a:outerShdw>
                </a:effectLst>
                <a:latin typeface="Arial"/>
                <a:ea typeface="Osaka"/>
                <a:cs typeface="Arial"/>
              </a:rPr>
              <a:t>* خلق الإنسان من الطين</a:t>
            </a:r>
            <a:endParaRPr lang="en-US" sz="2800" b="1" dirty="0">
              <a:solidFill>
                <a:srgbClr val="FFFFFF"/>
              </a:solidFill>
              <a:effectLst>
                <a:glow rad="177800">
                  <a:srgbClr val="000000"/>
                </a:glow>
                <a:outerShdw blurRad="38100" dist="38100" dir="2700000" algn="tl">
                  <a:srgbClr val="FFFFFF"/>
                </a:outerShdw>
              </a:effectLst>
              <a:latin typeface="Arial"/>
              <a:ea typeface="Osaka"/>
              <a:cs typeface="Arial"/>
            </a:endParaRPr>
          </a:p>
        </p:txBody>
      </p:sp>
    </p:spTree>
    <p:extLst>
      <p:ext uri="{BB962C8B-B14F-4D97-AF65-F5344CB8AC3E}">
        <p14:creationId xmlns:p14="http://schemas.microsoft.com/office/powerpoint/2010/main" val="1678381833"/>
      </p:ext>
    </p:extLst>
  </p:cSld>
  <p:clrMapOvr>
    <a:overrideClrMapping bg1="lt1" tx1="dk1" bg2="lt2" tx2="dk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dirty="0">
                <a:solidFill>
                  <a:schemeClr val="bg1"/>
                </a:solidFill>
                <a:effectLst/>
                <a:latin typeface="Arial" charset="0"/>
                <a:cs typeface="+mj-cs"/>
              </a:rPr>
            </a:br>
            <a:r>
              <a:rPr lang="ar-JO" sz="4000" dirty="0">
                <a:solidFill>
                  <a:schemeClr val="bg1"/>
                </a:solidFill>
                <a:latin typeface="Arial" charset="0"/>
              </a:rPr>
              <a:t>شكل يسوع آدم من التراب</a:t>
            </a:r>
            <a:br>
              <a:rPr lang="en-US" sz="4000" dirty="0">
                <a:solidFill>
                  <a:schemeClr val="bg1"/>
                </a:solidFill>
                <a:effectLst/>
                <a:latin typeface="Arial" charset="0"/>
                <a:cs typeface="+mj-cs"/>
              </a:rPr>
            </a:br>
            <a:r>
              <a:rPr lang="ar-JO" sz="4000" dirty="0">
                <a:solidFill>
                  <a:schemeClr val="bg1"/>
                </a:solidFill>
                <a:latin typeface="Arial" charset="0"/>
              </a:rPr>
              <a:t>(يو 1 : 3,     تك 2 : 7)</a:t>
            </a:r>
            <a:endParaRPr lang="en-US" sz="4000" dirty="0">
              <a:solidFill>
                <a:schemeClr val="bg1"/>
              </a:solidFill>
              <a:effectLst/>
              <a:latin typeface="Arial" charset="0"/>
              <a:cs typeface="+mj-cs"/>
            </a:endParaRPr>
          </a:p>
        </p:txBody>
      </p:sp>
    </p:spTree>
    <p:extLst>
      <p:ext uri="{BB962C8B-B14F-4D97-AF65-F5344CB8AC3E}">
        <p14:creationId xmlns:p14="http://schemas.microsoft.com/office/powerpoint/2010/main" val="20393338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DDDDDD"/>
                  </a:outerShdw>
                </a:effectLst>
                <a:latin typeface="Arial" charset="0"/>
                <a:cs typeface="+mj-cs"/>
              </a:rPr>
              <a:t>What Kind of Eternal Life?</a:t>
            </a:r>
          </a:p>
        </p:txBody>
      </p:sp>
      <p:pic>
        <p:nvPicPr>
          <p:cNvPr id="377858" name="Picture 4" descr="eternal life biodegradab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938"/>
            <a:ext cx="80772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0" y="4935436"/>
            <a:ext cx="8785225" cy="22467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pPr>
            <a:r>
              <a:rPr lang="ru-RU" altLang="zh-CN" sz="4000" b="1" dirty="0">
                <a:solidFill>
                  <a:srgbClr val="000000"/>
                </a:solidFill>
                <a:latin typeface="Arial"/>
                <a:ea typeface="SimSun" charset="0"/>
                <a:cs typeface="Arial"/>
              </a:rPr>
              <a:t>"</a:t>
            </a:r>
            <a:r>
              <a:rPr lang="ar-JO" sz="4000" dirty="0"/>
              <a:t> إذا كان من المفترض أن تكون لدينا حياة أبدية ، فكيف خُلِقنا قابلين للتحلل</a:t>
            </a:r>
          </a:p>
          <a:p>
            <a:pPr algn="ctr" eaLnBrk="1" hangingPunct="1">
              <a:spcBef>
                <a:spcPct val="50000"/>
              </a:spcBef>
            </a:pPr>
            <a:r>
              <a:rPr lang="en-US" sz="4000" dirty="0"/>
              <a:t> </a:t>
            </a:r>
            <a:r>
              <a:rPr lang="en-US" altLang="zh-CN" sz="4000" b="1" dirty="0">
                <a:solidFill>
                  <a:srgbClr val="000000"/>
                </a:solidFill>
                <a:latin typeface="Arial"/>
                <a:ea typeface="SimSun" charset="0"/>
                <a:cs typeface="Arial"/>
              </a:rPr>
              <a:t>?</a:t>
            </a:r>
            <a:r>
              <a:rPr lang="ru-RU" altLang="zh-CN" sz="4000" b="1" dirty="0">
                <a:solidFill>
                  <a:srgbClr val="000000"/>
                </a:solidFill>
                <a:latin typeface="Arial"/>
                <a:ea typeface="SimSun" charset="0"/>
                <a:cs typeface="Arial"/>
              </a:rPr>
              <a:t>"</a:t>
            </a:r>
            <a:endParaRPr lang="zh-CN" altLang="en-US" sz="4000" b="1" dirty="0">
              <a:solidFill>
                <a:srgbClr val="000000"/>
              </a:solidFill>
              <a:latin typeface="Arial"/>
              <a:ea typeface="SimSun" charset="0"/>
              <a:cs typeface="Arial"/>
            </a:endParaRPr>
          </a:p>
        </p:txBody>
      </p:sp>
    </p:spTree>
    <p:extLst>
      <p:ext uri="{BB962C8B-B14F-4D97-AF65-F5344CB8AC3E}">
        <p14:creationId xmlns:p14="http://schemas.microsoft.com/office/powerpoint/2010/main" val="335176713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528"/>
            <a:ext cx="9144000" cy="6884528"/>
          </a:xfrm>
          <a:prstGeom prst="rect">
            <a:avLst/>
          </a:prstGeom>
        </p:spPr>
      </p:pic>
      <p:sp>
        <p:nvSpPr>
          <p:cNvPr id="4186114" name="Rectangle 2"/>
          <p:cNvSpPr>
            <a:spLocks noGrp="1" noChangeArrowheads="1"/>
          </p:cNvSpPr>
          <p:nvPr>
            <p:ph type="title"/>
          </p:nvPr>
        </p:nvSpPr>
        <p:spPr>
          <a:xfrm>
            <a:off x="685800" y="1354138"/>
            <a:ext cx="8229600" cy="1143000"/>
          </a:xfrm>
          <a:effectLst>
            <a:outerShdw blurRad="50800" dist="38100" dir="2700000">
              <a:srgbClr val="000000">
                <a:alpha val="43000"/>
              </a:srgbClr>
            </a:outerShdw>
          </a:effectLst>
        </p:spPr>
        <p:txBody>
          <a:bodyPr/>
          <a:lstStyle/>
          <a:p>
            <a:pPr algn="r">
              <a:spcBef>
                <a:spcPct val="50000"/>
              </a:spcBef>
              <a:defRPr/>
            </a:pPr>
            <a:r>
              <a:rPr lang="ar-JO" sz="5400" b="1" dirty="0">
                <a:solidFill>
                  <a:srgbClr val="FFFFFF"/>
                </a:solidFill>
                <a:effectLst>
                  <a:outerShdw blurRad="50800" dist="63500" dir="2700000" algn="tl" rotWithShape="0">
                    <a:srgbClr val="000000"/>
                  </a:outerShdw>
                </a:effectLst>
              </a:rPr>
              <a:t>تكوين 2 : 7</a:t>
            </a:r>
            <a:endParaRPr lang="en-US" sz="5400" b="1" dirty="0">
              <a:solidFill>
                <a:srgbClr val="FFFFFF"/>
              </a:solidFill>
              <a:effectLst>
                <a:outerShdw blurRad="50800" dist="63500" dir="2700000" algn="tl" rotWithShape="0">
                  <a:srgbClr val="000000"/>
                </a:outerShdw>
              </a:effectLst>
            </a:endParaRPr>
          </a:p>
        </p:txBody>
      </p:sp>
      <p:sp>
        <p:nvSpPr>
          <p:cNvPr id="4186116" name="Text Box 4"/>
          <p:cNvSpPr txBox="1">
            <a:spLocks noChangeArrowheads="1"/>
          </p:cNvSpPr>
          <p:nvPr/>
        </p:nvSpPr>
        <p:spPr bwMode="auto">
          <a:xfrm>
            <a:off x="1524000" y="3060700"/>
            <a:ext cx="7391400" cy="2031325"/>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defTabSz="914400" fontAlgn="base">
              <a:spcBef>
                <a:spcPct val="50000"/>
              </a:spcBef>
              <a:spcAft>
                <a:spcPct val="0"/>
              </a:spcAft>
              <a:defRPr/>
            </a:pPr>
            <a:r>
              <a:rPr lang="ar-JO" sz="3600" b="1" dirty="0">
                <a:solidFill>
                  <a:srgbClr val="FFFFFF"/>
                </a:solidFill>
                <a:effectLst>
                  <a:outerShdw blurRad="50800" dist="63500" dir="2700000" algn="tl" rotWithShape="0">
                    <a:srgbClr val="000000"/>
                  </a:outerShdw>
                </a:effectLst>
                <a:latin typeface="Arial" charset="0"/>
                <a:ea typeface="ＭＳ Ｐゴシック" charset="0"/>
                <a:cs typeface="Arial"/>
              </a:rPr>
              <a:t>و جبل الرب الإله آدم </a:t>
            </a:r>
            <a:r>
              <a:rPr lang="ar-JO" sz="3600" b="1" dirty="0">
                <a:solidFill>
                  <a:srgbClr val="FFFF00"/>
                </a:solidFill>
                <a:effectLst>
                  <a:outerShdw blurRad="50800" dist="63500" dir="2700000" algn="tl" rotWithShape="0">
                    <a:srgbClr val="000000"/>
                  </a:outerShdw>
                </a:effectLst>
                <a:latin typeface="Arial" charset="0"/>
                <a:ea typeface="ＭＳ Ｐゴシック" charset="0"/>
                <a:cs typeface="Arial"/>
              </a:rPr>
              <a:t>تراباً من الأرض </a:t>
            </a:r>
            <a:r>
              <a:rPr lang="ar-JO" sz="3600" b="1" dirty="0">
                <a:solidFill>
                  <a:srgbClr val="FFFFFF"/>
                </a:solidFill>
                <a:effectLst>
                  <a:outerShdw blurRad="50800" dist="63500" dir="2700000" algn="tl" rotWithShape="0">
                    <a:srgbClr val="000000"/>
                  </a:outerShdw>
                </a:effectLst>
                <a:latin typeface="Arial" charset="0"/>
                <a:ea typeface="ＭＳ Ｐゴシック" charset="0"/>
                <a:cs typeface="Arial"/>
              </a:rPr>
              <a:t>و نفخ في أنفه نسمة حياة فصار آدم </a:t>
            </a:r>
            <a:r>
              <a:rPr lang="ar-JO" sz="3600" b="1" dirty="0">
                <a:solidFill>
                  <a:srgbClr val="FFFF00"/>
                </a:solidFill>
                <a:effectLst>
                  <a:outerShdw blurRad="50800" dist="63500" dir="2700000" algn="tl" rotWithShape="0">
                    <a:srgbClr val="000000"/>
                  </a:outerShdw>
                </a:effectLst>
                <a:latin typeface="Arial" charset="0"/>
                <a:ea typeface="ＭＳ Ｐゴシック" charset="0"/>
                <a:cs typeface="Arial"/>
              </a:rPr>
              <a:t>نفساً حية</a:t>
            </a:r>
          </a:p>
          <a:p>
            <a:pPr algn="r" defTabSz="914400" fontAlgn="base">
              <a:spcBef>
                <a:spcPct val="50000"/>
              </a:spcBef>
              <a:spcAft>
                <a:spcPct val="0"/>
              </a:spcAft>
              <a:defRPr/>
            </a:pPr>
            <a:r>
              <a:rPr lang="ar-JO" sz="3600" b="1" dirty="0">
                <a:solidFill>
                  <a:srgbClr val="FFFF00"/>
                </a:solidFill>
                <a:effectLst>
                  <a:outerShdw blurRad="50800" dist="63500" dir="2700000" algn="tl" rotWithShape="0">
                    <a:srgbClr val="000000"/>
                  </a:outerShdw>
                </a:effectLst>
                <a:latin typeface="Arial" charset="0"/>
                <a:ea typeface="ＭＳ Ｐゴシック" charset="0"/>
                <a:cs typeface="Arial"/>
              </a:rPr>
              <a:t>(تك 2 : 7)</a:t>
            </a:r>
            <a:endParaRPr lang="en-US" sz="3600" b="1" dirty="0">
              <a:solidFill>
                <a:srgbClr val="FFFF00"/>
              </a:solidFill>
              <a:effectLst>
                <a:outerShdw blurRad="50800" dist="63500" dir="2700000" algn="tl" rotWithShape="0">
                  <a:srgbClr val="000000"/>
                </a:outerShdw>
              </a:effectLst>
              <a:latin typeface="Arial" charset="0"/>
              <a:ea typeface="ＭＳ Ｐゴシック" charset="0"/>
              <a:cs typeface="Arial"/>
            </a:endParaRPr>
          </a:p>
        </p:txBody>
      </p:sp>
    </p:spTree>
    <p:extLst>
      <p:ext uri="{BB962C8B-B14F-4D97-AF65-F5344CB8AC3E}">
        <p14:creationId xmlns:p14="http://schemas.microsoft.com/office/powerpoint/2010/main" val="4908065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2286000"/>
            <a:ext cx="8128000" cy="4572000"/>
          </a:xfrm>
          <a:prstGeom prst="rect">
            <a:avLst/>
          </a:prstGeom>
        </p:spPr>
      </p:pic>
      <p:sp>
        <p:nvSpPr>
          <p:cNvPr id="4210690" name="Rectangle 2"/>
          <p:cNvSpPr>
            <a:spLocks noGrp="1" noChangeArrowheads="1"/>
          </p:cNvSpPr>
          <p:nvPr>
            <p:ph type="title"/>
          </p:nvPr>
        </p:nvSpPr>
        <p:spPr/>
        <p:txBody>
          <a:bodyPr/>
          <a:lstStyle/>
          <a:p>
            <a:pPr eaLnBrk="1" hangingPunct="1">
              <a:defRPr/>
            </a:pPr>
            <a:r>
              <a:rPr lang="en-US"/>
              <a:t>Gen. 2:22 NAS</a:t>
            </a:r>
          </a:p>
        </p:txBody>
      </p:sp>
      <p:sp>
        <p:nvSpPr>
          <p:cNvPr id="4210692" name="Text Box 4"/>
          <p:cNvSpPr txBox="1">
            <a:spLocks noChangeArrowheads="1"/>
          </p:cNvSpPr>
          <p:nvPr/>
        </p:nvSpPr>
        <p:spPr bwMode="auto">
          <a:xfrm>
            <a:off x="2667000" y="21380"/>
            <a:ext cx="6477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ar-JO" sz="3600" dirty="0">
                <a:solidFill>
                  <a:srgbClr val="FFFFFF"/>
                </a:solidFill>
                <a:latin typeface="Arial"/>
                <a:ea typeface="ＭＳ Ｐゴシック"/>
                <a:cs typeface="Arial"/>
              </a:rPr>
              <a:t>و بنى الرب الإله </a:t>
            </a:r>
            <a:r>
              <a:rPr lang="ar-JO" sz="3600" dirty="0">
                <a:solidFill>
                  <a:srgbClr val="FFFF00"/>
                </a:solidFill>
                <a:latin typeface="Arial"/>
                <a:ea typeface="ＭＳ Ｐゴシック"/>
                <a:cs typeface="Arial"/>
              </a:rPr>
              <a:t>الضلع</a:t>
            </a:r>
            <a:r>
              <a:rPr lang="ar-JO" sz="3600" dirty="0">
                <a:solidFill>
                  <a:srgbClr val="FFFFFF"/>
                </a:solidFill>
                <a:latin typeface="Arial"/>
                <a:ea typeface="ＭＳ Ｐゴシック"/>
                <a:cs typeface="Arial"/>
              </a:rPr>
              <a:t> التي أخذها من آدم امرأة و أحضرها إلى آدم</a:t>
            </a:r>
            <a:endParaRPr lang="en-US" sz="3600" dirty="0">
              <a:solidFill>
                <a:srgbClr val="FFFFFF"/>
              </a:solidFill>
              <a:latin typeface="Arial"/>
              <a:ea typeface="ＭＳ Ｐゴシック"/>
              <a:cs typeface="Arial"/>
            </a:endParaRPr>
          </a:p>
        </p:txBody>
      </p:sp>
      <p:pic>
        <p:nvPicPr>
          <p:cNvPr id="2" name="Picture 1"/>
          <p:cNvPicPr>
            <a:picLocks noChangeAspect="1"/>
          </p:cNvPicPr>
          <p:nvPr/>
        </p:nvPicPr>
        <p:blipFill>
          <a:blip r:embed="rId4"/>
          <a:stretch>
            <a:fillRect/>
          </a:stretch>
        </p:blipFill>
        <p:spPr>
          <a:xfrm>
            <a:off x="-533400" y="228600"/>
            <a:ext cx="3175000" cy="3810000"/>
          </a:xfrm>
          <a:prstGeom prst="rect">
            <a:avLst/>
          </a:prstGeom>
        </p:spPr>
      </p:pic>
      <p:sp>
        <p:nvSpPr>
          <p:cNvPr id="4210693" name="Text Box 5"/>
          <p:cNvSpPr txBox="1">
            <a:spLocks noChangeArrowheads="1"/>
          </p:cNvSpPr>
          <p:nvPr/>
        </p:nvSpPr>
        <p:spPr bwMode="auto">
          <a:xfrm>
            <a:off x="152400" y="5929251"/>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ar-JO" sz="5400" dirty="0">
                <a:solidFill>
                  <a:srgbClr val="00FF00"/>
                </a:solidFill>
                <a:latin typeface="Arial"/>
                <a:ea typeface="ＭＳ Ｐゴシック"/>
                <a:cs typeface="Arial"/>
              </a:rPr>
              <a:t>تكوين 2 : 22</a:t>
            </a:r>
            <a:endParaRPr lang="en-US" sz="5400" dirty="0">
              <a:solidFill>
                <a:srgbClr val="00FF00"/>
              </a:solidFill>
              <a:latin typeface="Arial"/>
              <a:ea typeface="ＭＳ Ｐゴシック"/>
              <a:cs typeface="Arial"/>
            </a:endParaRPr>
          </a:p>
        </p:txBody>
      </p:sp>
    </p:spTree>
    <p:extLst>
      <p:ext uri="{BB962C8B-B14F-4D97-AF65-F5344CB8AC3E}">
        <p14:creationId xmlns:p14="http://schemas.microsoft.com/office/powerpoint/2010/main" val="295916960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90000"/>
          </a:bodyPr>
          <a:lstStyle/>
          <a:p>
            <a:pPr eaLnBrk="1" hangingPunct="1">
              <a:defRPr/>
            </a:pPr>
            <a:r>
              <a:rPr lang="ar-JO" dirty="0">
                <a:solidFill>
                  <a:schemeClr val="bg1"/>
                </a:solidFill>
                <a:effectLst>
                  <a:glow rad="342900">
                    <a:schemeClr val="tx1">
                      <a:alpha val="75000"/>
                    </a:schemeClr>
                  </a:glow>
                </a:effectLst>
                <a:ea typeface="+mj-ea"/>
                <a:cs typeface="+mj-cs"/>
              </a:rPr>
              <a:t>خلق يسوع</a:t>
            </a:r>
            <a:br>
              <a:rPr lang="ar-JO" dirty="0">
                <a:solidFill>
                  <a:schemeClr val="bg1"/>
                </a:solidFill>
                <a:effectLst>
                  <a:glow rad="342900">
                    <a:schemeClr val="tx1">
                      <a:alpha val="75000"/>
                    </a:schemeClr>
                  </a:glow>
                </a:effectLst>
                <a:ea typeface="+mj-ea"/>
                <a:cs typeface="+mj-cs"/>
              </a:rPr>
            </a:br>
            <a:r>
              <a:rPr lang="ar-JO" dirty="0">
                <a:solidFill>
                  <a:schemeClr val="bg1"/>
                </a:solidFill>
                <a:effectLst>
                  <a:glow rad="342900">
                    <a:schemeClr val="tx1">
                      <a:alpha val="75000"/>
                    </a:schemeClr>
                  </a:glow>
                </a:effectLst>
              </a:rPr>
              <a:t>آدم و حواء</a:t>
            </a:r>
            <a:br>
              <a:rPr lang="ar-JO" dirty="0">
                <a:solidFill>
                  <a:schemeClr val="bg1"/>
                </a:solidFill>
                <a:effectLst>
                  <a:glow rad="342900">
                    <a:schemeClr val="tx1">
                      <a:alpha val="75000"/>
                    </a:schemeClr>
                  </a:glow>
                </a:effectLst>
              </a:rPr>
            </a:br>
            <a:r>
              <a:rPr lang="ar-JO" dirty="0">
                <a:solidFill>
                  <a:schemeClr val="bg1"/>
                </a:solidFill>
                <a:effectLst>
                  <a:glow rad="342900">
                    <a:schemeClr val="tx1">
                      <a:alpha val="75000"/>
                    </a:schemeClr>
                  </a:glow>
                </a:effectLst>
              </a:rPr>
              <a:t>(تك2 : 21 – 23, </a:t>
            </a:r>
            <a:br>
              <a:rPr lang="ar-JO" dirty="0">
                <a:solidFill>
                  <a:schemeClr val="bg1"/>
                </a:solidFill>
                <a:effectLst>
                  <a:glow rad="342900">
                    <a:schemeClr val="tx1">
                      <a:alpha val="75000"/>
                    </a:schemeClr>
                  </a:glow>
                </a:effectLst>
              </a:rPr>
            </a:br>
            <a:r>
              <a:rPr lang="ar-JO" dirty="0">
                <a:solidFill>
                  <a:schemeClr val="bg1"/>
                </a:solidFill>
                <a:effectLst>
                  <a:glow rad="342900">
                    <a:schemeClr val="tx1">
                      <a:alpha val="75000"/>
                    </a:schemeClr>
                  </a:glow>
                </a:effectLst>
              </a:rPr>
              <a:t>يو 1 : 3)</a:t>
            </a:r>
            <a:br>
              <a:rPr lang="en-US" dirty="0">
                <a:solidFill>
                  <a:schemeClr val="bg1"/>
                </a:solidFill>
                <a:effectLst>
                  <a:glow rad="342900">
                    <a:schemeClr val="tx1">
                      <a:alpha val="75000"/>
                    </a:schemeClr>
                  </a:glow>
                </a:effectLst>
              </a:rPr>
            </a:br>
            <a:br>
              <a:rPr lang="en-US" dirty="0">
                <a:solidFill>
                  <a:schemeClr val="bg1"/>
                </a:solidFill>
                <a:effectLst>
                  <a:glow rad="342900">
                    <a:schemeClr val="tx1">
                      <a:alpha val="75000"/>
                    </a:schemeClr>
                  </a:glow>
                </a:effectLst>
                <a:ea typeface="+mj-ea"/>
                <a:cs typeface="+mj-cs"/>
              </a:rPr>
            </a:br>
            <a:endParaRPr lang="en-US" dirty="0">
              <a:solidFill>
                <a:schemeClr val="bg1"/>
              </a:solidFill>
              <a:effectLst>
                <a:glow rad="342900">
                  <a:schemeClr val="tx1">
                    <a:alpha val="75000"/>
                  </a:schemeClr>
                </a:glow>
              </a:effectLst>
              <a:ea typeface="+mj-ea"/>
              <a:cs typeface="+mj-cs"/>
            </a:endParaRPr>
          </a:p>
        </p:txBody>
      </p:sp>
    </p:spTree>
    <p:extLst>
      <p:ext uri="{BB962C8B-B14F-4D97-AF65-F5344CB8AC3E}">
        <p14:creationId xmlns:p14="http://schemas.microsoft.com/office/powerpoint/2010/main" val="2733558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rPr>
              <a:t>صورة الأطفال آدم و حواء</a:t>
            </a:r>
            <a:endParaRPr lang="en-US" sz="4000" b="1" dirty="0">
              <a:solidFill>
                <a:schemeClr val="bg1"/>
              </a:solidFill>
            </a:endParaRPr>
          </a:p>
        </p:txBody>
      </p:sp>
    </p:spTree>
    <p:extLst>
      <p:ext uri="{BB962C8B-B14F-4D97-AF65-F5344CB8AC3E}">
        <p14:creationId xmlns:p14="http://schemas.microsoft.com/office/powerpoint/2010/main" val="2680060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261237"/>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عش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اختيار</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الله لك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ووعوده</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بالبركة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82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cs typeface="+mj-cs"/>
              </a:rPr>
              <a:t>آدم و حواء مع الحية</a:t>
            </a:r>
            <a:endParaRPr lang="en-US" sz="4800" b="1" dirty="0">
              <a:solidFill>
                <a:schemeClr val="bg1"/>
              </a:solidFill>
              <a:effectLst>
                <a:glow rad="342900">
                  <a:schemeClr val="tx1">
                    <a:alpha val="75000"/>
                  </a:schemeClr>
                </a:glow>
              </a:effectLst>
              <a:cs typeface="+mj-cs"/>
            </a:endParaRPr>
          </a:p>
        </p:txBody>
      </p:sp>
    </p:spTree>
    <p:extLst>
      <p:ext uri="{BB962C8B-B14F-4D97-AF65-F5344CB8AC3E}">
        <p14:creationId xmlns:p14="http://schemas.microsoft.com/office/powerpoint/2010/main" val="3801941686"/>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p:nvPr>
        </p:nvSpPr>
        <p:spPr/>
        <p:txBody>
          <a:bodyPr/>
          <a:lstStyle/>
          <a:p>
            <a:pPr eaLnBrk="1" hangingPunct="1"/>
            <a:r>
              <a:rPr lang="en-US" altLang="zh-CN">
                <a:solidFill>
                  <a:schemeClr val="bg1"/>
                </a:solidFill>
                <a:latin typeface="Arial" charset="0"/>
                <a:ea typeface="ＭＳ Ｐゴシック" charset="0"/>
              </a:rPr>
              <a:t>The Image of God</a:t>
            </a:r>
            <a:endParaRPr lang="en-US" altLang="zh-CN">
              <a:latin typeface="Arial" charset="0"/>
              <a:ea typeface="ＭＳ Ｐゴシック" charset="0"/>
            </a:endParaRPr>
          </a:p>
        </p:txBody>
      </p:sp>
      <p:pic>
        <p:nvPicPr>
          <p:cNvPr id="453634" name="Picture 4" descr="ImageofGod"/>
          <p:cNvPicPr>
            <a:picLocks noChangeAspect="1" noChangeArrowheads="1"/>
          </p:cNvPicPr>
          <p:nvPr/>
        </p:nvPicPr>
        <p:blipFill>
          <a:blip r:embed="rId3">
            <a:lum bright="18000"/>
            <a:extLst>
              <a:ext uri="{28A0092B-C50C-407E-A947-70E740481C1C}">
                <a14:useLocalDpi xmlns:a14="http://schemas.microsoft.com/office/drawing/2010/main" val="0"/>
              </a:ext>
            </a:extLst>
          </a:blip>
          <a:srcRect t="1503" r="1666" b="32396"/>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Text Box 5"/>
          <p:cNvSpPr txBox="1">
            <a:spLocks noChangeArrowheads="1"/>
          </p:cNvSpPr>
          <p:nvPr/>
        </p:nvSpPr>
        <p:spPr bwMode="auto">
          <a:xfrm>
            <a:off x="-15875" y="588963"/>
            <a:ext cx="2301875" cy="579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3200" b="1" dirty="0">
                <a:solidFill>
                  <a:prstClr val="white"/>
                </a:solidFill>
              </a:rPr>
              <a:t>ما هو ؟</a:t>
            </a:r>
            <a:endParaRPr lang="en-US" altLang="zh-CN" sz="3200" b="1" dirty="0">
              <a:solidFill>
                <a:prstClr val="white"/>
              </a:solidFill>
            </a:endParaRPr>
          </a:p>
        </p:txBody>
      </p:sp>
      <p:sp>
        <p:nvSpPr>
          <p:cNvPr id="297990"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prstClr val="black"/>
                </a:solidFill>
                <a:latin typeface="Times New Roman" pitchFamily="-112" charset="0"/>
                <a:ea typeface="ＭＳ Ｐゴシック" pitchFamily="-112" charset="-128"/>
                <a:cs typeface="ＭＳ Ｐゴシック" pitchFamily="-112" charset="-128"/>
              </a:rPr>
              <a:t>35</a:t>
            </a:r>
            <a:endParaRPr lang="en-US" b="1" dirty="0">
              <a:solidFill>
                <a:prstClr val="black"/>
              </a:solidFill>
              <a:latin typeface="Times New Roman" pitchFamily="-112" charset="0"/>
              <a:ea typeface="ＭＳ Ｐゴシック" pitchFamily="-112" charset="-128"/>
              <a:cs typeface="ＭＳ Ｐゴシック" pitchFamily="-112" charset="-128"/>
            </a:endParaRPr>
          </a:p>
        </p:txBody>
      </p:sp>
      <p:sp>
        <p:nvSpPr>
          <p:cNvPr id="297992" name="Rectangle 8"/>
          <p:cNvSpPr>
            <a:spLocks noChangeArrowheads="1"/>
          </p:cNvSpPr>
          <p:nvPr/>
        </p:nvSpPr>
        <p:spPr bwMode="auto">
          <a:xfrm>
            <a:off x="2146300" y="1104900"/>
            <a:ext cx="68453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ar-JO" altLang="zh-CN" sz="3200" b="1" dirty="0">
                <a:solidFill>
                  <a:prstClr val="black"/>
                </a:solidFill>
                <a:effectLst>
                  <a:glow rad="165100">
                    <a:prstClr val="white"/>
                  </a:glow>
                </a:effectLst>
                <a:latin typeface="Arial"/>
                <a:ea typeface="宋体"/>
                <a:cs typeface="Arial"/>
              </a:rPr>
              <a:t>البشر متميزين عن الحيوانات :</a:t>
            </a:r>
            <a:endParaRPr lang="en-US" altLang="zh-CN" sz="3200" b="1" dirty="0">
              <a:solidFill>
                <a:prstClr val="black"/>
              </a:solidFill>
              <a:effectLst>
                <a:glow rad="165100">
                  <a:prstClr val="white"/>
                </a:glow>
              </a:effectLst>
              <a:latin typeface="Arial"/>
              <a:ea typeface="宋体"/>
              <a:cs typeface="Arial"/>
            </a:endParaRPr>
          </a:p>
          <a:p>
            <a:pPr algn="r">
              <a:spcBef>
                <a:spcPct val="20000"/>
              </a:spcBef>
            </a:pPr>
            <a:r>
              <a:rPr lang="ar-JO" altLang="zh-CN" sz="3200" b="1" dirty="0">
                <a:solidFill>
                  <a:prstClr val="black"/>
                </a:solidFill>
                <a:effectLst>
                  <a:glow rad="165100">
                    <a:prstClr val="white"/>
                  </a:glow>
                </a:effectLst>
                <a:latin typeface="Arial"/>
                <a:ea typeface="宋体"/>
                <a:cs typeface="Arial"/>
              </a:rPr>
              <a:t>* حق حكم الخليقة (1 : 26)</a:t>
            </a:r>
            <a:endParaRPr lang="en-US" altLang="zh-CN" sz="3200" b="1" dirty="0">
              <a:solidFill>
                <a:prstClr val="black"/>
              </a:solidFill>
              <a:effectLst>
                <a:glow rad="165100">
                  <a:prstClr val="white"/>
                </a:glow>
              </a:effectLst>
              <a:latin typeface="Arial"/>
              <a:ea typeface="宋体"/>
              <a:cs typeface="Arial"/>
            </a:endParaRPr>
          </a:p>
          <a:p>
            <a:pPr algn="r">
              <a:spcBef>
                <a:spcPct val="20000"/>
              </a:spcBef>
            </a:pPr>
            <a:r>
              <a:rPr lang="ar-JO" altLang="zh-CN" sz="3200" b="1" dirty="0">
                <a:solidFill>
                  <a:prstClr val="black"/>
                </a:solidFill>
                <a:effectLst>
                  <a:glow rad="165100">
                    <a:prstClr val="white"/>
                  </a:glow>
                </a:effectLst>
                <a:latin typeface="Arial"/>
                <a:ea typeface="宋体"/>
                <a:cs typeface="Arial"/>
              </a:rPr>
              <a:t>* كرامة البشر (9 : 6)</a:t>
            </a:r>
            <a:endParaRPr lang="en-US" altLang="zh-CN" sz="3200" b="1" dirty="0">
              <a:solidFill>
                <a:prstClr val="black"/>
              </a:solidFill>
              <a:effectLst>
                <a:glow rad="165100">
                  <a:prstClr val="white"/>
                </a:glow>
              </a:effectLst>
              <a:latin typeface="Arial"/>
              <a:ea typeface="宋体"/>
              <a:cs typeface="Arial"/>
            </a:endParaRPr>
          </a:p>
          <a:p>
            <a:pPr algn="r">
              <a:spcBef>
                <a:spcPct val="20000"/>
              </a:spcBef>
            </a:pPr>
            <a:r>
              <a:rPr lang="ar-JO" altLang="zh-CN" sz="3200" b="1" dirty="0">
                <a:solidFill>
                  <a:prstClr val="black"/>
                </a:solidFill>
                <a:effectLst>
                  <a:glow rad="165100">
                    <a:prstClr val="white"/>
                  </a:glow>
                </a:effectLst>
                <a:latin typeface="Arial"/>
                <a:ea typeface="宋体"/>
                <a:cs typeface="Arial"/>
              </a:rPr>
              <a:t>* القدرة على التواصل مع الله (2 : 16 و ما يليها)</a:t>
            </a:r>
            <a:endParaRPr lang="en-US" altLang="zh-CN" sz="3200" b="1" dirty="0">
              <a:solidFill>
                <a:prstClr val="black"/>
              </a:solidFill>
              <a:effectLst>
                <a:glow rad="165100">
                  <a:prstClr val="white"/>
                </a:glow>
              </a:effectLst>
              <a:latin typeface="Arial"/>
              <a:ea typeface="宋体"/>
              <a:cs typeface="Arial"/>
            </a:endParaRPr>
          </a:p>
        </p:txBody>
      </p:sp>
    </p:spTree>
    <p:extLst>
      <p:ext uri="{BB962C8B-B14F-4D97-AF65-F5344CB8AC3E}">
        <p14:creationId xmlns:p14="http://schemas.microsoft.com/office/powerpoint/2010/main" val="4014876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10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79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79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9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7992">
                                            <p:txEl>
                                              <p:pRg st="1" end="1"/>
                                            </p:txEl>
                                          </p:spTgt>
                                        </p:tgtEl>
                                        <p:attrNameLst>
                                          <p:attrName>style.visibility</p:attrName>
                                        </p:attrNameLst>
                                      </p:cBhvr>
                                      <p:to>
                                        <p:strVal val="visible"/>
                                      </p:to>
                                    </p:set>
                                    <p:anim calcmode="lin" valueType="num">
                                      <p:cBhvr>
                                        <p:cTn id="15" dur="1000" fill="hold"/>
                                        <p:tgtEl>
                                          <p:spTgt spid="2979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79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79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9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7992">
                                            <p:txEl>
                                              <p:pRg st="2" end="2"/>
                                            </p:txEl>
                                          </p:spTgt>
                                        </p:tgtEl>
                                        <p:attrNameLst>
                                          <p:attrName>style.visibility</p:attrName>
                                        </p:attrNameLst>
                                      </p:cBhvr>
                                      <p:to>
                                        <p:strVal val="visible"/>
                                      </p:to>
                                    </p:set>
                                    <p:anim calcmode="lin" valueType="num">
                                      <p:cBhvr>
                                        <p:cTn id="23" dur="1000" fill="hold"/>
                                        <p:tgtEl>
                                          <p:spTgt spid="2979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79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79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79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7992">
                                            <p:txEl>
                                              <p:pRg st="3" end="3"/>
                                            </p:txEl>
                                          </p:spTgt>
                                        </p:tgtEl>
                                        <p:attrNameLst>
                                          <p:attrName>style.visibility</p:attrName>
                                        </p:attrNameLst>
                                      </p:cBhvr>
                                      <p:to>
                                        <p:strVal val="visible"/>
                                      </p:to>
                                    </p:set>
                                    <p:anim calcmode="lin" valueType="num">
                                      <p:cBhvr>
                                        <p:cTn id="31" dur="1000" fill="hold"/>
                                        <p:tgtEl>
                                          <p:spTgt spid="2979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79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79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9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977" y="2797925"/>
            <a:ext cx="9144000" cy="1565910"/>
            <a:chOff x="10012" y="5292090"/>
            <a:chExt cx="9144000" cy="1565910"/>
          </a:xfrm>
        </p:grpSpPr>
        <p:pic>
          <p:nvPicPr>
            <p:cNvPr id="2" name="Picture 1"/>
            <p:cNvPicPr>
              <a:picLocks noChangeAspect="1"/>
            </p:cNvPicPr>
            <p:nvPr/>
          </p:nvPicPr>
          <p:blipFill>
            <a:blip r:embed="rId4"/>
            <a:stretch>
              <a:fillRect/>
            </a:stretch>
          </p:blipFill>
          <p:spPr>
            <a:xfrm>
              <a:off x="10012" y="5292090"/>
              <a:ext cx="9144000" cy="1565910"/>
            </a:xfrm>
            <a:prstGeom prst="rect">
              <a:avLst/>
            </a:prstGeom>
          </p:spPr>
        </p:pic>
        <p:sp>
          <p:nvSpPr>
            <p:cNvPr id="3" name="Rectangle 2"/>
            <p:cNvSpPr/>
            <p:nvPr/>
          </p:nvSpPr>
          <p:spPr bwMode="auto">
            <a:xfrm>
              <a:off x="10012" y="6588670"/>
              <a:ext cx="9144000" cy="2693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endParaRPr>
            </a:p>
          </p:txBody>
        </p:sp>
      </p:grpSp>
      <p:sp>
        <p:nvSpPr>
          <p:cNvPr id="5788674" name="Rectangle 2"/>
          <p:cNvSpPr>
            <a:spLocks noGrp="1" noChangeArrowheads="1"/>
          </p:cNvSpPr>
          <p:nvPr>
            <p:ph type="title"/>
          </p:nvPr>
        </p:nvSpPr>
        <p:spPr>
          <a:xfrm>
            <a:off x="457200" y="-593318"/>
            <a:ext cx="8229600" cy="604658"/>
          </a:xfrm>
        </p:spPr>
        <p:txBody>
          <a:bodyPr/>
          <a:lstStyle/>
          <a:p>
            <a:pPr eaLnBrk="1" hangingPunct="1">
              <a:defRPr/>
            </a:pPr>
            <a:r>
              <a:rPr lang="ar-JO" sz="3600" b="1" dirty="0">
                <a:solidFill>
                  <a:schemeClr val="tx1"/>
                </a:solidFill>
              </a:rPr>
              <a:t>تك 3 : 20 و 1 كو 15 : 45</a:t>
            </a:r>
            <a:endParaRPr lang="en-US" sz="3600" b="1" dirty="0">
              <a:solidFill>
                <a:schemeClr val="tx1"/>
              </a:solidFill>
            </a:endParaRPr>
          </a:p>
        </p:txBody>
      </p:sp>
      <p:sp>
        <p:nvSpPr>
          <p:cNvPr id="5788676" name="Text Box 4"/>
          <p:cNvSpPr txBox="1">
            <a:spLocks noChangeArrowheads="1"/>
          </p:cNvSpPr>
          <p:nvPr/>
        </p:nvSpPr>
        <p:spPr bwMode="auto">
          <a:xfrm>
            <a:off x="914400" y="990600"/>
            <a:ext cx="7315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spcBef>
                <a:spcPct val="0"/>
              </a:spcBef>
              <a:spcAft>
                <a:spcPct val="0"/>
              </a:spcAft>
              <a:defRPr/>
            </a:pPr>
            <a:r>
              <a:rPr lang="ar-JO" sz="3200" b="1" dirty="0">
                <a:solidFill>
                  <a:srgbClr val="FFFFFF"/>
                </a:solidFill>
                <a:latin typeface="Arial" charset="0"/>
                <a:ea typeface="ＭＳ Ｐゴシック" charset="0"/>
                <a:cs typeface="Arial" charset="0"/>
              </a:rPr>
              <a:t>و دعا آدم اسم امرأته </a:t>
            </a:r>
            <a:r>
              <a:rPr lang="ar-JO" sz="3200" b="1" dirty="0">
                <a:solidFill>
                  <a:srgbClr val="FFFF00"/>
                </a:solidFill>
                <a:latin typeface="Arial" charset="0"/>
                <a:ea typeface="ＭＳ Ｐゴシック" charset="0"/>
                <a:cs typeface="Arial" charset="0"/>
              </a:rPr>
              <a:t>حواء</a:t>
            </a:r>
            <a:r>
              <a:rPr lang="ar-JO" sz="3200" b="1" dirty="0">
                <a:solidFill>
                  <a:srgbClr val="FFFFFF"/>
                </a:solidFill>
                <a:latin typeface="Arial" charset="0"/>
                <a:ea typeface="ＭＳ Ｐゴシック" charset="0"/>
                <a:cs typeface="Arial" charset="0"/>
              </a:rPr>
              <a:t> لأنها </a:t>
            </a:r>
            <a:r>
              <a:rPr lang="ar-JO" sz="3200" b="1" dirty="0">
                <a:solidFill>
                  <a:srgbClr val="FFFF00"/>
                </a:solidFill>
                <a:latin typeface="Arial" charset="0"/>
                <a:ea typeface="ＭＳ Ｐゴシック" charset="0"/>
                <a:cs typeface="Arial" charset="0"/>
              </a:rPr>
              <a:t>أم كل حي </a:t>
            </a:r>
            <a:endParaRPr lang="en-US" sz="3200" b="1" dirty="0">
              <a:solidFill>
                <a:srgbClr val="FFFF00"/>
              </a:solidFill>
              <a:latin typeface="Arial" charset="0"/>
              <a:ea typeface="ＭＳ Ｐゴシック" charset="0"/>
              <a:cs typeface="Arial" charset="0"/>
            </a:endParaRPr>
          </a:p>
        </p:txBody>
      </p:sp>
      <p:sp>
        <p:nvSpPr>
          <p:cNvPr id="5788677" name="Text Box 5"/>
          <p:cNvSpPr txBox="1">
            <a:spLocks noChangeArrowheads="1"/>
          </p:cNvSpPr>
          <p:nvPr/>
        </p:nvSpPr>
        <p:spPr bwMode="auto">
          <a:xfrm>
            <a:off x="914400" y="106680"/>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ar-JO" sz="5400" b="1" dirty="0">
                <a:solidFill>
                  <a:srgbClr val="00FF00"/>
                </a:solidFill>
                <a:latin typeface="Arial" charset="0"/>
                <a:ea typeface="ＭＳ Ｐゴシック" charset="0"/>
                <a:cs typeface="Arial" charset="0"/>
              </a:rPr>
              <a:t>تكوين 3 : 20</a:t>
            </a:r>
            <a:endParaRPr lang="en-US" sz="5400" b="1" dirty="0">
              <a:solidFill>
                <a:srgbClr val="00FF00"/>
              </a:solidFill>
              <a:latin typeface="Arial" charset="0"/>
              <a:ea typeface="ＭＳ Ｐゴシック" charset="0"/>
              <a:cs typeface="Arial" charset="0"/>
            </a:endParaRPr>
          </a:p>
        </p:txBody>
      </p:sp>
      <p:sp>
        <p:nvSpPr>
          <p:cNvPr id="5788678" name="Text Box 6"/>
          <p:cNvSpPr txBox="1">
            <a:spLocks noChangeArrowheads="1"/>
          </p:cNvSpPr>
          <p:nvPr/>
        </p:nvSpPr>
        <p:spPr bwMode="auto">
          <a:xfrm>
            <a:off x="838200" y="4457042"/>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ar-JO" sz="5400" b="1" dirty="0">
                <a:solidFill>
                  <a:srgbClr val="00FF00"/>
                </a:solidFill>
                <a:latin typeface="Arial" charset="0"/>
                <a:ea typeface="ＭＳ Ｐゴシック" charset="0"/>
                <a:cs typeface="Arial" charset="0"/>
              </a:rPr>
              <a:t>1 كورنثوس 15 : 45</a:t>
            </a:r>
            <a:endParaRPr lang="en-US" sz="5400" b="1" dirty="0">
              <a:solidFill>
                <a:srgbClr val="00FF00"/>
              </a:solidFill>
              <a:latin typeface="Arial" charset="0"/>
              <a:ea typeface="ＭＳ Ｐゴシック" charset="0"/>
              <a:cs typeface="Arial" charset="0"/>
            </a:endParaRPr>
          </a:p>
        </p:txBody>
      </p:sp>
      <p:sp>
        <p:nvSpPr>
          <p:cNvPr id="5788679" name="Text Box 7"/>
          <p:cNvSpPr txBox="1">
            <a:spLocks noChangeArrowheads="1"/>
          </p:cNvSpPr>
          <p:nvPr/>
        </p:nvSpPr>
        <p:spPr bwMode="auto">
          <a:xfrm>
            <a:off x="838200" y="5363266"/>
            <a:ext cx="7315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3200" dirty="0">
                <a:solidFill>
                  <a:srgbClr val="FFFFFF"/>
                </a:solidFill>
                <a:cs typeface="Arial" charset="0"/>
              </a:rPr>
              <a:t>هكذا مكتوب أيضاً صار </a:t>
            </a:r>
            <a:r>
              <a:rPr lang="ar-JO" sz="3200" dirty="0">
                <a:solidFill>
                  <a:srgbClr val="FFFF00"/>
                </a:solidFill>
                <a:cs typeface="Arial" charset="0"/>
              </a:rPr>
              <a:t>آدم الإنسان الأول </a:t>
            </a:r>
            <a:r>
              <a:rPr lang="ar-JO" sz="3200" dirty="0">
                <a:solidFill>
                  <a:srgbClr val="FFFFFF"/>
                </a:solidFill>
                <a:cs typeface="Arial" charset="0"/>
              </a:rPr>
              <a:t>نفساً حية</a:t>
            </a:r>
            <a:endParaRPr lang="en-US" sz="3200" dirty="0">
              <a:solidFill>
                <a:srgbClr val="FFFFFF"/>
              </a:solidFill>
              <a:cs typeface="Arial" charset="0"/>
            </a:endParaRPr>
          </a:p>
        </p:txBody>
      </p:sp>
      <p:sp>
        <p:nvSpPr>
          <p:cNvPr id="9" name="Rectangle 8"/>
          <p:cNvSpPr>
            <a:spLocks noChangeArrowheads="1"/>
          </p:cNvSpPr>
          <p:nvPr/>
        </p:nvSpPr>
        <p:spPr bwMode="auto">
          <a:xfrm>
            <a:off x="1855963"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a:ea typeface="宋体"/>
                <a:cs typeface="Arial"/>
              </a:rPr>
              <a:t>تراب</a:t>
            </a:r>
            <a:endParaRPr lang="en-US" altLang="zh-CN" b="1" dirty="0">
              <a:solidFill>
                <a:prstClr val="black"/>
              </a:solidFill>
              <a:effectLst/>
              <a:latin typeface="Arial"/>
              <a:ea typeface="宋体"/>
              <a:cs typeface="Arial"/>
            </a:endParaRPr>
          </a:p>
        </p:txBody>
      </p:sp>
      <p:sp>
        <p:nvSpPr>
          <p:cNvPr id="10" name="Rectangle 9"/>
          <p:cNvSpPr>
            <a:spLocks noChangeArrowheads="1"/>
          </p:cNvSpPr>
          <p:nvPr/>
        </p:nvSpPr>
        <p:spPr bwMode="auto">
          <a:xfrm>
            <a:off x="3340001"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a:ea typeface="宋体"/>
                <a:cs typeface="Arial"/>
              </a:rPr>
              <a:t>نفخة</a:t>
            </a:r>
            <a:endParaRPr lang="en-US" altLang="zh-CN" b="1" dirty="0">
              <a:solidFill>
                <a:prstClr val="black"/>
              </a:solidFill>
              <a:effectLst/>
              <a:latin typeface="Arial"/>
              <a:ea typeface="宋体"/>
              <a:cs typeface="Arial"/>
            </a:endParaRPr>
          </a:p>
        </p:txBody>
      </p:sp>
      <p:sp>
        <p:nvSpPr>
          <p:cNvPr id="11" name="Rectangle 10"/>
          <p:cNvSpPr>
            <a:spLocks noChangeArrowheads="1"/>
          </p:cNvSpPr>
          <p:nvPr/>
        </p:nvSpPr>
        <p:spPr bwMode="auto">
          <a:xfrm>
            <a:off x="4812699"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a:ea typeface="宋体"/>
                <a:cs typeface="Arial"/>
              </a:rPr>
              <a:t>رسالة</a:t>
            </a:r>
            <a:endParaRPr lang="en-US" altLang="zh-CN" b="1" dirty="0">
              <a:solidFill>
                <a:prstClr val="black"/>
              </a:solidFill>
              <a:effectLst/>
              <a:latin typeface="Arial"/>
              <a:ea typeface="宋体"/>
              <a:cs typeface="Arial"/>
            </a:endParaRPr>
          </a:p>
        </p:txBody>
      </p:sp>
      <p:sp>
        <p:nvSpPr>
          <p:cNvPr id="12" name="Rectangle 11"/>
          <p:cNvSpPr>
            <a:spLocks noChangeArrowheads="1"/>
          </p:cNvSpPr>
          <p:nvPr/>
        </p:nvSpPr>
        <p:spPr bwMode="auto">
          <a:xfrm>
            <a:off x="6296738"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a:ea typeface="宋体"/>
                <a:cs typeface="Arial"/>
              </a:rPr>
              <a:t>شخص</a:t>
            </a:r>
            <a:endParaRPr lang="en-US" altLang="zh-CN" b="1" dirty="0">
              <a:solidFill>
                <a:prstClr val="black"/>
              </a:solidFill>
              <a:effectLst/>
              <a:latin typeface="Arial"/>
              <a:ea typeface="宋体"/>
              <a:cs typeface="Arial"/>
            </a:endParaRPr>
          </a:p>
        </p:txBody>
      </p:sp>
      <p:sp>
        <p:nvSpPr>
          <p:cNvPr id="13" name="Rectangle 12"/>
          <p:cNvSpPr>
            <a:spLocks noChangeArrowheads="1"/>
          </p:cNvSpPr>
          <p:nvPr/>
        </p:nvSpPr>
        <p:spPr bwMode="auto">
          <a:xfrm>
            <a:off x="7758097"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a:ea typeface="宋体"/>
                <a:cs typeface="Arial"/>
              </a:rPr>
              <a:t>شخص</a:t>
            </a:r>
            <a:endParaRPr lang="en-US" altLang="zh-CN" b="1" dirty="0">
              <a:solidFill>
                <a:prstClr val="black"/>
              </a:solidFill>
              <a:effectLst/>
              <a:latin typeface="Arial"/>
              <a:ea typeface="宋体"/>
              <a:cs typeface="Arial"/>
            </a:endParaRPr>
          </a:p>
        </p:txBody>
      </p:sp>
      <p:sp>
        <p:nvSpPr>
          <p:cNvPr id="14" name="Rectangle 13"/>
          <p:cNvSpPr>
            <a:spLocks noChangeArrowheads="1"/>
          </p:cNvSpPr>
          <p:nvPr/>
        </p:nvSpPr>
        <p:spPr bwMode="auto">
          <a:xfrm>
            <a:off x="136717"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a:ea typeface="宋体"/>
                <a:cs typeface="Arial"/>
              </a:rPr>
              <a:t>الجنة</a:t>
            </a:r>
            <a:endParaRPr lang="en-US" altLang="zh-CN" b="1" dirty="0">
              <a:solidFill>
                <a:prstClr val="black"/>
              </a:solidFill>
              <a:effectLst/>
              <a:latin typeface="Arial"/>
              <a:ea typeface="宋体"/>
              <a:cs typeface="Arial"/>
            </a:endParaRPr>
          </a:p>
        </p:txBody>
      </p:sp>
    </p:spTree>
    <p:extLst>
      <p:ext uri="{BB962C8B-B14F-4D97-AF65-F5344CB8AC3E}">
        <p14:creationId xmlns:p14="http://schemas.microsoft.com/office/powerpoint/2010/main" val="3326754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886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p:bldP spid="5788679" grpId="0"/>
      <p:bldP spid="9" grpId="0" build="p"/>
      <p:bldP spid="10" grpId="0" build="p"/>
      <p:bldP spid="11" grpId="0" build="p"/>
      <p:bldP spid="12" grpId="0" build="p"/>
      <p:bldP spid="13" grpId="0" build="p"/>
      <p:bldP spid="14"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lgn="ctr"/>
            <a:endParaRPr lang="zh-CN" altLang="en-US" sz="1600">
              <a:solidFill>
                <a:srgbClr val="000000"/>
              </a:solidFill>
              <a:latin typeface="Arial"/>
              <a:cs typeface="Arial"/>
            </a:endParaRPr>
          </a:p>
        </p:txBody>
      </p:sp>
      <p:sp>
        <p:nvSpPr>
          <p:cNvPr id="1795075" name="AutoShape 3"/>
          <p:cNvSpPr>
            <a:spLocks noChangeArrowheads="1"/>
          </p:cNvSpPr>
          <p:nvPr/>
        </p:nvSpPr>
        <p:spPr bwMode="auto">
          <a:xfrm>
            <a:off x="1981200" y="1295400"/>
            <a:ext cx="4953000" cy="3886200"/>
          </a:xfrm>
          <a:prstGeom prst="triangle">
            <a:avLst>
              <a:gd name="adj" fmla="val 50000"/>
            </a:avLst>
          </a:prstGeom>
          <a:gradFill rotWithShape="1">
            <a:gsLst>
              <a:gs pos="0">
                <a:srgbClr val="FFFF00"/>
              </a:gs>
              <a:gs pos="100000">
                <a:srgbClr val="FFFF00">
                  <a:gamma/>
                  <a:shade val="65882"/>
                  <a:invGamma/>
                </a:srgbClr>
              </a:gs>
            </a:gsLst>
            <a:path path="shape">
              <a:fillToRect l="50000" t="50000" r="50000" b="50000"/>
            </a:path>
          </a:gra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solidFill>
                <a:srgbClr val="000000"/>
              </a:solidFill>
              <a:latin typeface="Arial"/>
              <a:ea typeface="ＭＳ Ｐゴシック" pitchFamily="-112" charset="-128"/>
              <a:cs typeface="Arial"/>
            </a:endParaRPr>
          </a:p>
        </p:txBody>
      </p:sp>
      <p:sp>
        <p:nvSpPr>
          <p:cNvPr id="1795076" name="Text Box 4"/>
          <p:cNvSpPr txBox="1">
            <a:spLocks noChangeArrowheads="1"/>
          </p:cNvSpPr>
          <p:nvPr/>
        </p:nvSpPr>
        <p:spPr bwMode="auto">
          <a:xfrm>
            <a:off x="762000" y="23622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a:ea typeface="ＭＳ Ｐゴシック" pitchFamily="-112" charset="-128"/>
                <a:cs typeface="Arial"/>
              </a:rPr>
              <a:t>المعرفة</a:t>
            </a:r>
            <a:endParaRPr lang="en-US" sz="3600" b="1" dirty="0">
              <a:solidFill>
                <a:srgbClr val="FFFFFF"/>
              </a:solidFill>
              <a:latin typeface="Arial"/>
              <a:ea typeface="ＭＳ Ｐゴシック" pitchFamily="-112" charset="-128"/>
              <a:cs typeface="Arial"/>
            </a:endParaRPr>
          </a:p>
        </p:txBody>
      </p:sp>
      <p:sp>
        <p:nvSpPr>
          <p:cNvPr id="1795077" name="Text Box 5"/>
          <p:cNvSpPr txBox="1">
            <a:spLocks noChangeArrowheads="1"/>
          </p:cNvSpPr>
          <p:nvPr/>
        </p:nvSpPr>
        <p:spPr bwMode="auto">
          <a:xfrm>
            <a:off x="5867400" y="23622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a:ea typeface="ＭＳ Ｐゴシック" pitchFamily="-112" charset="-128"/>
                <a:cs typeface="Arial"/>
              </a:rPr>
              <a:t>المحبة</a:t>
            </a:r>
            <a:endParaRPr lang="en-US" sz="3600" b="1" dirty="0">
              <a:solidFill>
                <a:srgbClr val="FFFFFF"/>
              </a:solidFill>
              <a:latin typeface="Arial"/>
              <a:ea typeface="ＭＳ Ｐゴシック" pitchFamily="-112" charset="-128"/>
              <a:cs typeface="Arial"/>
            </a:endParaRPr>
          </a:p>
        </p:txBody>
      </p:sp>
      <p:sp>
        <p:nvSpPr>
          <p:cNvPr id="1795078" name="Text Box 6"/>
          <p:cNvSpPr txBox="1">
            <a:spLocks noChangeArrowheads="1"/>
          </p:cNvSpPr>
          <p:nvPr/>
        </p:nvSpPr>
        <p:spPr bwMode="auto">
          <a:xfrm>
            <a:off x="3238500" y="6003925"/>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a:ea typeface="ＭＳ Ｐゴシック" pitchFamily="-112" charset="-128"/>
                <a:cs typeface="Arial"/>
              </a:rPr>
              <a:t>الطاعة</a:t>
            </a:r>
            <a:endParaRPr lang="en-US" sz="3600" b="1" dirty="0">
              <a:solidFill>
                <a:srgbClr val="FFFFFF"/>
              </a:solidFill>
              <a:latin typeface="Arial"/>
              <a:ea typeface="ＭＳ Ｐゴシック" pitchFamily="-112" charset="-128"/>
              <a:cs typeface="Arial"/>
            </a:endParaRPr>
          </a:p>
        </p:txBody>
      </p:sp>
      <p:sp>
        <p:nvSpPr>
          <p:cNvPr id="1795079" name="Text Box 7"/>
          <p:cNvSpPr txBox="1">
            <a:spLocks noChangeArrowheads="1"/>
          </p:cNvSpPr>
          <p:nvPr/>
        </p:nvSpPr>
        <p:spPr bwMode="auto">
          <a:xfrm>
            <a:off x="5715000" y="3032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a:ea typeface="ＭＳ Ｐゴシック" pitchFamily="-112" charset="-128"/>
                <a:cs typeface="Arial"/>
              </a:rPr>
              <a:t>المشاعر</a:t>
            </a:r>
            <a:endParaRPr lang="en-US" sz="3600" b="1" dirty="0">
              <a:solidFill>
                <a:srgbClr val="FFFFFF"/>
              </a:solidFill>
              <a:latin typeface="Arial"/>
              <a:ea typeface="ＭＳ Ｐゴシック" pitchFamily="-112" charset="-128"/>
              <a:cs typeface="Arial"/>
            </a:endParaRPr>
          </a:p>
        </p:txBody>
      </p:sp>
      <p:sp>
        <p:nvSpPr>
          <p:cNvPr id="1795080" name="Text Box 8"/>
          <p:cNvSpPr txBox="1">
            <a:spLocks noChangeArrowheads="1"/>
          </p:cNvSpPr>
          <p:nvPr/>
        </p:nvSpPr>
        <p:spPr bwMode="auto">
          <a:xfrm>
            <a:off x="3048000" y="53340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a:ea typeface="ＭＳ Ｐゴシック" pitchFamily="-112" charset="-128"/>
                <a:cs typeface="Arial"/>
              </a:rPr>
              <a:t>الإرادة</a:t>
            </a:r>
            <a:endParaRPr lang="en-US" sz="3600" b="1" dirty="0">
              <a:solidFill>
                <a:srgbClr val="FFFFFF"/>
              </a:solidFill>
              <a:latin typeface="Arial"/>
              <a:ea typeface="ＭＳ Ｐゴシック" pitchFamily="-112" charset="-128"/>
              <a:cs typeface="Arial"/>
            </a:endParaRPr>
          </a:p>
        </p:txBody>
      </p:sp>
      <p:sp>
        <p:nvSpPr>
          <p:cNvPr id="1795081" name="Text Box 9"/>
          <p:cNvSpPr txBox="1">
            <a:spLocks noChangeArrowheads="1"/>
          </p:cNvSpPr>
          <p:nvPr/>
        </p:nvSpPr>
        <p:spPr bwMode="auto">
          <a:xfrm>
            <a:off x="609600" y="3032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a:ea typeface="ＭＳ Ｐゴシック" pitchFamily="-112" charset="-128"/>
                <a:cs typeface="Arial"/>
              </a:rPr>
              <a:t>الذهن</a:t>
            </a:r>
            <a:endParaRPr lang="en-US" sz="3600" b="1" dirty="0">
              <a:solidFill>
                <a:srgbClr val="FFFFFF"/>
              </a:solidFill>
              <a:latin typeface="Arial"/>
              <a:ea typeface="ＭＳ Ｐゴシック" pitchFamily="-112" charset="-128"/>
              <a:cs typeface="Arial"/>
            </a:endParaRPr>
          </a:p>
        </p:txBody>
      </p:sp>
      <p:sp>
        <p:nvSpPr>
          <p:cNvPr id="1795082" name="Text Box 10"/>
          <p:cNvSpPr txBox="1">
            <a:spLocks noChangeArrowheads="1"/>
          </p:cNvSpPr>
          <p:nvPr/>
        </p:nvSpPr>
        <p:spPr bwMode="auto">
          <a:xfrm>
            <a:off x="4876800" y="6278563"/>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ar-JO" sz="2800" b="1" dirty="0">
                <a:solidFill>
                  <a:srgbClr val="FFFFFF"/>
                </a:solidFill>
                <a:latin typeface="Arial"/>
                <a:ea typeface="ＭＳ Ｐゴシック" pitchFamily="-112" charset="-128"/>
                <a:cs typeface="Arial"/>
              </a:rPr>
              <a:t>تكوين 1 : 27</a:t>
            </a:r>
            <a:endParaRPr lang="en-US" sz="2800" b="1" dirty="0">
              <a:solidFill>
                <a:srgbClr val="FFFFFF"/>
              </a:solidFill>
              <a:latin typeface="Arial"/>
              <a:ea typeface="ＭＳ Ｐゴシック" pitchFamily="-112" charset="-128"/>
              <a:cs typeface="Arial"/>
            </a:endParaRPr>
          </a:p>
        </p:txBody>
      </p:sp>
      <p:sp>
        <p:nvSpPr>
          <p:cNvPr id="1795083" name="Text Box 11"/>
          <p:cNvSpPr txBox="1">
            <a:spLocks noChangeArrowheads="1"/>
          </p:cNvSpPr>
          <p:nvPr/>
        </p:nvSpPr>
        <p:spPr bwMode="auto">
          <a:xfrm>
            <a:off x="3200400" y="3182208"/>
            <a:ext cx="2514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ar-JO" sz="3600" b="1" dirty="0">
                <a:solidFill>
                  <a:srgbClr val="FF0000"/>
                </a:solidFill>
                <a:latin typeface="Arial"/>
                <a:ea typeface="ＭＳ Ｐゴシック" pitchFamily="-112" charset="-128"/>
                <a:cs typeface="Arial"/>
              </a:rPr>
              <a:t>الإنسان يحكم مع الله</a:t>
            </a:r>
            <a:endParaRPr lang="en-US" sz="3600" b="1" dirty="0">
              <a:solidFill>
                <a:srgbClr val="FF0000"/>
              </a:solidFill>
              <a:latin typeface="Arial"/>
              <a:ea typeface="ＭＳ Ｐゴシック" pitchFamily="-112" charset="-128"/>
              <a:cs typeface="Arial"/>
            </a:endParaRPr>
          </a:p>
        </p:txBody>
      </p:sp>
      <p:sp>
        <p:nvSpPr>
          <p:cNvPr id="1795084" name="Text Box 12"/>
          <p:cNvSpPr txBox="1">
            <a:spLocks noChangeArrowheads="1"/>
          </p:cNvSpPr>
          <p:nvPr/>
        </p:nvSpPr>
        <p:spPr bwMode="auto">
          <a:xfrm>
            <a:off x="242888" y="846843"/>
            <a:ext cx="8748712" cy="1200329"/>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p>
            <a:pPr algn="ctr">
              <a:defRPr/>
            </a:pPr>
            <a:r>
              <a:rPr lang="ar-JO" sz="3600" dirty="0">
                <a:solidFill>
                  <a:schemeClr val="bg1"/>
                </a:solidFill>
              </a:rPr>
              <a:t>وضع الملوك القدامى صورًا (تماثيل) لأنفسهم في أقصى أجزاء إمبراطورياتهم لتمثيل سيادتهم - وكذلك فعل الله!</a:t>
            </a:r>
            <a:endParaRPr lang="en-US" sz="3600" b="1" dirty="0">
              <a:solidFill>
                <a:schemeClr val="bg1"/>
              </a:solidFill>
              <a:latin typeface="Arial"/>
              <a:ea typeface="ＭＳ Ｐゴシック" pitchFamily="-112" charset="-128"/>
              <a:cs typeface="Arial"/>
            </a:endParaRPr>
          </a:p>
        </p:txBody>
      </p:sp>
      <p:sp>
        <p:nvSpPr>
          <p:cNvPr id="1795085" name="Rectangle 13"/>
          <p:cNvSpPr>
            <a:spLocks noGrp="1" noChangeArrowheads="1"/>
          </p:cNvSpPr>
          <p:nvPr>
            <p:ph type="title" idx="4294967295"/>
          </p:nvPr>
        </p:nvSpPr>
        <p:spPr>
          <a:xfrm>
            <a:off x="0" y="-76200"/>
            <a:ext cx="7772400" cy="83099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rgbClr val="00FFFF"/>
                </a:solidFill>
                <a:latin typeface="Arial"/>
                <a:ea typeface="ＭＳ Ｐゴシック" pitchFamily="-112" charset="-128"/>
                <a:cs typeface="Arial"/>
              </a:rPr>
              <a:t>صورة الله</a:t>
            </a:r>
            <a:endParaRPr lang="en-US" sz="4800" b="1" dirty="0">
              <a:solidFill>
                <a:srgbClr val="00FFFF"/>
              </a:solidFill>
              <a:latin typeface="Arial"/>
              <a:ea typeface="ＭＳ Ｐゴシック" pitchFamily="-112" charset="-128"/>
              <a:cs typeface="Arial"/>
            </a:endParaRPr>
          </a:p>
        </p:txBody>
      </p:sp>
    </p:spTree>
    <p:extLst>
      <p:ext uri="{BB962C8B-B14F-4D97-AF65-F5344CB8AC3E}">
        <p14:creationId xmlns:p14="http://schemas.microsoft.com/office/powerpoint/2010/main" val="122927391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95081"/>
                                        </p:tgtEl>
                                        <p:attrNameLst>
                                          <p:attrName>style.visibility</p:attrName>
                                        </p:attrNameLst>
                                      </p:cBhvr>
                                      <p:to>
                                        <p:strVal val="visible"/>
                                      </p:to>
                                    </p:set>
                                    <p:animEffect transition="in" filter="dissolve">
                                      <p:cBhvr>
                                        <p:cTn id="7" dur="500"/>
                                        <p:tgtEl>
                                          <p:spTgt spid="1795081"/>
                                        </p:tgtEl>
                                      </p:cBhvr>
                                    </p:animEffect>
                                  </p:childTnLst>
                                </p:cTn>
                              </p:par>
                            </p:childTnLst>
                          </p:cTn>
                        </p:par>
                        <p:par>
                          <p:cTn id="8" fill="hold" nodeType="afterGroup">
                            <p:stCondLst>
                              <p:cond delay="3500"/>
                            </p:stCondLst>
                            <p:childTnLst>
                              <p:par>
                                <p:cTn id="9" presetID="9" presetClass="entr" presetSubtype="0" fill="hold" grpId="0" nodeType="afterEffect">
                                  <p:stCondLst>
                                    <p:cond delay="5000"/>
                                  </p:stCondLst>
                                  <p:childTnLst>
                                    <p:set>
                                      <p:cBhvr>
                                        <p:cTn id="10" dur="1" fill="hold">
                                          <p:stCondLst>
                                            <p:cond delay="0"/>
                                          </p:stCondLst>
                                        </p:cTn>
                                        <p:tgtEl>
                                          <p:spTgt spid="1795076"/>
                                        </p:tgtEl>
                                        <p:attrNameLst>
                                          <p:attrName>style.visibility</p:attrName>
                                        </p:attrNameLst>
                                      </p:cBhvr>
                                      <p:to>
                                        <p:strVal val="visible"/>
                                      </p:to>
                                    </p:set>
                                    <p:animEffect transition="in" filter="dissolve">
                                      <p:cBhvr>
                                        <p:cTn id="11" dur="500"/>
                                        <p:tgtEl>
                                          <p:spTgt spid="1795076"/>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795079"/>
                                        </p:tgtEl>
                                        <p:attrNameLst>
                                          <p:attrName>style.visibility</p:attrName>
                                        </p:attrNameLst>
                                      </p:cBhvr>
                                      <p:to>
                                        <p:strVal val="visible"/>
                                      </p:to>
                                    </p:set>
                                    <p:animEffect transition="in" filter="dissolve">
                                      <p:cBhvr>
                                        <p:cTn id="15" dur="500"/>
                                        <p:tgtEl>
                                          <p:spTgt spid="179507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2000"/>
                                  </p:stCondLst>
                                  <p:childTnLst>
                                    <p:set>
                                      <p:cBhvr>
                                        <p:cTn id="18" dur="1" fill="hold">
                                          <p:stCondLst>
                                            <p:cond delay="0"/>
                                          </p:stCondLst>
                                        </p:cTn>
                                        <p:tgtEl>
                                          <p:spTgt spid="1795077"/>
                                        </p:tgtEl>
                                        <p:attrNameLst>
                                          <p:attrName>style.visibility</p:attrName>
                                        </p:attrNameLst>
                                      </p:cBhvr>
                                      <p:to>
                                        <p:strVal val="visible"/>
                                      </p:to>
                                    </p:set>
                                    <p:animEffect transition="in" filter="dissolve">
                                      <p:cBhvr>
                                        <p:cTn id="19" dur="500"/>
                                        <p:tgtEl>
                                          <p:spTgt spid="1795077"/>
                                        </p:tgtEl>
                                      </p:cBhvr>
                                    </p:animEffect>
                                  </p:childTnLst>
                                </p:cTn>
                              </p:par>
                            </p:childTnLst>
                          </p:cTn>
                        </p:par>
                        <p:par>
                          <p:cTn id="20" fill="hold" nodeType="afterGroup">
                            <p:stCondLst>
                              <p:cond delay="15000"/>
                            </p:stCondLst>
                            <p:childTnLst>
                              <p:par>
                                <p:cTn id="21" presetID="9" presetClass="entr" presetSubtype="0" fill="hold" grpId="0" nodeType="afterEffect">
                                  <p:stCondLst>
                                    <p:cond delay="3000"/>
                                  </p:stCondLst>
                                  <p:childTnLst>
                                    <p:set>
                                      <p:cBhvr>
                                        <p:cTn id="22" dur="1" fill="hold">
                                          <p:stCondLst>
                                            <p:cond delay="0"/>
                                          </p:stCondLst>
                                        </p:cTn>
                                        <p:tgtEl>
                                          <p:spTgt spid="1795080"/>
                                        </p:tgtEl>
                                        <p:attrNameLst>
                                          <p:attrName>style.visibility</p:attrName>
                                        </p:attrNameLst>
                                      </p:cBhvr>
                                      <p:to>
                                        <p:strVal val="visible"/>
                                      </p:to>
                                    </p:set>
                                    <p:animEffect transition="in" filter="dissolve">
                                      <p:cBhvr>
                                        <p:cTn id="23" dur="500"/>
                                        <p:tgtEl>
                                          <p:spTgt spid="1795080"/>
                                        </p:tgtEl>
                                      </p:cBhvr>
                                    </p:animEffect>
                                  </p:childTnLst>
                                </p:cTn>
                              </p:par>
                            </p:childTnLst>
                          </p:cTn>
                        </p:par>
                        <p:par>
                          <p:cTn id="24" fill="hold" nodeType="afterGroup">
                            <p:stCondLst>
                              <p:cond delay="18500"/>
                            </p:stCondLst>
                            <p:childTnLst>
                              <p:par>
                                <p:cTn id="25" presetID="9" presetClass="entr" presetSubtype="0" fill="hold" grpId="0" nodeType="afterEffect">
                                  <p:stCondLst>
                                    <p:cond delay="2000"/>
                                  </p:stCondLst>
                                  <p:childTnLst>
                                    <p:set>
                                      <p:cBhvr>
                                        <p:cTn id="26" dur="1" fill="hold">
                                          <p:stCondLst>
                                            <p:cond delay="0"/>
                                          </p:stCondLst>
                                        </p:cTn>
                                        <p:tgtEl>
                                          <p:spTgt spid="1795078"/>
                                        </p:tgtEl>
                                        <p:attrNameLst>
                                          <p:attrName>style.visibility</p:attrName>
                                        </p:attrNameLst>
                                      </p:cBhvr>
                                      <p:to>
                                        <p:strVal val="visible"/>
                                      </p:to>
                                    </p:set>
                                    <p:animEffect transition="in" filter="dissolve">
                                      <p:cBhvr>
                                        <p:cTn id="27" dur="500"/>
                                        <p:tgtEl>
                                          <p:spTgt spid="1795078"/>
                                        </p:tgtEl>
                                      </p:cBhvr>
                                    </p:animEffect>
                                  </p:childTnLst>
                                </p:cTn>
                              </p:par>
                            </p:childTnLst>
                          </p:cTn>
                        </p:par>
                        <p:par>
                          <p:cTn id="28" fill="hold" nodeType="afterGroup">
                            <p:stCondLst>
                              <p:cond delay="21000"/>
                            </p:stCondLst>
                            <p:childTnLst>
                              <p:par>
                                <p:cTn id="29" presetID="9" presetClass="entr" presetSubtype="0" fill="hold" grpId="0" nodeType="afterEffect">
                                  <p:stCondLst>
                                    <p:cond delay="5000"/>
                                  </p:stCondLst>
                                  <p:childTnLst>
                                    <p:set>
                                      <p:cBhvr>
                                        <p:cTn id="30" dur="1" fill="hold">
                                          <p:stCondLst>
                                            <p:cond delay="0"/>
                                          </p:stCondLst>
                                        </p:cTn>
                                        <p:tgtEl>
                                          <p:spTgt spid="1795083"/>
                                        </p:tgtEl>
                                        <p:attrNameLst>
                                          <p:attrName>style.visibility</p:attrName>
                                        </p:attrNameLst>
                                      </p:cBhvr>
                                      <p:to>
                                        <p:strVal val="visible"/>
                                      </p:to>
                                    </p:set>
                                    <p:animEffect transition="in" filter="dissolve">
                                      <p:cBhvr>
                                        <p:cTn id="31" dur="500"/>
                                        <p:tgtEl>
                                          <p:spTgt spid="1795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5076" grpId="0" autoUpdateAnimBg="0"/>
      <p:bldP spid="1795077" grpId="0" autoUpdateAnimBg="0"/>
      <p:bldP spid="1795078" grpId="0" autoUpdateAnimBg="0"/>
      <p:bldP spid="1795079" grpId="0" autoUpdateAnimBg="0"/>
      <p:bldP spid="1795080" grpId="0" autoUpdateAnimBg="0"/>
      <p:bldP spid="1795081" grpId="0" autoUpdateAnimBg="0"/>
      <p:bldP spid="1795083"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5257800" y="304800"/>
            <a:ext cx="3733800" cy="2057400"/>
          </a:xfrm>
          <a:noFill/>
        </p:spPr>
        <p:txBody>
          <a:bodyPr>
            <a:normAutofit/>
          </a:bodyPr>
          <a:lstStyle/>
          <a:p>
            <a:pPr eaLnBrk="1" hangingPunct="1"/>
            <a:r>
              <a:rPr lang="ar-JO" altLang="zh-CN" b="1" dirty="0">
                <a:solidFill>
                  <a:schemeClr val="bg1"/>
                </a:solidFill>
                <a:latin typeface="Arial"/>
                <a:ea typeface="ＭＳ Ｐゴシック" charset="0"/>
                <a:cs typeface="Arial"/>
              </a:rPr>
              <a:t>يستمر الخلق إلى تكوين 3</a:t>
            </a:r>
            <a:endParaRPr lang="en-US" altLang="zh-CN" dirty="0">
              <a:latin typeface="Arial"/>
              <a:ea typeface="ＭＳ Ｐゴシック" charset="0"/>
              <a:cs typeface="Arial"/>
            </a:endParaRPr>
          </a:p>
        </p:txBody>
      </p:sp>
      <p:pic>
        <p:nvPicPr>
          <p:cNvPr id="4577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32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5" name="Text Box 5"/>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latin typeface="Arial"/>
                <a:ea typeface="ＭＳ Ｐゴシック" pitchFamily="-112" charset="-128"/>
                <a:cs typeface="Arial"/>
              </a:rPr>
              <a:t>35</a:t>
            </a:r>
            <a:endParaRPr lang="en-US" b="1" dirty="0">
              <a:solidFill>
                <a:srgbClr val="FFFFFF"/>
              </a:solidFill>
              <a:latin typeface="Arial"/>
              <a:ea typeface="ＭＳ Ｐゴシック" pitchFamily="-112" charset="-128"/>
              <a:cs typeface="Arial"/>
            </a:endParaRPr>
          </a:p>
        </p:txBody>
      </p:sp>
      <p:sp>
        <p:nvSpPr>
          <p:cNvPr id="457732" name="Rectangle 6"/>
          <p:cNvSpPr>
            <a:spLocks noChangeArrowheads="1"/>
          </p:cNvSpPr>
          <p:nvPr/>
        </p:nvSpPr>
        <p:spPr bwMode="auto">
          <a:xfrm>
            <a:off x="5257800" y="2667000"/>
            <a:ext cx="3733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lnSpc>
                <a:spcPct val="90000"/>
              </a:lnSpc>
              <a:spcBef>
                <a:spcPct val="20000"/>
              </a:spcBef>
            </a:pPr>
            <a:r>
              <a:rPr lang="ar-JO" altLang="zh-CN" sz="3200" b="1" dirty="0">
                <a:solidFill>
                  <a:srgbClr val="FFFFFF"/>
                </a:solidFill>
                <a:latin typeface="Arial"/>
                <a:cs typeface="Arial"/>
              </a:rPr>
              <a:t>* الوحدانية</a:t>
            </a:r>
            <a:endParaRPr lang="en-US" altLang="zh-CN" sz="3200" b="1" dirty="0">
              <a:solidFill>
                <a:srgbClr val="FFFFFF"/>
              </a:solidFill>
              <a:latin typeface="Arial"/>
              <a:cs typeface="Arial"/>
            </a:endParaRPr>
          </a:p>
          <a:p>
            <a:pPr algn="r">
              <a:lnSpc>
                <a:spcPct val="90000"/>
              </a:lnSpc>
              <a:spcBef>
                <a:spcPct val="20000"/>
              </a:spcBef>
            </a:pPr>
            <a:r>
              <a:rPr lang="ar-JO" altLang="zh-CN" sz="3200" b="1" dirty="0">
                <a:solidFill>
                  <a:srgbClr val="FFFFFF"/>
                </a:solidFill>
                <a:latin typeface="Arial"/>
                <a:cs typeface="Arial"/>
              </a:rPr>
              <a:t>* سيادة الله</a:t>
            </a:r>
            <a:endParaRPr lang="en-US" altLang="zh-CN" sz="3200" b="1" dirty="0">
              <a:solidFill>
                <a:srgbClr val="FFFFFF"/>
              </a:solidFill>
              <a:latin typeface="Arial"/>
              <a:cs typeface="Arial"/>
            </a:endParaRPr>
          </a:p>
          <a:p>
            <a:pPr algn="r">
              <a:lnSpc>
                <a:spcPct val="90000"/>
              </a:lnSpc>
              <a:spcBef>
                <a:spcPct val="20000"/>
              </a:spcBef>
            </a:pPr>
            <a:r>
              <a:rPr lang="ar-JO" altLang="ja-JP" sz="3200" b="1" dirty="0">
                <a:solidFill>
                  <a:srgbClr val="FFFFFF"/>
                </a:solidFill>
                <a:latin typeface="Arial"/>
                <a:cs typeface="Arial"/>
              </a:rPr>
              <a:t>* الكل حسن</a:t>
            </a:r>
            <a:endParaRPr lang="en-US" altLang="ja-JP" sz="3200" b="1" dirty="0">
              <a:solidFill>
                <a:srgbClr val="FFFFFF"/>
              </a:solidFill>
              <a:latin typeface="Arial"/>
              <a:cs typeface="Arial"/>
            </a:endParaRPr>
          </a:p>
          <a:p>
            <a:pPr algn="r">
              <a:lnSpc>
                <a:spcPct val="90000"/>
              </a:lnSpc>
              <a:spcBef>
                <a:spcPct val="20000"/>
              </a:spcBef>
            </a:pPr>
            <a:r>
              <a:rPr lang="ar-JO" altLang="zh-CN" sz="3200" b="1" dirty="0">
                <a:solidFill>
                  <a:srgbClr val="FFFFFF"/>
                </a:solidFill>
                <a:latin typeface="Arial"/>
                <a:cs typeface="Arial"/>
              </a:rPr>
              <a:t>* الإنسان بلا خطية</a:t>
            </a:r>
            <a:endParaRPr lang="en-US" altLang="zh-CN" sz="3200" b="1" dirty="0">
              <a:solidFill>
                <a:srgbClr val="FFFFFF"/>
              </a:solidFill>
              <a:latin typeface="Arial"/>
              <a:cs typeface="Arial"/>
            </a:endParaRPr>
          </a:p>
          <a:p>
            <a:pPr algn="r">
              <a:lnSpc>
                <a:spcPct val="90000"/>
              </a:lnSpc>
              <a:spcBef>
                <a:spcPct val="20000"/>
              </a:spcBef>
            </a:pPr>
            <a:r>
              <a:rPr lang="ar-JO" altLang="zh-CN" sz="3200" b="1" dirty="0">
                <a:solidFill>
                  <a:srgbClr val="FFFFFF"/>
                </a:solidFill>
                <a:latin typeface="Arial"/>
                <a:cs typeface="Arial"/>
              </a:rPr>
              <a:t>* لا ألم أو شر</a:t>
            </a:r>
            <a:endParaRPr lang="en-US" altLang="zh-CN" sz="3200" b="1" dirty="0">
              <a:solidFill>
                <a:srgbClr val="FFFFFF"/>
              </a:solidFill>
              <a:latin typeface="Arial"/>
              <a:cs typeface="Arial"/>
            </a:endParaRPr>
          </a:p>
          <a:p>
            <a:pPr algn="r">
              <a:lnSpc>
                <a:spcPct val="90000"/>
              </a:lnSpc>
              <a:spcBef>
                <a:spcPct val="20000"/>
              </a:spcBef>
            </a:pPr>
            <a:r>
              <a:rPr lang="ar-JO" altLang="zh-CN" sz="3200" b="1" dirty="0">
                <a:solidFill>
                  <a:srgbClr val="FFFFFF"/>
                </a:solidFill>
                <a:latin typeface="Arial"/>
                <a:cs typeface="Arial"/>
              </a:rPr>
              <a:t>* شركة مع الله</a:t>
            </a:r>
            <a:endParaRPr lang="en-US" altLang="zh-CN" sz="3200" b="1" dirty="0">
              <a:solidFill>
                <a:srgbClr val="FFFFFF"/>
              </a:solidFill>
              <a:latin typeface="Arial"/>
              <a:cs typeface="Arial"/>
            </a:endParaRPr>
          </a:p>
        </p:txBody>
      </p:sp>
    </p:spTree>
    <p:extLst>
      <p:ext uri="{BB962C8B-B14F-4D97-AF65-F5344CB8AC3E}">
        <p14:creationId xmlns:p14="http://schemas.microsoft.com/office/powerpoint/2010/main" val="2017063630"/>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للبشر</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ar-JO" b="1" dirty="0">
                <a:solidFill>
                  <a:srgbClr val="FFFFFF"/>
                </a:solidFill>
                <a:effectLst>
                  <a:glow rad="190500">
                    <a:schemeClr val="bg2"/>
                  </a:glow>
                </a:effectLst>
              </a:rPr>
              <a:t>لكن الله أراد أن يتضمن ذلك الأشجار أيضاً</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ما و من هو الذي تثق به ليخلصك من خطاياك ؟</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51720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60070"/>
            <a:ext cx="9144000" cy="6297930"/>
          </a:xfrm>
          <a:prstGeom prst="rect">
            <a:avLst/>
          </a:prstGeom>
        </p:spPr>
      </p:pic>
      <p:sp>
        <p:nvSpPr>
          <p:cNvPr id="164866" name="Title 1"/>
          <p:cNvSpPr txBox="1">
            <a:spLocks/>
          </p:cNvSpPr>
          <p:nvPr/>
        </p:nvSpPr>
        <p:spPr bwMode="auto">
          <a:xfrm>
            <a:off x="107504" y="5085184"/>
            <a:ext cx="9036496" cy="17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ar-JO" sz="2800" b="1" dirty="0">
                <a:solidFill>
                  <a:srgbClr val="FFFFFF"/>
                </a:solidFill>
                <a:effectLst>
                  <a:glow rad="228600">
                    <a:srgbClr val="000000"/>
                  </a:glow>
                </a:effectLst>
                <a:latin typeface="Arial" charset="0"/>
                <a:ea typeface="MS PGothic" charset="0"/>
              </a:rPr>
              <a:t>و أوصى الرب الإله آدم قائلاً من جميع شجر الجنة تأكل أكلاً و أما شجرة معرفة الخير و الشر فلا تأكل منها لأنك يوم تأكل منها موتاً تموت</a:t>
            </a:r>
            <a:endParaRPr lang="en-US" sz="2800" b="1" dirty="0">
              <a:solidFill>
                <a:srgbClr val="FFFFFF"/>
              </a:solidFill>
              <a:effectLst>
                <a:glow rad="228600">
                  <a:srgbClr val="000000"/>
                </a:glow>
              </a:effectLst>
              <a:latin typeface="Arial" charset="0"/>
              <a:ea typeface="MS PGothic" charset="0"/>
            </a:endParaRPr>
          </a:p>
        </p:txBody>
      </p:sp>
      <p:sp>
        <p:nvSpPr>
          <p:cNvPr id="2" name="Title 1"/>
          <p:cNvSpPr>
            <a:spLocks noGrp="1"/>
          </p:cNvSpPr>
          <p:nvPr>
            <p:ph type="title"/>
          </p:nvPr>
        </p:nvSpPr>
        <p:spPr>
          <a:xfrm>
            <a:off x="0" y="-56163"/>
            <a:ext cx="9144000" cy="68223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4000" b="1" dirty="0">
                <a:effectLst>
                  <a:glow rad="228600">
                    <a:srgbClr val="000000"/>
                  </a:glow>
                </a:effectLst>
                <a:latin typeface="Arial" charset="0"/>
                <a:ea typeface="MS PGothic" charset="0"/>
              </a:rPr>
              <a:t>تكوين 2 : 16 - 17</a:t>
            </a:r>
            <a:endParaRPr lang="en-US" sz="4000" b="1" dirty="0">
              <a:effectLst>
                <a:glow rad="228600">
                  <a:srgbClr val="000000"/>
                </a:glow>
              </a:effectLst>
              <a:latin typeface="Arial" charset="0"/>
              <a:ea typeface="MS PGothic" charset="0"/>
            </a:endParaRPr>
          </a:p>
        </p:txBody>
      </p:sp>
    </p:spTree>
    <p:extLst>
      <p:ext uri="{BB962C8B-B14F-4D97-AF65-F5344CB8AC3E}">
        <p14:creationId xmlns:p14="http://schemas.microsoft.com/office/powerpoint/2010/main" val="109778491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0" y="76200"/>
            <a:ext cx="4819260" cy="2057400"/>
          </a:xfrm>
        </p:spPr>
        <p:txBody>
          <a:bodyPr>
            <a:normAutofit fontScale="90000"/>
          </a:bodyPr>
          <a:lstStyle/>
          <a:p>
            <a:pPr eaLnBrk="1" hangingPunct="1"/>
            <a:r>
              <a:rPr lang="ar-JO" altLang="zh-CN" b="1" dirty="0">
                <a:solidFill>
                  <a:schemeClr val="bg1"/>
                </a:solidFill>
                <a:latin typeface="Arial" charset="0"/>
              </a:rPr>
              <a:t>سقط الشيطان بعد اليوم السابع من التاريخ مباشرة</a:t>
            </a:r>
            <a:endParaRPr lang="en-US" altLang="zh-CN" dirty="0">
              <a:latin typeface="Arial" charset="0"/>
              <a:ea typeface="ＭＳ Ｐゴシック" charset="0"/>
            </a:endParaRPr>
          </a:p>
        </p:txBody>
      </p:sp>
      <p:sp>
        <p:nvSpPr>
          <p:cNvPr id="457732" name="Rectangle 6"/>
          <p:cNvSpPr>
            <a:spLocks noChangeArrowheads="1"/>
          </p:cNvSpPr>
          <p:nvPr/>
        </p:nvSpPr>
        <p:spPr bwMode="auto">
          <a:xfrm>
            <a:off x="1" y="2225260"/>
            <a:ext cx="9144000" cy="42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r" rtl="1">
              <a:lnSpc>
                <a:spcPct val="90000"/>
              </a:lnSpc>
              <a:spcBef>
                <a:spcPct val="20000"/>
              </a:spcBef>
            </a:pPr>
            <a:endParaRPr lang="en-US" altLang="zh-CN" sz="2800" b="1" dirty="0">
              <a:solidFill>
                <a:srgbClr val="FFFFFF"/>
              </a:solidFill>
              <a:latin typeface="Arial"/>
              <a:cs typeface="Arial"/>
            </a:endParaRPr>
          </a:p>
          <a:p>
            <a:pPr marL="457200" indent="-457200" algn="r" rtl="1">
              <a:lnSpc>
                <a:spcPct val="90000"/>
              </a:lnSpc>
              <a:spcBef>
                <a:spcPct val="20000"/>
              </a:spcBef>
            </a:pPr>
            <a:endParaRPr lang="en-US" altLang="zh-CN" sz="2800" b="1" dirty="0">
              <a:solidFill>
                <a:srgbClr val="FFFFFF"/>
              </a:solidFill>
              <a:latin typeface="Arial"/>
              <a:cs typeface="Arial"/>
            </a:endParaRPr>
          </a:p>
          <a:p>
            <a:pPr marL="457200" indent="-457200" algn="r" rtl="1">
              <a:lnSpc>
                <a:spcPct val="90000"/>
              </a:lnSpc>
              <a:spcBef>
                <a:spcPct val="20000"/>
              </a:spcBef>
            </a:pPr>
            <a:r>
              <a:rPr lang="ar-JO" altLang="zh-CN" sz="2800" b="1" dirty="0">
                <a:solidFill>
                  <a:srgbClr val="FFFFFF"/>
                </a:solidFill>
                <a:latin typeface="Arial"/>
                <a:cs typeface="Arial"/>
              </a:rPr>
              <a:t>1. حز 28 يظهر الشيطان في حالته الكاملة غير الساقطة في عدن .</a:t>
            </a:r>
            <a:endParaRPr lang="en-US" altLang="zh-CN" sz="2800" b="1" dirty="0">
              <a:solidFill>
                <a:srgbClr val="FFFFFF"/>
              </a:solidFill>
              <a:latin typeface="Arial"/>
              <a:cs typeface="Arial"/>
            </a:endParaRPr>
          </a:p>
          <a:p>
            <a:pPr marL="457200" indent="-457200" algn="r" rtl="1">
              <a:lnSpc>
                <a:spcPct val="90000"/>
              </a:lnSpc>
              <a:spcBef>
                <a:spcPct val="20000"/>
              </a:spcBef>
            </a:pPr>
            <a:r>
              <a:rPr lang="ar-JO" altLang="zh-CN" sz="2800" b="1" dirty="0">
                <a:solidFill>
                  <a:srgbClr val="FFFFFF"/>
                </a:solidFill>
                <a:latin typeface="Arial"/>
                <a:cs typeface="Arial"/>
              </a:rPr>
              <a:t>2. كان كل شيء حسن جداً في نهاية اليوم السادس و من ضمنها الملائكة .</a:t>
            </a:r>
            <a:endParaRPr lang="en-US" altLang="zh-CN" sz="2800" b="1" dirty="0">
              <a:solidFill>
                <a:srgbClr val="FFFFFF"/>
              </a:solidFill>
              <a:latin typeface="Arial"/>
              <a:cs typeface="Arial"/>
            </a:endParaRPr>
          </a:p>
          <a:p>
            <a:pPr marL="457200" indent="-457200" algn="r" rtl="1">
              <a:lnSpc>
                <a:spcPct val="90000"/>
              </a:lnSpc>
              <a:spcBef>
                <a:spcPct val="20000"/>
              </a:spcBef>
            </a:pPr>
            <a:r>
              <a:rPr lang="ar-JO" altLang="zh-CN" sz="2800" b="1" dirty="0">
                <a:solidFill>
                  <a:srgbClr val="FFFFFF"/>
                </a:solidFill>
                <a:latin typeface="Arial"/>
                <a:cs typeface="Arial"/>
              </a:rPr>
              <a:t>3. قدس الله اليوم السابع فكيف يسقط الشيطان في ذلك اليوم ؟</a:t>
            </a:r>
            <a:endParaRPr lang="en-US" altLang="zh-CN" sz="2800" b="1" dirty="0">
              <a:solidFill>
                <a:srgbClr val="FFFFFF"/>
              </a:solidFill>
              <a:latin typeface="Arial"/>
              <a:cs typeface="Arial"/>
            </a:endParaRPr>
          </a:p>
          <a:p>
            <a:pPr marL="457200" indent="-457200" algn="r" rtl="1">
              <a:lnSpc>
                <a:spcPct val="90000"/>
              </a:lnSpc>
              <a:spcBef>
                <a:spcPct val="20000"/>
              </a:spcBef>
            </a:pPr>
            <a:r>
              <a:rPr lang="ar-JO" altLang="zh-CN" sz="2800" b="1" dirty="0">
                <a:solidFill>
                  <a:srgbClr val="FFFFFF"/>
                </a:solidFill>
                <a:latin typeface="Arial"/>
                <a:cs typeface="Arial"/>
              </a:rPr>
              <a:t>4. فور سقوط الشيطان قام بقيادة هجوم مباشر على الله .</a:t>
            </a:r>
            <a:endParaRPr lang="en-US" altLang="zh-CN" sz="2800" b="1" dirty="0">
              <a:solidFill>
                <a:srgbClr val="FFFFFF"/>
              </a:solidFill>
              <a:latin typeface="Arial"/>
              <a:cs typeface="Arial"/>
            </a:endParaRPr>
          </a:p>
          <a:p>
            <a:pPr marL="457200" indent="-457200" algn="r" rtl="1">
              <a:lnSpc>
                <a:spcPct val="90000"/>
              </a:lnSpc>
              <a:spcBef>
                <a:spcPct val="20000"/>
              </a:spcBef>
            </a:pPr>
            <a:r>
              <a:rPr lang="ar-JO" altLang="zh-CN" sz="2800" b="1" dirty="0">
                <a:solidFill>
                  <a:srgbClr val="FFFFFF"/>
                </a:solidFill>
                <a:latin typeface="Arial"/>
                <a:cs typeface="Arial"/>
              </a:rPr>
              <a:t>5. جاء السقوط بعد اليوم السابع مباشرة حتى أن آدم و حواء لم يمارسا</a:t>
            </a:r>
            <a:r>
              <a:rPr lang="en-US" altLang="zh-CN" sz="2800" b="1" dirty="0">
                <a:solidFill>
                  <a:srgbClr val="FFFFFF"/>
                </a:solidFill>
                <a:latin typeface="Arial"/>
                <a:cs typeface="Arial"/>
              </a:rPr>
              <a:t> </a:t>
            </a:r>
            <a:r>
              <a:rPr lang="ar-JO" altLang="zh-CN" sz="2800" b="1" dirty="0">
                <a:solidFill>
                  <a:srgbClr val="FFFFFF"/>
                </a:solidFill>
                <a:latin typeface="Arial"/>
                <a:cs typeface="Arial"/>
              </a:rPr>
              <a:t>الجنس إلا بعد السقوط .</a:t>
            </a:r>
            <a:endParaRPr lang="en-US" altLang="zh-CN" sz="2800" b="1" dirty="0">
              <a:solidFill>
                <a:srgbClr val="FFFFFF"/>
              </a:solidFill>
              <a:latin typeface="Arial"/>
              <a:cs typeface="Arial"/>
            </a:endParaRPr>
          </a:p>
        </p:txBody>
      </p:sp>
      <p:pic>
        <p:nvPicPr>
          <p:cNvPr id="2" name="Picture 1"/>
          <p:cNvPicPr>
            <a:picLocks noChangeAspect="1"/>
          </p:cNvPicPr>
          <p:nvPr/>
        </p:nvPicPr>
        <p:blipFill>
          <a:blip r:embed="rId4"/>
          <a:stretch>
            <a:fillRect/>
          </a:stretch>
        </p:blipFill>
        <p:spPr>
          <a:xfrm>
            <a:off x="6380922" y="186083"/>
            <a:ext cx="1727200" cy="2819400"/>
          </a:xfrm>
          <a:prstGeom prst="rect">
            <a:avLst/>
          </a:prstGeom>
        </p:spPr>
      </p:pic>
      <p:sp>
        <p:nvSpPr>
          <p:cNvPr id="7" name="Rectangle 6"/>
          <p:cNvSpPr>
            <a:spLocks noChangeArrowheads="1"/>
          </p:cNvSpPr>
          <p:nvPr/>
        </p:nvSpPr>
        <p:spPr bwMode="auto">
          <a:xfrm>
            <a:off x="52700" y="6537740"/>
            <a:ext cx="9013999" cy="30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452438" indent="-452438" algn="r">
              <a:lnSpc>
                <a:spcPct val="90000"/>
              </a:lnSpc>
              <a:spcBef>
                <a:spcPct val="20000"/>
              </a:spcBef>
            </a:pPr>
            <a:r>
              <a:rPr lang="en-US" altLang="zh-CN" sz="2000" b="1" i="1" dirty="0">
                <a:solidFill>
                  <a:srgbClr val="FFFFFF"/>
                </a:solidFill>
                <a:latin typeface="Arial"/>
                <a:cs typeface="Arial"/>
              </a:rPr>
              <a:t>Terry Mortenson, 10 Oct 2014 email, adapted</a:t>
            </a:r>
          </a:p>
        </p:txBody>
      </p:sp>
    </p:spTree>
    <p:extLst>
      <p:ext uri="{BB962C8B-B14F-4D97-AF65-F5344CB8AC3E}">
        <p14:creationId xmlns:p14="http://schemas.microsoft.com/office/powerpoint/2010/main" val="343691199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7732">
                                            <p:txEl>
                                              <p:pRg st="2" end="2"/>
                                            </p:txEl>
                                          </p:spTgt>
                                        </p:tgtEl>
                                        <p:attrNameLst>
                                          <p:attrName>style.visibility</p:attrName>
                                        </p:attrNameLst>
                                      </p:cBhvr>
                                      <p:to>
                                        <p:strVal val="visible"/>
                                      </p:to>
                                    </p:set>
                                    <p:animEffect transition="in" filter="blinds(horizontal)">
                                      <p:cBhvr>
                                        <p:cTn id="7" dur="500"/>
                                        <p:tgtEl>
                                          <p:spTgt spid="45773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7732">
                                            <p:txEl>
                                              <p:pRg st="3" end="3"/>
                                            </p:txEl>
                                          </p:spTgt>
                                        </p:tgtEl>
                                        <p:attrNameLst>
                                          <p:attrName>style.visibility</p:attrName>
                                        </p:attrNameLst>
                                      </p:cBhvr>
                                      <p:to>
                                        <p:strVal val="visible"/>
                                      </p:to>
                                    </p:set>
                                    <p:animEffect transition="in" filter="blinds(horizontal)">
                                      <p:cBhvr>
                                        <p:cTn id="12" dur="500"/>
                                        <p:tgtEl>
                                          <p:spTgt spid="4577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7732">
                                            <p:txEl>
                                              <p:pRg st="4" end="4"/>
                                            </p:txEl>
                                          </p:spTgt>
                                        </p:tgtEl>
                                        <p:attrNameLst>
                                          <p:attrName>style.visibility</p:attrName>
                                        </p:attrNameLst>
                                      </p:cBhvr>
                                      <p:to>
                                        <p:strVal val="visible"/>
                                      </p:to>
                                    </p:set>
                                    <p:animEffect transition="in" filter="blinds(horizontal)">
                                      <p:cBhvr>
                                        <p:cTn id="17" dur="500"/>
                                        <p:tgtEl>
                                          <p:spTgt spid="45773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7732">
                                            <p:txEl>
                                              <p:pRg st="5" end="5"/>
                                            </p:txEl>
                                          </p:spTgt>
                                        </p:tgtEl>
                                        <p:attrNameLst>
                                          <p:attrName>style.visibility</p:attrName>
                                        </p:attrNameLst>
                                      </p:cBhvr>
                                      <p:to>
                                        <p:strVal val="visible"/>
                                      </p:to>
                                    </p:set>
                                    <p:animEffect transition="in" filter="blinds(horizontal)">
                                      <p:cBhvr>
                                        <p:cTn id="22" dur="500"/>
                                        <p:tgtEl>
                                          <p:spTgt spid="45773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57732">
                                            <p:txEl>
                                              <p:pRg st="6" end="6"/>
                                            </p:txEl>
                                          </p:spTgt>
                                        </p:tgtEl>
                                        <p:attrNameLst>
                                          <p:attrName>style.visibility</p:attrName>
                                        </p:attrNameLst>
                                      </p:cBhvr>
                                      <p:to>
                                        <p:strVal val="visible"/>
                                      </p:to>
                                    </p:set>
                                    <p:animEffect transition="in" filter="blinds(horizontal)">
                                      <p:cBhvr>
                                        <p:cTn id="27" dur="500"/>
                                        <p:tgtEl>
                                          <p:spTgt spid="4577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ar-JO" altLang="zh-CN" sz="11700" b="1" dirty="0">
                <a:solidFill>
                  <a:schemeClr val="bg1"/>
                </a:solidFill>
                <a:effectLst>
                  <a:glow rad="165100">
                    <a:schemeClr val="tx1"/>
                  </a:glow>
                </a:effectLst>
                <a:latin typeface="Arial" charset="0"/>
                <a:ea typeface="Osaka" charset="0"/>
                <a:cs typeface="Osaka" charset="0"/>
              </a:rPr>
              <a:t>تكوين 3</a:t>
            </a:r>
            <a:endParaRPr lang="en-US" altLang="zh-CN" sz="6000" b="1" dirty="0">
              <a:effectLst>
                <a:glow rad="165100">
                  <a:schemeClr val="tx1"/>
                </a:glow>
              </a:effectLst>
              <a:latin typeface="Arial" charset="0"/>
              <a:ea typeface="Osaka" charset="0"/>
              <a:cs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defTabSz="457200" eaLnBrk="1" hangingPunct="1"/>
            <a:r>
              <a:rPr lang="ar-JO" altLang="zh-CN" sz="5400" b="1" dirty="0">
                <a:solidFill>
                  <a:srgbClr val="FFFFFF"/>
                </a:solidFill>
                <a:effectLst>
                  <a:glow rad="165100">
                    <a:srgbClr val="000000"/>
                  </a:glow>
                </a:effectLst>
                <a:latin typeface="Arial" charset="0"/>
                <a:ea typeface="Osaka" charset="0"/>
                <a:cs typeface="Osaka" charset="0"/>
              </a:rPr>
              <a:t>ما </a:t>
            </a:r>
            <a:r>
              <a:rPr lang="ar-JO" altLang="zh-CN" sz="5400" b="1" dirty="0">
                <a:solidFill>
                  <a:srgbClr val="FFFF00"/>
                </a:solidFill>
                <a:effectLst>
                  <a:glow rad="165100">
                    <a:srgbClr val="000000"/>
                  </a:glow>
                </a:effectLst>
                <a:latin typeface="Arial" charset="0"/>
                <a:ea typeface="Osaka" charset="0"/>
                <a:cs typeface="Osaka" charset="0"/>
              </a:rPr>
              <a:t>الخطأ</a:t>
            </a:r>
            <a:r>
              <a:rPr lang="ar-JO" altLang="zh-CN" sz="5400" b="1" dirty="0">
                <a:solidFill>
                  <a:srgbClr val="FFFFFF"/>
                </a:solidFill>
                <a:effectLst>
                  <a:glow rad="165100">
                    <a:srgbClr val="000000"/>
                  </a:glow>
                </a:effectLst>
                <a:latin typeface="Arial" charset="0"/>
                <a:ea typeface="Osaka" charset="0"/>
                <a:cs typeface="Osaka" charset="0"/>
              </a:rPr>
              <a:t> الذي فعلناه ؟</a:t>
            </a:r>
            <a:endParaRPr lang="en-US" altLang="zh-CN" sz="2400" b="1" dirty="0">
              <a:solidFill>
                <a:srgbClr val="FFFF00"/>
              </a:solidFill>
              <a:effectLst>
                <a:glow rad="165100">
                  <a:srgbClr val="000000"/>
                </a:glow>
              </a:effectLst>
              <a:latin typeface="Chalkduster"/>
              <a:ea typeface="Osaka" charset="0"/>
              <a:cs typeface="Chalkduster"/>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Arial" pitchFamily="34" charset="0"/>
              <a:ea typeface="ＭＳ Ｐゴシック" pitchFamily="34" charset="-128"/>
              <a:cs typeface="+mn-cs"/>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defTabSz="457200" eaLnBrk="1" hangingPunct="1"/>
            <a:r>
              <a:rPr lang="ar-JO" altLang="zh-CN" sz="5400" b="1" dirty="0">
                <a:solidFill>
                  <a:srgbClr val="FFFFFF"/>
                </a:solidFill>
                <a:effectLst>
                  <a:glow rad="165100">
                    <a:srgbClr val="000000"/>
                  </a:glow>
                </a:effectLst>
                <a:latin typeface="Arial" charset="0"/>
                <a:ea typeface="Osaka" charset="0"/>
                <a:cs typeface="Osaka" charset="0"/>
              </a:rPr>
              <a:t>ما </a:t>
            </a:r>
            <a:r>
              <a:rPr lang="ar-JO" altLang="zh-CN" sz="5400" b="1" dirty="0">
                <a:solidFill>
                  <a:srgbClr val="FFFF00"/>
                </a:solidFill>
                <a:effectLst>
                  <a:glow rad="165100">
                    <a:srgbClr val="000000"/>
                  </a:glow>
                </a:effectLst>
                <a:latin typeface="Arial" charset="0"/>
                <a:ea typeface="Osaka" charset="0"/>
                <a:cs typeface="Osaka" charset="0"/>
              </a:rPr>
              <a:t>الصواب</a:t>
            </a:r>
            <a:r>
              <a:rPr lang="ar-JO" altLang="zh-CN" sz="5400" b="1" dirty="0">
                <a:solidFill>
                  <a:srgbClr val="FFFFFF"/>
                </a:solidFill>
                <a:effectLst>
                  <a:glow rad="165100">
                    <a:srgbClr val="000000"/>
                  </a:glow>
                </a:effectLst>
                <a:latin typeface="Arial" charset="0"/>
                <a:ea typeface="Osaka" charset="0"/>
                <a:cs typeface="Osaka" charset="0"/>
              </a:rPr>
              <a:t> الذي فعله الله ؟</a:t>
            </a:r>
            <a:endParaRPr lang="en-US" altLang="zh-CN" sz="2400" b="1" dirty="0">
              <a:solidFill>
                <a:srgbClr val="CCFFCC"/>
              </a:solidFill>
              <a:effectLst>
                <a:glow rad="165100">
                  <a:srgbClr val="000000"/>
                </a:glow>
              </a:effectLst>
              <a:latin typeface="Arial" charset="0"/>
              <a:ea typeface="Osaka" charset="0"/>
              <a:cs typeface="Osaka"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52966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a:defRPr/>
            </a:pPr>
            <a:r>
              <a:rPr lang="ar-JO" sz="6000" b="1" dirty="0">
                <a:solidFill>
                  <a:srgbClr val="FFFFFF"/>
                </a:solidFill>
                <a:effectLst>
                  <a:outerShdw blurRad="38100" dist="38100" dir="2700000" algn="tl">
                    <a:srgbClr val="000000">
                      <a:alpha val="43137"/>
                    </a:srgbClr>
                  </a:outerShdw>
                </a:effectLst>
              </a:rPr>
              <a:t>1. نحن نثق بأنفسنا بدلاً من الله </a:t>
            </a:r>
            <a:endParaRPr lang="en-US" sz="6000" b="1" dirty="0">
              <a:solidFill>
                <a:srgbClr val="FFFF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0" y="2297035"/>
            <a:ext cx="9144000" cy="4560965"/>
          </a:xfrm>
          <a:prstGeom prst="rect">
            <a:avLst/>
          </a:prstGeom>
        </p:spPr>
      </p:pic>
      <p:sp>
        <p:nvSpPr>
          <p:cNvPr id="6" name="Title 1"/>
          <p:cNvSpPr txBox="1">
            <a:spLocks/>
          </p:cNvSpPr>
          <p:nvPr/>
        </p:nvSpPr>
        <p:spPr bwMode="auto">
          <a:xfrm>
            <a:off x="435995" y="3940577"/>
            <a:ext cx="3602606" cy="67254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chemeClr val="tx1"/>
                </a:solidFill>
                <a:effectLst/>
              </a:rPr>
              <a:t>صناعة المشيئة</a:t>
            </a:r>
            <a:endParaRPr lang="en-US" sz="3600" b="1" kern="0" dirty="0">
              <a:solidFill>
                <a:schemeClr val="tx1"/>
              </a:solidFill>
              <a:effectLst/>
            </a:endParaRPr>
          </a:p>
        </p:txBody>
      </p:sp>
    </p:spTree>
    <p:extLst>
      <p:ext uri="{BB962C8B-B14F-4D97-AF65-F5344CB8AC3E}">
        <p14:creationId xmlns:p14="http://schemas.microsoft.com/office/powerpoint/2010/main" val="18284598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141"/>
          <a:stretch/>
        </p:blipFill>
        <p:spPr>
          <a:xfrm>
            <a:off x="0" y="-38675"/>
            <a:ext cx="9164158" cy="68966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37" y="813033"/>
            <a:ext cx="9144000" cy="1079665"/>
          </a:xfrm>
          <a:effectLst/>
        </p:spPr>
        <p:txBody>
          <a:bodyPr anchor="ctr"/>
          <a:lstStyle/>
          <a:p>
            <a:pPr rtl="1">
              <a:defRPr/>
            </a:pPr>
            <a:r>
              <a:rPr lang="ar-JO" b="1" dirty="0">
                <a:solidFill>
                  <a:schemeClr val="tx1"/>
                </a:solidFill>
                <a:effectLst/>
                <a:latin typeface="Arial" charset="0"/>
                <a:ea typeface="ＭＳ Ｐゴシック" charset="0"/>
                <a:cs typeface="ＭＳ Ｐゴシック" charset="0"/>
              </a:rPr>
              <a:t>نحاول أن نعيش بدون الله (3 : 1 – 7)</a:t>
            </a:r>
            <a:endParaRPr lang="en-US"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687932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كانت الحية أحيل جميع حيوانات البرية التي عملها الرب الإله فقالت للمرأة أحقاً قال الله لا تأكلا من كل شجر الجنة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1)</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4064000"/>
            <a:ext cx="9144000" cy="2794000"/>
          </a:xfrm>
          <a:prstGeom prst="rect">
            <a:avLst/>
          </a:prstGeom>
        </p:spPr>
      </p:pic>
    </p:spTree>
    <p:extLst>
      <p:ext uri="{BB962C8B-B14F-4D97-AF65-F5344CB8AC3E}">
        <p14:creationId xmlns:p14="http://schemas.microsoft.com/office/powerpoint/2010/main" val="91575565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20300" y="3379981"/>
            <a:ext cx="8037252" cy="3425714"/>
          </a:xfrm>
          <a:prstGeom prst="rect">
            <a:avLst/>
          </a:prstGeom>
        </p:spPr>
      </p:pic>
      <p:sp>
        <p:nvSpPr>
          <p:cNvPr id="900098" name="Rectangle 2"/>
          <p:cNvSpPr>
            <a:spLocks noGrp="1" noChangeArrowheads="1"/>
          </p:cNvSpPr>
          <p:nvPr>
            <p:ph type="ctrTitle"/>
          </p:nvPr>
        </p:nvSpPr>
        <p:spPr>
          <a:xfrm>
            <a:off x="0" y="-32760"/>
            <a:ext cx="9144000" cy="318865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فقالت المرأة للحية من ثمر شجر الجنة نأكل و أما ثمر الشجرة التي في وسط الجنة فقال الله لا تاكلا منه و لا تمساه لئلا تموتا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2 – 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9368294"/>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لا نستطيع أن نلمسه</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الناموسية</a:t>
            </a:r>
            <a:r>
              <a:rPr lang="en-US"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dirty="0">
                <a:solidFill>
                  <a:srgbClr val="FFFF00"/>
                </a:solidFill>
              </a:rPr>
              <a:t>شككت حواء في كلمة الله </a:t>
            </a:r>
            <a:r>
              <a:rPr lang="ar-JO" dirty="0"/>
              <a:t>باعتبارها ناموسية </a:t>
            </a:r>
          </a:p>
          <a:p>
            <a:pPr>
              <a:defRPr/>
            </a:pPr>
            <a:endParaRPr lang="en-US" dirty="0"/>
          </a:p>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r>
              <a:rPr lang="ar-JO" b="1" dirty="0">
                <a:solidFill>
                  <a:srgbClr val="FFFFFF"/>
                </a:solidFill>
                <a:effectLst>
                  <a:glow rad="127000">
                    <a:srgbClr val="000000"/>
                  </a:glow>
                </a:effectLst>
                <a:latin typeface="Arial" charset="0"/>
                <a:ea typeface="ＭＳ Ｐゴシック" charset="0"/>
                <a:cs typeface="ＭＳ Ｐゴシック" charset="0"/>
              </a:rPr>
              <a:t>3 : 1 -3</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8135429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458AA58-2364-C548-82B2-390582E41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00468"/>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a:xfrm>
            <a:off x="0" y="0"/>
            <a:ext cx="4140485" cy="1551398"/>
          </a:xfrm>
          <a:solidFill>
            <a:schemeClr val="tx1"/>
          </a:solidFill>
        </p:spPr>
        <p:txBody>
          <a:bodyPr/>
          <a:lstStyle/>
          <a:p>
            <a:pPr eaLnBrk="1" hangingPunct="1">
              <a:defRPr/>
            </a:pPr>
            <a:r>
              <a:rPr lang="ar-JO" sz="2800" i="1" dirty="0">
                <a:effectLst>
                  <a:glow rad="101600">
                    <a:schemeClr val="tx1">
                      <a:alpha val="75000"/>
                    </a:schemeClr>
                  </a:glow>
                </a:effectLst>
                <a:ea typeface="ＭＳ Ｐゴシック" charset="-128"/>
              </a:rPr>
              <a:t>سؤال للنقاش في مجموعات صغيرة</a:t>
            </a:r>
            <a:br>
              <a:rPr lang="ar-JO" sz="2800" i="1" dirty="0">
                <a:effectLst>
                  <a:glow rad="101600">
                    <a:schemeClr val="tx1">
                      <a:alpha val="75000"/>
                    </a:schemeClr>
                  </a:glow>
                </a:effectLst>
                <a:ea typeface="ＭＳ Ｐゴシック" charset="-128"/>
              </a:rPr>
            </a:br>
            <a:r>
              <a:rPr lang="ar-JO" sz="2800" i="1" dirty="0">
                <a:effectLst>
                  <a:glow rad="101600">
                    <a:schemeClr val="tx1">
                      <a:alpha val="75000"/>
                    </a:schemeClr>
                  </a:glow>
                </a:effectLst>
                <a:ea typeface="ＭＳ Ｐゴシック" charset="-128"/>
              </a:rPr>
              <a:t>ما هي مشكلتنا كبشر ؟</a:t>
            </a:r>
            <a:endParaRPr lang="en-US" sz="2800" i="1" dirty="0">
              <a:solidFill>
                <a:schemeClr val="bg1"/>
              </a:solidFill>
              <a:effectLst>
                <a:glow rad="101600">
                  <a:schemeClr val="tx1">
                    <a:alpha val="75000"/>
                  </a:schemeClr>
                </a:glow>
              </a:effectLst>
              <a:ea typeface="ＭＳ Ｐゴシック" charset="-128"/>
            </a:endParaRPr>
          </a:p>
        </p:txBody>
      </p:sp>
      <p:sp>
        <p:nvSpPr>
          <p:cNvPr id="5" name="Rectangle 2">
            <a:extLst>
              <a:ext uri="{FF2B5EF4-FFF2-40B4-BE49-F238E27FC236}">
                <a16:creationId xmlns:a16="http://schemas.microsoft.com/office/drawing/2014/main" id="{7157CAF5-9502-994B-ADFA-3433AF7B7797}"/>
              </a:ext>
            </a:extLst>
          </p:cNvPr>
          <p:cNvSpPr txBox="1">
            <a:spLocks noChangeArrowheads="1"/>
          </p:cNvSpPr>
          <p:nvPr/>
        </p:nvSpPr>
        <p:spPr bwMode="auto">
          <a:xfrm>
            <a:off x="0" y="4566863"/>
            <a:ext cx="9226193" cy="2291137"/>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algn="r" defTabSz="914400" eaLnBrk="1" hangingPunct="1">
              <a:defRPr/>
            </a:pPr>
            <a:r>
              <a:rPr lang="ar-JO" sz="2800" kern="0" dirty="0">
                <a:solidFill>
                  <a:schemeClr val="bg1"/>
                </a:solidFill>
                <a:effectLst>
                  <a:glow rad="101600">
                    <a:schemeClr val="tx1">
                      <a:alpha val="75000"/>
                    </a:schemeClr>
                  </a:glow>
                </a:effectLst>
                <a:latin typeface="Arial" panose="020B0604020202020204" pitchFamily="34" charset="0"/>
                <a:ea typeface="ＭＳ Ｐゴシック" charset="-128"/>
                <a:cs typeface="Arial" panose="020B0604020202020204" pitchFamily="34" charset="0"/>
              </a:rPr>
              <a:t>1. ماذا تعتقد المجموعة التي تقودها عن سبب معاناتنا الرئيسية : البوذية, الهندوسية, العلمانية ... الخ سوف يقدمون إجابات مختلفة</a:t>
            </a:r>
            <a:endParaRPr lang="en-US" sz="2800" kern="0" dirty="0">
              <a:solidFill>
                <a:schemeClr val="bg1"/>
              </a:solidFill>
              <a:effectLst>
                <a:glow rad="101600">
                  <a:schemeClr val="tx1">
                    <a:alpha val="75000"/>
                  </a:schemeClr>
                </a:glow>
              </a:effectLst>
              <a:latin typeface="Arial" panose="020B0604020202020204" pitchFamily="34" charset="0"/>
              <a:ea typeface="ＭＳ Ｐゴシック" charset="-128"/>
              <a:cs typeface="Arial" panose="020B0604020202020204" pitchFamily="34" charset="0"/>
            </a:endParaRPr>
          </a:p>
          <a:p>
            <a:pPr algn="r" defTabSz="914400" eaLnBrk="1" hangingPunct="1">
              <a:defRPr/>
            </a:pPr>
            <a:r>
              <a:rPr lang="ar-JO" sz="2800" kern="0" dirty="0">
                <a:solidFill>
                  <a:schemeClr val="bg1"/>
                </a:solidFill>
                <a:effectLst>
                  <a:glow rad="101600">
                    <a:schemeClr val="tx1">
                      <a:alpha val="75000"/>
                    </a:schemeClr>
                  </a:glow>
                </a:effectLst>
                <a:latin typeface="Arial" panose="020B0604020202020204" pitchFamily="34" charset="0"/>
                <a:ea typeface="ＭＳ Ｐゴシック" charset="-128"/>
                <a:cs typeface="Arial" panose="020B0604020202020204" pitchFamily="34" charset="0"/>
              </a:rPr>
              <a:t>2. كيف تتجاوب مع إجاباتهم ؟</a:t>
            </a:r>
            <a:endParaRPr lang="en-US" sz="2800" kern="0" dirty="0">
              <a:solidFill>
                <a:schemeClr val="bg1"/>
              </a:solidFill>
              <a:effectLst>
                <a:glow rad="1016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69120755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ar-JO" sz="3200" b="1" dirty="0">
                <a:solidFill>
                  <a:schemeClr val="accent3">
                    <a:lumMod val="20000"/>
                    <a:lumOff val="80000"/>
                  </a:schemeClr>
                </a:solidFill>
              </a:rPr>
              <a:t>أبقراط</a:t>
            </a:r>
            <a:endParaRPr lang="en-US" sz="3200" b="1" dirty="0">
              <a:solidFill>
                <a:schemeClr val="accent3">
                  <a:lumMod val="20000"/>
                  <a:lumOff val="80000"/>
                </a:schemeClr>
              </a:solidFill>
            </a:endParaRPr>
          </a:p>
        </p:txBody>
      </p:sp>
      <p:pic>
        <p:nvPicPr>
          <p:cNvPr id="2050" name="Picture 2">
            <a:extLst>
              <a:ext uri="{FF2B5EF4-FFF2-40B4-BE49-F238E27FC236}">
                <a16:creationId xmlns:a16="http://schemas.microsoft.com/office/drawing/2014/main" id="{BFD22302-9412-9549-A4E8-09EE6C302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9144000" cy="4302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DCAFB43-451C-E245-99C5-CFC5C36C98F7}"/>
              </a:ext>
            </a:extLst>
          </p:cNvPr>
          <p:cNvSpPr txBox="1">
            <a:spLocks noChangeArrowheads="1"/>
          </p:cNvSpPr>
          <p:nvPr/>
        </p:nvSpPr>
        <p:spPr bwMode="auto">
          <a:xfrm>
            <a:off x="2568539" y="1623316"/>
            <a:ext cx="6441897" cy="3318553"/>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lvl="0" defTabSz="914400" eaLnBrk="1" hangingPunct="1">
              <a:defRPr/>
            </a:pPr>
            <a:r>
              <a:rPr lang="ar-JO" sz="2800" dirty="0"/>
              <a:t>على الرجل الحكيم أن يراعي أن الصحة هي أعظم نعم الإنسان ، وأن يتعلم بفكره كيف يستفيد من أمراضه.</a:t>
            </a:r>
            <a:endPar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Tree>
    <p:extLst>
      <p:ext uri="{BB962C8B-B14F-4D97-AF65-F5344CB8AC3E}">
        <p14:creationId xmlns:p14="http://schemas.microsoft.com/office/powerpoint/2010/main" val="381237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8902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ar-JO" sz="3200" b="1" dirty="0">
                <a:solidFill>
                  <a:schemeClr val="accent3">
                    <a:lumMod val="20000"/>
                    <a:lumOff val="80000"/>
                  </a:schemeClr>
                </a:solidFill>
              </a:rPr>
              <a:t>البوذية</a:t>
            </a:r>
            <a:endParaRPr lang="en-US" sz="3200" b="1" dirty="0">
              <a:solidFill>
                <a:schemeClr val="accent3">
                  <a:lumMod val="20000"/>
                  <a:lumOff val="80000"/>
                </a:schemeClr>
              </a:solidFill>
            </a:endParaRPr>
          </a:p>
        </p:txBody>
      </p:sp>
      <p:pic>
        <p:nvPicPr>
          <p:cNvPr id="1026" name="Picture 2">
            <a:extLst>
              <a:ext uri="{FF2B5EF4-FFF2-40B4-BE49-F238E27FC236}">
                <a16:creationId xmlns:a16="http://schemas.microsoft.com/office/drawing/2014/main" id="{81CB848B-0AE5-B24E-9C57-237B58D24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38" y="1006867"/>
            <a:ext cx="8913402" cy="50137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849EF856-C296-B744-9592-20CC97E78F82}"/>
              </a:ext>
            </a:extLst>
          </p:cNvPr>
          <p:cNvSpPr txBox="1">
            <a:spLocks noChangeArrowheads="1"/>
          </p:cNvSpPr>
          <p:nvPr/>
        </p:nvSpPr>
        <p:spPr bwMode="auto">
          <a:xfrm>
            <a:off x="245439" y="1253447"/>
            <a:ext cx="6391668" cy="2609636"/>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lvl="0" defTabSz="914400" eaLnBrk="1" hangingPunct="1">
              <a:defRPr/>
            </a:pPr>
            <a:r>
              <a:rPr lang="ar-JO" sz="2800" dirty="0"/>
              <a:t>السر في العيش بشكل جيد وأطول هو: تناول نصف الطعام، والمشي مرتين ، والضحك ثلاث مرات ، والحب بلا قياس .</a:t>
            </a:r>
            <a:endPar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
        <p:nvSpPr>
          <p:cNvPr id="6" name="Rectangle 2">
            <a:extLst>
              <a:ext uri="{FF2B5EF4-FFF2-40B4-BE49-F238E27FC236}">
                <a16:creationId xmlns:a16="http://schemas.microsoft.com/office/drawing/2014/main" id="{1D17DBA5-5BDB-AC44-8A77-993147627F06}"/>
              </a:ext>
            </a:extLst>
          </p:cNvPr>
          <p:cNvSpPr txBox="1">
            <a:spLocks noChangeArrowheads="1"/>
          </p:cNvSpPr>
          <p:nvPr/>
        </p:nvSpPr>
        <p:spPr bwMode="auto">
          <a:xfrm>
            <a:off x="1756311" y="4031750"/>
            <a:ext cx="3369924" cy="583059"/>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مثل صيني</a:t>
            </a:r>
            <a:endPar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Tree>
    <p:extLst>
      <p:ext uri="{BB962C8B-B14F-4D97-AF65-F5344CB8AC3E}">
        <p14:creationId xmlns:p14="http://schemas.microsoft.com/office/powerpoint/2010/main" val="7434025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393700"/>
            <a:ext cx="8077200" cy="6070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من يحتاج إلى المسيح خلال عيد الميلاد ؟ لا أحد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680865"/>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charset="0"/>
                <a:ea typeface="ＭＳ Ｐゴシック" charset="0"/>
                <a:cs typeface="ＭＳ Ｐゴシック" charset="0"/>
              </a:rPr>
              <a:t>"</a:t>
            </a:r>
            <a:r>
              <a:rPr lang="ar-JO" dirty="0"/>
              <a:t> الله حر وسعيد ومستوحى من العجب</a:t>
            </a:r>
            <a:r>
              <a:rPr lang="en-US" b="1" dirty="0">
                <a:effectLst>
                  <a:glow rad="127000">
                    <a:schemeClr val="tx1"/>
                  </a:glow>
                </a:effectLst>
                <a:latin typeface="Arial" charset="0"/>
                <a:ea typeface="ＭＳ Ｐゴシック" charset="0"/>
                <a:cs typeface="ＭＳ Ｐゴシック" charset="0"/>
              </a:rPr>
              <a:t>.</a:t>
            </a:r>
            <a:r>
              <a:rPr lang="ru-RU"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173" y="1120436"/>
            <a:ext cx="9297492" cy="4537764"/>
          </a:xfrm>
          <a:prstGeom prst="rect">
            <a:avLst/>
          </a:prstGeom>
        </p:spPr>
      </p:pic>
      <p:sp>
        <p:nvSpPr>
          <p:cNvPr id="5" name="Title 1">
            <a:extLst>
              <a:ext uri="{FF2B5EF4-FFF2-40B4-BE49-F238E27FC236}">
                <a16:creationId xmlns:a16="http://schemas.microsoft.com/office/drawing/2014/main" id="{A6AAFDF6-AB1C-7045-9DF5-1F437B9C3CD5}"/>
              </a:ext>
            </a:extLst>
          </p:cNvPr>
          <p:cNvSpPr txBox="1">
            <a:spLocks/>
          </p:cNvSpPr>
          <p:nvPr/>
        </p:nvSpPr>
        <p:spPr bwMode="auto">
          <a:xfrm>
            <a:off x="3078834" y="1739592"/>
            <a:ext cx="5842142" cy="1895707"/>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4000" dirty="0">
                <a:solidFill>
                  <a:schemeClr val="bg1"/>
                </a:solidFill>
              </a:rPr>
              <a:t>الله حر, سعيد, و مليء بالعجائب</a:t>
            </a:r>
            <a:endParaRPr lang="en-US" sz="4000" dirty="0">
              <a:solidFill>
                <a:schemeClr val="bg1"/>
              </a:solidFill>
            </a:endParaRPr>
          </a:p>
        </p:txBody>
      </p:sp>
      <p:sp>
        <p:nvSpPr>
          <p:cNvPr id="6" name="Title 1">
            <a:extLst>
              <a:ext uri="{FF2B5EF4-FFF2-40B4-BE49-F238E27FC236}">
                <a16:creationId xmlns:a16="http://schemas.microsoft.com/office/drawing/2014/main" id="{6A7681C9-EB3C-6441-B132-BA23B1EA3943}"/>
              </a:ext>
            </a:extLst>
          </p:cNvPr>
          <p:cNvSpPr txBox="1">
            <a:spLocks/>
          </p:cNvSpPr>
          <p:nvPr/>
        </p:nvSpPr>
        <p:spPr bwMode="auto">
          <a:xfrm>
            <a:off x="3078834" y="3724507"/>
            <a:ext cx="5842142" cy="9222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rPr>
              <a:t>ويل سكارف, سكرامانتو</a:t>
            </a:r>
            <a:br>
              <a:rPr lang="en-US" sz="2800" dirty="0">
                <a:solidFill>
                  <a:schemeClr val="bg1"/>
                </a:solidFill>
              </a:rPr>
            </a:br>
            <a:r>
              <a:rPr lang="ar-JO" sz="2800" dirty="0">
                <a:solidFill>
                  <a:schemeClr val="bg1"/>
                </a:solidFill>
              </a:rPr>
              <a:t>محلل تكنولوجي .... ملحد</a:t>
            </a:r>
            <a:endParaRPr lang="en-US" sz="2800" dirty="0">
              <a:solidFill>
                <a:schemeClr val="bg1"/>
              </a:solidFill>
            </a:endParaRPr>
          </a:p>
        </p:txBody>
      </p:sp>
      <p:sp>
        <p:nvSpPr>
          <p:cNvPr id="7" name="Title 1">
            <a:extLst>
              <a:ext uri="{FF2B5EF4-FFF2-40B4-BE49-F238E27FC236}">
                <a16:creationId xmlns:a16="http://schemas.microsoft.com/office/drawing/2014/main" id="{E3E60605-285F-0448-8A13-321ED7D78139}"/>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rPr>
              <a:t>التحرر من مؤسسة الدين</a:t>
            </a:r>
            <a:endParaRPr lang="en-US" sz="2800" dirty="0">
              <a:solidFill>
                <a:schemeClr val="bg1"/>
              </a:solidFill>
            </a:endParaRPr>
          </a:p>
        </p:txBody>
      </p:sp>
    </p:spTree>
    <p:extLst>
      <p:ext uri="{BB962C8B-B14F-4D97-AF65-F5344CB8AC3E}">
        <p14:creationId xmlns:p14="http://schemas.microsoft.com/office/powerpoint/2010/main" val="351989508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1"/>
                </a:solidFill>
                <a:effectLst/>
                <a:latin typeface="Arial" charset="0"/>
                <a:ea typeface="ＭＳ Ｐゴシック" charset="0"/>
                <a:cs typeface="ＭＳ Ｐゴシック" charset="0"/>
              </a:rPr>
              <a:t>أؤمن بالإنسانية و ليس بالله</a:t>
            </a:r>
            <a:endParaRPr lang="en-US" b="1" dirty="0">
              <a:solidFill>
                <a:schemeClr val="tx1"/>
              </a:solidFill>
              <a:effectLst/>
              <a:latin typeface="Arial" charset="0"/>
              <a:ea typeface="ＭＳ Ｐゴシック" charset="0"/>
              <a:cs typeface="ＭＳ Ｐゴシック" charset="0"/>
            </a:endParaRPr>
          </a:p>
        </p:txBody>
      </p:sp>
      <p:sp>
        <p:nvSpPr>
          <p:cNvPr id="7" name="Title 1">
            <a:extLst>
              <a:ext uri="{FF2B5EF4-FFF2-40B4-BE49-F238E27FC236}">
                <a16:creationId xmlns:a16="http://schemas.microsoft.com/office/drawing/2014/main" id="{2B6EC74A-13F6-6F41-ADA5-542003986936}"/>
              </a:ext>
            </a:extLst>
          </p:cNvPr>
          <p:cNvSpPr txBox="1">
            <a:spLocks/>
          </p:cNvSpPr>
          <p:nvPr/>
        </p:nvSpPr>
        <p:spPr bwMode="auto">
          <a:xfrm>
            <a:off x="330216" y="3931053"/>
            <a:ext cx="5842142" cy="9222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rPr>
              <a:t>بروك بيرد, سكرامانتو</a:t>
            </a:r>
          </a:p>
          <a:p>
            <a:r>
              <a:rPr lang="ar-JO" sz="2800" dirty="0">
                <a:solidFill>
                  <a:schemeClr val="bg1"/>
                </a:solidFill>
              </a:rPr>
              <a:t>متطوعة .... ملحدة</a:t>
            </a:r>
            <a:endParaRPr lang="en-US" sz="2800" dirty="0">
              <a:solidFill>
                <a:schemeClr val="bg1"/>
              </a:solidFill>
            </a:endParaRPr>
          </a:p>
        </p:txBody>
      </p:sp>
      <p:sp>
        <p:nvSpPr>
          <p:cNvPr id="8" name="Title 1">
            <a:extLst>
              <a:ext uri="{FF2B5EF4-FFF2-40B4-BE49-F238E27FC236}">
                <a16:creationId xmlns:a16="http://schemas.microsoft.com/office/drawing/2014/main" id="{E0515A74-D3A5-004D-8FC0-821F8F6D2D51}"/>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rPr>
              <a:t>التحرر من مؤسسة الدين</a:t>
            </a:r>
            <a:endParaRPr lang="en-US" sz="2800" dirty="0">
              <a:solidFill>
                <a:schemeClr val="bg1"/>
              </a:solidFill>
            </a:endParaRPr>
          </a:p>
        </p:txBody>
      </p:sp>
    </p:spTree>
    <p:extLst>
      <p:ext uri="{BB962C8B-B14F-4D97-AF65-F5344CB8AC3E}">
        <p14:creationId xmlns:p14="http://schemas.microsoft.com/office/powerpoint/2010/main" val="337929590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13"/>
            <a:ext cx="9694333" cy="6874898"/>
          </a:xfrm>
          <a:prstGeom prst="rect">
            <a:avLst/>
          </a:prstGeom>
        </p:spPr>
      </p:pic>
      <p:sp>
        <p:nvSpPr>
          <p:cNvPr id="2" name="Title 1"/>
          <p:cNvSpPr>
            <a:spLocks noGrp="1"/>
          </p:cNvSpPr>
          <p:nvPr>
            <p:ph type="title"/>
          </p:nvPr>
        </p:nvSpPr>
        <p:spPr>
          <a:xfrm>
            <a:off x="0" y="44450"/>
            <a:ext cx="9144000" cy="1568011"/>
          </a:xfrm>
        </p:spPr>
        <p:txBody>
          <a:bodyPr anchor="t"/>
          <a:lstStyle/>
          <a:p>
            <a:pPr>
              <a:defRPr/>
            </a:pPr>
            <a:r>
              <a:rPr lang="ar-JO" b="1" dirty="0">
                <a:solidFill>
                  <a:schemeClr val="bg1"/>
                </a:solidFill>
                <a:effectLst/>
              </a:rPr>
              <a:t>نثق بالغرباء حتى عندما لا يبدو منطقياً أن نفعل ذلك</a:t>
            </a:r>
            <a:endParaRPr lang="en-US" b="1" dirty="0">
              <a:solidFill>
                <a:schemeClr val="bg1"/>
              </a:solidFill>
              <a:effectLst/>
            </a:endParaRPr>
          </a:p>
        </p:txBody>
      </p:sp>
      <p:sp>
        <p:nvSpPr>
          <p:cNvPr id="5" name="Title 1"/>
          <p:cNvSpPr txBox="1">
            <a:spLocks/>
          </p:cNvSpPr>
          <p:nvPr/>
        </p:nvSpPr>
        <p:spPr bwMode="auto">
          <a:xfrm>
            <a:off x="5120045" y="1435197"/>
            <a:ext cx="4978932" cy="156801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r">
              <a:defRPr/>
            </a:pPr>
            <a:r>
              <a:rPr lang="ar-JO" sz="3200" b="1" dirty="0">
                <a:solidFill>
                  <a:srgbClr val="000000"/>
                </a:solidFill>
                <a:effectLst/>
                <a:latin typeface="Arial"/>
              </a:rPr>
              <a:t>أليس بارك</a:t>
            </a:r>
            <a:br>
              <a:rPr lang="en-US" sz="3200" b="1" dirty="0">
                <a:solidFill>
                  <a:srgbClr val="000000"/>
                </a:solidFill>
                <a:effectLst/>
                <a:latin typeface="Arial"/>
              </a:rPr>
            </a:br>
            <a:r>
              <a:rPr lang="ar-JO" sz="3200" b="1" dirty="0">
                <a:solidFill>
                  <a:srgbClr val="000000"/>
                </a:solidFill>
                <a:effectLst/>
                <a:latin typeface="Arial"/>
              </a:rPr>
              <a:t>16 ايار 2014</a:t>
            </a:r>
            <a:endParaRPr lang="en-US" sz="3200" b="1" dirty="0">
              <a:solidFill>
                <a:srgbClr val="000000"/>
              </a:solidFill>
              <a:effectLst/>
              <a:latin typeface="Arial"/>
            </a:endParaRPr>
          </a:p>
        </p:txBody>
      </p:sp>
      <p:sp>
        <p:nvSpPr>
          <p:cNvPr id="6" name="Title 1"/>
          <p:cNvSpPr txBox="1">
            <a:spLocks/>
          </p:cNvSpPr>
          <p:nvPr/>
        </p:nvSpPr>
        <p:spPr bwMode="auto">
          <a:xfrm>
            <a:off x="4165068" y="5884333"/>
            <a:ext cx="4978932" cy="973667"/>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r">
              <a:defRPr/>
            </a:pPr>
            <a:r>
              <a:rPr lang="en-US" sz="2400" dirty="0">
                <a:solidFill>
                  <a:srgbClr val="B2B2B2"/>
                </a:solidFill>
                <a:latin typeface="Arial"/>
              </a:rPr>
              <a:t>Paper Boat Creative</a:t>
            </a:r>
            <a:br>
              <a:rPr lang="en-US" sz="2400" dirty="0">
                <a:solidFill>
                  <a:srgbClr val="B2B2B2"/>
                </a:solidFill>
                <a:latin typeface="Arial"/>
              </a:rPr>
            </a:br>
            <a:r>
              <a:rPr lang="en-US" sz="2400" dirty="0">
                <a:solidFill>
                  <a:srgbClr val="B2B2B2"/>
                </a:solidFill>
                <a:latin typeface="Arial"/>
              </a:rPr>
              <a:t>—Getty Images </a:t>
            </a:r>
            <a:endParaRPr lang="en-US" sz="2400" b="1" dirty="0">
              <a:solidFill>
                <a:srgbClr val="000000"/>
              </a:solidFill>
              <a:effectLst/>
              <a:latin typeface="Arial"/>
            </a:endParaRPr>
          </a:p>
        </p:txBody>
      </p:sp>
    </p:spTree>
    <p:extLst>
      <p:ext uri="{BB962C8B-B14F-4D97-AF65-F5344CB8AC3E}">
        <p14:creationId xmlns:p14="http://schemas.microsoft.com/office/powerpoint/2010/main" val="240129944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858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المواجهة</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90024664"/>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لا نستطيع أن نلمسها</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الناموسية</a:t>
            </a:r>
            <a:r>
              <a:rPr lang="en-US"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00"/>
                </a:solidFill>
                <a:effectLst>
                  <a:glow rad="127000">
                    <a:srgbClr val="000000"/>
                  </a:glow>
                </a:effectLst>
                <a:latin typeface="Arial" charset="0"/>
                <a:ea typeface="ＭＳ Ｐゴシック" charset="0"/>
                <a:cs typeface="ＭＳ Ｐゴシック" charset="0"/>
              </a:rPr>
              <a:t>شككت حواء في كلمات الله </a:t>
            </a:r>
            <a:r>
              <a:rPr lang="ar-JO" b="1" dirty="0">
                <a:solidFill>
                  <a:srgbClr val="FFFFFF"/>
                </a:solidFill>
                <a:effectLst>
                  <a:glow rad="127000">
                    <a:srgbClr val="000000"/>
                  </a:glow>
                </a:effectLst>
                <a:latin typeface="Arial" charset="0"/>
                <a:ea typeface="ＭＳ Ｐゴシック" charset="0"/>
                <a:cs typeface="ＭＳ Ｐゴシック" charset="0"/>
              </a:rPr>
              <a:t>باعتبارها ناموسية</a:t>
            </a:r>
          </a:p>
          <a:p>
            <a:pPr>
              <a:defRPr/>
            </a:pPr>
            <a:r>
              <a:rPr lang="ar-JO" b="1" dirty="0">
                <a:solidFill>
                  <a:srgbClr val="FFFFFF"/>
                </a:solidFill>
                <a:effectLst>
                  <a:glow rad="127000">
                    <a:srgbClr val="000000"/>
                  </a:glow>
                </a:effectLst>
                <a:latin typeface="Arial" charset="0"/>
                <a:ea typeface="ＭＳ Ｐゴシック" charset="0"/>
                <a:cs typeface="ＭＳ Ｐゴシック" charset="0"/>
              </a:rPr>
              <a:t>(3 : 1 – 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9038624"/>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161" y="-70736"/>
            <a:ext cx="7494810" cy="69202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أريد أن اكون كالله</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الكبرياء</a:t>
            </a:r>
            <a:r>
              <a:rPr lang="en-US"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787065"/>
            <a:ext cx="9144000" cy="1911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00"/>
                </a:solidFill>
                <a:effectLst>
                  <a:glow rad="127000">
                    <a:srgbClr val="000000"/>
                  </a:glow>
                </a:effectLst>
                <a:latin typeface="Arial" charset="0"/>
                <a:ea typeface="ＭＳ Ｐゴシック" charset="0"/>
                <a:cs typeface="ＭＳ Ｐゴシック" charset="0"/>
              </a:rPr>
              <a:t>شككت حواء بصلاح الله </a:t>
            </a:r>
            <a:r>
              <a:rPr lang="ar-JO" b="1" dirty="0">
                <a:solidFill>
                  <a:srgbClr val="FFFFFF"/>
                </a:solidFill>
                <a:effectLst>
                  <a:glow rad="127000">
                    <a:srgbClr val="000000"/>
                  </a:glow>
                </a:effectLst>
                <a:latin typeface="Arial" charset="0"/>
                <a:ea typeface="ＭＳ Ｐゴシック" charset="0"/>
                <a:cs typeface="ＭＳ Ｐゴシック" charset="0"/>
              </a:rPr>
              <a:t>كما لو أنه يمسكها من الخلف (3 : 4 – 5)</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5059887"/>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53" y="153980"/>
            <a:ext cx="9244361" cy="57843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034433"/>
            <a:ext cx="9036496" cy="378621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فقالت الحية للمرأة لن تموتا بل الله عالم أنه يوم تأكلان منه تنفتح أعينكما و تكونان كالله عارفين الخير و الشر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4 – 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55561494"/>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أعزائي المسيحيين, أنا اشارك العابي فلماذا لا تشاركون في العيد ؟ عطلة سعيدة للجميع</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95500"/>
            <a:ext cx="9144000" cy="2667000"/>
          </a:xfrm>
          <a:prstGeom prst="rect">
            <a:avLst/>
          </a:prstGeom>
        </p:spPr>
      </p:pic>
    </p:spTree>
    <p:extLst>
      <p:ext uri="{BB962C8B-B14F-4D97-AF65-F5344CB8AC3E}">
        <p14:creationId xmlns:p14="http://schemas.microsoft.com/office/powerpoint/2010/main" val="91336138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الكلمة المفتاحية</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70483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الإختيار</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6801" y="65344"/>
            <a:ext cx="5309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396180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5"/>
          <p:cNvSpPr>
            <a:spLocks noGrp="1" noChangeArrowheads="1"/>
          </p:cNvSpPr>
          <p:nvPr>
            <p:ph type="title" idx="4294967295"/>
          </p:nvPr>
        </p:nvSpPr>
        <p:spPr>
          <a:xfrm>
            <a:off x="150911" y="378076"/>
            <a:ext cx="4421089" cy="6084913"/>
          </a:xfrm>
        </p:spPr>
        <p:txBody>
          <a:bodyPr anchor="t"/>
          <a:lstStyle/>
          <a:p>
            <a:pPr eaLnBrk="1" hangingPunct="1"/>
            <a:r>
              <a:rPr lang="ar-JO" sz="3600" b="1" dirty="0">
                <a:solidFill>
                  <a:schemeClr val="bg1"/>
                </a:solidFill>
                <a:latin typeface="Arial"/>
                <a:ea typeface="ＭＳ Ｐゴシック" charset="0"/>
                <a:cs typeface="Arial"/>
              </a:rPr>
              <a:t>وقتها</a:t>
            </a:r>
            <a:br>
              <a:rPr lang="en-US" sz="3600" b="1" dirty="0">
                <a:solidFill>
                  <a:schemeClr val="bg1"/>
                </a:solidFill>
                <a:latin typeface="Arial"/>
                <a:ea typeface="ＭＳ Ｐゴシック" charset="0"/>
                <a:cs typeface="Arial"/>
              </a:rPr>
            </a:br>
            <a:br>
              <a:rPr lang="en-US" sz="3600" b="1" dirty="0">
                <a:solidFill>
                  <a:schemeClr val="bg1"/>
                </a:solidFill>
                <a:latin typeface="Arial"/>
                <a:ea typeface="ＭＳ Ｐゴシック" charset="0"/>
                <a:cs typeface="Arial"/>
              </a:rPr>
            </a:br>
            <a:r>
              <a:rPr lang="ar-JO" sz="3600" b="1" dirty="0">
                <a:solidFill>
                  <a:schemeClr val="bg1"/>
                </a:solidFill>
                <a:latin typeface="Arial"/>
                <a:ea typeface="ＭＳ Ｐゴシック" charset="0"/>
                <a:cs typeface="Arial"/>
              </a:rPr>
              <a:t>الله هو الخالق</a:t>
            </a:r>
            <a:br>
              <a:rPr lang="en-US" sz="3600" b="1" dirty="0">
                <a:solidFill>
                  <a:schemeClr val="bg1"/>
                </a:solidFill>
                <a:latin typeface="Arial"/>
                <a:ea typeface="ＭＳ Ｐゴシック" charset="0"/>
                <a:cs typeface="Arial"/>
              </a:rPr>
            </a:br>
            <a:br>
              <a:rPr lang="en-US" sz="3600" b="1" dirty="0">
                <a:solidFill>
                  <a:schemeClr val="bg1"/>
                </a:solidFill>
                <a:latin typeface="Arial"/>
                <a:ea typeface="ＭＳ Ｐゴシック" charset="0"/>
                <a:cs typeface="Arial"/>
              </a:rPr>
            </a:br>
            <a:r>
              <a:rPr lang="ar-JO" sz="3600" b="1" dirty="0">
                <a:solidFill>
                  <a:schemeClr val="bg1"/>
                </a:solidFill>
                <a:latin typeface="Arial"/>
                <a:ea typeface="ＭＳ Ｐゴシック" charset="0"/>
                <a:cs typeface="Arial"/>
              </a:rPr>
              <a:t>لقد وهب لنا من خالقنا الكثير من الحقوق المحددة غير القابلة للتصرف</a:t>
            </a:r>
            <a:br>
              <a:rPr lang="ar-JO" sz="3600" b="1" dirty="0">
                <a:solidFill>
                  <a:schemeClr val="bg1"/>
                </a:solidFill>
                <a:latin typeface="Arial"/>
                <a:ea typeface="ＭＳ Ｐゴシック" charset="0"/>
                <a:cs typeface="Arial"/>
              </a:rPr>
            </a:br>
            <a:r>
              <a:rPr lang="ar-JO" sz="3600" b="1" dirty="0">
                <a:solidFill>
                  <a:schemeClr val="bg1"/>
                </a:solidFill>
                <a:latin typeface="Arial"/>
                <a:ea typeface="ＭＳ Ｐゴシック" charset="0"/>
                <a:cs typeface="Arial"/>
              </a:rPr>
              <a:t>( إعلان استقلال الولايات المتحدة الأمريكية )</a:t>
            </a:r>
            <a:endParaRPr lang="en-US" sz="3600" b="1" dirty="0">
              <a:solidFill>
                <a:schemeClr val="bg1"/>
              </a:solidFill>
              <a:latin typeface="Arial"/>
              <a:ea typeface="ＭＳ Ｐゴシック" charset="0"/>
              <a:cs typeface="Arial"/>
            </a:endParaRPr>
          </a:p>
        </p:txBody>
      </p:sp>
      <p:sp>
        <p:nvSpPr>
          <p:cNvPr id="5" name="Rectangle 5">
            <a:extLst>
              <a:ext uri="{FF2B5EF4-FFF2-40B4-BE49-F238E27FC236}">
                <a16:creationId xmlns:a16="http://schemas.microsoft.com/office/drawing/2014/main" id="{CE6FBBD5-C12F-434C-B546-81BF9865E808}"/>
              </a:ext>
            </a:extLst>
          </p:cNvPr>
          <p:cNvSpPr txBox="1">
            <a:spLocks noChangeArrowheads="1"/>
          </p:cNvSpPr>
          <p:nvPr/>
        </p:nvSpPr>
        <p:spPr bwMode="auto">
          <a:xfrm>
            <a:off x="4638244" y="378076"/>
            <a:ext cx="4421089" cy="6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914400" eaLnBrk="1" hangingPunct="1"/>
            <a:r>
              <a:rPr lang="ar-JO" sz="3600" b="1" kern="0" dirty="0">
                <a:solidFill>
                  <a:schemeClr val="bg1"/>
                </a:solidFill>
                <a:latin typeface="Arial"/>
                <a:ea typeface="ＭＳ Ｐゴシック" charset="0"/>
                <a:cs typeface="Arial"/>
              </a:rPr>
              <a:t>الآن</a:t>
            </a:r>
            <a:br>
              <a:rPr lang="en-US" sz="3600" b="1" kern="0" dirty="0">
                <a:solidFill>
                  <a:schemeClr val="bg1"/>
                </a:solidFill>
                <a:latin typeface="Arial"/>
                <a:ea typeface="ＭＳ Ｐゴシック" charset="0"/>
                <a:cs typeface="Arial"/>
              </a:rPr>
            </a:br>
            <a:br>
              <a:rPr lang="en-US" sz="3600" b="1" kern="0" dirty="0">
                <a:solidFill>
                  <a:schemeClr val="bg1"/>
                </a:solidFill>
                <a:latin typeface="Arial"/>
                <a:ea typeface="ＭＳ Ｐゴシック" charset="0"/>
                <a:cs typeface="Arial"/>
              </a:rPr>
            </a:br>
            <a:r>
              <a:rPr lang="ar-JO" sz="3600" b="1" kern="0" dirty="0">
                <a:solidFill>
                  <a:schemeClr val="bg1"/>
                </a:solidFill>
                <a:latin typeface="Arial"/>
                <a:ea typeface="ＭＳ Ｐゴシック" charset="0"/>
                <a:cs typeface="Arial"/>
              </a:rPr>
              <a:t>نحن خالقون</a:t>
            </a:r>
            <a:endParaRPr lang="en-US" sz="3600" b="1" kern="0" dirty="0">
              <a:solidFill>
                <a:schemeClr val="bg1"/>
              </a:solidFill>
              <a:latin typeface="Arial"/>
              <a:ea typeface="ＭＳ Ｐゴシック" charset="0"/>
              <a:cs typeface="Arial"/>
            </a:endParaRPr>
          </a:p>
          <a:p>
            <a:pPr defTabSz="914400" eaLnBrk="1" hangingPunct="1"/>
            <a:endParaRPr lang="en-US" sz="3600" b="1" kern="0" dirty="0">
              <a:solidFill>
                <a:schemeClr val="bg1"/>
              </a:solidFill>
              <a:latin typeface="Arial"/>
              <a:ea typeface="ＭＳ Ｐゴシック" charset="0"/>
              <a:cs typeface="Arial"/>
            </a:endParaRPr>
          </a:p>
          <a:p>
            <a:pPr defTabSz="914400" eaLnBrk="1" hangingPunct="1"/>
            <a:r>
              <a:rPr lang="ar-JO" sz="3600" b="1" kern="0" dirty="0">
                <a:solidFill>
                  <a:schemeClr val="bg1"/>
                </a:solidFill>
                <a:latin typeface="Arial"/>
                <a:ea typeface="ＭＳ Ｐゴシック" charset="0"/>
                <a:cs typeface="Arial"/>
              </a:rPr>
              <a:t>معظم الأفلام : خلقت أو صنعت من قبل كاتب معين</a:t>
            </a:r>
            <a:endParaRPr lang="en-US" sz="3600" b="1" kern="0"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25113085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nchor="ctr"/>
          <a:lstStyle/>
          <a:p>
            <a:pP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عزيزي سانتا, كل ما اريده لعيد الميلاد هو تخطي الكنيسة, أنا كبيرة جداً على الحكايات</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50900"/>
            <a:ext cx="9144000" cy="5134708"/>
          </a:xfrm>
          <a:prstGeom prst="rect">
            <a:avLst/>
          </a:prstGeom>
        </p:spPr>
      </p:pic>
    </p:spTree>
    <p:extLst>
      <p:ext uri="{BB962C8B-B14F-4D97-AF65-F5344CB8AC3E}">
        <p14:creationId xmlns:p14="http://schemas.microsoft.com/office/powerpoint/2010/main" val="3096459602"/>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a:srcRect r="66018"/>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TextBox 2"/>
          <p:cNvSpPr txBox="1">
            <a:spLocks noChangeArrowheads="1"/>
          </p:cNvSpPr>
          <p:nvPr/>
        </p:nvSpPr>
        <p:spPr bwMode="auto">
          <a:xfrm>
            <a:off x="1257661" y="456149"/>
            <a:ext cx="3491036" cy="132343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endParaRPr lang="en-US" sz="2000" b="1" dirty="0">
              <a:solidFill>
                <a:srgbClr val="000000"/>
              </a:solidFill>
              <a:latin typeface="Arial"/>
              <a:cs typeface="Arial"/>
            </a:endParaRPr>
          </a:p>
          <a:p>
            <a:pPr algn="ctr" defTabSz="914400" eaLnBrk="0" fontAlgn="base" hangingPunct="0">
              <a:spcBef>
                <a:spcPct val="0"/>
              </a:spcBef>
              <a:spcAft>
                <a:spcPct val="0"/>
              </a:spcAft>
            </a:pPr>
            <a:r>
              <a:rPr lang="ar-JO" sz="2000" b="1" dirty="0">
                <a:solidFill>
                  <a:srgbClr val="000000"/>
                </a:solidFill>
                <a:latin typeface="Arial"/>
                <a:cs typeface="Arial"/>
              </a:rPr>
              <a:t>لن تموتا بل الله عالم أنه يوم تأكلان منه تنفتح أعينكما و تكونان كالله عارفين الخير و الشر</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1643803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a:srcRect l="33161" r="33199"/>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TextBox 2"/>
          <p:cNvSpPr txBox="1">
            <a:spLocks noChangeArrowheads="1"/>
          </p:cNvSpPr>
          <p:nvPr/>
        </p:nvSpPr>
        <p:spPr bwMode="auto">
          <a:xfrm>
            <a:off x="2606263" y="555087"/>
            <a:ext cx="3143427"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2000" b="1" dirty="0"/>
              <a:t>إن مناشدتك الشفافة لفخرنا وسذاجتنا لا تضاهي الأمان والفرح اللذين نمتلكهما هنا في حضور الله.</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2291593794"/>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a:srcRect l="66117"/>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4014300" y="589292"/>
            <a:ext cx="2683565"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2000" b="1" dirty="0"/>
              <a:t>إنه عضوي ، غني بمضادات الأكسدة ، وهو متوفر الآن بشكل مريح</a:t>
            </a:r>
            <a:endParaRPr lang="en-US" sz="2800" b="1" dirty="0">
              <a:solidFill>
                <a:srgbClr val="000000"/>
              </a:solidFill>
              <a:latin typeface="Arial"/>
              <a:cs typeface="Arial"/>
            </a:endParaRPr>
          </a:p>
        </p:txBody>
      </p:sp>
      <p:sp>
        <p:nvSpPr>
          <p:cNvPr id="9" name="TextBox 2"/>
          <p:cNvSpPr txBox="1">
            <a:spLocks noChangeArrowheads="1"/>
          </p:cNvSpPr>
          <p:nvPr/>
        </p:nvSpPr>
        <p:spPr bwMode="auto">
          <a:xfrm>
            <a:off x="7294222" y="822171"/>
            <a:ext cx="1800083" cy="70788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latin typeface="Arial"/>
                <a:cs typeface="Arial"/>
              </a:rPr>
              <a:t>سوف نأخذ</a:t>
            </a:r>
          </a:p>
          <a:p>
            <a:pPr algn="ctr" defTabSz="914400" eaLnBrk="0" fontAlgn="base" hangingPunct="0">
              <a:spcBef>
                <a:spcPct val="0"/>
              </a:spcBef>
              <a:spcAft>
                <a:spcPct val="0"/>
              </a:spcAft>
            </a:pPr>
            <a:r>
              <a:rPr lang="ar-JO" sz="2000" b="1" dirty="0">
                <a:solidFill>
                  <a:srgbClr val="000000"/>
                </a:solidFill>
                <a:latin typeface="Arial"/>
                <a:cs typeface="Arial"/>
              </a:rPr>
              <a:t>اثنتين</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514634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p:spPr>
        <p:txBody>
          <a:bodyPr anchor="ctr"/>
          <a:lstStyle/>
          <a:p>
            <a:pPr rtl="1">
              <a:defRPr/>
            </a:pPr>
            <a:r>
              <a:rPr lang="ar-JO" sz="2800" b="1" dirty="0">
                <a:effectLst>
                  <a:glow rad="127000">
                    <a:schemeClr val="tx1"/>
                  </a:glow>
                </a:effectLst>
                <a:latin typeface="Arial" charset="0"/>
                <a:ea typeface="ＭＳ Ｐゴシック" charset="0"/>
                <a:cs typeface="ＭＳ Ｐゴシック" charset="0"/>
              </a:rPr>
              <a:t>و أوصى الرب الإله آدم قائلاً من جميع شجر الجنة تأكل أكلاً و أما شجرة معرفة الخير و الشر فلا تاكل منها لأنك يوم تأكل منها موتاً تموت</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(2 : 16 – 17)</a:t>
            </a:r>
            <a:endParaRPr lang="en-US" sz="28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2138677"/>
            <a:ext cx="9144000" cy="4914900"/>
          </a:xfrm>
          <a:prstGeom prst="rect">
            <a:avLst/>
          </a:prstGeom>
        </p:spPr>
      </p:pic>
    </p:spTree>
    <p:extLst>
      <p:ext uri="{BB962C8B-B14F-4D97-AF65-F5344CB8AC3E}">
        <p14:creationId xmlns:p14="http://schemas.microsoft.com/office/powerpoint/2010/main" val="3292259193"/>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p:spPr>
        <p:txBody>
          <a:bodyPr anchor="ctr"/>
          <a:lstStyle/>
          <a:p>
            <a:pPr rtl="1">
              <a:defRPr/>
            </a:pPr>
            <a:r>
              <a:rPr lang="ar-JO" sz="2800" b="1" dirty="0">
                <a:effectLst>
                  <a:glow rad="127000">
                    <a:schemeClr val="tx1"/>
                  </a:glow>
                </a:effectLst>
                <a:latin typeface="Arial" charset="0"/>
                <a:ea typeface="ＭＳ Ｐゴシック" charset="0"/>
                <a:cs typeface="ＭＳ Ｐゴシック" charset="0"/>
              </a:rPr>
              <a:t>و أوصى الرب الإله آدم قائلاً من جميع شجر الجنة تأكل أكلاً و أما شجرة معرفة الخير و الشر فلا تاكل منها لأنك يوم تأكل منها موتاً تموت</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(2 : 16 – 17)</a:t>
            </a:r>
            <a:endParaRPr lang="en-US" sz="2800" b="1" dirty="0">
              <a:effectLst>
                <a:glow rad="127000">
                  <a:schemeClr val="tx1"/>
                </a:glow>
              </a:effectLst>
              <a:latin typeface="Arial" charset="0"/>
              <a:ea typeface="ＭＳ Ｐゴシック" charset="0"/>
              <a:cs typeface="ＭＳ Ｐゴシック" charset="0"/>
            </a:endParaRPr>
          </a:p>
        </p:txBody>
      </p:sp>
      <p:pic>
        <p:nvPicPr>
          <p:cNvPr id="5" name="Picture 2" descr="30] Genesis 2:16-17 – The Tree of the Knowledge of Good and Evil">
            <a:extLst>
              <a:ext uri="{FF2B5EF4-FFF2-40B4-BE49-F238E27FC236}">
                <a16:creationId xmlns:a16="http://schemas.microsoft.com/office/drawing/2014/main" id="{C198D808-B765-8541-9EE5-1A4933F75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3790"/>
            <a:ext cx="9144000" cy="610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93279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4902" y="2692552"/>
            <a:ext cx="7239097" cy="4165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p:spPr>
        <p:txBody>
          <a:bodyPr anchor="t"/>
          <a:lstStyle/>
          <a:p>
            <a:pPr rtl="1">
              <a:defRPr/>
            </a:pPr>
            <a:r>
              <a:rPr lang="ar-JO" sz="3600" b="1" dirty="0">
                <a:effectLst>
                  <a:glow rad="127000">
                    <a:schemeClr val="tx1"/>
                  </a:glow>
                </a:effectLst>
                <a:latin typeface="Arial" charset="0"/>
                <a:ea typeface="ＭＳ Ｐゴシック" charset="0"/>
                <a:cs typeface="ＭＳ Ｐゴシック" charset="0"/>
              </a:rPr>
              <a:t>فرأت المرأة أن الشجرة جيدة للأكل و أنها بهجة للعيون و أن الشجرة شهية للنظر فأخذت من ثمرها و أكلت و أعطت رجلها ايضاً معها فأكل (3 : 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7505224"/>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6945" name="Picture 2"/>
          <p:cNvPicPr>
            <a:picLocks noChangeAspect="1" noChangeArrowheads="1"/>
          </p:cNvPicPr>
          <p:nvPr/>
        </p:nvPicPr>
        <p:blipFill>
          <a:blip r:embed="rId4">
            <a:extLst>
              <a:ext uri="{28A0092B-C50C-407E-A947-70E740481C1C}">
                <a14:useLocalDpi xmlns:a14="http://schemas.microsoft.com/office/drawing/2010/main" val="0"/>
              </a:ext>
            </a:extLst>
          </a:blip>
          <a:srcRect l="5196" b="16100"/>
          <a:stretch>
            <a:fillRect/>
          </a:stretch>
        </p:blipFill>
        <p:spPr bwMode="auto">
          <a:xfrm>
            <a:off x="1447800" y="7938"/>
            <a:ext cx="5967413"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AutoShape 3"/>
          <p:cNvSpPr>
            <a:spLocks noChangeArrowheads="1"/>
          </p:cNvSpPr>
          <p:nvPr/>
        </p:nvSpPr>
        <p:spPr bwMode="auto">
          <a:xfrm>
            <a:off x="1600200" y="990600"/>
            <a:ext cx="4953000" cy="3886200"/>
          </a:xfrm>
          <a:prstGeom prst="triangle">
            <a:avLst>
              <a:gd name="adj" fmla="val 50000"/>
            </a:avLst>
          </a:prstGeom>
          <a:noFill/>
          <a:ln w="76200">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solidFill>
                <a:srgbClr val="000000"/>
              </a:solidFill>
              <a:effectLst>
                <a:glow rad="152400">
                  <a:srgbClr val="000000">
                    <a:alpha val="93000"/>
                  </a:srgbClr>
                </a:glow>
              </a:effectLst>
              <a:latin typeface="Arial"/>
              <a:ea typeface="ＭＳ Ｐゴシック" pitchFamily="-112" charset="-128"/>
              <a:cs typeface="Arial"/>
            </a:endParaRPr>
          </a:p>
        </p:txBody>
      </p:sp>
      <p:sp>
        <p:nvSpPr>
          <p:cNvPr id="608260" name="Text Box 4"/>
          <p:cNvSpPr txBox="1">
            <a:spLocks noChangeArrowheads="1"/>
          </p:cNvSpPr>
          <p:nvPr/>
        </p:nvSpPr>
        <p:spPr bwMode="auto">
          <a:xfrm>
            <a:off x="3810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a:ea typeface="ＭＳ Ｐゴシック" pitchFamily="-112" charset="-128"/>
                <a:cs typeface="Arial"/>
              </a:rPr>
              <a:t>الشك</a:t>
            </a:r>
            <a:endParaRPr lang="en-US" sz="3600" b="1" dirty="0">
              <a:solidFill>
                <a:srgbClr val="FFFFFF"/>
              </a:solidFill>
              <a:effectLst>
                <a:glow rad="152400">
                  <a:srgbClr val="000000">
                    <a:alpha val="93000"/>
                  </a:srgbClr>
                </a:glow>
              </a:effectLst>
              <a:latin typeface="Arial"/>
              <a:ea typeface="ＭＳ Ｐゴシック" pitchFamily="-112" charset="-128"/>
              <a:cs typeface="Arial"/>
            </a:endParaRPr>
          </a:p>
        </p:txBody>
      </p:sp>
      <p:sp>
        <p:nvSpPr>
          <p:cNvPr id="608261" name="Text Box 5"/>
          <p:cNvSpPr txBox="1">
            <a:spLocks noChangeArrowheads="1"/>
          </p:cNvSpPr>
          <p:nvPr/>
        </p:nvSpPr>
        <p:spPr bwMode="auto">
          <a:xfrm>
            <a:off x="54864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a:ea typeface="ＭＳ Ｐゴシック" pitchFamily="-112" charset="-128"/>
                <a:cs typeface="Arial"/>
              </a:rPr>
              <a:t>الإنكار</a:t>
            </a:r>
            <a:endParaRPr lang="en-US" sz="3600" b="1" dirty="0">
              <a:solidFill>
                <a:srgbClr val="FFFFFF"/>
              </a:solidFill>
              <a:effectLst>
                <a:glow rad="152400">
                  <a:srgbClr val="000000">
                    <a:alpha val="93000"/>
                  </a:srgbClr>
                </a:glow>
              </a:effectLst>
              <a:latin typeface="Arial"/>
              <a:ea typeface="ＭＳ Ｐゴシック" pitchFamily="-112" charset="-128"/>
              <a:cs typeface="Arial"/>
            </a:endParaRPr>
          </a:p>
        </p:txBody>
      </p:sp>
      <p:sp>
        <p:nvSpPr>
          <p:cNvPr id="608262" name="Text Box 6"/>
          <p:cNvSpPr txBox="1">
            <a:spLocks noChangeArrowheads="1"/>
          </p:cNvSpPr>
          <p:nvPr/>
        </p:nvSpPr>
        <p:spPr bwMode="auto">
          <a:xfrm>
            <a:off x="2857500" y="5699125"/>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a:ea typeface="ＭＳ Ｐゴシック" pitchFamily="-112" charset="-128"/>
                <a:cs typeface="Arial"/>
              </a:rPr>
              <a:t>العصيان</a:t>
            </a:r>
            <a:endParaRPr lang="en-US" sz="3600" b="1" dirty="0">
              <a:solidFill>
                <a:srgbClr val="FFFFFF"/>
              </a:solidFill>
              <a:effectLst>
                <a:glow rad="152400">
                  <a:srgbClr val="000000">
                    <a:alpha val="93000"/>
                  </a:srgbClr>
                </a:glow>
              </a:effectLst>
              <a:latin typeface="Arial"/>
              <a:ea typeface="ＭＳ Ｐゴシック" pitchFamily="-112" charset="-128"/>
              <a:cs typeface="Arial"/>
            </a:endParaRPr>
          </a:p>
        </p:txBody>
      </p:sp>
      <p:sp>
        <p:nvSpPr>
          <p:cNvPr id="608263" name="Text Box 7"/>
          <p:cNvSpPr txBox="1">
            <a:spLocks noChangeArrowheads="1"/>
          </p:cNvSpPr>
          <p:nvPr/>
        </p:nvSpPr>
        <p:spPr bwMode="auto">
          <a:xfrm>
            <a:off x="53340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a:ea typeface="ＭＳ Ｐゴシック" pitchFamily="-112" charset="-128"/>
                <a:cs typeface="Arial"/>
              </a:rPr>
              <a:t>المشاعر</a:t>
            </a:r>
            <a:endParaRPr lang="en-US" sz="3600" b="1" dirty="0">
              <a:solidFill>
                <a:srgbClr val="FFFFFF"/>
              </a:solidFill>
              <a:effectLst>
                <a:glow rad="152400">
                  <a:srgbClr val="000000">
                    <a:alpha val="93000"/>
                  </a:srgbClr>
                </a:glow>
              </a:effectLst>
              <a:latin typeface="Arial"/>
              <a:ea typeface="ＭＳ Ｐゴシック" pitchFamily="-112" charset="-128"/>
              <a:cs typeface="Arial"/>
            </a:endParaRPr>
          </a:p>
        </p:txBody>
      </p:sp>
      <p:sp>
        <p:nvSpPr>
          <p:cNvPr id="608264" name="Text Box 8"/>
          <p:cNvSpPr txBox="1">
            <a:spLocks noChangeArrowheads="1"/>
          </p:cNvSpPr>
          <p:nvPr/>
        </p:nvSpPr>
        <p:spPr bwMode="auto">
          <a:xfrm>
            <a:off x="2667000" y="50292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a:ea typeface="ＭＳ Ｐゴシック" pitchFamily="-112" charset="-128"/>
                <a:cs typeface="Arial"/>
              </a:rPr>
              <a:t>الإرادة</a:t>
            </a:r>
            <a:endParaRPr lang="en-US" sz="3600" b="1" dirty="0">
              <a:solidFill>
                <a:srgbClr val="FFFFFF"/>
              </a:solidFill>
              <a:effectLst>
                <a:glow rad="152400">
                  <a:srgbClr val="000000">
                    <a:alpha val="93000"/>
                  </a:srgbClr>
                </a:glow>
              </a:effectLst>
              <a:latin typeface="Arial"/>
              <a:ea typeface="ＭＳ Ｐゴシック" pitchFamily="-112" charset="-128"/>
              <a:cs typeface="Arial"/>
            </a:endParaRPr>
          </a:p>
        </p:txBody>
      </p:sp>
      <p:sp>
        <p:nvSpPr>
          <p:cNvPr id="608265" name="Text Box 9"/>
          <p:cNvSpPr txBox="1">
            <a:spLocks noChangeArrowheads="1"/>
          </p:cNvSpPr>
          <p:nvPr/>
        </p:nvSpPr>
        <p:spPr bwMode="auto">
          <a:xfrm>
            <a:off x="2286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a:ea typeface="ＭＳ Ｐゴシック" pitchFamily="-112" charset="-128"/>
                <a:cs typeface="Arial"/>
              </a:rPr>
              <a:t>الذهن</a:t>
            </a:r>
            <a:endParaRPr lang="en-US" sz="3600" b="1" dirty="0">
              <a:solidFill>
                <a:srgbClr val="FFFFFF"/>
              </a:solidFill>
              <a:effectLst>
                <a:glow rad="152400">
                  <a:srgbClr val="000000">
                    <a:alpha val="93000"/>
                  </a:srgbClr>
                </a:glow>
              </a:effectLst>
              <a:latin typeface="Arial"/>
              <a:ea typeface="ＭＳ Ｐゴシック" pitchFamily="-112" charset="-128"/>
              <a:cs typeface="Arial"/>
            </a:endParaRPr>
          </a:p>
        </p:txBody>
      </p:sp>
      <p:sp>
        <p:nvSpPr>
          <p:cNvPr id="608267" name="Text Box 11"/>
          <p:cNvSpPr txBox="1">
            <a:spLocks noChangeArrowheads="1"/>
          </p:cNvSpPr>
          <p:nvPr/>
        </p:nvSpPr>
        <p:spPr bwMode="auto">
          <a:xfrm>
            <a:off x="4876800" y="6248400"/>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ar-JO" sz="2800" b="1" dirty="0">
                <a:solidFill>
                  <a:srgbClr val="FFFFFF"/>
                </a:solidFill>
                <a:effectLst>
                  <a:glow rad="152400">
                    <a:srgbClr val="000000">
                      <a:alpha val="93000"/>
                    </a:srgbClr>
                  </a:glow>
                </a:effectLst>
                <a:latin typeface="Arial"/>
                <a:ea typeface="ＭＳ Ｐゴシック" pitchFamily="-112" charset="-128"/>
                <a:cs typeface="Arial"/>
              </a:rPr>
              <a:t>تكوين 3</a:t>
            </a:r>
            <a:endParaRPr lang="en-US" sz="2800" b="1" dirty="0">
              <a:solidFill>
                <a:srgbClr val="FFFFFF"/>
              </a:solidFill>
              <a:effectLst>
                <a:glow rad="152400">
                  <a:srgbClr val="000000">
                    <a:alpha val="93000"/>
                  </a:srgbClr>
                </a:glow>
              </a:effectLst>
              <a:latin typeface="Arial"/>
              <a:ea typeface="ＭＳ Ｐゴシック" pitchFamily="-112" charset="-128"/>
              <a:cs typeface="Arial"/>
            </a:endParaRPr>
          </a:p>
        </p:txBody>
      </p:sp>
      <p:sp>
        <p:nvSpPr>
          <p:cNvPr id="466954" name="Text Box 12"/>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2000" b="1" dirty="0">
                <a:solidFill>
                  <a:srgbClr val="FFFFFF"/>
                </a:solidFill>
                <a:effectLst>
                  <a:glow rad="152400">
                    <a:srgbClr val="000000">
                      <a:alpha val="93000"/>
                    </a:srgbClr>
                  </a:glow>
                </a:effectLst>
                <a:latin typeface="Arial"/>
                <a:cs typeface="Arial"/>
              </a:rPr>
              <a:t>64</a:t>
            </a:r>
            <a:endParaRPr lang="en-US" altLang="zh-CN" sz="2000" b="1" dirty="0">
              <a:solidFill>
                <a:srgbClr val="FFFFFF"/>
              </a:solidFill>
              <a:effectLst>
                <a:glow rad="152400">
                  <a:srgbClr val="000000">
                    <a:alpha val="93000"/>
                  </a:srgbClr>
                </a:glow>
              </a:effectLst>
              <a:latin typeface="Arial"/>
              <a:cs typeface="Arial"/>
            </a:endParaRPr>
          </a:p>
        </p:txBody>
      </p:sp>
      <p:sp>
        <p:nvSpPr>
          <p:cNvPr id="608269" name="Text Box 13"/>
          <p:cNvSpPr txBox="1">
            <a:spLocks noChangeArrowheads="1"/>
          </p:cNvSpPr>
          <p:nvPr/>
        </p:nvSpPr>
        <p:spPr bwMode="auto">
          <a:xfrm>
            <a:off x="2743200" y="3032125"/>
            <a:ext cx="28956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spcBef>
                <a:spcPct val="50000"/>
              </a:spcBef>
              <a:defRPr/>
            </a:pPr>
            <a:r>
              <a:rPr lang="ar-JO" sz="3600" b="1" dirty="0">
                <a:solidFill>
                  <a:srgbClr val="FFFF66"/>
                </a:solidFill>
                <a:effectLst>
                  <a:glow rad="152400">
                    <a:srgbClr val="000000">
                      <a:alpha val="93000"/>
                    </a:srgbClr>
                  </a:glow>
                </a:effectLst>
                <a:latin typeface="Arial"/>
                <a:ea typeface="ＭＳ Ｐゴシック" pitchFamily="-112" charset="-128"/>
                <a:cs typeface="Arial"/>
              </a:rPr>
              <a:t>الشيطان يحكم ضد الله</a:t>
            </a:r>
            <a:endParaRPr lang="en-US" sz="3600" b="1" dirty="0">
              <a:solidFill>
                <a:srgbClr val="FFFF66"/>
              </a:solidFill>
              <a:effectLst>
                <a:glow rad="152400">
                  <a:srgbClr val="000000">
                    <a:alpha val="93000"/>
                  </a:srgbClr>
                </a:glow>
              </a:effectLst>
              <a:latin typeface="Arial"/>
              <a:ea typeface="ＭＳ Ｐゴシック" pitchFamily="-112" charset="-128"/>
              <a:cs typeface="Arial"/>
            </a:endParaRPr>
          </a:p>
        </p:txBody>
      </p:sp>
      <p:sp>
        <p:nvSpPr>
          <p:cNvPr id="608270" name="Rectangle 14"/>
          <p:cNvSpPr>
            <a:spLocks noGrp="1" noChangeArrowheads="1"/>
          </p:cNvSpPr>
          <p:nvPr>
            <p:ph type="title" idx="4294967295"/>
          </p:nvPr>
        </p:nvSpPr>
        <p:spPr>
          <a:xfrm>
            <a:off x="0" y="228600"/>
            <a:ext cx="7772400" cy="830997"/>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ar-JO" sz="4800" b="1" dirty="0">
                <a:solidFill>
                  <a:srgbClr val="00FFFF"/>
                </a:solidFill>
                <a:effectLst>
                  <a:glow rad="152400">
                    <a:schemeClr val="tx1">
                      <a:alpha val="93000"/>
                    </a:schemeClr>
                  </a:glow>
                </a:effectLst>
                <a:latin typeface="Arial"/>
                <a:ea typeface="ＭＳ Ｐゴシック" pitchFamily="-112" charset="-128"/>
                <a:cs typeface="Arial"/>
              </a:rPr>
              <a:t>الإستسلام للإغواء</a:t>
            </a:r>
            <a:endParaRPr lang="en-US" sz="4800" b="1" dirty="0">
              <a:solidFill>
                <a:srgbClr val="00FFFF"/>
              </a:solidFill>
              <a:effectLst>
                <a:glow rad="152400">
                  <a:schemeClr val="tx1">
                    <a:alpha val="93000"/>
                  </a:schemeClr>
                </a:glow>
              </a:effectLst>
              <a:latin typeface="Arial"/>
              <a:ea typeface="ＭＳ Ｐゴシック" pitchFamily="-112" charset="-128"/>
              <a:cs typeface="Arial"/>
            </a:endParaRPr>
          </a:p>
        </p:txBody>
      </p:sp>
    </p:spTree>
    <p:extLst>
      <p:ext uri="{BB962C8B-B14F-4D97-AF65-F5344CB8AC3E}">
        <p14:creationId xmlns:p14="http://schemas.microsoft.com/office/powerpoint/2010/main" val="7064161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08260"/>
                                        </p:tgtEl>
                                        <p:attrNameLst>
                                          <p:attrName>style.visibility</p:attrName>
                                        </p:attrNameLst>
                                      </p:cBhvr>
                                      <p:to>
                                        <p:strVal val="visible"/>
                                      </p:to>
                                    </p:set>
                                    <p:animEffect transition="in" filter="dissolve">
                                      <p:cBhvr>
                                        <p:cTn id="7" dur="500"/>
                                        <p:tgtEl>
                                          <p:spTgt spid="608260"/>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608261"/>
                                        </p:tgtEl>
                                        <p:attrNameLst>
                                          <p:attrName>style.visibility</p:attrName>
                                        </p:attrNameLst>
                                      </p:cBhvr>
                                      <p:to>
                                        <p:strVal val="visible"/>
                                      </p:to>
                                    </p:set>
                                    <p:animEffect transition="in" filter="dissolve">
                                      <p:cBhvr>
                                        <p:cTn id="11" dur="500"/>
                                        <p:tgtEl>
                                          <p:spTgt spid="608261"/>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608262"/>
                                        </p:tgtEl>
                                        <p:attrNameLst>
                                          <p:attrName>style.visibility</p:attrName>
                                        </p:attrNameLst>
                                      </p:cBhvr>
                                      <p:to>
                                        <p:strVal val="visible"/>
                                      </p:to>
                                    </p:set>
                                    <p:animEffect transition="in" filter="dissolve">
                                      <p:cBhvr>
                                        <p:cTn id="15" dur="500"/>
                                        <p:tgtEl>
                                          <p:spTgt spid="608262"/>
                                        </p:tgtEl>
                                      </p:cBhvr>
                                    </p:animEffect>
                                  </p:childTnLst>
                                </p:cTn>
                              </p:par>
                            </p:childTnLst>
                          </p:cTn>
                        </p:par>
                        <p:par>
                          <p:cTn id="16" fill="hold" nodeType="afterGroup">
                            <p:stCondLst>
                              <p:cond delay="7500"/>
                            </p:stCondLst>
                            <p:childTnLst>
                              <p:par>
                                <p:cTn id="17" presetID="9" presetClass="entr" presetSubtype="0" fill="hold" grpId="0" nodeType="afterEffect">
                                  <p:stCondLst>
                                    <p:cond delay="5000"/>
                                  </p:stCondLst>
                                  <p:childTnLst>
                                    <p:set>
                                      <p:cBhvr>
                                        <p:cTn id="18" dur="1" fill="hold">
                                          <p:stCondLst>
                                            <p:cond delay="0"/>
                                          </p:stCondLst>
                                        </p:cTn>
                                        <p:tgtEl>
                                          <p:spTgt spid="608269"/>
                                        </p:tgtEl>
                                        <p:attrNameLst>
                                          <p:attrName>style.visibility</p:attrName>
                                        </p:attrNameLst>
                                      </p:cBhvr>
                                      <p:to>
                                        <p:strVal val="visible"/>
                                      </p:to>
                                    </p:set>
                                    <p:animEffect transition="in" filter="dissolve">
                                      <p:cBhvr>
                                        <p:cTn id="19" dur="500"/>
                                        <p:tgtEl>
                                          <p:spTgt spid="608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0" grpId="0" autoUpdateAnimBg="0"/>
      <p:bldP spid="608261" grpId="0" autoUpdateAnimBg="0"/>
      <p:bldP spid="608262" grpId="0" autoUpdateAnimBg="0"/>
      <p:bldP spid="608269"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أعطت رجلها ايضاً معها فأكل</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6ب)</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002468" y="1581418"/>
            <a:ext cx="7016731" cy="5276582"/>
          </a:xfrm>
          <a:prstGeom prst="rect">
            <a:avLst/>
          </a:prstGeom>
        </p:spPr>
      </p:pic>
    </p:spTree>
    <p:extLst>
      <p:ext uri="{BB962C8B-B14F-4D97-AF65-F5344CB8AC3E}">
        <p14:creationId xmlns:p14="http://schemas.microsoft.com/office/powerpoint/2010/main" val="5390407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a:defRPr/>
            </a:pPr>
            <a:endParaRPr lang="en-US">
              <a:solidFill>
                <a:srgbClr val="FFFFFF"/>
              </a:solidFill>
              <a:latin typeface="Arial"/>
              <a:cs typeface="Arial"/>
            </a:endParaRPr>
          </a:p>
        </p:txBody>
      </p:sp>
      <p:sp>
        <p:nvSpPr>
          <p:cNvPr id="6" name="Rectangle 5"/>
          <p:cNvSpPr/>
          <p:nvPr/>
        </p:nvSpPr>
        <p:spPr bwMode="auto">
          <a:xfrm>
            <a:off x="228600" y="228600"/>
            <a:ext cx="8686800" cy="6400800"/>
          </a:xfrm>
          <a:prstGeom prst="rect">
            <a:avLst/>
          </a:prstGeom>
          <a:solidFill>
            <a:srgbClr val="FFFFFF"/>
          </a:solidFill>
          <a:ln w="12700" cap="sq" cmpd="sng" algn="ctr">
            <a:solidFill>
              <a:schemeClr val="tx1"/>
            </a:solidFill>
            <a:prstDash val="solid"/>
            <a:round/>
            <a:headEnd type="none" w="sm" len="sm"/>
            <a:tailEnd type="none" w="sm" len="sm"/>
          </a:ln>
          <a:effectLst/>
        </p:spPr>
        <p:txBody>
          <a:bodyPr wrap="none"/>
          <a:lstStyle/>
          <a:p>
            <a:pPr>
              <a:defRPr/>
            </a:pPr>
            <a:endParaRPr lang="en-US">
              <a:solidFill>
                <a:srgbClr val="FFFFFF"/>
              </a:solidFill>
              <a:latin typeface="Times New Roman" pitchFamily="-108" charset="0"/>
            </a:endParaRPr>
          </a:p>
        </p:txBody>
      </p:sp>
      <p:sp>
        <p:nvSpPr>
          <p:cNvPr id="468995" name="TextBox 1"/>
          <p:cNvSpPr txBox="1">
            <a:spLocks noChangeArrowheads="1"/>
          </p:cNvSpPr>
          <p:nvPr/>
        </p:nvSpPr>
        <p:spPr bwMode="auto">
          <a:xfrm>
            <a:off x="228600" y="3848100"/>
            <a:ext cx="8686800" cy="25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altLang="ja-JP" sz="3200" b="1" dirty="0">
              <a:solidFill>
                <a:srgbClr val="FCE20C"/>
              </a:solidFill>
              <a:effectLst>
                <a:glow rad="304800">
                  <a:prstClr val="black"/>
                </a:glow>
              </a:effectLst>
              <a:cs typeface="Arial" charset="0"/>
            </a:endParaRPr>
          </a:p>
          <a:p>
            <a:pPr algn="ctr"/>
            <a:r>
              <a:rPr lang="ar-JO" sz="3200" dirty="0"/>
              <a:t>يعكس الرسم التخطيطي الصيني لكلمة الشر سفر التكوين 3. ويحمل </a:t>
            </a:r>
            <a:r>
              <a:rPr lang="ar-JO" sz="3200" dirty="0">
                <a:solidFill>
                  <a:srgbClr val="00B050"/>
                </a:solidFill>
              </a:rPr>
              <a:t>الرمز الأخضر لكلمة حديقة</a:t>
            </a:r>
            <a:r>
              <a:rPr lang="ar-JO" sz="3200" dirty="0"/>
              <a:t> الموضوعة تحت </a:t>
            </a:r>
            <a:r>
              <a:rPr lang="ar-JO" sz="3200" dirty="0">
                <a:solidFill>
                  <a:srgbClr val="0070C0"/>
                </a:solidFill>
              </a:rPr>
              <a:t>مساحة كبيرة باللون الأزرق</a:t>
            </a:r>
            <a:r>
              <a:rPr lang="ar-JO" sz="3200" dirty="0"/>
              <a:t>. في الحديقة شجرتان باللون الأسود </a:t>
            </a:r>
            <a:r>
              <a:rPr lang="ar-JO" sz="3200" dirty="0">
                <a:solidFill>
                  <a:srgbClr val="FF0000"/>
                </a:solidFill>
              </a:rPr>
              <a:t>وطفل يلعب </a:t>
            </a:r>
            <a:r>
              <a:rPr lang="ar-JO" sz="3200" dirty="0"/>
              <a:t>هناك. بجوار هذا الطفل توجد علامة صغيرة تعني </a:t>
            </a:r>
            <a:r>
              <a:rPr lang="ar-JO" sz="3200" dirty="0">
                <a:solidFill>
                  <a:srgbClr val="FFFF00"/>
                </a:solidFill>
                <a:effectLst>
                  <a:glow rad="228600">
                    <a:schemeClr val="tx1">
                      <a:alpha val="84000"/>
                    </a:schemeClr>
                  </a:glow>
                </a:effectLst>
              </a:rPr>
              <a:t>الهمس</a:t>
            </a:r>
            <a:r>
              <a:rPr lang="ar-JO" sz="3200" dirty="0"/>
              <a:t>.</a:t>
            </a:r>
            <a:endParaRPr lang="en-US" altLang="zh-CN" sz="3200" dirty="0">
              <a:solidFill>
                <a:srgbClr val="FCE20C"/>
              </a:solidFill>
              <a:effectLst>
                <a:glow rad="304800">
                  <a:prstClr val="black"/>
                </a:glow>
              </a:effectLst>
              <a:cs typeface="Arial" charset="0"/>
            </a:endParaRPr>
          </a:p>
        </p:txBody>
      </p:sp>
      <p:sp>
        <p:nvSpPr>
          <p:cNvPr id="4" name="Title 3"/>
          <p:cNvSpPr>
            <a:spLocks noGrp="1"/>
          </p:cNvSpPr>
          <p:nvPr>
            <p:ph type="title" idx="4294967295"/>
          </p:nvPr>
        </p:nvSpPr>
        <p:spPr>
          <a:xfrm>
            <a:off x="381000" y="1033463"/>
            <a:ext cx="2895600" cy="2667000"/>
          </a:xfrm>
        </p:spPr>
        <p:txBody>
          <a:bodyPr/>
          <a:lstStyle/>
          <a:p>
            <a:pPr>
              <a:defRPr/>
            </a:pPr>
            <a:r>
              <a:rPr lang="ar-JO" sz="4800" b="1" dirty="0">
                <a:solidFill>
                  <a:srgbClr val="000000"/>
                </a:solidFill>
                <a:effectLst>
                  <a:outerShdw blurRad="38100" dist="38100" dir="2700000" algn="tl">
                    <a:srgbClr val="FFFFFF"/>
                  </a:outerShdw>
                </a:effectLst>
                <a:latin typeface="Arial" charset="0"/>
                <a:ea typeface="ＭＳ Ｐゴシック" charset="0"/>
                <a:cs typeface="Arial" charset="0"/>
              </a:rPr>
              <a:t>مشكلتنا :</a:t>
            </a:r>
            <a:br>
              <a:rPr lang="ar-JO" sz="4800" b="1" dirty="0">
                <a:solidFill>
                  <a:srgbClr val="000000"/>
                </a:solidFill>
                <a:effectLst>
                  <a:outerShdw blurRad="38100" dist="38100" dir="2700000" algn="tl">
                    <a:srgbClr val="FFFFFF"/>
                  </a:outerShdw>
                </a:effectLst>
                <a:latin typeface="Arial" charset="0"/>
                <a:ea typeface="ＭＳ Ｐゴシック" charset="0"/>
                <a:cs typeface="Arial" charset="0"/>
              </a:rPr>
            </a:br>
            <a:r>
              <a:rPr lang="ar-JO" sz="4800" b="1" dirty="0">
                <a:solidFill>
                  <a:srgbClr val="000000"/>
                </a:solidFill>
                <a:effectLst>
                  <a:outerShdw blurRad="38100" dist="38100" dir="2700000" algn="tl">
                    <a:srgbClr val="FFFFFF"/>
                  </a:outerShdw>
                </a:effectLst>
                <a:latin typeface="Arial" charset="0"/>
                <a:ea typeface="ＭＳ Ｐゴシック" charset="0"/>
                <a:cs typeface="Arial" charset="0"/>
              </a:rPr>
              <a:t>الشر</a:t>
            </a:r>
            <a:endParaRPr lang="en-US" sz="4800" b="1" dirty="0">
              <a:solidFill>
                <a:srgbClr val="000000"/>
              </a:solidFill>
              <a:effectLst>
                <a:outerShdw blurRad="38100" dist="38100" dir="2700000" algn="tl">
                  <a:srgbClr val="FFFFFF"/>
                </a:outerShdw>
              </a:effectLst>
              <a:latin typeface="Arial" charset="0"/>
              <a:ea typeface="ＭＳ Ｐゴシック" charset="0"/>
              <a:cs typeface="Arial" charset="0"/>
            </a:endParaRPr>
          </a:p>
        </p:txBody>
      </p:sp>
      <p:pic>
        <p:nvPicPr>
          <p:cNvPr id="468997" name="Picture 4" descr="Genesis Chinese for Ev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4288" y="381000"/>
            <a:ext cx="3490912"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231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951" t="11188"/>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تكوين</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b="1" dirty="0">
                <a:effectLst>
                  <a:glow rad="127000">
                    <a:schemeClr val="tx1"/>
                  </a:glow>
                </a:effectLst>
                <a:latin typeface="Arial" charset="0"/>
                <a:ea typeface="ＭＳ Ｐゴシック" charset="0"/>
                <a:cs typeface="ＭＳ Ｐゴシック" charset="0"/>
              </a:rPr>
              <a:t>كن</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أميناً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 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477554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Helvetica" charset="0"/>
                <a:ea typeface="ＭＳ Ｐゴシック" charset="0"/>
                <a:cs typeface="Times New Roman" charset="0"/>
              </a:rPr>
              <a:t>أمور العالم</a:t>
            </a:r>
            <a:endParaRPr lang="en-US" altLang="zh-CN" sz="2000" dirty="0">
              <a:latin typeface="Helvetica" charset="0"/>
              <a:ea typeface="ＭＳ Ｐゴシック" charset="0"/>
              <a:cs typeface="Times New Roman"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مصدر</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 الإغواء</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7" name="Text Box 5"/>
          <p:cNvSpPr txBox="1">
            <a:spLocks noChangeArrowheads="1"/>
          </p:cNvSpPr>
          <p:nvPr/>
        </p:nvSpPr>
        <p:spPr bwMode="auto">
          <a:xfrm>
            <a:off x="5029200" y="1565274"/>
            <a:ext cx="1800225"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حواء</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تكوين 3</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الخ</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جيدة للأكل</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الجشع, الطمع</a:t>
            </a:r>
            <a:b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b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الوصية العاشرة</a:t>
            </a: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الكبرياء و التباهي ب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المكانة</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الخ</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charset="0"/>
                <a:ea typeface="ＭＳ Ｐゴシック" charset="0"/>
              </a:rPr>
              <a:t>شهية للنظر</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العالم</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1 يو 2 : 15 - 16</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50414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شهوة الجسد</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charset="0"/>
                <a:ea typeface="ＭＳ Ｐゴシック" charset="0"/>
              </a:rPr>
              <a:t>شهوة العيون</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0" name="Text Box 18"/>
          <p:cNvSpPr txBox="1">
            <a:spLocks noChangeArrowheads="1"/>
          </p:cNvSpPr>
          <p:nvPr/>
        </p:nvSpPr>
        <p:spPr bwMode="auto">
          <a:xfrm>
            <a:off x="571500" y="507589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charset="0"/>
                <a:ea typeface="ＭＳ Ｐゴシック" charset="0"/>
              </a:rPr>
              <a:t>تعظم المعيشة</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4" name="Text Box 22"/>
          <p:cNvSpPr txBox="1">
            <a:spLocks noChangeArrowheads="1"/>
          </p:cNvSpPr>
          <p:nvPr/>
        </p:nvSpPr>
        <p:spPr bwMode="auto">
          <a:xfrm>
            <a:off x="6781801" y="1565275"/>
            <a:ext cx="1943998"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المسيح</a:t>
            </a:r>
            <a:b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ar-JO"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مت 4, لو 4</a:t>
            </a: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934200" y="24241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حجارة إلى خبز</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96" name="Text Box 24"/>
          <p:cNvSpPr txBox="1">
            <a:spLocks noChangeArrowheads="1"/>
          </p:cNvSpPr>
          <p:nvPr/>
        </p:nvSpPr>
        <p:spPr bwMode="auto">
          <a:xfrm>
            <a:off x="6934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امتلاك الممالك</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6934200" y="4995863"/>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F8F8F8"/>
                </a:solidFill>
                <a:effectLst/>
                <a:uLnTx/>
                <a:uFillTx/>
                <a:latin typeface="Times New Roman" charset="0"/>
                <a:ea typeface="ＭＳ Ｐゴシック" charset="0"/>
              </a:rPr>
              <a:t>(رمي نفسه من الهيكل)</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F8F8F8"/>
                </a:solidFill>
                <a:effectLst/>
                <a:uLnTx/>
                <a:uFillTx/>
                <a:latin typeface="Helvetica" charset="0"/>
                <a:ea typeface="ＭＳ Ｐゴシック" charset="0"/>
                <a:cs typeface="Times New Roman" charset="0"/>
              </a:rPr>
              <a:t>مقارنة بعض مقاطع رئيسية</a:t>
            </a:r>
            <a:endParaRPr kumimoji="0" lang="en-US" altLang="zh-CN" sz="2000" b="1" i="1" u="none" strike="noStrike" kern="1200" cap="none" spc="0" normalizeH="0" baseline="0" noProof="0" dirty="0">
              <a:ln>
                <a:noFill/>
              </a:ln>
              <a:solidFill>
                <a:srgbClr val="F8F8F8"/>
              </a:solidFill>
              <a:effectLst/>
              <a:uLnTx/>
              <a:uFillTx/>
              <a:latin typeface="Helvetica" charset="0"/>
              <a:ea typeface="ＭＳ Ｐゴシック" charset="0"/>
              <a:cs typeface="Times New Roman" charset="0"/>
            </a:endParaRPr>
          </a:p>
        </p:txBody>
      </p:sp>
    </p:spTree>
    <p:extLst>
      <p:ext uri="{BB962C8B-B14F-4D97-AF65-F5344CB8AC3E}">
        <p14:creationId xmlns:p14="http://schemas.microsoft.com/office/powerpoint/2010/main" val="1236595548"/>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4760"/>
            <a:ext cx="9144000" cy="59740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nchor="ctr"/>
          <a:lstStyle/>
          <a:p>
            <a:pPr>
              <a:defRPr/>
            </a:pPr>
            <a:r>
              <a:rPr lang="ar-JO" sz="6000" b="1" dirty="0">
                <a:effectLst>
                  <a:glow rad="127000">
                    <a:schemeClr val="tx1"/>
                  </a:glow>
                </a:effectLst>
                <a:latin typeface="Arial" charset="0"/>
                <a:ea typeface="ＭＳ Ｐゴシック" charset="0"/>
                <a:cs typeface="ＭＳ Ｐゴシック" charset="0"/>
              </a:rPr>
              <a:t>لعبة اللوم</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4903761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61" y="50800"/>
            <a:ext cx="9144000" cy="6744667"/>
          </a:xfrm>
          <a:prstGeom prst="rect">
            <a:avLst/>
          </a:prstGeom>
        </p:spPr>
      </p:pic>
      <p:pic>
        <p:nvPicPr>
          <p:cNvPr id="3" name="Picture 2"/>
          <p:cNvPicPr>
            <a:picLocks noChangeAspect="1"/>
          </p:cNvPicPr>
          <p:nvPr/>
        </p:nvPicPr>
        <p:blipFill rotWithShape="1">
          <a:blip r:embed="rId4"/>
          <a:srcRect t="10090" b="29187"/>
          <a:stretch/>
        </p:blipFill>
        <p:spPr>
          <a:xfrm rot="10800000">
            <a:off x="3530600" y="1231899"/>
            <a:ext cx="2501900" cy="992558"/>
          </a:xfrm>
          <a:prstGeom prst="rect">
            <a:avLst/>
          </a:prstGeom>
          <a:ln w="57150" cmpd="sng">
            <a:solidFill>
              <a:schemeClr val="tx1"/>
            </a:solidFill>
          </a:ln>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rotWithShape="1">
          <a:blip r:embed="rId4"/>
          <a:srcRect t="10090" b="29187"/>
          <a:stretch/>
        </p:blipFill>
        <p:spPr>
          <a:xfrm rot="7006224">
            <a:off x="547193" y="3632200"/>
            <a:ext cx="2501900" cy="992558"/>
          </a:xfrm>
          <a:prstGeom prst="rect">
            <a:avLst/>
          </a:prstGeom>
          <a:ln w="57150" cmpd="sng">
            <a:solidFill>
              <a:schemeClr val="tx1"/>
            </a:solidFill>
          </a:ln>
        </p:spPr>
      </p:pic>
      <p:pic>
        <p:nvPicPr>
          <p:cNvPr id="6" name="Picture 5"/>
          <p:cNvPicPr>
            <a:picLocks noChangeAspect="1"/>
          </p:cNvPicPr>
          <p:nvPr/>
        </p:nvPicPr>
        <p:blipFill>
          <a:blip r:embed="rId5"/>
          <a:stretch>
            <a:fillRect/>
          </a:stretch>
        </p:blipFill>
        <p:spPr>
          <a:xfrm>
            <a:off x="0" y="5232400"/>
            <a:ext cx="2464294" cy="1563066"/>
          </a:xfrm>
          <a:prstGeom prst="rect">
            <a:avLst/>
          </a:prstGeom>
        </p:spPr>
      </p:pic>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nchor="ctr"/>
          <a:lstStyle/>
          <a:p>
            <a:pPr>
              <a:defRPr/>
            </a:pPr>
            <a:r>
              <a:rPr lang="ar-JO" sz="6000" b="1" dirty="0">
                <a:effectLst>
                  <a:glow rad="127000">
                    <a:schemeClr val="tx1"/>
                  </a:glow>
                </a:effectLst>
                <a:latin typeface="Arial" charset="0"/>
                <a:ea typeface="ＭＳ Ｐゴシック" charset="0"/>
                <a:cs typeface="ＭＳ Ｐゴシック" charset="0"/>
              </a:rPr>
              <a:t>لعبة اللوم</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9259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9" name="Picture 5"/>
          <p:cNvPicPr>
            <a:picLocks noChangeAspect="1" noChangeArrowheads="1"/>
          </p:cNvPicPr>
          <p:nvPr/>
        </p:nvPicPr>
        <p:blipFill>
          <a:blip r:embed="rId3">
            <a:extLst>
              <a:ext uri="{28A0092B-C50C-407E-A947-70E740481C1C}">
                <a14:useLocalDpi xmlns:a14="http://schemas.microsoft.com/office/drawing/2010/main" val="0"/>
              </a:ext>
            </a:extLst>
          </a:blip>
          <a:srcRect l="29407" r="31854" b="16100"/>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ar-JO" altLang="zh-CN" b="1" dirty="0">
                <a:ea typeface="ＭＳ Ｐゴシック" charset="0"/>
              </a:rPr>
              <a:t>النتائج المحزنة</a:t>
            </a:r>
            <a:endParaRPr lang="en-US" altLang="zh-CN" dirty="0">
              <a:latin typeface="Arial"/>
              <a:ea typeface="ＭＳ Ｐゴシック" charset="0"/>
              <a:cs typeface="Arial"/>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rtl="1">
              <a:defRPr/>
            </a:pPr>
            <a:r>
              <a:rPr lang="ar-JO" sz="4800" b="1" dirty="0">
                <a:solidFill>
                  <a:srgbClr val="FFFFFF"/>
                </a:solidFill>
                <a:effectLst>
                  <a:glow rad="127000">
                    <a:srgbClr val="000000"/>
                  </a:glow>
                </a:effectLst>
                <a:latin typeface="Arial" charset="0"/>
                <a:ea typeface="ＭＳ Ｐゴシック" charset="0"/>
                <a:cs typeface="ＭＳ Ｐゴシック" charset="0"/>
              </a:rPr>
              <a:t>استقلاليتنا جلبت اللوم, العار و الألم</a:t>
            </a:r>
          </a:p>
          <a:p>
            <a:pPr rtl="1">
              <a:defRPr/>
            </a:pPr>
            <a:r>
              <a:rPr lang="ar-JO" sz="4800" b="1" dirty="0">
                <a:solidFill>
                  <a:srgbClr val="FFFFFF"/>
                </a:solidFill>
                <a:effectLst>
                  <a:glow rad="127000">
                    <a:srgbClr val="000000"/>
                  </a:glow>
                </a:effectLst>
                <a:latin typeface="Arial" charset="0"/>
                <a:ea typeface="ＭＳ Ｐゴシック" charset="0"/>
                <a:cs typeface="ＭＳ Ｐゴシック" charset="0"/>
              </a:rPr>
              <a:t>(3 : 7 – 13, 17 – 19)</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306373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8403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8300" y="1102440"/>
            <a:ext cx="8382000" cy="314411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فانفتحت أعينهما و علما أنهما عريانان فخاطا أوراق تين و صنعا لأنفسهما مآزر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7)</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918293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09" name="Rectangle 19"/>
          <p:cNvSpPr>
            <a:spLocks noGrp="1" noChangeArrowheads="1"/>
          </p:cNvSpPr>
          <p:nvPr>
            <p:ph type="title" idx="4294967295"/>
          </p:nvPr>
        </p:nvSpPr>
        <p:spPr>
          <a:xfrm>
            <a:off x="2281465" y="304800"/>
            <a:ext cx="6862535" cy="1219200"/>
          </a:xfrm>
        </p:spPr>
        <p:txBody>
          <a:bodyPr>
            <a:normAutofit/>
          </a:bodyPr>
          <a:lstStyle/>
          <a:p>
            <a:pPr eaLnBrk="1" hangingPunct="1"/>
            <a:r>
              <a:rPr lang="ar-JO" altLang="zh-CN" sz="3600" b="1" dirty="0">
                <a:solidFill>
                  <a:schemeClr val="bg1"/>
                </a:solidFill>
                <a:latin typeface="Arial" charset="0"/>
              </a:rPr>
              <a:t>ماذا نتج عن السقوط ؟</a:t>
            </a:r>
            <a:br>
              <a:rPr lang="ar-JO" altLang="zh-CN" sz="3600" b="1" dirty="0">
                <a:solidFill>
                  <a:schemeClr val="bg1"/>
                </a:solidFill>
                <a:latin typeface="Arial" charset="0"/>
              </a:rPr>
            </a:br>
            <a:r>
              <a:rPr lang="en-US" altLang="zh-CN" sz="3600" b="1" dirty="0">
                <a:solidFill>
                  <a:schemeClr val="bg1"/>
                </a:solidFill>
                <a:latin typeface="Arial" charset="0"/>
                <a:ea typeface="ＭＳ Ｐゴシック" charset="0"/>
              </a:rPr>
              <a:t>(</a:t>
            </a:r>
            <a:r>
              <a:rPr lang="ar-JO" altLang="zh-CN" sz="3600" b="1" dirty="0">
                <a:solidFill>
                  <a:schemeClr val="bg1"/>
                </a:solidFill>
                <a:latin typeface="Arial" charset="0"/>
                <a:ea typeface="ＭＳ Ｐゴシック" charset="0"/>
              </a:rPr>
              <a:t>3 : 7 - 24</a:t>
            </a:r>
            <a:r>
              <a:rPr lang="en-US" altLang="zh-CN" sz="3600" b="1" dirty="0">
                <a:solidFill>
                  <a:schemeClr val="bg1"/>
                </a:solidFill>
                <a:latin typeface="Arial" charset="0"/>
                <a:ea typeface="ＭＳ Ｐゴシック" charset="0"/>
              </a:rPr>
              <a:t>)</a:t>
            </a:r>
          </a:p>
        </p:txBody>
      </p:sp>
      <p:pic>
        <p:nvPicPr>
          <p:cNvPr id="478210"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 y="492125"/>
            <a:ext cx="22415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1" name="Rectangle 21"/>
          <p:cNvSpPr>
            <a:spLocks noChangeArrowheads="1"/>
          </p:cNvSpPr>
          <p:nvPr/>
        </p:nvSpPr>
        <p:spPr bwMode="auto">
          <a:xfrm>
            <a:off x="2241250" y="2318755"/>
            <a:ext cx="662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buFont typeface="Arial" charset="0"/>
              <a:buNone/>
            </a:pPr>
            <a:r>
              <a:rPr lang="ar-JO" altLang="zh-CN" sz="2800" b="1" dirty="0">
                <a:solidFill>
                  <a:srgbClr val="FFFFFF"/>
                </a:solidFill>
                <a:latin typeface="Arial"/>
                <a:cs typeface="Arial"/>
              </a:rPr>
              <a:t>لكل من آدم و حواء (7 – 13)</a:t>
            </a:r>
            <a:br>
              <a:rPr lang="en-US" altLang="zh-CN" sz="2800" b="1" dirty="0">
                <a:solidFill>
                  <a:srgbClr val="FFFFFF"/>
                </a:solidFill>
                <a:latin typeface="Arial"/>
                <a:cs typeface="Arial"/>
              </a:rPr>
            </a:br>
            <a:br>
              <a:rPr lang="en-US" altLang="zh-CN" sz="2800" b="1" dirty="0">
                <a:solidFill>
                  <a:srgbClr val="FFFFFF"/>
                </a:solidFill>
                <a:latin typeface="Arial"/>
                <a:cs typeface="Arial"/>
              </a:rPr>
            </a:br>
            <a:r>
              <a:rPr lang="ar-JO" altLang="zh-CN" sz="2800" b="1" dirty="0">
                <a:solidFill>
                  <a:srgbClr val="FFFFFF"/>
                </a:solidFill>
                <a:latin typeface="Arial"/>
                <a:cs typeface="Arial"/>
              </a:rPr>
              <a:t>للحية (14 – 15)</a:t>
            </a:r>
            <a:br>
              <a:rPr lang="en-US" altLang="zh-CN" sz="2800" b="1" dirty="0">
                <a:solidFill>
                  <a:srgbClr val="FFFFFF"/>
                </a:solidFill>
                <a:latin typeface="Arial"/>
                <a:cs typeface="Arial"/>
              </a:rPr>
            </a:br>
            <a:br>
              <a:rPr lang="en-US" altLang="zh-CN" sz="2800" b="1" dirty="0">
                <a:solidFill>
                  <a:srgbClr val="FFFFFF"/>
                </a:solidFill>
                <a:latin typeface="Arial"/>
                <a:cs typeface="Arial"/>
              </a:rPr>
            </a:br>
            <a:r>
              <a:rPr lang="ar-JO" altLang="zh-CN" sz="2800" b="1" dirty="0">
                <a:solidFill>
                  <a:srgbClr val="FFFFFF"/>
                </a:solidFill>
                <a:latin typeface="Arial"/>
                <a:cs typeface="Arial"/>
              </a:rPr>
              <a:t>لحواء (16)</a:t>
            </a:r>
            <a:br>
              <a:rPr lang="en-US" altLang="zh-CN" sz="2800" b="1" dirty="0">
                <a:solidFill>
                  <a:srgbClr val="FFFFFF"/>
                </a:solidFill>
                <a:latin typeface="Arial"/>
                <a:cs typeface="Arial"/>
              </a:rPr>
            </a:br>
            <a:br>
              <a:rPr lang="en-US" altLang="zh-CN" sz="2800" b="1" dirty="0">
                <a:solidFill>
                  <a:srgbClr val="FFFFFF"/>
                </a:solidFill>
                <a:latin typeface="Arial"/>
                <a:cs typeface="Arial"/>
              </a:rPr>
            </a:br>
            <a:r>
              <a:rPr lang="ar-JO" altLang="zh-CN" sz="2800" b="1" dirty="0">
                <a:solidFill>
                  <a:srgbClr val="FFFFFF"/>
                </a:solidFill>
                <a:latin typeface="Arial"/>
                <a:cs typeface="Arial"/>
              </a:rPr>
              <a:t>لآدم (17 – 18)</a:t>
            </a:r>
            <a:endParaRPr lang="en-US" altLang="zh-CN" sz="2800" b="1" dirty="0">
              <a:solidFill>
                <a:srgbClr val="FFFFFF"/>
              </a:solidFill>
              <a:latin typeface="Arial"/>
              <a:cs typeface="Arial"/>
            </a:endParaRPr>
          </a:p>
          <a:p>
            <a:pPr>
              <a:buFont typeface="Arial" charset="0"/>
              <a:buNone/>
            </a:pPr>
            <a:endParaRPr lang="en-US" altLang="zh-CN" sz="2800" b="1" dirty="0">
              <a:solidFill>
                <a:srgbClr val="FFFFFF"/>
              </a:solidFill>
              <a:latin typeface="Arial"/>
              <a:cs typeface="Arial"/>
            </a:endParaRPr>
          </a:p>
          <a:p>
            <a:pPr>
              <a:buFont typeface="Arial" charset="0"/>
              <a:buNone/>
            </a:pPr>
            <a:r>
              <a:rPr lang="ar-JO" altLang="zh-CN" sz="2800" b="1" dirty="0">
                <a:solidFill>
                  <a:srgbClr val="FFFFFF"/>
                </a:solidFill>
                <a:latin typeface="Arial"/>
                <a:cs typeface="Arial"/>
              </a:rPr>
              <a:t>للبشرية (19)</a:t>
            </a:r>
            <a:endParaRPr lang="en-US" altLang="zh-CN" sz="2800" b="1" dirty="0">
              <a:solidFill>
                <a:srgbClr val="FFFFFF"/>
              </a:solidFill>
              <a:latin typeface="Arial"/>
              <a:cs typeface="Arial"/>
            </a:endParaRPr>
          </a:p>
        </p:txBody>
      </p:sp>
      <p:sp>
        <p:nvSpPr>
          <p:cNvPr id="1976342" name="WordArt 22" descr="Narrow vertical"/>
          <p:cNvSpPr>
            <a:spLocks noChangeArrowheads="1" noChangeShapeType="1" noTextEdit="1"/>
          </p:cNvSpPr>
          <p:nvPr/>
        </p:nvSpPr>
        <p:spPr bwMode="auto">
          <a:xfrm>
            <a:off x="7162800" y="1907420"/>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العار</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3" name="WordArt 23" descr="Narrow vertical"/>
          <p:cNvSpPr>
            <a:spLocks noChangeArrowheads="1" noChangeShapeType="1" noTextEdit="1"/>
          </p:cNvSpPr>
          <p:nvPr/>
        </p:nvSpPr>
        <p:spPr bwMode="auto">
          <a:xfrm>
            <a:off x="7162800" y="2760136"/>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الهزيمة</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4" name="WordArt 24" descr="Narrow vertical"/>
          <p:cNvSpPr>
            <a:spLocks noChangeArrowheads="1" noChangeShapeType="1" noTextEdit="1"/>
          </p:cNvSpPr>
          <p:nvPr/>
        </p:nvSpPr>
        <p:spPr bwMode="auto">
          <a:xfrm>
            <a:off x="7162800" y="3564472"/>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الألم</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5" name="WordArt 25" descr="Narrow vertical"/>
          <p:cNvSpPr>
            <a:spLocks noChangeArrowheads="1" noChangeShapeType="1" noTextEdit="1"/>
          </p:cNvSpPr>
          <p:nvPr/>
        </p:nvSpPr>
        <p:spPr bwMode="auto">
          <a:xfrm>
            <a:off x="7162800" y="4511632"/>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التعب</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Tree>
    <p:extLst>
      <p:ext uri="{BB962C8B-B14F-4D97-AF65-F5344CB8AC3E}">
        <p14:creationId xmlns:p14="http://schemas.microsoft.com/office/powerpoint/2010/main" val="29366836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76342"/>
                                        </p:tgtEl>
                                        <p:attrNameLst>
                                          <p:attrName>style.visibility</p:attrName>
                                        </p:attrNameLst>
                                      </p:cBhvr>
                                      <p:to>
                                        <p:strVal val="visible"/>
                                      </p:to>
                                    </p:set>
                                    <p:animEffect transition="in" filter="fade">
                                      <p:cBhvr>
                                        <p:cTn id="7" dur="500"/>
                                        <p:tgtEl>
                                          <p:spTgt spid="1976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6343"/>
                                        </p:tgtEl>
                                        <p:attrNameLst>
                                          <p:attrName>style.visibility</p:attrName>
                                        </p:attrNameLst>
                                      </p:cBhvr>
                                      <p:to>
                                        <p:strVal val="visible"/>
                                      </p:to>
                                    </p:set>
                                    <p:animEffect transition="in" filter="fade">
                                      <p:cBhvr>
                                        <p:cTn id="12" dur="500"/>
                                        <p:tgtEl>
                                          <p:spTgt spid="19763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76344"/>
                                        </p:tgtEl>
                                        <p:attrNameLst>
                                          <p:attrName>style.visibility</p:attrName>
                                        </p:attrNameLst>
                                      </p:cBhvr>
                                      <p:to>
                                        <p:strVal val="visible"/>
                                      </p:to>
                                    </p:set>
                                    <p:animEffect transition="in" filter="fade">
                                      <p:cBhvr>
                                        <p:cTn id="17" dur="500"/>
                                        <p:tgtEl>
                                          <p:spTgt spid="19763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76345"/>
                                        </p:tgtEl>
                                        <p:attrNameLst>
                                          <p:attrName>style.visibility</p:attrName>
                                        </p:attrNameLst>
                                      </p:cBhvr>
                                      <p:to>
                                        <p:strVal val="visible"/>
                                      </p:to>
                                    </p:set>
                                    <p:animEffect transition="in" filter="fade">
                                      <p:cBhvr>
                                        <p:cTn id="22" dur="500"/>
                                        <p:tgtEl>
                                          <p:spTgt spid="1976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2" grpId="0" animBg="1"/>
      <p:bldP spid="1976343" grpId="0" animBg="1"/>
      <p:bldP spid="1976344" grpId="0" animBg="1"/>
      <p:bldP spid="197634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Gen 3 Hard Work in So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قال لآدم لأنك سمعت لقول امرأتك و أكلت من الشجرة التي أوصيتك قائلاً لا تأكل منها ملعونة الأرض بسبك بالتعب تأكل منها كل أيام حياتك و شوكاً و حسكاً تنبت لك و تأكل عشب الحقل</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charset="0"/>
                <a:ea typeface="ＭＳ Ｐゴシック" charset="0"/>
                <a:cs typeface="ＭＳ Ｐゴシック" charset="0"/>
              </a:rPr>
              <a:t>لعنت الأرض (تك 3 : 17 – 18)</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4254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بعرق وجهك تأكل خبزاً حتى تعود إلى الأرض التي أخذت منها لأنك تراب و إلى تراب تعود (3 : 19)</a:t>
            </a:r>
            <a:endParaRPr lang="en-US" sz="3600" b="1" dirty="0">
              <a:effectLst>
                <a:glow rad="127000">
                  <a:schemeClr val="tx1"/>
                </a:glow>
              </a:effectLst>
              <a:latin typeface="Arial" charset="0"/>
              <a:ea typeface="ＭＳ Ｐゴシック" charset="0"/>
              <a:cs typeface="ＭＳ Ｐゴシック" charset="0"/>
            </a:endParaRPr>
          </a:p>
        </p:txBody>
      </p:sp>
      <p:pic>
        <p:nvPicPr>
          <p:cNvPr id="427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charset="0"/>
                <a:ea typeface="ＭＳ Ｐゴシック" charset="0"/>
                <a:cs typeface="ＭＳ Ｐゴシック" charset="0"/>
              </a:rPr>
              <a:t>بدأ آدم و حواء بالموت </a:t>
            </a:r>
            <a:r>
              <a:rPr lang="ar-JO" sz="3600" b="1" dirty="0">
                <a:solidFill>
                  <a:srgbClr val="FFFF00"/>
                </a:solidFill>
                <a:effectLst>
                  <a:glow rad="127000">
                    <a:schemeClr val="tx1"/>
                  </a:glow>
                </a:effectLst>
                <a:latin typeface="Arial" charset="0"/>
                <a:ea typeface="ＭＳ Ｐゴシック" charset="0"/>
                <a:cs typeface="ＭＳ Ｐゴシック" charset="0"/>
              </a:rPr>
              <a:t>روحياً</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8434584"/>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6" name="Rectangle 2"/>
          <p:cNvSpPr txBox="1">
            <a:spLocks noChangeArrowheads="1"/>
          </p:cNvSpPr>
          <p:nvPr/>
        </p:nvSpPr>
        <p:spPr bwMode="auto">
          <a:xfrm>
            <a:off x="0" y="38099"/>
            <a:ext cx="9144000" cy="13716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charset="0"/>
                <a:ea typeface="ＭＳ Ｐゴシック" charset="0"/>
                <a:cs typeface="ＭＳ Ｐゴシック" charset="0"/>
              </a:rPr>
              <a:t>لم يمت آدم إلا بعد 930 سنة (تك 5 : 5) لكنه مات</a:t>
            </a:r>
            <a:endParaRPr lang="en-US" sz="3600" b="1" dirty="0">
              <a:effectLst>
                <a:glow rad="127000">
                  <a:schemeClr val="tx1"/>
                </a:glow>
              </a:effectLst>
              <a:latin typeface="Arial" charset="0"/>
              <a:ea typeface="ＭＳ Ｐゴシック" charset="0"/>
              <a:cs typeface="ＭＳ Ｐゴシック" charset="0"/>
            </a:endParaRPr>
          </a:p>
        </p:txBody>
      </p:sp>
      <p:sp>
        <p:nvSpPr>
          <p:cNvPr id="2" name="Title 1"/>
          <p:cNvSpPr>
            <a:spLocks noGrp="1"/>
          </p:cNvSpPr>
          <p:nvPr>
            <p:ph type="ctrTitle"/>
          </p:nvPr>
        </p:nvSpPr>
        <p:spPr>
          <a:xfrm>
            <a:off x="685800" y="3197225"/>
            <a:ext cx="7772400" cy="1470025"/>
          </a:xfrm>
        </p:spPr>
        <p:txBody>
          <a:bodyPr/>
          <a:lstStyle/>
          <a:p>
            <a:r>
              <a:rPr lang="en-US" dirty="0"/>
              <a:t>Adam died</a:t>
            </a:r>
          </a:p>
        </p:txBody>
      </p:sp>
      <p:pic>
        <p:nvPicPr>
          <p:cNvPr id="3" name="Picture 2"/>
          <p:cNvPicPr>
            <a:picLocks noChangeAspect="1"/>
          </p:cNvPicPr>
          <p:nvPr/>
        </p:nvPicPr>
        <p:blipFill>
          <a:blip r:embed="rId3"/>
          <a:stretch>
            <a:fillRect/>
          </a:stretch>
        </p:blipFill>
        <p:spPr>
          <a:xfrm>
            <a:off x="444500" y="1473200"/>
            <a:ext cx="8242300" cy="4864100"/>
          </a:xfrm>
          <a:prstGeom prst="rect">
            <a:avLst/>
          </a:prstGeom>
        </p:spPr>
      </p:pic>
    </p:spTree>
    <p:extLst>
      <p:ext uri="{BB962C8B-B14F-4D97-AF65-F5344CB8AC3E}">
        <p14:creationId xmlns:p14="http://schemas.microsoft.com/office/powerpoint/2010/main" val="2235926122"/>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09" name="Rectangle 19"/>
          <p:cNvSpPr>
            <a:spLocks noGrp="1" noChangeArrowheads="1"/>
          </p:cNvSpPr>
          <p:nvPr>
            <p:ph type="title" idx="4294967295"/>
          </p:nvPr>
        </p:nvSpPr>
        <p:spPr>
          <a:xfrm>
            <a:off x="2281465" y="304800"/>
            <a:ext cx="6862535" cy="1219200"/>
          </a:xfrm>
        </p:spPr>
        <p:txBody>
          <a:bodyPr>
            <a:normAutofit/>
          </a:bodyPr>
          <a:lstStyle/>
          <a:p>
            <a:pPr eaLnBrk="1" hangingPunct="1"/>
            <a:r>
              <a:rPr lang="ar-JO" altLang="zh-CN" sz="3600" b="1" dirty="0">
                <a:solidFill>
                  <a:schemeClr val="bg1"/>
                </a:solidFill>
                <a:latin typeface="Arial" charset="0"/>
                <a:ea typeface="ＭＳ Ｐゴシック" charset="0"/>
              </a:rPr>
              <a:t>ماذا نتج عن السقوط ؟</a:t>
            </a:r>
            <a:br>
              <a:rPr lang="ar-JO" altLang="zh-CN" sz="3600" b="1" dirty="0">
                <a:solidFill>
                  <a:schemeClr val="bg1"/>
                </a:solidFill>
                <a:latin typeface="Arial" charset="0"/>
                <a:ea typeface="ＭＳ Ｐゴシック" charset="0"/>
              </a:rPr>
            </a:br>
            <a:r>
              <a:rPr lang="en-US" altLang="zh-CN" sz="3600" b="1" dirty="0">
                <a:solidFill>
                  <a:schemeClr val="bg1"/>
                </a:solidFill>
                <a:latin typeface="Arial" charset="0"/>
                <a:ea typeface="ＭＳ Ｐゴシック" charset="0"/>
              </a:rPr>
              <a:t>(</a:t>
            </a:r>
            <a:r>
              <a:rPr lang="ar-JO" altLang="zh-CN" sz="3600" b="1" dirty="0">
                <a:solidFill>
                  <a:schemeClr val="bg1"/>
                </a:solidFill>
                <a:latin typeface="Arial" charset="0"/>
                <a:ea typeface="ＭＳ Ｐゴシック" charset="0"/>
              </a:rPr>
              <a:t>3 : 7 - 24</a:t>
            </a:r>
            <a:r>
              <a:rPr lang="en-US" altLang="zh-CN" sz="3600" b="1" dirty="0">
                <a:solidFill>
                  <a:schemeClr val="bg1"/>
                </a:solidFill>
                <a:latin typeface="Arial" charset="0"/>
                <a:ea typeface="ＭＳ Ｐゴシック" charset="0"/>
              </a:rPr>
              <a:t>)</a:t>
            </a:r>
          </a:p>
        </p:txBody>
      </p:sp>
      <p:pic>
        <p:nvPicPr>
          <p:cNvPr id="478210"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 y="492125"/>
            <a:ext cx="22415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1" name="Rectangle 21"/>
          <p:cNvSpPr>
            <a:spLocks noChangeArrowheads="1"/>
          </p:cNvSpPr>
          <p:nvPr/>
        </p:nvSpPr>
        <p:spPr bwMode="auto">
          <a:xfrm>
            <a:off x="2241250" y="2318755"/>
            <a:ext cx="662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buFont typeface="Arial" charset="0"/>
              <a:buNone/>
            </a:pPr>
            <a:r>
              <a:rPr lang="ar-JO" altLang="zh-CN" sz="2800" b="1" dirty="0">
                <a:solidFill>
                  <a:srgbClr val="FFFFFF"/>
                </a:solidFill>
                <a:latin typeface="Arial"/>
                <a:cs typeface="Arial"/>
              </a:rPr>
              <a:t>لكل من آدم و حواء (7 – 13)</a:t>
            </a:r>
            <a:br>
              <a:rPr lang="en-US" altLang="zh-CN" sz="2800" b="1" dirty="0">
                <a:solidFill>
                  <a:srgbClr val="FFFFFF"/>
                </a:solidFill>
                <a:latin typeface="Arial"/>
                <a:cs typeface="Arial"/>
              </a:rPr>
            </a:br>
            <a:br>
              <a:rPr lang="en-US" altLang="zh-CN" sz="2800" b="1" dirty="0">
                <a:solidFill>
                  <a:srgbClr val="FFFFFF"/>
                </a:solidFill>
                <a:latin typeface="Arial"/>
                <a:cs typeface="Arial"/>
              </a:rPr>
            </a:br>
            <a:r>
              <a:rPr lang="ar-JO" altLang="zh-CN" sz="2800" b="1" dirty="0">
                <a:solidFill>
                  <a:srgbClr val="FFFFFF"/>
                </a:solidFill>
                <a:latin typeface="Arial"/>
                <a:cs typeface="Arial"/>
              </a:rPr>
              <a:t>للحية (14 – 15)</a:t>
            </a:r>
            <a:br>
              <a:rPr lang="en-US" altLang="zh-CN" sz="2800" b="1" dirty="0">
                <a:solidFill>
                  <a:srgbClr val="FFFFFF"/>
                </a:solidFill>
                <a:latin typeface="Arial"/>
                <a:cs typeface="Arial"/>
              </a:rPr>
            </a:br>
            <a:br>
              <a:rPr lang="en-US" altLang="zh-CN" sz="2800" b="1" dirty="0">
                <a:solidFill>
                  <a:srgbClr val="FFFFFF"/>
                </a:solidFill>
                <a:latin typeface="Arial"/>
                <a:cs typeface="Arial"/>
              </a:rPr>
            </a:br>
            <a:r>
              <a:rPr lang="ar-JO" altLang="zh-CN" sz="2800" b="1" dirty="0">
                <a:solidFill>
                  <a:srgbClr val="FFFFFF"/>
                </a:solidFill>
                <a:latin typeface="Arial"/>
                <a:cs typeface="Arial"/>
              </a:rPr>
              <a:t>لحواء (16)</a:t>
            </a:r>
            <a:br>
              <a:rPr lang="en-US" altLang="zh-CN" sz="2800" b="1" dirty="0">
                <a:solidFill>
                  <a:srgbClr val="FFFFFF"/>
                </a:solidFill>
                <a:latin typeface="Arial"/>
                <a:cs typeface="Arial"/>
              </a:rPr>
            </a:br>
            <a:br>
              <a:rPr lang="en-US" altLang="zh-CN" sz="2800" b="1" dirty="0">
                <a:solidFill>
                  <a:srgbClr val="FFFFFF"/>
                </a:solidFill>
                <a:latin typeface="Arial"/>
                <a:cs typeface="Arial"/>
              </a:rPr>
            </a:br>
            <a:r>
              <a:rPr lang="ar-JO" altLang="zh-CN" sz="2800" b="1" dirty="0">
                <a:solidFill>
                  <a:srgbClr val="FFFFFF"/>
                </a:solidFill>
                <a:latin typeface="Arial"/>
                <a:cs typeface="Arial"/>
              </a:rPr>
              <a:t>لآدم (17 – 18)</a:t>
            </a:r>
            <a:endParaRPr lang="en-US" altLang="zh-CN" sz="2800" b="1" dirty="0">
              <a:solidFill>
                <a:srgbClr val="FFFFFF"/>
              </a:solidFill>
              <a:latin typeface="Arial"/>
              <a:cs typeface="Arial"/>
            </a:endParaRPr>
          </a:p>
          <a:p>
            <a:pPr>
              <a:buFont typeface="Arial" charset="0"/>
              <a:buNone/>
            </a:pPr>
            <a:endParaRPr lang="en-US" altLang="zh-CN" sz="2800" b="1" dirty="0">
              <a:solidFill>
                <a:srgbClr val="FFFFFF"/>
              </a:solidFill>
              <a:latin typeface="Arial"/>
              <a:cs typeface="Arial"/>
            </a:endParaRPr>
          </a:p>
          <a:p>
            <a:pPr>
              <a:buFont typeface="Arial" charset="0"/>
              <a:buNone/>
            </a:pPr>
            <a:r>
              <a:rPr lang="ar-JO" altLang="zh-CN" sz="2800" b="1" dirty="0">
                <a:solidFill>
                  <a:srgbClr val="FFFFFF"/>
                </a:solidFill>
                <a:latin typeface="Arial"/>
                <a:cs typeface="Arial"/>
              </a:rPr>
              <a:t>للبشرية (19)</a:t>
            </a:r>
            <a:endParaRPr lang="en-US" altLang="zh-CN" sz="2800" b="1" dirty="0">
              <a:solidFill>
                <a:srgbClr val="FFFFFF"/>
              </a:solidFill>
              <a:latin typeface="Arial"/>
              <a:cs typeface="Arial"/>
            </a:endParaRPr>
          </a:p>
        </p:txBody>
      </p:sp>
      <p:sp>
        <p:nvSpPr>
          <p:cNvPr id="1976342" name="WordArt 22" descr="Narrow vertical"/>
          <p:cNvSpPr>
            <a:spLocks noChangeArrowheads="1" noChangeShapeType="1" noTextEdit="1"/>
          </p:cNvSpPr>
          <p:nvPr/>
        </p:nvSpPr>
        <p:spPr bwMode="auto">
          <a:xfrm>
            <a:off x="7162800" y="1907420"/>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العار</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3" name="WordArt 23" descr="Narrow vertical"/>
          <p:cNvSpPr>
            <a:spLocks noChangeArrowheads="1" noChangeShapeType="1" noTextEdit="1"/>
          </p:cNvSpPr>
          <p:nvPr/>
        </p:nvSpPr>
        <p:spPr bwMode="auto">
          <a:xfrm>
            <a:off x="7162800" y="2760136"/>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الهزيمة</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4" name="WordArt 24" descr="Narrow vertical"/>
          <p:cNvSpPr>
            <a:spLocks noChangeArrowheads="1" noChangeShapeType="1" noTextEdit="1"/>
          </p:cNvSpPr>
          <p:nvPr/>
        </p:nvSpPr>
        <p:spPr bwMode="auto">
          <a:xfrm>
            <a:off x="7162800" y="3564472"/>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الألم</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5" name="WordArt 25" descr="Narrow vertical"/>
          <p:cNvSpPr>
            <a:spLocks noChangeArrowheads="1" noChangeShapeType="1" noTextEdit="1"/>
          </p:cNvSpPr>
          <p:nvPr/>
        </p:nvSpPr>
        <p:spPr bwMode="auto">
          <a:xfrm>
            <a:off x="7162800" y="4511632"/>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التعب</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9" name="WordArt 25" descr="Narrow vertical"/>
          <p:cNvSpPr>
            <a:spLocks noChangeArrowheads="1" noChangeShapeType="1" noTextEdit="1"/>
          </p:cNvSpPr>
          <p:nvPr/>
        </p:nvSpPr>
        <p:spPr bwMode="auto">
          <a:xfrm>
            <a:off x="7196669" y="5256687"/>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الموت</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Tree>
    <p:extLst>
      <p:ext uri="{BB962C8B-B14F-4D97-AF65-F5344CB8AC3E}">
        <p14:creationId xmlns:p14="http://schemas.microsoft.com/office/powerpoint/2010/main" val="426256935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عالم الأصنام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53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rPr>
              <a:t>نتائج الخطية</a:t>
            </a:r>
            <a:endParaRPr lang="en-US" sz="5400" b="1" dirty="0">
              <a:solidFill>
                <a:schemeClr val="bg1"/>
              </a:solidFill>
              <a:effectLst>
                <a:glow rad="101600">
                  <a:schemeClr val="tx1">
                    <a:alpha val="75000"/>
                  </a:schemeClr>
                </a:glow>
              </a:effectLst>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lgn="r">
              <a:defRPr/>
            </a:pPr>
            <a:r>
              <a:rPr lang="ar-JO" sz="3200" b="1" dirty="0">
                <a:solidFill>
                  <a:srgbClr val="FFFFCC"/>
                </a:solidFill>
                <a:effectLst>
                  <a:glow rad="152400">
                    <a:srgbClr val="000000"/>
                  </a:glow>
                </a:effectLst>
                <a:latin typeface="Arial"/>
                <a:cs typeface="Arial"/>
              </a:rPr>
              <a:t>* العار : فانفتحت أعينهما و علما أنهما عريانان فخاطا أوراق تين و صنعا لأنفسها مآزر (تك 3 : 7)</a:t>
            </a:r>
            <a:endParaRPr lang="en-US" sz="3200" b="1" dirty="0">
              <a:solidFill>
                <a:srgbClr val="FFFFCC"/>
              </a:solidFill>
              <a:effectLst>
                <a:glow rad="152400">
                  <a:srgbClr val="000000">
                    <a:alpha val="75000"/>
                  </a:srgbClr>
                </a:glow>
              </a:effectLst>
              <a:latin typeface="Arial"/>
              <a:cs typeface="Arial"/>
            </a:endParaRPr>
          </a:p>
          <a:p>
            <a:pPr algn="r">
              <a:defRPr/>
            </a:pPr>
            <a:r>
              <a:rPr lang="ar-JO" sz="3200" b="1" dirty="0">
                <a:solidFill>
                  <a:srgbClr val="FFFFCC"/>
                </a:solidFill>
                <a:effectLst>
                  <a:glow rad="152400">
                    <a:srgbClr val="000000">
                      <a:alpha val="75000"/>
                    </a:srgbClr>
                  </a:glow>
                </a:effectLst>
                <a:latin typeface="Arial"/>
                <a:cs typeface="Arial"/>
              </a:rPr>
              <a:t>* الإنفصال عن الله : اختبأ آدم في الجنة (تك 3 : 8)</a:t>
            </a:r>
            <a:endParaRPr lang="en-US" sz="3200" b="1" dirty="0">
              <a:solidFill>
                <a:srgbClr val="FFFFCC"/>
              </a:solidFill>
              <a:effectLst>
                <a:glow rad="152400">
                  <a:srgbClr val="000000">
                    <a:alpha val="75000"/>
                  </a:srgbClr>
                </a:glow>
              </a:effectLst>
              <a:latin typeface="Arial"/>
              <a:cs typeface="Arial"/>
            </a:endParaRPr>
          </a:p>
          <a:p>
            <a:pPr algn="r">
              <a:defRPr/>
            </a:pPr>
            <a:r>
              <a:rPr lang="ar-JO" sz="3200" b="1" dirty="0">
                <a:solidFill>
                  <a:srgbClr val="FFFFCC"/>
                </a:solidFill>
                <a:effectLst>
                  <a:glow rad="152400">
                    <a:srgbClr val="000000">
                      <a:alpha val="75000"/>
                    </a:srgbClr>
                  </a:glow>
                </a:effectLst>
                <a:latin typeface="Arial"/>
                <a:cs typeface="Arial"/>
              </a:rPr>
              <a:t>* الموت : يوم تأكل منها موتاً تموت (تك 2 : 17)</a:t>
            </a:r>
            <a:endParaRPr lang="en-US" sz="3200" b="1" dirty="0">
              <a:solidFill>
                <a:srgbClr val="FFFFCC"/>
              </a:solidFill>
              <a:effectLst>
                <a:glow rad="152400">
                  <a:srgbClr val="000000">
                    <a:alpha val="75000"/>
                  </a:srgbClr>
                </a:glow>
              </a:effectLst>
              <a:latin typeface="Arial"/>
              <a:cs typeface="Arial"/>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b="1" dirty="0"/>
              <a:t>متى دخل الموت إلى العالم ؟</a:t>
            </a:r>
            <a:endParaRPr lang="en-US" sz="4800" b="1" dirty="0"/>
          </a:p>
        </p:txBody>
      </p:sp>
    </p:spTree>
    <p:extLst>
      <p:ext uri="{BB962C8B-B14F-4D97-AF65-F5344CB8AC3E}">
        <p14:creationId xmlns:p14="http://schemas.microsoft.com/office/powerpoint/2010/main" val="8657816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charset="0"/>
                <a:ea typeface="ＭＳ Ｐゴシック" charset="0"/>
              </a:rPr>
              <a:t>هل وجد الموت قبل الخطية ؟</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ar-JO" altLang="zh-CN" b="1" dirty="0">
                <a:solidFill>
                  <a:srgbClr val="FFFFFF"/>
                </a:solidFill>
                <a:latin typeface="Arial" charset="0"/>
              </a:rPr>
              <a:t>ماذا تعتقد ؟</a:t>
            </a:r>
            <a:endParaRPr lang="en-US" altLang="zh-CN" b="1" dirty="0">
              <a:solidFill>
                <a:srgbClr val="000000"/>
              </a:solidFill>
              <a:latin typeface="Arial"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ar-JO" sz="6000" b="1" dirty="0">
                  <a:solidFill>
                    <a:srgbClr val="000000"/>
                  </a:solidFill>
                  <a:latin typeface="Arial" pitchFamily="34" charset="0"/>
                  <a:ea typeface="ＭＳ Ｐゴシック" pitchFamily="34" charset="-128"/>
                </a:rPr>
                <a:t>حسن</a:t>
              </a:r>
            </a:p>
            <a:p>
              <a:pPr algn="ctr" defTabSz="914400" eaLnBrk="0" fontAlgn="base" hangingPunct="0">
                <a:spcBef>
                  <a:spcPct val="0"/>
                </a:spcBef>
                <a:spcAft>
                  <a:spcPct val="0"/>
                </a:spcAft>
              </a:pPr>
              <a:r>
                <a:rPr lang="ar-JO" sz="6000" b="1" dirty="0">
                  <a:solidFill>
                    <a:srgbClr val="000000"/>
                  </a:solidFill>
                  <a:latin typeface="Arial" pitchFamily="34" charset="0"/>
                  <a:ea typeface="ＭＳ Ｐゴシック" pitchFamily="34" charset="-128"/>
                </a:rPr>
                <a:t>جداً</a:t>
              </a:r>
              <a:endParaRPr lang="en-US" sz="6000" b="1" dirty="0">
                <a:solidFill>
                  <a:srgbClr val="000000"/>
                </a:solidFill>
                <a:latin typeface="Arial" pitchFamily="34" charset="0"/>
                <a:ea typeface="ＭＳ Ｐゴシック" pitchFamily="34" charset="-128"/>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ar-JO" altLang="zh-CN" sz="3600" b="1" dirty="0">
                <a:solidFill>
                  <a:srgbClr val="FFFFFF"/>
                </a:solidFill>
                <a:latin typeface="Arial" charset="0"/>
              </a:rPr>
              <a:t>ما معنى أن الخليقة كانت حسنة جداً إذا وجد الموت قبلها ؟</a:t>
            </a:r>
            <a:endParaRPr lang="en-US" altLang="zh-CN" sz="3600" b="1" dirty="0">
              <a:solidFill>
                <a:srgbClr val="FFFFFF"/>
              </a:solidFill>
              <a:latin typeface="Arial" charset="0"/>
            </a:endParaRPr>
          </a:p>
        </p:txBody>
      </p:sp>
    </p:spTree>
    <p:extLst>
      <p:ext uri="{BB962C8B-B14F-4D97-AF65-F5344CB8AC3E}">
        <p14:creationId xmlns:p14="http://schemas.microsoft.com/office/powerpoint/2010/main" val="111924432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b="1" dirty="0">
                <a:solidFill>
                  <a:srgbClr val="FF0000"/>
                </a:solidFill>
              </a:rPr>
              <a:t>تاريخين </a:t>
            </a:r>
            <a:r>
              <a:rPr lang="ar-JO" b="1" dirty="0">
                <a:solidFill>
                  <a:schemeClr val="tx1"/>
                </a:solidFill>
              </a:rPr>
              <a:t>للموت</a:t>
            </a:r>
            <a:endParaRPr lang="en-US" b="1"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800" b="1" dirty="0">
                <a:solidFill>
                  <a:srgbClr val="FF0000"/>
                </a:solidFill>
                <a:latin typeface="Arial"/>
                <a:ea typeface="ＭＳ Ｐゴシック"/>
                <a:cs typeface="Arial"/>
              </a:rPr>
              <a:t>البدء</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800" b="1" dirty="0">
                <a:solidFill>
                  <a:srgbClr val="0000CC"/>
                </a:solidFill>
                <a:latin typeface="Arial"/>
                <a:ea typeface="ＭＳ Ｐゴシック"/>
                <a:cs typeface="Arial"/>
              </a:rPr>
              <a:t>المستقبل</a:t>
            </a:r>
            <a:endParaRPr lang="en-US" sz="2800" b="1" dirty="0">
              <a:solidFill>
                <a:srgbClr val="0000CC"/>
              </a:solidFill>
              <a:latin typeface="Arial"/>
              <a:ea typeface="ＭＳ Ｐゴシック"/>
              <a:cs typeface="Arial"/>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كعدو</a:t>
            </a:r>
            <a:endParaRPr lang="en-US" sz="2000" dirty="0">
              <a:solidFill>
                <a:srgbClr val="3366FF"/>
              </a:solidFill>
              <a:latin typeface="Arial"/>
              <a:ea typeface="ＭＳ Ｐゴシック"/>
              <a:cs typeface="Arial"/>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000000"/>
                </a:solidFill>
                <a:latin typeface="Arial"/>
                <a:ea typeface="ＭＳ Ｐゴシック"/>
                <a:cs typeface="Arial"/>
              </a:rPr>
              <a:t>خطية الإنسان</a:t>
            </a:r>
          </a:p>
          <a:p>
            <a:pPr defTabSz="914400" eaLnBrk="1" hangingPunct="1">
              <a:defRPr/>
            </a:pPr>
            <a:r>
              <a:rPr lang="ar-JO" sz="1600" b="1" dirty="0">
                <a:solidFill>
                  <a:srgbClr val="000000"/>
                </a:solidFill>
                <a:latin typeface="Arial"/>
                <a:ea typeface="ＭＳ Ｐゴシック"/>
                <a:cs typeface="Arial"/>
              </a:rPr>
              <a:t>جلبت الموت</a:t>
            </a:r>
            <a:endParaRPr lang="en-US" sz="1600" b="1" dirty="0">
              <a:solidFill>
                <a:srgbClr val="000000"/>
              </a:solidFill>
              <a:latin typeface="Arial"/>
              <a:ea typeface="ＭＳ Ｐゴシック"/>
              <a:cs typeface="Arial"/>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000000"/>
                </a:solidFill>
                <a:latin typeface="Arial"/>
                <a:ea typeface="ＭＳ Ｐゴシック"/>
                <a:cs typeface="Arial"/>
              </a:rPr>
              <a:t>سوف ينتهي </a:t>
            </a:r>
          </a:p>
          <a:p>
            <a:pPr defTabSz="914400" eaLnBrk="1" hangingPunct="1">
              <a:defRPr/>
            </a:pPr>
            <a:r>
              <a:rPr lang="ar-JO" sz="1600" b="1" dirty="0">
                <a:solidFill>
                  <a:srgbClr val="000000"/>
                </a:solidFill>
                <a:latin typeface="Arial"/>
                <a:ea typeface="ＭＳ Ｐゴシック"/>
                <a:cs typeface="Arial"/>
              </a:rPr>
              <a:t>الموت في</a:t>
            </a:r>
            <a:endParaRPr lang="en-US" sz="1600" b="1" dirty="0">
              <a:solidFill>
                <a:srgbClr val="000000"/>
              </a:solidFill>
              <a:latin typeface="Arial"/>
              <a:ea typeface="ＭＳ Ｐゴシック"/>
              <a:cs typeface="Arial"/>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بضعة آلاف من السنين</a:t>
            </a:r>
            <a:endParaRPr lang="en-US" sz="1600" b="1" dirty="0">
              <a:solidFill>
                <a:srgbClr val="FFFFFF"/>
              </a:solidFill>
              <a:latin typeface="Arial"/>
              <a:ea typeface="ＭＳ Ｐゴシック"/>
              <a:cs typeface="Arial"/>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مؤقت</a:t>
            </a:r>
            <a:endParaRPr lang="en-US" sz="2000" dirty="0">
              <a:solidFill>
                <a:srgbClr val="3366FF"/>
              </a:solidFill>
              <a:latin typeface="Arial"/>
              <a:ea typeface="ＭＳ Ｐゴシック"/>
              <a:cs typeface="Arial"/>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لا موت</a:t>
            </a:r>
            <a:endParaRPr lang="en-US" sz="1600" b="1" dirty="0">
              <a:solidFill>
                <a:srgbClr val="FFFFFF"/>
              </a:solidFill>
              <a:latin typeface="Arial"/>
              <a:ea typeface="ＭＳ Ｐゴシック"/>
              <a:cs typeface="Arial"/>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لا موت</a:t>
            </a:r>
            <a:endParaRPr lang="en-US" sz="1600" b="1" dirty="0">
              <a:solidFill>
                <a:srgbClr val="FFFFFF"/>
              </a:solidFill>
              <a:latin typeface="Arial"/>
              <a:ea typeface="ＭＳ Ｐゴシック"/>
              <a:cs typeface="Arial"/>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400" b="1" dirty="0">
                <a:solidFill>
                  <a:srgbClr val="000000"/>
                </a:solidFill>
                <a:latin typeface="Arial"/>
                <a:ea typeface="ＭＳ Ｐゴシック"/>
                <a:cs typeface="Arial"/>
              </a:rPr>
              <a:t>كلمة</a:t>
            </a:r>
          </a:p>
          <a:p>
            <a:pPr defTabSz="914400" eaLnBrk="1" hangingPunct="1">
              <a:defRPr/>
            </a:pPr>
            <a:r>
              <a:rPr lang="ar-JO" sz="2400" b="1" dirty="0">
                <a:solidFill>
                  <a:srgbClr val="000000"/>
                </a:solidFill>
                <a:latin typeface="Arial"/>
                <a:ea typeface="ＭＳ Ｐゴシック"/>
                <a:cs typeface="Arial"/>
              </a:rPr>
              <a:t>الله</a:t>
            </a:r>
            <a:endParaRPr lang="en-US" sz="2400" b="1" dirty="0">
              <a:solidFill>
                <a:srgbClr val="000000"/>
              </a:solidFill>
              <a:latin typeface="Arial"/>
              <a:ea typeface="ＭＳ Ｐゴシック"/>
              <a:cs typeface="Arial"/>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400" b="1" dirty="0">
                  <a:solidFill>
                    <a:srgbClr val="000000"/>
                  </a:solidFill>
                  <a:latin typeface="Arial"/>
                  <a:ea typeface="ＭＳ Ｐゴシック"/>
                  <a:cs typeface="Arial"/>
                </a:rPr>
                <a:t>الرأي</a:t>
              </a:r>
            </a:p>
            <a:p>
              <a:pPr defTabSz="914400" eaLnBrk="1" hangingPunct="1">
                <a:defRPr/>
              </a:pPr>
              <a:r>
                <a:rPr lang="ar-JO" sz="2400" b="1" dirty="0">
                  <a:solidFill>
                    <a:srgbClr val="000000"/>
                  </a:solidFill>
                  <a:latin typeface="Arial"/>
                  <a:ea typeface="ＭＳ Ｐゴシック"/>
                  <a:cs typeface="Arial"/>
                </a:rPr>
                <a:t>البشري</a:t>
              </a:r>
              <a:endParaRPr lang="en-US" sz="2400" b="1" dirty="0">
                <a:solidFill>
                  <a:srgbClr val="000000"/>
                </a:solidFill>
                <a:latin typeface="Arial"/>
                <a:ea typeface="ＭＳ Ｐゴシック"/>
                <a:cs typeface="Arial"/>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400" b="1" dirty="0">
                  <a:solidFill>
                    <a:srgbClr val="000000"/>
                  </a:solidFill>
                  <a:latin typeface="Arial"/>
                  <a:ea typeface="ＭＳ Ｐゴシック"/>
                  <a:cs typeface="Arial"/>
                </a:rPr>
                <a:t>ملايين و ملايين السنين</a:t>
              </a:r>
              <a:endParaRPr lang="en-US" sz="1400" b="1" dirty="0">
                <a:solidFill>
                  <a:srgbClr val="000000"/>
                </a:solidFill>
                <a:latin typeface="Arial"/>
                <a:ea typeface="ＭＳ Ｐゴシック"/>
                <a:cs typeface="Arial"/>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lnSpc>
                  <a:spcPct val="80000"/>
                </a:lnSpc>
                <a:defRPr/>
              </a:pPr>
              <a:r>
                <a:rPr lang="ar-JO" sz="1600" b="1" dirty="0">
                  <a:solidFill>
                    <a:srgbClr val="000000"/>
                  </a:solidFill>
                  <a:latin typeface="Arial"/>
                  <a:ea typeface="ＭＳ Ｐゴシック"/>
                  <a:cs typeface="Arial"/>
                </a:rPr>
                <a:t>الحياة و الموت دائماً معاً</a:t>
              </a:r>
              <a:endParaRPr lang="en-US" sz="1600" b="1" dirty="0">
                <a:solidFill>
                  <a:srgbClr val="000000"/>
                </a:solidFill>
                <a:latin typeface="Arial"/>
                <a:ea typeface="ＭＳ Ｐゴシック"/>
                <a:cs typeface="Arial"/>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lnSpc>
                  <a:spcPct val="80000"/>
                </a:lnSpc>
                <a:defRPr/>
              </a:pPr>
              <a:r>
                <a:rPr lang="ar-JO" sz="1600" b="1" dirty="0">
                  <a:solidFill>
                    <a:srgbClr val="000000"/>
                  </a:solidFill>
                  <a:latin typeface="Arial"/>
                  <a:ea typeface="ＭＳ Ｐゴシック"/>
                  <a:cs typeface="Arial"/>
                </a:rPr>
                <a:t>طالما هناك حياة فهناك موت</a:t>
              </a:r>
              <a:endParaRPr lang="en-US" sz="1600" b="1" dirty="0">
                <a:solidFill>
                  <a:srgbClr val="000000"/>
                </a:solidFill>
                <a:latin typeface="Arial"/>
                <a:ea typeface="ＭＳ Ｐゴシック"/>
                <a:cs typeface="Arial"/>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دائم في التاريخ</a:t>
              </a:r>
              <a:endParaRPr lang="en-US" sz="2000" dirty="0">
                <a:solidFill>
                  <a:srgbClr val="3366FF"/>
                </a:solidFill>
                <a:latin typeface="Arial"/>
                <a:ea typeface="ＭＳ Ｐゴシック"/>
                <a:cs typeface="Arial"/>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a:defRPr/>
            </a:pPr>
            <a:r>
              <a:rPr lang="ar-JO" sz="3600" b="1" dirty="0">
                <a:solidFill>
                  <a:srgbClr val="FFFFFF"/>
                </a:solidFill>
                <a:latin typeface="Arial"/>
                <a:ea typeface="ＭＳ Ｐゴシック" charset="-128"/>
                <a:cs typeface="ＭＳ Ｐゴシック" charset="-128"/>
              </a:rPr>
              <a:t>منذ متى وجد الموت (رو 5 : 12) ؟</a:t>
            </a:r>
            <a:endParaRPr lang="en-US" sz="3600" b="1" dirty="0">
              <a:solidFill>
                <a:srgbClr val="FFFFFF"/>
              </a:solidFill>
              <a:latin typeface="Arial"/>
              <a:ea typeface="ＭＳ Ｐゴシック" charset="-128"/>
              <a:cs typeface="ＭＳ Ｐゴシック" charset="-128"/>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cs typeface="+mj-cs"/>
              </a:rPr>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pic>
        <p:nvPicPr>
          <p:cNvPr id="329736" name="Picture 9"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02" t="48271" r="28302"/>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طوفان نوح</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000" b="1" dirty="0">
                <a:solidFill>
                  <a:srgbClr val="FFFFFF"/>
                </a:solidFill>
                <a:latin typeface="Arial"/>
                <a:ea typeface="ＭＳ Ｐゴシック"/>
                <a:cs typeface="Arial"/>
              </a:rPr>
              <a:t>سجل الحفريات</a:t>
            </a:r>
            <a:endParaRPr lang="en-US" sz="2000" b="1" dirty="0">
              <a:solidFill>
                <a:srgbClr val="FFFFFF"/>
              </a:solidFill>
              <a:latin typeface="Arial"/>
              <a:ea typeface="ＭＳ Ｐゴシック"/>
              <a:cs typeface="Arial"/>
            </a:endParaRP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Black"/>
                  <a:ea typeface="ＭＳ Ｐゴシック"/>
                  <a:cs typeface="Arial Black"/>
                </a:rPr>
                <a:t>ألم</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Black"/>
                  <a:ea typeface="ＭＳ Ｐゴシック"/>
                  <a:cs typeface="Arial Black"/>
                </a:rPr>
                <a:t>موت</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Black"/>
                  <a:ea typeface="ＭＳ Ｐゴシック"/>
                  <a:cs typeface="Arial Black"/>
                </a:rPr>
                <a:t>قتل</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Black"/>
                  <a:ea typeface="ＭＳ Ｐゴシック"/>
                  <a:cs typeface="Arial Black"/>
                </a:rPr>
                <a:t>مرض</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Black"/>
                  <a:ea typeface="ＭＳ Ｐゴシック"/>
                  <a:cs typeface="Arial Black"/>
                </a:rPr>
                <a:t>صراع</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Black"/>
                  <a:ea typeface="ＭＳ Ｐゴシック"/>
                  <a:cs typeface="Arial Black"/>
                </a:rPr>
                <a:t>معاناة</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Black"/>
                  <a:ea typeface="ＭＳ Ｐゴシック"/>
                  <a:cs typeface="Arial Black"/>
                </a:rPr>
                <a:t>انقراض</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491531" name="Picture 8"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2360" t="18889" r="23219" b="54445"/>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1000" b="1" dirty="0">
                <a:solidFill>
                  <a:srgbClr val="000000"/>
                </a:solidFill>
                <a:latin typeface="Arial"/>
                <a:ea typeface="ＭＳ Ｐゴシック"/>
                <a:cs typeface="Arial"/>
              </a:rPr>
              <a:t>جنة عدن</a:t>
            </a:r>
            <a:endParaRPr lang="en-US" sz="1000" b="1"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7132009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algn="ctr">
              <a:defRPr/>
            </a:pPr>
            <a:r>
              <a:rPr lang="ar-JO" sz="3600" b="1" dirty="0">
                <a:solidFill>
                  <a:srgbClr val="FFFFCC"/>
                </a:solidFill>
                <a:effectLst>
                  <a:glow rad="101600">
                    <a:srgbClr val="000000">
                      <a:alpha val="75000"/>
                    </a:srgbClr>
                  </a:glow>
                </a:effectLst>
                <a:latin typeface="Arial Narrow"/>
              </a:rPr>
              <a:t>من أجل ذلك كأنما بإنسان واحد دخلت الخطية إلى العالم و بالخطية الموت و هكذا اجتاز الموت إلى جميع الناس إذ أخطأ الجميع</a:t>
            </a:r>
            <a:endParaRPr lang="en-US" sz="3600" b="1" dirty="0">
              <a:solidFill>
                <a:srgbClr val="FFFFCC"/>
              </a:solidFill>
              <a:effectLst>
                <a:glow rad="101600">
                  <a:srgbClr val="000000">
                    <a:alpha val="75000"/>
                  </a:srgbClr>
                </a:glow>
              </a:effectLst>
              <a:latin typeface="Arial Narrow"/>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رومية 5 : 12</a:t>
            </a:r>
            <a:endPar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رومية 5 : 12</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4554654"/>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lgn="ctr">
              <a:defRPr/>
            </a:pPr>
            <a:endParaRPr lang="ar-JO" sz="3600" b="1" dirty="0">
              <a:solidFill>
                <a:srgbClr val="FFFFCC"/>
              </a:solidFill>
              <a:effectLst>
                <a:glow rad="101600">
                  <a:srgbClr val="000000">
                    <a:alpha val="75000"/>
                  </a:srgbClr>
                </a:glow>
              </a:effectLst>
              <a:latin typeface="Arial Narrow"/>
            </a:endParaRPr>
          </a:p>
          <a:p>
            <a:pPr algn="ctr">
              <a:defRPr/>
            </a:pPr>
            <a:r>
              <a:rPr lang="ar-JO" sz="3600" b="1" dirty="0">
                <a:solidFill>
                  <a:srgbClr val="FFFFCC"/>
                </a:solidFill>
                <a:effectLst>
                  <a:glow rad="101600">
                    <a:srgbClr val="000000">
                      <a:alpha val="75000"/>
                    </a:srgbClr>
                  </a:glow>
                </a:effectLst>
                <a:latin typeface="Arial Narrow"/>
              </a:rPr>
              <a:t>عندما أخطأ آدم دخلت الخطية إلى العالم و أحضرت خطية آدم الموت الذي دخل إلى الجميع إذ أخطأ الجميع</a:t>
            </a:r>
            <a:endParaRPr lang="en-US" sz="3600" b="1" dirty="0">
              <a:solidFill>
                <a:srgbClr val="FFFFCC"/>
              </a:solidFill>
              <a:effectLst>
                <a:glow rad="101600">
                  <a:srgbClr val="000000">
                    <a:alpha val="75000"/>
                  </a:srgbClr>
                </a:glow>
              </a:effectLst>
              <a:latin typeface="Arial Narrow"/>
            </a:endParaRPr>
          </a:p>
        </p:txBody>
      </p:sp>
    </p:spTree>
    <p:extLst>
      <p:ext uri="{BB962C8B-B14F-4D97-AF65-F5344CB8AC3E}">
        <p14:creationId xmlns:p14="http://schemas.microsoft.com/office/powerpoint/2010/main" val="319354332"/>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a:defRPr/>
            </a:pPr>
            <a:r>
              <a:rPr lang="ar-JO" sz="6000" b="1" dirty="0">
                <a:solidFill>
                  <a:srgbClr val="FFFFFF"/>
                </a:solidFill>
                <a:effectLst>
                  <a:outerShdw blurRad="38100" dist="38100" dir="2700000" algn="tl">
                    <a:srgbClr val="000000">
                      <a:alpha val="43137"/>
                    </a:srgbClr>
                  </a:outerShdw>
                </a:effectLst>
              </a:rPr>
              <a:t>1. نثق بأنفسنا بدلاً من الله</a:t>
            </a:r>
            <a:endParaRPr lang="en-US" sz="6000" b="1" dirty="0">
              <a:solidFill>
                <a:srgbClr val="FFFF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1" y="3978677"/>
            <a:ext cx="4320480" cy="1146757"/>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chemeClr val="tx1"/>
                </a:solidFill>
                <a:effectLst/>
              </a:rPr>
              <a:t>قد الآخرين بقلبك</a:t>
            </a:r>
          </a:p>
          <a:p>
            <a:r>
              <a:rPr lang="ar-JO" dirty="0">
                <a:solidFill>
                  <a:schemeClr val="tx1"/>
                </a:solidFill>
                <a:effectLst/>
              </a:rPr>
              <a:t>ليس بكتابك المقدس</a:t>
            </a:r>
            <a:endParaRPr lang="en-US" dirty="0">
              <a:solidFill>
                <a:schemeClr val="tx1"/>
              </a:solidFill>
              <a:effectLst/>
            </a:endParaRPr>
          </a:p>
        </p:txBody>
      </p:sp>
    </p:spTree>
    <p:extLst>
      <p:ext uri="{BB962C8B-B14F-4D97-AF65-F5344CB8AC3E}">
        <p14:creationId xmlns:p14="http://schemas.microsoft.com/office/powerpoint/2010/main" val="16129739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ملايين الأمريكيين سعداء بدون الدين</a:t>
            </a:r>
            <a:br>
              <a:rPr lang="ar-JO"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LivingWithoutReligion.org</a:t>
            </a:r>
          </a:p>
        </p:txBody>
      </p:sp>
      <p:pic>
        <p:nvPicPr>
          <p:cNvPr id="2" name="Picture 1"/>
          <p:cNvPicPr>
            <a:picLocks noChangeAspect="1"/>
          </p:cNvPicPr>
          <p:nvPr/>
        </p:nvPicPr>
        <p:blipFill>
          <a:blip r:embed="rId3"/>
          <a:stretch>
            <a:fillRect/>
          </a:stretch>
        </p:blipFill>
        <p:spPr>
          <a:xfrm>
            <a:off x="0" y="1041400"/>
            <a:ext cx="9144000" cy="4764364"/>
          </a:xfrm>
          <a:prstGeom prst="rect">
            <a:avLst/>
          </a:prstGeom>
        </p:spPr>
      </p:pic>
      <p:sp>
        <p:nvSpPr>
          <p:cNvPr id="5" name="Title 1">
            <a:extLst>
              <a:ext uri="{FF2B5EF4-FFF2-40B4-BE49-F238E27FC236}">
                <a16:creationId xmlns:a16="http://schemas.microsoft.com/office/drawing/2014/main" id="{058171B8-746E-0D40-994D-E39FF9254629}"/>
              </a:ext>
            </a:extLst>
          </p:cNvPr>
          <p:cNvSpPr txBox="1">
            <a:spLocks/>
          </p:cNvSpPr>
          <p:nvPr/>
        </p:nvSpPr>
        <p:spPr bwMode="auto">
          <a:xfrm>
            <a:off x="3149097" y="1294409"/>
            <a:ext cx="5923649" cy="20069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noFill/>
                </a:ln>
                <a:solidFill>
                  <a:schemeClr val="bg1"/>
                </a:solidFill>
                <a:effectLst/>
                <a:uLnTx/>
                <a:uFillTx/>
                <a:latin typeface="Arial"/>
                <a:ea typeface="ＭＳ Ｐゴシック" pitchFamily="-108" charset="-128"/>
                <a:cs typeface="Arial"/>
              </a:rPr>
              <a:t>ملايين الأمريكيين سعداء بدون الدين</a:t>
            </a:r>
            <a:endParaRPr kumimoji="0" lang="en-US" sz="4000" b="1" i="0" u="none" strike="noStrike" kern="0" cap="none" spc="0" normalizeH="0" baseline="0" noProof="0" dirty="0">
              <a:ln>
                <a:noFill/>
              </a:ln>
              <a:solidFill>
                <a:schemeClr val="bg1"/>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955711779"/>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707993"/>
            <a:ext cx="9144000" cy="1079665"/>
          </a:xfrm>
          <a:effectLst>
            <a:outerShdw blurRad="63500" dist="35921" dir="2700000" algn="ctr" rotWithShape="0">
              <a:schemeClr val="tx2">
                <a:alpha val="74998"/>
              </a:schemeClr>
            </a:outerShdw>
          </a:effectLst>
        </p:spPr>
        <p:txBody>
          <a:bodyPr anchor="ctr"/>
          <a:lstStyle/>
          <a:p>
            <a:pP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أنت تعلم أنها خرافة</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هذا الموسم احتفل بسبب الموسم</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0"/>
            <a:ext cx="9150421" cy="6858000"/>
          </a:xfrm>
          <a:prstGeom prst="rect">
            <a:avLst/>
          </a:prstGeom>
        </p:spPr>
      </p:pic>
    </p:spTree>
    <p:extLst>
      <p:ext uri="{BB962C8B-B14F-4D97-AF65-F5344CB8AC3E}">
        <p14:creationId xmlns:p14="http://schemas.microsoft.com/office/powerpoint/2010/main" val="12150664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1"/>
                </a:solidFill>
                <a:effectLst/>
                <a:latin typeface="Arial" charset="0"/>
                <a:ea typeface="ＭＳ Ｐゴシック" charset="0"/>
                <a:cs typeface="ＭＳ Ｐゴシック" charset="0"/>
              </a:rPr>
              <a:t>أؤمن بالإنسانية و ليس بالله</a:t>
            </a:r>
            <a:endParaRPr lang="en-US" b="1" dirty="0">
              <a:solidFill>
                <a:schemeClr val="tx1"/>
              </a:solidFill>
              <a:effectLst/>
              <a:latin typeface="Arial" charset="0"/>
              <a:ea typeface="ＭＳ Ｐゴシック" charset="0"/>
              <a:cs typeface="ＭＳ Ｐゴシック" charset="0"/>
            </a:endParaRPr>
          </a:p>
        </p:txBody>
      </p:sp>
      <p:sp>
        <p:nvSpPr>
          <p:cNvPr id="7" name="Title 1">
            <a:extLst>
              <a:ext uri="{FF2B5EF4-FFF2-40B4-BE49-F238E27FC236}">
                <a16:creationId xmlns:a16="http://schemas.microsoft.com/office/drawing/2014/main" id="{2B6EC74A-13F6-6F41-ADA5-542003986936}"/>
              </a:ext>
            </a:extLst>
          </p:cNvPr>
          <p:cNvSpPr txBox="1">
            <a:spLocks/>
          </p:cNvSpPr>
          <p:nvPr/>
        </p:nvSpPr>
        <p:spPr bwMode="auto">
          <a:xfrm>
            <a:off x="330216" y="3931053"/>
            <a:ext cx="5842142" cy="9222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rPr>
              <a:t>بروك بيرد, سكرامانتو</a:t>
            </a:r>
          </a:p>
          <a:p>
            <a:r>
              <a:rPr lang="ar-JO" sz="2800" dirty="0">
                <a:solidFill>
                  <a:schemeClr val="bg1"/>
                </a:solidFill>
              </a:rPr>
              <a:t>متطوعة .... ملحدة</a:t>
            </a:r>
            <a:endParaRPr lang="en-US" sz="2800" dirty="0">
              <a:solidFill>
                <a:schemeClr val="bg1"/>
              </a:solidFill>
            </a:endParaRPr>
          </a:p>
        </p:txBody>
      </p:sp>
      <p:sp>
        <p:nvSpPr>
          <p:cNvPr id="8" name="Title 1">
            <a:extLst>
              <a:ext uri="{FF2B5EF4-FFF2-40B4-BE49-F238E27FC236}">
                <a16:creationId xmlns:a16="http://schemas.microsoft.com/office/drawing/2014/main" id="{E0515A74-D3A5-004D-8FC0-821F8F6D2D51}"/>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rPr>
              <a:t>التحرر من مؤسسة الدين</a:t>
            </a:r>
            <a:endParaRPr lang="en-US" sz="2800" dirty="0">
              <a:solidFill>
                <a:schemeClr val="bg1"/>
              </a:solidFill>
            </a:endParaRPr>
          </a:p>
        </p:txBody>
      </p:sp>
    </p:spTree>
    <p:extLst>
      <p:ext uri="{BB962C8B-B14F-4D97-AF65-F5344CB8AC3E}">
        <p14:creationId xmlns:p14="http://schemas.microsoft.com/office/powerpoint/2010/main" val="3185492469"/>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0700" y="0"/>
            <a:ext cx="5553075" cy="6858000"/>
          </a:xfrm>
          <a:prstGeom prst="rect">
            <a:avLst/>
          </a:prstGeom>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a:ea typeface="ＭＳ Ｐゴシック" charset="0"/>
                <a:cs typeface="Arial"/>
              </a:rPr>
              <a:t>نحتاج إلى مخلص</a:t>
            </a:r>
            <a:endParaRPr lang="en-US" sz="5400" b="1" kern="1200" dirty="0">
              <a:solidFill>
                <a:srgbClr val="FFFFFF"/>
              </a:solidFill>
              <a:effectLst>
                <a:glow rad="177800">
                  <a:srgbClr val="000000"/>
                </a:glow>
              </a:effectLst>
              <a:latin typeface="Arial"/>
              <a:ea typeface="ＭＳ Ｐゴシック" charset="0"/>
              <a:cs typeface="Arial"/>
            </a:endParaRPr>
          </a:p>
        </p:txBody>
      </p:sp>
    </p:spTree>
    <p:extLst>
      <p:ext uri="{BB962C8B-B14F-4D97-AF65-F5344CB8AC3E}">
        <p14:creationId xmlns:p14="http://schemas.microsoft.com/office/powerpoint/2010/main" val="348352606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36850" cy="6858000"/>
          </a:xfrm>
          <a:prstGeom prst="rect">
            <a:avLst/>
          </a:prstGeom>
        </p:spPr>
      </p:pic>
      <p:sp>
        <p:nvSpPr>
          <p:cNvPr id="2050" name="Rectangle 2"/>
          <p:cNvSpPr>
            <a:spLocks noGrp="1" noChangeArrowheads="1"/>
          </p:cNvSpPr>
          <p:nvPr>
            <p:ph type="ctrTitle"/>
          </p:nvPr>
        </p:nvSpPr>
        <p:spPr>
          <a:xfrm>
            <a:off x="1" y="57729"/>
            <a:ext cx="9144000" cy="1873863"/>
          </a:xfrm>
        </p:spPr>
        <p:txBody>
          <a:bodyPr/>
          <a:lstStyle/>
          <a:p>
            <a:pPr marL="904875" indent="-904875" algn="r" eaLnBrk="1" hangingPunct="1">
              <a:defRPr/>
            </a:pPr>
            <a:r>
              <a:rPr lang="ar-JO" sz="6000" dirty="0">
                <a:effectLst>
                  <a:glow rad="190500">
                    <a:schemeClr val="tx1"/>
                  </a:glow>
                </a:effectLst>
              </a:rPr>
              <a:t>2. </a:t>
            </a:r>
            <a:r>
              <a:rPr lang="ar-JO" sz="6000" dirty="0">
                <a:solidFill>
                  <a:srgbClr val="FFFF00"/>
                </a:solidFill>
                <a:effectLst>
                  <a:glow rad="190500">
                    <a:schemeClr val="tx1"/>
                  </a:glow>
                </a:effectLst>
              </a:rPr>
              <a:t>يخلصنا</a:t>
            </a:r>
            <a:r>
              <a:rPr lang="ar-JO" sz="6000" dirty="0">
                <a:effectLst>
                  <a:glow rad="190500">
                    <a:schemeClr val="tx1"/>
                  </a:glow>
                </a:effectLst>
              </a:rPr>
              <a:t> يسوع من عقوبة الخطية</a:t>
            </a:r>
            <a:endParaRPr lang="en-US" sz="6000" dirty="0">
              <a:effectLst>
                <a:glow rad="190500">
                  <a:schemeClr val="tx1"/>
                </a:glow>
              </a:effectLst>
            </a:endParaRPr>
          </a:p>
        </p:txBody>
      </p:sp>
    </p:spTree>
    <p:extLst>
      <p:ext uri="{BB962C8B-B14F-4D97-AF65-F5344CB8AC3E}">
        <p14:creationId xmlns:p14="http://schemas.microsoft.com/office/powerpoint/2010/main" val="28253226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سمعا صوت الرب الإله ماشياً في الجنة عند هبوب ريح النهار فاختبأ آدم و امرأته من وجه الرب الإله في وسط شجر الجنة فنادى الرب الإله آدم و قال له أين أنت</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(تك 3 : 8 – 9)</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42497739"/>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8876" y="3413364"/>
            <a:ext cx="5145124" cy="346387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فقال سمعت صوتك في الجنة فخشيت لأني عريان فاختبأت</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063"/>
            <a:ext cx="3636436"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ar-JO" sz="6600" b="1" baseline="30000" dirty="0">
              <a:solidFill>
                <a:srgbClr val="FFFFFF"/>
              </a:solidFill>
              <a:effectLst>
                <a:glow rad="127000">
                  <a:srgbClr val="000000"/>
                </a:glow>
              </a:effectLst>
              <a:latin typeface="Arial" charset="0"/>
              <a:ea typeface="ＭＳ Ｐゴシック" charset="0"/>
              <a:cs typeface="ＭＳ Ｐゴシック" charset="0"/>
            </a:endParaRPr>
          </a:p>
          <a:p>
            <a:pPr>
              <a:defRPr/>
            </a:pPr>
            <a:r>
              <a:rPr lang="ar-JO" sz="6600" b="1" baseline="30000" dirty="0">
                <a:solidFill>
                  <a:srgbClr val="FFFFFF"/>
                </a:solidFill>
                <a:effectLst>
                  <a:glow rad="127000">
                    <a:srgbClr val="000000"/>
                  </a:glow>
                </a:effectLst>
                <a:latin typeface="Arial" charset="0"/>
                <a:ea typeface="ＭＳ Ｐゴシック" charset="0"/>
                <a:cs typeface="ＭＳ Ｐゴシック" charset="0"/>
              </a:rPr>
              <a:t>فقال من أعلمك أنك عريان هل أكلت من الشجرة التي أوصيتك أن لا تأكل منها </a:t>
            </a:r>
          </a:p>
          <a:p>
            <a:pPr>
              <a:defRPr/>
            </a:pPr>
            <a:r>
              <a:rPr lang="ar-JO" sz="6000" b="1" baseline="30000" dirty="0">
                <a:solidFill>
                  <a:srgbClr val="FFFFFF"/>
                </a:solidFill>
                <a:effectLst>
                  <a:glow rad="127000">
                    <a:srgbClr val="000000"/>
                  </a:glow>
                </a:effectLst>
                <a:latin typeface="Arial" charset="0"/>
                <a:ea typeface="ＭＳ Ｐゴシック" charset="0"/>
                <a:cs typeface="ＭＳ Ｐゴシック" charset="0"/>
              </a:rPr>
              <a:t>(تك 3 : 10 – 11)</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657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5224268" y="0"/>
            <a:ext cx="3810000" cy="3810000"/>
          </a:xfrm>
          <a:prstGeom prst="rect">
            <a:avLst/>
          </a:prstGeom>
        </p:spPr>
      </p:pic>
      <p:pic>
        <p:nvPicPr>
          <p:cNvPr id="8" name="Picture 7"/>
          <p:cNvPicPr>
            <a:picLocks noChangeAspect="1"/>
          </p:cNvPicPr>
          <p:nvPr/>
        </p:nvPicPr>
        <p:blipFill>
          <a:blip r:embed="rId4"/>
          <a:stretch>
            <a:fillRect/>
          </a:stretch>
        </p:blipFill>
        <p:spPr>
          <a:xfrm>
            <a:off x="5714398" y="3376172"/>
            <a:ext cx="3429601" cy="3481828"/>
          </a:xfrm>
          <a:prstGeom prst="rect">
            <a:avLst/>
          </a:prstGeom>
        </p:spPr>
      </p:pic>
      <p:sp>
        <p:nvSpPr>
          <p:cNvPr id="900098" name="Rectangle 2"/>
          <p:cNvSpPr>
            <a:spLocks noGrp="1" noChangeArrowheads="1"/>
          </p:cNvSpPr>
          <p:nvPr>
            <p:ph type="ctrTitle"/>
          </p:nvPr>
        </p:nvSpPr>
        <p:spPr>
          <a:xfrm>
            <a:off x="0" y="43012"/>
            <a:ext cx="5714398" cy="3333160"/>
          </a:xfrm>
          <a:effectLst>
            <a:outerShdw blurRad="63500" dist="35921" dir="2700000" algn="ctr" rotWithShape="0">
              <a:schemeClr val="tx2">
                <a:alpha val="74998"/>
              </a:schemeClr>
            </a:outerShdw>
          </a:effectLst>
        </p:spPr>
        <p:txBody>
          <a:bodyPr anchor="ctr"/>
          <a:lstStyle/>
          <a:p>
            <a:pPr>
              <a:defRPr/>
            </a:pPr>
            <a:r>
              <a:rPr lang="ar-JO" sz="6000" dirty="0"/>
              <a:t>من يحب الدوس </a:t>
            </a:r>
            <a:br>
              <a:rPr lang="ar-JO" sz="6000" dirty="0"/>
            </a:br>
            <a:r>
              <a:rPr lang="ar-JO" sz="6000" dirty="0"/>
              <a:t>على الثعابين؟</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3154406"/>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119107" name="Rectangle 3"/>
          <p:cNvSpPr>
            <a:spLocks noGrp="1" noChangeArrowheads="1"/>
          </p:cNvSpPr>
          <p:nvPr>
            <p:ph type="title" idx="4294967295"/>
          </p:nvPr>
        </p:nvSpPr>
        <p:spPr>
          <a:xfrm>
            <a:off x="0" y="3810000"/>
            <a:ext cx="3962400" cy="914400"/>
          </a:xfrm>
        </p:spPr>
        <p:txBody>
          <a:bodyPr/>
          <a:lstStyle/>
          <a:p>
            <a:pPr eaLnBrk="1" hangingPunct="1">
              <a:defRPr/>
            </a:pPr>
            <a:r>
              <a:rPr lang="ar-JO" sz="3600" b="1" dirty="0">
                <a:effectLst>
                  <a:glow rad="101600">
                    <a:schemeClr val="tx1">
                      <a:alpha val="75000"/>
                    </a:schemeClr>
                  </a:glow>
                  <a:outerShdw blurRad="50800" dist="63500" dir="2700000" algn="tl" rotWithShape="0">
                    <a:srgbClr val="000000"/>
                  </a:outerShdw>
                </a:effectLst>
                <a:cs typeface="+mj-cs"/>
              </a:rPr>
              <a:t>تكوين 3 : 14</a:t>
            </a:r>
            <a:endParaRPr lang="en-US" sz="1400" dirty="0">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463" y="3175"/>
            <a:ext cx="767873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فقال الرب الإله للحية لأنك فعلت هذا ملعونة أنت من جميع البهائم و من جميع وحوش البرية على بطنك تسعين و تراباً تأكلين كل أيام حياتك</a:t>
            </a:r>
          </a:p>
          <a:p>
            <a:pPr algn="ctr">
              <a:spcBef>
                <a:spcPct val="50000"/>
              </a:spcBef>
              <a:defRPr/>
            </a:pPr>
            <a:endPar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endParaRPr>
          </a:p>
        </p:txBody>
      </p:sp>
      <p:pic>
        <p:nvPicPr>
          <p:cNvPr id="423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9238" y="3429000"/>
            <a:ext cx="5080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228600" y="57150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defRPr/>
            </a:pPr>
            <a:r>
              <a:rPr lang="ar-JO" b="1" dirty="0">
                <a:solidFill>
                  <a:srgbClr val="FFFF00"/>
                </a:solidFill>
                <a:effectLst>
                  <a:glow rad="101600">
                    <a:srgbClr val="000000">
                      <a:alpha val="75000"/>
                    </a:srgbClr>
                  </a:glow>
                  <a:outerShdw blurRad="50800" dist="63500" dir="2700000" algn="tl" rotWithShape="0">
                    <a:srgbClr val="000000"/>
                  </a:outerShdw>
                </a:effectLst>
              </a:rPr>
              <a:t>لعنت </a:t>
            </a:r>
            <a:r>
              <a:rPr lang="ar-JO" b="1" dirty="0">
                <a:effectLst>
                  <a:glow rad="101600">
                    <a:srgbClr val="000000">
                      <a:alpha val="75000"/>
                    </a:srgbClr>
                  </a:glow>
                  <a:outerShdw blurRad="50800" dist="63500" dir="2700000" algn="tl" rotWithShape="0">
                    <a:srgbClr val="000000"/>
                  </a:outerShdw>
                </a:effectLst>
              </a:rPr>
              <a:t>الحية (3 : 14)</a:t>
            </a:r>
            <a:endParaRPr lang="en-US" sz="1800" dirty="0">
              <a:effectLst>
                <a:glow rad="101600">
                  <a:srgbClr val="000000">
                    <a:alpha val="75000"/>
                  </a:srgbClr>
                </a:glow>
                <a:outerShdw blurRad="50800" dist="63500" dir="2700000" algn="tl" rotWithShape="0">
                  <a:srgbClr val="000000"/>
                </a:outerShdw>
              </a:effectLst>
            </a:endParaRPr>
          </a:p>
        </p:txBody>
      </p:sp>
    </p:spTree>
    <p:extLst>
      <p:ext uri="{BB962C8B-B14F-4D97-AF65-F5344CB8AC3E}">
        <p14:creationId xmlns:p14="http://schemas.microsoft.com/office/powerpoint/2010/main" val="1063577432"/>
      </p:ext>
    </p:extLst>
  </p:cSld>
  <p:clrMapOvr>
    <a:overrideClrMapping bg1="lt1" tx1="dk1" bg2="lt2" tx2="dk2" accent1="accent1" accent2="accent2" accent3="accent3" accent4="accent4" accent5="accent5" accent6="accent6" hlink="hlink" folHlink="folHlink"/>
  </p:clrMapOvr>
  <p:transition>
    <p:fade/>
  </p:transition>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07"/>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ar-JO" sz="3600" b="1" dirty="0">
                <a:solidFill>
                  <a:schemeClr val="bg1"/>
                </a:solidFill>
                <a:effectLst>
                  <a:glow rad="101600">
                    <a:schemeClr val="tx1">
                      <a:alpha val="75000"/>
                    </a:schemeClr>
                  </a:glow>
                  <a:outerShdw blurRad="50800" dist="63500" dir="2700000" algn="tl" rotWithShape="0">
                    <a:srgbClr val="000000"/>
                  </a:outerShdw>
                </a:effectLst>
                <a:cs typeface="+mj-cs"/>
              </a:rPr>
              <a:t>تكوين 3 : 15</a:t>
            </a:r>
            <a:endParaRPr lang="en-US" sz="1400" dirty="0">
              <a:solidFill>
                <a:schemeClr val="bg1"/>
              </a:solidFill>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742" y="2540"/>
            <a:ext cx="912625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و أضع عداوة بينك و بين المرأة و بين نسلك و نسلها </a:t>
            </a:r>
          </a:p>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هو يسحق راسك و أنت تسحقين عقبه</a:t>
            </a:r>
            <a:endPar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endParaRPr>
          </a:p>
        </p:txBody>
      </p:sp>
    </p:spTree>
    <p:extLst>
      <p:ext uri="{BB962C8B-B14F-4D97-AF65-F5344CB8AC3E}">
        <p14:creationId xmlns:p14="http://schemas.microsoft.com/office/powerpoint/2010/main" val="2162894430"/>
      </p:ext>
    </p:extLst>
  </p:cSld>
  <p:clrMapOvr>
    <a:masterClrMapping/>
  </p:clrMapOvr>
  <p:transition>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تم معاقبة حواء </a:t>
            </a:r>
            <a:r>
              <a:rPr lang="ar-JO" b="1" dirty="0">
                <a:solidFill>
                  <a:srgbClr val="FFFF00"/>
                </a:solidFill>
                <a:effectLst>
                  <a:glow rad="127000">
                    <a:schemeClr val="tx1"/>
                  </a:glow>
                </a:effectLst>
                <a:latin typeface="Arial" charset="0"/>
                <a:ea typeface="ＭＳ Ｐゴシック" charset="0"/>
                <a:cs typeface="ＭＳ Ｐゴシック" charset="0"/>
              </a:rPr>
              <a:t>بشكل كبير </a:t>
            </a:r>
            <a:r>
              <a:rPr lang="ar-JO" b="1" dirty="0">
                <a:effectLst>
                  <a:glow rad="127000">
                    <a:schemeClr val="tx1"/>
                  </a:glow>
                </a:effectLst>
                <a:latin typeface="Arial" charset="0"/>
                <a:ea typeface="ＭＳ Ｐゴシック" charset="0"/>
                <a:cs typeface="ＭＳ Ｐゴシック" charset="0"/>
              </a:rPr>
              <a:t>: زيادة آلام الولادة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(تك 3 : 16)</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71421501"/>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60226" y="116632"/>
            <a:ext cx="4006813" cy="635084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دعا آدم اسم امرأته حواء لأنها أم كل حي</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20)</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4903470" cy="6858000"/>
          </a:xfrm>
          <a:prstGeom prst="rect">
            <a:avLst/>
          </a:prstGeom>
        </p:spPr>
      </p:pic>
    </p:spTree>
    <p:extLst>
      <p:ext uri="{BB962C8B-B14F-4D97-AF65-F5344CB8AC3E}">
        <p14:creationId xmlns:p14="http://schemas.microsoft.com/office/powerpoint/2010/main" val="3206448397"/>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281" name="Picture 2" descr="Adam &amp; Eve coats of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p:spPr>
        <p:txBody>
          <a:bodyPr/>
          <a:lstStyle/>
          <a:p>
            <a:pPr eaLnBrk="1" hangingPunct="1">
              <a:defRPr/>
            </a:pPr>
            <a:r>
              <a:rPr lang="ar-JO" sz="3600" b="1" dirty="0">
                <a:solidFill>
                  <a:schemeClr val="bg1"/>
                </a:solidFill>
                <a:effectLst>
                  <a:glow rad="241300">
                    <a:schemeClr val="tx1"/>
                  </a:glow>
                </a:effectLst>
                <a:cs typeface="+mj-cs"/>
              </a:rPr>
              <a:t>تكوين 3 : 21</a:t>
            </a:r>
            <a:endParaRPr lang="en-US" sz="1400" dirty="0">
              <a:solidFill>
                <a:schemeClr val="bg1"/>
              </a:solidFill>
              <a:effectLst>
                <a:glow rad="241300">
                  <a:schemeClr val="tx1"/>
                </a:glow>
              </a:effectLst>
              <a:cs typeface="+mj-cs"/>
            </a:endParaRPr>
          </a:p>
        </p:txBody>
      </p:sp>
      <p:sp>
        <p:nvSpPr>
          <p:cNvPr id="6" name="Text Box 4"/>
          <p:cNvSpPr txBox="1">
            <a:spLocks noChangeArrowheads="1"/>
          </p:cNvSpPr>
          <p:nvPr/>
        </p:nvSpPr>
        <p:spPr bwMode="auto">
          <a:xfrm>
            <a:off x="5651500" y="260350"/>
            <a:ext cx="309721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endParaRPr lang="en-US" sz="2800" b="1" dirty="0">
              <a:solidFill>
                <a:srgbClr val="FFFFFF"/>
              </a:solidFill>
              <a:effectLst>
                <a:glow rad="241300">
                  <a:prstClr val="black"/>
                </a:glow>
              </a:effectLst>
              <a:cs typeface="Arial" charset="0"/>
            </a:endParaRPr>
          </a:p>
          <a:p>
            <a:pPr algn="ctr">
              <a:spcBef>
                <a:spcPct val="50000"/>
              </a:spcBef>
              <a:defRPr/>
            </a:pPr>
            <a:r>
              <a:rPr lang="ar-JO" sz="2800" b="1" dirty="0">
                <a:solidFill>
                  <a:srgbClr val="FFFFFF"/>
                </a:solidFill>
                <a:effectLst>
                  <a:glow rad="241300">
                    <a:prstClr val="black"/>
                  </a:glow>
                </a:effectLst>
                <a:cs typeface="Arial" charset="0"/>
              </a:rPr>
              <a:t>الفداء من خلال ذبيحة أعطاهم غطاء من جلد حيوان</a:t>
            </a:r>
            <a:endParaRPr lang="en-US" sz="2800" b="1" dirty="0">
              <a:solidFill>
                <a:srgbClr val="FFFFFF"/>
              </a:solidFill>
              <a:effectLst>
                <a:glow rad="241300">
                  <a:prstClr val="black"/>
                </a:glow>
              </a:effectLst>
              <a:cs typeface="Arial" charset="0"/>
            </a:endParaRPr>
          </a:p>
        </p:txBody>
      </p:sp>
    </p:spTree>
    <p:extLst>
      <p:ext uri="{BB962C8B-B14F-4D97-AF65-F5344CB8AC3E}">
        <p14:creationId xmlns:p14="http://schemas.microsoft.com/office/powerpoint/2010/main" val="210103027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يمكن أن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الأصنام ؟</a:t>
            </a:r>
            <a:br>
              <a:rPr lang="ar-JO" b="1" dirty="0">
                <a:effectLst>
                  <a:glow rad="127000">
                    <a:schemeClr val="tx1"/>
                  </a:glow>
                </a:effectLst>
                <a:latin typeface="Arial" charset="0"/>
                <a:ea typeface="ＭＳ Ｐゴシック" charset="0"/>
                <a:cs typeface="ＭＳ Ｐゴシック" charset="0"/>
              </a:rPr>
            </a:br>
            <a:br>
              <a:rPr lang="ar-JO"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22913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3329" name="Rectangle 2"/>
          <p:cNvSpPr>
            <a:spLocks noGrp="1" noChangeArrowheads="1"/>
          </p:cNvSpPr>
          <p:nvPr>
            <p:ph type="ctrTitle"/>
          </p:nvPr>
        </p:nvSpPr>
        <p:spPr>
          <a:xfrm>
            <a:off x="5029200" y="457200"/>
            <a:ext cx="4114800" cy="1143000"/>
          </a:xfrm>
        </p:spPr>
        <p:txBody>
          <a:bodyPr>
            <a:normAutofit fontScale="90000"/>
          </a:bodyPr>
          <a:lstStyle/>
          <a:p>
            <a:pPr eaLnBrk="1" hangingPunct="1"/>
            <a:r>
              <a:rPr lang="ar-JO" altLang="zh-CN" b="1" dirty="0">
                <a:solidFill>
                  <a:schemeClr val="bg1"/>
                </a:solidFill>
                <a:latin typeface="Arial" charset="0"/>
              </a:rPr>
              <a:t>أقمصة من جلد</a:t>
            </a:r>
            <a:br>
              <a:rPr lang="ar-JO" altLang="zh-CN" b="1" dirty="0">
                <a:solidFill>
                  <a:schemeClr val="bg1"/>
                </a:solidFill>
                <a:latin typeface="Arial" charset="0"/>
              </a:rPr>
            </a:br>
            <a:r>
              <a:rPr lang="en-US" altLang="zh-CN" b="1" dirty="0">
                <a:solidFill>
                  <a:schemeClr val="bg1"/>
                </a:solidFill>
                <a:latin typeface="Arial" charset="0"/>
                <a:ea typeface="ＭＳ Ｐゴシック" charset="0"/>
              </a:rPr>
              <a:t>(</a:t>
            </a:r>
            <a:r>
              <a:rPr lang="ar-JO" altLang="zh-CN" b="1" dirty="0">
                <a:solidFill>
                  <a:schemeClr val="bg1"/>
                </a:solidFill>
                <a:latin typeface="Arial" charset="0"/>
                <a:ea typeface="ＭＳ Ｐゴシック" charset="0"/>
              </a:rPr>
              <a:t>3 : 21</a:t>
            </a:r>
            <a:r>
              <a:rPr lang="en-US" altLang="zh-CN" b="1" dirty="0">
                <a:solidFill>
                  <a:schemeClr val="bg1"/>
                </a:solidFill>
                <a:latin typeface="Arial" charset="0"/>
                <a:ea typeface="ＭＳ Ｐゴシック" charset="0"/>
              </a:rPr>
              <a:t>)</a:t>
            </a:r>
          </a:p>
        </p:txBody>
      </p:sp>
      <p:pic>
        <p:nvPicPr>
          <p:cNvPr id="483330" name="Picture 4" descr="adam_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222250"/>
            <a:ext cx="4862512"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5"/>
          <p:cNvSpPr>
            <a:spLocks noChangeArrowheads="1"/>
          </p:cNvSpPr>
          <p:nvPr/>
        </p:nvSpPr>
        <p:spPr bwMode="auto">
          <a:xfrm>
            <a:off x="4953000" y="2971800"/>
            <a:ext cx="419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ar-JO" altLang="zh-CN" sz="3600" b="1" i="1" dirty="0">
                <a:solidFill>
                  <a:srgbClr val="FFFFFF"/>
                </a:solidFill>
                <a:latin typeface="Arial"/>
                <a:cs typeface="Arial"/>
              </a:rPr>
              <a:t>التنبؤ عن الفداء ثانية</a:t>
            </a:r>
            <a:endParaRPr lang="en-US" altLang="zh-CN" sz="3600" b="1" i="1" dirty="0">
              <a:solidFill>
                <a:srgbClr val="FFFFFF"/>
              </a:solidFill>
              <a:latin typeface="Arial"/>
              <a:cs typeface="Arial"/>
            </a:endParaRPr>
          </a:p>
        </p:txBody>
      </p:sp>
    </p:spTree>
    <p:extLst>
      <p:ext uri="{BB962C8B-B14F-4D97-AF65-F5344CB8AC3E}">
        <p14:creationId xmlns:p14="http://schemas.microsoft.com/office/powerpoint/2010/main" val="260287364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78" name="Rectangle 3"/>
          <p:cNvSpPr>
            <a:spLocks noGrp="1" noChangeArrowheads="1"/>
          </p:cNvSpPr>
          <p:nvPr>
            <p:ph type="title" idx="4294967295"/>
          </p:nvPr>
        </p:nvSpPr>
        <p:spPr>
          <a:xfrm>
            <a:off x="762000" y="6096000"/>
            <a:ext cx="7772400" cy="762000"/>
          </a:xfrm>
          <a:solidFill>
            <a:schemeClr val="bg1"/>
          </a:solidFill>
        </p:spPr>
        <p:txBody>
          <a:bodyPr>
            <a:normAutofit/>
          </a:bodyPr>
          <a:lstStyle/>
          <a:p>
            <a:pPr eaLnBrk="1" hangingPunct="1"/>
            <a:r>
              <a:rPr lang="ar-JO" altLang="zh-CN" sz="4000" b="1" dirty="0">
                <a:latin typeface="Arial" charset="0"/>
                <a:ea typeface="ＭＳ Ｐゴシック" charset="0"/>
              </a:rPr>
              <a:t>طرد آدم و حواء</a:t>
            </a:r>
            <a:endParaRPr lang="en-US" altLang="zh-CN" sz="4000" b="1" dirty="0">
              <a:latin typeface="Arial" charset="0"/>
              <a:ea typeface="ＭＳ Ｐゴシック" charset="0"/>
            </a:endParaRPr>
          </a:p>
        </p:txBody>
      </p:sp>
    </p:spTree>
    <p:extLst>
      <p:ext uri="{BB962C8B-B14F-4D97-AF65-F5344CB8AC3E}">
        <p14:creationId xmlns:p14="http://schemas.microsoft.com/office/powerpoint/2010/main" val="48689905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 y="0"/>
            <a:ext cx="887767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7061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قال الرب الإله هوذا الإنسان قد صار كواحد منا عارفاً الخير و الشر و الآن لعله يمد يده و يأخذ من شجرة الحياة أيضاً و يأكل و يحيا إلى الأبد</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22)</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940670" y="3810000"/>
            <a:ext cx="4064000" cy="3048000"/>
          </a:xfrm>
          <a:prstGeom prst="rect">
            <a:avLst/>
          </a:prstGeom>
        </p:spPr>
      </p:pic>
    </p:spTree>
    <p:extLst>
      <p:ext uri="{BB962C8B-B14F-4D97-AF65-F5344CB8AC3E}">
        <p14:creationId xmlns:p14="http://schemas.microsoft.com/office/powerpoint/2010/main" val="308025954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770" y="526147"/>
            <a:ext cx="9122229" cy="5777412"/>
          </a:xfrm>
          <a:prstGeom prst="rect">
            <a:avLst/>
          </a:prstGeom>
        </p:spPr>
      </p:pic>
      <p:sp>
        <p:nvSpPr>
          <p:cNvPr id="4" name="Rectangle 3">
            <a:extLst>
              <a:ext uri="{FF2B5EF4-FFF2-40B4-BE49-F238E27FC236}">
                <a16:creationId xmlns:a16="http://schemas.microsoft.com/office/drawing/2014/main" id="{3194254A-5BB1-8149-8165-70DB2F65CEED}"/>
              </a:ext>
            </a:extLst>
          </p:cNvPr>
          <p:cNvSpPr txBox="1">
            <a:spLocks noChangeArrowheads="1"/>
          </p:cNvSpPr>
          <p:nvPr/>
        </p:nvSpPr>
        <p:spPr bwMode="auto">
          <a:xfrm>
            <a:off x="1853044" y="2338348"/>
            <a:ext cx="5094166" cy="1803400"/>
          </a:xfrm>
          <a:prstGeom prst="rect">
            <a:avLst/>
          </a:prstGeom>
          <a:solidFill>
            <a:schemeClr val="tx1"/>
          </a:solidFill>
          <a:ln>
            <a:solidFill>
              <a:schemeClr val="bg1"/>
            </a:solid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7200" b="1" kern="0" dirty="0">
                <a:solidFill>
                  <a:schemeClr val="bg1"/>
                </a:solidFill>
                <a:latin typeface="Arial" charset="0"/>
              </a:rPr>
              <a:t>مطرودين</a:t>
            </a:r>
            <a:endParaRPr lang="en-US" altLang="zh-CN" sz="7200" b="1" kern="0" dirty="0">
              <a:latin typeface="Arial" charset="0"/>
            </a:endParaRPr>
          </a:p>
        </p:txBody>
      </p:sp>
    </p:spTree>
    <p:extLst>
      <p:ext uri="{BB962C8B-B14F-4D97-AF65-F5344CB8AC3E}">
        <p14:creationId xmlns:p14="http://schemas.microsoft.com/office/powerpoint/2010/main" val="418118988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261296" cy="600288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فأخرجه الرب الإله من جنة عدن ليعمل الأرض التي أخذ منها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23)</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368800" y="841375"/>
            <a:ext cx="4775200" cy="5626100"/>
          </a:xfrm>
          <a:prstGeom prst="rect">
            <a:avLst/>
          </a:prstGeom>
        </p:spPr>
      </p:pic>
    </p:spTree>
    <p:extLst>
      <p:ext uri="{BB962C8B-B14F-4D97-AF65-F5344CB8AC3E}">
        <p14:creationId xmlns:p14="http://schemas.microsoft.com/office/powerpoint/2010/main" val="1122034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40" r="510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4644571" cy="685800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فطرد الإنسان و اقام شرقي جنة عدن الكروبيم و لهيب سيف متقلب لحراسة طريق شجرة الحياة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 24)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36178348"/>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5" name="Picture 2" descr="adam-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6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6" name="Rectangle 3"/>
          <p:cNvSpPr>
            <a:spLocks noGrp="1" noChangeArrowheads="1"/>
          </p:cNvSpPr>
          <p:nvPr>
            <p:ph type="title" idx="4294967295"/>
          </p:nvPr>
        </p:nvSpPr>
        <p:spPr>
          <a:xfrm>
            <a:off x="3886200" y="-76200"/>
            <a:ext cx="5257800" cy="3505200"/>
          </a:xfrm>
        </p:spPr>
        <p:txBody>
          <a:bodyPr/>
          <a:lstStyle/>
          <a:p>
            <a:pPr eaLnBrk="1" hangingPunct="1"/>
            <a:br>
              <a:rPr lang="en-US" altLang="zh-CN" b="1" dirty="0">
                <a:solidFill>
                  <a:schemeClr val="bg1"/>
                </a:solidFill>
                <a:latin typeface="Arial" charset="0"/>
                <a:ea typeface="ＭＳ Ｐゴシック" charset="0"/>
              </a:rPr>
            </a:br>
            <a:r>
              <a:rPr lang="ar-JO" altLang="zh-CN" b="1" dirty="0">
                <a:solidFill>
                  <a:schemeClr val="bg1"/>
                </a:solidFill>
                <a:latin typeface="Arial" charset="0"/>
              </a:rPr>
              <a:t>ما النتائج الأخرى للسقوط بجانب ما ذكر في تكوين 3 ؟</a:t>
            </a:r>
            <a:endParaRPr lang="en-US" altLang="zh-CN" b="1" dirty="0">
              <a:latin typeface="Arial" charset="0"/>
              <a:ea typeface="ＭＳ Ｐゴシック" charset="0"/>
            </a:endParaRPr>
          </a:p>
        </p:txBody>
      </p:sp>
      <p:pic>
        <p:nvPicPr>
          <p:cNvPr id="4" name="Picture 3"/>
          <p:cNvPicPr>
            <a:picLocks noChangeAspect="1"/>
          </p:cNvPicPr>
          <p:nvPr/>
        </p:nvPicPr>
        <p:blipFill>
          <a:blip r:embed="rId5"/>
          <a:stretch>
            <a:fillRect/>
          </a:stretch>
        </p:blipFill>
        <p:spPr>
          <a:xfrm>
            <a:off x="1239762" y="3379788"/>
            <a:ext cx="6350000" cy="3568700"/>
          </a:xfrm>
          <a:prstGeom prst="rect">
            <a:avLst/>
          </a:prstGeom>
        </p:spPr>
      </p:pic>
    </p:spTree>
    <p:extLst>
      <p:ext uri="{BB962C8B-B14F-4D97-AF65-F5344CB8AC3E}">
        <p14:creationId xmlns:p14="http://schemas.microsoft.com/office/powerpoint/2010/main" val="206719475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charset="0"/>
                <a:ea typeface="ＭＳ Ｐゴシック" charset="0"/>
              </a:rPr>
              <a:t>تناغم الكتاب المقدس</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omic Sans MS" charset="0"/>
                <a:ea typeface="ＭＳ Ｐゴシック" charset="0"/>
              </a:rPr>
              <a:t>الأنماط المتكررة بترتيب عكسي</a:t>
            </a:r>
            <a:endPar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الجديدة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الألفية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5230"/>
          </a:xfrm>
          <a:prstGeom prst="rect">
            <a:avLst/>
          </a:prstGeom>
        </p:spPr>
      </p:pic>
      <p:sp>
        <p:nvSpPr>
          <p:cNvPr id="448515" name="Rectangle 2"/>
          <p:cNvSpPr>
            <a:spLocks noGrp="1" noChangeArrowheads="1"/>
          </p:cNvSpPr>
          <p:nvPr>
            <p:ph type="ctrTitle"/>
          </p:nvPr>
        </p:nvSpPr>
        <p:spPr>
          <a:xfrm>
            <a:off x="0" y="3105484"/>
            <a:ext cx="9144000" cy="1651261"/>
          </a:xfrm>
        </p:spPr>
        <p:txBody>
          <a:bodyPr/>
          <a:lstStyle/>
          <a:p>
            <a:pPr eaLnBrk="1" hangingPunct="1">
              <a:defRPr/>
            </a:pPr>
            <a:r>
              <a:rPr lang="ar-JO" sz="5400" b="1" kern="1200" dirty="0">
                <a:solidFill>
                  <a:srgbClr val="FFFFFF"/>
                </a:solidFill>
                <a:effectLst>
                  <a:glow rad="177800">
                    <a:srgbClr val="000000"/>
                  </a:glow>
                </a:effectLst>
                <a:latin typeface="Arial"/>
                <a:ea typeface="ＭＳ Ｐゴシック" charset="0"/>
                <a:cs typeface="Arial"/>
              </a:rPr>
              <a:t>هل أعطانا الله </a:t>
            </a:r>
            <a:r>
              <a:rPr lang="ar-JO" sz="5400" b="1" kern="1200" dirty="0">
                <a:solidFill>
                  <a:srgbClr val="FFFF00"/>
                </a:solidFill>
                <a:effectLst>
                  <a:glow rad="177800">
                    <a:srgbClr val="000000"/>
                  </a:glow>
                </a:effectLst>
                <a:latin typeface="Arial"/>
                <a:ea typeface="ＭＳ Ｐゴシック" charset="0"/>
                <a:cs typeface="Arial"/>
              </a:rPr>
              <a:t>مخلصاً</a:t>
            </a:r>
            <a:r>
              <a:rPr lang="ar-JO" sz="5400" b="1" kern="1200" dirty="0">
                <a:solidFill>
                  <a:srgbClr val="FFFFFF"/>
                </a:solidFill>
                <a:effectLst>
                  <a:glow rad="177800">
                    <a:srgbClr val="000000"/>
                  </a:glow>
                </a:effectLst>
                <a:latin typeface="Arial"/>
                <a:ea typeface="ＭＳ Ｐゴシック" charset="0"/>
                <a:cs typeface="Arial"/>
              </a:rPr>
              <a:t> ؟</a:t>
            </a:r>
            <a:endParaRPr lang="en-US" sz="5400" b="1" kern="1200" dirty="0">
              <a:solidFill>
                <a:srgbClr val="FFFFFF"/>
              </a:solidFill>
              <a:effectLst>
                <a:glow rad="177800">
                  <a:srgbClr val="000000"/>
                </a:glow>
              </a:effectLst>
              <a:latin typeface="Arial"/>
              <a:ea typeface="ＭＳ Ｐゴシック" charset="0"/>
              <a:cs typeface="Arial"/>
            </a:endParaRPr>
          </a:p>
        </p:txBody>
      </p:sp>
      <p:sp>
        <p:nvSpPr>
          <p:cNvPr id="5" name="Rectangle 2"/>
          <p:cNvSpPr txBox="1">
            <a:spLocks noChangeArrowheads="1"/>
          </p:cNvSpPr>
          <p:nvPr/>
        </p:nvSpPr>
        <p:spPr bwMode="auto">
          <a:xfrm rot="20199149">
            <a:off x="-218272" y="1893348"/>
            <a:ext cx="3852095" cy="78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ar-JO" sz="8000" b="1" dirty="0">
                <a:solidFill>
                  <a:srgbClr val="FFFFFF"/>
                </a:solidFill>
                <a:effectLst>
                  <a:glow rad="177800">
                    <a:srgbClr val="000000"/>
                  </a:glow>
                </a:effectLst>
                <a:latin typeface="Arial"/>
                <a:ea typeface="ＭＳ Ｐゴシック" charset="0"/>
                <a:cs typeface="Arial"/>
              </a:rPr>
              <a:t>لماذا ؟</a:t>
            </a:r>
            <a:endParaRPr lang="en-US" sz="5400" b="1" dirty="0">
              <a:solidFill>
                <a:srgbClr val="FFFFFF"/>
              </a:solidFill>
              <a:effectLst>
                <a:glow rad="177800">
                  <a:srgbClr val="000000"/>
                </a:glow>
              </a:effectLst>
              <a:latin typeface="Arial"/>
              <a:ea typeface="ＭＳ Ｐゴシック" charset="0"/>
              <a:cs typeface="Arial"/>
            </a:endParaRPr>
          </a:p>
        </p:txBody>
      </p:sp>
    </p:spTree>
    <p:extLst>
      <p:ext uri="{BB962C8B-B14F-4D97-AF65-F5344CB8AC3E}">
        <p14:creationId xmlns:p14="http://schemas.microsoft.com/office/powerpoint/2010/main" val="108296597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4" name="Picture 3"/>
          <p:cNvPicPr>
            <a:picLocks noChangeAspect="1"/>
          </p:cNvPicPr>
          <p:nvPr/>
        </p:nvPicPr>
        <p:blipFill>
          <a:blip r:embed="rId4"/>
          <a:stretch>
            <a:fillRect/>
          </a:stretch>
        </p:blipFill>
        <p:spPr>
          <a:xfrm>
            <a:off x="0" y="0"/>
            <a:ext cx="4572000" cy="6858000"/>
          </a:xfrm>
          <a:prstGeom prst="rect">
            <a:avLst/>
          </a:prstGeom>
        </p:spPr>
      </p:pic>
      <p:sp>
        <p:nvSpPr>
          <p:cNvPr id="2050" name="Rectangle 2"/>
          <p:cNvSpPr>
            <a:spLocks noGrp="1" noChangeArrowheads="1"/>
          </p:cNvSpPr>
          <p:nvPr>
            <p:ph type="ctrTitle"/>
          </p:nvPr>
        </p:nvSpPr>
        <p:spPr>
          <a:xfrm>
            <a:off x="1" y="57729"/>
            <a:ext cx="8804934" cy="3601306"/>
          </a:xfrm>
        </p:spPr>
        <p:txBody>
          <a:bodyPr/>
          <a:lstStyle/>
          <a:p>
            <a:pPr marL="904875" indent="-904875" eaLnBrk="1" hangingPunct="1">
              <a:defRPr/>
            </a:pPr>
            <a:br>
              <a:rPr lang="en-US" sz="7200" b="1" dirty="0">
                <a:effectLst>
                  <a:glow rad="190500">
                    <a:schemeClr val="tx1"/>
                  </a:glow>
                </a:effectLst>
              </a:rPr>
            </a:br>
            <a:r>
              <a:rPr lang="ar-JO" sz="7200" b="1" dirty="0">
                <a:solidFill>
                  <a:srgbClr val="FFFF00"/>
                </a:solidFill>
                <a:effectLst>
                  <a:glow rad="190500">
                    <a:schemeClr val="tx1"/>
                  </a:glow>
                </a:effectLst>
              </a:rPr>
              <a:t>يخلصنا</a:t>
            </a:r>
            <a:r>
              <a:rPr lang="ar-JO" sz="7200" b="1" dirty="0">
                <a:effectLst>
                  <a:glow rad="190500">
                    <a:schemeClr val="tx1"/>
                  </a:glow>
                </a:effectLst>
              </a:rPr>
              <a:t> يسوع من عقوبة الخطية</a:t>
            </a:r>
            <a:endParaRPr lang="en-US" sz="7200" b="1" dirty="0">
              <a:effectLst>
                <a:glow rad="190500">
                  <a:schemeClr val="tx1"/>
                </a:glow>
              </a:effectLst>
            </a:endParaRPr>
          </a:p>
        </p:txBody>
      </p:sp>
      <p:sp>
        <p:nvSpPr>
          <p:cNvPr id="6" name="Rectangle 2"/>
          <p:cNvSpPr txBox="1">
            <a:spLocks noChangeArrowheads="1"/>
          </p:cNvSpPr>
          <p:nvPr/>
        </p:nvSpPr>
        <p:spPr bwMode="auto">
          <a:xfrm>
            <a:off x="0" y="5832932"/>
            <a:ext cx="9144000" cy="102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04875" indent="-904875" eaLnBrk="1" hangingPunct="1">
              <a:defRPr/>
            </a:pPr>
            <a:r>
              <a:rPr lang="ar-JO" sz="6000" b="1" dirty="0">
                <a:solidFill>
                  <a:srgbClr val="FFFFFF"/>
                </a:solidFill>
                <a:effectLst>
                  <a:glow rad="190500">
                    <a:srgbClr val="000000"/>
                  </a:glow>
                </a:effectLst>
              </a:rPr>
              <a:t>الفكرة الرئيسية</a:t>
            </a:r>
            <a:endParaRPr lang="en-US" sz="6000" b="1" dirty="0">
              <a:solidFill>
                <a:srgbClr val="FFFFFF"/>
              </a:solidFill>
              <a:effectLst>
                <a:glow rad="190500">
                  <a:srgbClr val="000000"/>
                </a:glow>
              </a:effectLst>
            </a:endParaRPr>
          </a:p>
        </p:txBody>
      </p:sp>
    </p:spTree>
    <p:extLst>
      <p:ext uri="{BB962C8B-B14F-4D97-AF65-F5344CB8AC3E}">
        <p14:creationId xmlns:p14="http://schemas.microsoft.com/office/powerpoint/2010/main" val="563971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ar-JO" b="1" dirty="0">
                <a:solidFill>
                  <a:schemeClr val="bg1"/>
                </a:solidFill>
                <a:latin typeface="Arial"/>
                <a:ea typeface="ＭＳ Ｐゴシック" charset="0"/>
                <a:cs typeface="Arial"/>
              </a:rPr>
              <a:t>كيف يمكنك أن تتذكر كل هذه الأسفار ؟</a:t>
            </a:r>
            <a:endParaRPr lang="en-US"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460472045"/>
      </p:ext>
    </p:extLst>
  </p:cSld>
  <p:clrMapOvr>
    <a:masterClrMapping/>
  </p:clrMapOvr>
  <p:transition spd="med">
    <p:randomBar dir="vert"/>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wiseman gifts ola18422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0"/>
            <a:ext cx="6532563" cy="1066800"/>
          </a:xfrm>
        </p:spPr>
        <p:txBody>
          <a:bodyPr anchor="b"/>
          <a:lstStyle/>
          <a:p>
            <a:pPr algn="l">
              <a:defRPr/>
            </a:pPr>
            <a:r>
              <a:rPr lang="ar-JO" sz="7200" dirty="0">
                <a:solidFill>
                  <a:srgbClr val="FFFFFF"/>
                </a:solidFill>
                <a:effectLst>
                  <a:glow rad="177800">
                    <a:schemeClr val="tx1"/>
                  </a:glow>
                  <a:outerShdw blurRad="50800" dist="38100" dir="2700000">
                    <a:srgbClr val="000000">
                      <a:alpha val="43000"/>
                    </a:srgbClr>
                  </a:outerShdw>
                </a:effectLst>
                <a:latin typeface="Arial" pitchFamily="34" charset="0"/>
                <a:ea typeface="ＭＳ Ｐゴシック" charset="0"/>
                <a:cs typeface="Arial" pitchFamily="34" charset="0"/>
              </a:rPr>
              <a:t>هدايا مهمة :</a:t>
            </a:r>
            <a:endParaRPr lang="en-US" sz="7200" dirty="0">
              <a:solidFill>
                <a:srgbClr val="FFFFFF"/>
              </a:solidFill>
              <a:effectLst>
                <a:glow rad="177800">
                  <a:schemeClr val="tx1"/>
                </a:glow>
                <a:outerShdw blurRad="50800" dist="38100" dir="2700000">
                  <a:srgbClr val="000000">
                    <a:alpha val="43000"/>
                  </a:srgbClr>
                </a:outerShdw>
              </a:effectLst>
              <a:latin typeface="Arial" pitchFamily="34" charset="0"/>
              <a:ea typeface="ＭＳ Ｐゴシック" charset="0"/>
              <a:cs typeface="Arial" pitchFamily="34" charset="0"/>
            </a:endParaRPr>
          </a:p>
        </p:txBody>
      </p:sp>
      <p:sp>
        <p:nvSpPr>
          <p:cNvPr id="4" name="Title 1"/>
          <p:cNvSpPr txBox="1">
            <a:spLocks/>
          </p:cNvSpPr>
          <p:nvPr/>
        </p:nvSpPr>
        <p:spPr bwMode="auto">
          <a:xfrm>
            <a:off x="-36513" y="2205038"/>
            <a:ext cx="4392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FF"/>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rPr>
              <a:t>الذهب</a:t>
            </a:r>
            <a:endParaRPr lang="en-US" sz="6000" b="1" dirty="0">
              <a:solidFill>
                <a:srgbClr val="FFFFFF"/>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endParaRPr>
          </a:p>
        </p:txBody>
      </p:sp>
      <p:sp>
        <p:nvSpPr>
          <p:cNvPr id="5" name="Title 1"/>
          <p:cNvSpPr txBox="1">
            <a:spLocks/>
          </p:cNvSpPr>
          <p:nvPr/>
        </p:nvSpPr>
        <p:spPr bwMode="auto">
          <a:xfrm>
            <a:off x="3132138" y="1125538"/>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FF"/>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rPr>
              <a:t>اللبان</a:t>
            </a:r>
            <a:endParaRPr lang="en-US" sz="6000" b="1" dirty="0">
              <a:solidFill>
                <a:srgbClr val="FFFFFF"/>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endParaRPr>
          </a:p>
        </p:txBody>
      </p:sp>
      <p:sp>
        <p:nvSpPr>
          <p:cNvPr id="6" name="Title 1"/>
          <p:cNvSpPr txBox="1">
            <a:spLocks/>
          </p:cNvSpPr>
          <p:nvPr/>
        </p:nvSpPr>
        <p:spPr bwMode="auto">
          <a:xfrm>
            <a:off x="2916238" y="4437063"/>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FF"/>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rPr>
              <a:t>المر</a:t>
            </a:r>
            <a:endParaRPr lang="en-US" sz="6000" b="1" dirty="0">
              <a:solidFill>
                <a:srgbClr val="FFFFFF"/>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endParaRPr>
          </a:p>
        </p:txBody>
      </p:sp>
      <p:sp>
        <p:nvSpPr>
          <p:cNvPr id="7" name="Title 1"/>
          <p:cNvSpPr txBox="1">
            <a:spLocks/>
          </p:cNvSpPr>
          <p:nvPr/>
        </p:nvSpPr>
        <p:spPr bwMode="auto">
          <a:xfrm>
            <a:off x="7938" y="2997200"/>
            <a:ext cx="43926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00"/>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rPr>
              <a:t>ملك حاكم</a:t>
            </a:r>
            <a:endParaRPr lang="en-US" sz="6000" b="1" dirty="0">
              <a:solidFill>
                <a:srgbClr val="FFFF00"/>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endParaRPr>
          </a:p>
        </p:txBody>
      </p:sp>
      <p:sp>
        <p:nvSpPr>
          <p:cNvPr id="9" name="Title 1"/>
          <p:cNvSpPr txBox="1">
            <a:spLocks/>
          </p:cNvSpPr>
          <p:nvPr/>
        </p:nvSpPr>
        <p:spPr bwMode="auto">
          <a:xfrm>
            <a:off x="2960688" y="5229225"/>
            <a:ext cx="6316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00"/>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rPr>
              <a:t>مخلص فادي</a:t>
            </a:r>
            <a:endParaRPr lang="en-US" sz="6000" b="1" dirty="0">
              <a:solidFill>
                <a:srgbClr val="FFFF00"/>
              </a:solidFill>
              <a:effectLst>
                <a:glow rad="177800">
                  <a:srgbClr val="000000"/>
                </a:glow>
                <a:outerShdw blurRad="50800" dist="38100" dir="2700000">
                  <a:srgbClr val="000000">
                    <a:alpha val="43000"/>
                  </a:srgbClr>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43410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ar-JO" altLang="zh-CN" sz="11700" b="1" dirty="0">
                <a:solidFill>
                  <a:schemeClr val="bg1"/>
                </a:solidFill>
                <a:effectLst>
                  <a:glow rad="165100">
                    <a:schemeClr val="tx1"/>
                  </a:glow>
                </a:effectLst>
                <a:latin typeface="Arial" charset="0"/>
                <a:ea typeface="Osaka" charset="0"/>
                <a:cs typeface="Osaka" charset="0"/>
              </a:rPr>
              <a:t>تكوين 3</a:t>
            </a:r>
            <a:endParaRPr lang="en-US" altLang="zh-CN" sz="6000" b="1" dirty="0">
              <a:effectLst>
                <a:glow rad="165100">
                  <a:schemeClr val="tx1"/>
                </a:glow>
              </a:effectLst>
              <a:latin typeface="Arial" charset="0"/>
              <a:ea typeface="Osaka" charset="0"/>
              <a:cs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ar-JO" altLang="zh-CN" sz="5400" b="1" dirty="0">
                <a:solidFill>
                  <a:srgbClr val="FFFFFF"/>
                </a:solidFill>
                <a:effectLst>
                  <a:glow rad="165100">
                    <a:srgbClr val="000000"/>
                  </a:glow>
                </a:effectLst>
                <a:latin typeface="Arial" charset="0"/>
                <a:ea typeface="Osaka" charset="0"/>
                <a:cs typeface="Osaka" charset="0"/>
              </a:rPr>
              <a:t>ما </a:t>
            </a:r>
            <a:r>
              <a:rPr lang="ar-JO" altLang="zh-CN" sz="5400" b="1" dirty="0">
                <a:solidFill>
                  <a:srgbClr val="FFFF00"/>
                </a:solidFill>
                <a:effectLst>
                  <a:glow rad="165100">
                    <a:srgbClr val="000000"/>
                  </a:glow>
                </a:effectLst>
                <a:latin typeface="Arial" charset="0"/>
                <a:ea typeface="Osaka" charset="0"/>
                <a:cs typeface="Osaka" charset="0"/>
              </a:rPr>
              <a:t>الخطأ</a:t>
            </a:r>
            <a:r>
              <a:rPr lang="ar-JO" altLang="zh-CN" sz="5400" b="1" dirty="0">
                <a:solidFill>
                  <a:srgbClr val="FFFFFF"/>
                </a:solidFill>
                <a:effectLst>
                  <a:glow rad="165100">
                    <a:srgbClr val="000000"/>
                  </a:glow>
                </a:effectLst>
                <a:latin typeface="Arial" charset="0"/>
                <a:ea typeface="Osaka" charset="0"/>
                <a:cs typeface="Osaka" charset="0"/>
              </a:rPr>
              <a:t> الذي فعلناه ؟</a:t>
            </a:r>
            <a:endParaRPr lang="en-US" altLang="zh-CN" sz="2400" b="1" dirty="0">
              <a:solidFill>
                <a:srgbClr val="FFFF00"/>
              </a:solidFill>
              <a:effectLst>
                <a:glow rad="165100">
                  <a:srgbClr val="000000"/>
                </a:glow>
              </a:effectLst>
              <a:latin typeface="Chalkduster"/>
              <a:ea typeface="Osaka" charset="0"/>
              <a:cs typeface="Chalkduster"/>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ar-JO" altLang="zh-CN" sz="5400" b="1" dirty="0">
                <a:solidFill>
                  <a:srgbClr val="FFFFFF"/>
                </a:solidFill>
                <a:effectLst>
                  <a:glow rad="165100">
                    <a:srgbClr val="000000"/>
                  </a:glow>
                </a:effectLst>
                <a:latin typeface="Arial" charset="0"/>
                <a:ea typeface="Osaka" charset="0"/>
                <a:cs typeface="Osaka" charset="0"/>
              </a:rPr>
              <a:t>ما </a:t>
            </a:r>
            <a:r>
              <a:rPr lang="ar-JO" altLang="zh-CN" sz="5400" b="1" dirty="0">
                <a:solidFill>
                  <a:srgbClr val="FFFF00"/>
                </a:solidFill>
                <a:effectLst>
                  <a:glow rad="165100">
                    <a:srgbClr val="000000"/>
                  </a:glow>
                </a:effectLst>
                <a:latin typeface="Arial" charset="0"/>
                <a:ea typeface="Osaka" charset="0"/>
                <a:cs typeface="Osaka" charset="0"/>
              </a:rPr>
              <a:t>الصواب</a:t>
            </a:r>
            <a:r>
              <a:rPr lang="ar-JO" altLang="zh-CN" sz="5400" b="1" dirty="0">
                <a:solidFill>
                  <a:srgbClr val="FFFFFF"/>
                </a:solidFill>
                <a:effectLst>
                  <a:glow rad="165100">
                    <a:srgbClr val="000000"/>
                  </a:glow>
                </a:effectLst>
                <a:latin typeface="Arial" charset="0"/>
                <a:ea typeface="Osaka" charset="0"/>
                <a:cs typeface="Osaka" charset="0"/>
              </a:rPr>
              <a:t> الذي فعله الله ؟</a:t>
            </a:r>
            <a:endParaRPr lang="en-US" altLang="zh-CN" sz="2400" b="1" dirty="0">
              <a:solidFill>
                <a:srgbClr val="CCFFCC"/>
              </a:solidFill>
              <a:effectLst>
                <a:glow rad="165100">
                  <a:srgbClr val="000000"/>
                </a:glow>
              </a:effectLst>
              <a:latin typeface="Arial" charset="0"/>
              <a:ea typeface="Osaka" charset="0"/>
              <a:cs typeface="Osaka"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2317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t"/>
          <a:lstStyle/>
          <a:p>
            <a:pPr>
              <a:defRPr/>
            </a:pPr>
            <a:r>
              <a:rPr lang="ar-JO" sz="6000" b="1" dirty="0">
                <a:solidFill>
                  <a:srgbClr val="FFFFFF"/>
                </a:solidFill>
                <a:effectLst>
                  <a:outerShdw blurRad="38100" dist="38100" dir="2700000" algn="tl">
                    <a:srgbClr val="000000">
                      <a:alpha val="43137"/>
                    </a:srgbClr>
                  </a:outerShdw>
                </a:effectLst>
              </a:rPr>
              <a:t>1. نثق بأنفسنا بدلاً من الله</a:t>
            </a:r>
            <a:endParaRPr lang="en-US" sz="6000" b="1" dirty="0">
              <a:solidFill>
                <a:srgbClr val="FFFF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1" y="3978677"/>
            <a:ext cx="4320480" cy="1146757"/>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قد الآخرين بقلبك</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ليس بكتابك المقدس</a:t>
            </a:r>
            <a:endPar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8197938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36850" cy="6858000"/>
          </a:xfrm>
          <a:prstGeom prst="rect">
            <a:avLst/>
          </a:prstGeom>
        </p:spPr>
      </p:pic>
      <p:sp>
        <p:nvSpPr>
          <p:cNvPr id="2050" name="Rectangle 2"/>
          <p:cNvSpPr>
            <a:spLocks noGrp="1" noChangeArrowheads="1"/>
          </p:cNvSpPr>
          <p:nvPr>
            <p:ph type="ctrTitle"/>
          </p:nvPr>
        </p:nvSpPr>
        <p:spPr>
          <a:xfrm>
            <a:off x="1" y="57729"/>
            <a:ext cx="9144000" cy="1873863"/>
          </a:xfrm>
        </p:spPr>
        <p:txBody>
          <a:bodyPr/>
          <a:lstStyle/>
          <a:p>
            <a:pPr marL="904875" indent="-904875" algn="r" eaLnBrk="1" hangingPunct="1">
              <a:defRPr/>
            </a:pPr>
            <a:r>
              <a:rPr lang="ar-JO" sz="6000" b="1" dirty="0">
                <a:effectLst>
                  <a:glow rad="190500">
                    <a:schemeClr val="tx1"/>
                  </a:glow>
                </a:effectLst>
              </a:rPr>
              <a:t>2. </a:t>
            </a:r>
            <a:r>
              <a:rPr lang="ar-JO" sz="6000" b="1" dirty="0">
                <a:solidFill>
                  <a:srgbClr val="FFFF00"/>
                </a:solidFill>
                <a:effectLst>
                  <a:glow rad="190500">
                    <a:schemeClr val="tx1"/>
                  </a:glow>
                </a:effectLst>
              </a:rPr>
              <a:t>يخلصنا</a:t>
            </a:r>
            <a:r>
              <a:rPr lang="ar-JO" sz="6000" b="1" dirty="0">
                <a:effectLst>
                  <a:glow rad="190500">
                    <a:schemeClr val="tx1"/>
                  </a:glow>
                </a:effectLst>
              </a:rPr>
              <a:t> يسوع من عقوبة الخطية</a:t>
            </a:r>
            <a:endParaRPr lang="en-US" sz="6000" b="1" dirty="0">
              <a:effectLst>
                <a:glow rad="190500">
                  <a:schemeClr val="tx1"/>
                </a:glow>
              </a:effectLst>
            </a:endParaRPr>
          </a:p>
        </p:txBody>
      </p:sp>
    </p:spTree>
    <p:extLst>
      <p:ext uri="{BB962C8B-B14F-4D97-AF65-F5344CB8AC3E}">
        <p14:creationId xmlns:p14="http://schemas.microsoft.com/office/powerpoint/2010/main" val="64221745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247900" y="0"/>
            <a:ext cx="4637082" cy="6858000"/>
          </a:xfrm>
          <a:prstGeom prst="rect">
            <a:avLst/>
          </a:prstGeom>
        </p:spPr>
      </p:pic>
      <p:sp>
        <p:nvSpPr>
          <p:cNvPr id="900098" name="Rectangle 2"/>
          <p:cNvSpPr>
            <a:spLocks noGrp="1" noChangeArrowheads="1"/>
          </p:cNvSpPr>
          <p:nvPr>
            <p:ph type="ctrTitle"/>
          </p:nvPr>
        </p:nvSpPr>
        <p:spPr>
          <a:xfrm>
            <a:off x="2247900" y="2352591"/>
            <a:ext cx="3524156" cy="794609"/>
          </a:xfrm>
          <a:solidFill>
            <a:srgbClr val="3B4A34"/>
          </a:solidFill>
          <a:effectLst/>
        </p:spPr>
        <p:txBody>
          <a:bodyPr anchor="ctr"/>
          <a:lstStyle/>
          <a:p>
            <a:pPr>
              <a:defRPr/>
            </a:pPr>
            <a:r>
              <a:rPr lang="ar-JO" sz="2800" b="1" i="1" dirty="0">
                <a:effectLst>
                  <a:glow rad="127000">
                    <a:schemeClr val="tx1"/>
                  </a:glow>
                </a:effectLst>
                <a:latin typeface="Arial" charset="0"/>
                <a:ea typeface="ＭＳ Ｐゴシック" charset="0"/>
                <a:cs typeface="ＭＳ Ｐゴシック" charset="0"/>
              </a:rPr>
              <a:t>احتفظ بالمرح</a:t>
            </a:r>
            <a:endParaRPr lang="en-US" sz="28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232738" y="5451750"/>
            <a:ext cx="3524156" cy="794609"/>
          </a:xfrm>
          <a:prstGeom prst="rect">
            <a:avLst/>
          </a:prstGeom>
          <a:solidFill>
            <a:srgbClr val="3B4A34"/>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حمّق</a:t>
            </a:r>
            <a:r>
              <a:rPr kumimoji="0" lang="ar-JO" sz="2800" b="1" i="1" u="none" strike="noStrike" kern="120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الأسطورة</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55461698"/>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82896"/>
            <a:ext cx="9144000" cy="1975104"/>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ماذا لو لم يؤمن الله بالملحدين ؟</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882896"/>
          </a:xfrm>
          <a:prstGeom prst="rect">
            <a:avLst/>
          </a:prstGeom>
        </p:spPr>
      </p:pic>
    </p:spTree>
    <p:extLst>
      <p:ext uri="{BB962C8B-B14F-4D97-AF65-F5344CB8AC3E}">
        <p14:creationId xmlns:p14="http://schemas.microsoft.com/office/powerpoint/2010/main" val="2800470491"/>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bow to cros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96" y="0"/>
            <a:ext cx="914400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14800" y="5943600"/>
            <a:ext cx="4800600" cy="914400"/>
          </a:xfrm>
        </p:spPr>
        <p:txBody>
          <a:bodyPr/>
          <a:lstStyle/>
          <a:p>
            <a:pPr algn="r">
              <a:defRPr/>
            </a:pPr>
            <a:r>
              <a:rPr lang="ar-JO" sz="2800" b="1" i="1" dirty="0">
                <a:latin typeface="Arial" charset="0"/>
                <a:ea typeface="ＭＳ Ｐゴシック" charset="0"/>
                <a:cs typeface="Arial" charset="0"/>
              </a:rPr>
              <a:t>نحتاج المسيح</a:t>
            </a:r>
            <a:endParaRPr lang="en-US" sz="2800" b="1" i="1" dirty="0">
              <a:latin typeface="Arial" charset="0"/>
              <a:ea typeface="ＭＳ Ｐゴシック" charset="0"/>
              <a:cs typeface="Arial" charset="0"/>
            </a:endParaRPr>
          </a:p>
        </p:txBody>
      </p:sp>
      <p:sp>
        <p:nvSpPr>
          <p:cNvPr id="4" name="Title 1"/>
          <p:cNvSpPr txBox="1">
            <a:spLocks/>
          </p:cNvSpPr>
          <p:nvPr/>
        </p:nvSpPr>
        <p:spPr bwMode="auto">
          <a:xfrm>
            <a:off x="288171" y="762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fontAlgn="base">
              <a:spcBef>
                <a:spcPct val="0"/>
              </a:spcBef>
              <a:spcAft>
                <a:spcPct val="0"/>
              </a:spcAft>
              <a:defRPr/>
            </a:pPr>
            <a:endParaRPr lang="en-US" sz="2800" b="1" dirty="0">
              <a:solidFill>
                <a:srgbClr val="FFFF00"/>
              </a:solidFill>
            </a:endParaRPr>
          </a:p>
          <a:p>
            <a:pPr algn="r" defTabSz="914400" fontAlgn="base">
              <a:spcBef>
                <a:spcPct val="0"/>
              </a:spcBef>
              <a:spcAft>
                <a:spcPct val="0"/>
              </a:spcAft>
              <a:defRPr/>
            </a:pPr>
            <a:r>
              <a:rPr lang="ar-JO" sz="2800" b="1" dirty="0"/>
              <a:t>لو كانت حاجتنا العظمى هي </a:t>
            </a:r>
            <a:r>
              <a:rPr lang="ar-JO" sz="2800" b="1" dirty="0">
                <a:solidFill>
                  <a:srgbClr val="FFFF00"/>
                </a:solidFill>
              </a:rPr>
              <a:t>المعلومات </a:t>
            </a:r>
          </a:p>
          <a:p>
            <a:pPr algn="r" defTabSz="914400" fontAlgn="base">
              <a:spcBef>
                <a:spcPct val="0"/>
              </a:spcBef>
              <a:spcAft>
                <a:spcPct val="0"/>
              </a:spcAft>
              <a:defRPr/>
            </a:pPr>
            <a:r>
              <a:rPr lang="ar-JO" sz="2800" b="1" dirty="0"/>
              <a:t>كان الله سيرسل لنا </a:t>
            </a:r>
            <a:r>
              <a:rPr lang="ar-JO" sz="2800" b="1" dirty="0">
                <a:solidFill>
                  <a:srgbClr val="FFFF00"/>
                </a:solidFill>
              </a:rPr>
              <a:t>معلماً</a:t>
            </a:r>
            <a:r>
              <a:rPr lang="en-US" sz="2800" b="1" dirty="0">
                <a:solidFill>
                  <a:srgbClr val="FFFF00"/>
                </a:solidFill>
              </a:rPr>
              <a:t> </a:t>
            </a:r>
            <a:endParaRPr lang="en-US" sz="2800" b="1" dirty="0">
              <a:solidFill>
                <a:srgbClr val="FFFF00"/>
              </a:solidFill>
              <a:latin typeface="Arial" charset="0"/>
              <a:cs typeface="ＭＳ Ｐゴシック" charset="0"/>
            </a:endParaRPr>
          </a:p>
        </p:txBody>
      </p:sp>
      <p:sp>
        <p:nvSpPr>
          <p:cNvPr id="7" name="Title 1"/>
          <p:cNvSpPr txBox="1">
            <a:spLocks/>
          </p:cNvSpPr>
          <p:nvPr/>
        </p:nvSpPr>
        <p:spPr bwMode="auto">
          <a:xfrm>
            <a:off x="288171" y="12573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fontAlgn="base">
              <a:spcBef>
                <a:spcPct val="0"/>
              </a:spcBef>
              <a:spcAft>
                <a:spcPct val="0"/>
              </a:spcAft>
              <a:defRPr/>
            </a:pPr>
            <a:endParaRPr lang="en-US" sz="2800" b="1" dirty="0">
              <a:solidFill>
                <a:srgbClr val="FFFF00"/>
              </a:solidFill>
            </a:endParaRPr>
          </a:p>
          <a:p>
            <a:pPr algn="r" defTabSz="914400" fontAlgn="base">
              <a:spcBef>
                <a:spcPct val="0"/>
              </a:spcBef>
              <a:spcAft>
                <a:spcPct val="0"/>
              </a:spcAft>
              <a:defRPr/>
            </a:pPr>
            <a:r>
              <a:rPr lang="ar-JO" sz="2800" b="1" dirty="0"/>
              <a:t>لو كانت حاجتنا العظمى هي </a:t>
            </a:r>
            <a:r>
              <a:rPr lang="ar-JO" sz="2800" b="1" dirty="0">
                <a:solidFill>
                  <a:srgbClr val="FFFF00"/>
                </a:solidFill>
              </a:rPr>
              <a:t>التكنولوجيا </a:t>
            </a:r>
          </a:p>
          <a:p>
            <a:pPr algn="r" defTabSz="914400" fontAlgn="base">
              <a:spcBef>
                <a:spcPct val="0"/>
              </a:spcBef>
              <a:spcAft>
                <a:spcPct val="0"/>
              </a:spcAft>
              <a:defRPr/>
            </a:pPr>
            <a:r>
              <a:rPr lang="ar-JO" sz="2800" b="1" dirty="0"/>
              <a:t>كان الله سيرسل لنا </a:t>
            </a:r>
            <a:r>
              <a:rPr lang="ar-JO" sz="2800" b="1" dirty="0">
                <a:solidFill>
                  <a:srgbClr val="FFFF00"/>
                </a:solidFill>
              </a:rPr>
              <a:t>عالماً</a:t>
            </a:r>
            <a:r>
              <a:rPr lang="en-US" sz="2800" b="1" dirty="0">
                <a:solidFill>
                  <a:srgbClr val="FFFF00"/>
                </a:solidFill>
              </a:rPr>
              <a:t> </a:t>
            </a:r>
            <a:endParaRPr lang="en-US" sz="2800" b="1" dirty="0">
              <a:solidFill>
                <a:srgbClr val="FFFF00"/>
              </a:solidFill>
              <a:latin typeface="Arial" charset="0"/>
              <a:cs typeface="ＭＳ Ｐゴシック" charset="0"/>
            </a:endParaRPr>
          </a:p>
        </p:txBody>
      </p:sp>
      <p:sp>
        <p:nvSpPr>
          <p:cNvPr id="8" name="Title 1"/>
          <p:cNvSpPr txBox="1">
            <a:spLocks/>
          </p:cNvSpPr>
          <p:nvPr/>
        </p:nvSpPr>
        <p:spPr bwMode="auto">
          <a:xfrm>
            <a:off x="288171" y="24384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fontAlgn="base">
              <a:spcBef>
                <a:spcPct val="0"/>
              </a:spcBef>
              <a:spcAft>
                <a:spcPct val="0"/>
              </a:spcAft>
              <a:defRPr/>
            </a:pPr>
            <a:endParaRPr lang="en-US" sz="2800" b="1" dirty="0">
              <a:solidFill>
                <a:srgbClr val="FFFF00"/>
              </a:solidFill>
            </a:endParaRPr>
          </a:p>
          <a:p>
            <a:pPr algn="r" defTabSz="914400" fontAlgn="base">
              <a:spcBef>
                <a:spcPct val="0"/>
              </a:spcBef>
              <a:spcAft>
                <a:spcPct val="0"/>
              </a:spcAft>
              <a:defRPr/>
            </a:pPr>
            <a:r>
              <a:rPr lang="ar-JO" sz="2800" b="1" dirty="0"/>
              <a:t>لو كانت حاجتنا العظمى هي </a:t>
            </a:r>
            <a:r>
              <a:rPr lang="ar-JO" sz="2800" b="1" dirty="0">
                <a:solidFill>
                  <a:srgbClr val="FFFF00"/>
                </a:solidFill>
              </a:rPr>
              <a:t>المال </a:t>
            </a:r>
          </a:p>
          <a:p>
            <a:pPr algn="r" defTabSz="914400" fontAlgn="base">
              <a:spcBef>
                <a:spcPct val="0"/>
              </a:spcBef>
              <a:spcAft>
                <a:spcPct val="0"/>
              </a:spcAft>
              <a:defRPr/>
            </a:pPr>
            <a:r>
              <a:rPr lang="ar-JO" sz="2800" b="1" dirty="0"/>
              <a:t>كان الله سيرسل لنا </a:t>
            </a:r>
            <a:r>
              <a:rPr lang="ar-JO" sz="2800" b="1" dirty="0">
                <a:solidFill>
                  <a:srgbClr val="FFFF00"/>
                </a:solidFill>
              </a:rPr>
              <a:t>خبيراً اقتصادياً</a:t>
            </a:r>
            <a:r>
              <a:rPr lang="en-US" sz="2800" b="1" dirty="0">
                <a:solidFill>
                  <a:srgbClr val="FFFF00"/>
                </a:solidFill>
              </a:rPr>
              <a:t> </a:t>
            </a:r>
            <a:endParaRPr lang="en-US" sz="2800" b="1" dirty="0">
              <a:solidFill>
                <a:srgbClr val="FFFF00"/>
              </a:solidFill>
              <a:latin typeface="Arial" charset="0"/>
              <a:cs typeface="ＭＳ Ｐゴシック" charset="0"/>
            </a:endParaRPr>
          </a:p>
        </p:txBody>
      </p:sp>
      <p:sp>
        <p:nvSpPr>
          <p:cNvPr id="9" name="Title 1"/>
          <p:cNvSpPr txBox="1">
            <a:spLocks/>
          </p:cNvSpPr>
          <p:nvPr/>
        </p:nvSpPr>
        <p:spPr bwMode="auto">
          <a:xfrm>
            <a:off x="288171" y="36195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fontAlgn="base">
              <a:spcBef>
                <a:spcPct val="0"/>
              </a:spcBef>
              <a:spcAft>
                <a:spcPct val="0"/>
              </a:spcAft>
              <a:defRPr/>
            </a:pPr>
            <a:endParaRPr lang="en-US" sz="2800" b="1" dirty="0">
              <a:solidFill>
                <a:srgbClr val="FFFF00"/>
              </a:solidFill>
            </a:endParaRPr>
          </a:p>
          <a:p>
            <a:pPr algn="r" defTabSz="914400" fontAlgn="base">
              <a:spcBef>
                <a:spcPct val="0"/>
              </a:spcBef>
              <a:spcAft>
                <a:spcPct val="0"/>
              </a:spcAft>
              <a:defRPr/>
            </a:pPr>
            <a:r>
              <a:rPr lang="ar-JO" sz="2800" b="1" dirty="0"/>
              <a:t>لو كانت حاجتنا العظمى هي </a:t>
            </a:r>
            <a:r>
              <a:rPr lang="ar-JO" sz="2800" b="1" dirty="0">
                <a:solidFill>
                  <a:srgbClr val="FFFF00"/>
                </a:solidFill>
              </a:rPr>
              <a:t>السعادة </a:t>
            </a:r>
          </a:p>
          <a:p>
            <a:pPr algn="r" defTabSz="914400" fontAlgn="base">
              <a:spcBef>
                <a:spcPct val="0"/>
              </a:spcBef>
              <a:spcAft>
                <a:spcPct val="0"/>
              </a:spcAft>
              <a:defRPr/>
            </a:pPr>
            <a:r>
              <a:rPr lang="ar-JO" sz="2800" b="1" dirty="0"/>
              <a:t>كان الله سيرسل لنا </a:t>
            </a:r>
            <a:r>
              <a:rPr lang="ar-JO" sz="2800" b="1" dirty="0">
                <a:solidFill>
                  <a:srgbClr val="FFFF00"/>
                </a:solidFill>
              </a:rPr>
              <a:t>مسلياً</a:t>
            </a:r>
            <a:r>
              <a:rPr lang="en-US" sz="2800" b="1" dirty="0">
                <a:solidFill>
                  <a:srgbClr val="FFFF00"/>
                </a:solidFill>
              </a:rPr>
              <a:t> </a:t>
            </a:r>
            <a:endParaRPr lang="en-US" sz="2800" b="1" dirty="0">
              <a:solidFill>
                <a:srgbClr val="FFFF00"/>
              </a:solidFill>
              <a:latin typeface="Arial" charset="0"/>
              <a:cs typeface="ＭＳ Ｐゴシック" charset="0"/>
            </a:endParaRPr>
          </a:p>
        </p:txBody>
      </p:sp>
      <p:sp>
        <p:nvSpPr>
          <p:cNvPr id="10" name="Title 1"/>
          <p:cNvSpPr txBox="1">
            <a:spLocks/>
          </p:cNvSpPr>
          <p:nvPr/>
        </p:nvSpPr>
        <p:spPr bwMode="auto">
          <a:xfrm>
            <a:off x="288171" y="48006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defTabSz="914400" fontAlgn="base">
              <a:spcBef>
                <a:spcPct val="0"/>
              </a:spcBef>
              <a:spcAft>
                <a:spcPct val="0"/>
              </a:spcAft>
              <a:defRPr/>
            </a:pPr>
            <a:endParaRPr lang="en-US" sz="2800" b="1" dirty="0">
              <a:solidFill>
                <a:srgbClr val="FFFF00"/>
              </a:solidFill>
            </a:endParaRPr>
          </a:p>
          <a:p>
            <a:pPr algn="r" defTabSz="914400" fontAlgn="base">
              <a:spcBef>
                <a:spcPct val="0"/>
              </a:spcBef>
              <a:spcAft>
                <a:spcPct val="0"/>
              </a:spcAft>
              <a:defRPr/>
            </a:pPr>
            <a:r>
              <a:rPr lang="ar-JO" sz="2800" b="1" dirty="0"/>
              <a:t>إن حاجتنا العظمى هي </a:t>
            </a:r>
            <a:r>
              <a:rPr lang="ar-JO" sz="2800" b="1" dirty="0">
                <a:solidFill>
                  <a:srgbClr val="FFFF00"/>
                </a:solidFill>
              </a:rPr>
              <a:t>الغفران </a:t>
            </a:r>
          </a:p>
          <a:p>
            <a:pPr algn="r" defTabSz="914400" fontAlgn="base">
              <a:spcBef>
                <a:spcPct val="0"/>
              </a:spcBef>
              <a:spcAft>
                <a:spcPct val="0"/>
              </a:spcAft>
              <a:defRPr/>
            </a:pPr>
            <a:r>
              <a:rPr lang="ar-JO" sz="2800" b="1" dirty="0"/>
              <a:t>لذلك أرسل الله لنا </a:t>
            </a:r>
            <a:r>
              <a:rPr lang="ar-JO" sz="2800" b="1" dirty="0">
                <a:solidFill>
                  <a:srgbClr val="FFFF00"/>
                </a:solidFill>
              </a:rPr>
              <a:t>مخلصاً</a:t>
            </a:r>
            <a:r>
              <a:rPr lang="en-US" sz="2800" b="1" dirty="0">
                <a:solidFill>
                  <a:srgbClr val="FFFF00"/>
                </a:solidFill>
              </a:rPr>
              <a:t> </a:t>
            </a:r>
            <a:endParaRPr lang="en-US" sz="2800" b="1" dirty="0">
              <a:solidFill>
                <a:srgbClr val="FFFF00"/>
              </a:solidFill>
              <a:latin typeface="Arial" charset="0"/>
              <a:cs typeface="ＭＳ Ｐゴシック" charset="0"/>
            </a:endParaRPr>
          </a:p>
        </p:txBody>
      </p:sp>
    </p:spTree>
    <p:extLst>
      <p:ext uri="{BB962C8B-B14F-4D97-AF65-F5344CB8AC3E}">
        <p14:creationId xmlns:p14="http://schemas.microsoft.com/office/powerpoint/2010/main" val="3006977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Bottom)">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302832"/>
            <a:ext cx="9144000" cy="723900"/>
          </a:xfrm>
        </p:spPr>
        <p:txBody>
          <a:bodyPr/>
          <a:lstStyle/>
          <a:p>
            <a:pPr eaLnBrk="1" hangingPunct="1">
              <a:defRPr/>
            </a:pPr>
            <a:r>
              <a:rPr lang="ar-JO" sz="5400" b="1" kern="1200" dirty="0">
                <a:solidFill>
                  <a:srgbClr val="FFFFFF"/>
                </a:solidFill>
                <a:effectLst>
                  <a:glow rad="177800">
                    <a:srgbClr val="000000"/>
                  </a:glow>
                </a:effectLst>
                <a:latin typeface="Arial"/>
                <a:ea typeface="ＭＳ Ｐゴシック" charset="0"/>
                <a:cs typeface="Arial"/>
              </a:rPr>
              <a:t>نحتاج مخلصاً قائماً</a:t>
            </a:r>
            <a:endParaRPr lang="en-US" sz="5400" b="1" kern="1200" dirty="0">
              <a:solidFill>
                <a:srgbClr val="FFFFFF"/>
              </a:solidFill>
              <a:effectLst>
                <a:glow rad="177800">
                  <a:srgbClr val="000000"/>
                </a:glow>
              </a:effectLst>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0" y="1410904"/>
            <a:ext cx="9232366" cy="5447096"/>
          </a:xfrm>
          <a:prstGeom prst="rect">
            <a:avLst/>
          </a:prstGeom>
        </p:spPr>
      </p:pic>
    </p:spTree>
    <p:extLst>
      <p:ext uri="{BB962C8B-B14F-4D97-AF65-F5344CB8AC3E}">
        <p14:creationId xmlns:p14="http://schemas.microsoft.com/office/powerpoint/2010/main" val="45926756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ما و من الذي تثق به ليخلصك من خطاياك ؟</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Tree>
    <p:extLst>
      <p:ext uri="{BB962C8B-B14F-4D97-AF65-F5344CB8AC3E}">
        <p14:creationId xmlns:p14="http://schemas.microsoft.com/office/powerpoint/2010/main" val="132182513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266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000000"/>
                </a:solidFill>
                <a:latin typeface="Arial" charset="0"/>
                <a:ea typeface="ＭＳ Ｐゴシック" charset="0"/>
                <a:cs typeface="ＭＳ Ｐゴシック" charset="0"/>
              </a:rPr>
              <a:t>الكتاب المقدس : </a:t>
            </a:r>
          </a:p>
          <a:p>
            <a:pPr>
              <a:defRPr/>
            </a:pPr>
            <a:r>
              <a:rPr lang="ar-JO" sz="5400" b="1" dirty="0">
                <a:solidFill>
                  <a:srgbClr val="000000"/>
                </a:solidFill>
                <a:latin typeface="Arial" charset="0"/>
                <a:ea typeface="ＭＳ Ｐゴシック" charset="0"/>
                <a:cs typeface="ＭＳ Ｐゴシック" charset="0"/>
              </a:rPr>
              <a:t>سفراً سفراً</a:t>
            </a:r>
            <a:endParaRPr lang="en-US" sz="54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0955277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أين كان إسرائيل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71222" y="1354665"/>
            <a:ext cx="6674556" cy="5005917"/>
          </a:xfrm>
          <a:prstGeom prst="rect">
            <a:avLst/>
          </a:prstGeom>
        </p:spPr>
      </p:pic>
    </p:spTree>
    <p:extLst>
      <p:ext uri="{BB962C8B-B14F-4D97-AF65-F5344CB8AC3E}">
        <p14:creationId xmlns:p14="http://schemas.microsoft.com/office/powerpoint/2010/main" val="4014857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b="1">
                <a:solidFill>
                  <a:srgbClr val="FFD34A"/>
                </a:solidFill>
                <a:latin typeface="Times" charset="0"/>
                <a:ea typeface="Arial"/>
                <a:cs typeface="Arial"/>
              </a:rPr>
              <a:t> </a:t>
            </a:r>
            <a:r>
              <a:rPr lang="en-US" altLang="zh-CN" b="1">
                <a:solidFill>
                  <a:srgbClr val="FFD34A"/>
                </a:solidFill>
                <a:latin typeface="Times" charset="0"/>
                <a:ea typeface="Arial"/>
                <a:cs typeface="Arial"/>
              </a:rPr>
              <a:t>DRESSING</a:t>
            </a:r>
          </a:p>
          <a:p>
            <a:pPr>
              <a:defRPr/>
            </a:pPr>
            <a:r>
              <a:rPr lang="en-US" altLang="zh-CN" b="1">
                <a:solidFill>
                  <a:srgbClr val="FFD34A"/>
                </a:solidFill>
                <a:latin typeface="Times" charset="0"/>
                <a:ea typeface="Arial"/>
                <a:cs typeface="Arial"/>
              </a:rPr>
              <a:t>        THE                                    </a:t>
            </a:r>
          </a:p>
          <a:p>
            <a:pPr>
              <a:defRPr/>
            </a:pPr>
            <a:r>
              <a:rPr lang="en-US" altLang="zh-CN" b="1">
                <a:solidFill>
                  <a:srgbClr val="FFD34A"/>
                </a:solidFill>
                <a:latin typeface="Times" charset="0"/>
                <a:ea typeface="Arial"/>
                <a:cs typeface="Arial"/>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8052" name="Text Box 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rPr>
              <a:t> </a:t>
            </a:r>
          </a:p>
        </p:txBody>
      </p:sp>
      <p:sp>
        <p:nvSpPr>
          <p:cNvPr id="2483206" name="Rectangle 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Arial"/>
                <a:cs typeface="Arial"/>
              </a:rPr>
              <a:t>23</a:t>
            </a:r>
          </a:p>
        </p:txBody>
      </p:sp>
      <p:sp>
        <p:nvSpPr>
          <p:cNvPr id="258054" name="Text Box 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200" b="1">
                <a:solidFill>
                  <a:srgbClr val="FFFFFF"/>
                </a:solidFill>
              </a:rPr>
              <a:t>Handbook pg. 26-29</a:t>
            </a:r>
          </a:p>
        </p:txBody>
      </p:sp>
      <p:pic>
        <p:nvPicPr>
          <p:cNvPr id="2483208" name="Picture 8" descr="Red Canyon6"/>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09" name="Picture 9" descr="Nahal Zin from above, tb n062400 sr"/>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0" name="Picture 10" descr="Nahal Zin rugged mountains, 72-5tb"/>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1" name="Picture 11" descr="Machtesh Gadol looking south,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58059"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58060" name="Rectangle 1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800" b="1">
                <a:solidFill>
                  <a:srgbClr val="000000"/>
                </a:solidFill>
                <a:latin typeface="Helvetica" charset="0"/>
                <a:ea typeface="Arial"/>
                <a:cs typeface="Arial"/>
              </a:rPr>
              <a:t>40</a:t>
            </a:r>
          </a:p>
        </p:txBody>
      </p:sp>
      <p:sp>
        <p:nvSpPr>
          <p:cNvPr id="258061"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a:solidFill>
                <a:srgbClr val="FFFFFF"/>
              </a:solidFill>
              <a:latin typeface="Times"/>
              <a:ea typeface="Arial"/>
              <a:cs typeface="Arial"/>
            </a:endParaRPr>
          </a:p>
        </p:txBody>
      </p:sp>
      <p:sp>
        <p:nvSpPr>
          <p:cNvPr id="258062"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zh-CN" altLang="en-US">
              <a:solidFill>
                <a:srgbClr val="FFFFFF"/>
              </a:solidFill>
              <a:latin typeface="Times"/>
              <a:ea typeface="Arial"/>
              <a:cs typeface="Arial"/>
            </a:endParaRPr>
          </a:p>
        </p:txBody>
      </p:sp>
      <p:sp>
        <p:nvSpPr>
          <p:cNvPr id="258063"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58064"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a:ea typeface="Arial"/>
              <a:cs typeface="Arial"/>
            </a:endParaRPr>
          </a:p>
        </p:txBody>
      </p:sp>
      <p:sp>
        <p:nvSpPr>
          <p:cNvPr id="258065"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a:ea typeface="Arial"/>
              <a:cs typeface="Arial"/>
            </a:endParaRPr>
          </a:p>
        </p:txBody>
      </p:sp>
      <p:sp>
        <p:nvSpPr>
          <p:cNvPr id="258066"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a:ea typeface="Arial"/>
              <a:cs typeface="Arial"/>
            </a:endParaRPr>
          </a:p>
        </p:txBody>
      </p:sp>
      <p:sp>
        <p:nvSpPr>
          <p:cNvPr id="258067"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a:ea typeface="Arial"/>
              <a:cs typeface="Arial"/>
            </a:endParaRPr>
          </a:p>
        </p:txBody>
      </p:sp>
      <p:sp>
        <p:nvSpPr>
          <p:cNvPr id="258068"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a:ea typeface="Arial"/>
              <a:cs typeface="Arial"/>
            </a:endParaRPr>
          </a:p>
        </p:txBody>
      </p:sp>
      <p:sp>
        <p:nvSpPr>
          <p:cNvPr id="258069" name="Rectangle 22"/>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Chicago" charset="0"/>
                <a:ea typeface="Arial"/>
                <a:cs typeface="Arial"/>
              </a:rPr>
              <a:t>MOSES</a:t>
            </a:r>
          </a:p>
        </p:txBody>
      </p:sp>
      <p:sp>
        <p:nvSpPr>
          <p:cNvPr id="258070" name="Rectangle 23"/>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Sinai</a:t>
            </a:r>
          </a:p>
        </p:txBody>
      </p:sp>
      <p:sp>
        <p:nvSpPr>
          <p:cNvPr id="258071" name="Rectangle 24"/>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M - C - C</a:t>
            </a:r>
          </a:p>
        </p:txBody>
      </p:sp>
      <p:sp>
        <p:nvSpPr>
          <p:cNvPr id="258072" name="Rectangle 25"/>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Kadesh Barnea</a:t>
            </a:r>
          </a:p>
        </p:txBody>
      </p:sp>
      <p:sp>
        <p:nvSpPr>
          <p:cNvPr id="258073" name="Rectangle 26"/>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40</a:t>
            </a:r>
          </a:p>
        </p:txBody>
      </p:sp>
      <p:sp>
        <p:nvSpPr>
          <p:cNvPr id="258074"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a:ea typeface="Arial"/>
              <a:cs typeface="Arial"/>
            </a:endParaRPr>
          </a:p>
        </p:txBody>
      </p:sp>
      <p:sp>
        <p:nvSpPr>
          <p:cNvPr id="258075" name="Rectangle 28"/>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Exodus</a:t>
            </a:r>
          </a:p>
        </p:txBody>
      </p:sp>
      <p:pic>
        <p:nvPicPr>
          <p:cNvPr id="2483229" name="Picture 29" descr="Machtesh Gadol looking southeast, tb n1217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0" name="Picture 30" descr="Machtesh Ramon from north2, df 1110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1" name="Picture 31" descr="Solomon's Pillars, df 101101"/>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2483232" name="Picture 32" descr="Machtesh Qatan from east2, tb n112500 sr"/>
          <p:cNvPicPr preferRelativeResize="0">
            <a:picLocks noChangeAspect="1" noChangeArrowheads="1"/>
          </p:cNvPicPr>
          <p:nvPr>
            <p:custDataLst>
              <p:tags r:id="rId9"/>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58082"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FFFF"/>
              </a:solidFill>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200" b="1">
                <a:solidFill>
                  <a:srgbClr val="FFFFFF"/>
                </a:solidFill>
                <a:latin typeface="Comic Sans MS" charset="0"/>
              </a:rPr>
              <a:t>Num. 32:13</a:t>
            </a:r>
            <a:endParaRPr lang="en-US" sz="800" b="1" u="sng">
              <a:solidFill>
                <a:srgbClr val="000000"/>
              </a:solidFill>
              <a:latin typeface="Geneva" charset="0"/>
            </a:endParaRPr>
          </a:p>
        </p:txBody>
      </p:sp>
      <p:sp>
        <p:nvSpPr>
          <p:cNvPr id="2483238" name="Rectangle 38"/>
          <p:cNvSpPr>
            <a:spLocks noGrp="1" noChangeArrowheads="1"/>
          </p:cNvSpPr>
          <p:nvPr>
            <p:ph type="title" idx="4294967295"/>
          </p:nvPr>
        </p:nvSpPr>
        <p:spPr bwMode="auto">
          <a:xfrm>
            <a:off x="1375712" y="1484313"/>
            <a:ext cx="6264275" cy="3416320"/>
          </a:xfrm>
          <a:prstGeom prst="rect">
            <a:avLst/>
          </a:prstGeom>
          <a:ln w="12700">
            <a:miter lim="800000"/>
            <a:headEnd/>
            <a:tailEnd/>
          </a:ln>
          <a:effectLst>
            <a:outerShdw blurRad="63500" dist="89803" dir="2700000" algn="ctr" rotWithShape="0">
              <a:schemeClr val="bg2">
                <a:alpha val="74998"/>
              </a:schemeClr>
            </a:outerShdw>
          </a:effectLst>
        </p:spPr>
        <p:txBody>
          <a:bodyPr>
            <a:spAutoFit/>
          </a:bodyPr>
          <a:lstStyle/>
          <a:p>
            <a:pPr algn="ctr" eaLnBrk="1" hangingPunct="1">
              <a:spcBef>
                <a:spcPct val="50000"/>
              </a:spcBef>
              <a:defRPr/>
            </a:pPr>
            <a:r>
              <a:rPr lang="ar-JO" sz="7200" b="1" dirty="0">
                <a:solidFill>
                  <a:srgbClr val="FFEA18"/>
                </a:solidFill>
                <a:effectLst/>
                <a:latin typeface="Comic Sans MS" charset="0"/>
                <a:ea typeface="ＭＳ Ｐゴシック" charset="0"/>
                <a:cs typeface="ＭＳ Ｐゴシック" charset="0"/>
              </a:rPr>
              <a:t>هل تقصد خلال الأربعين عاماً هناك ؟ </a:t>
            </a:r>
            <a:endParaRPr lang="en-US" sz="7200" b="1" dirty="0">
              <a:solidFill>
                <a:srgbClr val="FFEA18"/>
              </a:solidFill>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406217708"/>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FFFF"/>
              </a:solidFill>
            </a:endParaRPr>
          </a:p>
        </p:txBody>
      </p:sp>
      <p:sp>
        <p:nvSpPr>
          <p:cNvPr id="2485251"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Arial"/>
                <a:cs typeface="Arial"/>
              </a:rPr>
              <a:t>42</a:t>
            </a:r>
          </a:p>
        </p:txBody>
      </p:sp>
      <p:sp>
        <p:nvSpPr>
          <p:cNvPr id="260099"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200" b="1">
                <a:solidFill>
                  <a:srgbClr val="FFFFFF"/>
                </a:solidFill>
              </a:rPr>
              <a:t>Handbook pg. 26-29</a:t>
            </a:r>
          </a:p>
        </p:txBody>
      </p:sp>
      <p:pic>
        <p:nvPicPr>
          <p:cNvPr id="260100" name="Picture 5" descr="Jericho area aerial from northwest, tb q010703"/>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85254" name="Text Box 6"/>
          <p:cNvSpPr txBox="1">
            <a:spLocks noChangeArrowheads="1"/>
          </p:cNvSpPr>
          <p:nvPr/>
        </p:nvSpPr>
        <p:spPr bwMode="auto">
          <a:xfrm>
            <a:off x="3117850" y="4287838"/>
            <a:ext cx="3681413"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b="1" dirty="0">
                <a:solidFill>
                  <a:srgbClr val="FFD34A"/>
                </a:solidFill>
                <a:latin typeface="Comic Sans MS" pitchFamily="-112" charset="0"/>
                <a:ea typeface="ＭＳ Ｐゴシック" pitchFamily="-112" charset="-128"/>
                <a:cs typeface="ＭＳ Ｐゴシック" pitchFamily="-112" charset="-128"/>
              </a:rPr>
              <a:t>اريحا القديمة</a:t>
            </a:r>
            <a:endParaRPr lang="en-US" b="1" dirty="0">
              <a:solidFill>
                <a:srgbClr val="FFD34A"/>
              </a:solidFill>
              <a:latin typeface="Comic Sans MS" pitchFamily="-112" charset="0"/>
              <a:ea typeface="ＭＳ Ｐゴシック" pitchFamily="-112" charset="-128"/>
              <a:cs typeface="ＭＳ Ｐゴシック" pitchFamily="-112" charset="-128"/>
            </a:endParaRPr>
          </a:p>
        </p:txBody>
      </p:sp>
      <p:sp>
        <p:nvSpPr>
          <p:cNvPr id="2485255" name="Text Box 7"/>
          <p:cNvSpPr txBox="1">
            <a:spLocks noChangeArrowheads="1"/>
          </p:cNvSpPr>
          <p:nvPr/>
        </p:nvSpPr>
        <p:spPr bwMode="auto">
          <a:xfrm>
            <a:off x="5000625" y="1074738"/>
            <a:ext cx="3421063"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b="1" dirty="0">
                <a:solidFill>
                  <a:srgbClr val="114FFB"/>
                </a:solidFill>
                <a:latin typeface="Comic Sans MS" pitchFamily="-112" charset="0"/>
                <a:ea typeface="ＭＳ Ｐゴシック" pitchFamily="-112" charset="-128"/>
                <a:cs typeface="ＭＳ Ｐゴシック" pitchFamily="-112" charset="-128"/>
              </a:rPr>
              <a:t>البحر الميت</a:t>
            </a:r>
            <a:endParaRPr lang="en-US" b="1" dirty="0">
              <a:solidFill>
                <a:srgbClr val="114FFB"/>
              </a:solidFill>
              <a:latin typeface="Comic Sans MS" pitchFamily="-112" charset="0"/>
              <a:ea typeface="ＭＳ Ｐゴシック" pitchFamily="-112" charset="-128"/>
              <a:cs typeface="ＭＳ Ｐゴシック" pitchFamily="-112" charset="-128"/>
            </a:endParaRPr>
          </a:p>
        </p:txBody>
      </p:sp>
      <p:sp>
        <p:nvSpPr>
          <p:cNvPr id="2485256" name="Text Box 8"/>
          <p:cNvSpPr txBox="1">
            <a:spLocks noChangeArrowheads="1"/>
          </p:cNvSpPr>
          <p:nvPr/>
        </p:nvSpPr>
        <p:spPr bwMode="auto">
          <a:xfrm>
            <a:off x="1446213" y="1490663"/>
            <a:ext cx="3421062"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ar-JO" b="1" dirty="0">
                <a:solidFill>
                  <a:srgbClr val="114FFB"/>
                </a:solidFill>
                <a:latin typeface="Comic Sans MS" pitchFamily="-112" charset="0"/>
                <a:ea typeface="ＭＳ Ｐゴシック" pitchFamily="-112" charset="-128"/>
                <a:cs typeface="ＭＳ Ｐゴシック" pitchFamily="-112" charset="-128"/>
              </a:rPr>
              <a:t>نهر الأردن</a:t>
            </a:r>
            <a:endParaRPr lang="en-US" b="1" dirty="0">
              <a:solidFill>
                <a:srgbClr val="114FFB"/>
              </a:solidFill>
              <a:latin typeface="Comic Sans MS" pitchFamily="-112" charset="0"/>
              <a:ea typeface="ＭＳ Ｐゴシック" pitchFamily="-112" charset="-128"/>
              <a:cs typeface="ＭＳ Ｐゴシック" pitchFamily="-112" charset="-128"/>
            </a:endParaRP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0107"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FFFF"/>
              </a:solidFill>
            </a:endParaRPr>
          </a:p>
        </p:txBody>
      </p:sp>
      <p:sp>
        <p:nvSpPr>
          <p:cNvPr id="2485261" name="Rectangle 13"/>
          <p:cNvSpPr>
            <a:spLocks noChangeArrowheads="1"/>
          </p:cNvSpPr>
          <p:nvPr/>
        </p:nvSpPr>
        <p:spPr bwMode="auto">
          <a:xfrm>
            <a:off x="3491149" y="5167313"/>
            <a:ext cx="2215671"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ar-JO" b="1" dirty="0">
                <a:solidFill>
                  <a:srgbClr val="FFEA18"/>
                </a:solidFill>
                <a:latin typeface="Comic Sans MS" pitchFamily="-112" charset="0"/>
                <a:ea typeface="ＭＳ Ｐゴシック" pitchFamily="-112" charset="-128"/>
                <a:cs typeface="ＭＳ Ｐゴシック" pitchFamily="-112" charset="-128"/>
              </a:rPr>
              <a:t>من أريحا</a:t>
            </a:r>
            <a:endParaRPr lang="en-US" b="1" dirty="0">
              <a:solidFill>
                <a:srgbClr val="FFEA18"/>
              </a:solidFill>
              <a:latin typeface="Comic Sans MS" pitchFamily="-112" charset="0"/>
              <a:ea typeface="ＭＳ Ｐゴシック" pitchFamily="-112" charset="-128"/>
              <a:cs typeface="ＭＳ Ｐゴシック" pitchFamily="-112" charset="-128"/>
            </a:endParaRPr>
          </a:p>
          <a:p>
            <a:pPr algn="ctr">
              <a:defRPr/>
            </a:pPr>
            <a:r>
              <a:rPr lang="ar-JO" b="1" dirty="0">
                <a:solidFill>
                  <a:srgbClr val="FFEA18"/>
                </a:solidFill>
                <a:latin typeface="Comic Sans MS" pitchFamily="-112" charset="0"/>
                <a:ea typeface="ＭＳ Ｐゴシック" pitchFamily="-112" charset="-128"/>
                <a:cs typeface="ＭＳ Ｐゴシック" pitchFamily="-112" charset="-128"/>
              </a:rPr>
              <a:t>النظر شرقاً عبر نهر الأردن</a:t>
            </a:r>
            <a:endParaRPr lang="en-US" b="1" dirty="0">
              <a:solidFill>
                <a:srgbClr val="FFEA18"/>
              </a:solidFill>
              <a:latin typeface="Comic Sans MS" pitchFamily="-112" charset="0"/>
              <a:ea typeface="ＭＳ Ｐゴシック" pitchFamily="-112" charset="-128"/>
              <a:cs typeface="ＭＳ Ｐゴシック" pitchFamily="-112" charset="-128"/>
            </a:endParaRPr>
          </a:p>
        </p:txBody>
      </p:sp>
      <p:sp>
        <p:nvSpPr>
          <p:cNvPr id="2485262" name="Text Box 14"/>
          <p:cNvSpPr txBox="1">
            <a:spLocks noChangeArrowheads="1"/>
          </p:cNvSpPr>
          <p:nvPr/>
        </p:nvSpPr>
        <p:spPr bwMode="auto">
          <a:xfrm>
            <a:off x="2424113" y="2979738"/>
            <a:ext cx="3681412"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b="1" dirty="0">
                <a:solidFill>
                  <a:srgbClr val="FFD34A"/>
                </a:solidFill>
                <a:latin typeface="Comic Sans MS" pitchFamily="-112" charset="0"/>
                <a:ea typeface="ＭＳ Ｐゴシック" pitchFamily="-112" charset="-128"/>
                <a:cs typeface="ＭＳ Ｐゴシック" pitchFamily="-112" charset="-128"/>
              </a:rPr>
              <a:t>أريحا الحديثة</a:t>
            </a:r>
            <a:endParaRPr lang="en-US" b="1" dirty="0">
              <a:solidFill>
                <a:srgbClr val="FFD34A"/>
              </a:solidFill>
              <a:latin typeface="Comic Sans MS" pitchFamily="-112" charset="0"/>
              <a:ea typeface="ＭＳ Ｐゴシック" pitchFamily="-112" charset="-128"/>
              <a:cs typeface="ＭＳ Ｐゴシック" pitchFamily="-112" charset="-128"/>
            </a:endParaRPr>
          </a:p>
        </p:txBody>
      </p:sp>
      <p:sp>
        <p:nvSpPr>
          <p:cNvPr id="260110"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solidFill>
                <a:srgbClr val="FFFFFF"/>
              </a:solidFill>
              <a:latin typeface="Times"/>
              <a:ea typeface="Arial"/>
              <a:cs typeface="Arial"/>
            </a:endParaRPr>
          </a:p>
        </p:txBody>
      </p:sp>
      <p:sp>
        <p:nvSpPr>
          <p:cNvPr id="260111"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60112"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solidFill>
                <a:srgbClr val="FFFFFF"/>
              </a:solidFill>
              <a:latin typeface="Times"/>
              <a:ea typeface="Arial"/>
              <a:cs typeface="Arial"/>
            </a:endParaRPr>
          </a:p>
        </p:txBody>
      </p:sp>
      <p:sp>
        <p:nvSpPr>
          <p:cNvPr id="260113"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a:solidFill>
                <a:srgbClr val="FFFFFF"/>
              </a:solidFill>
              <a:latin typeface="Times"/>
              <a:ea typeface="Arial"/>
              <a:cs typeface="Arial"/>
            </a:endParaRPr>
          </a:p>
        </p:txBody>
      </p:sp>
      <p:sp>
        <p:nvSpPr>
          <p:cNvPr id="260114"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zh-CN" altLang="en-US">
              <a:solidFill>
                <a:srgbClr val="FFFFFF"/>
              </a:solidFill>
              <a:latin typeface="Times"/>
              <a:ea typeface="Arial"/>
              <a:cs typeface="Arial"/>
            </a:endParaRPr>
          </a:p>
        </p:txBody>
      </p:sp>
      <p:sp>
        <p:nvSpPr>
          <p:cNvPr id="260115"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60116"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60117"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a:ea typeface="Arial"/>
              <a:cs typeface="Arial"/>
            </a:endParaRPr>
          </a:p>
        </p:txBody>
      </p:sp>
      <p:sp>
        <p:nvSpPr>
          <p:cNvPr id="260118"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a:ea typeface="Arial"/>
              <a:cs typeface="Arial"/>
            </a:endParaRPr>
          </a:p>
        </p:txBody>
      </p:sp>
      <p:sp>
        <p:nvSpPr>
          <p:cNvPr id="260119" name="Rectangle 24"/>
          <p:cNvSpPr>
            <a:spLocks noChangeArrowheads="1"/>
          </p:cNvSpPr>
          <p:nvPr/>
        </p:nvSpPr>
        <p:spPr bwMode="auto">
          <a:xfrm>
            <a:off x="8053388" y="3429000"/>
            <a:ext cx="657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Chicago" charset="0"/>
                <a:ea typeface="Arial"/>
                <a:cs typeface="Arial"/>
              </a:rPr>
              <a:t>JOSHUA</a:t>
            </a:r>
          </a:p>
        </p:txBody>
      </p:sp>
      <p:sp>
        <p:nvSpPr>
          <p:cNvPr id="260120" name="Rectangle 25"/>
          <p:cNvSpPr>
            <a:spLocks noChangeArrowheads="1"/>
          </p:cNvSpPr>
          <p:nvPr/>
        </p:nvSpPr>
        <p:spPr bwMode="auto">
          <a:xfrm>
            <a:off x="8118475" y="3644900"/>
            <a:ext cx="7334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Jericho/Ai</a:t>
            </a:r>
          </a:p>
        </p:txBody>
      </p:sp>
      <p:sp>
        <p:nvSpPr>
          <p:cNvPr id="2485274" name="Rectangle 26"/>
          <p:cNvSpPr>
            <a:spLocks noGrp="1" noChangeArrowheads="1"/>
          </p:cNvSpPr>
          <p:nvPr>
            <p:ph type="title" idx="4294967295"/>
          </p:nvPr>
        </p:nvSpPr>
        <p:spPr bwMode="auto">
          <a:xfrm>
            <a:off x="0" y="2590800"/>
            <a:ext cx="2133600" cy="838200"/>
          </a:xfrm>
          <a:prstGeom prst="rect">
            <a:avLst/>
          </a:prstGeom>
          <a:ln>
            <a:miter lim="800000"/>
            <a:headEnd/>
            <a:tailEnd/>
          </a:ln>
        </p:spPr>
        <p:txBody>
          <a:bodyPr/>
          <a:lstStyle/>
          <a:p>
            <a:pPr eaLnBrk="1" hangingPunct="1">
              <a:defRPr/>
            </a:pPr>
            <a:r>
              <a:rPr lang="ar-JO" dirty="0">
                <a:latin typeface="Times" charset="0"/>
                <a:ea typeface="ＭＳ Ｐゴシック" charset="0"/>
                <a:cs typeface="ＭＳ Ｐゴシック" charset="0"/>
              </a:rPr>
              <a:t>أريحا</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35940419"/>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5400" b="1" dirty="0">
                <a:solidFill>
                  <a:schemeClr val="bg1"/>
                </a:solidFill>
                <a:effectLst>
                  <a:glow rad="101600">
                    <a:schemeClr val="tx1">
                      <a:alpha val="99000"/>
                    </a:schemeClr>
                  </a:glow>
                </a:effectLst>
                <a:latin typeface="Arial"/>
                <a:cs typeface="Arial"/>
              </a:rPr>
              <a:t>الموضوع الرئيسي</a:t>
            </a:r>
            <a:endParaRPr lang="en-US" sz="54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269575"/>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الأصل في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الإختيار والوعد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59368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en 1v1 Elohim TSO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5" y="2217"/>
            <a:ext cx="9144000" cy="6855783"/>
          </a:xfrm>
          <a:prstGeom prst="rect">
            <a:avLst/>
          </a:prstGeom>
        </p:spPr>
      </p:pic>
      <p:sp>
        <p:nvSpPr>
          <p:cNvPr id="245765" name="Rectangle 6"/>
          <p:cNvSpPr>
            <a:spLocks noGrp="1" noChangeArrowheads="1"/>
          </p:cNvSpPr>
          <p:nvPr>
            <p:ph type="ctrTitle"/>
          </p:nvPr>
        </p:nvSpPr>
        <p:spPr>
          <a:xfrm>
            <a:off x="694721" y="158082"/>
            <a:ext cx="7685356" cy="1335234"/>
          </a:xfrm>
        </p:spPr>
        <p:txBody>
          <a:bodyPr>
            <a:noAutofit/>
          </a:bodyPr>
          <a:lstStyle/>
          <a:p>
            <a:pPr eaLnBrk="1" hangingPunct="1"/>
            <a:r>
              <a:rPr lang="ar-JO" altLang="zh-CN" sz="4800" dirty="0">
                <a:solidFill>
                  <a:schemeClr val="bg1"/>
                </a:solidFill>
                <a:effectLst>
                  <a:glow rad="165100">
                    <a:schemeClr val="tx1"/>
                  </a:glow>
                </a:effectLst>
                <a:latin typeface="Arial" charset="0"/>
                <a:ea typeface="ＭＳ Ｐゴシック" charset="0"/>
              </a:rPr>
              <a:t>احتاجت إسرائيل أن تعرف من هو إلههم ؟</a:t>
            </a:r>
            <a:endParaRPr lang="en-US" altLang="zh-CN" sz="4800" dirty="0">
              <a:solidFill>
                <a:schemeClr val="bg1"/>
              </a:solidFill>
              <a:effectLst>
                <a:glow rad="165100">
                  <a:schemeClr val="tx1"/>
                </a:glow>
              </a:effectLst>
              <a:latin typeface="Arial" charset="0"/>
              <a:ea typeface="ＭＳ Ｐゴシック" charset="0"/>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prstClr val="white"/>
                </a:solidFill>
                <a:cs typeface="Arial" charset="0"/>
              </a:rPr>
              <a:t>56</a:t>
            </a:r>
            <a:endParaRPr lang="en-US" altLang="zh-CN" b="1" dirty="0">
              <a:solidFill>
                <a:prstClr val="white"/>
              </a:solidFill>
              <a:cs typeface="Arial" charset="0"/>
            </a:endParaRPr>
          </a:p>
        </p:txBody>
      </p:sp>
    </p:spTree>
    <p:extLst>
      <p:ext uri="{BB962C8B-B14F-4D97-AF65-F5344CB8AC3E}">
        <p14:creationId xmlns:p14="http://schemas.microsoft.com/office/powerpoint/2010/main" val="2826697869"/>
      </p:ext>
    </p:extLst>
  </p:cSld>
  <p:clrMapOvr>
    <a:masterClrMapping/>
  </p:clrMapOvr>
  <p:transition>
    <p:wheel spokes="0"/>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خط نسل إسرائيل المحدد من بداية الخلق إلى يوسف يعلن أن إسرائيل بدأت من خلال </a:t>
            </a:r>
            <a:r>
              <a:rPr kumimoji="0" lang="ar-JO" sz="3200" b="1" i="0" u="none" strike="noStrike" kern="0" cap="none" spc="0" normalizeH="0" baseline="0" noProof="0" dirty="0">
                <a:ln>
                  <a:noFill/>
                </a:ln>
                <a:solidFill>
                  <a:srgbClr val="FFD34A"/>
                </a:solidFill>
                <a:effectLst>
                  <a:glow rad="127000">
                    <a:srgbClr val="000000"/>
                  </a:glow>
                </a:effectLst>
                <a:uLnTx/>
                <a:uFillTx/>
                <a:latin typeface="Arial" charset="0"/>
                <a:ea typeface="ＭＳ Ｐゴシック" charset="0"/>
                <a:cs typeface="ＭＳ Ｐゴシック" charset="0"/>
              </a:rPr>
              <a:t>اختيارهم</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للحكم و الوعد غير المشروط بالبركة من خلال إبراهيم و عكس ذلك بالنسبة للكنعانيين</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32813"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is-I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8341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الإختيار</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تكوين</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6800" y="65344"/>
            <a:ext cx="5309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56</a:t>
            </a:r>
          </a:p>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39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68380282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600200" y="0"/>
            <a:ext cx="6172200" cy="685800"/>
          </a:xfrm>
        </p:spPr>
        <p:txBody>
          <a:bodyPr>
            <a:normAutofit fontScale="90000"/>
          </a:bodyPr>
          <a:lstStyle/>
          <a:p>
            <a:pPr eaLnBrk="1" hangingPunct="1"/>
            <a:r>
              <a:rPr lang="ar-JO" altLang="zh-CN" sz="4000" b="1" dirty="0">
                <a:solidFill>
                  <a:srgbClr val="00FFFF"/>
                </a:solidFill>
                <a:latin typeface="Arial" charset="0"/>
                <a:ea typeface="ＭＳ Ｐゴシック" charset="0"/>
                <a:cs typeface="Arial" charset="0"/>
              </a:rPr>
              <a:t>تكوين</a:t>
            </a:r>
            <a:endParaRPr lang="en-US" altLang="zh-CN" sz="4000" dirty="0">
              <a:latin typeface="Arial" charset="0"/>
              <a:ea typeface="ＭＳ Ｐゴシック" charset="0"/>
              <a:cs typeface="Arial" charset="0"/>
            </a:endParaRPr>
          </a:p>
        </p:txBody>
      </p:sp>
      <p:sp>
        <p:nvSpPr>
          <p:cNvPr id="262147" name="Text Box 4"/>
          <p:cNvSpPr txBox="1">
            <a:spLocks noChangeArrowheads="1"/>
          </p:cNvSpPr>
          <p:nvPr/>
        </p:nvSpPr>
        <p:spPr bwMode="auto">
          <a:xfrm>
            <a:off x="8569088" y="73968"/>
            <a:ext cx="5084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dirty="0">
                <a:solidFill>
                  <a:srgbClr val="FFFFFF"/>
                </a:solidFill>
                <a:cs typeface="Arial" charset="0"/>
              </a:rPr>
              <a:t>56</a:t>
            </a:r>
            <a:endParaRPr lang="en-US" altLang="zh-CN" dirty="0">
              <a:solidFill>
                <a:srgbClr val="000000"/>
              </a:solidFill>
              <a:cs typeface="Arial" charset="0"/>
            </a:endParaRPr>
          </a:p>
        </p:txBody>
      </p:sp>
      <p:pic>
        <p:nvPicPr>
          <p:cNvPr id="26214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5240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2">
            <a:extLst>
              <a:ext uri="{FF2B5EF4-FFF2-40B4-BE49-F238E27FC236}">
                <a16:creationId xmlns:a16="http://schemas.microsoft.com/office/drawing/2014/main" id="{3C9070DC-52F8-2348-94FF-B95980F4A54D}"/>
              </a:ext>
            </a:extLst>
          </p:cNvPr>
          <p:cNvGraphicFramePr>
            <a:graphicFrameLocks noGrp="1"/>
          </p:cNvGraphicFramePr>
          <p:nvPr>
            <p:extLst>
              <p:ext uri="{D42A27DB-BD31-4B8C-83A1-F6EECF244321}">
                <p14:modId xmlns:p14="http://schemas.microsoft.com/office/powerpoint/2010/main" val="733078992"/>
              </p:ext>
            </p:extLst>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kern="1200" dirty="0">
                          <a:solidFill>
                            <a:schemeClr val="bg1"/>
                          </a:solidFill>
                          <a:effectLst/>
                          <a:latin typeface="Arial" panose="020B0604020202020204" pitchFamily="34" charset="0"/>
                          <a:cs typeface="Arial" panose="020B0604020202020204" pitchFamily="34" charset="0"/>
                        </a:rPr>
                        <a:t>الأصل</a:t>
                      </a:r>
                      <a:r>
                        <a:rPr lang="ar-JO" sz="1800" b="1" kern="1200" baseline="0" dirty="0">
                          <a:solidFill>
                            <a:schemeClr val="bg1"/>
                          </a:solidFill>
                          <a:effectLst/>
                          <a:latin typeface="Arial" panose="020B0604020202020204" pitchFamily="34" charset="0"/>
                          <a:cs typeface="Arial" panose="020B0604020202020204" pitchFamily="34" charset="0"/>
                        </a:rPr>
                        <a:t> في الإختيار و الوعد</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الخليقة</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الطوفان</a:t>
                      </a:r>
                      <a:endParaRPr lang="en-US" sz="16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بابل</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إبراهيم</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إسحق</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يعقوب</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يوسف</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الأحداث</a:t>
                      </a:r>
                      <a:r>
                        <a:rPr lang="ar-JO" sz="1600" b="1" baseline="0" dirty="0">
                          <a:solidFill>
                            <a:schemeClr val="bg1"/>
                          </a:solidFill>
                          <a:latin typeface="Arial" panose="020B0604020202020204" pitchFamily="34" charset="0"/>
                          <a:cs typeface="Arial" panose="020B0604020202020204" pitchFamily="34" charset="0"/>
                        </a:rPr>
                        <a:t> الأولية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الشخصيات الآبائية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1</a:t>
                      </a:r>
                      <a:r>
                        <a:rPr lang="ar-JO" sz="1600" b="1" baseline="0" dirty="0">
                          <a:solidFill>
                            <a:schemeClr val="bg1"/>
                          </a:solidFill>
                          <a:latin typeface="Arial" panose="020B0604020202020204" pitchFamily="34" charset="0"/>
                          <a:cs typeface="Arial" panose="020B0604020202020204" pitchFamily="34" charset="0"/>
                        </a:rPr>
                        <a:t> : 1 – 11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11 : 27 – 50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اختيار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وعد</a:t>
                      </a:r>
                      <a:r>
                        <a:rPr lang="ar-JO" sz="1600" b="1" baseline="0" dirty="0">
                          <a:solidFill>
                            <a:schemeClr val="bg1"/>
                          </a:solidFill>
                          <a:latin typeface="Arial" panose="020B0604020202020204" pitchFamily="34" charset="0"/>
                          <a:cs typeface="Arial" panose="020B0604020202020204" pitchFamily="34" charset="0"/>
                        </a:rPr>
                        <a:t>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آدم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إبراهيم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خمس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أربع أخماس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بلاد ما بين النهرين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dirty="0">
                          <a:solidFill>
                            <a:schemeClr val="bg1"/>
                          </a:solidFill>
                          <a:latin typeface="Arial" panose="020B0604020202020204" pitchFamily="34" charset="0"/>
                          <a:cs typeface="Arial" panose="020B0604020202020204" pitchFamily="34" charset="0"/>
                        </a:rPr>
                        <a:t>كنعان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2083 سنة </a:t>
                      </a:r>
                    </a:p>
                    <a:p>
                      <a:pPr algn="ctr"/>
                      <a:r>
                        <a:rPr lang="ar-JO" sz="1600" b="1" kern="1200" dirty="0">
                          <a:solidFill>
                            <a:schemeClr val="bg1"/>
                          </a:solidFill>
                          <a:effectLst/>
                          <a:latin typeface="Arial" panose="020B0604020202020204" pitchFamily="34" charset="0"/>
                          <a:cs typeface="Arial" panose="020B0604020202020204" pitchFamily="34" charset="0"/>
                        </a:rPr>
                        <a:t>(4143 – 2060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215 سنة</a:t>
                      </a:r>
                    </a:p>
                    <a:p>
                      <a:pPr algn="ctr"/>
                      <a:r>
                        <a:rPr lang="ar-JO" sz="1600" b="1" kern="1200" dirty="0">
                          <a:solidFill>
                            <a:schemeClr val="bg1"/>
                          </a:solidFill>
                          <a:effectLst/>
                          <a:latin typeface="Arial" panose="020B0604020202020204" pitchFamily="34" charset="0"/>
                          <a:cs typeface="Arial" panose="020B0604020202020204" pitchFamily="34" charset="0"/>
                        </a:rPr>
                        <a:t>(2060 – 1845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71 سنة</a:t>
                      </a:r>
                    </a:p>
                    <a:p>
                      <a:pPr algn="ctr"/>
                      <a:r>
                        <a:rPr lang="ar-JO" sz="1600" b="1" kern="1200" dirty="0">
                          <a:solidFill>
                            <a:schemeClr val="bg1"/>
                          </a:solidFill>
                          <a:effectLst/>
                          <a:latin typeface="Arial" panose="020B0604020202020204" pitchFamily="34" charset="0"/>
                          <a:cs typeface="Arial" panose="020B0604020202020204" pitchFamily="34" charset="0"/>
                        </a:rPr>
                        <a:t>(1845 – 1774 ق.م)</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l</a:t>
                      </a:r>
                      <a:r>
                        <a:rPr lang="ar-JO" sz="1400" b="1" dirty="0">
                          <a:solidFill>
                            <a:schemeClr val="bg1"/>
                          </a:solidFill>
                          <a:effectLst/>
                          <a:latin typeface="Arial" panose="020B0604020202020204" pitchFamily="34" charset="0"/>
                          <a:cs typeface="Arial" panose="020B0604020202020204" pitchFamily="34" charset="0"/>
                        </a:rPr>
                        <a:t>مواليد</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السموات</a:t>
                      </a:r>
                      <a:r>
                        <a:rPr lang="ar-JO" sz="1400" b="1" baseline="0" dirty="0">
                          <a:solidFill>
                            <a:schemeClr val="bg1"/>
                          </a:solidFill>
                          <a:effectLst/>
                          <a:latin typeface="Arial" panose="020B0604020202020204" pitchFamily="34" charset="0"/>
                          <a:cs typeface="Arial" panose="020B0604020202020204" pitchFamily="34" charset="0"/>
                        </a:rPr>
                        <a:t> و الأرض</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أبناء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تارح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الخليقة</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ما بعد</a:t>
                      </a:r>
                    </a:p>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 الخليقة</a:t>
                      </a: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a:t>
                      </a:r>
                    </a:p>
                    <a:p>
                      <a:pPr marL="0" algn="ctr">
                        <a:spcBef>
                          <a:spcPts val="0"/>
                        </a:spcBef>
                        <a:spcAft>
                          <a:spcPts val="0"/>
                        </a:spcAft>
                      </a:pPr>
                      <a:r>
                        <a:rPr lang="ar-JO"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ابناء</a:t>
                      </a:r>
                      <a:r>
                        <a:rPr lang="ar-JO" sz="1400" b="1" baseline="0" dirty="0">
                          <a:solidFill>
                            <a:schemeClr val="bg1"/>
                          </a:solidFill>
                          <a:effectLst/>
                          <a:latin typeface="Arial" panose="020B0604020202020204" pitchFamily="34" charset="0"/>
                          <a:ea typeface="+mn-ea"/>
                          <a:cs typeface="Arial" panose="020B0604020202020204" pitchFamily="34" charset="0"/>
                        </a:rPr>
                        <a:t>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إبراهيم و 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يوسف</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1:1-2:</a:t>
                      </a:r>
                      <a:r>
                        <a:rPr lang="ar-JO" sz="1400" b="1" baseline="0" dirty="0">
                          <a:solidFill>
                            <a:schemeClr val="bg1"/>
                          </a:solidFill>
                          <a:effectLst/>
                          <a:latin typeface="Arial" panose="020B0604020202020204" pitchFamily="34" charset="0"/>
                          <a:ea typeface="+mn-ea"/>
                          <a:cs typeface="Arial" panose="020B0604020202020204" pitchFamily="34" charset="0"/>
                        </a:rPr>
                        <a:t> 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a:t>
                      </a:r>
                      <a:r>
                        <a:rPr lang="ar-JO" sz="1400" b="1" baseline="0" dirty="0">
                          <a:solidFill>
                            <a:schemeClr val="bg1"/>
                          </a:solidFill>
                          <a:effectLst/>
                          <a:latin typeface="Arial" panose="020B0604020202020204" pitchFamily="34" charset="0"/>
                          <a:ea typeface="+mn-ea"/>
                          <a:cs typeface="Arial" panose="020B0604020202020204" pitchFamily="34" charset="0"/>
                        </a:rPr>
                        <a:t> 4-4: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5: 1-6: 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6:</a:t>
                      </a:r>
                      <a:r>
                        <a:rPr lang="ar-JO" sz="1400" b="1" baseline="0" dirty="0">
                          <a:solidFill>
                            <a:schemeClr val="bg1"/>
                          </a:solidFill>
                          <a:effectLst/>
                          <a:latin typeface="Arial" panose="020B0604020202020204" pitchFamily="34" charset="0"/>
                          <a:ea typeface="+mn-ea"/>
                          <a:cs typeface="Arial" panose="020B0604020202020204" pitchFamily="34" charset="0"/>
                        </a:rPr>
                        <a:t> 9-9: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10: 1- 11: 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 10- 26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11:27 -25: 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25:</a:t>
                      </a:r>
                      <a:r>
                        <a:rPr lang="ar-JO" sz="1400" b="1" baseline="0" dirty="0">
                          <a:solidFill>
                            <a:schemeClr val="bg1"/>
                          </a:solidFill>
                          <a:effectLst/>
                          <a:latin typeface="Arial" panose="020B0604020202020204" pitchFamily="34" charset="0"/>
                          <a:ea typeface="+mn-ea"/>
                          <a:cs typeface="Arial" panose="020B0604020202020204" pitchFamily="34" charset="0"/>
                        </a:rPr>
                        <a:t> 12 - 18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25: 19- 25: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36: 1-37: 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37: 2- 50: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يغطي 2369 سنة من التاريخ</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كتب</a:t>
                      </a:r>
                      <a:r>
                        <a:rPr lang="ar-JO" sz="1600" b="1" kern="1200" baseline="0" dirty="0">
                          <a:solidFill>
                            <a:schemeClr val="bg1"/>
                          </a:solidFill>
                          <a:effectLst/>
                          <a:latin typeface="Arial" panose="020B0604020202020204" pitchFamily="34" charset="0"/>
                          <a:cs typeface="Arial" panose="020B0604020202020204" pitchFamily="34" charset="0"/>
                        </a:rPr>
                        <a:t> خلال التيهان في البرية (1405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spTree>
    <p:extLst>
      <p:ext uri="{BB962C8B-B14F-4D97-AF65-F5344CB8AC3E}">
        <p14:creationId xmlns:p14="http://schemas.microsoft.com/office/powerpoint/2010/main" val="217683117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46841"/>
            <a:ext cx="9144000" cy="1301079"/>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من الأصنام ؟</a:t>
            </a:r>
            <a:endParaRPr lang="en-US" b="1" dirty="0">
              <a:effectLst>
                <a:glow rad="127000">
                  <a:schemeClr val="tx1"/>
                </a:glow>
              </a:effectLst>
              <a:latin typeface="Arial" charset="0"/>
              <a:ea typeface="ＭＳ Ｐゴシック" charset="0"/>
              <a:cs typeface="ＭＳ Ｐゴシック" charset="0"/>
            </a:endParaRP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algn="ctr"/>
            <a:r>
              <a:rPr lang="ar-JO" sz="4800" spc="400" dirty="0">
                <a:solidFill>
                  <a:srgbClr val="C81234"/>
                </a:solidFill>
                <a:latin typeface="Arial"/>
                <a:cs typeface="Arial"/>
              </a:rPr>
              <a:t>أصنام</a:t>
            </a:r>
          </a:p>
          <a:p>
            <a:pPr algn="ctr"/>
            <a:endParaRPr lang="ar-JO" sz="4800" spc="400" dirty="0">
              <a:solidFill>
                <a:srgbClr val="C81234"/>
              </a:solidFill>
              <a:latin typeface="Arial"/>
              <a:cs typeface="Arial"/>
            </a:endParaRPr>
          </a:p>
          <a:p>
            <a:pPr algn="ctr"/>
            <a:r>
              <a:rPr lang="ar-JO" sz="4800" spc="400" dirty="0">
                <a:solidFill>
                  <a:srgbClr val="C81234"/>
                </a:solidFill>
                <a:latin typeface="Arial"/>
                <a:cs typeface="Arial"/>
              </a:rPr>
              <a:t>القلب</a:t>
            </a:r>
            <a:endParaRPr lang="en-US" sz="4800" spc="400" dirty="0">
              <a:solidFill>
                <a:srgbClr val="C81234"/>
              </a:solidFill>
              <a:latin typeface="Arial"/>
              <a:cs typeface="Arial"/>
            </a:endParaRPr>
          </a:p>
        </p:txBody>
      </p:sp>
    </p:spTree>
    <p:extLst>
      <p:ext uri="{BB962C8B-B14F-4D97-AF65-F5344CB8AC3E}">
        <p14:creationId xmlns:p14="http://schemas.microsoft.com/office/powerpoint/2010/main" val="110310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b="1" dirty="0">
                <a:solidFill>
                  <a:schemeClr val="tx1"/>
                </a:solidFill>
                <a:latin typeface="Arial" charset="0"/>
                <a:ea typeface="ＭＳ Ｐゴシック" charset="0"/>
                <a:cs typeface="ＭＳ Ｐゴシック" charset="0"/>
              </a:rPr>
              <a:t>1. افهم أن الملك قد </a:t>
            </a:r>
            <a:r>
              <a:rPr lang="ar-JO" sz="4800" b="1" dirty="0">
                <a:solidFill>
                  <a:schemeClr val="accent2"/>
                </a:solidFill>
                <a:latin typeface="Arial" charset="0"/>
                <a:ea typeface="ＭＳ Ｐゴシック" charset="0"/>
                <a:cs typeface="ＭＳ Ｐゴシック" charset="0"/>
              </a:rPr>
              <a:t>اختارك</a:t>
            </a:r>
            <a:r>
              <a:rPr lang="ar-JO" sz="4800" b="1" dirty="0">
                <a:solidFill>
                  <a:schemeClr val="tx1"/>
                </a:solidFill>
                <a:latin typeface="Arial" charset="0"/>
                <a:ea typeface="ＭＳ Ｐゴシック" charset="0"/>
                <a:cs typeface="ＭＳ Ｐゴシック" charset="0"/>
              </a:rPr>
              <a:t> لتحكم</a:t>
            </a:r>
            <a:br>
              <a:rPr lang="en-US" sz="4800" b="1" dirty="0">
                <a:solidFill>
                  <a:schemeClr val="tx1"/>
                </a:solidFill>
                <a:latin typeface="Arial" charset="0"/>
                <a:ea typeface="ＭＳ Ｐゴシック" charset="0"/>
                <a:cs typeface="ＭＳ Ｐゴシック" charset="0"/>
              </a:rPr>
            </a:br>
            <a:r>
              <a:rPr lang="ar-JO" sz="4800" b="1" dirty="0">
                <a:solidFill>
                  <a:schemeClr val="tx1"/>
                </a:solidFill>
                <a:latin typeface="Arial" charset="0"/>
                <a:ea typeface="ＭＳ Ｐゴシック" charset="0"/>
                <a:cs typeface="ＭＳ Ｐゴシック" charset="0"/>
              </a:rPr>
              <a:t>تكوين 1 - 11</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292392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تكوين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73199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p>
        </p:txBody>
      </p:sp>
      <p:pic>
        <p:nvPicPr>
          <p:cNvPr id="22425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7211144" cy="4191000"/>
          </a:xfrm>
          <a:effectLst/>
        </p:spPr>
        <p:txBody>
          <a:bodyPr>
            <a:normAutofit fontScale="90000"/>
          </a:bodyPr>
          <a:lstStyle/>
          <a:p>
            <a:pPr eaLnBrk="1" hangingPunct="1">
              <a:defRPr/>
            </a:pPr>
            <a:r>
              <a:rPr lang="ar-JO" altLang="ja-JP" sz="16800" b="1" i="1" dirty="0">
                <a:solidFill>
                  <a:srgbClr val="FFFF00"/>
                </a:solidFill>
                <a:effectLst>
                  <a:glow rad="101600">
                    <a:schemeClr val="tx1">
                      <a:alpha val="93000"/>
                    </a:schemeClr>
                  </a:glow>
                </a:effectLst>
                <a:latin typeface="Kosher-Normal" charset="0"/>
                <a:ea typeface="ＭＳ Ｐゴシック" charset="0"/>
              </a:rPr>
              <a:t>في </a:t>
            </a:r>
            <a:br>
              <a:rPr lang="ar-JO" altLang="ja-JP" sz="16800" b="1" i="1" dirty="0">
                <a:solidFill>
                  <a:srgbClr val="FFFF00"/>
                </a:solidFill>
                <a:effectLst>
                  <a:glow rad="101600">
                    <a:schemeClr val="tx1">
                      <a:alpha val="93000"/>
                    </a:schemeClr>
                  </a:glow>
                </a:effectLst>
                <a:latin typeface="Kosher-Normal" charset="0"/>
                <a:ea typeface="ＭＳ Ｐゴシック" charset="0"/>
              </a:rPr>
            </a:br>
            <a:r>
              <a:rPr lang="ar-JO" altLang="ja-JP" sz="16800" b="1" i="1" dirty="0">
                <a:solidFill>
                  <a:srgbClr val="FFFF00"/>
                </a:solidFill>
                <a:effectLst>
                  <a:glow rad="101600">
                    <a:schemeClr val="tx1">
                      <a:alpha val="93000"/>
                    </a:schemeClr>
                  </a:glow>
                </a:effectLst>
                <a:latin typeface="Kosher-Normal" charset="0"/>
                <a:ea typeface="ＭＳ Ｐゴシック" charset="0"/>
              </a:rPr>
              <a:t>البدء</a:t>
            </a:r>
            <a:endParaRPr lang="en-US" sz="16800" b="1" i="1" dirty="0">
              <a:solidFill>
                <a:srgbClr val="FFFF00"/>
              </a:solidFill>
              <a:effectLst>
                <a:glow rad="101600">
                  <a:schemeClr val="tx1">
                    <a:alpha val="93000"/>
                  </a:schemeClr>
                </a:glow>
              </a:effectLst>
              <a:latin typeface="Kosher-Normal" charset="0"/>
              <a:ea typeface="ＭＳ Ｐゴシック" charset="0"/>
            </a:endParaRPr>
          </a:p>
        </p:txBody>
      </p:sp>
      <p:sp>
        <p:nvSpPr>
          <p:cNvPr id="224260" name="Rectangle 9"/>
          <p:cNvSpPr>
            <a:spLocks noChangeArrowheads="1"/>
          </p:cNvSpPr>
          <p:nvPr/>
        </p:nvSpPr>
        <p:spPr bwMode="auto">
          <a:xfrm>
            <a:off x="6172200" y="50292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altLang="zh-CN" sz="4800" b="1" dirty="0">
                <a:solidFill>
                  <a:schemeClr val="bg1"/>
                </a:solidFill>
                <a:cs typeface="Arial" charset="0"/>
              </a:rPr>
              <a:t>مقدمة لسفر</a:t>
            </a:r>
          </a:p>
          <a:p>
            <a:pPr algn="ctr" eaLnBrk="1" hangingPunct="1">
              <a:spcBef>
                <a:spcPct val="20000"/>
              </a:spcBef>
            </a:pPr>
            <a:r>
              <a:rPr lang="ar-JO" altLang="zh-CN" sz="4800" b="1" dirty="0">
                <a:solidFill>
                  <a:schemeClr val="bg1"/>
                </a:solidFill>
                <a:cs typeface="Arial" charset="0"/>
              </a:rPr>
              <a:t>التكوين</a:t>
            </a:r>
            <a:endParaRPr lang="en-US" altLang="zh-CN" sz="4800" b="1" dirty="0">
              <a:solidFill>
                <a:schemeClr val="bg1"/>
              </a:solidFill>
              <a:cs typeface="Arial" charset="0"/>
            </a:endParaRPr>
          </a:p>
        </p:txBody>
      </p:sp>
    </p:spTree>
    <p:extLst>
      <p:ext uri="{BB962C8B-B14F-4D97-AF65-F5344CB8AC3E}">
        <p14:creationId xmlns:p14="http://schemas.microsoft.com/office/powerpoint/2010/main" val="298564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5"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26306" name="Picture 4" descr="IMG_0515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 Box 4"/>
          <p:cNvSpPr txBox="1">
            <a:spLocks noChangeArrowheads="1"/>
          </p:cNvSpPr>
          <p:nvPr/>
        </p:nvSpPr>
        <p:spPr bwMode="auto">
          <a:xfrm>
            <a:off x="2396360" y="94199"/>
            <a:ext cx="3389586" cy="14773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cs typeface="Arial" charset="0"/>
              </a:rPr>
              <a:t>قبل زمن طويل وقبل أن يوجد     نظامنا الشمسي و تنفجر الأجرام السماوية الضخمة تناثر الغاز و الرمل </a:t>
            </a:r>
            <a:endParaRPr lang="en-US" altLang="zh-CN" sz="2000" b="1" dirty="0">
              <a:solidFill>
                <a:schemeClr val="bg1"/>
              </a:solidFill>
              <a:cs typeface="Arial" charset="0"/>
            </a:endParaRPr>
          </a:p>
          <a:p>
            <a:pPr algn="ctr">
              <a:spcBef>
                <a:spcPct val="50000"/>
              </a:spcBef>
            </a:pPr>
            <a:r>
              <a:rPr lang="ar-JO" altLang="zh-CN" sz="2000" b="1" dirty="0">
                <a:solidFill>
                  <a:schemeClr val="bg1"/>
                </a:solidFill>
                <a:cs typeface="Arial" charset="0"/>
              </a:rPr>
              <a:t>في الفضاء</a:t>
            </a:r>
            <a:endParaRPr lang="zh-CN" sz="2000" b="1" dirty="0">
              <a:solidFill>
                <a:schemeClr val="bg1"/>
              </a:solidFill>
              <a:ea typeface="SimSun" charset="0"/>
              <a:cs typeface="SimSun" charset="0"/>
            </a:endParaRPr>
          </a:p>
        </p:txBody>
      </p:sp>
      <p:sp>
        <p:nvSpPr>
          <p:cNvPr id="226308" name="Text Box 5"/>
          <p:cNvSpPr txBox="1">
            <a:spLocks noChangeArrowheads="1"/>
          </p:cNvSpPr>
          <p:nvPr/>
        </p:nvSpPr>
        <p:spPr bwMode="auto">
          <a:xfrm>
            <a:off x="3090041" y="2316601"/>
            <a:ext cx="3294993" cy="17851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cs typeface="Arial" charset="0"/>
              </a:rPr>
              <a:t>قبل 5 بلايين سنة شكل            بعض هذا الرمل شمسنا و نظامنا الشمسي  و من ضمنها الحياة على الأرض</a:t>
            </a:r>
          </a:p>
          <a:p>
            <a:pPr algn="ctr">
              <a:spcBef>
                <a:spcPct val="50000"/>
              </a:spcBef>
            </a:pPr>
            <a:r>
              <a:rPr lang="ar-JO" altLang="zh-CN" sz="2000" b="1" dirty="0">
                <a:solidFill>
                  <a:schemeClr val="bg1"/>
                </a:solidFill>
                <a:cs typeface="Arial" charset="0"/>
              </a:rPr>
              <a:t> و ها أنت هنا</a:t>
            </a:r>
            <a:endParaRPr lang="zh-CN" sz="2000" b="1" dirty="0">
              <a:solidFill>
                <a:schemeClr val="bg1"/>
              </a:solidFill>
              <a:ea typeface="SimSun" charset="0"/>
              <a:cs typeface="SimSun" charset="0"/>
            </a:endParaRPr>
          </a:p>
        </p:txBody>
      </p:sp>
      <p:sp>
        <p:nvSpPr>
          <p:cNvPr id="226309" name="Text Box 6"/>
          <p:cNvSpPr txBox="1">
            <a:spLocks noChangeArrowheads="1"/>
          </p:cNvSpPr>
          <p:nvPr/>
        </p:nvSpPr>
        <p:spPr bwMode="auto">
          <a:xfrm>
            <a:off x="1198181" y="4771697"/>
            <a:ext cx="4461640" cy="16312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cs typeface="Arial" charset="0"/>
              </a:rPr>
              <a:t>عندما ماتت شمسنا قبل عدة بلايين من         السنين   تحول هذا الرمل إلى الوجود                 و البعض منه شكل نجوماً جديدة و كواكب            و ربما حياة جديدة                                     من غبار النجوم</a:t>
            </a:r>
            <a:endParaRPr lang="zh-CN" sz="2000" b="1" dirty="0">
              <a:solidFill>
                <a:schemeClr val="bg1"/>
              </a:solidFill>
              <a:ea typeface="SimSun" charset="0"/>
              <a:cs typeface="SimSun" charset="0"/>
            </a:endParaRPr>
          </a:p>
        </p:txBody>
      </p:sp>
    </p:spTree>
    <p:extLst>
      <p:ext uri="{BB962C8B-B14F-4D97-AF65-F5344CB8AC3E}">
        <p14:creationId xmlns:p14="http://schemas.microsoft.com/office/powerpoint/2010/main" val="251444816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3"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28354" name="Picture 4" descr="IMG_0518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5"/>
          <p:cNvSpPr txBox="1">
            <a:spLocks noChangeArrowheads="1"/>
          </p:cNvSpPr>
          <p:nvPr/>
        </p:nvSpPr>
        <p:spPr bwMode="auto">
          <a:xfrm>
            <a:off x="0" y="2138855"/>
            <a:ext cx="8466083" cy="329320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200" b="1" dirty="0">
                <a:solidFill>
                  <a:schemeClr val="bg1"/>
                </a:solidFill>
                <a:cs typeface="Arial" charset="0"/>
              </a:rPr>
              <a:t>قبل أن يتكون نظامنا الشمسي و تظهر الكواكب العملاقة انتشر الرمل و الغاز في الفضاء</a:t>
            </a:r>
          </a:p>
          <a:p>
            <a:pPr>
              <a:spcBef>
                <a:spcPct val="50000"/>
              </a:spcBef>
            </a:pPr>
            <a:endParaRPr lang="ar-JO" altLang="zh-CN" sz="3200" b="1" dirty="0">
              <a:solidFill>
                <a:schemeClr val="bg1"/>
              </a:solidFill>
              <a:ea typeface="SimSun" charset="0"/>
              <a:cs typeface="Arial" charset="0"/>
            </a:endParaRPr>
          </a:p>
          <a:p>
            <a:pPr>
              <a:spcBef>
                <a:spcPct val="50000"/>
              </a:spcBef>
            </a:pPr>
            <a:endParaRPr lang="ar-JO" altLang="zh-CN" sz="3200" b="1" dirty="0">
              <a:solidFill>
                <a:schemeClr val="bg1"/>
              </a:solidFill>
              <a:ea typeface="SimSun" charset="0"/>
              <a:cs typeface="Arial" charset="0"/>
            </a:endParaRPr>
          </a:p>
          <a:p>
            <a:pPr>
              <a:spcBef>
                <a:spcPct val="50000"/>
              </a:spcBef>
            </a:pPr>
            <a:endParaRPr lang="zh-CN" sz="3200" b="1" dirty="0">
              <a:solidFill>
                <a:schemeClr val="bg1"/>
              </a:solidFill>
              <a:ea typeface="SimSun" charset="0"/>
              <a:cs typeface="SimSun" charset="0"/>
            </a:endParaRPr>
          </a:p>
        </p:txBody>
      </p:sp>
    </p:spTree>
    <p:extLst>
      <p:ext uri="{BB962C8B-B14F-4D97-AF65-F5344CB8AC3E}">
        <p14:creationId xmlns:p14="http://schemas.microsoft.com/office/powerpoint/2010/main" val="158414027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الآية المفتاحية</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أباركك ... و تتبارك فيك جميع قبائل الأرض</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 : 1 – 3 )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023467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29378" name="Picture 6" descr="IMG_0516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Text Box 5"/>
          <p:cNvSpPr txBox="1">
            <a:spLocks noChangeArrowheads="1"/>
          </p:cNvSpPr>
          <p:nvPr/>
        </p:nvSpPr>
        <p:spPr bwMode="auto">
          <a:xfrm>
            <a:off x="1" y="1417638"/>
            <a:ext cx="8560676" cy="403187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200" b="1" dirty="0">
                <a:solidFill>
                  <a:schemeClr val="bg1"/>
                </a:solidFill>
                <a:cs typeface="Arial" charset="0"/>
              </a:rPr>
              <a:t>قبل 5 مليارات سنة شكل  بعض هذا الرمل شمسنا و نظامنا الشمسي  و من ضمنها الحياة على الأرض</a:t>
            </a:r>
          </a:p>
          <a:p>
            <a:pPr algn="ctr">
              <a:spcBef>
                <a:spcPct val="50000"/>
              </a:spcBef>
            </a:pPr>
            <a:endParaRPr lang="en-US" altLang="zh-CN" sz="3200" b="1" dirty="0">
              <a:solidFill>
                <a:schemeClr val="bg1"/>
              </a:solidFill>
              <a:cs typeface="Arial" charset="0"/>
            </a:endParaRPr>
          </a:p>
          <a:p>
            <a:pPr algn="ctr">
              <a:spcBef>
                <a:spcPct val="50000"/>
              </a:spcBef>
            </a:pPr>
            <a:endParaRPr lang="en-US" altLang="zh-CN" sz="3200" b="1" dirty="0">
              <a:solidFill>
                <a:schemeClr val="bg1"/>
              </a:solidFill>
              <a:cs typeface="Arial" charset="0"/>
            </a:endParaRPr>
          </a:p>
          <a:p>
            <a:pPr algn="ctr">
              <a:spcBef>
                <a:spcPct val="50000"/>
              </a:spcBef>
            </a:pPr>
            <a:endParaRPr lang="en-US" altLang="zh-CN" sz="3200" b="1" dirty="0">
              <a:solidFill>
                <a:schemeClr val="bg1"/>
              </a:solidFill>
              <a:cs typeface="Arial" charset="0"/>
            </a:endParaRPr>
          </a:p>
          <a:p>
            <a:pPr algn="ctr">
              <a:spcBef>
                <a:spcPct val="50000"/>
              </a:spcBef>
            </a:pPr>
            <a:r>
              <a:rPr lang="ar-JO" altLang="zh-CN" sz="3200" b="1" dirty="0">
                <a:solidFill>
                  <a:schemeClr val="bg1"/>
                </a:solidFill>
                <a:cs typeface="Arial" charset="0"/>
              </a:rPr>
              <a:t> و ها أنت هنا</a:t>
            </a:r>
            <a:endParaRPr lang="zh-CN" altLang="en-US" sz="3200" b="1" dirty="0">
              <a:solidFill>
                <a:schemeClr val="bg1"/>
              </a:solidFill>
              <a:ea typeface="SimSun" charset="0"/>
              <a:cs typeface="SimSun" charset="0"/>
            </a:endParaRPr>
          </a:p>
        </p:txBody>
      </p:sp>
    </p:spTree>
    <p:extLst>
      <p:ext uri="{BB962C8B-B14F-4D97-AF65-F5344CB8AC3E}">
        <p14:creationId xmlns:p14="http://schemas.microsoft.com/office/powerpoint/2010/main" val="17488936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30402" name="Picture 2" descr="IMG_0517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Text Box 5"/>
          <p:cNvSpPr txBox="1">
            <a:spLocks noChangeArrowheads="1"/>
          </p:cNvSpPr>
          <p:nvPr/>
        </p:nvSpPr>
        <p:spPr bwMode="auto">
          <a:xfrm>
            <a:off x="157655" y="1166649"/>
            <a:ext cx="7914290" cy="286232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600" b="1" dirty="0">
                <a:solidFill>
                  <a:schemeClr val="bg1"/>
                </a:solidFill>
                <a:cs typeface="Arial" charset="0"/>
              </a:rPr>
              <a:t>عندما ماتت شمسنا قبل عدة مليارات من         السنين   تحول هذا الرمل إلى الوجود                 و البعض منه شكل نجوماً جديدة و كواكب            و ربما حياة جديدة                                     من غبار النجوم</a:t>
            </a:r>
            <a:endParaRPr lang="zh-CN" altLang="en-US" sz="3600" b="1" dirty="0">
              <a:solidFill>
                <a:schemeClr val="bg1"/>
              </a:solidFill>
              <a:ea typeface="SimSun" charset="0"/>
              <a:cs typeface="SimSun" charset="0"/>
            </a:endParaRPr>
          </a:p>
        </p:txBody>
      </p:sp>
    </p:spTree>
    <p:extLst>
      <p:ext uri="{BB962C8B-B14F-4D97-AF65-F5344CB8AC3E}">
        <p14:creationId xmlns:p14="http://schemas.microsoft.com/office/powerpoint/2010/main" val="3987479932"/>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31426" name="Picture 2" descr="IMG_0519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5"/>
          <p:cNvSpPr txBox="1">
            <a:spLocks noChangeArrowheads="1"/>
          </p:cNvSpPr>
          <p:nvPr/>
        </p:nvSpPr>
        <p:spPr bwMode="auto">
          <a:xfrm>
            <a:off x="0" y="1143000"/>
            <a:ext cx="9144000" cy="1016000"/>
          </a:xfrm>
          <a:prstGeom prst="rect">
            <a:avLst/>
          </a:prstGeom>
          <a:solidFill>
            <a:srgbClr val="1D1E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6000" b="1" dirty="0">
                <a:solidFill>
                  <a:schemeClr val="bg1"/>
                </a:solidFill>
                <a:cs typeface="Arial" charset="0"/>
              </a:rPr>
              <a:t>ملحمة القمر</a:t>
            </a:r>
            <a:endParaRPr lang="zh-CN" sz="6000" b="1" dirty="0">
              <a:solidFill>
                <a:schemeClr val="bg1"/>
              </a:solidFill>
              <a:ea typeface="SimSun" charset="0"/>
              <a:cs typeface="SimSun" charset="0"/>
            </a:endParaRPr>
          </a:p>
        </p:txBody>
      </p:sp>
      <p:sp>
        <p:nvSpPr>
          <p:cNvPr id="231428" name="Text Box 5"/>
          <p:cNvSpPr txBox="1">
            <a:spLocks noChangeArrowheads="1"/>
          </p:cNvSpPr>
          <p:nvPr/>
        </p:nvSpPr>
        <p:spPr bwMode="auto">
          <a:xfrm>
            <a:off x="0" y="0"/>
            <a:ext cx="9144000" cy="1200150"/>
          </a:xfrm>
          <a:prstGeom prst="rect">
            <a:avLst/>
          </a:prstGeom>
          <a:solidFill>
            <a:srgbClr val="1D1E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7200" b="1" dirty="0">
                <a:solidFill>
                  <a:srgbClr val="AA7626"/>
                </a:solidFill>
                <a:cs typeface="Arial" charset="0"/>
              </a:rPr>
              <a:t>طفرة واحدة عظيمة</a:t>
            </a:r>
            <a:endParaRPr lang="zh-CN" sz="7200" b="1" dirty="0">
              <a:solidFill>
                <a:srgbClr val="AA7626"/>
              </a:solidFill>
              <a:ea typeface="SimSun" charset="0"/>
              <a:cs typeface="SimSun" charset="0"/>
            </a:endParaRPr>
          </a:p>
        </p:txBody>
      </p:sp>
      <p:sp>
        <p:nvSpPr>
          <p:cNvPr id="6" name="Text Box 5"/>
          <p:cNvSpPr txBox="1">
            <a:spLocks noChangeArrowheads="1"/>
          </p:cNvSpPr>
          <p:nvPr/>
        </p:nvSpPr>
        <p:spPr bwMode="auto">
          <a:xfrm>
            <a:off x="9296400" y="2590800"/>
            <a:ext cx="3600450" cy="532262"/>
          </a:xfrm>
          <a:prstGeom prst="rect">
            <a:avLst/>
          </a:prstGeom>
          <a:solidFill>
            <a:schemeClr val="bg1"/>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ar-JO" altLang="zh-CN" sz="4000" b="1" dirty="0">
                <a:solidFill>
                  <a:schemeClr val="tx2"/>
                </a:solidFill>
                <a:cs typeface="Arial" charset="0"/>
              </a:rPr>
              <a:t>تم تشكيل القمر</a:t>
            </a:r>
            <a:endParaRPr lang="zh-CN" b="1" dirty="0">
              <a:solidFill>
                <a:schemeClr val="tx2"/>
              </a:solidFill>
              <a:ea typeface="SimSun" charset="0"/>
              <a:cs typeface="SimSun" charset="0"/>
            </a:endParaRPr>
          </a:p>
        </p:txBody>
      </p:sp>
      <p:sp>
        <p:nvSpPr>
          <p:cNvPr id="7" name="Text Box 5"/>
          <p:cNvSpPr txBox="1">
            <a:spLocks noChangeArrowheads="1"/>
          </p:cNvSpPr>
          <p:nvPr/>
        </p:nvSpPr>
        <p:spPr bwMode="auto">
          <a:xfrm>
            <a:off x="9296400" y="3882887"/>
            <a:ext cx="3944730" cy="369332"/>
          </a:xfrm>
          <a:prstGeom prst="rect">
            <a:avLst/>
          </a:prstGeom>
          <a:solidFill>
            <a:schemeClr val="bg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ar-JO" altLang="zh-CN" b="1" dirty="0">
                <a:solidFill>
                  <a:schemeClr val="tx2"/>
                </a:solidFill>
                <a:ea typeface="SimSun" charset="0"/>
                <a:cs typeface="Arial" charset="0"/>
              </a:rPr>
              <a:t>و الباقي في التاريخ</a:t>
            </a:r>
            <a:endParaRPr lang="zh-CN" b="1" dirty="0">
              <a:solidFill>
                <a:schemeClr val="tx2"/>
              </a:solidFill>
              <a:ea typeface="SimSun" charset="0"/>
              <a:cs typeface="SimSun" charset="0"/>
            </a:endParaRPr>
          </a:p>
        </p:txBody>
      </p:sp>
    </p:spTree>
    <p:extLst>
      <p:ext uri="{BB962C8B-B14F-4D97-AF65-F5344CB8AC3E}">
        <p14:creationId xmlns:p14="http://schemas.microsoft.com/office/powerpoint/2010/main" val="322368935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49"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32450" name="Picture 2" descr="IMG_0520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5"/>
          <p:cNvSpPr txBox="1">
            <a:spLocks noChangeArrowheads="1"/>
          </p:cNvSpPr>
          <p:nvPr/>
        </p:nvSpPr>
        <p:spPr bwMode="auto">
          <a:xfrm>
            <a:off x="0" y="2590800"/>
            <a:ext cx="9144000" cy="3108543"/>
          </a:xfrm>
          <a:prstGeom prst="rect">
            <a:avLst/>
          </a:prstGeom>
          <a:solidFill>
            <a:srgbClr val="D5D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chemeClr val="tx2"/>
                </a:solidFill>
                <a:cs typeface="Arial" charset="0"/>
              </a:rPr>
              <a:t>هكذا تشكل القمر ... بحسب النظرية التي تدعى الإنفجار العظيم حيث أنه قبل 5ر4 مليار سنة عندما كان النظام الشمسي حديثاً كان هناك كوكب بحجم المريخ ضرب الأرض وظهرت مادة أخف من حجم المريخ و الأرض خارج مدار الأرض و أتت لتشكل القمر</a:t>
            </a:r>
          </a:p>
          <a:p>
            <a:pPr algn="ctr">
              <a:spcBef>
                <a:spcPct val="50000"/>
              </a:spcBef>
            </a:pPr>
            <a:endParaRPr lang="ar-JO" altLang="zh-CN" sz="2800" b="1" dirty="0">
              <a:solidFill>
                <a:schemeClr val="tx2"/>
              </a:solidFill>
              <a:ea typeface="SimSun" charset="0"/>
              <a:cs typeface="Arial" charset="0"/>
            </a:endParaRPr>
          </a:p>
          <a:p>
            <a:pPr algn="ctr">
              <a:spcBef>
                <a:spcPct val="50000"/>
              </a:spcBef>
            </a:pPr>
            <a:endParaRPr lang="zh-CN" sz="2800" b="1" dirty="0">
              <a:solidFill>
                <a:schemeClr val="tx2"/>
              </a:solidFill>
              <a:ea typeface="SimSun" charset="0"/>
              <a:cs typeface="SimSun" charset="0"/>
            </a:endParaRPr>
          </a:p>
        </p:txBody>
      </p:sp>
    </p:spTree>
    <p:extLst>
      <p:ext uri="{BB962C8B-B14F-4D97-AF65-F5344CB8AC3E}">
        <p14:creationId xmlns:p14="http://schemas.microsoft.com/office/powerpoint/2010/main" val="253054053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080342-0807-9B48-AC61-14FDFAE97403}"/>
              </a:ext>
            </a:extLst>
          </p:cNvPr>
          <p:cNvGrpSpPr/>
          <p:nvPr/>
        </p:nvGrpSpPr>
        <p:grpSpPr>
          <a:xfrm>
            <a:off x="-33338" y="0"/>
            <a:ext cx="9177338" cy="6400800"/>
            <a:chOff x="-33338" y="0"/>
            <a:chExt cx="9177338" cy="6400800"/>
          </a:xfrm>
        </p:grpSpPr>
        <p:pic>
          <p:nvPicPr>
            <p:cNvPr id="233473" name="Picture 2" descr="IMG_0521_2.jpg"/>
            <p:cNvPicPr>
              <a:picLocks noChangeAspect="1"/>
            </p:cNvPicPr>
            <p:nvPr/>
          </p:nvPicPr>
          <p:blipFill>
            <a:blip r:embed="rId4">
              <a:extLst>
                <a:ext uri="{28A0092B-C50C-407E-A947-70E740481C1C}">
                  <a14:useLocalDpi xmlns:a14="http://schemas.microsoft.com/office/drawing/2010/main" val="0"/>
                </a:ext>
              </a:extLst>
            </a:blip>
            <a:srcRect l="1205" r="813" b="8888"/>
            <a:stretch>
              <a:fillRect/>
            </a:stretch>
          </p:blipFill>
          <p:spPr bwMode="auto">
            <a:xfrm>
              <a:off x="-33338" y="0"/>
              <a:ext cx="91773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07520F4-4F75-934D-8B01-50888E957E67}"/>
                </a:ext>
              </a:extLst>
            </p:cNvPr>
            <p:cNvSpPr/>
            <p:nvPr/>
          </p:nvSpPr>
          <p:spPr>
            <a:xfrm>
              <a:off x="2186610" y="4065104"/>
              <a:ext cx="516834" cy="248479"/>
            </a:xfrm>
            <a:prstGeom prst="ellipse">
              <a:avLst/>
            </a:prstGeom>
            <a:solidFill>
              <a:srgbClr val="DCD0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3474" name="Title 1"/>
          <p:cNvSpPr>
            <a:spLocks noGrp="1"/>
          </p:cNvSpPr>
          <p:nvPr>
            <p:ph type="title"/>
          </p:nvPr>
        </p:nvSpPr>
        <p:spPr/>
        <p:txBody>
          <a:bodyPr/>
          <a:lstStyle/>
          <a:p>
            <a:pPr eaLnBrk="1" hangingPunct="1"/>
            <a:r>
              <a:rPr lang="en-US" altLang="zh-CN">
                <a:latin typeface="Arial" charset="0"/>
                <a:cs typeface="Geneva" charset="0"/>
              </a:rPr>
              <a:t>Worldly View of Origins</a:t>
            </a:r>
          </a:p>
        </p:txBody>
      </p:sp>
      <p:sp>
        <p:nvSpPr>
          <p:cNvPr id="7" name="Rectangle 6"/>
          <p:cNvSpPr/>
          <p:nvPr/>
        </p:nvSpPr>
        <p:spPr>
          <a:xfrm>
            <a:off x="0" y="0"/>
            <a:ext cx="9144000" cy="1981200"/>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solidFill>
                <a:srgbClr val="FFFFFF"/>
              </a:solidFill>
            </a:endParaRPr>
          </a:p>
        </p:txBody>
      </p:sp>
      <p:sp>
        <p:nvSpPr>
          <p:cNvPr id="233476" name="Text Box 5"/>
          <p:cNvSpPr txBox="1">
            <a:spLocks noChangeArrowheads="1"/>
          </p:cNvSpPr>
          <p:nvPr/>
        </p:nvSpPr>
        <p:spPr bwMode="auto">
          <a:xfrm>
            <a:off x="0" y="10747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altLang="zh-CN" sz="4800" b="1" dirty="0">
                <a:solidFill>
                  <a:srgbClr val="000000"/>
                </a:solidFill>
                <a:cs typeface="Arial" charset="0"/>
              </a:rPr>
              <a:t>الضربة المؤثرة على الأرض</a:t>
            </a:r>
            <a:endParaRPr lang="zh-CN" altLang="en-US" sz="4800" b="1" dirty="0">
              <a:solidFill>
                <a:srgbClr val="000000"/>
              </a:solidFill>
              <a:ea typeface="SimSun" charset="0"/>
              <a:cs typeface="SimSun" charset="0"/>
            </a:endParaRPr>
          </a:p>
        </p:txBody>
      </p:sp>
      <p:sp>
        <p:nvSpPr>
          <p:cNvPr id="5" name="Text Box 5"/>
          <p:cNvSpPr txBox="1">
            <a:spLocks noChangeArrowheads="1"/>
          </p:cNvSpPr>
          <p:nvPr/>
        </p:nvSpPr>
        <p:spPr bwMode="auto">
          <a:xfrm>
            <a:off x="0" y="-152400"/>
            <a:ext cx="9144000" cy="1446213"/>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altLang="zh-CN" sz="8800" b="1" dirty="0">
                <a:solidFill>
                  <a:srgbClr val="FF0000"/>
                </a:solidFill>
                <a:effectLst>
                  <a:outerShdw blurRad="38100" dist="38100" dir="2700000" algn="tl">
                    <a:srgbClr val="DDDDDD"/>
                  </a:outerShdw>
                </a:effectLst>
                <a:ea typeface="SimSun" charset="0"/>
                <a:cs typeface="Arial" charset="0"/>
              </a:rPr>
              <a:t>الإنفجار</a:t>
            </a:r>
            <a:endParaRPr lang="zh-CN" altLang="en-US" sz="8800" b="1" dirty="0">
              <a:solidFill>
                <a:srgbClr val="FF0000"/>
              </a:solidFill>
              <a:effectLst>
                <a:outerShdw blurRad="38100" dist="38100" dir="2700000" algn="tl">
                  <a:srgbClr val="DDDDDD"/>
                </a:outerShdw>
              </a:effectLst>
              <a:ea typeface="SimSun" charset="0"/>
            </a:endParaRPr>
          </a:p>
        </p:txBody>
      </p:sp>
      <p:sp>
        <p:nvSpPr>
          <p:cNvPr id="233478" name="Text Box 5"/>
          <p:cNvSpPr txBox="1">
            <a:spLocks noChangeArrowheads="1"/>
          </p:cNvSpPr>
          <p:nvPr/>
        </p:nvSpPr>
        <p:spPr bwMode="auto">
          <a:xfrm>
            <a:off x="1295400" y="2524125"/>
            <a:ext cx="1905000" cy="523875"/>
          </a:xfrm>
          <a:prstGeom prst="rect">
            <a:avLst/>
          </a:prstGeom>
          <a:solidFill>
            <a:srgbClr val="261C3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altLang="zh-CN" sz="2800" b="1" dirty="0">
                <a:solidFill>
                  <a:srgbClr val="FFFFFF"/>
                </a:solidFill>
                <a:cs typeface="Arial" charset="0"/>
              </a:rPr>
              <a:t>المؤثر</a:t>
            </a:r>
            <a:endParaRPr lang="zh-CN" altLang="en-US" sz="2800" b="1" dirty="0">
              <a:solidFill>
                <a:srgbClr val="FFFFFF"/>
              </a:solidFill>
              <a:ea typeface="SimSun" charset="0"/>
              <a:cs typeface="SimSun" charset="0"/>
            </a:endParaRPr>
          </a:p>
        </p:txBody>
      </p:sp>
      <p:sp>
        <p:nvSpPr>
          <p:cNvPr id="9" name="Text Box 5"/>
          <p:cNvSpPr txBox="1">
            <a:spLocks noChangeArrowheads="1"/>
          </p:cNvSpPr>
          <p:nvPr/>
        </p:nvSpPr>
        <p:spPr bwMode="auto">
          <a:xfrm>
            <a:off x="1752600" y="3922643"/>
            <a:ext cx="1447800" cy="53340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altLang="zh-CN" sz="2800" b="1" dirty="0">
                <a:solidFill>
                  <a:srgbClr val="000000"/>
                </a:solidFill>
                <a:ea typeface="Arial" charset="0"/>
                <a:cs typeface="Arial" charset="0"/>
              </a:rPr>
              <a:t>الأرض</a:t>
            </a:r>
            <a:endParaRPr lang="zh-CN" altLang="en-US" sz="2800" b="1" dirty="0">
              <a:solidFill>
                <a:srgbClr val="000000"/>
              </a:solidFill>
              <a:ea typeface="SimSun" charset="0"/>
            </a:endParaRPr>
          </a:p>
        </p:txBody>
      </p:sp>
    </p:spTree>
    <p:extLst>
      <p:ext uri="{BB962C8B-B14F-4D97-AF65-F5344CB8AC3E}">
        <p14:creationId xmlns:p14="http://schemas.microsoft.com/office/powerpoint/2010/main" val="101910270"/>
      </p:ext>
    </p:extLst>
  </p:cSld>
  <p:clrMapOvr>
    <a:overrideClrMapping bg1="lt1" tx1="dk1" bg2="lt2" tx2="dk2" accent1="accent1" accent2="accent2" accent3="accent3" accent4="accent4" accent5="accent5" accent6="accent6" hlink="hlink" folHlink="folHlink"/>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1" name="Title 1"/>
          <p:cNvSpPr>
            <a:spLocks noGrp="1"/>
          </p:cNvSpPr>
          <p:nvPr>
            <p:ph type="title"/>
          </p:nvPr>
        </p:nvSpPr>
        <p:spPr>
          <a:xfrm>
            <a:off x="76200" y="274638"/>
            <a:ext cx="8991600" cy="1143000"/>
          </a:xfrm>
        </p:spPr>
        <p:txBody>
          <a:bodyPr/>
          <a:lstStyle/>
          <a:p>
            <a:pPr eaLnBrk="1" hangingPunct="1"/>
            <a:r>
              <a:rPr lang="ar-JO" altLang="zh-CN" b="1" dirty="0">
                <a:latin typeface="Arial" charset="0"/>
                <a:cs typeface="Geneva" charset="0"/>
              </a:rPr>
              <a:t>تشكل القمر من الأرض</a:t>
            </a:r>
            <a:endParaRPr lang="en-US" altLang="zh-CN" b="1" dirty="0">
              <a:latin typeface="Arial" charset="0"/>
              <a:cs typeface="Geneva" charset="0"/>
            </a:endParaRPr>
          </a:p>
        </p:txBody>
      </p:sp>
      <p:pic>
        <p:nvPicPr>
          <p:cNvPr id="235522" name="Picture 2" descr="IMG_0522_2.jpg"/>
          <p:cNvPicPr>
            <a:picLocks noChangeAspect="1"/>
          </p:cNvPicPr>
          <p:nvPr/>
        </p:nvPicPr>
        <p:blipFill>
          <a:blip r:embed="rId4">
            <a:extLst>
              <a:ext uri="{28A0092B-C50C-407E-A947-70E740481C1C}">
                <a14:useLocalDpi xmlns:a14="http://schemas.microsoft.com/office/drawing/2010/main" val="0"/>
              </a:ext>
            </a:extLst>
          </a:blip>
          <a:srcRect t="23334" b="14444"/>
          <a:stretch>
            <a:fillRect/>
          </a:stretch>
        </p:blipFill>
        <p:spPr bwMode="auto">
          <a:xfrm>
            <a:off x="0" y="18288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5"/>
          <p:cNvSpPr txBox="1">
            <a:spLocks noChangeArrowheads="1"/>
          </p:cNvSpPr>
          <p:nvPr/>
        </p:nvSpPr>
        <p:spPr bwMode="auto">
          <a:xfrm>
            <a:off x="7620000" y="1600200"/>
            <a:ext cx="1447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altLang="zh-CN" sz="2800" b="1" dirty="0">
                <a:solidFill>
                  <a:srgbClr val="FFFFFF"/>
                </a:solidFill>
                <a:cs typeface="Arial" charset="0"/>
              </a:rPr>
              <a:t>القمر</a:t>
            </a:r>
            <a:endParaRPr lang="zh-CN" altLang="en-US" sz="2800" b="1" dirty="0">
              <a:solidFill>
                <a:srgbClr val="FFFFFF"/>
              </a:solidFill>
              <a:ea typeface="SimSun" charset="0"/>
              <a:cs typeface="SimSun" charset="0"/>
            </a:endParaRPr>
          </a:p>
        </p:txBody>
      </p:sp>
    </p:spTree>
    <p:extLst>
      <p:ext uri="{BB962C8B-B14F-4D97-AF65-F5344CB8AC3E}">
        <p14:creationId xmlns:p14="http://schemas.microsoft.com/office/powerpoint/2010/main" val="2441938549"/>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46" name="Text Box 6"/>
          <p:cNvSpPr txBox="1">
            <a:spLocks noChangeArrowheads="1"/>
          </p:cNvSpPr>
          <p:nvPr/>
        </p:nvSpPr>
        <p:spPr bwMode="auto">
          <a:xfrm>
            <a:off x="990600" y="1812925"/>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4000" b="1" dirty="0">
                <a:solidFill>
                  <a:srgbClr val="FFFFFF"/>
                </a:solidFill>
                <a:latin typeface="Arial"/>
                <a:cs typeface="Arial"/>
              </a:rPr>
              <a:t>العبرية </a:t>
            </a:r>
            <a:r>
              <a:rPr lang="en-US" sz="4000" b="1" dirty="0">
                <a:solidFill>
                  <a:srgbClr val="FFFFFF"/>
                </a:solidFill>
                <a:latin typeface="Arial"/>
                <a:cs typeface="Arial"/>
              </a:rPr>
              <a:t>:</a:t>
            </a:r>
          </a:p>
        </p:txBody>
      </p:sp>
      <p:sp>
        <p:nvSpPr>
          <p:cNvPr id="215047" name="Text Box 7"/>
          <p:cNvSpPr txBox="1">
            <a:spLocks noChangeArrowheads="1"/>
          </p:cNvSpPr>
          <p:nvPr/>
        </p:nvSpPr>
        <p:spPr bwMode="auto">
          <a:xfrm>
            <a:off x="3276600" y="1752600"/>
            <a:ext cx="4114800" cy="8239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he-IL" sz="4800" b="1">
                <a:solidFill>
                  <a:srgbClr val="FFFFFF"/>
                </a:solidFill>
                <a:latin typeface="Arial"/>
                <a:cs typeface="Arial"/>
              </a:rPr>
              <a:t>ty</a:t>
            </a:r>
            <a:r>
              <a:rPr lang="en-US" sz="4800" b="1">
                <a:solidFill>
                  <a:srgbClr val="FFFFFF"/>
                </a:solidFill>
                <a:latin typeface="Arial"/>
                <a:cs typeface="Arial"/>
              </a:rPr>
              <a:t>v</a:t>
            </a:r>
            <a:r>
              <a:rPr lang="he-IL" sz="4800" b="1">
                <a:solidFill>
                  <a:srgbClr val="FFFFFF"/>
                </a:solidFill>
                <a:latin typeface="Arial"/>
                <a:cs typeface="Arial"/>
              </a:rPr>
              <a:t>arb</a:t>
            </a:r>
          </a:p>
        </p:txBody>
      </p:sp>
      <p:sp>
        <p:nvSpPr>
          <p:cNvPr id="215048" name="Text Box 8"/>
          <p:cNvSpPr txBox="1">
            <a:spLocks noChangeArrowheads="1"/>
          </p:cNvSpPr>
          <p:nvPr/>
        </p:nvSpPr>
        <p:spPr bwMode="auto">
          <a:xfrm>
            <a:off x="990600" y="4327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latin typeface="Arial"/>
                <a:cs typeface="Arial"/>
              </a:rPr>
              <a:t>أصل, مصدر, ولادة</a:t>
            </a:r>
            <a:endParaRPr lang="en-US" sz="4000" b="1" dirty="0">
              <a:solidFill>
                <a:srgbClr val="FFFFFF"/>
              </a:solidFill>
              <a:latin typeface="Arial"/>
              <a:cs typeface="Arial"/>
            </a:endParaRPr>
          </a:p>
        </p:txBody>
      </p:sp>
      <p:sp>
        <p:nvSpPr>
          <p:cNvPr id="215049" name="Text Box 9"/>
          <p:cNvSpPr txBox="1">
            <a:spLocks noChangeArrowheads="1"/>
          </p:cNvSpPr>
          <p:nvPr/>
        </p:nvSpPr>
        <p:spPr bwMode="auto">
          <a:xfrm>
            <a:off x="5105400" y="1812925"/>
            <a:ext cx="2922588" cy="70802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en-US" sz="4000" b="1" dirty="0" err="1">
                <a:solidFill>
                  <a:srgbClr val="FFFFFF"/>
                </a:solidFill>
                <a:latin typeface="Arial"/>
                <a:cs typeface="Arial"/>
              </a:rPr>
              <a:t>bereshith</a:t>
            </a:r>
            <a:endParaRPr lang="he-IL" sz="4000" b="1" dirty="0">
              <a:solidFill>
                <a:srgbClr val="FFFFFF"/>
              </a:solidFill>
              <a:latin typeface="Arial"/>
              <a:cs typeface="Arial"/>
            </a:endParaRPr>
          </a:p>
        </p:txBody>
      </p:sp>
      <p:sp>
        <p:nvSpPr>
          <p:cNvPr id="215050" name="Text Box 10"/>
          <p:cNvSpPr txBox="1">
            <a:spLocks noChangeArrowheads="1"/>
          </p:cNvSpPr>
          <p:nvPr/>
        </p:nvSpPr>
        <p:spPr bwMode="auto">
          <a:xfrm>
            <a:off x="990600" y="3657600"/>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4000" b="1" dirty="0">
                <a:solidFill>
                  <a:srgbClr val="FFFFFF"/>
                </a:solidFill>
                <a:latin typeface="Arial"/>
                <a:cs typeface="Arial"/>
              </a:rPr>
              <a:t>اليونانية </a:t>
            </a:r>
            <a:r>
              <a:rPr lang="en-US" sz="4000" b="1" dirty="0">
                <a:solidFill>
                  <a:srgbClr val="FFFFFF"/>
                </a:solidFill>
                <a:latin typeface="Arial"/>
                <a:cs typeface="Arial"/>
              </a:rPr>
              <a:t>:</a:t>
            </a:r>
          </a:p>
        </p:txBody>
      </p:sp>
      <p:sp>
        <p:nvSpPr>
          <p:cNvPr id="215051" name="Text Box 11"/>
          <p:cNvSpPr txBox="1">
            <a:spLocks noChangeArrowheads="1"/>
          </p:cNvSpPr>
          <p:nvPr/>
        </p:nvSpPr>
        <p:spPr bwMode="auto">
          <a:xfrm>
            <a:off x="3200400" y="3657600"/>
            <a:ext cx="3352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latin typeface="Arial"/>
                <a:cs typeface="Arial"/>
              </a:rPr>
              <a:t>ge,nesij</a:t>
            </a:r>
          </a:p>
        </p:txBody>
      </p:sp>
      <p:sp>
        <p:nvSpPr>
          <p:cNvPr id="215052" name="Text Box 12"/>
          <p:cNvSpPr txBox="1">
            <a:spLocks noChangeArrowheads="1"/>
          </p:cNvSpPr>
          <p:nvPr/>
        </p:nvSpPr>
        <p:spPr bwMode="auto">
          <a:xfrm>
            <a:off x="1143000" y="2422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latin typeface="Arial"/>
                <a:cs typeface="Arial"/>
              </a:rPr>
              <a:t>في البدء</a:t>
            </a:r>
            <a:endParaRPr lang="en-US" sz="4000" b="1" dirty="0">
              <a:solidFill>
                <a:srgbClr val="FFFFFF"/>
              </a:solidFill>
              <a:latin typeface="Arial"/>
              <a:cs typeface="Arial"/>
            </a:endParaRPr>
          </a:p>
        </p:txBody>
      </p:sp>
      <p:sp>
        <p:nvSpPr>
          <p:cNvPr id="215053" name="Text Box 13"/>
          <p:cNvSpPr txBox="1">
            <a:spLocks noChangeArrowheads="1"/>
          </p:cNvSpPr>
          <p:nvPr/>
        </p:nvSpPr>
        <p:spPr bwMode="auto">
          <a:xfrm>
            <a:off x="5165725" y="3657600"/>
            <a:ext cx="22860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en-US" sz="4000" b="1" dirty="0">
                <a:solidFill>
                  <a:srgbClr val="FFFFFF"/>
                </a:solidFill>
                <a:latin typeface="Arial"/>
                <a:cs typeface="Arial"/>
              </a:rPr>
              <a:t>genesis</a:t>
            </a:r>
            <a:endParaRPr lang="he-IL" sz="4000" b="1" dirty="0">
              <a:solidFill>
                <a:srgbClr val="FFFFFF"/>
              </a:solidFill>
              <a:latin typeface="Arial"/>
              <a:cs typeface="Arial"/>
            </a:endParaRPr>
          </a:p>
        </p:txBody>
      </p:sp>
      <p:sp>
        <p:nvSpPr>
          <p:cNvPr id="215055" name="Rectangle 15"/>
          <p:cNvSpPr>
            <a:spLocks noGrp="1" noChangeArrowheads="1"/>
          </p:cNvSpPr>
          <p:nvPr>
            <p:ph type="ctrTitle"/>
          </p:nvPr>
        </p:nvSpPr>
        <p:spPr>
          <a:xfrm>
            <a:off x="457200" y="381000"/>
            <a:ext cx="7772400" cy="923925"/>
          </a:xfrm>
          <a:effectLst>
            <a:outerShdw blurRad="63500" dist="38099" dir="2700000" algn="ctr" rotWithShape="0">
              <a:srgbClr val="0033CC">
                <a:alpha val="74998"/>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ar-JO" sz="5400" b="1" dirty="0">
                <a:solidFill>
                  <a:schemeClr val="bg1"/>
                </a:solidFill>
                <a:cs typeface="Arial"/>
              </a:rPr>
              <a:t>العنوان</a:t>
            </a:r>
            <a:endParaRPr lang="en-US" sz="5400" b="1" dirty="0">
              <a:solidFill>
                <a:schemeClr val="bg1"/>
              </a:solidFill>
              <a:cs typeface="Arial"/>
            </a:endParaRPr>
          </a:p>
        </p:txBody>
      </p:sp>
      <p:pic>
        <p:nvPicPr>
          <p:cNvPr id="237582" name="Picture 16" descr="Genesis in Gre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038" y="3505200"/>
            <a:ext cx="225266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3" name="Picture 17" descr="bereshith in Hebr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1412875"/>
            <a:ext cx="23050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8519766" y="73968"/>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b="1" dirty="0">
                <a:solidFill>
                  <a:srgbClr val="FFFFFF"/>
                </a:solidFill>
                <a:cs typeface="Arial" charset="0"/>
              </a:rPr>
              <a:t>57</a:t>
            </a:r>
            <a:endParaRPr lang="en-US" altLang="zh-CN" b="1" dirty="0">
              <a:solidFill>
                <a:srgbClr val="000000"/>
              </a:solidFill>
              <a:cs typeface="Arial" charset="0"/>
            </a:endParaRPr>
          </a:p>
        </p:txBody>
      </p:sp>
    </p:spTree>
    <p:extLst>
      <p:ext uri="{BB962C8B-B14F-4D97-AF65-F5344CB8AC3E}">
        <p14:creationId xmlns:p14="http://schemas.microsoft.com/office/powerpoint/2010/main" val="2935715065"/>
      </p:ext>
    </p:extLst>
  </p:cSld>
  <p:clrMapOvr>
    <a:masterClrMapping/>
  </p:clrMapOvr>
  <p:transition>
    <p:wheel spokes="0"/>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ar-JO" sz="4800" b="1" dirty="0">
                <a:solidFill>
                  <a:schemeClr val="bg1"/>
                </a:solidFill>
                <a:effectLst>
                  <a:glow rad="101600">
                    <a:schemeClr val="tx1">
                      <a:alpha val="75000"/>
                    </a:schemeClr>
                  </a:glow>
                </a:effectLst>
                <a:cs typeface="Arial"/>
              </a:rPr>
              <a:t>سؤال نحتاج جميعنا الإجابة عليه</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400" b="1" dirty="0">
                <a:solidFill>
                  <a:srgbClr val="FFFFFF"/>
                </a:solidFill>
                <a:effectLst>
                  <a:glow rad="101600">
                    <a:schemeClr val="tx1">
                      <a:alpha val="75000"/>
                    </a:schemeClr>
                  </a:glow>
                </a:effectLst>
                <a:latin typeface="Arial"/>
                <a:cs typeface="Arial"/>
              </a:rPr>
              <a:t>تكوين = البدايات</a:t>
            </a:r>
            <a:endParaRPr lang="en-US" sz="4400" b="1" dirty="0">
              <a:solidFill>
                <a:srgbClr val="FFFFFF"/>
              </a:solidFill>
              <a:effectLst>
                <a:glow rad="101600">
                  <a:schemeClr val="tx1">
                    <a:alpha val="75000"/>
                  </a:schemeClr>
                </a:glow>
              </a:effectLst>
              <a:latin typeface="Arial"/>
              <a:cs typeface="Arial"/>
            </a:endParaRPr>
          </a:p>
        </p:txBody>
      </p:sp>
      <p:sp>
        <p:nvSpPr>
          <p:cNvPr id="217096" name="Text Box 8"/>
          <p:cNvSpPr txBox="1">
            <a:spLocks noChangeArrowheads="1"/>
          </p:cNvSpPr>
          <p:nvPr/>
        </p:nvSpPr>
        <p:spPr bwMode="auto">
          <a:xfrm>
            <a:off x="0" y="2790825"/>
            <a:ext cx="83629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spcBef>
                <a:spcPct val="50000"/>
              </a:spcBef>
              <a:defRPr/>
            </a:pPr>
            <a:r>
              <a:rPr lang="ar-JO" sz="3600" b="1" dirty="0">
                <a:solidFill>
                  <a:srgbClr val="FFFF00"/>
                </a:solidFill>
                <a:effectLst>
                  <a:glow rad="101600">
                    <a:schemeClr val="tx1">
                      <a:alpha val="75000"/>
                    </a:schemeClr>
                  </a:glow>
                </a:effectLst>
                <a:latin typeface="Arial"/>
                <a:cs typeface="Arial"/>
              </a:rPr>
              <a:t>* الأصل </a:t>
            </a:r>
            <a:r>
              <a:rPr lang="ar-JO" sz="3600" b="1" dirty="0">
                <a:solidFill>
                  <a:srgbClr val="FFFFFF"/>
                </a:solidFill>
                <a:effectLst>
                  <a:glow rad="101600">
                    <a:schemeClr val="tx1">
                      <a:alpha val="75000"/>
                    </a:schemeClr>
                  </a:glow>
                </a:effectLst>
                <a:latin typeface="Arial"/>
                <a:cs typeface="Arial"/>
              </a:rPr>
              <a:t>: من أين أتينا ؟</a:t>
            </a:r>
            <a:endParaRPr lang="en-US" sz="3600" b="1" dirty="0">
              <a:solidFill>
                <a:srgbClr val="FFFFFF"/>
              </a:solidFill>
              <a:effectLst>
                <a:glow rad="101600">
                  <a:schemeClr val="tx1">
                    <a:alpha val="75000"/>
                  </a:schemeClr>
                </a:glow>
              </a:effectLst>
              <a:latin typeface="Arial"/>
              <a:cs typeface="Arial"/>
            </a:endParaRPr>
          </a:p>
          <a:p>
            <a:pPr marL="0" indent="0" algn="r" eaLnBrk="1" hangingPunct="1">
              <a:spcBef>
                <a:spcPct val="50000"/>
              </a:spcBef>
              <a:defRPr/>
            </a:pPr>
            <a:r>
              <a:rPr lang="ar-JO" sz="3600" b="1" dirty="0">
                <a:solidFill>
                  <a:srgbClr val="FFFF00"/>
                </a:solidFill>
                <a:effectLst>
                  <a:glow rad="101600">
                    <a:schemeClr val="tx1">
                      <a:alpha val="75000"/>
                    </a:schemeClr>
                  </a:glow>
                </a:effectLst>
                <a:latin typeface="Arial"/>
                <a:cs typeface="Arial"/>
              </a:rPr>
              <a:t>* الهدف</a:t>
            </a:r>
            <a:r>
              <a:rPr lang="ar-JO" sz="3600" b="1" dirty="0">
                <a:solidFill>
                  <a:srgbClr val="FFFFFF"/>
                </a:solidFill>
                <a:effectLst>
                  <a:glow rad="101600">
                    <a:schemeClr val="tx1">
                      <a:alpha val="75000"/>
                    </a:schemeClr>
                  </a:glow>
                </a:effectLst>
                <a:latin typeface="Arial"/>
                <a:cs typeface="Arial"/>
              </a:rPr>
              <a:t> : لماذا أنا هنا ؟ و هل هناك معنى ؟</a:t>
            </a:r>
            <a:r>
              <a:rPr lang="en-US" sz="3600" b="1" dirty="0">
                <a:solidFill>
                  <a:srgbClr val="FFFFFF"/>
                </a:solidFill>
                <a:effectLst>
                  <a:glow rad="101600">
                    <a:schemeClr val="tx1">
                      <a:alpha val="75000"/>
                    </a:schemeClr>
                  </a:glow>
                </a:effectLst>
                <a:latin typeface="Arial"/>
                <a:cs typeface="Arial"/>
              </a:rPr>
              <a:t> </a:t>
            </a:r>
          </a:p>
          <a:p>
            <a:pPr marL="0" indent="0" algn="r" eaLnBrk="1" hangingPunct="1">
              <a:spcBef>
                <a:spcPct val="50000"/>
              </a:spcBef>
              <a:defRPr/>
            </a:pPr>
            <a:r>
              <a:rPr lang="ar-JO" sz="3600" b="1" dirty="0">
                <a:solidFill>
                  <a:srgbClr val="FFFF00"/>
                </a:solidFill>
                <a:effectLst>
                  <a:glow rad="101600">
                    <a:schemeClr val="tx1">
                      <a:alpha val="75000"/>
                    </a:schemeClr>
                  </a:glow>
                </a:effectLst>
                <a:latin typeface="Arial"/>
                <a:cs typeface="Arial"/>
              </a:rPr>
              <a:t>* الأخلاق :</a:t>
            </a:r>
            <a:r>
              <a:rPr lang="ar-JO" sz="3600" b="1" dirty="0">
                <a:solidFill>
                  <a:srgbClr val="FFFFFF"/>
                </a:solidFill>
                <a:effectLst>
                  <a:glow rad="101600">
                    <a:schemeClr val="tx1">
                      <a:alpha val="75000"/>
                    </a:schemeClr>
                  </a:glow>
                </a:effectLst>
                <a:latin typeface="Arial"/>
                <a:cs typeface="Arial"/>
              </a:rPr>
              <a:t> لماذا هناك شر في هذا العالم ؟</a:t>
            </a:r>
          </a:p>
          <a:p>
            <a:pPr marL="0" indent="0" algn="r" eaLnBrk="1" hangingPunct="1">
              <a:spcBef>
                <a:spcPct val="50000"/>
              </a:spcBef>
              <a:defRPr/>
            </a:pPr>
            <a:r>
              <a:rPr lang="ar-JO" sz="3600" b="1" dirty="0">
                <a:solidFill>
                  <a:srgbClr val="FFFF00"/>
                </a:solidFill>
                <a:effectLst>
                  <a:glow rad="101600">
                    <a:schemeClr val="tx1">
                      <a:alpha val="75000"/>
                    </a:schemeClr>
                  </a:glow>
                </a:effectLst>
                <a:latin typeface="Arial"/>
                <a:cs typeface="Arial"/>
              </a:rPr>
              <a:t>* المصير : </a:t>
            </a:r>
            <a:r>
              <a:rPr lang="ar-JO" sz="3600" b="1" dirty="0">
                <a:solidFill>
                  <a:srgbClr val="FFFFFF"/>
                </a:solidFill>
                <a:effectLst>
                  <a:glow rad="101600">
                    <a:schemeClr val="tx1">
                      <a:alpha val="75000"/>
                    </a:schemeClr>
                  </a:glow>
                </a:effectLst>
                <a:latin typeface="Arial"/>
                <a:cs typeface="Arial"/>
              </a:rPr>
              <a:t>إلى اين أنا ذاهب ؟ هل هناك رجاء ؟</a:t>
            </a:r>
            <a:endParaRPr lang="en-US" sz="3600" b="1" dirty="0">
              <a:solidFill>
                <a:srgbClr val="FFFFFF"/>
              </a:solidFill>
              <a:effectLst>
                <a:glow rad="101600">
                  <a:schemeClr val="tx1">
                    <a:alpha val="75000"/>
                  </a:schemeClr>
                </a:glow>
              </a:effectLst>
              <a:latin typeface="Arial"/>
              <a:cs typeface="Arial"/>
            </a:endParaRPr>
          </a:p>
        </p:txBody>
      </p:sp>
    </p:spTree>
    <p:extLst>
      <p:ext uri="{BB962C8B-B14F-4D97-AF65-F5344CB8AC3E}">
        <p14:creationId xmlns:p14="http://schemas.microsoft.com/office/powerpoint/2010/main" val="19847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zh-CN" altLang="en-US"/>
          </a:p>
        </p:txBody>
      </p:sp>
      <p:pic>
        <p:nvPicPr>
          <p:cNvPr id="1762307" name="Picture 3" descr="GeNesis"/>
          <p:cNvPicPr>
            <a:picLocks noChangeAspect="1" noChangeArrowheads="1"/>
          </p:cNvPicPr>
          <p:nvPr/>
        </p:nvPicPr>
        <p:blipFill>
          <a:blip r:embed="rId4">
            <a:extLst>
              <a:ext uri="{28A0092B-C50C-407E-A947-70E740481C1C}">
                <a14:useLocalDpi xmlns:a14="http://schemas.microsoft.com/office/drawing/2010/main" val="0"/>
              </a:ext>
            </a:extLst>
          </a:blip>
          <a:srcRect l="23529" t="22484" r="45416" b="46111"/>
          <a:stretch>
            <a:fillRect/>
          </a:stretch>
        </p:blipFill>
        <p:spPr bwMode="auto">
          <a:xfrm>
            <a:off x="1828800" y="1524000"/>
            <a:ext cx="57912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2308" name="Text Box 4"/>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Times New Roman" pitchFamily="-112" charset="0"/>
                <a:ea typeface="ＭＳ Ｐゴシック" pitchFamily="-112" charset="-128"/>
                <a:cs typeface="ＭＳ Ｐゴシック" pitchFamily="-112" charset="-128"/>
              </a:rPr>
              <a:t>Walk Through The Bible </a:t>
            </a:r>
            <a:r>
              <a:rPr lang="en-US" b="1" dirty="0">
                <a:solidFill>
                  <a:schemeClr val="bg1"/>
                </a:solidFill>
                <a:latin typeface="Times New Roman" pitchFamily="-112" charset="0"/>
                <a:ea typeface="Times New Roman" pitchFamily="-112" charset="0"/>
                <a:cs typeface="Times New Roman" pitchFamily="-112" charset="0"/>
              </a:rPr>
              <a:t>©</a:t>
            </a:r>
            <a:r>
              <a:rPr lang="en-US" b="1" dirty="0">
                <a:solidFill>
                  <a:schemeClr val="bg1"/>
                </a:solidFill>
                <a:latin typeface="Times New Roman" pitchFamily="-112" charset="0"/>
                <a:ea typeface="ＭＳ Ｐゴシック" pitchFamily="-112" charset="-128"/>
                <a:cs typeface="ＭＳ Ｐゴシック" pitchFamily="-112" charset="-128"/>
              </a:rPr>
              <a:t>1989</a:t>
            </a:r>
          </a:p>
        </p:txBody>
      </p:sp>
      <p:sp>
        <p:nvSpPr>
          <p:cNvPr id="241668" name="Text Box 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Times New Roman" charset="0"/>
              </a:rPr>
              <a:t>58</a:t>
            </a:r>
            <a:endParaRPr lang="en-US" altLang="zh-CN" b="1" dirty="0">
              <a:solidFill>
                <a:schemeClr val="bg1"/>
              </a:solidFill>
              <a:latin typeface="Times New Roman" charset="0"/>
            </a:endParaRPr>
          </a:p>
        </p:txBody>
      </p:sp>
      <p:sp>
        <p:nvSpPr>
          <p:cNvPr id="1762310" name="Rectangle 6"/>
          <p:cNvSpPr>
            <a:spLocks noGrp="1" noChangeArrowheads="1"/>
          </p:cNvSpPr>
          <p:nvPr>
            <p:ph type="title" idx="4294967295"/>
          </p:nvPr>
        </p:nvSpPr>
        <p:spPr>
          <a:xfrm>
            <a:off x="0" y="609600"/>
            <a:ext cx="7772400" cy="823913"/>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800" b="1" dirty="0">
                <a:solidFill>
                  <a:schemeClr val="bg1"/>
                </a:solidFill>
                <a:latin typeface="Arial" charset="0"/>
                <a:ea typeface="ＭＳ Ｐゴシック" charset="0"/>
              </a:rPr>
              <a:t> </a:t>
            </a:r>
            <a:r>
              <a:rPr lang="ru-RU" altLang="ja-JP" sz="4800" b="1" dirty="0">
                <a:solidFill>
                  <a:schemeClr val="bg1"/>
                </a:solidFill>
                <a:latin typeface="Arial" charset="0"/>
                <a:ea typeface="ＭＳ Ｐゴシック" charset="0"/>
              </a:rPr>
              <a:t>“</a:t>
            </a:r>
            <a:r>
              <a:rPr lang="ar-JO" altLang="ja-JP" sz="4800" b="1" dirty="0">
                <a:solidFill>
                  <a:schemeClr val="bg1"/>
                </a:solidFill>
                <a:latin typeface="Arial" charset="0"/>
              </a:rPr>
              <a:t>البدايات</a:t>
            </a:r>
            <a:r>
              <a:rPr lang="ru-RU" altLang="ja-JP" sz="4800" b="1" dirty="0">
                <a:solidFill>
                  <a:schemeClr val="bg1"/>
                </a:solidFill>
                <a:latin typeface="Arial" charset="0"/>
                <a:ea typeface="ＭＳ Ｐゴシック" charset="0"/>
              </a:rPr>
              <a:t>"</a:t>
            </a:r>
            <a:endParaRPr lang="en-US" sz="48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210720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1762307"/>
                                        </p:tgtEl>
                                        <p:attrNameLst>
                                          <p:attrName>style.visibility</p:attrName>
                                        </p:attrNameLst>
                                      </p:cBhvr>
                                      <p:to>
                                        <p:strVal val="visible"/>
                                      </p:to>
                                    </p:set>
                                    <p:anim calcmode="lin" valueType="num">
                                      <p:cBhvr>
                                        <p:cTn id="7" dur="500" fill="hold"/>
                                        <p:tgtEl>
                                          <p:spTgt spid="1762307"/>
                                        </p:tgtEl>
                                        <p:attrNameLst>
                                          <p:attrName>ppt_w</p:attrName>
                                        </p:attrNameLst>
                                      </p:cBhvr>
                                      <p:tavLst>
                                        <p:tav tm="0">
                                          <p:val>
                                            <p:fltVal val="0"/>
                                          </p:val>
                                        </p:tav>
                                        <p:tav tm="100000">
                                          <p:val>
                                            <p:strVal val="#ppt_w"/>
                                          </p:val>
                                        </p:tav>
                                      </p:tavLst>
                                    </p:anim>
                                    <p:anim calcmode="lin" valueType="num">
                                      <p:cBhvr>
                                        <p:cTn id="8" dur="500" fill="hold"/>
                                        <p:tgtEl>
                                          <p:spTgt spid="1762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2964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5" name="Rectangle 3"/>
          <p:cNvSpPr>
            <a:spLocks noGrp="1" noChangeArrowheads="1"/>
          </p:cNvSpPr>
          <p:nvPr>
            <p:ph type="ctrTitle"/>
          </p:nvPr>
        </p:nvSpPr>
        <p:spPr>
          <a:xfrm>
            <a:off x="0" y="67744"/>
            <a:ext cx="9296400" cy="706438"/>
          </a:xfrm>
          <a:effectLst>
            <a:outerShdw blurRad="63500" dist="29783" dir="1514402" algn="ctr" rotWithShape="0">
              <a:schemeClr val="bg1">
                <a:alpha val="74998"/>
              </a:schemeClr>
            </a:outerShdw>
          </a:effectLst>
        </p:spPr>
        <p:txBody>
          <a:bodyPr/>
          <a:lstStyle/>
          <a:p>
            <a:pPr eaLnBrk="1" hangingPunct="1">
              <a:defRPr/>
            </a:pPr>
            <a:r>
              <a:rPr lang="ar-JO" sz="5400" b="1" dirty="0">
                <a:solidFill>
                  <a:schemeClr val="tx1"/>
                </a:solidFill>
                <a:effectLst>
                  <a:outerShdw blurRad="38100" dist="38100" dir="2700000" algn="tl">
                    <a:srgbClr val="010199"/>
                  </a:outerShdw>
                </a:effectLst>
                <a:latin typeface="Arial" charset="0"/>
                <a:ea typeface="ＭＳ Ｐゴシック" charset="0"/>
                <a:cs typeface="ＭＳ Ｐゴシック" charset="0"/>
              </a:rPr>
              <a:t>مؤلف سفر التكوين</a:t>
            </a:r>
            <a:endParaRPr lang="en-US" sz="5400" b="1"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3715"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latin typeface="Times New Roman" charset="0"/>
              </a:rPr>
              <a:t>57</a:t>
            </a:r>
          </a:p>
        </p:txBody>
      </p:sp>
      <p:sp>
        <p:nvSpPr>
          <p:cNvPr id="243716" name="AutoShape 6"/>
          <p:cNvSpPr>
            <a:spLocks noChangeArrowheads="1"/>
          </p:cNvSpPr>
          <p:nvPr/>
        </p:nvSpPr>
        <p:spPr bwMode="auto">
          <a:xfrm>
            <a:off x="609600" y="3581400"/>
            <a:ext cx="8763000" cy="1676400"/>
          </a:xfrm>
          <a:prstGeom prst="rightArrow">
            <a:avLst>
              <a:gd name="adj1" fmla="val 50000"/>
              <a:gd name="adj2" fmla="val 130682"/>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zh-CN" altLang="en-US">
              <a:solidFill>
                <a:srgbClr val="000000"/>
              </a:solidFill>
              <a:latin typeface="Arial" charset="0"/>
              <a:ea typeface="ＭＳ Ｐゴシック" charset="0"/>
              <a:cs typeface="ＭＳ Ｐゴシック" charset="0"/>
            </a:endParaRPr>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en-US" sz="3200" b="1" i="1" dirty="0">
                <a:solidFill>
                  <a:srgbClr val="FFFFFF"/>
                </a:solidFill>
                <a:effectLst>
                  <a:outerShdw blurRad="38100" dist="38100" dir="2700000" algn="tl">
                    <a:srgbClr val="010199"/>
                  </a:outerShdw>
                </a:effectLst>
              </a:rPr>
              <a:t>J</a:t>
            </a: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يهوه</a:t>
            </a:r>
            <a:r>
              <a:rPr lang="en-US" b="1" i="1" dirty="0">
                <a:solidFill>
                  <a:srgbClr val="FFFFFF"/>
                </a:solidFill>
                <a:effectLst>
                  <a:outerShdw blurRad="38100" dist="38100" dir="2700000" algn="tl">
                    <a:srgbClr val="010199"/>
                  </a:outerShdw>
                </a:effectLst>
              </a:rPr>
              <a:t> </a:t>
            </a:r>
          </a:p>
          <a:p>
            <a:pPr algn="ctr" eaLnBrk="1" hangingPunct="1">
              <a:spcBef>
                <a:spcPct val="20000"/>
              </a:spcBef>
              <a:buClr>
                <a:schemeClr val="hlink"/>
              </a:buClr>
              <a:buSzPct val="75000"/>
              <a:buFont typeface="Wingdings" charset="0"/>
              <a:buNone/>
              <a:defRPr/>
            </a:pPr>
            <a:r>
              <a:rPr lang="en-US" b="1" i="1" dirty="0">
                <a:solidFill>
                  <a:srgbClr val="FFFFFF"/>
                </a:solidFill>
                <a:effectLst>
                  <a:outerShdw blurRad="38100" dist="38100" dir="2700000" algn="tl">
                    <a:srgbClr val="010199"/>
                  </a:outerShdw>
                </a:effectLst>
              </a:rPr>
              <a:t>(</a:t>
            </a:r>
            <a:r>
              <a:rPr lang="ar-JO" b="1" i="1" dirty="0">
                <a:solidFill>
                  <a:srgbClr val="FFFFFF"/>
                </a:solidFill>
                <a:effectLst>
                  <a:outerShdw blurRad="38100" dist="38100" dir="2700000" algn="tl">
                    <a:srgbClr val="010199"/>
                  </a:outerShdw>
                </a:effectLst>
              </a:rPr>
              <a:t>الرب</a:t>
            </a:r>
            <a:r>
              <a:rPr lang="en-US" b="1" i="1" dirty="0">
                <a:solidFill>
                  <a:srgbClr val="FFFFFF"/>
                </a:solidFill>
                <a:effectLst>
                  <a:outerShdw blurRad="38100" dist="38100" dir="2700000" algn="tl">
                    <a:srgbClr val="010199"/>
                  </a:outerShdw>
                </a:effectLst>
              </a:rPr>
              <a:t>)</a:t>
            </a: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850 ق.م</a:t>
            </a:r>
            <a:endParaRPr lang="en-US" b="1" i="1" dirty="0">
              <a:solidFill>
                <a:srgbClr val="FFFFFF"/>
              </a:solidFill>
              <a:effectLst>
                <a:outerShdw blurRad="38100" dist="38100" dir="2700000" algn="tl">
                  <a:srgbClr val="010199"/>
                </a:outerShdw>
              </a:effectLst>
            </a:endParaRP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en-US" sz="3200" b="1" i="1" dirty="0">
                <a:solidFill>
                  <a:srgbClr val="FFFFFF"/>
                </a:solidFill>
                <a:effectLst>
                  <a:outerShdw blurRad="38100" dist="38100" dir="2700000" algn="tl">
                    <a:srgbClr val="010199"/>
                  </a:outerShdw>
                </a:effectLst>
              </a:rPr>
              <a:t>D</a:t>
            </a: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المدرسة </a:t>
            </a: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الثانية</a:t>
            </a:r>
            <a:endParaRPr lang="en-US" b="1" i="1" dirty="0">
              <a:solidFill>
                <a:srgbClr val="FFFFFF"/>
              </a:solidFill>
              <a:effectLst>
                <a:outerShdw blurRad="38100" dist="38100" dir="2700000" algn="tl">
                  <a:srgbClr val="010199"/>
                </a:outerShdw>
              </a:effectLst>
            </a:endParaRP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550 ق.م</a:t>
            </a:r>
            <a:endParaRPr lang="en-US" b="1" i="1" dirty="0">
              <a:solidFill>
                <a:srgbClr val="FFFFFF"/>
              </a:solidFill>
              <a:effectLst>
                <a:outerShdw blurRad="38100" dist="38100" dir="2700000" algn="tl">
                  <a:srgbClr val="010199"/>
                </a:outerShdw>
              </a:effectLst>
            </a:endParaRP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en-US" sz="3200" b="1" i="1" dirty="0">
                <a:solidFill>
                  <a:srgbClr val="FFFFFF"/>
                </a:solidFill>
                <a:effectLst>
                  <a:outerShdw blurRad="38100" dist="38100" dir="2700000" algn="tl">
                    <a:srgbClr val="010199"/>
                  </a:outerShdw>
                </a:effectLst>
              </a:rPr>
              <a:t>E</a:t>
            </a: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إلوهيم</a:t>
            </a:r>
            <a:r>
              <a:rPr lang="en-US" b="1" i="1" dirty="0">
                <a:solidFill>
                  <a:srgbClr val="FFFFFF"/>
                </a:solidFill>
                <a:effectLst>
                  <a:outerShdw blurRad="38100" dist="38100" dir="2700000" algn="tl">
                    <a:srgbClr val="010199"/>
                  </a:outerShdw>
                </a:effectLst>
              </a:rPr>
              <a:t> </a:t>
            </a:r>
          </a:p>
          <a:p>
            <a:pPr algn="ctr" eaLnBrk="1" hangingPunct="1">
              <a:spcBef>
                <a:spcPct val="20000"/>
              </a:spcBef>
              <a:buClr>
                <a:schemeClr val="hlink"/>
              </a:buClr>
              <a:buSzPct val="75000"/>
              <a:buFont typeface="Wingdings" charset="0"/>
              <a:buNone/>
              <a:defRPr/>
            </a:pPr>
            <a:r>
              <a:rPr lang="en-US" b="1" i="1" dirty="0">
                <a:solidFill>
                  <a:srgbClr val="FFFFFF"/>
                </a:solidFill>
                <a:effectLst>
                  <a:outerShdw blurRad="38100" dist="38100" dir="2700000" algn="tl">
                    <a:srgbClr val="010199"/>
                  </a:outerShdw>
                </a:effectLst>
              </a:rPr>
              <a:t>(</a:t>
            </a:r>
            <a:r>
              <a:rPr lang="ar-JO" b="1" i="1" dirty="0">
                <a:solidFill>
                  <a:srgbClr val="FFFFFF"/>
                </a:solidFill>
                <a:effectLst>
                  <a:outerShdw blurRad="38100" dist="38100" dir="2700000" algn="tl">
                    <a:srgbClr val="010199"/>
                  </a:outerShdw>
                </a:effectLst>
              </a:rPr>
              <a:t>الله</a:t>
            </a:r>
            <a:r>
              <a:rPr lang="en-US" b="1" i="1" dirty="0">
                <a:solidFill>
                  <a:srgbClr val="FFFFFF"/>
                </a:solidFill>
                <a:effectLst>
                  <a:outerShdw blurRad="38100" dist="38100" dir="2700000" algn="tl">
                    <a:srgbClr val="010199"/>
                  </a:outerShdw>
                </a:effectLst>
              </a:rPr>
              <a:t>)</a:t>
            </a: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750 ق.م</a:t>
            </a:r>
            <a:endParaRPr lang="en-US" b="1" i="1" dirty="0">
              <a:solidFill>
                <a:srgbClr val="FFFFFF"/>
              </a:solidFill>
              <a:effectLst>
                <a:outerShdw blurRad="38100" dist="38100" dir="2700000" algn="tl">
                  <a:srgbClr val="010199"/>
                </a:outerShdw>
              </a:effectLst>
            </a:endParaRP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en-US" sz="3200" b="1" i="1" dirty="0">
                <a:solidFill>
                  <a:srgbClr val="FFFFFF"/>
                </a:solidFill>
                <a:effectLst>
                  <a:outerShdw blurRad="38100" dist="38100" dir="2700000" algn="tl">
                    <a:srgbClr val="010199"/>
                  </a:outerShdw>
                </a:effectLst>
              </a:rPr>
              <a:t>P</a:t>
            </a: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القانون</a:t>
            </a: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الكهنوتي</a:t>
            </a:r>
            <a:endParaRPr lang="en-US" b="1" i="1" dirty="0">
              <a:solidFill>
                <a:srgbClr val="FFFFFF"/>
              </a:solidFill>
              <a:effectLst>
                <a:outerShdw blurRad="38100" dist="38100" dir="2700000" algn="tl">
                  <a:srgbClr val="010199"/>
                </a:outerShdw>
              </a:effectLst>
            </a:endParaRPr>
          </a:p>
          <a:p>
            <a:pPr algn="ctr" eaLnBrk="1" hangingPunct="1">
              <a:spcBef>
                <a:spcPct val="20000"/>
              </a:spcBef>
              <a:buClr>
                <a:schemeClr val="hlink"/>
              </a:buClr>
              <a:buSzPct val="75000"/>
              <a:buFont typeface="Wingdings" charset="0"/>
              <a:buNone/>
              <a:defRPr/>
            </a:pPr>
            <a:r>
              <a:rPr lang="ar-JO" b="1" i="1" dirty="0">
                <a:solidFill>
                  <a:srgbClr val="FFFFFF"/>
                </a:solidFill>
                <a:effectLst>
                  <a:outerShdw blurRad="38100" dist="38100" dir="2700000" algn="tl">
                    <a:srgbClr val="010199"/>
                  </a:outerShdw>
                </a:effectLst>
              </a:rPr>
              <a:t>450 ق.م</a:t>
            </a:r>
            <a:endParaRPr lang="en-US" b="1" i="1" dirty="0">
              <a:solidFill>
                <a:srgbClr val="FFFFFF"/>
              </a:solidFill>
              <a:effectLst>
                <a:outerShdw blurRad="38100" dist="38100" dir="2700000" algn="tl">
                  <a:srgbClr val="010199"/>
                </a:outerShdw>
              </a:effectLst>
            </a:endParaRPr>
          </a:p>
        </p:txBody>
      </p:sp>
      <p:sp>
        <p:nvSpPr>
          <p:cNvPr id="1764363" name="Rectangle 11"/>
          <p:cNvSpPr>
            <a:spLocks noChangeArrowheads="1"/>
          </p:cNvSpPr>
          <p:nvPr/>
        </p:nvSpPr>
        <p:spPr bwMode="auto">
          <a:xfrm>
            <a:off x="685800" y="1828800"/>
            <a:ext cx="7924800" cy="1752600"/>
          </a:xfrm>
          <a:prstGeom prst="rect">
            <a:avLst/>
          </a:prstGeom>
          <a:noFill/>
          <a:ln w="9525">
            <a:noFill/>
            <a:miter lim="800000"/>
            <a:headEnd/>
            <a:tailEnd/>
          </a:ln>
          <a:effectLst/>
        </p:spPr>
        <p:txBody>
          <a:bodyPr/>
          <a:lstStyle/>
          <a:p>
            <a:pPr algn="r" eaLnBrk="1" hangingPunct="1">
              <a:spcBef>
                <a:spcPct val="20000"/>
              </a:spcBef>
              <a:buClr>
                <a:schemeClr val="hlink"/>
              </a:buClr>
              <a:buSzPct val="75000"/>
              <a:buFont typeface="Wingdings" charset="0"/>
              <a:buNone/>
              <a:defRPr/>
            </a:pPr>
            <a:r>
              <a:rPr lang="ar-JO" sz="4400" b="1" i="1" u="sng" dirty="0">
                <a:solidFill>
                  <a:srgbClr val="FFFFFF"/>
                </a:solidFill>
                <a:effectLst>
                  <a:outerShdw blurRad="38100" dist="38100" dir="2700000" algn="tl">
                    <a:srgbClr val="010199"/>
                  </a:outerShdw>
                </a:effectLst>
              </a:rPr>
              <a:t>النظرة التقليدية : موسى</a:t>
            </a:r>
            <a:endParaRPr lang="en-US" sz="4400" b="1" i="1" dirty="0">
              <a:solidFill>
                <a:srgbClr val="FFFFFF"/>
              </a:solidFill>
              <a:effectLst>
                <a:outerShdw blurRad="38100" dist="38100" dir="2700000" algn="tl">
                  <a:srgbClr val="010199"/>
                </a:outerShdw>
              </a:effectLst>
            </a:endParaRPr>
          </a:p>
          <a:p>
            <a:pPr algn="r" eaLnBrk="1" hangingPunct="1">
              <a:spcBef>
                <a:spcPct val="20000"/>
              </a:spcBef>
              <a:buClr>
                <a:schemeClr val="hlink"/>
              </a:buClr>
              <a:buSzPct val="75000"/>
              <a:buFont typeface="Wingdings" charset="0"/>
              <a:buNone/>
              <a:defRPr/>
            </a:pPr>
            <a:r>
              <a:rPr lang="ar-JO" sz="4400" b="1" i="1" u="sng" dirty="0">
                <a:solidFill>
                  <a:srgbClr val="FFFFFF"/>
                </a:solidFill>
                <a:effectLst>
                  <a:outerShdw blurRad="38100" dist="38100" dir="2700000" algn="tl">
                    <a:srgbClr val="010199"/>
                  </a:outerShdw>
                </a:effectLst>
              </a:rPr>
              <a:t>النظرة النقدية </a:t>
            </a:r>
            <a:r>
              <a:rPr lang="en-US" sz="4400" b="1" i="1" dirty="0">
                <a:solidFill>
                  <a:srgbClr val="FFFFFF"/>
                </a:solidFill>
                <a:effectLst>
                  <a:outerShdw blurRad="38100" dist="38100" dir="2700000" algn="tl">
                    <a:srgbClr val="010199"/>
                  </a:outerShdw>
                </a:effectLst>
              </a:rPr>
              <a:t>: JEDP</a:t>
            </a:r>
          </a:p>
        </p:txBody>
      </p:sp>
      <p:sp>
        <p:nvSpPr>
          <p:cNvPr id="11"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cs typeface="Arial" charset="0"/>
              </a:rPr>
              <a:t>57</a:t>
            </a:r>
            <a:endParaRPr lang="en-US" altLang="zh-CN" b="1" dirty="0">
              <a:cs typeface="Arial" charset="0"/>
            </a:endParaRP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algn="ctr" eaLnBrk="1" hangingPunct="1">
              <a:spcBef>
                <a:spcPct val="20000"/>
              </a:spcBef>
              <a:buClr>
                <a:schemeClr val="hlink"/>
              </a:buClr>
              <a:buSzPct val="75000"/>
              <a:buFont typeface="Wingdings" charset="0"/>
              <a:buNone/>
              <a:defRPr/>
            </a:pPr>
            <a:r>
              <a:rPr lang="ru-RU" sz="4400" b="1" i="1" dirty="0">
                <a:solidFill>
                  <a:srgbClr val="FFFFFF"/>
                </a:solidFill>
                <a:effectLst>
                  <a:outerShdw blurRad="38100" dist="38100" dir="2700000" algn="tl">
                    <a:srgbClr val="010199"/>
                  </a:outerShdw>
                </a:effectLst>
              </a:rPr>
              <a:t>“</a:t>
            </a:r>
            <a:r>
              <a:rPr lang="en-US" sz="4400" b="1" i="1" dirty="0">
                <a:solidFill>
                  <a:srgbClr val="FFFFFF"/>
                </a:solidFill>
                <a:effectLst>
                  <a:outerShdw blurRad="38100" dist="38100" dir="2700000" algn="tl">
                    <a:srgbClr val="010199"/>
                  </a:outerShdw>
                </a:effectLst>
              </a:rPr>
              <a:t> </a:t>
            </a:r>
            <a:r>
              <a:rPr lang="ar-JO" sz="4400" b="1" i="1" dirty="0">
                <a:solidFill>
                  <a:srgbClr val="FFFFFF"/>
                </a:solidFill>
                <a:effectLst>
                  <a:outerShdw blurRad="38100" dist="38100" dir="2700000" algn="tl">
                    <a:srgbClr val="010199"/>
                  </a:outerShdw>
                </a:effectLst>
              </a:rPr>
              <a:t>الفرضية الوثائقية</a:t>
            </a:r>
            <a:r>
              <a:rPr lang="ru-RU" sz="4400" b="1" i="1" dirty="0">
                <a:solidFill>
                  <a:srgbClr val="FFFFFF"/>
                </a:solidFill>
                <a:effectLst>
                  <a:outerShdw blurRad="38100" dist="38100" dir="2700000" algn="tl">
                    <a:srgbClr val="010199"/>
                  </a:outerShdw>
                </a:effectLst>
              </a:rPr>
              <a:t>"</a:t>
            </a:r>
            <a:endParaRPr lang="en-US" sz="4400" b="1" i="1" dirty="0">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270511073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خط نسل إسرائيل المحدد من بداية الخلق إلى يوسف يعلن أن إسرائيل بدأت من خلال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اختيارهم</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للحكم و الوعد غير المشروط بالبركة من خلال إبراهيم و عكس ذلك بالنسبة للكنعانيين</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5400" b="1" dirty="0">
                <a:solidFill>
                  <a:srgbClr val="FFFFFF"/>
                </a:solidFill>
                <a:latin typeface="Arial"/>
                <a:cs typeface="Arial"/>
              </a:rPr>
              <a:t>البيان الموجز</a:t>
            </a:r>
            <a:endParaRPr lang="en-US" sz="5400" b="1" dirty="0">
              <a:solidFill>
                <a:srgbClr val="FFFFFF"/>
              </a:solidFill>
              <a:latin typeface="Arial"/>
              <a:cs typeface="Arial"/>
            </a:endParaRP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b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63</a:t>
            </a:r>
            <a:endPar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4021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cs typeface="Arial" charset="0"/>
              </a:rPr>
              <a:t>©2003 TBBMI</a:t>
            </a:r>
          </a:p>
        </p:txBody>
      </p:sp>
      <p:sp>
        <p:nvSpPr>
          <p:cNvPr id="176640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FFFFFF"/>
                  </a:outerShdw>
                </a:effectLst>
                <a:cs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FFFFFF"/>
                  </a:outerShdw>
                </a:effectLst>
                <a:cs typeface="Arial"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b="1" dirty="0">
                <a:solidFill>
                  <a:schemeClr val="bg1"/>
                </a:solidFill>
                <a:effectLst>
                  <a:glow rad="101600">
                    <a:schemeClr val="tx1"/>
                  </a:glow>
                </a:effectLst>
                <a:latin typeface="Arial" charset="0"/>
                <a:ea typeface="ＭＳ Ｐゴシック" charset="0"/>
              </a:rPr>
              <a:t>الكلمة المفتاحية</a:t>
            </a:r>
            <a:br>
              <a:rPr lang="ar-JO" altLang="zh-CN" sz="7200" b="1" dirty="0">
                <a:solidFill>
                  <a:schemeClr val="bg1"/>
                </a:solidFill>
                <a:effectLst>
                  <a:glow rad="101600">
                    <a:schemeClr val="tx1"/>
                  </a:glow>
                </a:effectLst>
                <a:latin typeface="Arial" charset="0"/>
                <a:ea typeface="ＭＳ Ｐゴシック" charset="0"/>
              </a:rPr>
            </a:br>
            <a:r>
              <a:rPr lang="ar-JO" altLang="zh-CN" sz="7200" b="1" dirty="0">
                <a:solidFill>
                  <a:schemeClr val="bg1"/>
                </a:solidFill>
                <a:effectLst>
                  <a:glow rad="101600">
                    <a:schemeClr val="tx1"/>
                  </a:glow>
                </a:effectLst>
                <a:latin typeface="Arial" charset="0"/>
                <a:ea typeface="ＭＳ Ｐゴシック" charset="0"/>
              </a:rPr>
              <a:t>في سفر التكوين</a:t>
            </a:r>
            <a:endParaRPr lang="en-US" altLang="zh-CN" sz="7200" b="1" dirty="0">
              <a:solidFill>
                <a:schemeClr val="bg1"/>
              </a:solidFill>
              <a:effectLst>
                <a:glow rad="101600">
                  <a:schemeClr val="tx1"/>
                </a:glow>
              </a:effectLst>
              <a:latin typeface="Arial" charset="0"/>
              <a:ea typeface="ＭＳ Ｐゴシック"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Arial"/>
                <a:ea typeface="Arial"/>
                <a:cs typeface="Arial"/>
              </a:rPr>
              <a:t>الإختيار</a:t>
            </a:r>
            <a:endParaRPr lang="en-US" sz="3600" kern="10" dirty="0">
              <a:ln w="9525">
                <a:round/>
                <a:headEnd/>
                <a:tailEnd/>
              </a:ln>
              <a:gradFill rotWithShape="1">
                <a:gsLst>
                  <a:gs pos="0">
                    <a:srgbClr val="FFE701"/>
                  </a:gs>
                  <a:gs pos="100000">
                    <a:srgbClr val="FE3E02"/>
                  </a:gs>
                </a:gsLst>
                <a:lin ang="5400000" scaled="1"/>
              </a:gradFill>
              <a:latin typeface="Arial"/>
              <a:ea typeface="Arial"/>
              <a:cs typeface="Arial"/>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cs typeface="Arial" charset="0"/>
              </a:rPr>
              <a:t>56</a:t>
            </a:r>
            <a:endParaRPr lang="en-US" altLang="zh-CN" b="1" dirty="0">
              <a:solidFill>
                <a:schemeClr val="bg1"/>
              </a:solidFill>
              <a:cs typeface="Arial" charset="0"/>
            </a:endParaRPr>
          </a:p>
        </p:txBody>
      </p:sp>
    </p:spTree>
    <p:extLst>
      <p:ext uri="{BB962C8B-B14F-4D97-AF65-F5344CB8AC3E}">
        <p14:creationId xmlns:p14="http://schemas.microsoft.com/office/powerpoint/2010/main" val="231586521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Effect transition="in" filter="blinds(horizontal)">
                                      <p:cBhvr>
                                        <p:cTn id="7" dur="500"/>
                                        <p:tgtEl>
                                          <p:spTgt spid="24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WordArt 6"/>
          <p:cNvSpPr>
            <a:spLocks noChangeArrowheads="1" noChangeShapeType="1" noTextEdit="1"/>
          </p:cNvSpPr>
          <p:nvPr/>
        </p:nvSpPr>
        <p:spPr bwMode="auto">
          <a:xfrm>
            <a:off x="228600" y="-6350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Arial"/>
                <a:ea typeface="Arial"/>
                <a:cs typeface="Arial"/>
              </a:rPr>
              <a:t>الإختيار</a:t>
            </a:r>
            <a:endParaRPr lang="en-US" sz="3600" kern="10" dirty="0">
              <a:ln w="9525">
                <a:round/>
                <a:headEnd/>
                <a:tailEnd/>
              </a:ln>
              <a:gradFill rotWithShape="1">
                <a:gsLst>
                  <a:gs pos="0">
                    <a:srgbClr val="FFE701"/>
                  </a:gs>
                  <a:gs pos="100000">
                    <a:srgbClr val="FE3E02"/>
                  </a:gs>
                </a:gsLst>
                <a:lin ang="5400000" scaled="1"/>
              </a:gradFill>
              <a:latin typeface="Arial"/>
              <a:ea typeface="Arial"/>
              <a:cs typeface="Arial"/>
            </a:endParaRPr>
          </a:p>
        </p:txBody>
      </p:sp>
      <p:sp>
        <p:nvSpPr>
          <p:cNvPr id="1768455" name="Text Box 7"/>
          <p:cNvSpPr txBox="1">
            <a:spLocks noChangeArrowheads="1"/>
          </p:cNvSpPr>
          <p:nvPr/>
        </p:nvSpPr>
        <p:spPr bwMode="auto">
          <a:xfrm>
            <a:off x="0" y="1930400"/>
            <a:ext cx="9131300"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87338" indent="-273050" algn="r" rtl="1" eaLnBrk="1" hangingPunct="1">
              <a:defRPr/>
            </a:pPr>
            <a:r>
              <a:rPr lang="ar-JO" sz="2800" b="1" dirty="0">
                <a:solidFill>
                  <a:srgbClr val="FFFFFF"/>
                </a:solidFill>
                <a:effectLst>
                  <a:glow rad="152400">
                    <a:schemeClr val="tx1">
                      <a:alpha val="99000"/>
                    </a:schemeClr>
                  </a:glow>
                </a:effectLst>
                <a:cs typeface="Arial" charset="0"/>
              </a:rPr>
              <a:t>* سيادة الله و رغبته في </a:t>
            </a:r>
            <a:r>
              <a:rPr lang="ar-JO" sz="2800" b="1" dirty="0">
                <a:solidFill>
                  <a:srgbClr val="FFFF00"/>
                </a:solidFill>
                <a:effectLst>
                  <a:glow rad="152400">
                    <a:schemeClr val="tx1">
                      <a:alpha val="99000"/>
                    </a:schemeClr>
                  </a:glow>
                </a:effectLst>
                <a:cs typeface="Arial" charset="0"/>
              </a:rPr>
              <a:t>مشاركة حكمه </a:t>
            </a:r>
            <a:r>
              <a:rPr lang="ar-JO" sz="2800" b="1" dirty="0">
                <a:solidFill>
                  <a:srgbClr val="FFFFFF"/>
                </a:solidFill>
                <a:effectLst>
                  <a:glow rad="152400">
                    <a:schemeClr val="tx1">
                      <a:alpha val="99000"/>
                    </a:schemeClr>
                  </a:glow>
                </a:effectLst>
                <a:cs typeface="Arial" charset="0"/>
              </a:rPr>
              <a:t>مع البشر (1 : 26) هو اختياره وحده </a:t>
            </a:r>
            <a:endParaRPr lang="en-US" sz="2800" b="1" dirty="0">
              <a:solidFill>
                <a:srgbClr val="FFFFFF"/>
              </a:solidFill>
              <a:effectLst>
                <a:glow rad="152400">
                  <a:schemeClr val="tx1">
                    <a:alpha val="99000"/>
                  </a:schemeClr>
                </a:glow>
              </a:effectLst>
              <a:cs typeface="Arial" charset="0"/>
            </a:endParaRPr>
          </a:p>
          <a:p>
            <a:pPr marL="287338" indent="-273050" algn="r" rtl="1" eaLnBrk="1" hangingPunct="1">
              <a:buFontTx/>
              <a:buChar char="•"/>
              <a:defRPr/>
            </a:pPr>
            <a:endParaRPr lang="en-US" sz="2800" b="1" dirty="0">
              <a:solidFill>
                <a:srgbClr val="FFFFFF"/>
              </a:solidFill>
              <a:effectLst>
                <a:glow rad="152400">
                  <a:schemeClr val="tx1">
                    <a:alpha val="99000"/>
                  </a:schemeClr>
                </a:glow>
              </a:effectLst>
              <a:cs typeface="Arial" charset="0"/>
            </a:endParaRPr>
          </a:p>
          <a:p>
            <a:pPr marL="287338" indent="-273050" algn="r" rtl="1" eaLnBrk="1" hangingPunct="1">
              <a:defRPr/>
            </a:pPr>
            <a:r>
              <a:rPr lang="ar-JO" sz="2800" b="1" dirty="0">
                <a:solidFill>
                  <a:srgbClr val="FFFFFF"/>
                </a:solidFill>
                <a:effectLst>
                  <a:glow rad="152400">
                    <a:schemeClr val="tx1">
                      <a:alpha val="99000"/>
                    </a:schemeClr>
                  </a:glow>
                </a:effectLst>
                <a:cs typeface="Arial" charset="0"/>
              </a:rPr>
              <a:t>* </a:t>
            </a:r>
            <a:r>
              <a:rPr lang="ar-JO" sz="2800" b="1" dirty="0">
                <a:solidFill>
                  <a:srgbClr val="FFFF00"/>
                </a:solidFill>
                <a:effectLst>
                  <a:glow rad="152400">
                    <a:schemeClr val="tx1">
                      <a:alpha val="99000"/>
                    </a:schemeClr>
                  </a:glow>
                </a:effectLst>
                <a:cs typeface="Arial" charset="0"/>
              </a:rPr>
              <a:t>الهيكل المكون من 11 قسم </a:t>
            </a:r>
            <a:r>
              <a:rPr lang="ar-JO" sz="2800" b="1" dirty="0">
                <a:solidFill>
                  <a:srgbClr val="FFFFFF"/>
                </a:solidFill>
                <a:effectLst>
                  <a:glow rad="152400">
                    <a:schemeClr val="tx1">
                      <a:alpha val="99000"/>
                    </a:schemeClr>
                  </a:glow>
                </a:effectLst>
                <a:cs typeface="Arial" charset="0"/>
              </a:rPr>
              <a:t>يضيق مسار النسل المختار الذي يمكن له أن يكون في شركة مع الله</a:t>
            </a:r>
            <a:endParaRPr lang="en-US" sz="2800" b="1" dirty="0">
              <a:solidFill>
                <a:srgbClr val="FFFFFF"/>
              </a:solidFill>
              <a:effectLst>
                <a:glow rad="152400">
                  <a:schemeClr val="tx1">
                    <a:alpha val="99000"/>
                  </a:schemeClr>
                </a:glow>
              </a:effectLst>
              <a:cs typeface="Arial" charset="0"/>
            </a:endParaRPr>
          </a:p>
          <a:p>
            <a:pPr marL="287338" indent="-273050" algn="r" rtl="1" eaLnBrk="1" hangingPunct="1">
              <a:buFontTx/>
              <a:buChar char="•"/>
              <a:defRPr/>
            </a:pPr>
            <a:endParaRPr lang="en-US" sz="2800" b="1" dirty="0">
              <a:solidFill>
                <a:srgbClr val="FFFFFF"/>
              </a:solidFill>
              <a:effectLst>
                <a:glow rad="152400">
                  <a:schemeClr val="tx1">
                    <a:alpha val="99000"/>
                  </a:schemeClr>
                </a:glow>
              </a:effectLst>
              <a:cs typeface="Arial" charset="0"/>
            </a:endParaRPr>
          </a:p>
          <a:p>
            <a:pPr marL="287338" indent="-273050" algn="r" rtl="1" eaLnBrk="1" hangingPunct="1">
              <a:defRPr/>
            </a:pPr>
            <a:r>
              <a:rPr lang="ar-JO" sz="2800" b="1" dirty="0">
                <a:solidFill>
                  <a:srgbClr val="FFFFFF"/>
                </a:solidFill>
                <a:effectLst>
                  <a:glow rad="152400">
                    <a:schemeClr val="tx1">
                      <a:alpha val="99000"/>
                    </a:schemeClr>
                  </a:glow>
                </a:effectLst>
                <a:cs typeface="Arial" charset="0"/>
              </a:rPr>
              <a:t>* </a:t>
            </a:r>
            <a:r>
              <a:rPr lang="ar-JO" sz="2800" b="1" dirty="0">
                <a:solidFill>
                  <a:srgbClr val="FFFF00"/>
                </a:solidFill>
                <a:effectLst>
                  <a:glow rad="152400">
                    <a:schemeClr val="tx1">
                      <a:alpha val="99000"/>
                    </a:schemeClr>
                  </a:glow>
                </a:effectLst>
                <a:cs typeface="Arial" charset="0"/>
              </a:rPr>
              <a:t>التصميم الكامل </a:t>
            </a:r>
            <a:r>
              <a:rPr lang="ar-JO" sz="2800" b="1" dirty="0">
                <a:solidFill>
                  <a:srgbClr val="FFFFFF"/>
                </a:solidFill>
                <a:effectLst>
                  <a:glow rad="152400">
                    <a:schemeClr val="tx1">
                      <a:alpha val="99000"/>
                    </a:schemeClr>
                  </a:glow>
                </a:effectLst>
                <a:cs typeface="Arial" charset="0"/>
              </a:rPr>
              <a:t>ينتقل من اختيار الله لآدم و نسله (1 – 11) إلى إبراهيم و نسله (12 – 50)</a:t>
            </a:r>
            <a:endParaRPr lang="en-US" sz="2800" b="1" dirty="0">
              <a:solidFill>
                <a:srgbClr val="FFFFFF"/>
              </a:solidFill>
              <a:effectLst>
                <a:glow rad="152400">
                  <a:schemeClr val="tx1">
                    <a:alpha val="99000"/>
                  </a:schemeClr>
                </a:glow>
              </a:effectLst>
              <a:cs typeface="Arial" charset="0"/>
            </a:endParaRPr>
          </a:p>
          <a:p>
            <a:pPr marL="287338" indent="-273050" algn="r" rtl="1" eaLnBrk="1" hangingPunct="1">
              <a:buFontTx/>
              <a:buChar char="•"/>
              <a:defRPr/>
            </a:pPr>
            <a:endParaRPr lang="en-US" sz="2800" b="1" dirty="0">
              <a:solidFill>
                <a:srgbClr val="FFFFFF"/>
              </a:solidFill>
              <a:effectLst>
                <a:glow rad="152400">
                  <a:schemeClr val="tx1">
                    <a:alpha val="99000"/>
                  </a:schemeClr>
                </a:glow>
              </a:effectLst>
              <a:cs typeface="Arial" charset="0"/>
            </a:endParaRPr>
          </a:p>
          <a:p>
            <a:pPr marL="287338" indent="-273050" algn="r" rtl="1" eaLnBrk="1" hangingPunct="1">
              <a:defRPr/>
            </a:pPr>
            <a:r>
              <a:rPr lang="ar-JO" sz="2800" b="1" dirty="0">
                <a:solidFill>
                  <a:srgbClr val="FFFFFF"/>
                </a:solidFill>
                <a:effectLst>
                  <a:glow rad="152400">
                    <a:schemeClr val="tx1">
                      <a:alpha val="99000"/>
                    </a:schemeClr>
                  </a:glow>
                </a:effectLst>
                <a:cs typeface="Arial" charset="0"/>
              </a:rPr>
              <a:t>* إعادة الإختيار </a:t>
            </a:r>
            <a:r>
              <a:rPr lang="ar-JO" sz="2800" b="1" dirty="0">
                <a:solidFill>
                  <a:srgbClr val="FFFF00"/>
                </a:solidFill>
                <a:effectLst>
                  <a:glow rad="152400">
                    <a:schemeClr val="tx1">
                      <a:alpha val="99000"/>
                    </a:schemeClr>
                  </a:glow>
                </a:effectLst>
                <a:cs typeface="Arial" charset="0"/>
              </a:rPr>
              <a:t>للصغير على الكبير </a:t>
            </a:r>
            <a:r>
              <a:rPr lang="ar-JO" sz="2800" b="1" dirty="0">
                <a:solidFill>
                  <a:srgbClr val="FFFFFF"/>
                </a:solidFill>
                <a:effectLst>
                  <a:glow rad="152400">
                    <a:schemeClr val="tx1">
                      <a:alpha val="99000"/>
                    </a:schemeClr>
                  </a:glow>
                </a:effectLst>
                <a:cs typeface="Arial" charset="0"/>
              </a:rPr>
              <a:t>يظهر إختيار الله فوق البشر .</a:t>
            </a:r>
            <a:endParaRPr lang="en-US" sz="2800" b="1" dirty="0">
              <a:solidFill>
                <a:srgbClr val="FFFFFF"/>
              </a:solidFill>
              <a:effectLst>
                <a:glow rad="152400">
                  <a:schemeClr val="tx1">
                    <a:alpha val="99000"/>
                  </a:schemeClr>
                </a:glow>
              </a:effectLst>
              <a:cs typeface="Arial" charset="0"/>
            </a:endParaRPr>
          </a:p>
        </p:txBody>
      </p:sp>
      <p:sp>
        <p:nvSpPr>
          <p:cNvPr id="247814" name="Rectangle 8"/>
          <p:cNvSpPr>
            <a:spLocks noGrp="1" noChangeArrowheads="1"/>
          </p:cNvSpPr>
          <p:nvPr>
            <p:ph type="ctrTitle"/>
          </p:nvPr>
        </p:nvSpPr>
        <p:spPr>
          <a:xfrm>
            <a:off x="2895600" y="304800"/>
            <a:ext cx="6248400" cy="1524000"/>
          </a:xfrm>
        </p:spPr>
        <p:txBody>
          <a:bodyPr/>
          <a:lstStyle/>
          <a:p>
            <a:pPr eaLnBrk="1" hangingPunct="1"/>
            <a:r>
              <a:rPr lang="en-US" altLang="zh-CN" b="1">
                <a:latin typeface="Arial" charset="0"/>
                <a:ea typeface="ＭＳ Ｐゴシック" charset="0"/>
              </a:rPr>
              <a:t>Support for Election as the Key Theme</a:t>
            </a:r>
            <a:endParaRPr lang="en-US" altLang="zh-CN">
              <a:latin typeface="Arial" charset="0"/>
              <a:ea typeface="ＭＳ Ｐゴシック" charset="0"/>
            </a:endParaRPr>
          </a:p>
        </p:txBody>
      </p:sp>
      <p:sp>
        <p:nvSpPr>
          <p:cNvPr id="247815" name="Text Box 9"/>
          <p:cNvSpPr txBox="1">
            <a:spLocks noChangeArrowheads="1"/>
          </p:cNvSpPr>
          <p:nvPr/>
        </p:nvSpPr>
        <p:spPr bwMode="auto">
          <a:xfrm>
            <a:off x="8142760" y="76200"/>
            <a:ext cx="9797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cs typeface="Arial" charset="0"/>
              </a:rPr>
              <a:t>56-62</a:t>
            </a:r>
            <a:endParaRPr lang="en-US" altLang="zh-CN" b="1" dirty="0">
              <a:solidFill>
                <a:schemeClr val="bg1"/>
              </a:solidFill>
              <a:cs typeface="Arial" charset="0"/>
            </a:endParaRPr>
          </a:p>
          <a:p>
            <a:pPr eaLnBrk="1" hangingPunct="1"/>
            <a:r>
              <a:rPr lang="ar-JO" altLang="zh-CN" b="1" dirty="0">
                <a:solidFill>
                  <a:schemeClr val="bg1"/>
                </a:solidFill>
                <a:cs typeface="Arial" charset="0"/>
              </a:rPr>
              <a:t>71ب</a:t>
            </a:r>
            <a:endParaRPr lang="en-US" altLang="zh-CN" b="1" dirty="0">
              <a:solidFill>
                <a:schemeClr val="bg1"/>
              </a:solidFill>
              <a:cs typeface="Arial" charset="0"/>
            </a:endParaRPr>
          </a:p>
        </p:txBody>
      </p:sp>
    </p:spTree>
    <p:extLst>
      <p:ext uri="{BB962C8B-B14F-4D97-AF65-F5344CB8AC3E}">
        <p14:creationId xmlns:p14="http://schemas.microsoft.com/office/powerpoint/2010/main" val="57081128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8455">
                                            <p:txEl>
                                              <p:pRg st="0" end="0"/>
                                            </p:txEl>
                                          </p:spTgt>
                                        </p:tgtEl>
                                        <p:attrNameLst>
                                          <p:attrName>style.visibility</p:attrName>
                                        </p:attrNameLst>
                                      </p:cBhvr>
                                      <p:to>
                                        <p:strVal val="visible"/>
                                      </p:to>
                                    </p:set>
                                    <p:animEffect transition="in" filter="dissolve">
                                      <p:cBhvr>
                                        <p:cTn id="7" dur="500"/>
                                        <p:tgtEl>
                                          <p:spTgt spid="17684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8455">
                                            <p:txEl>
                                              <p:pRg st="2" end="2"/>
                                            </p:txEl>
                                          </p:spTgt>
                                        </p:tgtEl>
                                        <p:attrNameLst>
                                          <p:attrName>style.visibility</p:attrName>
                                        </p:attrNameLst>
                                      </p:cBhvr>
                                      <p:to>
                                        <p:strVal val="visible"/>
                                      </p:to>
                                    </p:set>
                                    <p:animEffect transition="in" filter="dissolve">
                                      <p:cBhvr>
                                        <p:cTn id="12" dur="500"/>
                                        <p:tgtEl>
                                          <p:spTgt spid="17684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8455">
                                            <p:txEl>
                                              <p:pRg st="4" end="4"/>
                                            </p:txEl>
                                          </p:spTgt>
                                        </p:tgtEl>
                                        <p:attrNameLst>
                                          <p:attrName>style.visibility</p:attrName>
                                        </p:attrNameLst>
                                      </p:cBhvr>
                                      <p:to>
                                        <p:strVal val="visible"/>
                                      </p:to>
                                    </p:set>
                                    <p:animEffect transition="in" filter="dissolve">
                                      <p:cBhvr>
                                        <p:cTn id="17" dur="500"/>
                                        <p:tgtEl>
                                          <p:spTgt spid="17684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68455">
                                            <p:txEl>
                                              <p:pRg st="6" end="6"/>
                                            </p:txEl>
                                          </p:spTgt>
                                        </p:tgtEl>
                                        <p:attrNameLst>
                                          <p:attrName>style.visibility</p:attrName>
                                        </p:attrNameLst>
                                      </p:cBhvr>
                                      <p:to>
                                        <p:strVal val="visible"/>
                                      </p:to>
                                    </p:set>
                                    <p:animEffect transition="in" filter="dissolve">
                                      <p:cBhvr>
                                        <p:cTn id="22" dur="500"/>
                                        <p:tgtEl>
                                          <p:spTgt spid="17684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8"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cs typeface="Arial" charset="0"/>
              </a:rPr>
              <a:t>©2003 TBBMI</a:t>
            </a:r>
          </a:p>
        </p:txBody>
      </p:sp>
      <p:sp>
        <p:nvSpPr>
          <p:cNvPr id="1768452"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FFFFFF"/>
                  </a:outerShdw>
                </a:effectLst>
                <a:cs typeface="Arial" charset="0"/>
              </a:rPr>
              <a:t>7.5.03a.</a:t>
            </a:r>
          </a:p>
        </p:txBody>
      </p:sp>
      <p:sp>
        <p:nvSpPr>
          <p:cNvPr id="176845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FFFFFF"/>
                  </a:outerShdw>
                </a:effectLst>
                <a:cs typeface="Arial" charset="0"/>
              </a:rPr>
              <a:t>20</a:t>
            </a:r>
          </a:p>
        </p:txBody>
      </p:sp>
      <p:sp>
        <p:nvSpPr>
          <p:cNvPr id="249861" name="WordArt 6"/>
          <p:cNvSpPr>
            <a:spLocks noChangeArrowheads="1" noChangeShapeType="1" noTextEdit="1"/>
          </p:cNvSpPr>
          <p:nvPr/>
        </p:nvSpPr>
        <p:spPr bwMode="auto">
          <a:xfrm>
            <a:off x="228600" y="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Arial"/>
                <a:ea typeface="Arial"/>
                <a:cs typeface="Arial"/>
              </a:rPr>
              <a:t>الإختيار</a:t>
            </a:r>
            <a:endParaRPr lang="en-US" sz="3600" kern="10" dirty="0">
              <a:ln w="9525">
                <a:round/>
                <a:headEnd/>
                <a:tailEnd/>
              </a:ln>
              <a:gradFill rotWithShape="1">
                <a:gsLst>
                  <a:gs pos="0">
                    <a:srgbClr val="FFE701"/>
                  </a:gs>
                  <a:gs pos="100000">
                    <a:srgbClr val="FE3E02"/>
                  </a:gs>
                </a:gsLst>
                <a:lin ang="5400000" scaled="1"/>
              </a:gradFill>
              <a:latin typeface="Arial"/>
              <a:ea typeface="Arial"/>
              <a:cs typeface="Arial"/>
            </a:endParaRPr>
          </a:p>
        </p:txBody>
      </p:sp>
      <p:sp>
        <p:nvSpPr>
          <p:cNvPr id="249862" name="Rectangle 8"/>
          <p:cNvSpPr>
            <a:spLocks noGrp="1" noChangeArrowheads="1"/>
          </p:cNvSpPr>
          <p:nvPr>
            <p:ph type="ctrTitle"/>
          </p:nvPr>
        </p:nvSpPr>
        <p:spPr>
          <a:xfrm>
            <a:off x="3048000" y="304800"/>
            <a:ext cx="5334000" cy="1524000"/>
          </a:xfrm>
        </p:spPr>
        <p:txBody>
          <a:bodyPr>
            <a:normAutofit fontScale="90000"/>
          </a:bodyPr>
          <a:lstStyle/>
          <a:p>
            <a:pPr eaLnBrk="1" hangingPunct="1"/>
            <a:r>
              <a:rPr lang="en-US" altLang="zh-CN" b="1">
                <a:latin typeface="Arial" charset="0"/>
                <a:ea typeface="ＭＳ Ｐゴシック" charset="0"/>
              </a:rPr>
              <a:t>God chose the older son to serve the younger!</a:t>
            </a:r>
            <a:endParaRPr lang="en-US" altLang="zh-CN">
              <a:latin typeface="Arial" charset="0"/>
              <a:ea typeface="ＭＳ Ｐゴシック" charset="0"/>
            </a:endParaRPr>
          </a:p>
        </p:txBody>
      </p:sp>
      <p:sp>
        <p:nvSpPr>
          <p:cNvPr id="249863" name="Text Box 9"/>
          <p:cNvSpPr txBox="1">
            <a:spLocks noChangeArrowheads="1"/>
          </p:cNvSpPr>
          <p:nvPr/>
        </p:nvSpPr>
        <p:spPr bwMode="auto">
          <a:xfrm>
            <a:off x="8575675"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cs typeface="Arial" charset="0"/>
              </a:rPr>
              <a:t>62</a:t>
            </a:r>
            <a:endParaRPr lang="en-US" altLang="zh-CN" b="1" dirty="0">
              <a:solidFill>
                <a:schemeClr val="bg1"/>
              </a:solidFill>
              <a:cs typeface="Arial"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832803809"/>
              </p:ext>
            </p:extLst>
          </p:nvPr>
        </p:nvGraphicFramePr>
        <p:xfrm>
          <a:off x="381000" y="2362200"/>
          <a:ext cx="8458200" cy="4084640"/>
        </p:xfrm>
        <a:graphic>
          <a:graphicData uri="http://schemas.openxmlformats.org/drawingml/2006/table">
            <a:tbl>
              <a:tblPr/>
              <a:tblGrid>
                <a:gridCol w="4038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الأكبر </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يخدم</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الأصغر</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المرجع</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819400" algn="l"/>
                          <a:tab pos="3848100" algn="l"/>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ناحور</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إبراهيم</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11 : 27 - 28</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1"/>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إسماعيل</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إسحق</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21 : 10 - 12</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عيسو</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يعقوب</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25 : 29 – 34, 27 : 27 – 29و 38 - 40</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رأوبين و (العشرة إخوة)</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يوسف</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37 : 5 - 11</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منسى</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أفرايم</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48 : 13 – 14, 17 -20</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رأوبين, شمعون, لاوي</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الإهوة الثلاثة الكبار</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يهوذا</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49 : 8 - 12</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04842077"/>
      </p:ext>
    </p:extLst>
  </p:cSld>
  <p:clrMapOvr>
    <a:masterClrMapping/>
  </p:clrMapOvr>
  <p:transition>
    <p:wheel spokes="0"/>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684213" y="685800"/>
            <a:ext cx="7702550" cy="990600"/>
          </a:xfrm>
        </p:spPr>
        <p:txBody>
          <a:bodyPr/>
          <a:lstStyle/>
          <a:p>
            <a:pPr algn="ctr"/>
            <a:r>
              <a:rPr kumimoji="0" lang="ar-JO" sz="3600" b="1" dirty="0">
                <a:solidFill>
                  <a:srgbClr val="FFFFFF"/>
                </a:solidFill>
                <a:latin typeface="Arial" charset="0"/>
                <a:ea typeface="ＭＳ Ｐゴシック" charset="0"/>
                <a:cs typeface="ＭＳ Ｐゴシック" charset="0"/>
              </a:rPr>
              <a:t>تشكيل بيان الرسالة</a:t>
            </a:r>
            <a:endParaRPr kumimoji="0" lang="en-US" sz="3600" dirty="0">
              <a:solidFill>
                <a:srgbClr val="FFFFFF"/>
              </a:solidFill>
              <a:latin typeface="Arial" charset="0"/>
              <a:ea typeface="ＭＳ Ｐゴシック" charset="0"/>
              <a:cs typeface="ＭＳ Ｐゴシック" charset="0"/>
            </a:endParaRPr>
          </a:p>
        </p:txBody>
      </p:sp>
      <p:sp>
        <p:nvSpPr>
          <p:cNvPr id="189443" name="Rectangle 3"/>
          <p:cNvSpPr>
            <a:spLocks noGrp="1" noChangeArrowheads="1"/>
          </p:cNvSpPr>
          <p:nvPr>
            <p:ph type="body" idx="1"/>
          </p:nvPr>
        </p:nvSpPr>
        <p:spPr>
          <a:xfrm>
            <a:off x="1143000" y="1905000"/>
            <a:ext cx="2590800" cy="1295400"/>
          </a:xfrm>
          <a:solidFill>
            <a:srgbClr val="C2FFF0"/>
          </a:solidFill>
          <a:ln w="57150">
            <a:solidFill>
              <a:srgbClr val="FFFFFF"/>
            </a:solidFill>
            <a:miter lim="800000"/>
            <a:headEnd/>
            <a:tailEnd/>
          </a:ln>
        </p:spPr>
        <p:txBody>
          <a:bodyPr/>
          <a:lstStyle/>
          <a:p>
            <a:pPr algn="ctr">
              <a:buFont typeface="Wingdings" charset="0"/>
              <a:buNone/>
            </a:pPr>
            <a:r>
              <a:rPr lang="ar-JO" b="1" dirty="0">
                <a:solidFill>
                  <a:srgbClr val="800000"/>
                </a:solidFill>
                <a:latin typeface="Arial" charset="0"/>
                <a:cs typeface="ＭＳ Ｐゴシック" charset="0"/>
              </a:rPr>
              <a:t>الموضوع</a:t>
            </a:r>
            <a:endParaRPr kumimoji="0" lang="en-US" b="1" dirty="0">
              <a:solidFill>
                <a:srgbClr val="800000"/>
              </a:solidFill>
              <a:latin typeface="Arial" charset="0"/>
              <a:ea typeface="ＭＳ Ｐゴシック" charset="0"/>
              <a:cs typeface="ＭＳ Ｐゴシック" charset="0"/>
            </a:endParaRPr>
          </a:p>
          <a:p>
            <a:pPr algn="ctr">
              <a:buFont typeface="Wingdings" charset="0"/>
              <a:buNone/>
            </a:pPr>
            <a:r>
              <a:rPr kumimoji="0" lang="en-US" b="1" dirty="0">
                <a:solidFill>
                  <a:srgbClr val="800000"/>
                </a:solidFill>
                <a:latin typeface="Arial" charset="0"/>
                <a:ea typeface="ＭＳ Ｐゴシック" charset="0"/>
                <a:cs typeface="ＭＳ Ｐゴシック" charset="0"/>
              </a:rPr>
              <a:t>(</a:t>
            </a:r>
            <a:r>
              <a:rPr lang="ar-JO" b="1" dirty="0">
                <a:solidFill>
                  <a:srgbClr val="800000"/>
                </a:solidFill>
                <a:latin typeface="Arial" charset="0"/>
                <a:cs typeface="ＭＳ Ｐゴシック" charset="0"/>
              </a:rPr>
              <a:t>المغزى</a:t>
            </a:r>
            <a:r>
              <a:rPr kumimoji="0" lang="en-US" b="1" dirty="0">
                <a:solidFill>
                  <a:srgbClr val="800000"/>
                </a:solidFill>
                <a:latin typeface="Arial" charset="0"/>
                <a:ea typeface="ＭＳ Ｐゴシック" charset="0"/>
                <a:cs typeface="ＭＳ Ｐゴシック" charset="0"/>
              </a:rPr>
              <a:t>)</a:t>
            </a:r>
          </a:p>
        </p:txBody>
      </p:sp>
      <p:sp>
        <p:nvSpPr>
          <p:cNvPr id="189444" name="Rectangle 4"/>
          <p:cNvSpPr>
            <a:spLocks noChangeArrowheads="1"/>
          </p:cNvSpPr>
          <p:nvPr/>
        </p:nvSpPr>
        <p:spPr bwMode="auto">
          <a:xfrm>
            <a:off x="4876800" y="1905000"/>
            <a:ext cx="2819400" cy="1295400"/>
          </a:xfrm>
          <a:prstGeom prst="rect">
            <a:avLst/>
          </a:prstGeom>
          <a:solidFill>
            <a:srgbClr val="C2FFF0"/>
          </a:solidFill>
          <a:ln w="57150">
            <a:solidFill>
              <a:srgbClr val="FFFFFF"/>
            </a:solidFill>
            <a:miter lim="800000"/>
            <a:headEnd/>
            <a:tailEnd/>
          </a:ln>
        </p:spPr>
        <p:txBody>
          <a:bodyPr lIns="92075" tIns="46038" rIns="92075" bIns="46038"/>
          <a:lstStyle/>
          <a:p>
            <a:pPr marL="342900" indent="-342900" algn="ctr">
              <a:lnSpc>
                <a:spcPct val="90000"/>
              </a:lnSpc>
              <a:spcBef>
                <a:spcPct val="20000"/>
              </a:spcBef>
              <a:buClr>
                <a:schemeClr val="tx2"/>
              </a:buClr>
              <a:buSzPct val="65000"/>
              <a:buFont typeface="Wingdings" charset="0"/>
              <a:buNone/>
            </a:pPr>
            <a:r>
              <a:rPr lang="ar-JO" sz="3200" b="1" dirty="0">
                <a:solidFill>
                  <a:srgbClr val="800000"/>
                </a:solidFill>
              </a:rPr>
              <a:t>الهدف</a:t>
            </a:r>
            <a:endParaRPr lang="en-US" sz="3200" b="1" dirty="0">
              <a:solidFill>
                <a:srgbClr val="800000"/>
              </a:solidFill>
            </a:endParaRPr>
          </a:p>
          <a:p>
            <a:pPr marL="342900" indent="-342900" algn="ctr">
              <a:lnSpc>
                <a:spcPct val="90000"/>
              </a:lnSpc>
              <a:spcBef>
                <a:spcPct val="20000"/>
              </a:spcBef>
              <a:buClr>
                <a:schemeClr val="tx2"/>
              </a:buClr>
              <a:buSzPct val="65000"/>
              <a:buFont typeface="Wingdings" charset="0"/>
              <a:buNone/>
            </a:pPr>
            <a:r>
              <a:rPr lang="en-US" sz="3200" b="1" dirty="0">
                <a:solidFill>
                  <a:srgbClr val="800000"/>
                </a:solidFill>
              </a:rPr>
              <a:t>(</a:t>
            </a:r>
            <a:r>
              <a:rPr lang="ar-JO" sz="3200" b="1" dirty="0">
                <a:solidFill>
                  <a:srgbClr val="800000"/>
                </a:solidFill>
              </a:rPr>
              <a:t>السبب</a:t>
            </a:r>
            <a:r>
              <a:rPr lang="en-US" sz="3200" b="1" dirty="0">
                <a:solidFill>
                  <a:srgbClr val="800000"/>
                </a:solidFill>
              </a:rPr>
              <a:t>)</a:t>
            </a:r>
          </a:p>
        </p:txBody>
      </p:sp>
      <p:sp>
        <p:nvSpPr>
          <p:cNvPr id="189451" name="Rectangle 11"/>
          <p:cNvSpPr>
            <a:spLocks noChangeArrowheads="1"/>
          </p:cNvSpPr>
          <p:nvPr/>
        </p:nvSpPr>
        <p:spPr bwMode="auto">
          <a:xfrm>
            <a:off x="762000" y="685800"/>
            <a:ext cx="7620000" cy="2819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9452" name="Text Box 12"/>
          <p:cNvSpPr txBox="1">
            <a:spLocks noChangeArrowheads="1"/>
          </p:cNvSpPr>
          <p:nvPr/>
        </p:nvSpPr>
        <p:spPr bwMode="auto">
          <a:xfrm>
            <a:off x="714330" y="3570288"/>
            <a:ext cx="3066004"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a:defRPr/>
            </a:pPr>
            <a:r>
              <a:rPr lang="ar-JO" sz="2800" b="1" u="sng" dirty="0">
                <a:ea typeface="ＭＳ Ｐゴシック" pitchFamily="24" charset="-128"/>
                <a:cs typeface="ＭＳ Ｐゴシック" pitchFamily="24" charset="-128"/>
              </a:rPr>
              <a:t>ماذا يقول الكتاب</a:t>
            </a:r>
            <a:endParaRPr lang="en-US" sz="2800" b="1" u="sng" dirty="0">
              <a:ea typeface="ＭＳ Ｐゴシック" pitchFamily="24" charset="-128"/>
              <a:cs typeface="ＭＳ Ｐゴシック" pitchFamily="24" charset="-128"/>
            </a:endParaRPr>
          </a:p>
        </p:txBody>
      </p:sp>
      <p:sp>
        <p:nvSpPr>
          <p:cNvPr id="189453" name="Text Box 13"/>
          <p:cNvSpPr txBox="1">
            <a:spLocks noChangeArrowheads="1"/>
          </p:cNvSpPr>
          <p:nvPr/>
        </p:nvSpPr>
        <p:spPr bwMode="auto">
          <a:xfrm>
            <a:off x="4381342" y="3581400"/>
            <a:ext cx="4762657"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a:defRPr/>
            </a:pPr>
            <a:r>
              <a:rPr lang="ar-JO" sz="2800" b="1" u="sng" dirty="0">
                <a:ea typeface="ＭＳ Ｐゴシック" pitchFamily="24" charset="-128"/>
                <a:cs typeface="ＭＳ Ｐゴシック" pitchFamily="24" charset="-128"/>
              </a:rPr>
              <a:t>لماذا قال ذلك</a:t>
            </a:r>
            <a:endParaRPr lang="en-US" sz="2800" b="1" u="sng" dirty="0">
              <a:ea typeface="ＭＳ Ｐゴシック" pitchFamily="24" charset="-128"/>
              <a:cs typeface="ＭＳ Ｐゴシック" pitchFamily="24" charset="-128"/>
            </a:endParaRPr>
          </a:p>
        </p:txBody>
      </p:sp>
      <p:sp>
        <p:nvSpPr>
          <p:cNvPr id="189454" name="Text Box 14"/>
          <p:cNvSpPr txBox="1">
            <a:spLocks noChangeArrowheads="1"/>
          </p:cNvSpPr>
          <p:nvPr/>
        </p:nvSpPr>
        <p:spPr bwMode="auto">
          <a:xfrm>
            <a:off x="714330" y="4155718"/>
            <a:ext cx="33528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t>خط نسل إسرائيل من الخليقة إلى يوسف</a:t>
            </a:r>
            <a:endParaRPr lang="en-US" sz="2800" b="1" dirty="0"/>
          </a:p>
        </p:txBody>
      </p:sp>
      <p:sp>
        <p:nvSpPr>
          <p:cNvPr id="104457" name="Text Box 16"/>
          <p:cNvSpPr txBox="1">
            <a:spLocks noChangeArrowheads="1"/>
          </p:cNvSpPr>
          <p:nvPr/>
        </p:nvSpPr>
        <p:spPr bwMode="auto">
          <a:xfrm>
            <a:off x="8543925"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rPr>
              <a:t>41</a:t>
            </a:r>
            <a:endParaRPr lang="en-US" dirty="0">
              <a:solidFill>
                <a:srgbClr val="FFFFFF"/>
              </a:solidFill>
            </a:endParaRPr>
          </a:p>
        </p:txBody>
      </p:sp>
      <p:grpSp>
        <p:nvGrpSpPr>
          <p:cNvPr id="5" name="Group 4"/>
          <p:cNvGrpSpPr>
            <a:grpSpLocks/>
          </p:cNvGrpSpPr>
          <p:nvPr/>
        </p:nvGrpSpPr>
        <p:grpSpPr bwMode="auto">
          <a:xfrm>
            <a:off x="3708400" y="1716088"/>
            <a:ext cx="1150938" cy="1568450"/>
            <a:chOff x="3707904" y="1715324"/>
            <a:chExt cx="1152128" cy="1569660"/>
          </a:xfrm>
        </p:grpSpPr>
        <p:sp>
          <p:nvSpPr>
            <p:cNvPr id="104459" name="Rectangle 15"/>
            <p:cNvSpPr>
              <a:spLocks noChangeArrowheads="1"/>
            </p:cNvSpPr>
            <p:nvPr/>
          </p:nvSpPr>
          <p:spPr bwMode="auto">
            <a:xfrm>
              <a:off x="3707904" y="1715324"/>
              <a:ext cx="11521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9600" b="1">
                  <a:latin typeface="Zapf Dingbats" charset="0"/>
                  <a:cs typeface="Zapf Dingbats" charset="0"/>
                  <a:sym typeface="Zapf Dingbats" charset="0"/>
                </a:rPr>
                <a:t>✚</a:t>
              </a:r>
              <a:endParaRPr lang="en-US" sz="9600"/>
            </a:p>
          </p:txBody>
        </p:sp>
        <p:sp>
          <p:nvSpPr>
            <p:cNvPr id="104460" name="Rectangle 3"/>
            <p:cNvSpPr>
              <a:spLocks noChangeArrowheads="1"/>
            </p:cNvSpPr>
            <p:nvPr/>
          </p:nvSpPr>
          <p:spPr bwMode="auto">
            <a:xfrm>
              <a:off x="3779912" y="1916832"/>
              <a:ext cx="1008112" cy="120032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7200" b="1">
                  <a:latin typeface="Zapf Dingbats" charset="0"/>
                  <a:cs typeface="Zapf Dingbats" charset="0"/>
                  <a:sym typeface="Zapf Dingbats" charset="0"/>
                </a:rPr>
                <a:t>✚</a:t>
              </a:r>
              <a:endParaRPr lang="en-US" sz="7200"/>
            </a:p>
          </p:txBody>
        </p:sp>
      </p:grpSp>
      <p:sp>
        <p:nvSpPr>
          <p:cNvPr id="14" name="Text Box 14"/>
          <p:cNvSpPr txBox="1">
            <a:spLocks noChangeArrowheads="1"/>
          </p:cNvSpPr>
          <p:nvPr/>
        </p:nvSpPr>
        <p:spPr bwMode="auto">
          <a:xfrm>
            <a:off x="4381343" y="4155718"/>
            <a:ext cx="4762657"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t>يخبر إسرائيل أنها بدأت بحسب اختيار الله للحكم و الوعد غير المشروط للبركة من خلال إبراهيم بعكس الكنعانيين</a:t>
            </a:r>
            <a:endParaRPr lang="en-US" sz="2800" b="1" dirty="0"/>
          </a:p>
        </p:txBody>
      </p:sp>
    </p:spTree>
    <p:extLst>
      <p:ext uri="{BB962C8B-B14F-4D97-AF65-F5344CB8AC3E}">
        <p14:creationId xmlns:p14="http://schemas.microsoft.com/office/powerpoint/2010/main" val="2165290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bg/>
                                          </p:spTgt>
                                        </p:tgtEl>
                                        <p:attrNameLst>
                                          <p:attrName>style.visibility</p:attrName>
                                        </p:attrNameLst>
                                      </p:cBhvr>
                                      <p:to>
                                        <p:strVal val="visible"/>
                                      </p:to>
                                    </p:set>
                                    <p:anim calcmode="lin" valueType="num">
                                      <p:cBhvr>
                                        <p:cTn id="13" dur="1000" fill="hold"/>
                                        <p:tgtEl>
                                          <p:spTgt spid="189443">
                                            <p:bg/>
                                          </p:spTgt>
                                        </p:tgtEl>
                                        <p:attrNameLst>
                                          <p:attrName>ppt_w</p:attrName>
                                        </p:attrNameLst>
                                      </p:cBhvr>
                                      <p:tavLst>
                                        <p:tav tm="0">
                                          <p:val>
                                            <p:fltVal val="0"/>
                                          </p:val>
                                        </p:tav>
                                        <p:tav tm="100000">
                                          <p:val>
                                            <p:strVal val="#ppt_w"/>
                                          </p:val>
                                        </p:tav>
                                      </p:tavLst>
                                    </p:anim>
                                    <p:anim calcmode="lin" valueType="num">
                                      <p:cBhvr>
                                        <p:cTn id="14" dur="1000" fill="hold"/>
                                        <p:tgtEl>
                                          <p:spTgt spid="189443">
                                            <p:bg/>
                                          </p:spTgt>
                                        </p:tgtEl>
                                        <p:attrNameLst>
                                          <p:attrName>ppt_h</p:attrName>
                                        </p:attrNameLst>
                                      </p:cBhvr>
                                      <p:tavLst>
                                        <p:tav tm="0">
                                          <p:val>
                                            <p:fltVal val="0"/>
                                          </p:val>
                                        </p:tav>
                                        <p:tav tm="100000">
                                          <p:val>
                                            <p:strVal val="#ppt_h"/>
                                          </p:val>
                                        </p:tav>
                                      </p:tavLst>
                                    </p:anim>
                                    <p:anim calcmode="lin" valueType="num">
                                      <p:cBhvr>
                                        <p:cTn id="15"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1" nodeType="clickEffect">
                                  <p:stCondLst>
                                    <p:cond delay="0"/>
                                  </p:stCondLst>
                                  <p:childTnLst>
                                    <p:set>
                                      <p:cBhvr>
                                        <p:cTn id="20" dur="1" fill="hold">
                                          <p:stCondLst>
                                            <p:cond delay="0"/>
                                          </p:stCondLst>
                                        </p:cTn>
                                        <p:tgtEl>
                                          <p:spTgt spid="189443">
                                            <p:txEl>
                                              <p:pRg st="0" end="0"/>
                                            </p:txEl>
                                          </p:spTgt>
                                        </p:tgtEl>
                                        <p:attrNameLst>
                                          <p:attrName>style.visibility</p:attrName>
                                        </p:attrNameLst>
                                      </p:cBhvr>
                                      <p:to>
                                        <p:strVal val="visible"/>
                                      </p:to>
                                    </p:set>
                                    <p:anim calcmode="lin" valueType="num">
                                      <p:cBhvr>
                                        <p:cTn id="21" dur="10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89443">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894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94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1" nodeType="clickEffect">
                                  <p:stCondLst>
                                    <p:cond delay="0"/>
                                  </p:stCondLst>
                                  <p:childTnLst>
                                    <p:set>
                                      <p:cBhvr>
                                        <p:cTn id="28" dur="1" fill="hold">
                                          <p:stCondLst>
                                            <p:cond delay="0"/>
                                          </p:stCondLst>
                                        </p:cTn>
                                        <p:tgtEl>
                                          <p:spTgt spid="189443">
                                            <p:txEl>
                                              <p:pRg st="1" end="1"/>
                                            </p:txEl>
                                          </p:spTgt>
                                        </p:tgtEl>
                                        <p:attrNameLst>
                                          <p:attrName>style.visibility</p:attrName>
                                        </p:attrNameLst>
                                      </p:cBhvr>
                                      <p:to>
                                        <p:strVal val="visible"/>
                                      </p:to>
                                    </p:set>
                                    <p:anim calcmode="lin" valueType="num">
                                      <p:cBhvr>
                                        <p:cTn id="29"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89452"/>
                                        </p:tgtEl>
                                        <p:attrNameLst>
                                          <p:attrName>style.visibility</p:attrName>
                                        </p:attrNameLst>
                                      </p:cBhvr>
                                      <p:to>
                                        <p:strVal val="visible"/>
                                      </p:to>
                                    </p:set>
                                    <p:anim calcmode="lin" valueType="num">
                                      <p:cBhvr>
                                        <p:cTn id="37" dur="1000" fill="hold"/>
                                        <p:tgtEl>
                                          <p:spTgt spid="189452"/>
                                        </p:tgtEl>
                                        <p:attrNameLst>
                                          <p:attrName>ppt_w</p:attrName>
                                        </p:attrNameLst>
                                      </p:cBhvr>
                                      <p:tavLst>
                                        <p:tav tm="0">
                                          <p:val>
                                            <p:fltVal val="0"/>
                                          </p:val>
                                        </p:tav>
                                        <p:tav tm="100000">
                                          <p:val>
                                            <p:strVal val="#ppt_w"/>
                                          </p:val>
                                        </p:tav>
                                      </p:tavLst>
                                    </p:anim>
                                    <p:anim calcmode="lin" valueType="num">
                                      <p:cBhvr>
                                        <p:cTn id="38" dur="1000" fill="hold"/>
                                        <p:tgtEl>
                                          <p:spTgt spid="189452"/>
                                        </p:tgtEl>
                                        <p:attrNameLst>
                                          <p:attrName>ppt_h</p:attrName>
                                        </p:attrNameLst>
                                      </p:cBhvr>
                                      <p:tavLst>
                                        <p:tav tm="0">
                                          <p:val>
                                            <p:fltVal val="0"/>
                                          </p:val>
                                        </p:tav>
                                        <p:tav tm="100000">
                                          <p:val>
                                            <p:strVal val="#ppt_h"/>
                                          </p:val>
                                        </p:tav>
                                      </p:tavLst>
                                    </p:anim>
                                    <p:anim calcmode="lin" valueType="num">
                                      <p:cBhvr>
                                        <p:cTn id="39"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89444"/>
                                        </p:tgtEl>
                                        <p:attrNameLst>
                                          <p:attrName>style.visibility</p:attrName>
                                        </p:attrNameLst>
                                      </p:cBhvr>
                                      <p:to>
                                        <p:strVal val="visible"/>
                                      </p:to>
                                    </p:set>
                                    <p:anim calcmode="lin" valueType="num">
                                      <p:cBhvr>
                                        <p:cTn id="49" dur="1000" fill="hold"/>
                                        <p:tgtEl>
                                          <p:spTgt spid="189444"/>
                                        </p:tgtEl>
                                        <p:attrNameLst>
                                          <p:attrName>ppt_w</p:attrName>
                                        </p:attrNameLst>
                                      </p:cBhvr>
                                      <p:tavLst>
                                        <p:tav tm="0">
                                          <p:val>
                                            <p:fltVal val="0"/>
                                          </p:val>
                                        </p:tav>
                                        <p:tav tm="100000">
                                          <p:val>
                                            <p:strVal val="#ppt_w"/>
                                          </p:val>
                                        </p:tav>
                                      </p:tavLst>
                                    </p:anim>
                                    <p:anim calcmode="lin" valueType="num">
                                      <p:cBhvr>
                                        <p:cTn id="50" dur="1000" fill="hold"/>
                                        <p:tgtEl>
                                          <p:spTgt spid="189444"/>
                                        </p:tgtEl>
                                        <p:attrNameLst>
                                          <p:attrName>ppt_h</p:attrName>
                                        </p:attrNameLst>
                                      </p:cBhvr>
                                      <p:tavLst>
                                        <p:tav tm="0">
                                          <p:val>
                                            <p:fltVal val="0"/>
                                          </p:val>
                                        </p:tav>
                                        <p:tav tm="100000">
                                          <p:val>
                                            <p:strVal val="#ppt_h"/>
                                          </p:val>
                                        </p:tav>
                                      </p:tavLst>
                                    </p:anim>
                                    <p:anim calcmode="lin" valueType="num">
                                      <p:cBhvr>
                                        <p:cTn id="51"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189453"/>
                                        </p:tgtEl>
                                        <p:attrNameLst>
                                          <p:attrName>style.visibility</p:attrName>
                                        </p:attrNameLst>
                                      </p:cBhvr>
                                      <p:to>
                                        <p:strVal val="visible"/>
                                      </p:to>
                                    </p:set>
                                    <p:anim calcmode="lin" valueType="num">
                                      <p:cBhvr>
                                        <p:cTn id="57" dur="1000" fill="hold"/>
                                        <p:tgtEl>
                                          <p:spTgt spid="189453"/>
                                        </p:tgtEl>
                                        <p:attrNameLst>
                                          <p:attrName>ppt_w</p:attrName>
                                        </p:attrNameLst>
                                      </p:cBhvr>
                                      <p:tavLst>
                                        <p:tav tm="0">
                                          <p:val>
                                            <p:fltVal val="0"/>
                                          </p:val>
                                        </p:tav>
                                        <p:tav tm="100000">
                                          <p:val>
                                            <p:strVal val="#ppt_w"/>
                                          </p:val>
                                        </p:tav>
                                      </p:tavLst>
                                    </p:anim>
                                    <p:anim calcmode="lin" valueType="num">
                                      <p:cBhvr>
                                        <p:cTn id="58" dur="1000" fill="hold"/>
                                        <p:tgtEl>
                                          <p:spTgt spid="189453"/>
                                        </p:tgtEl>
                                        <p:attrNameLst>
                                          <p:attrName>ppt_h</p:attrName>
                                        </p:attrNameLst>
                                      </p:cBhvr>
                                      <p:tavLst>
                                        <p:tav tm="0">
                                          <p:val>
                                            <p:fltVal val="0"/>
                                          </p:val>
                                        </p:tav>
                                        <p:tav tm="100000">
                                          <p:val>
                                            <p:strVal val="#ppt_h"/>
                                          </p:val>
                                        </p:tav>
                                      </p:tavLst>
                                    </p:anim>
                                    <p:anim calcmode="lin" valueType="num">
                                      <p:cBhvr>
                                        <p:cTn id="59"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89451"/>
                                        </p:tgtEl>
                                        <p:attrNameLst>
                                          <p:attrName>style.visibility</p:attrName>
                                        </p:attrNameLst>
                                      </p:cBhvr>
                                      <p:to>
                                        <p:strVal val="visible"/>
                                      </p:to>
                                    </p:set>
                                    <p:anim calcmode="lin" valueType="num">
                                      <p:cBhvr>
                                        <p:cTn id="65" dur="1000" fill="hold"/>
                                        <p:tgtEl>
                                          <p:spTgt spid="189451"/>
                                        </p:tgtEl>
                                        <p:attrNameLst>
                                          <p:attrName>ppt_w</p:attrName>
                                        </p:attrNameLst>
                                      </p:cBhvr>
                                      <p:tavLst>
                                        <p:tav tm="0">
                                          <p:val>
                                            <p:fltVal val="0"/>
                                          </p:val>
                                        </p:tav>
                                        <p:tav tm="100000">
                                          <p:val>
                                            <p:strVal val="#ppt_w"/>
                                          </p:val>
                                        </p:tav>
                                      </p:tavLst>
                                    </p:anim>
                                    <p:anim calcmode="lin" valueType="num">
                                      <p:cBhvr>
                                        <p:cTn id="66" dur="1000" fill="hold"/>
                                        <p:tgtEl>
                                          <p:spTgt spid="189451"/>
                                        </p:tgtEl>
                                        <p:attrNameLst>
                                          <p:attrName>ppt_h</p:attrName>
                                        </p:attrNameLst>
                                      </p:cBhvr>
                                      <p:tavLst>
                                        <p:tav tm="0">
                                          <p:val>
                                            <p:fltVal val="0"/>
                                          </p:val>
                                        </p:tav>
                                        <p:tav tm="100000">
                                          <p:val>
                                            <p:strVal val="#ppt_h"/>
                                          </p:val>
                                        </p:tav>
                                      </p:tavLst>
                                    </p:anim>
                                    <p:anim calcmode="lin" valueType="num">
                                      <p:cBhvr>
                                        <p:cTn id="67" dur="1000" fill="hold"/>
                                        <p:tgtEl>
                                          <p:spTgt spid="189451"/>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894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189454"/>
                                        </p:tgtEl>
                                        <p:attrNameLst>
                                          <p:attrName>style.visibility</p:attrName>
                                        </p:attrNameLst>
                                      </p:cBhvr>
                                      <p:to>
                                        <p:strVal val="visible"/>
                                      </p:to>
                                    </p:set>
                                    <p:anim calcmode="lin" valueType="num">
                                      <p:cBhvr>
                                        <p:cTn id="73" dur="1000" fill="hold"/>
                                        <p:tgtEl>
                                          <p:spTgt spid="189454"/>
                                        </p:tgtEl>
                                        <p:attrNameLst>
                                          <p:attrName>ppt_w</p:attrName>
                                        </p:attrNameLst>
                                      </p:cBhvr>
                                      <p:tavLst>
                                        <p:tav tm="0">
                                          <p:val>
                                            <p:fltVal val="0"/>
                                          </p:val>
                                        </p:tav>
                                        <p:tav tm="100000">
                                          <p:val>
                                            <p:strVal val="#ppt_w"/>
                                          </p:val>
                                        </p:tav>
                                      </p:tavLst>
                                    </p:anim>
                                    <p:anim calcmode="lin" valueType="num">
                                      <p:cBhvr>
                                        <p:cTn id="74" dur="1000" fill="hold"/>
                                        <p:tgtEl>
                                          <p:spTgt spid="189454"/>
                                        </p:tgtEl>
                                        <p:attrNameLst>
                                          <p:attrName>ppt_h</p:attrName>
                                        </p:attrNameLst>
                                      </p:cBhvr>
                                      <p:tavLst>
                                        <p:tav tm="0">
                                          <p:val>
                                            <p:fltVal val="0"/>
                                          </p:val>
                                        </p:tav>
                                        <p:tav tm="100000">
                                          <p:val>
                                            <p:strVal val="#ppt_h"/>
                                          </p:val>
                                        </p:tav>
                                      </p:tavLst>
                                    </p:anim>
                                    <p:anim calcmode="lin" valueType="num">
                                      <p:cBhvr>
                                        <p:cTn id="75" dur="1000" fill="hold"/>
                                        <p:tgtEl>
                                          <p:spTgt spid="189454"/>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894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p:stCondLst>
                        <p:cond delay="indefinite"/>
                      </p:stCondLst>
                      <p:childTnLst>
                        <p:par>
                          <p:cTn id="78" fill="hold">
                            <p:stCondLst>
                              <p:cond delay="0"/>
                            </p:stCondLst>
                            <p:childTnLst>
                              <p:par>
                                <p:cTn id="79" presetID="15"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ppt_w</p:attrName>
                                        </p:attrNameLst>
                                      </p:cBhvr>
                                      <p:tavLst>
                                        <p:tav tm="0">
                                          <p:val>
                                            <p:fltVal val="0"/>
                                          </p:val>
                                        </p:tav>
                                        <p:tav tm="100000">
                                          <p:val>
                                            <p:strVal val="#ppt_w"/>
                                          </p:val>
                                        </p:tav>
                                      </p:tavLst>
                                    </p:anim>
                                    <p:anim calcmode="lin" valueType="num">
                                      <p:cBhvr>
                                        <p:cTn id="82" dur="1000" fill="hold"/>
                                        <p:tgtEl>
                                          <p:spTgt spid="14"/>
                                        </p:tgtEl>
                                        <p:attrNameLst>
                                          <p:attrName>ppt_h</p:attrName>
                                        </p:attrNameLst>
                                      </p:cBhvr>
                                      <p:tavLst>
                                        <p:tav tm="0">
                                          <p:val>
                                            <p:fltVal val="0"/>
                                          </p:val>
                                        </p:tav>
                                        <p:tav tm="100000">
                                          <p:val>
                                            <p:strVal val="#ppt_h"/>
                                          </p:val>
                                        </p:tav>
                                      </p:tavLst>
                                    </p:anim>
                                    <p:anim calcmode="lin" valueType="num">
                                      <p:cBhvr>
                                        <p:cTn id="8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build="p" animBg="1"/>
      <p:bldP spid="189444" grpId="0" animBg="1"/>
      <p:bldP spid="189451" grpId="0" animBg="1"/>
      <p:bldP spid="189452" grpId="0"/>
      <p:bldP spid="189453" grpId="0"/>
      <p:bldP spid="189454"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3200" b="1" kern="0" dirty="0">
                <a:solidFill>
                  <a:srgbClr val="FFFFFF"/>
                </a:solidFill>
                <a:effectLst>
                  <a:glow rad="127000">
                    <a:srgbClr val="000000"/>
                  </a:glow>
                </a:effectLst>
                <a:latin typeface="Arial" charset="0"/>
                <a:ea typeface="ＭＳ Ｐゴシック" charset="0"/>
                <a:cs typeface="ＭＳ Ｐゴシック" charset="0"/>
              </a:rPr>
              <a:t>خط نسل إسرائيل المحدد من بداية الخلق إلى يوسف يعلن أن إسرائيل بدأت من خلال </a:t>
            </a:r>
            <a:r>
              <a:rPr lang="ar-JO" sz="3200" b="1" kern="0" dirty="0">
                <a:solidFill>
                  <a:schemeClr val="tx2"/>
                </a:solidFill>
                <a:effectLst>
                  <a:glow rad="127000">
                    <a:srgbClr val="000000"/>
                  </a:glow>
                </a:effectLst>
                <a:latin typeface="Arial" charset="0"/>
                <a:ea typeface="ＭＳ Ｐゴシック" charset="0"/>
                <a:cs typeface="ＭＳ Ｐゴシック" charset="0"/>
              </a:rPr>
              <a:t>اختيارهم</a:t>
            </a:r>
            <a:r>
              <a:rPr lang="ar-JO" sz="3200" b="1" kern="0" dirty="0">
                <a:solidFill>
                  <a:srgbClr val="FFFFFF"/>
                </a:solidFill>
                <a:effectLst>
                  <a:glow rad="127000">
                    <a:srgbClr val="000000"/>
                  </a:glow>
                </a:effectLst>
                <a:latin typeface="Arial" charset="0"/>
                <a:ea typeface="ＭＳ Ｐゴシック" charset="0"/>
                <a:cs typeface="ＭＳ Ｐゴシック" charset="0"/>
              </a:rPr>
              <a:t> للحكم و الوعد غير المشروط بالبركة من خلال إبراهيم و عكس ذلك بالنسبة للكنعانيين</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 لسفر التكوين</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32814"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altLang="zh-CN" b="1" kern="0" dirty="0">
                <a:solidFill>
                  <a:srgbClr val="000000"/>
                </a:solidFill>
                <a:cs typeface="MS PGothic" charset="0"/>
              </a:rPr>
              <a:t>56</a:t>
            </a:r>
          </a:p>
          <a:p>
            <a:pPr algn="ctr" defTabSz="914400" eaLnBrk="1" fontAlgn="base" hangingPunct="1">
              <a:spcBef>
                <a:spcPct val="0"/>
              </a:spcBef>
              <a:spcAft>
                <a:spcPct val="0"/>
              </a:spcAft>
              <a:defRPr/>
            </a:pPr>
            <a:r>
              <a:rPr lang="ar-JO" altLang="zh-CN" b="1" kern="0" dirty="0">
                <a:solidFill>
                  <a:srgbClr val="000000"/>
                </a:solidFill>
                <a:cs typeface="MS PGothic" charset="0"/>
              </a:rPr>
              <a:t>63</a:t>
            </a:r>
          </a:p>
          <a:p>
            <a:pPr algn="ctr" defTabSz="914400" eaLnBrk="1" fontAlgn="base" hangingPunct="1">
              <a:spcBef>
                <a:spcPct val="0"/>
              </a:spcBef>
              <a:spcAft>
                <a:spcPct val="0"/>
              </a:spcAft>
              <a:defRPr/>
            </a:pPr>
            <a:r>
              <a:rPr lang="ar-JO" altLang="zh-CN" b="1" kern="0" dirty="0">
                <a:solidFill>
                  <a:srgbClr val="000000"/>
                </a:solidFill>
                <a:cs typeface="MS PGothic" charset="0"/>
              </a:rPr>
              <a:t>41</a:t>
            </a:r>
            <a:endParaRPr lang="is-IS" altLang="zh-CN" b="1" kern="0" dirty="0" err="1">
              <a:solidFill>
                <a:srgbClr val="000000"/>
              </a:solidFill>
              <a:cs typeface="MS PGothic" charset="0"/>
            </a:endParaRPr>
          </a:p>
        </p:txBody>
      </p:sp>
    </p:spTree>
    <p:extLst>
      <p:ext uri="{BB962C8B-B14F-4D97-AF65-F5344CB8AC3E}">
        <p14:creationId xmlns:p14="http://schemas.microsoft.com/office/powerpoint/2010/main" val="1406512837"/>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0498" name="Rectangle 2" descr="Purple mesh"/>
          <p:cNvSpPr>
            <a:spLocks noChangeArrowheads="1"/>
          </p:cNvSpPr>
          <p:nvPr/>
        </p:nvSpPr>
        <p:spPr bwMode="auto">
          <a:xfrm>
            <a:off x="0" y="0"/>
            <a:ext cx="9144000" cy="6858000"/>
          </a:xfrm>
          <a:prstGeom prst="rect">
            <a:avLst/>
          </a:prstGeom>
          <a:blipFill dpi="0" rotWithShape="0">
            <a:blip r:embed="rId4"/>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grpSp>
        <p:nvGrpSpPr>
          <p:cNvPr id="251906" name="Group 3"/>
          <p:cNvGrpSpPr>
            <a:grpSpLocks/>
          </p:cNvGrpSpPr>
          <p:nvPr/>
        </p:nvGrpSpPr>
        <p:grpSpPr bwMode="auto">
          <a:xfrm>
            <a:off x="1295400" y="1295400"/>
            <a:ext cx="2895600" cy="1265238"/>
            <a:chOff x="384" y="2544"/>
            <a:chExt cx="1824" cy="797"/>
          </a:xfrm>
        </p:grpSpPr>
        <p:sp>
          <p:nvSpPr>
            <p:cNvPr id="1770500"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01"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الكنيسة</a:t>
              </a:r>
              <a:endParaRPr lang="en-US" sz="4000" b="1" dirty="0">
                <a:solidFill>
                  <a:schemeClr val="bg1"/>
                </a:solidFill>
                <a:latin typeface="Arial"/>
                <a:ea typeface="ＭＳ Ｐゴシック" pitchFamily="-112" charset="-128"/>
                <a:cs typeface="Arial"/>
              </a:endParaRPr>
            </a:p>
          </p:txBody>
        </p:sp>
      </p:grpSp>
      <p:grpSp>
        <p:nvGrpSpPr>
          <p:cNvPr id="251907" name="Group 6"/>
          <p:cNvGrpSpPr>
            <a:grpSpLocks/>
          </p:cNvGrpSpPr>
          <p:nvPr/>
        </p:nvGrpSpPr>
        <p:grpSpPr bwMode="auto">
          <a:xfrm>
            <a:off x="3467100" y="152400"/>
            <a:ext cx="2209800" cy="1600200"/>
            <a:chOff x="240" y="0"/>
            <a:chExt cx="1392" cy="1008"/>
          </a:xfrm>
        </p:grpSpPr>
        <p:sp>
          <p:nvSpPr>
            <p:cNvPr id="251941"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zh-CN" altLang="en-US">
                <a:latin typeface="Arial"/>
                <a:cs typeface="Arial"/>
              </a:endParaRPr>
            </a:p>
          </p:txBody>
        </p:sp>
        <p:sp>
          <p:nvSpPr>
            <p:cNvPr id="1770504"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a:ea typeface="ＭＳ Ｐゴシック" pitchFamily="-112" charset="-128"/>
                  <a:cs typeface="Arial"/>
                </a:rPr>
                <a:t>الله</a:t>
              </a:r>
              <a:endParaRPr lang="en-US" sz="4400" b="1" dirty="0">
                <a:solidFill>
                  <a:schemeClr val="bg1"/>
                </a:solidFill>
                <a:latin typeface="Arial"/>
                <a:ea typeface="ＭＳ Ｐゴシック" pitchFamily="-112" charset="-128"/>
                <a:cs typeface="Arial"/>
              </a:endParaRPr>
            </a:p>
          </p:txBody>
        </p:sp>
      </p:grpSp>
      <p:grpSp>
        <p:nvGrpSpPr>
          <p:cNvPr id="251908" name="Group 9"/>
          <p:cNvGrpSpPr>
            <a:grpSpLocks/>
          </p:cNvGrpSpPr>
          <p:nvPr/>
        </p:nvGrpSpPr>
        <p:grpSpPr bwMode="auto">
          <a:xfrm>
            <a:off x="4800600" y="1295400"/>
            <a:ext cx="2895600" cy="1265238"/>
            <a:chOff x="4704" y="1622"/>
            <a:chExt cx="1824" cy="797"/>
          </a:xfrm>
        </p:grpSpPr>
        <p:sp>
          <p:nvSpPr>
            <p:cNvPr id="1770506"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07"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الأمم</a:t>
              </a:r>
              <a:endParaRPr lang="en-US" sz="4000" b="1" dirty="0">
                <a:solidFill>
                  <a:schemeClr val="bg1"/>
                </a:solidFill>
                <a:latin typeface="Arial"/>
                <a:ea typeface="ＭＳ Ｐゴシック" pitchFamily="-112" charset="-128"/>
                <a:cs typeface="Arial"/>
              </a:endParaRPr>
            </a:p>
          </p:txBody>
        </p:sp>
      </p:grpSp>
      <p:grpSp>
        <p:nvGrpSpPr>
          <p:cNvPr id="251909" name="Group 12"/>
          <p:cNvGrpSpPr>
            <a:grpSpLocks/>
          </p:cNvGrpSpPr>
          <p:nvPr/>
        </p:nvGrpSpPr>
        <p:grpSpPr bwMode="auto">
          <a:xfrm>
            <a:off x="5715000" y="2163763"/>
            <a:ext cx="2895600" cy="1265237"/>
            <a:chOff x="4320" y="960"/>
            <a:chExt cx="1824" cy="797"/>
          </a:xfrm>
        </p:grpSpPr>
        <p:sp>
          <p:nvSpPr>
            <p:cNvPr id="1770509"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10"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الآباء</a:t>
              </a:r>
              <a:endParaRPr lang="en-US" sz="4000" b="1" dirty="0">
                <a:solidFill>
                  <a:schemeClr val="bg1"/>
                </a:solidFill>
                <a:latin typeface="Arial"/>
                <a:ea typeface="ＭＳ Ｐゴシック" pitchFamily="-112" charset="-128"/>
                <a:cs typeface="Arial"/>
              </a:endParaRPr>
            </a:p>
          </p:txBody>
        </p:sp>
      </p:grpSp>
      <p:grpSp>
        <p:nvGrpSpPr>
          <p:cNvPr id="251910" name="Group 15"/>
          <p:cNvGrpSpPr>
            <a:grpSpLocks/>
          </p:cNvGrpSpPr>
          <p:nvPr/>
        </p:nvGrpSpPr>
        <p:grpSpPr bwMode="auto">
          <a:xfrm>
            <a:off x="6248400" y="3154363"/>
            <a:ext cx="2895600" cy="1265237"/>
            <a:chOff x="2268" y="1233"/>
            <a:chExt cx="1824" cy="797"/>
          </a:xfrm>
        </p:grpSpPr>
        <p:sp>
          <p:nvSpPr>
            <p:cNvPr id="1770512"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13" name="Text Box 17"/>
            <p:cNvSpPr txBox="1">
              <a:spLocks noChangeArrowheads="1"/>
            </p:cNvSpPr>
            <p:nvPr/>
          </p:nvSpPr>
          <p:spPr bwMode="auto">
            <a:xfrm>
              <a:off x="2268" y="1411"/>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الأسباط</a:t>
              </a:r>
              <a:endParaRPr lang="en-US" sz="4000" b="1" dirty="0">
                <a:solidFill>
                  <a:schemeClr val="bg1"/>
                </a:solidFill>
                <a:latin typeface="Arial"/>
                <a:ea typeface="ＭＳ Ｐゴシック" pitchFamily="-112" charset="-128"/>
                <a:cs typeface="Arial"/>
              </a:endParaRPr>
            </a:p>
          </p:txBody>
        </p:sp>
      </p:grpSp>
      <p:grpSp>
        <p:nvGrpSpPr>
          <p:cNvPr id="251911" name="Group 18"/>
          <p:cNvGrpSpPr>
            <a:grpSpLocks/>
          </p:cNvGrpSpPr>
          <p:nvPr/>
        </p:nvGrpSpPr>
        <p:grpSpPr bwMode="auto">
          <a:xfrm>
            <a:off x="6019800" y="4038600"/>
            <a:ext cx="2895600" cy="1265238"/>
            <a:chOff x="4848" y="2856"/>
            <a:chExt cx="1824" cy="797"/>
          </a:xfrm>
        </p:grpSpPr>
        <p:sp>
          <p:nvSpPr>
            <p:cNvPr id="1770515"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16"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إسرائيل</a:t>
              </a:r>
              <a:endParaRPr lang="en-US" sz="4000" b="1" dirty="0">
                <a:solidFill>
                  <a:schemeClr val="bg1"/>
                </a:solidFill>
                <a:latin typeface="Arial"/>
                <a:ea typeface="ＭＳ Ｐゴシック" pitchFamily="-112" charset="-128"/>
                <a:cs typeface="Arial"/>
              </a:endParaRPr>
            </a:p>
          </p:txBody>
        </p:sp>
      </p:grpSp>
      <p:grpSp>
        <p:nvGrpSpPr>
          <p:cNvPr id="251912" name="Group 21"/>
          <p:cNvGrpSpPr>
            <a:grpSpLocks/>
          </p:cNvGrpSpPr>
          <p:nvPr/>
        </p:nvGrpSpPr>
        <p:grpSpPr bwMode="auto">
          <a:xfrm>
            <a:off x="5257800" y="4876800"/>
            <a:ext cx="2895600" cy="1265238"/>
            <a:chOff x="0" y="2736"/>
            <a:chExt cx="1824" cy="797"/>
          </a:xfrm>
        </p:grpSpPr>
        <p:sp>
          <p:nvSpPr>
            <p:cNvPr id="1770518"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19"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الكهنة</a:t>
              </a:r>
              <a:endParaRPr lang="en-US" sz="4000" b="1" dirty="0">
                <a:solidFill>
                  <a:schemeClr val="bg1"/>
                </a:solidFill>
                <a:latin typeface="Arial"/>
                <a:ea typeface="ＭＳ Ｐゴシック" pitchFamily="-112" charset="-128"/>
                <a:cs typeface="Arial"/>
              </a:endParaRPr>
            </a:p>
          </p:txBody>
        </p:sp>
      </p:grpSp>
      <p:grpSp>
        <p:nvGrpSpPr>
          <p:cNvPr id="251913" name="Group 24"/>
          <p:cNvGrpSpPr>
            <a:grpSpLocks/>
          </p:cNvGrpSpPr>
          <p:nvPr/>
        </p:nvGrpSpPr>
        <p:grpSpPr bwMode="auto">
          <a:xfrm>
            <a:off x="76200" y="2163763"/>
            <a:ext cx="2895600" cy="1265237"/>
            <a:chOff x="4824" y="3713"/>
            <a:chExt cx="1824" cy="797"/>
          </a:xfrm>
        </p:grpSpPr>
        <p:sp>
          <p:nvSpPr>
            <p:cNvPr id="1770521"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22"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الرسل</a:t>
              </a:r>
              <a:endParaRPr lang="en-US" sz="4000" b="1" dirty="0">
                <a:solidFill>
                  <a:schemeClr val="bg1"/>
                </a:solidFill>
                <a:latin typeface="Arial"/>
                <a:ea typeface="ＭＳ Ｐゴシック" pitchFamily="-112" charset="-128"/>
                <a:cs typeface="Arial"/>
              </a:endParaRPr>
            </a:p>
          </p:txBody>
        </p:sp>
      </p:grpSp>
      <p:grpSp>
        <p:nvGrpSpPr>
          <p:cNvPr id="251914" name="Group 27"/>
          <p:cNvGrpSpPr>
            <a:grpSpLocks/>
          </p:cNvGrpSpPr>
          <p:nvPr/>
        </p:nvGrpSpPr>
        <p:grpSpPr bwMode="auto">
          <a:xfrm>
            <a:off x="-457200" y="3200400"/>
            <a:ext cx="2895600" cy="1447800"/>
            <a:chOff x="-1392" y="2880"/>
            <a:chExt cx="1824" cy="912"/>
          </a:xfrm>
        </p:grpSpPr>
        <p:sp>
          <p:nvSpPr>
            <p:cNvPr id="251927"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zh-CN" altLang="en-US">
                <a:latin typeface="Arial"/>
                <a:cs typeface="Arial"/>
              </a:endParaRPr>
            </a:p>
          </p:txBody>
        </p:sp>
        <p:sp>
          <p:nvSpPr>
            <p:cNvPr id="1770525"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المخلص</a:t>
              </a:r>
              <a:endParaRPr lang="en-US" sz="4000" b="1" dirty="0">
                <a:solidFill>
                  <a:schemeClr val="bg1"/>
                </a:solidFill>
                <a:latin typeface="Arial"/>
                <a:ea typeface="ＭＳ Ｐゴシック" pitchFamily="-112" charset="-128"/>
                <a:cs typeface="Arial"/>
              </a:endParaRPr>
            </a:p>
          </p:txBody>
        </p:sp>
      </p:grpSp>
      <p:grpSp>
        <p:nvGrpSpPr>
          <p:cNvPr id="251915" name="Group 30"/>
          <p:cNvGrpSpPr>
            <a:grpSpLocks/>
          </p:cNvGrpSpPr>
          <p:nvPr/>
        </p:nvGrpSpPr>
        <p:grpSpPr bwMode="auto">
          <a:xfrm>
            <a:off x="914400" y="4191000"/>
            <a:ext cx="2895600" cy="1265238"/>
            <a:chOff x="2304" y="3545"/>
            <a:chExt cx="1824" cy="797"/>
          </a:xfrm>
        </p:grpSpPr>
        <p:sp>
          <p:nvSpPr>
            <p:cNvPr id="1770527"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28"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الأنبياء</a:t>
              </a:r>
              <a:endParaRPr lang="en-US" sz="4000" b="1" dirty="0">
                <a:solidFill>
                  <a:schemeClr val="bg1"/>
                </a:solidFill>
                <a:latin typeface="Arial"/>
                <a:ea typeface="ＭＳ Ｐゴシック" pitchFamily="-112" charset="-128"/>
                <a:cs typeface="Arial"/>
              </a:endParaRPr>
            </a:p>
          </p:txBody>
        </p:sp>
      </p:grpSp>
      <p:grpSp>
        <p:nvGrpSpPr>
          <p:cNvPr id="251916" name="Group 33"/>
          <p:cNvGrpSpPr>
            <a:grpSpLocks/>
          </p:cNvGrpSpPr>
          <p:nvPr/>
        </p:nvGrpSpPr>
        <p:grpSpPr bwMode="auto">
          <a:xfrm>
            <a:off x="1371600" y="5257800"/>
            <a:ext cx="2895600" cy="1265238"/>
            <a:chOff x="4872" y="2592"/>
            <a:chExt cx="1824" cy="797"/>
          </a:xfrm>
        </p:grpSpPr>
        <p:sp>
          <p:nvSpPr>
            <p:cNvPr id="1770530"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31"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الملوك</a:t>
              </a:r>
              <a:endParaRPr lang="en-US" sz="4000" b="1" dirty="0">
                <a:solidFill>
                  <a:schemeClr val="bg1"/>
                </a:solidFill>
                <a:latin typeface="Arial"/>
                <a:ea typeface="ＭＳ Ｐゴシック" pitchFamily="-112" charset="-128"/>
                <a:cs typeface="Arial"/>
              </a:endParaRPr>
            </a:p>
          </p:txBody>
        </p:sp>
      </p:grpSp>
      <p:grpSp>
        <p:nvGrpSpPr>
          <p:cNvPr id="251917" name="Group 36"/>
          <p:cNvGrpSpPr>
            <a:grpSpLocks/>
          </p:cNvGrpSpPr>
          <p:nvPr/>
        </p:nvGrpSpPr>
        <p:grpSpPr bwMode="auto">
          <a:xfrm>
            <a:off x="3581400" y="5592763"/>
            <a:ext cx="2819400" cy="1265237"/>
            <a:chOff x="-2592" y="768"/>
            <a:chExt cx="1776" cy="797"/>
          </a:xfrm>
        </p:grpSpPr>
        <p:sp>
          <p:nvSpPr>
            <p:cNvPr id="1770533"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0534"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القضاة</a:t>
              </a:r>
              <a:endParaRPr lang="en-US" sz="4000" b="1" dirty="0">
                <a:solidFill>
                  <a:schemeClr val="bg1"/>
                </a:solidFill>
                <a:latin typeface="Arial"/>
                <a:ea typeface="ＭＳ Ｐゴシック" pitchFamily="-112" charset="-128"/>
                <a:cs typeface="Arial"/>
              </a:endParaRPr>
            </a:p>
          </p:txBody>
        </p:sp>
      </p:grpSp>
      <p:sp>
        <p:nvSpPr>
          <p:cNvPr id="1770535" name="Text Box 39"/>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latin typeface="Arial"/>
                <a:ea typeface="ＭＳ Ｐゴシック" pitchFamily="-112" charset="-128"/>
                <a:cs typeface="Arial"/>
              </a:rPr>
              <a:t>من ؟</a:t>
            </a:r>
            <a:endParaRPr lang="en-US" sz="4000" b="1" dirty="0">
              <a:solidFill>
                <a:srgbClr val="FFFFFF"/>
              </a:solidFill>
              <a:latin typeface="Arial"/>
              <a:ea typeface="ＭＳ Ｐゴシック" pitchFamily="-112" charset="-128"/>
              <a:cs typeface="Arial"/>
            </a:endParaRPr>
          </a:p>
        </p:txBody>
      </p:sp>
      <p:sp>
        <p:nvSpPr>
          <p:cNvPr id="251919" name="Text Box 40"/>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a:cs typeface="Arial"/>
              </a:rPr>
              <a:t>58</a:t>
            </a:r>
            <a:endParaRPr lang="en-US" altLang="zh-CN" b="1" dirty="0">
              <a:solidFill>
                <a:schemeClr val="bg1"/>
              </a:solidFill>
              <a:latin typeface="Arial"/>
              <a:cs typeface="Arial"/>
            </a:endParaRPr>
          </a:p>
        </p:txBody>
      </p:sp>
      <p:sp>
        <p:nvSpPr>
          <p:cNvPr id="1770537" name="Rectangle 41"/>
          <p:cNvSpPr>
            <a:spLocks noGrp="1" noChangeArrowheads="1"/>
          </p:cNvSpPr>
          <p:nvPr>
            <p:ph type="title" idx="4294967295"/>
          </p:nvPr>
        </p:nvSpPr>
        <p:spPr>
          <a:xfrm>
            <a:off x="2933700" y="2724680"/>
            <a:ext cx="2971800" cy="2057400"/>
          </a:xfrm>
          <a:effectLst>
            <a:outerShdw blurRad="63500" dist="35921" dir="2700000" algn="ctr" rotWithShape="0">
              <a:schemeClr val="tx2">
                <a:alpha val="74998"/>
              </a:schemeClr>
            </a:outerShdw>
          </a:effectLst>
        </p:spPr>
        <p:txBody>
          <a:bodyPr>
            <a:normAutofit/>
          </a:bodyPr>
          <a:lstStyle/>
          <a:p>
            <a:pPr eaLnBrk="1" hangingPunct="1">
              <a:defRPr/>
            </a:pPr>
            <a:r>
              <a:rPr lang="ar-JO" dirty="0">
                <a:solidFill>
                  <a:schemeClr val="bg1"/>
                </a:solidFill>
                <a:latin typeface="Arial"/>
                <a:ea typeface="ＭＳ Ｐゴシック" pitchFamily="-112" charset="-128"/>
                <a:cs typeface="Arial"/>
              </a:rPr>
              <a:t>نظرة ذات شكل دوري للتاريخ</a:t>
            </a:r>
            <a:endParaRPr lang="en-US" dirty="0">
              <a:solidFill>
                <a:schemeClr val="bg1"/>
              </a:solidFill>
              <a:latin typeface="Arial"/>
              <a:ea typeface="ＭＳ Ｐゴシック" pitchFamily="-112" charset="-128"/>
              <a:cs typeface="Arial"/>
            </a:endParaRPr>
          </a:p>
        </p:txBody>
      </p:sp>
    </p:spTree>
    <p:extLst>
      <p:ext uri="{BB962C8B-B14F-4D97-AF65-F5344CB8AC3E}">
        <p14:creationId xmlns:p14="http://schemas.microsoft.com/office/powerpoint/2010/main" val="1762026365"/>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2546" name="Rectangle 2" descr="Purple mesh"/>
          <p:cNvSpPr>
            <a:spLocks noChangeArrowheads="1"/>
          </p:cNvSpPr>
          <p:nvPr/>
        </p:nvSpPr>
        <p:spPr bwMode="auto">
          <a:xfrm>
            <a:off x="-14288" y="0"/>
            <a:ext cx="9158288" cy="6858000"/>
          </a:xfrm>
          <a:prstGeom prst="rect">
            <a:avLst/>
          </a:prstGeom>
          <a:blipFill dpi="0" rotWithShape="0">
            <a:blip r:embed="rId4"/>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47" name="Oval 3"/>
          <p:cNvSpPr>
            <a:spLocks noChangeArrowheads="1"/>
          </p:cNvSpPr>
          <p:nvPr/>
        </p:nvSpPr>
        <p:spPr bwMode="auto">
          <a:xfrm>
            <a:off x="1277938" y="12954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48" name="Text Box 4"/>
          <p:cNvSpPr txBox="1">
            <a:spLocks noChangeArrowheads="1"/>
          </p:cNvSpPr>
          <p:nvPr/>
        </p:nvSpPr>
        <p:spPr bwMode="auto">
          <a:xfrm>
            <a:off x="1241425" y="157797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الكنيسة</a:t>
            </a:r>
            <a:endParaRPr lang="en-US" sz="4000" b="1" dirty="0">
              <a:solidFill>
                <a:schemeClr val="bg2"/>
              </a:solidFill>
              <a:latin typeface="Arial"/>
              <a:ea typeface="ＭＳ Ｐゴシック" pitchFamily="-112" charset="-128"/>
              <a:cs typeface="Arial"/>
            </a:endParaRPr>
          </a:p>
        </p:txBody>
      </p:sp>
      <p:grpSp>
        <p:nvGrpSpPr>
          <p:cNvPr id="253956" name="Group 5"/>
          <p:cNvGrpSpPr>
            <a:grpSpLocks/>
          </p:cNvGrpSpPr>
          <p:nvPr/>
        </p:nvGrpSpPr>
        <p:grpSpPr bwMode="auto">
          <a:xfrm>
            <a:off x="3346450" y="152400"/>
            <a:ext cx="2141538" cy="1600200"/>
            <a:chOff x="240" y="0"/>
            <a:chExt cx="1392" cy="1008"/>
          </a:xfrm>
        </p:grpSpPr>
        <p:sp>
          <p:nvSpPr>
            <p:cNvPr id="253982" name="AutoShape 6"/>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zh-CN" altLang="en-US">
                <a:latin typeface="Arial"/>
                <a:cs typeface="Arial"/>
              </a:endParaRPr>
            </a:p>
          </p:txBody>
        </p:sp>
        <p:sp>
          <p:nvSpPr>
            <p:cNvPr id="1772551" name="Text Box 7"/>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a:ea typeface="ＭＳ Ｐゴシック" pitchFamily="-112" charset="-128"/>
                  <a:cs typeface="Arial"/>
                </a:rPr>
                <a:t>الله</a:t>
              </a:r>
              <a:endParaRPr lang="en-US" sz="4400" b="1" dirty="0">
                <a:solidFill>
                  <a:schemeClr val="bg1"/>
                </a:solidFill>
                <a:latin typeface="Arial"/>
                <a:ea typeface="ＭＳ Ｐゴシック" pitchFamily="-112" charset="-128"/>
                <a:cs typeface="Arial"/>
              </a:endParaRPr>
            </a:p>
          </p:txBody>
        </p:sp>
      </p:grpSp>
      <p:grpSp>
        <p:nvGrpSpPr>
          <p:cNvPr id="253957" name="Group 8"/>
          <p:cNvGrpSpPr>
            <a:grpSpLocks/>
          </p:cNvGrpSpPr>
          <p:nvPr/>
        </p:nvGrpSpPr>
        <p:grpSpPr bwMode="auto">
          <a:xfrm>
            <a:off x="4638675" y="1295400"/>
            <a:ext cx="2806700" cy="1265238"/>
            <a:chOff x="4704" y="1622"/>
            <a:chExt cx="1824" cy="797"/>
          </a:xfrm>
        </p:grpSpPr>
        <p:sp>
          <p:nvSpPr>
            <p:cNvPr id="1772553" name="Oval 9"/>
            <p:cNvSpPr>
              <a:spLocks noChangeArrowheads="1"/>
            </p:cNvSpPr>
            <p:nvPr/>
          </p:nvSpPr>
          <p:spPr bwMode="auto">
            <a:xfrm>
              <a:off x="4728" y="1622"/>
              <a:ext cx="1784"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54" name="Text Box 10"/>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الأمم</a:t>
              </a:r>
              <a:endParaRPr lang="en-US" sz="4000" b="1" dirty="0">
                <a:solidFill>
                  <a:schemeClr val="bg1"/>
                </a:solidFill>
                <a:latin typeface="Arial"/>
                <a:ea typeface="ＭＳ Ｐゴシック" pitchFamily="-112" charset="-128"/>
                <a:cs typeface="Arial"/>
              </a:endParaRPr>
            </a:p>
          </p:txBody>
        </p:sp>
      </p:grpSp>
      <p:grpSp>
        <p:nvGrpSpPr>
          <p:cNvPr id="253958" name="Group 11"/>
          <p:cNvGrpSpPr>
            <a:grpSpLocks/>
          </p:cNvGrpSpPr>
          <p:nvPr/>
        </p:nvGrpSpPr>
        <p:grpSpPr bwMode="auto">
          <a:xfrm>
            <a:off x="5524500" y="2163763"/>
            <a:ext cx="2806700" cy="1265237"/>
            <a:chOff x="4320" y="960"/>
            <a:chExt cx="1824" cy="797"/>
          </a:xfrm>
        </p:grpSpPr>
        <p:sp>
          <p:nvSpPr>
            <p:cNvPr id="1772556" name="Oval 12"/>
            <p:cNvSpPr>
              <a:spLocks noChangeArrowheads="1"/>
            </p:cNvSpPr>
            <p:nvPr/>
          </p:nvSpPr>
          <p:spPr bwMode="auto">
            <a:xfrm>
              <a:off x="4344" y="960"/>
              <a:ext cx="1784"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57" name="Text Box 13"/>
            <p:cNvSpPr txBox="1">
              <a:spLocks noChangeArrowheads="1"/>
            </p:cNvSpPr>
            <p:nvPr/>
          </p:nvSpPr>
          <p:spPr bwMode="auto">
            <a:xfrm>
              <a:off x="4320" y="1138"/>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ＭＳ Ｐゴシック" pitchFamily="-112" charset="-128"/>
                  <a:cs typeface="Arial"/>
                </a:rPr>
                <a:t>الآباء</a:t>
              </a:r>
              <a:endParaRPr lang="en-US" sz="4000" b="1" dirty="0">
                <a:solidFill>
                  <a:schemeClr val="bg1"/>
                </a:solidFill>
                <a:latin typeface="Arial"/>
                <a:ea typeface="ＭＳ Ｐゴシック" pitchFamily="-112" charset="-128"/>
                <a:cs typeface="Arial"/>
              </a:endParaRPr>
            </a:p>
          </p:txBody>
        </p:sp>
      </p:grpSp>
      <p:sp>
        <p:nvSpPr>
          <p:cNvPr id="1772558" name="Oval 14"/>
          <p:cNvSpPr>
            <a:spLocks noChangeArrowheads="1"/>
          </p:cNvSpPr>
          <p:nvPr/>
        </p:nvSpPr>
        <p:spPr bwMode="auto">
          <a:xfrm>
            <a:off x="96838" y="2163763"/>
            <a:ext cx="2732087"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59" name="Text Box 15"/>
          <p:cNvSpPr txBox="1">
            <a:spLocks noChangeArrowheads="1"/>
          </p:cNvSpPr>
          <p:nvPr/>
        </p:nvSpPr>
        <p:spPr bwMode="auto">
          <a:xfrm>
            <a:off x="60325" y="2444750"/>
            <a:ext cx="2806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الرسل</a:t>
            </a:r>
            <a:endParaRPr lang="en-US" sz="4000" b="1" dirty="0">
              <a:solidFill>
                <a:schemeClr val="bg2"/>
              </a:solidFill>
              <a:latin typeface="Arial"/>
              <a:ea typeface="ＭＳ Ｐゴシック" pitchFamily="-112" charset="-128"/>
              <a:cs typeface="Arial"/>
            </a:endParaRPr>
          </a:p>
        </p:txBody>
      </p:sp>
      <p:sp>
        <p:nvSpPr>
          <p:cNvPr id="253961" name="AutoShape 16"/>
          <p:cNvSpPr>
            <a:spLocks noChangeArrowheads="1"/>
          </p:cNvSpPr>
          <p:nvPr/>
        </p:nvSpPr>
        <p:spPr bwMode="auto">
          <a:xfrm>
            <a:off x="207963" y="3200400"/>
            <a:ext cx="1476375" cy="1447800"/>
          </a:xfrm>
          <a:prstGeom prst="plus">
            <a:avLst>
              <a:gd name="adj" fmla="val 25000"/>
            </a:avLst>
          </a:prstGeom>
          <a:gradFill rotWithShape="0">
            <a:gsLst>
              <a:gs pos="0">
                <a:schemeClr val="bg2"/>
              </a:gs>
              <a:gs pos="100000">
                <a:schemeClr val="folHlink"/>
              </a:gs>
            </a:gsLst>
            <a:lin ang="5400000" scaled="1"/>
          </a:gradFill>
          <a:ln w="9525">
            <a:solidFill>
              <a:schemeClr val="tx1"/>
            </a:solidFill>
            <a:miter lim="800000"/>
            <a:headEnd/>
            <a:tailEnd/>
          </a:ln>
        </p:spPr>
        <p:txBody>
          <a:bodyPr wrap="none" anchor="ctr"/>
          <a:lstStyle/>
          <a:p>
            <a:endParaRPr lang="zh-CN" altLang="en-US">
              <a:latin typeface="Arial"/>
              <a:cs typeface="Arial"/>
            </a:endParaRPr>
          </a:p>
        </p:txBody>
      </p:sp>
      <p:sp>
        <p:nvSpPr>
          <p:cNvPr id="1772561" name="Text Box 17"/>
          <p:cNvSpPr txBox="1">
            <a:spLocks noChangeArrowheads="1"/>
          </p:cNvSpPr>
          <p:nvPr/>
        </p:nvSpPr>
        <p:spPr bwMode="auto">
          <a:xfrm>
            <a:off x="-457200" y="3581400"/>
            <a:ext cx="2806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المخلص</a:t>
            </a:r>
            <a:endParaRPr lang="en-US" sz="4000" b="1" dirty="0">
              <a:solidFill>
                <a:schemeClr val="bg2"/>
              </a:solidFill>
              <a:latin typeface="Arial"/>
              <a:ea typeface="ＭＳ Ｐゴシック" pitchFamily="-112" charset="-128"/>
              <a:cs typeface="Arial"/>
            </a:endParaRPr>
          </a:p>
        </p:txBody>
      </p:sp>
      <p:sp>
        <p:nvSpPr>
          <p:cNvPr id="1772562" name="Oval 18"/>
          <p:cNvSpPr>
            <a:spLocks noChangeArrowheads="1"/>
          </p:cNvSpPr>
          <p:nvPr/>
        </p:nvSpPr>
        <p:spPr bwMode="auto">
          <a:xfrm>
            <a:off x="909638" y="4191000"/>
            <a:ext cx="2732087"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63" name="Text Box 19"/>
          <p:cNvSpPr txBox="1">
            <a:spLocks noChangeArrowheads="1"/>
          </p:cNvSpPr>
          <p:nvPr/>
        </p:nvSpPr>
        <p:spPr bwMode="auto">
          <a:xfrm>
            <a:off x="871538" y="4471988"/>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الأنبياء</a:t>
            </a:r>
            <a:endParaRPr lang="en-US" sz="4000" b="1" dirty="0">
              <a:solidFill>
                <a:schemeClr val="bg2"/>
              </a:solidFill>
              <a:latin typeface="Arial"/>
              <a:ea typeface="ＭＳ Ｐゴシック" pitchFamily="-112" charset="-128"/>
              <a:cs typeface="Arial"/>
            </a:endParaRPr>
          </a:p>
        </p:txBody>
      </p:sp>
      <p:sp>
        <p:nvSpPr>
          <p:cNvPr id="1772564" name="Oval 20"/>
          <p:cNvSpPr>
            <a:spLocks noChangeArrowheads="1"/>
          </p:cNvSpPr>
          <p:nvPr/>
        </p:nvSpPr>
        <p:spPr bwMode="auto">
          <a:xfrm>
            <a:off x="5943600" y="30480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65" name="Oval 21"/>
          <p:cNvSpPr>
            <a:spLocks noChangeArrowheads="1"/>
          </p:cNvSpPr>
          <p:nvPr/>
        </p:nvSpPr>
        <p:spPr bwMode="auto">
          <a:xfrm>
            <a:off x="1352550" y="5257800"/>
            <a:ext cx="2732088"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66" name="Text Box 22"/>
          <p:cNvSpPr txBox="1">
            <a:spLocks noChangeArrowheads="1"/>
          </p:cNvSpPr>
          <p:nvPr/>
        </p:nvSpPr>
        <p:spPr bwMode="auto">
          <a:xfrm>
            <a:off x="1316038" y="5538788"/>
            <a:ext cx="280511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الملوك</a:t>
            </a:r>
            <a:endParaRPr lang="en-US" sz="4000" b="1" dirty="0">
              <a:solidFill>
                <a:schemeClr val="bg2"/>
              </a:solidFill>
              <a:latin typeface="Arial"/>
              <a:ea typeface="ＭＳ Ｐゴシック" pitchFamily="-112" charset="-128"/>
              <a:cs typeface="Arial"/>
            </a:endParaRPr>
          </a:p>
        </p:txBody>
      </p:sp>
      <p:sp>
        <p:nvSpPr>
          <p:cNvPr id="1772567" name="Text Box 23"/>
          <p:cNvSpPr txBox="1">
            <a:spLocks noChangeArrowheads="1"/>
          </p:cNvSpPr>
          <p:nvPr/>
        </p:nvSpPr>
        <p:spPr bwMode="auto">
          <a:xfrm>
            <a:off x="280988" y="457200"/>
            <a:ext cx="54657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latin typeface="Arial"/>
                <a:ea typeface="ＭＳ Ｐゴシック" pitchFamily="-112" charset="-128"/>
                <a:cs typeface="Arial"/>
              </a:rPr>
              <a:t>تكوين</a:t>
            </a:r>
            <a:endParaRPr lang="en-US" sz="4000" b="1" dirty="0">
              <a:solidFill>
                <a:srgbClr val="FFFFFF"/>
              </a:solidFill>
              <a:latin typeface="Arial"/>
              <a:ea typeface="ＭＳ Ｐゴシック" pitchFamily="-112" charset="-128"/>
              <a:cs typeface="Arial"/>
            </a:endParaRPr>
          </a:p>
        </p:txBody>
      </p:sp>
      <p:sp>
        <p:nvSpPr>
          <p:cNvPr id="253969" name="Text Box 2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a:cs typeface="Arial"/>
              </a:rPr>
              <a:t>58</a:t>
            </a:r>
            <a:endParaRPr lang="en-US" altLang="zh-CN" b="1" dirty="0">
              <a:solidFill>
                <a:schemeClr val="bg1"/>
              </a:solidFill>
              <a:latin typeface="Arial"/>
              <a:cs typeface="Arial"/>
            </a:endParaRPr>
          </a:p>
        </p:txBody>
      </p:sp>
      <p:sp>
        <p:nvSpPr>
          <p:cNvPr id="1772569" name="Text Box 25"/>
          <p:cNvSpPr txBox="1">
            <a:spLocks noChangeArrowheads="1"/>
          </p:cNvSpPr>
          <p:nvPr/>
        </p:nvSpPr>
        <p:spPr bwMode="auto">
          <a:xfrm>
            <a:off x="5803900" y="326072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الأسباط</a:t>
            </a:r>
            <a:endParaRPr lang="en-US" sz="4000" b="1" dirty="0">
              <a:solidFill>
                <a:schemeClr val="bg2"/>
              </a:solidFill>
              <a:latin typeface="Arial"/>
              <a:ea typeface="ＭＳ Ｐゴシック" pitchFamily="-112" charset="-128"/>
              <a:cs typeface="Arial"/>
            </a:endParaRPr>
          </a:p>
        </p:txBody>
      </p:sp>
      <p:sp>
        <p:nvSpPr>
          <p:cNvPr id="1772570" name="Oval 26"/>
          <p:cNvSpPr>
            <a:spLocks noChangeArrowheads="1"/>
          </p:cNvSpPr>
          <p:nvPr/>
        </p:nvSpPr>
        <p:spPr bwMode="auto">
          <a:xfrm>
            <a:off x="6096000" y="3992563"/>
            <a:ext cx="2733675"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71" name="Text Box 27"/>
          <p:cNvSpPr txBox="1">
            <a:spLocks noChangeArrowheads="1"/>
          </p:cNvSpPr>
          <p:nvPr/>
        </p:nvSpPr>
        <p:spPr bwMode="auto">
          <a:xfrm>
            <a:off x="6032500" y="4205288"/>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إسرائيل</a:t>
            </a:r>
            <a:endParaRPr lang="en-US" sz="4000" b="1" dirty="0">
              <a:solidFill>
                <a:schemeClr val="bg2"/>
              </a:solidFill>
              <a:latin typeface="Arial"/>
              <a:ea typeface="ＭＳ Ｐゴシック" pitchFamily="-112" charset="-128"/>
              <a:cs typeface="Arial"/>
            </a:endParaRPr>
          </a:p>
        </p:txBody>
      </p:sp>
      <p:sp>
        <p:nvSpPr>
          <p:cNvPr id="1772572" name="Oval 28"/>
          <p:cNvSpPr>
            <a:spLocks noChangeArrowheads="1"/>
          </p:cNvSpPr>
          <p:nvPr/>
        </p:nvSpPr>
        <p:spPr bwMode="auto">
          <a:xfrm>
            <a:off x="5334000" y="48768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73" name="Text Box 29"/>
          <p:cNvSpPr txBox="1">
            <a:spLocks noChangeArrowheads="1"/>
          </p:cNvSpPr>
          <p:nvPr/>
        </p:nvSpPr>
        <p:spPr bwMode="auto">
          <a:xfrm>
            <a:off x="5081588" y="515937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الكهنة</a:t>
            </a:r>
            <a:endParaRPr lang="en-US" sz="4000" b="1" dirty="0">
              <a:solidFill>
                <a:schemeClr val="bg2"/>
              </a:solidFill>
              <a:latin typeface="Arial"/>
              <a:ea typeface="ＭＳ Ｐゴシック" pitchFamily="-112" charset="-128"/>
              <a:cs typeface="Arial"/>
            </a:endParaRPr>
          </a:p>
        </p:txBody>
      </p:sp>
      <p:sp>
        <p:nvSpPr>
          <p:cNvPr id="1772574" name="Oval 30"/>
          <p:cNvSpPr>
            <a:spLocks noChangeArrowheads="1"/>
          </p:cNvSpPr>
          <p:nvPr/>
        </p:nvSpPr>
        <p:spPr bwMode="auto">
          <a:xfrm>
            <a:off x="3505200" y="5592763"/>
            <a:ext cx="2732088"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ＭＳ Ｐゴシック" pitchFamily="-112" charset="-128"/>
              <a:cs typeface="Arial"/>
            </a:endParaRPr>
          </a:p>
        </p:txBody>
      </p:sp>
      <p:sp>
        <p:nvSpPr>
          <p:cNvPr id="1772575" name="Text Box 31"/>
          <p:cNvSpPr txBox="1">
            <a:spLocks noChangeArrowheads="1"/>
          </p:cNvSpPr>
          <p:nvPr/>
        </p:nvSpPr>
        <p:spPr bwMode="auto">
          <a:xfrm>
            <a:off x="3716338" y="5875338"/>
            <a:ext cx="22145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a:ea typeface="ＭＳ Ｐゴシック" pitchFamily="-112" charset="-128"/>
                <a:cs typeface="Arial"/>
              </a:rPr>
              <a:t>القضاة</a:t>
            </a:r>
            <a:endParaRPr lang="en-US" sz="4000" b="1" dirty="0">
              <a:solidFill>
                <a:schemeClr val="bg2"/>
              </a:solidFill>
              <a:latin typeface="Arial"/>
              <a:ea typeface="ＭＳ Ｐゴシック" pitchFamily="-112" charset="-128"/>
              <a:cs typeface="Arial"/>
            </a:endParaRPr>
          </a:p>
        </p:txBody>
      </p:sp>
      <p:sp>
        <p:nvSpPr>
          <p:cNvPr id="1772576" name="Rectangle 32"/>
          <p:cNvSpPr>
            <a:spLocks noGrp="1" noChangeArrowheads="1"/>
          </p:cNvSpPr>
          <p:nvPr>
            <p:ph type="title" idx="4294967295"/>
          </p:nvPr>
        </p:nvSpPr>
        <p:spPr>
          <a:xfrm>
            <a:off x="2137831" y="2846387"/>
            <a:ext cx="4191000" cy="1752600"/>
          </a:xfrm>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rPr>
              <a:t>سفر التكوين </a:t>
            </a:r>
            <a:br>
              <a:rPr lang="ar-JO" sz="3600" dirty="0">
                <a:solidFill>
                  <a:schemeClr val="bg1"/>
                </a:solidFill>
              </a:rPr>
            </a:br>
            <a:r>
              <a:rPr lang="ar-JO" sz="3600" dirty="0">
                <a:solidFill>
                  <a:schemeClr val="bg1"/>
                </a:solidFill>
              </a:rPr>
              <a:t>في النظرة الدورية </a:t>
            </a:r>
            <a:br>
              <a:rPr lang="ar-JO" sz="3600" dirty="0">
                <a:solidFill>
                  <a:schemeClr val="bg1"/>
                </a:solidFill>
              </a:rPr>
            </a:br>
            <a:r>
              <a:rPr lang="ar-JO" sz="3600" dirty="0">
                <a:solidFill>
                  <a:schemeClr val="bg1"/>
                </a:solidFill>
              </a:rPr>
              <a:t>للتاريخ</a:t>
            </a:r>
            <a:endParaRPr lang="en-US" sz="3600"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744815361"/>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2000">
              <a:cs typeface="Arial" charset="0"/>
            </a:endParaRPr>
          </a:p>
        </p:txBody>
      </p:sp>
      <p:sp>
        <p:nvSpPr>
          <p:cNvPr id="1774595"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4596"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4597"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4598"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4599"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4600"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4601"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4602"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4603"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nvGrpSpPr>
          <p:cNvPr id="256011" name="Group 12"/>
          <p:cNvGrpSpPr>
            <a:grpSpLocks/>
          </p:cNvGrpSpPr>
          <p:nvPr/>
        </p:nvGrpSpPr>
        <p:grpSpPr bwMode="auto">
          <a:xfrm>
            <a:off x="457200" y="3825875"/>
            <a:ext cx="8229600" cy="0"/>
            <a:chOff x="288" y="2208"/>
            <a:chExt cx="5184" cy="0"/>
          </a:xfrm>
        </p:grpSpPr>
        <p:sp>
          <p:nvSpPr>
            <p:cNvPr id="1774605"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256034"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56012" name="Group 15"/>
          <p:cNvGrpSpPr>
            <a:grpSpLocks/>
          </p:cNvGrpSpPr>
          <p:nvPr/>
        </p:nvGrpSpPr>
        <p:grpSpPr bwMode="auto">
          <a:xfrm>
            <a:off x="2286000" y="4435475"/>
            <a:ext cx="5581650" cy="1570038"/>
            <a:chOff x="1440" y="2794"/>
            <a:chExt cx="3516" cy="989"/>
          </a:xfrm>
        </p:grpSpPr>
        <p:sp>
          <p:nvSpPr>
            <p:cNvPr id="1774608"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a:solidFill>
                    <a:schemeClr val="bg1"/>
                  </a:solidFill>
                  <a:latin typeface="Arial"/>
                  <a:ea typeface="ＭＳ Ｐゴシック" pitchFamily="-112" charset="-128"/>
                  <a:cs typeface="Arial"/>
                </a:rPr>
                <a:t>1000</a:t>
              </a:r>
            </a:p>
          </p:txBody>
        </p:sp>
        <p:sp>
          <p:nvSpPr>
            <p:cNvPr id="1774609"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a:solidFill>
                    <a:schemeClr val="bg1"/>
                  </a:solidFill>
                  <a:latin typeface="Arial"/>
                  <a:ea typeface="ＭＳ Ｐゴシック" pitchFamily="-112" charset="-128"/>
                  <a:cs typeface="Arial"/>
                </a:rPr>
                <a:t>2000</a:t>
              </a:r>
            </a:p>
          </p:txBody>
        </p:sp>
        <p:sp>
          <p:nvSpPr>
            <p:cNvPr id="1774610" name="Text Box 18"/>
            <p:cNvSpPr txBox="1">
              <a:spLocks noChangeArrowheads="1"/>
            </p:cNvSpPr>
            <p:nvPr/>
          </p:nvSpPr>
          <p:spPr bwMode="auto">
            <a:xfrm>
              <a:off x="3420" y="2794"/>
              <a:ext cx="240" cy="5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a:ea typeface="ＭＳ Ｐゴシック" pitchFamily="-112" charset="-128"/>
                  <a:cs typeface="Arial"/>
                </a:rPr>
                <a:t>AD</a:t>
              </a:r>
            </a:p>
          </p:txBody>
        </p:sp>
        <p:sp>
          <p:nvSpPr>
            <p:cNvPr id="1774611"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a:solidFill>
                    <a:schemeClr val="bg1"/>
                  </a:solidFill>
                  <a:latin typeface="Arial"/>
                  <a:ea typeface="ＭＳ Ｐゴシック" pitchFamily="-112" charset="-128"/>
                  <a:cs typeface="Arial"/>
                </a:rPr>
                <a:t>1000</a:t>
              </a:r>
            </a:p>
          </p:txBody>
        </p:sp>
        <p:sp>
          <p:nvSpPr>
            <p:cNvPr id="1774612"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a:solidFill>
                    <a:schemeClr val="bg1"/>
                  </a:solidFill>
                  <a:latin typeface="Arial"/>
                  <a:ea typeface="ＭＳ Ｐゴシック" pitchFamily="-112" charset="-128"/>
                  <a:cs typeface="Arial"/>
                </a:rPr>
                <a:t>2000</a:t>
              </a:r>
            </a:p>
          </p:txBody>
        </p:sp>
        <p:sp>
          <p:nvSpPr>
            <p:cNvPr id="1774613"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a:solidFill>
                    <a:schemeClr val="bg1"/>
                  </a:solidFill>
                  <a:latin typeface="Arial"/>
                  <a:ea typeface="ＭＳ Ｐゴシック" pitchFamily="-112" charset="-128"/>
                  <a:cs typeface="Arial"/>
                </a:rPr>
                <a:t>3000</a:t>
              </a:r>
            </a:p>
          </p:txBody>
        </p:sp>
      </p:grpSp>
      <p:sp>
        <p:nvSpPr>
          <p:cNvPr id="1774614" name="Text Box 22"/>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ＭＳ Ｐゴシック" pitchFamily="-112" charset="-128"/>
                <a:cs typeface="Arial"/>
              </a:rPr>
              <a:t>الطوفان</a:t>
            </a:r>
            <a:endParaRPr lang="en-US" sz="3200" b="1" dirty="0">
              <a:solidFill>
                <a:schemeClr val="bg1"/>
              </a:solidFill>
              <a:latin typeface="Arial"/>
              <a:ea typeface="ＭＳ Ｐゴシック" pitchFamily="-112" charset="-128"/>
              <a:cs typeface="Arial"/>
            </a:endParaRPr>
          </a:p>
        </p:txBody>
      </p:sp>
      <p:sp>
        <p:nvSpPr>
          <p:cNvPr id="1774615" name="Text Box 23"/>
          <p:cNvSpPr txBox="1">
            <a:spLocks noChangeArrowheads="1"/>
          </p:cNvSpPr>
          <p:nvPr/>
        </p:nvSpPr>
        <p:spPr bwMode="auto">
          <a:xfrm>
            <a:off x="-609600" y="55911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FF9933"/>
                </a:solidFill>
                <a:latin typeface="Arial"/>
                <a:ea typeface="ＭＳ Ｐゴシック" pitchFamily="-112" charset="-128"/>
                <a:cs typeface="Arial"/>
              </a:rPr>
              <a:t>الخلق</a:t>
            </a:r>
            <a:endParaRPr lang="en-US" sz="3200" b="1" dirty="0">
              <a:solidFill>
                <a:srgbClr val="FF9933"/>
              </a:solidFill>
              <a:latin typeface="Arial"/>
              <a:ea typeface="ＭＳ Ｐゴシック" pitchFamily="-112" charset="-128"/>
              <a:cs typeface="Arial"/>
            </a:endParaRPr>
          </a:p>
        </p:txBody>
      </p:sp>
      <p:sp>
        <p:nvSpPr>
          <p:cNvPr id="1774616" name="Text Box 24"/>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ＭＳ Ｐゴシック" pitchFamily="-112" charset="-128"/>
                <a:cs typeface="Arial"/>
              </a:rPr>
              <a:t>إبراهيم</a:t>
            </a:r>
            <a:endParaRPr lang="en-US" sz="3200" b="1" dirty="0">
              <a:solidFill>
                <a:schemeClr val="bg1"/>
              </a:solidFill>
              <a:latin typeface="Arial"/>
              <a:ea typeface="ＭＳ Ｐゴシック" pitchFamily="-112" charset="-128"/>
              <a:cs typeface="Arial"/>
            </a:endParaRPr>
          </a:p>
        </p:txBody>
      </p:sp>
      <p:sp>
        <p:nvSpPr>
          <p:cNvPr id="1774617" name="Text Box 25"/>
          <p:cNvSpPr txBox="1">
            <a:spLocks noChangeArrowheads="1"/>
          </p:cNvSpPr>
          <p:nvPr/>
        </p:nvSpPr>
        <p:spPr bwMode="auto">
          <a:xfrm>
            <a:off x="3467100" y="1981200"/>
            <a:ext cx="2209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ＭＳ Ｐゴシック" pitchFamily="-112" charset="-128"/>
                <a:cs typeface="Arial"/>
              </a:rPr>
              <a:t>داود</a:t>
            </a:r>
            <a:endParaRPr lang="en-US" sz="3200" b="1" dirty="0">
              <a:solidFill>
                <a:schemeClr val="bg1"/>
              </a:solidFill>
              <a:latin typeface="Arial"/>
              <a:ea typeface="ＭＳ Ｐゴシック" pitchFamily="-112" charset="-128"/>
              <a:cs typeface="Arial"/>
            </a:endParaRPr>
          </a:p>
        </p:txBody>
      </p:sp>
      <p:sp>
        <p:nvSpPr>
          <p:cNvPr id="1774618"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ＭＳ Ｐゴシック" pitchFamily="-112" charset="-128"/>
                <a:cs typeface="Arial"/>
              </a:rPr>
              <a:t>يسوع</a:t>
            </a:r>
            <a:endParaRPr lang="en-US" sz="3200" b="1" dirty="0">
              <a:solidFill>
                <a:schemeClr val="bg1"/>
              </a:solidFill>
              <a:latin typeface="Arial"/>
              <a:ea typeface="ＭＳ Ｐゴシック" pitchFamily="-112" charset="-128"/>
              <a:cs typeface="Arial"/>
            </a:endParaRPr>
          </a:p>
        </p:txBody>
      </p:sp>
      <p:sp>
        <p:nvSpPr>
          <p:cNvPr id="1774619"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ＭＳ Ｐゴシック" pitchFamily="-112" charset="-128"/>
                <a:cs typeface="Arial"/>
              </a:rPr>
              <a:t>اليوم</a:t>
            </a:r>
            <a:endParaRPr lang="en-US" sz="3200" b="1" dirty="0">
              <a:solidFill>
                <a:schemeClr val="bg1"/>
              </a:solidFill>
              <a:latin typeface="Arial"/>
              <a:ea typeface="ＭＳ Ｐゴシック" pitchFamily="-112" charset="-128"/>
              <a:cs typeface="Arial"/>
            </a:endParaRPr>
          </a:p>
        </p:txBody>
      </p:sp>
      <p:sp>
        <p:nvSpPr>
          <p:cNvPr id="1774620" name="Text Box 28"/>
          <p:cNvSpPr txBox="1">
            <a:spLocks noChangeArrowheads="1"/>
          </p:cNvSpPr>
          <p:nvPr/>
        </p:nvSpPr>
        <p:spPr bwMode="auto">
          <a:xfrm>
            <a:off x="6705600" y="5591175"/>
            <a:ext cx="243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9933"/>
                </a:solidFill>
                <a:latin typeface="Arial"/>
                <a:ea typeface="ＭＳ Ｐゴシック" pitchFamily="-112" charset="-128"/>
                <a:cs typeface="Arial"/>
              </a:rPr>
              <a:t>الخليقة</a:t>
            </a:r>
          </a:p>
          <a:p>
            <a:pPr algn="r" eaLnBrk="1" hangingPunct="1">
              <a:spcBef>
                <a:spcPct val="50000"/>
              </a:spcBef>
              <a:defRPr/>
            </a:pPr>
            <a:r>
              <a:rPr lang="ar-JO" sz="3200" b="1" dirty="0">
                <a:solidFill>
                  <a:srgbClr val="FF9933"/>
                </a:solidFill>
                <a:latin typeface="Arial"/>
                <a:ea typeface="ＭＳ Ｐゴシック" pitchFamily="-112" charset="-128"/>
                <a:cs typeface="Arial"/>
              </a:rPr>
              <a:t>الجديدة</a:t>
            </a:r>
            <a:endParaRPr lang="en-US" sz="3200" b="1" dirty="0">
              <a:solidFill>
                <a:srgbClr val="FF9933"/>
              </a:solidFill>
              <a:latin typeface="Arial"/>
              <a:ea typeface="ＭＳ Ｐゴシック" pitchFamily="-112" charset="-128"/>
              <a:cs typeface="Arial"/>
            </a:endParaRPr>
          </a:p>
        </p:txBody>
      </p:sp>
      <p:grpSp>
        <p:nvGrpSpPr>
          <p:cNvPr id="310292" name="Group 29"/>
          <p:cNvGrpSpPr>
            <a:grpSpLocks/>
          </p:cNvGrpSpPr>
          <p:nvPr/>
        </p:nvGrpSpPr>
        <p:grpSpPr bwMode="auto">
          <a:xfrm>
            <a:off x="5715000" y="3429000"/>
            <a:ext cx="1828800" cy="762000"/>
            <a:chOff x="3648" y="1824"/>
            <a:chExt cx="1152" cy="480"/>
          </a:xfrm>
          <a:solidFill>
            <a:srgbClr val="000090"/>
          </a:solidFill>
        </p:grpSpPr>
        <p:sp>
          <p:nvSpPr>
            <p:cNvPr id="1774622"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4623"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ＭＳ Ｐゴシック" pitchFamily="-112" charset="-128"/>
                  <a:cs typeface="Arial"/>
                </a:rPr>
                <a:t>الكنيسة</a:t>
              </a:r>
              <a:endParaRPr lang="en-US" sz="2800" b="1" dirty="0">
                <a:solidFill>
                  <a:schemeClr val="bg1"/>
                </a:solidFill>
                <a:latin typeface="Arial"/>
                <a:ea typeface="ＭＳ Ｐゴシック" pitchFamily="-112" charset="-128"/>
                <a:cs typeface="Arial"/>
              </a:endParaRPr>
            </a:p>
          </p:txBody>
        </p:sp>
      </p:grpSp>
      <p:grpSp>
        <p:nvGrpSpPr>
          <p:cNvPr id="310293" name="Group 32"/>
          <p:cNvGrpSpPr>
            <a:grpSpLocks/>
          </p:cNvGrpSpPr>
          <p:nvPr/>
        </p:nvGrpSpPr>
        <p:grpSpPr bwMode="auto">
          <a:xfrm>
            <a:off x="4491038" y="3200400"/>
            <a:ext cx="1219200" cy="609600"/>
            <a:chOff x="2829" y="2016"/>
            <a:chExt cx="768" cy="384"/>
          </a:xfrm>
          <a:solidFill>
            <a:srgbClr val="000090"/>
          </a:solidFill>
        </p:grpSpPr>
        <p:sp>
          <p:nvSpPr>
            <p:cNvPr id="1774625"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4626"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الملوك</a:t>
              </a:r>
              <a:endParaRPr lang="en-US" sz="2800" b="1" dirty="0">
                <a:solidFill>
                  <a:schemeClr val="bg1"/>
                </a:solidFill>
                <a:latin typeface="Arial"/>
                <a:ea typeface="ＭＳ Ｐゴシック" pitchFamily="-112" charset="-128"/>
                <a:cs typeface="Arial"/>
              </a:endParaRPr>
            </a:p>
          </p:txBody>
        </p:sp>
      </p:grpSp>
      <p:grpSp>
        <p:nvGrpSpPr>
          <p:cNvPr id="310294" name="Group 35"/>
          <p:cNvGrpSpPr>
            <a:grpSpLocks/>
          </p:cNvGrpSpPr>
          <p:nvPr/>
        </p:nvGrpSpPr>
        <p:grpSpPr bwMode="auto">
          <a:xfrm>
            <a:off x="3352800" y="3763963"/>
            <a:ext cx="1371600" cy="655637"/>
            <a:chOff x="2112" y="2371"/>
            <a:chExt cx="864" cy="413"/>
          </a:xfrm>
          <a:solidFill>
            <a:srgbClr val="000090"/>
          </a:solidFill>
        </p:grpSpPr>
        <p:sp>
          <p:nvSpPr>
            <p:cNvPr id="1774628"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4629"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الأسباط</a:t>
              </a:r>
              <a:endParaRPr lang="en-US" sz="2800" b="1" dirty="0">
                <a:solidFill>
                  <a:schemeClr val="bg1"/>
                </a:solidFill>
                <a:latin typeface="Arial"/>
                <a:ea typeface="ＭＳ Ｐゴシック" pitchFamily="-112" charset="-128"/>
                <a:cs typeface="Arial"/>
              </a:endParaRPr>
            </a:p>
          </p:txBody>
        </p:sp>
      </p:grpSp>
      <p:sp>
        <p:nvSpPr>
          <p:cNvPr id="1774630" name="Text Box 38"/>
          <p:cNvSpPr txBox="1">
            <a:spLocks noChangeArrowheads="1"/>
          </p:cNvSpPr>
          <p:nvPr/>
        </p:nvSpPr>
        <p:spPr bwMode="auto">
          <a:xfrm>
            <a:off x="1143000" y="457200"/>
            <a:ext cx="5638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FFFF00"/>
                </a:solidFill>
                <a:latin typeface="Arial"/>
                <a:ea typeface="ＭＳ Ｐゴシック" pitchFamily="-112" charset="-128"/>
                <a:cs typeface="Arial"/>
              </a:rPr>
              <a:t>تكوين</a:t>
            </a:r>
            <a:r>
              <a:rPr lang="en-US" sz="3600" b="1" dirty="0">
                <a:solidFill>
                  <a:srgbClr val="FFFF00"/>
                </a:solidFill>
                <a:latin typeface="Arial"/>
                <a:ea typeface="ＭＳ Ｐゴシック" pitchFamily="-112" charset="-128"/>
                <a:cs typeface="Arial"/>
              </a:rPr>
              <a:t> = </a:t>
            </a:r>
            <a:r>
              <a:rPr lang="ar-JO" sz="3600" b="1" dirty="0">
                <a:solidFill>
                  <a:srgbClr val="FFFF00"/>
                </a:solidFill>
                <a:latin typeface="Arial"/>
                <a:ea typeface="ＭＳ Ｐゴシック" pitchFamily="-112" charset="-128"/>
                <a:cs typeface="Arial"/>
              </a:rPr>
              <a:t>2369 سنة</a:t>
            </a:r>
            <a:endParaRPr lang="en-US" sz="3600" b="1" dirty="0">
              <a:solidFill>
                <a:srgbClr val="FFFF00"/>
              </a:solidFill>
              <a:latin typeface="Arial"/>
              <a:ea typeface="ＭＳ Ｐゴシック" pitchFamily="-112" charset="-128"/>
              <a:cs typeface="Arial"/>
            </a:endParaRPr>
          </a:p>
        </p:txBody>
      </p:sp>
      <p:sp>
        <p:nvSpPr>
          <p:cNvPr id="1774631" name="AutoShape 39"/>
          <p:cNvSpPr>
            <a:spLocks/>
          </p:cNvSpPr>
          <p:nvPr/>
        </p:nvSpPr>
        <p:spPr bwMode="auto">
          <a:xfrm rot="5400000" flipV="1">
            <a:off x="1752600" y="0"/>
            <a:ext cx="685800" cy="3429000"/>
          </a:xfrm>
          <a:prstGeom prst="leftBrace">
            <a:avLst>
              <a:gd name="adj1" fmla="val 41667"/>
              <a:gd name="adj2" fmla="val 50000"/>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000">
              <a:cs typeface="Arial" charset="0"/>
            </a:endParaRPr>
          </a:p>
        </p:txBody>
      </p:sp>
      <p:sp>
        <p:nvSpPr>
          <p:cNvPr id="256025" name="Text Box 40"/>
          <p:cNvSpPr txBox="1">
            <a:spLocks noChangeArrowheads="1"/>
          </p:cNvSpPr>
          <p:nvPr/>
        </p:nvSpPr>
        <p:spPr bwMode="auto">
          <a:xfrm>
            <a:off x="8926513"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2000" b="1" dirty="0">
                <a:solidFill>
                  <a:schemeClr val="bg1"/>
                </a:solidFill>
                <a:cs typeface="Arial" charset="0"/>
              </a:rPr>
              <a:t>58</a:t>
            </a:r>
            <a:endParaRPr lang="en-US" altLang="zh-CN" sz="2000" b="1" dirty="0">
              <a:solidFill>
                <a:schemeClr val="bg1"/>
              </a:solidFill>
              <a:cs typeface="Arial" charset="0"/>
            </a:endParaRPr>
          </a:p>
        </p:txBody>
      </p:sp>
      <p:sp>
        <p:nvSpPr>
          <p:cNvPr id="256026" name="Rectangle 41"/>
          <p:cNvSpPr>
            <a:spLocks noGrp="1" noChangeArrowheads="1"/>
          </p:cNvSpPr>
          <p:nvPr>
            <p:ph type="title" idx="4294967295"/>
          </p:nvPr>
        </p:nvSpPr>
        <p:spPr>
          <a:xfrm>
            <a:off x="838200" y="6172200"/>
            <a:ext cx="7772400" cy="685800"/>
          </a:xfrm>
        </p:spPr>
        <p:txBody>
          <a:bodyPr>
            <a:normAutofit fontScale="90000"/>
          </a:bodyPr>
          <a:lstStyle/>
          <a:p>
            <a:pPr eaLnBrk="1" hangingPunct="1"/>
            <a:r>
              <a:rPr lang="ar-JO" altLang="zh-CN" sz="4000" dirty="0">
                <a:solidFill>
                  <a:schemeClr val="bg1"/>
                </a:solidFill>
                <a:latin typeface="Arial" charset="0"/>
                <a:ea typeface="ＭＳ Ｐゴシック" charset="0"/>
                <a:cs typeface="Arial" charset="0"/>
              </a:rPr>
              <a:t>الخط الزمني</a:t>
            </a:r>
            <a:endParaRPr lang="en-US" altLang="zh-CN"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812319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8000"/>
                                  </p:stCondLst>
                                  <p:childTnLst>
                                    <p:set>
                                      <p:cBhvr>
                                        <p:cTn id="6" dur="1" fill="hold">
                                          <p:stCondLst>
                                            <p:cond delay="0"/>
                                          </p:stCondLst>
                                        </p:cTn>
                                        <p:tgtEl>
                                          <p:spTgt spid="1774630"/>
                                        </p:tgtEl>
                                        <p:attrNameLst>
                                          <p:attrName>style.visibility</p:attrName>
                                        </p:attrNameLst>
                                      </p:cBhvr>
                                      <p:to>
                                        <p:strVal val="visible"/>
                                      </p:to>
                                    </p:set>
                                    <p:animEffect transition="in" filter="dissolve">
                                      <p:cBhvr>
                                        <p:cTn id="7" dur="500"/>
                                        <p:tgtEl>
                                          <p:spTgt spid="1774630"/>
                                        </p:tgtEl>
                                      </p:cBhvr>
                                    </p:animEffect>
                                  </p:childTnLst>
                                </p:cTn>
                              </p:par>
                            </p:childTnLst>
                          </p:cTn>
                        </p:par>
                        <p:par>
                          <p:cTn id="8" fill="hold" nodeType="afterGroup">
                            <p:stCondLst>
                              <p:cond delay="8500"/>
                            </p:stCondLst>
                            <p:childTnLst>
                              <p:par>
                                <p:cTn id="9" presetID="22" presetClass="entr" presetSubtype="1" fill="hold" grpId="0" nodeType="afterEffect">
                                  <p:stCondLst>
                                    <p:cond delay="1000"/>
                                  </p:stCondLst>
                                  <p:childTnLst>
                                    <p:set>
                                      <p:cBhvr>
                                        <p:cTn id="10" dur="1" fill="hold">
                                          <p:stCondLst>
                                            <p:cond delay="0"/>
                                          </p:stCondLst>
                                        </p:cTn>
                                        <p:tgtEl>
                                          <p:spTgt spid="1774631"/>
                                        </p:tgtEl>
                                        <p:attrNameLst>
                                          <p:attrName>style.visibility</p:attrName>
                                        </p:attrNameLst>
                                      </p:cBhvr>
                                      <p:to>
                                        <p:strVal val="visible"/>
                                      </p:to>
                                    </p:set>
                                    <p:animEffect transition="in" filter="wipe(up)">
                                      <p:cBhvr>
                                        <p:cTn id="11" dur="500"/>
                                        <p:tgtEl>
                                          <p:spTgt spid="177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4630" grpId="0" autoUpdateAnimBg="0"/>
      <p:bldP spid="17746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zh-CN" altLang="en-US" sz="2000">
              <a:cs typeface="Arial" charset="0"/>
            </a:endParaRPr>
          </a:p>
        </p:txBody>
      </p:sp>
      <p:sp>
        <p:nvSpPr>
          <p:cNvPr id="177869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8692" name="Line 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693" name="Line 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694" name="Line 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695" name="Line 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696" name="Line 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697" name="Line 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698" name="Line 1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nvGrpSpPr>
          <p:cNvPr id="264202" name="Group 11"/>
          <p:cNvGrpSpPr>
            <a:grpSpLocks/>
          </p:cNvGrpSpPr>
          <p:nvPr/>
        </p:nvGrpSpPr>
        <p:grpSpPr bwMode="auto">
          <a:xfrm>
            <a:off x="2514600" y="533400"/>
            <a:ext cx="6019800" cy="938213"/>
            <a:chOff x="1584" y="336"/>
            <a:chExt cx="3792" cy="591"/>
          </a:xfrm>
        </p:grpSpPr>
        <p:sp>
          <p:nvSpPr>
            <p:cNvPr id="1778700" name="Rectangle 1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8701" name="Line 13"/>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grpSp>
        <p:nvGrpSpPr>
          <p:cNvPr id="264203" name="Group 14"/>
          <p:cNvGrpSpPr>
            <a:grpSpLocks/>
          </p:cNvGrpSpPr>
          <p:nvPr/>
        </p:nvGrpSpPr>
        <p:grpSpPr bwMode="auto">
          <a:xfrm>
            <a:off x="533400" y="4953000"/>
            <a:ext cx="6019800" cy="685800"/>
            <a:chOff x="336" y="3120"/>
            <a:chExt cx="3792" cy="432"/>
          </a:xfrm>
        </p:grpSpPr>
        <p:sp>
          <p:nvSpPr>
            <p:cNvPr id="1778703" name="Rectangle 1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8704" name="Line 1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grpSp>
        <p:nvGrpSpPr>
          <p:cNvPr id="264204" name="Group 17"/>
          <p:cNvGrpSpPr>
            <a:grpSpLocks/>
          </p:cNvGrpSpPr>
          <p:nvPr/>
        </p:nvGrpSpPr>
        <p:grpSpPr bwMode="auto">
          <a:xfrm>
            <a:off x="533400" y="5638800"/>
            <a:ext cx="6019800" cy="685800"/>
            <a:chOff x="336" y="3120"/>
            <a:chExt cx="3792" cy="432"/>
          </a:xfrm>
        </p:grpSpPr>
        <p:sp>
          <p:nvSpPr>
            <p:cNvPr id="1778706" name="Rectangle 1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78707" name="Line 1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sp>
        <p:nvSpPr>
          <p:cNvPr id="1778708" name="Text Box 20"/>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2083 سنة</a:t>
            </a:r>
            <a:endParaRPr lang="en-US" sz="2800" b="1" dirty="0">
              <a:solidFill>
                <a:schemeClr val="bg1"/>
              </a:solidFill>
              <a:latin typeface="Arial"/>
              <a:ea typeface="ＭＳ Ｐゴシック" pitchFamily="-112" charset="-128"/>
              <a:cs typeface="Arial"/>
            </a:endParaRPr>
          </a:p>
        </p:txBody>
      </p:sp>
      <p:sp>
        <p:nvSpPr>
          <p:cNvPr id="1778709" name="Text Box 21"/>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أحداث 1 - 11</a:t>
            </a:r>
            <a:endParaRPr lang="en-US" sz="2800" b="1" dirty="0">
              <a:solidFill>
                <a:schemeClr val="bg1"/>
              </a:solidFill>
              <a:latin typeface="Arial"/>
              <a:ea typeface="ＭＳ Ｐゴシック" pitchFamily="-112" charset="-128"/>
              <a:cs typeface="Arial"/>
            </a:endParaRPr>
          </a:p>
        </p:txBody>
      </p:sp>
      <p:sp>
        <p:nvSpPr>
          <p:cNvPr id="1778710" name="Line 2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711" name="Line 2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712" name="Line 24"/>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713" name="Line 25"/>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78714" name="Text Box 26"/>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286 سنة</a:t>
            </a:r>
            <a:endParaRPr lang="en-US" sz="2800" b="1" dirty="0">
              <a:solidFill>
                <a:schemeClr val="bg1"/>
              </a:solidFill>
              <a:latin typeface="Arial"/>
              <a:ea typeface="ＭＳ Ｐゴシック" pitchFamily="-112" charset="-128"/>
              <a:cs typeface="Arial"/>
            </a:endParaRPr>
          </a:p>
        </p:txBody>
      </p:sp>
      <p:sp>
        <p:nvSpPr>
          <p:cNvPr id="1778715" name="Text Box 27"/>
          <p:cNvSpPr txBox="1">
            <a:spLocks noChangeArrowheads="1"/>
          </p:cNvSpPr>
          <p:nvPr/>
        </p:nvSpPr>
        <p:spPr bwMode="auto">
          <a:xfrm>
            <a:off x="2676525" y="438150"/>
            <a:ext cx="2505075"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التاريخ </a:t>
            </a:r>
          </a:p>
          <a:p>
            <a:pPr algn="ctr" eaLnBrk="1" hangingPunct="1">
              <a:spcBef>
                <a:spcPct val="50000"/>
              </a:spcBef>
              <a:defRPr/>
            </a:pPr>
            <a:r>
              <a:rPr lang="ar-JO" sz="2800" b="1" dirty="0">
                <a:solidFill>
                  <a:schemeClr val="bg1"/>
                </a:solidFill>
                <a:latin typeface="Arial"/>
                <a:ea typeface="ＭＳ Ｐゴシック" pitchFamily="-112" charset="-128"/>
                <a:cs typeface="Arial"/>
              </a:rPr>
              <a:t>البدائي</a:t>
            </a:r>
            <a:endParaRPr lang="en-US" sz="2800" b="1" dirty="0">
              <a:solidFill>
                <a:schemeClr val="bg1"/>
              </a:solidFill>
              <a:latin typeface="Arial"/>
              <a:ea typeface="ＭＳ Ｐゴシック" pitchFamily="-112" charset="-128"/>
              <a:cs typeface="Arial"/>
            </a:endParaRPr>
          </a:p>
        </p:txBody>
      </p:sp>
      <p:sp>
        <p:nvSpPr>
          <p:cNvPr id="264213" name="Text Box 28"/>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2000" b="1" dirty="0">
                <a:solidFill>
                  <a:schemeClr val="bg1"/>
                </a:solidFill>
                <a:cs typeface="Arial" charset="0"/>
              </a:rPr>
              <a:t>56</a:t>
            </a:r>
            <a:endParaRPr lang="en-US" altLang="zh-CN" sz="2000" b="1" dirty="0">
              <a:solidFill>
                <a:schemeClr val="bg1"/>
              </a:solidFill>
              <a:cs typeface="Arial" charset="0"/>
            </a:endParaRPr>
          </a:p>
        </p:txBody>
      </p:sp>
      <p:sp>
        <p:nvSpPr>
          <p:cNvPr id="1778717" name="Rectangle 29"/>
          <p:cNvSpPr>
            <a:spLocks noGrp="1" noChangeArrowheads="1"/>
          </p:cNvSpPr>
          <p:nvPr>
            <p:ph type="title" idx="4294967295"/>
          </p:nvPr>
        </p:nvSpPr>
        <p:spPr>
          <a:xfrm>
            <a:off x="6934200" y="4800600"/>
            <a:ext cx="2209800" cy="2057400"/>
          </a:xfrm>
          <a:effectLst>
            <a:outerShdw blurRad="63500" dist="35921" dir="2700000" algn="ctr" rotWithShape="0">
              <a:schemeClr val="tx2">
                <a:alpha val="74998"/>
              </a:schemeClr>
            </a:outerShdw>
          </a:effectLst>
        </p:spPr>
        <p:txBody>
          <a:bodyPr/>
          <a:lstStyle/>
          <a:p>
            <a:pPr eaLnBrk="1" hangingPunct="1">
              <a:defRPr/>
            </a:pPr>
            <a:r>
              <a:rPr lang="ar-JO" sz="3200" dirty="0">
                <a:solidFill>
                  <a:schemeClr val="bg1"/>
                </a:solidFill>
                <a:ea typeface="ＭＳ Ｐゴシック" charset="0"/>
                <a:cs typeface="Arial"/>
              </a:rPr>
              <a:t>جدول تكوين</a:t>
            </a:r>
            <a:br>
              <a:rPr lang="ar-JO" sz="3200" dirty="0">
                <a:solidFill>
                  <a:schemeClr val="bg1"/>
                </a:solidFill>
                <a:ea typeface="ＭＳ Ｐゴシック" charset="0"/>
                <a:cs typeface="Arial"/>
              </a:rPr>
            </a:br>
            <a:r>
              <a:rPr lang="ar-JO" sz="3200" dirty="0">
                <a:solidFill>
                  <a:schemeClr val="bg1"/>
                </a:solidFill>
                <a:ea typeface="ＭＳ Ｐゴシック" charset="0"/>
                <a:cs typeface="Arial"/>
              </a:rPr>
              <a:t> 1 - 11</a:t>
            </a:r>
            <a:endParaRPr lang="en-US" sz="4000" dirty="0">
              <a:solidFill>
                <a:schemeClr val="bg1"/>
              </a:solidFill>
              <a:ea typeface="ＭＳ Ｐゴシック" charset="0"/>
              <a:cs typeface="Arial"/>
            </a:endParaRPr>
          </a:p>
        </p:txBody>
      </p:sp>
    </p:spTree>
    <p:extLst>
      <p:ext uri="{BB962C8B-B14F-4D97-AF65-F5344CB8AC3E}">
        <p14:creationId xmlns:p14="http://schemas.microsoft.com/office/powerpoint/2010/main" val="4075871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8709"/>
                                        </p:tgtEl>
                                        <p:attrNameLst>
                                          <p:attrName>style.visibility</p:attrName>
                                        </p:attrNameLst>
                                      </p:cBhvr>
                                      <p:to>
                                        <p:strVal val="visible"/>
                                      </p:to>
                                    </p:set>
                                    <p:animEffect transition="in" filter="dissolve">
                                      <p:cBhvr>
                                        <p:cTn id="7" dur="500"/>
                                        <p:tgtEl>
                                          <p:spTgt spid="1778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78708"/>
                                        </p:tgtEl>
                                        <p:attrNameLst>
                                          <p:attrName>style.visibility</p:attrName>
                                        </p:attrNameLst>
                                      </p:cBhvr>
                                      <p:to>
                                        <p:strVal val="visible"/>
                                      </p:to>
                                    </p:set>
                                    <p:animEffect transition="in" filter="dissolve">
                                      <p:cBhvr>
                                        <p:cTn id="12" dur="500"/>
                                        <p:tgtEl>
                                          <p:spTgt spid="17787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78714"/>
                                        </p:tgtEl>
                                        <p:attrNameLst>
                                          <p:attrName>style.visibility</p:attrName>
                                        </p:attrNameLst>
                                      </p:cBhvr>
                                      <p:to>
                                        <p:strVal val="visible"/>
                                      </p:to>
                                    </p:set>
                                    <p:animEffect transition="in" filter="dissolve">
                                      <p:cBhvr>
                                        <p:cTn id="17" dur="500"/>
                                        <p:tgtEl>
                                          <p:spTgt spid="17787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78715"/>
                                        </p:tgtEl>
                                        <p:attrNameLst>
                                          <p:attrName>style.visibility</p:attrName>
                                        </p:attrNameLst>
                                      </p:cBhvr>
                                      <p:to>
                                        <p:strVal val="visible"/>
                                      </p:to>
                                    </p:set>
                                    <p:animEffect transition="in" filter="dissolve">
                                      <p:cBhvr>
                                        <p:cTn id="22" dur="500"/>
                                        <p:tgtEl>
                                          <p:spTgt spid="1778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8708" grpId="0" autoUpdateAnimBg="0"/>
      <p:bldP spid="1778709" grpId="0" autoUpdateAnimBg="0"/>
      <p:bldP spid="1778714" grpId="0" autoUpdateAnimBg="0"/>
      <p:bldP spid="1778715"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zh-CN" altLang="en-US" sz="2000">
              <a:cs typeface="Arial" charset="0"/>
            </a:endParaRPr>
          </a:p>
        </p:txBody>
      </p:sp>
      <p:sp>
        <p:nvSpPr>
          <p:cNvPr id="1780739"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80740" name="Line 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41" name="Line 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42" name="Line 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43" name="Line 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44" name="Line 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45" name="Line 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46" name="Line 1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nvGrpSpPr>
          <p:cNvPr id="266250" name="Group 11"/>
          <p:cNvGrpSpPr>
            <a:grpSpLocks/>
          </p:cNvGrpSpPr>
          <p:nvPr/>
        </p:nvGrpSpPr>
        <p:grpSpPr bwMode="auto">
          <a:xfrm>
            <a:off x="2514600" y="533400"/>
            <a:ext cx="6019800" cy="938213"/>
            <a:chOff x="1584" y="336"/>
            <a:chExt cx="3792" cy="591"/>
          </a:xfrm>
        </p:grpSpPr>
        <p:sp>
          <p:nvSpPr>
            <p:cNvPr id="1780748" name="Rectangle 1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80749" name="Line 13"/>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grpSp>
        <p:nvGrpSpPr>
          <p:cNvPr id="266251" name="Group 14"/>
          <p:cNvGrpSpPr>
            <a:grpSpLocks/>
          </p:cNvGrpSpPr>
          <p:nvPr/>
        </p:nvGrpSpPr>
        <p:grpSpPr bwMode="auto">
          <a:xfrm>
            <a:off x="533400" y="4953000"/>
            <a:ext cx="6019800" cy="685800"/>
            <a:chOff x="336" y="3120"/>
            <a:chExt cx="3792" cy="432"/>
          </a:xfrm>
        </p:grpSpPr>
        <p:sp>
          <p:nvSpPr>
            <p:cNvPr id="1780751" name="Rectangle 1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80752" name="Line 1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grpSp>
        <p:nvGrpSpPr>
          <p:cNvPr id="266252" name="Group 17"/>
          <p:cNvGrpSpPr>
            <a:grpSpLocks/>
          </p:cNvGrpSpPr>
          <p:nvPr/>
        </p:nvGrpSpPr>
        <p:grpSpPr bwMode="auto">
          <a:xfrm>
            <a:off x="533400" y="5638800"/>
            <a:ext cx="6019800" cy="685800"/>
            <a:chOff x="336" y="3120"/>
            <a:chExt cx="3792" cy="432"/>
          </a:xfrm>
        </p:grpSpPr>
        <p:sp>
          <p:nvSpPr>
            <p:cNvPr id="1780754" name="Rectangle 1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pitchFamily="-112" charset="-128"/>
                <a:cs typeface="Arial"/>
              </a:endParaRPr>
            </a:p>
          </p:txBody>
        </p:sp>
        <p:sp>
          <p:nvSpPr>
            <p:cNvPr id="1780755" name="Line 1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grpSp>
      <p:sp>
        <p:nvSpPr>
          <p:cNvPr id="1780756" name="Text Box 20"/>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الجنس البشري</a:t>
            </a:r>
            <a:endParaRPr lang="en-US" sz="2800" b="1" dirty="0">
              <a:solidFill>
                <a:schemeClr val="bg1"/>
              </a:solidFill>
              <a:latin typeface="Arial"/>
              <a:ea typeface="ＭＳ Ｐゴシック" pitchFamily="-112" charset="-128"/>
              <a:cs typeface="Arial"/>
            </a:endParaRPr>
          </a:p>
        </p:txBody>
      </p:sp>
      <p:sp>
        <p:nvSpPr>
          <p:cNvPr id="1780757" name="Text Box 21"/>
          <p:cNvSpPr txBox="1">
            <a:spLocks noChangeArrowheads="1"/>
          </p:cNvSpPr>
          <p:nvPr/>
        </p:nvSpPr>
        <p:spPr bwMode="auto">
          <a:xfrm>
            <a:off x="533400" y="5029200"/>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أحداث 1 - 11</a:t>
            </a:r>
            <a:endParaRPr lang="en-US" sz="2800" b="1" dirty="0">
              <a:solidFill>
                <a:schemeClr val="bg1"/>
              </a:solidFill>
              <a:latin typeface="Arial"/>
              <a:ea typeface="ＭＳ Ｐゴシック" pitchFamily="-112" charset="-128"/>
              <a:cs typeface="Arial"/>
            </a:endParaRPr>
          </a:p>
        </p:txBody>
      </p:sp>
      <p:sp>
        <p:nvSpPr>
          <p:cNvPr id="1780758" name="Text Box 22"/>
          <p:cNvSpPr txBox="1">
            <a:spLocks noChangeArrowheads="1"/>
          </p:cNvSpPr>
          <p:nvPr/>
        </p:nvSpPr>
        <p:spPr bwMode="auto">
          <a:xfrm rot="18010445">
            <a:off x="-45244" y="3104357"/>
            <a:ext cx="3567113"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altLang="zh-CN" sz="3600" b="1" dirty="0">
                <a:solidFill>
                  <a:schemeClr val="bg1"/>
                </a:solidFill>
                <a:latin typeface="Arial"/>
                <a:cs typeface="Arial"/>
              </a:rPr>
              <a:t>الخليقة 1 - 2</a:t>
            </a:r>
            <a:endParaRPr lang="en-US" altLang="zh-CN" sz="2800" b="1" dirty="0">
              <a:solidFill>
                <a:schemeClr val="bg1"/>
              </a:solidFill>
              <a:latin typeface="Arial"/>
              <a:cs typeface="Arial"/>
            </a:endParaRPr>
          </a:p>
        </p:txBody>
      </p:sp>
      <p:sp>
        <p:nvSpPr>
          <p:cNvPr id="1780759" name="Line 2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60" name="Line 2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61" name="Line 2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62" name="Line 2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pitchFamily="-112" charset="-128"/>
              <a:cs typeface="Arial"/>
            </a:endParaRPr>
          </a:p>
        </p:txBody>
      </p:sp>
      <p:sp>
        <p:nvSpPr>
          <p:cNvPr id="1780763" name="Text Box 27"/>
          <p:cNvSpPr txBox="1">
            <a:spLocks noChangeArrowheads="1"/>
          </p:cNvSpPr>
          <p:nvPr/>
        </p:nvSpPr>
        <p:spPr bwMode="auto">
          <a:xfrm>
            <a:off x="2676525" y="438150"/>
            <a:ext cx="2505075"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ＭＳ Ｐゴシック" pitchFamily="-112" charset="-128"/>
                <a:cs typeface="Arial"/>
              </a:rPr>
              <a:t>التاريخ </a:t>
            </a:r>
          </a:p>
          <a:p>
            <a:pPr algn="ctr" eaLnBrk="1" hangingPunct="1">
              <a:spcBef>
                <a:spcPct val="50000"/>
              </a:spcBef>
              <a:defRPr/>
            </a:pPr>
            <a:r>
              <a:rPr lang="ar-JO" sz="2800" b="1" dirty="0">
                <a:solidFill>
                  <a:schemeClr val="bg1"/>
                </a:solidFill>
                <a:latin typeface="Arial"/>
                <a:ea typeface="ＭＳ Ｐゴシック" pitchFamily="-112" charset="-128"/>
                <a:cs typeface="Arial"/>
              </a:rPr>
              <a:t>البدائي</a:t>
            </a:r>
            <a:endParaRPr lang="en-US" sz="2800" b="1" dirty="0">
              <a:solidFill>
                <a:schemeClr val="bg1"/>
              </a:solidFill>
              <a:latin typeface="Arial"/>
              <a:ea typeface="ＭＳ Ｐゴシック" pitchFamily="-112" charset="-128"/>
              <a:cs typeface="Arial"/>
            </a:endParaRPr>
          </a:p>
        </p:txBody>
      </p:sp>
      <p:sp>
        <p:nvSpPr>
          <p:cNvPr id="266261" name="Text Box 28"/>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2000" b="1" dirty="0">
                <a:solidFill>
                  <a:schemeClr val="bg1"/>
                </a:solidFill>
                <a:cs typeface="Arial" charset="0"/>
              </a:rPr>
              <a:t>56</a:t>
            </a:r>
            <a:endParaRPr lang="en-US" altLang="zh-CN" sz="2000" b="1" dirty="0">
              <a:solidFill>
                <a:schemeClr val="bg1"/>
              </a:solidFill>
              <a:cs typeface="Arial" charset="0"/>
            </a:endParaRPr>
          </a:p>
        </p:txBody>
      </p:sp>
      <p:sp>
        <p:nvSpPr>
          <p:cNvPr id="1780765" name="Rectangle 29"/>
          <p:cNvSpPr>
            <a:spLocks noGrp="1" noChangeArrowheads="1"/>
          </p:cNvSpPr>
          <p:nvPr>
            <p:ph type="title" idx="4294967295"/>
          </p:nvPr>
        </p:nvSpPr>
        <p:spPr>
          <a:xfrm>
            <a:off x="6735763" y="3886200"/>
            <a:ext cx="2408237" cy="2971800"/>
          </a:xfrm>
          <a:effectLst>
            <a:outerShdw blurRad="63500" dist="35921" dir="2700000" algn="ctr" rotWithShape="0">
              <a:schemeClr val="tx2">
                <a:alpha val="74998"/>
              </a:schemeClr>
            </a:outerShdw>
          </a:effectLst>
        </p:spPr>
        <p:txBody>
          <a:bodyPr/>
          <a:lstStyle/>
          <a:p>
            <a:pPr rtl="1" eaLnBrk="1" hangingPunct="1">
              <a:defRPr/>
            </a:pPr>
            <a:r>
              <a:rPr lang="ar-JO" sz="4000" dirty="0">
                <a:solidFill>
                  <a:schemeClr val="bg1"/>
                </a:solidFill>
                <a:cs typeface="Arial"/>
              </a:rPr>
              <a:t>جدول تكوين 1 - 2</a:t>
            </a:r>
            <a:endParaRPr lang="en-US" sz="4000" dirty="0">
              <a:ea typeface="ＭＳ Ｐゴシック" charset="0"/>
              <a:cs typeface="Arial"/>
            </a:endParaRPr>
          </a:p>
        </p:txBody>
      </p:sp>
    </p:spTree>
    <p:extLst>
      <p:ext uri="{BB962C8B-B14F-4D97-AF65-F5344CB8AC3E}">
        <p14:creationId xmlns:p14="http://schemas.microsoft.com/office/powerpoint/2010/main" val="360229692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خلق الله مملكة كاملة (1 – 2) لكن الإنسان سلم حكمه للشيطان (3) و لهذا فإن الله قد اختار نسلاً ليقيم حاكماً (4-11) ليبارك كل الأمم في إبراهيم (12-50)</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23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genesis1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p:spPr>
        <p:txBody>
          <a:bodyPr>
            <a:normAutofit fontScale="90000"/>
          </a:bodyPr>
          <a:lstStyle/>
          <a:p>
            <a:pPr>
              <a:defRPr/>
            </a:pPr>
            <a:r>
              <a:rPr lang="ar-JO"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في البدء</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54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خلق الله السموات و الأرض</a:t>
            </a:r>
            <a:endParaRPr lang="en-US" sz="54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ar-JO" sz="36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تكوين 1 : 1</a:t>
            </a:r>
            <a:endParaRPr lang="en-US" sz="36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Tree>
    <p:extLst>
      <p:ext uri="{BB962C8B-B14F-4D97-AF65-F5344CB8AC3E}">
        <p14:creationId xmlns:p14="http://schemas.microsoft.com/office/powerpoint/2010/main" val="191331610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effectLst>
                <a:glow rad="101600">
                  <a:srgbClr val="000000">
                    <a:alpha val="91000"/>
                  </a:srgbClr>
                </a:glow>
              </a:effectLst>
              <a:latin typeface="Arial" charset="0"/>
              <a:ea typeface="ＭＳ Ｐゴシック" charset="0"/>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0" y="1508125"/>
            <a:ext cx="4114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1 : </a:t>
            </a:r>
            <a:r>
              <a:rPr lang="ar-JO" sz="4000" b="1" dirty="0">
                <a:solidFill>
                  <a:schemeClr val="bg1"/>
                </a:solidFill>
                <a:effectLst>
                  <a:glow rad="101600">
                    <a:srgbClr val="000000">
                      <a:alpha val="91000"/>
                    </a:srgbClr>
                  </a:glow>
                </a:effectLst>
                <a:latin typeface="Arial"/>
                <a:ea typeface="ＭＳ Ｐゴシック" pitchFamily="-112" charset="-128"/>
                <a:cs typeface="Arial"/>
              </a:rPr>
              <a:t>نور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7" name="Text Box 5"/>
          <p:cNvSpPr txBox="1">
            <a:spLocks noChangeArrowheads="1"/>
          </p:cNvSpPr>
          <p:nvPr/>
        </p:nvSpPr>
        <p:spPr bwMode="auto">
          <a:xfrm>
            <a:off x="228600" y="28797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2 : </a:t>
            </a:r>
            <a:r>
              <a:rPr lang="ar-JO" sz="4000" b="1" dirty="0">
                <a:solidFill>
                  <a:schemeClr val="bg1"/>
                </a:solidFill>
                <a:effectLst>
                  <a:glow rad="101600">
                    <a:srgbClr val="000000">
                      <a:alpha val="91000"/>
                    </a:srgbClr>
                  </a:glow>
                </a:effectLst>
                <a:latin typeface="Arial"/>
                <a:ea typeface="ＭＳ Ｐゴシック" pitchFamily="-112" charset="-128"/>
                <a:cs typeface="Arial"/>
              </a:rPr>
              <a:t>فصل الجلد و المياه</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8" name="Text Box 6"/>
          <p:cNvSpPr txBox="1">
            <a:spLocks noChangeArrowheads="1"/>
          </p:cNvSpPr>
          <p:nvPr/>
        </p:nvSpPr>
        <p:spPr bwMode="auto">
          <a:xfrm>
            <a:off x="228600" y="47085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defTabSz="914400" fontAlgn="base">
              <a:spcBef>
                <a:spcPct val="50000"/>
              </a:spcBef>
              <a:spcAft>
                <a:spcPct val="0"/>
              </a:spcAft>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3 : </a:t>
            </a:r>
            <a:r>
              <a:rPr lang="ar-JO" sz="4000" b="1" dirty="0">
                <a:solidFill>
                  <a:schemeClr val="bg1"/>
                </a:solidFill>
                <a:effectLst>
                  <a:glow rad="101600">
                    <a:srgbClr val="000000">
                      <a:alpha val="91000"/>
                    </a:srgbClr>
                  </a:glow>
                </a:effectLst>
                <a:latin typeface="Arial"/>
                <a:ea typeface="ＭＳ Ｐゴシック" pitchFamily="-112" charset="-128"/>
                <a:cs typeface="Arial"/>
              </a:rPr>
              <a:t>فصل البحر و اليابسة</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9" name="Text Box 7"/>
          <p:cNvSpPr txBox="1">
            <a:spLocks noChangeArrowheads="1"/>
          </p:cNvSpPr>
          <p:nvPr/>
        </p:nvSpPr>
        <p:spPr bwMode="auto">
          <a:xfrm>
            <a:off x="4343400" y="1219200"/>
            <a:ext cx="464400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4 : </a:t>
            </a:r>
            <a:r>
              <a:rPr lang="ar-JO" sz="4000" b="1" dirty="0">
                <a:solidFill>
                  <a:schemeClr val="bg1"/>
                </a:solidFill>
                <a:effectLst>
                  <a:glow rad="101600">
                    <a:srgbClr val="000000">
                      <a:alpha val="91000"/>
                    </a:srgbClr>
                  </a:glow>
                </a:effectLst>
                <a:latin typeface="Arial"/>
                <a:ea typeface="ＭＳ Ｐゴシック" pitchFamily="-112" charset="-128"/>
                <a:cs typeface="Arial"/>
              </a:rPr>
              <a:t>ترتيب الشمس و القمر و النجوم</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0" name="Text Box 8"/>
          <p:cNvSpPr txBox="1">
            <a:spLocks noChangeArrowheads="1"/>
          </p:cNvSpPr>
          <p:nvPr/>
        </p:nvSpPr>
        <p:spPr bwMode="auto">
          <a:xfrm>
            <a:off x="4343401" y="2879725"/>
            <a:ext cx="464400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5 : </a:t>
            </a:r>
            <a:r>
              <a:rPr lang="ar-JO" sz="4000" b="1" dirty="0">
                <a:solidFill>
                  <a:schemeClr val="bg1"/>
                </a:solidFill>
                <a:effectLst>
                  <a:glow rad="101600">
                    <a:srgbClr val="000000">
                      <a:alpha val="91000"/>
                    </a:srgbClr>
                  </a:glow>
                </a:effectLst>
                <a:latin typeface="Arial"/>
                <a:ea typeface="ＭＳ Ｐゴシック" pitchFamily="-112" charset="-128"/>
                <a:cs typeface="Arial"/>
              </a:rPr>
              <a:t>الأسماك و الطيور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1" name="Text Box 9"/>
          <p:cNvSpPr txBox="1">
            <a:spLocks noChangeArrowheads="1"/>
          </p:cNvSpPr>
          <p:nvPr/>
        </p:nvSpPr>
        <p:spPr bwMode="auto">
          <a:xfrm>
            <a:off x="4343401" y="4708525"/>
            <a:ext cx="464400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6 : </a:t>
            </a:r>
            <a:r>
              <a:rPr lang="ar-JO" sz="4000" b="1" dirty="0">
                <a:solidFill>
                  <a:schemeClr val="bg1"/>
                </a:solidFill>
                <a:effectLst>
                  <a:glow rad="101600">
                    <a:srgbClr val="000000">
                      <a:alpha val="91000"/>
                    </a:srgbClr>
                  </a:glow>
                </a:effectLst>
                <a:latin typeface="Arial"/>
                <a:ea typeface="ＭＳ Ｐゴシック" pitchFamily="-112" charset="-128"/>
                <a:cs typeface="Arial"/>
              </a:rPr>
              <a:t>الحيوانات و الإنسان</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i="1" dirty="0">
                <a:solidFill>
                  <a:srgbClr val="FFFFFF"/>
                </a:solidFill>
                <a:effectLst>
                  <a:glow rad="101600">
                    <a:srgbClr val="000000">
                      <a:alpha val="91000"/>
                    </a:srgbClr>
                  </a:glow>
                </a:effectLst>
                <a:latin typeface="Arial"/>
                <a:ea typeface="ＭＳ Ｐゴシック" pitchFamily="-112" charset="-128"/>
                <a:cs typeface="Arial"/>
              </a:rPr>
              <a:t>تكوين 1 : 3 - 31</a:t>
            </a:r>
            <a:endParaRPr lang="en-US" sz="2800" b="1" i="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b="1">
              <a:solidFill>
                <a:srgbClr val="FFFFFF"/>
              </a:solidFill>
              <a:effectLst>
                <a:glow rad="101600">
                  <a:srgbClr val="000000">
                    <a:alpha val="91000"/>
                  </a:srgbClr>
                </a:glow>
              </a:effectLst>
              <a:latin typeface="Arial" charset="0"/>
              <a:ea typeface="ＭＳ Ｐゴシック" charset="0"/>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b="1">
              <a:solidFill>
                <a:srgbClr val="000000"/>
              </a:solidFill>
              <a:effectLst>
                <a:glow rad="101600">
                  <a:srgbClr val="000000">
                    <a:alpha val="91000"/>
                  </a:srgbClr>
                </a:glow>
              </a:effectLst>
              <a:latin typeface="Arial" charset="0"/>
              <a:ea typeface="ＭＳ Ｐゴシック" charset="0"/>
              <a:cs typeface="ＭＳ Ｐゴシック"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b="1">
              <a:solidFill>
                <a:srgbClr val="000000"/>
              </a:solidFill>
              <a:effectLst>
                <a:glow rad="101600">
                  <a:srgbClr val="000000">
                    <a:alpha val="91000"/>
                  </a:srgbClr>
                </a:glow>
              </a:effectLst>
              <a:latin typeface="Arial" charset="0"/>
              <a:ea typeface="ＭＳ Ｐゴシック" charset="0"/>
              <a:cs typeface="ＭＳ Ｐゴシック"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b="1">
              <a:solidFill>
                <a:srgbClr val="000000"/>
              </a:solidFill>
              <a:effectLst>
                <a:glow rad="101600">
                  <a:srgbClr val="000000">
                    <a:alpha val="91000"/>
                  </a:srgbClr>
                </a:glow>
              </a:effectLst>
              <a:latin typeface="Arial" charset="0"/>
              <a:ea typeface="ＭＳ Ｐゴシック" charset="0"/>
              <a:cs typeface="ＭＳ Ｐゴシック"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effectLst>
                  <a:glow rad="101600">
                    <a:srgbClr val="000000">
                      <a:alpha val="91000"/>
                    </a:srgbClr>
                  </a:glow>
                </a:effectLst>
                <a:cs typeface="Arial" charset="0"/>
              </a:rPr>
              <a:t>64</a:t>
            </a:r>
            <a:endParaRPr lang="en-US" b="1" dirty="0">
              <a:solidFill>
                <a:srgbClr val="FFFFFF"/>
              </a:solidFill>
              <a:effectLst>
                <a:glow rad="101600">
                  <a:srgbClr val="000000">
                    <a:alpha val="91000"/>
                  </a:srgbClr>
                </a:glow>
              </a:effectLst>
              <a:cs typeface="Arial"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rPr>
              <a:t>خربة</a:t>
            </a:r>
            <a:endParaRPr lang="en-US"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تشكيل</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algn="ctr" defTabSz="914400" eaLnBrk="0" fontAlgn="base" hangingPunct="0">
              <a:spcBef>
                <a:spcPct val="0"/>
              </a:spcBef>
              <a:spcAft>
                <a:spcPct val="0"/>
              </a:spcAft>
            </a:pP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ملأ</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effectLst>
                <a:glow rad="101600">
                  <a:srgbClr val="000000">
                    <a:alpha val="91000"/>
                  </a:srgbClr>
                </a:glow>
              </a:effectLst>
              <a:latin typeface="Arial" charset="0"/>
              <a:ea typeface="ＭＳ Ｐゴシック" charset="0"/>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effectLst>
                <a:glow rad="101600">
                  <a:srgbClr val="000000">
                    <a:alpha val="91000"/>
                  </a:srgbClr>
                </a:glow>
              </a:effectLst>
              <a:latin typeface="Arial" charset="0"/>
              <a:ea typeface="ＭＳ Ｐゴシック" charset="0"/>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ar-JO" sz="5400" b="1" dirty="0">
                <a:solidFill>
                  <a:srgbClr val="FAFE1E"/>
                </a:solidFill>
                <a:effectLst>
                  <a:glow rad="101600">
                    <a:schemeClr val="tx1">
                      <a:alpha val="91000"/>
                    </a:schemeClr>
                  </a:glow>
                </a:effectLst>
                <a:latin typeface="Arial" charset="0"/>
                <a:ea typeface="ＭＳ Ｐゴシック" charset="0"/>
              </a:rPr>
              <a:t>أيام الخلق</a:t>
            </a:r>
            <a:endParaRPr lang="en-US" b="1" dirty="0">
              <a:effectLst>
                <a:glow rad="101600">
                  <a:schemeClr val="tx1">
                    <a:alpha val="91000"/>
                  </a:schemeClr>
                </a:glow>
              </a:effectLst>
              <a:latin typeface="Arial" charset="0"/>
              <a:ea typeface="ＭＳ Ｐゴシック"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en-US" sz="1800" b="1">
              <a:solidFill>
                <a:srgbClr val="FFFFFF"/>
              </a:solidFill>
              <a:latin typeface="Papyrus" charset="0"/>
            </a:endParaRPr>
          </a:p>
        </p:txBody>
      </p:sp>
      <p:sp>
        <p:nvSpPr>
          <p:cNvPr id="2324487" name="Rectangle 7"/>
          <p:cNvSpPr>
            <a:spLocks noGrp="1" noRot="1" noChangeArrowheads="1"/>
          </p:cNvSpPr>
          <p:nvPr>
            <p:ph type="title" idx="4294967295"/>
          </p:nvPr>
        </p:nvSpPr>
        <p:spPr/>
        <p:txBody>
          <a:bodyPr/>
          <a:lstStyle/>
          <a:p>
            <a:pPr eaLnBrk="1" hangingPunct="1">
              <a:defRPr/>
            </a:pPr>
            <a:r>
              <a:rPr lang="ar-JO" dirty="0">
                <a:latin typeface="Tahoma" charset="0"/>
                <a:ea typeface="ＭＳ Ｐゴシック" charset="0"/>
                <a:cs typeface="ＭＳ Ｐゴシック" charset="0"/>
              </a:rPr>
              <a:t>الخلق في ستة أيام</a:t>
            </a:r>
            <a:endParaRPr lang="en-US"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857024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cs typeface="Arial" charset="0"/>
              </a:rPr>
              <a:t>خلق الله .... اليوم 1</a:t>
            </a:r>
            <a:endParaRPr lang="en-US" sz="3600" b="1" dirty="0">
              <a:solidFill>
                <a:srgbClr val="FFFFFF"/>
              </a:solidFill>
              <a:effectLst>
                <a:outerShdw blurRad="38100" dist="38100" dir="2700000" algn="tl">
                  <a:srgbClr val="000000"/>
                </a:outerShdw>
              </a:effectLst>
              <a:cs typeface="Arial" charset="0"/>
            </a:endParaRPr>
          </a:p>
        </p:txBody>
      </p:sp>
      <p:sp>
        <p:nvSpPr>
          <p:cNvPr id="2326533" name="Text Box 5"/>
          <p:cNvSpPr txBox="1">
            <a:spLocks noChangeArrowheads="1"/>
          </p:cNvSpPr>
          <p:nvPr/>
        </p:nvSpPr>
        <p:spPr bwMode="auto">
          <a:xfrm>
            <a:off x="1905000" y="4800600"/>
            <a:ext cx="7239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cs typeface="Arial" charset="0"/>
              </a:rPr>
              <a:t>في البدء خلق الله السموات و الأرض (1)</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488178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a:latin typeface="Arial" charset="0"/>
                <a:ea typeface="ＭＳ Ｐゴシック" charset="0"/>
                <a:cs typeface="Arial" charset="0"/>
              </a:rPr>
              <a:t>Formless &amp; Void</a:t>
            </a:r>
          </a:p>
        </p:txBody>
      </p:sp>
      <p:pic>
        <p:nvPicPr>
          <p:cNvPr id="188418" name="Picture 2" descr="npo0000ca"/>
          <p:cNvPicPr>
            <a:picLocks noChangeAspect="1" noChangeArrowheads="1"/>
          </p:cNvPicPr>
          <p:nvPr/>
        </p:nvPicPr>
        <p:blipFill rotWithShape="1">
          <a:blip r:embed="rId3">
            <a:extLst>
              <a:ext uri="{28A0092B-C50C-407E-A947-70E740481C1C}">
                <a14:useLocalDpi xmlns:a14="http://schemas.microsoft.com/office/drawing/2010/main" val="0"/>
              </a:ext>
            </a:extLst>
          </a:blip>
          <a:srcRect b="3534"/>
          <a:stretch/>
        </p:blipFill>
        <p:spPr bwMode="auto">
          <a:xfrm>
            <a:off x="-36512" y="-76200"/>
            <a:ext cx="9372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cs typeface="Arial" charset="0"/>
              </a:rPr>
              <a:t>خلق الله .... اليوم 1</a:t>
            </a:r>
            <a:endParaRPr lang="en-US" sz="3600" b="1" dirty="0">
              <a:solidFill>
                <a:srgbClr val="FFFFFF"/>
              </a:solidFill>
              <a:effectLst>
                <a:outerShdw blurRad="38100" dist="38100" dir="2700000" algn="tl">
                  <a:srgbClr val="000000"/>
                </a:outerShdw>
              </a:effectLst>
              <a:cs typeface="Arial" charset="0"/>
            </a:endParaRPr>
          </a:p>
        </p:txBody>
      </p:sp>
      <p:sp>
        <p:nvSpPr>
          <p:cNvPr id="2328581" name="Text Box 5"/>
          <p:cNvSpPr txBox="1">
            <a:spLocks noChangeArrowheads="1"/>
          </p:cNvSpPr>
          <p:nvPr/>
        </p:nvSpPr>
        <p:spPr bwMode="auto">
          <a:xfrm>
            <a:off x="76200" y="4509120"/>
            <a:ext cx="9067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cs typeface="Arial" charset="0"/>
              </a:rPr>
              <a:t>و كانت الأرض خربة و خالية و على وجه الغمر ظلمة و روح الله يرف على وجه المياه (2)</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130819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a:latin typeface="Arial" charset="0"/>
                <a:ea typeface="ＭＳ Ｐゴシック" charset="0"/>
                <a:cs typeface="Arial"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cs typeface="Arial" charset="0"/>
              </a:rPr>
              <a:t>خلق الله .... اليوم 1</a:t>
            </a:r>
            <a:endParaRPr lang="en-US" sz="3600" b="1" dirty="0">
              <a:solidFill>
                <a:srgbClr val="FFFFFF"/>
              </a:solidFill>
              <a:effectLst>
                <a:outerShdw blurRad="38100" dist="38100" dir="2700000" algn="tl">
                  <a:srgbClr val="000000"/>
                </a:outerShdw>
              </a:effectLst>
              <a:cs typeface="Arial" charset="0"/>
            </a:endParaRPr>
          </a:p>
        </p:txBody>
      </p:sp>
      <p:sp>
        <p:nvSpPr>
          <p:cNvPr id="2330629" name="Text Box 5"/>
          <p:cNvSpPr txBox="1">
            <a:spLocks noChangeArrowheads="1"/>
          </p:cNvSpPr>
          <p:nvPr/>
        </p:nvSpPr>
        <p:spPr bwMode="auto">
          <a:xfrm>
            <a:off x="4800600" y="1235075"/>
            <a:ext cx="43434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rtl="1" fontAlgn="base">
              <a:spcBef>
                <a:spcPct val="50000"/>
              </a:spcBef>
              <a:spcAft>
                <a:spcPct val="0"/>
              </a:spcAft>
              <a:defRPr/>
            </a:pPr>
            <a:r>
              <a:rPr lang="ar-JO" sz="3600" b="1" dirty="0">
                <a:solidFill>
                  <a:srgbClr val="FFFFFF"/>
                </a:solidFill>
                <a:effectLst>
                  <a:outerShdw blurRad="38100" dist="38100" dir="2700000" algn="tl">
                    <a:srgbClr val="000000"/>
                  </a:outerShdw>
                </a:effectLst>
                <a:cs typeface="Arial" charset="0"/>
              </a:rPr>
              <a:t>و قال الله ليكن نور فكان نور و رأى الله النور أنه حسن و فصل الله بين النور و الظلمة (3 – 4)</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662048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000000"/>
                </a:solidFill>
                <a:effectLst>
                  <a:outerShdw blurRad="38100" dist="38100" dir="2700000" algn="tl">
                    <a:srgbClr val="FFFFFF"/>
                  </a:outerShdw>
                </a:effectLst>
                <a:cs typeface="Arial" charset="0"/>
              </a:rPr>
              <a:t>خلق الله .... اليوم 1</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دعا الله النور نهاراً و الظلمة دعاها ليلاً و كان مساء و كان صباح يوماً واحداً (5)</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841717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a:latin typeface="Arial" charset="0"/>
                <a:ea typeface="ＭＳ Ｐゴシック" charset="0"/>
                <a:cs typeface="Arial"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2</a:t>
            </a:r>
            <a:endParaRPr lang="en-US" sz="3600" b="1" dirty="0">
              <a:solidFill>
                <a:srgbClr val="FFFFFF"/>
              </a:solidFill>
              <a:effectLst>
                <a:outerShdw blurRad="38100" dist="38100" dir="2700000" algn="tl">
                  <a:srgbClr val="000000"/>
                </a:outerShdw>
              </a:effectLst>
              <a:cs typeface="Arial" charset="0"/>
            </a:endParaRPr>
          </a:p>
        </p:txBody>
      </p:sp>
      <p:sp>
        <p:nvSpPr>
          <p:cNvPr id="2334725" name="Text Box 5"/>
          <p:cNvSpPr txBox="1">
            <a:spLocks noChangeArrowheads="1"/>
          </p:cNvSpPr>
          <p:nvPr/>
        </p:nvSpPr>
        <p:spPr bwMode="auto">
          <a:xfrm>
            <a:off x="76200" y="44958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قال الله ليكن جلد في وسط المياه و ليكن فاصلاً بين مياه و مياه (6)</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217220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a:latin typeface="Arial" charset="0"/>
                <a:ea typeface="ＭＳ Ｐゴシック" charset="0"/>
                <a:cs typeface="Arial" charset="0"/>
              </a:rPr>
              <a:t>Expanse</a:t>
            </a:r>
          </a:p>
        </p:txBody>
      </p:sp>
      <p:pic>
        <p:nvPicPr>
          <p:cNvPr id="196610" name="Picture 2" descr="npo0000d2"/>
          <p:cNvPicPr>
            <a:picLocks noChangeAspect="1" noChangeArrowheads="1"/>
          </p:cNvPicPr>
          <p:nvPr/>
        </p:nvPicPr>
        <p:blipFill>
          <a:blip r:embed="rId3">
            <a:extLst>
              <a:ext uri="{28A0092B-C50C-407E-A947-70E740481C1C}">
                <a14:useLocalDpi xmlns:a14="http://schemas.microsoft.com/office/drawing/2010/main" val="0"/>
              </a:ext>
            </a:extLst>
          </a:blip>
          <a:srcRect l="7802" r="70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2</a:t>
            </a:r>
            <a:endParaRPr lang="en-US" sz="3600" b="1" dirty="0">
              <a:solidFill>
                <a:srgbClr val="FFFFFF"/>
              </a:solidFill>
              <a:effectLst>
                <a:outerShdw blurRad="38100" dist="38100" dir="2700000" algn="tl">
                  <a:srgbClr val="000000"/>
                </a:outerShdw>
              </a:effectLst>
              <a:cs typeface="Arial" charset="0"/>
            </a:endParaRPr>
          </a:p>
        </p:txBody>
      </p:sp>
      <p:sp>
        <p:nvSpPr>
          <p:cNvPr id="2336773" name="Text Box 5"/>
          <p:cNvSpPr txBox="1">
            <a:spLocks noChangeArrowheads="1"/>
          </p:cNvSpPr>
          <p:nvPr/>
        </p:nvSpPr>
        <p:spPr bwMode="auto">
          <a:xfrm>
            <a:off x="0" y="44196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فعمل الله الجلد و فصل بين المياه التي تحت الجلد و المياه التي فوق الجلد و كان كذلك (7)</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525322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a:latin typeface="Arial" charset="0"/>
                <a:ea typeface="ＭＳ Ｐゴシック" charset="0"/>
                <a:cs typeface="Arial" charset="0"/>
              </a:rPr>
              <a:t>Sky</a:t>
            </a:r>
          </a:p>
        </p:txBody>
      </p:sp>
      <p:pic>
        <p:nvPicPr>
          <p:cNvPr id="198658" name="Picture 8" descr="blue-sky-16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2</a:t>
            </a:r>
            <a:endParaRPr lang="en-US" sz="3600" b="1" dirty="0">
              <a:solidFill>
                <a:srgbClr val="FFFFFF"/>
              </a:solidFill>
              <a:effectLst>
                <a:outerShdw blurRad="38100" dist="38100" dir="2700000" algn="tl">
                  <a:srgbClr val="000000"/>
                </a:outerShdw>
              </a:effectLst>
              <a:cs typeface="Arial" charset="0"/>
            </a:endParaRPr>
          </a:p>
        </p:txBody>
      </p:sp>
      <p:sp>
        <p:nvSpPr>
          <p:cNvPr id="2338821" name="Text Box 5"/>
          <p:cNvSpPr txBox="1">
            <a:spLocks noChangeArrowheads="1"/>
          </p:cNvSpPr>
          <p:nvPr/>
        </p:nvSpPr>
        <p:spPr bwMode="auto">
          <a:xfrm>
            <a:off x="228600" y="1524000"/>
            <a:ext cx="4191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دعا الله الجلد سماء (8أ)</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250027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5400" b="1" dirty="0">
                <a:solidFill>
                  <a:schemeClr val="bg1"/>
                </a:solidFill>
                <a:effectLst>
                  <a:glow rad="101600">
                    <a:schemeClr val="tx1">
                      <a:alpha val="99000"/>
                    </a:schemeClr>
                  </a:glow>
                </a:effectLst>
                <a:latin typeface="Arial"/>
                <a:cs typeface="Arial"/>
              </a:rPr>
              <a:t>العهد</a:t>
            </a:r>
            <a:endParaRPr lang="en-US" sz="54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حدد الله النسل البشري من آدم إلى شيث وصولاً إلى إبراهيم (1-11) مؤسساً العهد الإبراهيمي من خلال الوعد غير المشروط بأرض كنعان, و الحكم الأبدي و بركات نسله (12-50)</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9523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a:latin typeface="Arial" charset="0"/>
                <a:ea typeface="ＭＳ Ｐゴシック" charset="0"/>
                <a:cs typeface="Arial"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99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2</a:t>
            </a:r>
            <a:endParaRPr lang="en-US" sz="3600" b="1" dirty="0">
              <a:solidFill>
                <a:srgbClr val="FFFFFF"/>
              </a:solidFill>
              <a:effectLst>
                <a:outerShdw blurRad="38100" dist="38100" dir="2700000" algn="tl">
                  <a:srgbClr val="000000"/>
                </a:outerShdw>
              </a:effectLst>
              <a:cs typeface="Arial" charset="0"/>
            </a:endParaRPr>
          </a:p>
        </p:txBody>
      </p:sp>
      <p:sp>
        <p:nvSpPr>
          <p:cNvPr id="2340869" name="Text Box 5"/>
          <p:cNvSpPr txBox="1">
            <a:spLocks noChangeArrowheads="1"/>
          </p:cNvSpPr>
          <p:nvPr/>
        </p:nvSpPr>
        <p:spPr bwMode="auto">
          <a:xfrm>
            <a:off x="1266825" y="5486400"/>
            <a:ext cx="726757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كان مساء و كان صباح يوماً ثانياً (8ب)</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192860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a:latin typeface="Arial" charset="0"/>
                <a:ea typeface="ＭＳ Ｐゴシック" charset="0"/>
                <a:cs typeface="Arial"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76200"/>
            <a:ext cx="920273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3</a:t>
            </a:r>
            <a:endParaRPr lang="en-US" sz="3600" b="1" dirty="0">
              <a:solidFill>
                <a:srgbClr val="FFFFFF"/>
              </a:solidFill>
              <a:effectLst>
                <a:outerShdw blurRad="38100" dist="38100" dir="2700000" algn="tl">
                  <a:srgbClr val="000000"/>
                </a:outerShdw>
              </a:effectLst>
              <a:cs typeface="Arial" charset="0"/>
            </a:endParaRPr>
          </a:p>
        </p:txBody>
      </p:sp>
      <p:sp>
        <p:nvSpPr>
          <p:cNvPr id="2342916" name="Text Box 4"/>
          <p:cNvSpPr txBox="1">
            <a:spLocks noChangeArrowheads="1"/>
          </p:cNvSpPr>
          <p:nvPr/>
        </p:nvSpPr>
        <p:spPr bwMode="auto">
          <a:xfrm>
            <a:off x="1066800" y="3733800"/>
            <a:ext cx="7010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قال الله لتجتمع المياه تحت السماء إلى مكان واحد و لتظهر اليابسة و كان كذلك (9)</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059733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dirty="0">
                <a:solidFill>
                  <a:srgbClr val="D6E049"/>
                </a:solidFill>
                <a:cs typeface="Arial" charset="0"/>
              </a:rPr>
              <a:t>التحول من عالم آدم إلى عالم اليوم</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latin typeface="Arial" charset="0"/>
                <a:ea typeface="ＭＳ Ｐゴシック" charset="0"/>
              </a:rPr>
              <a:t>رودينيا – العالم الذي هلك</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253618994"/>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latin typeface="Times" charset="0"/>
                <a:ea typeface="ＭＳ Ｐゴシック" charset="0"/>
                <a:cs typeface="Times" charset="0"/>
              </a:rPr>
              <a:t>العالم الذي هلك</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1600" dirty="0">
                <a:solidFill>
                  <a:srgbClr val="D6E049"/>
                </a:solidFill>
                <a:cs typeface="Arial" charset="0"/>
              </a:rPr>
              <a:t>التحول من عالم آدم إلى عالم اليوم</a:t>
            </a:r>
            <a:endParaRPr lang="en-US" altLang="zh-CN" sz="1600" dirty="0">
              <a:solidFill>
                <a:srgbClr val="D6E049"/>
              </a:solidFill>
              <a:cs typeface="Arial" charset="0"/>
            </a:endParaRPr>
          </a:p>
        </p:txBody>
      </p:sp>
    </p:spTree>
    <p:extLst>
      <p:ext uri="{BB962C8B-B14F-4D97-AF65-F5344CB8AC3E}">
        <p14:creationId xmlns:p14="http://schemas.microsoft.com/office/powerpoint/2010/main" val="680231182"/>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dirty="0">
                <a:latin typeface="Arial" charset="0"/>
                <a:ea typeface="ＭＳ Ｐゴシック" charset="0"/>
                <a:cs typeface="Arial"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220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3</a:t>
            </a:r>
            <a:endParaRPr lang="en-US" sz="3600" b="1" dirty="0">
              <a:solidFill>
                <a:srgbClr val="FFFFFF"/>
              </a:solidFill>
              <a:effectLst>
                <a:outerShdw blurRad="38100" dist="38100" dir="2700000" algn="tl">
                  <a:srgbClr val="000000"/>
                </a:outerShdw>
              </a:effectLst>
              <a:cs typeface="Arial" charset="0"/>
            </a:endParaRPr>
          </a:p>
        </p:txBody>
      </p:sp>
      <p:sp>
        <p:nvSpPr>
          <p:cNvPr id="2344964" name="Text Box 4"/>
          <p:cNvSpPr txBox="1">
            <a:spLocks noChangeArrowheads="1"/>
          </p:cNvSpPr>
          <p:nvPr/>
        </p:nvSpPr>
        <p:spPr bwMode="auto">
          <a:xfrm>
            <a:off x="5486400" y="1600200"/>
            <a:ext cx="35052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دعا الله اليابسة أرضاً و مجتمع المياه دعاه بحاراً و رأى الله ذلك أنه حسن (10)</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203992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a:latin typeface="Arial" charset="0"/>
                <a:ea typeface="ＭＳ Ｐゴシック" charset="0"/>
                <a:cs typeface="Arial"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08"/>
            <a:ext cx="9144000" cy="686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7012" name="Text Box 4"/>
          <p:cNvSpPr txBox="1">
            <a:spLocks noChangeArrowheads="1"/>
          </p:cNvSpPr>
          <p:nvPr/>
        </p:nvSpPr>
        <p:spPr bwMode="auto">
          <a:xfrm>
            <a:off x="1905000" y="122238"/>
            <a:ext cx="60960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3</a:t>
            </a:r>
            <a:endParaRPr lang="en-US" sz="3600" b="1" dirty="0">
              <a:solidFill>
                <a:srgbClr val="FFFFFF"/>
              </a:solidFill>
              <a:effectLst>
                <a:outerShdw blurRad="38100" dist="38100" dir="2700000" algn="tl">
                  <a:srgbClr val="000000"/>
                </a:outerShdw>
              </a:effectLst>
              <a:cs typeface="Arial" charset="0"/>
            </a:endParaRPr>
          </a:p>
        </p:txBody>
      </p:sp>
      <p:sp>
        <p:nvSpPr>
          <p:cNvPr id="2347013" name="Text Box 5"/>
          <p:cNvSpPr txBox="1">
            <a:spLocks noChangeArrowheads="1"/>
          </p:cNvSpPr>
          <p:nvPr/>
        </p:nvSpPr>
        <p:spPr bwMode="auto">
          <a:xfrm>
            <a:off x="381000" y="990600"/>
            <a:ext cx="86106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قال الله لتنبت الأرض عشباً و بقلاً يبزر بزراً و شجراً ذا ثمر يعمل ثمراً كجنسه و بزره فيه على الأرض و كان كذلك فأخرجت الأرض عشباً و بقلاً يبزر بزراً كجنسه و شجراً يعمل ثمراً بزره فيه كجنسه و رأى الله ذلك أنه حسن (11 – 12)</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319690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a:latin typeface="Arial" charset="0"/>
                <a:ea typeface="ＭＳ Ｐゴシック" charset="0"/>
                <a:cs typeface="Arial"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9059" name="Text Box 3"/>
          <p:cNvSpPr txBox="1">
            <a:spLocks noChangeArrowheads="1"/>
          </p:cNvSpPr>
          <p:nvPr/>
        </p:nvSpPr>
        <p:spPr bwMode="auto">
          <a:xfrm>
            <a:off x="1828800" y="228600"/>
            <a:ext cx="65532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اليوم 3</a:t>
            </a:r>
            <a:endParaRPr lang="en-US" sz="3600" b="1" dirty="0">
              <a:solidFill>
                <a:srgbClr val="FFFFFF"/>
              </a:solidFill>
              <a:effectLst>
                <a:outerShdw blurRad="38100" dist="38100" dir="2700000" algn="tl">
                  <a:srgbClr val="000000"/>
                </a:outerShdw>
              </a:effectLst>
              <a:cs typeface="Arial" charset="0"/>
            </a:endParaRPr>
          </a:p>
        </p:txBody>
      </p:sp>
      <p:sp>
        <p:nvSpPr>
          <p:cNvPr id="2349060" name="Text Box 4"/>
          <p:cNvSpPr txBox="1">
            <a:spLocks noChangeArrowheads="1"/>
          </p:cNvSpPr>
          <p:nvPr/>
        </p:nvSpPr>
        <p:spPr bwMode="auto">
          <a:xfrm>
            <a:off x="5638800" y="2667000"/>
            <a:ext cx="32004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كان مساء و كان صباح يوماً ثالثاً (13)</a:t>
            </a:r>
            <a:endParaRPr lang="en-US" sz="3600" b="1" dirty="0">
              <a:solidFill>
                <a:srgbClr val="FFFFFF"/>
              </a:solidFill>
              <a:effectLst>
                <a:outerShdw blurRad="38100" dist="38100" dir="2700000" algn="tl">
                  <a:srgbClr val="000000"/>
                </a:outerShdw>
              </a:effectLst>
              <a:cs typeface="Arial" charset="0"/>
            </a:endParaRP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Tree>
    <p:extLst>
      <p:ext uri="{BB962C8B-B14F-4D97-AF65-F5344CB8AC3E}">
        <p14:creationId xmlns:p14="http://schemas.microsoft.com/office/powerpoint/2010/main" val="1818928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dirty="0">
                <a:latin typeface="Arial" charset="0"/>
                <a:ea typeface="ＭＳ Ｐゴシック" charset="0"/>
                <a:cs typeface="Arial"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1107" name="Text Box 3"/>
          <p:cNvSpPr txBox="1">
            <a:spLocks noChangeArrowheads="1"/>
          </p:cNvSpPr>
          <p:nvPr/>
        </p:nvSpPr>
        <p:spPr bwMode="auto">
          <a:xfrm>
            <a:off x="1905000" y="1524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39700">
                    <a:srgbClr val="DADADA">
                      <a:lumMod val="10000"/>
                      <a:alpha val="99000"/>
                    </a:srgbClr>
                  </a:glow>
                </a:effectLst>
                <a:cs typeface="Arial" charset="0"/>
              </a:rPr>
              <a:t>خلق الله .... اليوم 4</a:t>
            </a:r>
            <a:endParaRPr lang="en-US" sz="3600" b="1" dirty="0">
              <a:solidFill>
                <a:srgbClr val="FFFFFF"/>
              </a:solidFill>
              <a:effectLst>
                <a:glow rad="139700">
                  <a:srgbClr val="DADADA">
                    <a:lumMod val="10000"/>
                    <a:alpha val="99000"/>
                  </a:srgbClr>
                </a:glow>
              </a:effectLst>
              <a:cs typeface="Arial" charset="0"/>
            </a:endParaRPr>
          </a:p>
        </p:txBody>
      </p:sp>
      <p:sp>
        <p:nvSpPr>
          <p:cNvPr id="2351108" name="Text Box 4"/>
          <p:cNvSpPr txBox="1">
            <a:spLocks noChangeArrowheads="1"/>
          </p:cNvSpPr>
          <p:nvPr/>
        </p:nvSpPr>
        <p:spPr bwMode="auto">
          <a:xfrm>
            <a:off x="304800" y="3441700"/>
            <a:ext cx="8839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39700">
                    <a:srgbClr val="DADADA">
                      <a:lumMod val="10000"/>
                      <a:alpha val="99000"/>
                    </a:srgbClr>
                  </a:glow>
                </a:effectLst>
                <a:cs typeface="Arial" charset="0"/>
              </a:rPr>
              <a:t>و قال الله لتكن أنوار في جلد السماء لتفصل بين النهار و الليل و تكون لآيات و أوقات و أيام و سنين (14)</a:t>
            </a:r>
            <a:endParaRPr lang="en-US" sz="3600" b="1" dirty="0">
              <a:solidFill>
                <a:srgbClr val="FFFFFF"/>
              </a:solidFill>
              <a:effectLst>
                <a:glow rad="139700">
                  <a:srgbClr val="DADADA">
                    <a:lumMod val="10000"/>
                    <a:alpha val="99000"/>
                  </a:srgbClr>
                </a:glow>
              </a:effectLst>
              <a:cs typeface="Arial" charset="0"/>
            </a:endParaRPr>
          </a:p>
        </p:txBody>
      </p:sp>
    </p:spTree>
    <p:extLst>
      <p:ext uri="{BB962C8B-B14F-4D97-AF65-F5344CB8AC3E}">
        <p14:creationId xmlns:p14="http://schemas.microsoft.com/office/powerpoint/2010/main" val="2290109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a:extLst>
              <a:ext uri="{28A0092B-C50C-407E-A947-70E740481C1C}">
                <a14:useLocalDpi xmlns:a14="http://schemas.microsoft.com/office/drawing/2010/main" val="0"/>
              </a:ext>
            </a:extLst>
          </a:blip>
          <a:srcRect l="3334" r="33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914400" fontAlgn="base">
              <a:spcAft>
                <a:spcPct val="0"/>
              </a:spcAft>
            </a:pPr>
            <a:r>
              <a:rPr lang="ar-JO" dirty="0">
                <a:effectLst>
                  <a:glow rad="139700">
                    <a:srgbClr val="DADADA">
                      <a:lumMod val="10000"/>
                      <a:alpha val="99000"/>
                    </a:srgbClr>
                  </a:glow>
                </a:effectLst>
                <a:latin typeface="Arial" charset="0"/>
                <a:ea typeface="ＭＳ Ｐゴシック" charset="0"/>
              </a:rPr>
              <a:t>خلق الله .... اليوم 4</a:t>
            </a:r>
            <a:endParaRPr lang="en-US" dirty="0">
              <a:effectLst>
                <a:glow rad="139700">
                  <a:srgbClr val="DADADA">
                    <a:lumMod val="10000"/>
                    <a:alpha val="99000"/>
                  </a:srgbClr>
                </a:glow>
              </a:effectLst>
              <a:latin typeface="Arial" charset="0"/>
              <a:ea typeface="ＭＳ Ｐゴシック" charset="0"/>
            </a:endParaRPr>
          </a:p>
        </p:txBody>
      </p:sp>
      <p:sp>
        <p:nvSpPr>
          <p:cNvPr id="2353156" name="Text Box 4"/>
          <p:cNvSpPr txBox="1">
            <a:spLocks noChangeArrowheads="1"/>
          </p:cNvSpPr>
          <p:nvPr/>
        </p:nvSpPr>
        <p:spPr bwMode="auto">
          <a:xfrm>
            <a:off x="2895600" y="3749675"/>
            <a:ext cx="609600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914400" fontAlgn="base">
              <a:spcAft>
                <a:spcPct val="0"/>
              </a:spcAft>
            </a:pPr>
            <a:r>
              <a:rPr lang="ar-JO" dirty="0">
                <a:effectLst>
                  <a:glow rad="139700">
                    <a:srgbClr val="DADADA">
                      <a:lumMod val="10000"/>
                      <a:alpha val="99000"/>
                    </a:srgbClr>
                  </a:glow>
                </a:effectLst>
                <a:latin typeface="Arial" charset="0"/>
                <a:ea typeface="ＭＳ Ｐゴシック" charset="0"/>
              </a:rPr>
              <a:t>و تكون أنواراَ في جلد السماء لتنير على الأرض و كان كذلك (15)</a:t>
            </a:r>
            <a:endParaRPr lang="en-US" dirty="0">
              <a:effectLst>
                <a:glow rad="139700">
                  <a:srgbClr val="DADADA">
                    <a:lumMod val="10000"/>
                    <a:alpha val="99000"/>
                  </a:srgbClr>
                </a:glow>
              </a:effectLst>
              <a:latin typeface="Arial" charset="0"/>
              <a:ea typeface="ＭＳ Ｐゴシック" charset="0"/>
            </a:endParaRPr>
          </a:p>
        </p:txBody>
      </p:sp>
    </p:spTree>
    <p:extLst>
      <p:ext uri="{BB962C8B-B14F-4D97-AF65-F5344CB8AC3E}">
        <p14:creationId xmlns:p14="http://schemas.microsoft.com/office/powerpoint/2010/main" val="1814361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2611"/>
          <a:stretch/>
        </p:blipFill>
        <p:spPr>
          <a:xfrm>
            <a:off x="-1" y="0"/>
            <a:ext cx="9144001" cy="6858000"/>
          </a:xfrm>
          <a:prstGeom prst="rect">
            <a:avLst/>
          </a:prstGeom>
        </p:spPr>
      </p:pic>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3600">
                <a:latin typeface="Arial" charset="0"/>
                <a:ea typeface="ＭＳ Ｐゴシック" charset="0"/>
                <a:cs typeface="Arial" charset="0"/>
              </a:rPr>
              <a:t>Sun</a:t>
            </a:r>
          </a:p>
        </p:txBody>
      </p:sp>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dirty="0"/>
              <a:t>خلق الله .... اليوم 4</a:t>
            </a:r>
            <a:endParaRPr lang="en-US" dirty="0"/>
          </a:p>
        </p:txBody>
      </p:sp>
      <p:sp>
        <p:nvSpPr>
          <p:cNvPr id="2355204" name="Text Box 4"/>
          <p:cNvSpPr txBox="1">
            <a:spLocks noChangeArrowheads="1"/>
          </p:cNvSpPr>
          <p:nvPr/>
        </p:nvSpPr>
        <p:spPr bwMode="auto">
          <a:xfrm>
            <a:off x="0" y="4968875"/>
            <a:ext cx="9067800" cy="646331"/>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dirty="0"/>
              <a:t>فعمل الله النورين العظيمين النور الأكبر لحكم النهار (16أ)</a:t>
            </a:r>
            <a:endParaRPr lang="en-US" dirty="0"/>
          </a:p>
        </p:txBody>
      </p:sp>
    </p:spTree>
    <p:extLst>
      <p:ext uri="{BB962C8B-B14F-4D97-AF65-F5344CB8AC3E}">
        <p14:creationId xmlns:p14="http://schemas.microsoft.com/office/powerpoint/2010/main" val="126613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5400" b="1" dirty="0">
                <a:solidFill>
                  <a:schemeClr val="bg1"/>
                </a:solidFill>
                <a:effectLst>
                  <a:glow rad="101600">
                    <a:schemeClr val="tx1">
                      <a:alpha val="99000"/>
                    </a:schemeClr>
                  </a:glow>
                </a:effectLst>
                <a:latin typeface="Arial"/>
                <a:cs typeface="Arial"/>
              </a:rPr>
              <a:t>الفداء</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هناك حاجة للفداء نتيجة لخطية الإنسان (3 : 1 – 7) لكن الله فدى آدم و حواء من خلال ذبيحة حيوانية (3 : 21) و بالتالي فإن فادياً من نسل حواء سوف يهزم الشيطان أخيراً (3 : 15) ممثلاً في شخصية يوسف (45 : 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697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charset="0"/>
                <a:ea typeface="ＭＳ Ｐゴシック" charset="0"/>
                <a:cs typeface="Arial" charset="0"/>
              </a:rPr>
              <a:t>Moon</a:t>
            </a:r>
          </a:p>
        </p:txBody>
      </p:sp>
      <p:pic>
        <p:nvPicPr>
          <p:cNvPr id="217090" name="Picture 7" descr="npo0000e4"/>
          <p:cNvPicPr>
            <a:picLocks noChangeAspect="1" noChangeArrowheads="1"/>
          </p:cNvPicPr>
          <p:nvPr/>
        </p:nvPicPr>
        <p:blipFill>
          <a:blip r:embed="rId3">
            <a:extLst>
              <a:ext uri="{28A0092B-C50C-407E-A947-70E740481C1C}">
                <a14:useLocalDpi xmlns:a14="http://schemas.microsoft.com/office/drawing/2010/main" val="0"/>
              </a:ext>
            </a:extLst>
          </a:blip>
          <a:srcRect b="14098"/>
          <a:stretch>
            <a:fillRect/>
          </a:stretch>
        </p:blipFill>
        <p:spPr bwMode="auto">
          <a:xfrm>
            <a:off x="-139443" y="-12755"/>
            <a:ext cx="9283443" cy="69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خلق الله .... اليوم 4</a:t>
            </a:r>
            <a:endParaRPr lang="en-US" dirty="0"/>
          </a:p>
        </p:txBody>
      </p:sp>
      <p:sp>
        <p:nvSpPr>
          <p:cNvPr id="2357252" name="Text Box 4"/>
          <p:cNvSpPr txBox="1">
            <a:spLocks noChangeArrowheads="1"/>
          </p:cNvSpPr>
          <p:nvPr/>
        </p:nvSpPr>
        <p:spPr bwMode="auto">
          <a:xfrm>
            <a:off x="228600" y="1371600"/>
            <a:ext cx="215558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و النور الأصغر لحكم الليل (16ب)</a:t>
            </a:r>
            <a:endParaRPr lang="en-US" dirty="0"/>
          </a:p>
        </p:txBody>
      </p:sp>
    </p:spTree>
    <p:extLst>
      <p:ext uri="{BB962C8B-B14F-4D97-AF65-F5344CB8AC3E}">
        <p14:creationId xmlns:p14="http://schemas.microsoft.com/office/powerpoint/2010/main" val="23338877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charset="0"/>
                <a:ea typeface="ＭＳ Ｐゴシック" charset="0"/>
                <a:cs typeface="Arial"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200329"/>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و النجوم (16ت)</a:t>
            </a:r>
            <a:endParaRPr lang="en-US" dirty="0"/>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cs typeface="Arial" charset="0"/>
              </a:rPr>
              <a:t>خلق الله .... اليوم 4</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4416427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a:latin typeface="Arial" charset="0"/>
                <a:ea typeface="ＭＳ Ｐゴシック" charset="0"/>
                <a:cs typeface="Arial"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4</a:t>
            </a:r>
            <a:endParaRPr lang="en-US" sz="3600" b="1" dirty="0">
              <a:solidFill>
                <a:srgbClr val="FFFFFF"/>
              </a:solidFill>
              <a:effectLst>
                <a:outerShdw blurRad="38100" dist="38100" dir="2700000" algn="tl">
                  <a:srgbClr val="000000"/>
                </a:outerShdw>
              </a:effectLst>
              <a:cs typeface="Arial" charset="0"/>
            </a:endParaRPr>
          </a:p>
        </p:txBody>
      </p:sp>
      <p:sp>
        <p:nvSpPr>
          <p:cNvPr id="2361348" name="Text Box 4"/>
          <p:cNvSpPr txBox="1">
            <a:spLocks noChangeArrowheads="1"/>
          </p:cNvSpPr>
          <p:nvPr/>
        </p:nvSpPr>
        <p:spPr bwMode="auto">
          <a:xfrm>
            <a:off x="0" y="2819400"/>
            <a:ext cx="914400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و جعلها الله في جلد السماء لتنير على الأرض و لتحكم على النهار و الليل و لتفصل بين النور و الظلمة و رأى الله ذلك أنه حسن و كان مساء و كان صباح يوماً رابعاً (17 - 19)</a:t>
            </a:r>
            <a:endParaRPr lang="en-US" dirty="0"/>
          </a:p>
        </p:txBody>
      </p:sp>
    </p:spTree>
    <p:extLst>
      <p:ext uri="{BB962C8B-B14F-4D97-AF65-F5344CB8AC3E}">
        <p14:creationId xmlns:p14="http://schemas.microsoft.com/office/powerpoint/2010/main" val="5277054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a:latin typeface="Arial" charset="0"/>
                <a:ea typeface="ＭＳ Ｐゴシック" charset="0"/>
                <a:cs typeface="Arial"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63396" name="Text Box 4"/>
          <p:cNvSpPr txBox="1">
            <a:spLocks noChangeArrowheads="1"/>
          </p:cNvSpPr>
          <p:nvPr/>
        </p:nvSpPr>
        <p:spPr bwMode="auto">
          <a:xfrm>
            <a:off x="228600" y="3962400"/>
            <a:ext cx="56388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و قال الله لتفض المياه زحافات ذات نفس حية (20أ)</a:t>
            </a:r>
            <a:endParaRPr lang="en-US" dirty="0"/>
          </a:p>
        </p:txBody>
      </p:sp>
    </p:spTree>
    <p:extLst>
      <p:ext uri="{BB962C8B-B14F-4D97-AF65-F5344CB8AC3E}">
        <p14:creationId xmlns:p14="http://schemas.microsoft.com/office/powerpoint/2010/main" val="4242405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a:latin typeface="Arial" charset="0"/>
                <a:ea typeface="ＭＳ Ｐゴシック" charset="0"/>
                <a:cs typeface="Arial"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65444" name="Text Box 4"/>
          <p:cNvSpPr txBox="1">
            <a:spLocks noChangeArrowheads="1"/>
          </p:cNvSpPr>
          <p:nvPr/>
        </p:nvSpPr>
        <p:spPr bwMode="auto">
          <a:xfrm>
            <a:off x="3576270" y="3886200"/>
            <a:ext cx="549153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altLang="ja-JP" dirty="0"/>
              <a:t>و ليطر طير فوق الأرض على وجه جلد السماء (20ب)</a:t>
            </a:r>
            <a:endParaRPr lang="en-US" dirty="0"/>
          </a:p>
        </p:txBody>
      </p:sp>
    </p:spTree>
    <p:extLst>
      <p:ext uri="{BB962C8B-B14F-4D97-AF65-F5344CB8AC3E}">
        <p14:creationId xmlns:p14="http://schemas.microsoft.com/office/powerpoint/2010/main" val="29796112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67492" name="Text Box 4"/>
          <p:cNvSpPr txBox="1">
            <a:spLocks noChangeArrowheads="1"/>
          </p:cNvSpPr>
          <p:nvPr/>
        </p:nvSpPr>
        <p:spPr bwMode="auto">
          <a:xfrm>
            <a:off x="0" y="4419600"/>
            <a:ext cx="91440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فخلق الله التنانين العظام و كل ذوات الأنفس الحية الدبابة التي فاضت بها المياه كأجناسها (21أ)</a:t>
            </a:r>
            <a:endParaRPr lang="en-US" dirty="0"/>
          </a:p>
        </p:txBody>
      </p:sp>
    </p:spTree>
    <p:extLst>
      <p:ext uri="{BB962C8B-B14F-4D97-AF65-F5344CB8AC3E}">
        <p14:creationId xmlns:p14="http://schemas.microsoft.com/office/powerpoint/2010/main" val="20470548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a:latin typeface="Arial" charset="0"/>
                <a:ea typeface="ＭＳ Ｐゴシック" charset="0"/>
                <a:cs typeface="Arial"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69540" name="Text Box 4"/>
          <p:cNvSpPr txBox="1">
            <a:spLocks noChangeArrowheads="1"/>
          </p:cNvSpPr>
          <p:nvPr/>
        </p:nvSpPr>
        <p:spPr bwMode="auto">
          <a:xfrm>
            <a:off x="152400" y="4397375"/>
            <a:ext cx="48006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600" b="1" dirty="0">
                <a:solidFill>
                  <a:srgbClr val="000000"/>
                </a:solidFill>
                <a:effectLst>
                  <a:glow rad="228600">
                    <a:srgbClr val="FFFFFF"/>
                  </a:glow>
                </a:effectLst>
                <a:latin typeface="Times New Roman" pitchFamily="18" charset="0"/>
                <a:cs typeface="Times New Roman" pitchFamily="18" charset="0"/>
              </a:rPr>
              <a:t>و كل طائر ذي جناح كجنسه و رأى الله ذلك أنه حسن (21ب)</a:t>
            </a:r>
            <a:endParaRPr lang="en-US" sz="3600" b="1" dirty="0">
              <a:solidFill>
                <a:srgbClr val="000000"/>
              </a:solidFill>
              <a:effectLst>
                <a:glow rad="228600">
                  <a:srgbClr val="FFFFFF"/>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2453064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a:latin typeface="Arial" charset="0"/>
                <a:ea typeface="ＭＳ Ｐゴシック" charset="0"/>
                <a:cs typeface="Arial"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FFFCC"/>
                </a:solidFill>
                <a:effectLst>
                  <a:outerShdw blurRad="38100" dist="38100" dir="2700000" algn="tl">
                    <a:srgbClr val="000000"/>
                  </a:outerShdw>
                </a:effectLst>
                <a:cs typeface="Arial" charset="0"/>
              </a:rPr>
              <a:t>خلق الله .... اليوم 5</a:t>
            </a:r>
            <a:endParaRPr lang="en-US" sz="3600" b="1" dirty="0">
              <a:solidFill>
                <a:srgbClr val="FFFFCC"/>
              </a:solidFill>
              <a:effectLst>
                <a:outerShdw blurRad="38100" dist="38100" dir="2700000" algn="tl">
                  <a:srgbClr val="000000"/>
                </a:outerShdw>
              </a:effectLst>
              <a:cs typeface="Arial" charset="0"/>
            </a:endParaRPr>
          </a:p>
        </p:txBody>
      </p:sp>
      <p:sp>
        <p:nvSpPr>
          <p:cNvPr id="2371588" name="Text Box 4"/>
          <p:cNvSpPr txBox="1">
            <a:spLocks noChangeArrowheads="1"/>
          </p:cNvSpPr>
          <p:nvPr/>
        </p:nvSpPr>
        <p:spPr bwMode="auto">
          <a:xfrm>
            <a:off x="1682295" y="3825875"/>
            <a:ext cx="7461705"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effectLst>
                  <a:glow rad="139700">
                    <a:srgbClr val="DADADA">
                      <a:lumMod val="10000"/>
                      <a:alpha val="99000"/>
                    </a:srgbClr>
                  </a:glow>
                </a:effectLst>
                <a:latin typeface="Tahoma"/>
                <a:ea typeface="ＭＳ Ｐゴシック" charset="0"/>
              </a:rPr>
              <a:t>و باركها الله قائلاً أثمري و اكثري و املأي المياه في البحار و ليكثر الطير على الأرض (22)</a:t>
            </a:r>
            <a:endParaRPr lang="en-US" dirty="0">
              <a:effectLst>
                <a:glow rad="139700">
                  <a:srgbClr val="DADADA">
                    <a:lumMod val="10000"/>
                    <a:alpha val="99000"/>
                  </a:srgbClr>
                </a:glow>
              </a:effectLst>
              <a:latin typeface="Tahoma"/>
              <a:ea typeface="ＭＳ Ｐゴシック" charset="0"/>
            </a:endParaRPr>
          </a:p>
        </p:txBody>
      </p:sp>
    </p:spTree>
    <p:extLst>
      <p:ext uri="{BB962C8B-B14F-4D97-AF65-F5344CB8AC3E}">
        <p14:creationId xmlns:p14="http://schemas.microsoft.com/office/powerpoint/2010/main" val="21643096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a:latin typeface="Arial" charset="0"/>
                <a:ea typeface="ＭＳ Ｐゴシック" charset="0"/>
                <a:cs typeface="Arial"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5</a:t>
            </a:r>
            <a:endParaRPr lang="en-US" sz="3600" b="1" dirty="0">
              <a:solidFill>
                <a:srgbClr val="FFFFFF"/>
              </a:solidFill>
              <a:effectLst>
                <a:outerShdw blurRad="38100" dist="38100" dir="2700000" algn="tl">
                  <a:srgbClr val="000000"/>
                </a:outerShdw>
              </a:effectLst>
              <a:cs typeface="Arial" charset="0"/>
            </a:endParaRPr>
          </a:p>
        </p:txBody>
      </p:sp>
      <p:sp>
        <p:nvSpPr>
          <p:cNvPr id="2373636" name="Text Box 4"/>
          <p:cNvSpPr txBox="1">
            <a:spLocks noChangeArrowheads="1"/>
          </p:cNvSpPr>
          <p:nvPr/>
        </p:nvSpPr>
        <p:spPr bwMode="auto">
          <a:xfrm>
            <a:off x="5257800" y="3843338"/>
            <a:ext cx="36576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outerShdw blurRad="38100" dist="38100" dir="2700000" algn="tl">
                    <a:srgbClr val="000000"/>
                  </a:outerShdw>
                </a:effectLst>
                <a:cs typeface="Arial" charset="0"/>
              </a:rPr>
              <a:t>و كان مساء و كان صباح يوماً خامساً (23)</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2615957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خلق الله .... اليوم ٦</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375684" name="Text Box 4"/>
          <p:cNvSpPr txBox="1">
            <a:spLocks noChangeArrowheads="1"/>
          </p:cNvSpPr>
          <p:nvPr/>
        </p:nvSpPr>
        <p:spPr bwMode="auto">
          <a:xfrm>
            <a:off x="152400" y="1600200"/>
            <a:ext cx="87630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و قال الله لتخرج الأرض ذوات أنفس حية كجنسها بهائم و دبابات و وحوش كأجناسها و كان كذلك فعمل الله وحوش الأرض كاجناسها و البهائم كأجناسها و جميع دبابات الأرض كأجناسها و رأى الله ذلك أنه حسن .</a:t>
            </a:r>
          </a:p>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(تكوين ١: ٢٤-٢٥)</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2811545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ar-JO" altLang="zh-CN" sz="4000" b="1" dirty="0">
                <a:solidFill>
                  <a:schemeClr val="bg1"/>
                </a:solidFill>
                <a:latin typeface="Arial" charset="0"/>
                <a:ea typeface="ＭＳ Ｐゴシック" charset="0"/>
                <a:cs typeface="Arial" charset="0"/>
              </a:rPr>
              <a:t>تكوين</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7867" y="73968"/>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483959"/>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kern="1200" dirty="0">
                          <a:solidFill>
                            <a:schemeClr val="bg1"/>
                          </a:solidFill>
                          <a:effectLst/>
                          <a:latin typeface="Arial" panose="020B0604020202020204" pitchFamily="34" charset="0"/>
                          <a:cs typeface="Arial" panose="020B0604020202020204" pitchFamily="34" charset="0"/>
                        </a:rPr>
                        <a:t>الأصل في الإختيار و الوعد</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الخليقة</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الطوفان</a:t>
                      </a:r>
                      <a:endParaRPr lang="en-US" sz="16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بابل</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إبراهيم</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إسحق</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يعقوب</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يوسف</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الأحداث</a:t>
                      </a:r>
                      <a:r>
                        <a:rPr lang="ar-JO" sz="1600" b="1" baseline="0" dirty="0">
                          <a:solidFill>
                            <a:schemeClr val="bg1"/>
                          </a:solidFill>
                          <a:latin typeface="Arial" panose="020B0604020202020204" pitchFamily="34" charset="0"/>
                          <a:cs typeface="Arial" panose="020B0604020202020204" pitchFamily="34" charset="0"/>
                        </a:rPr>
                        <a:t> الأولية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الشخصيات الآبائية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rtl="1"/>
                      <a:r>
                        <a:rPr lang="ar-JO" sz="1600" b="1" dirty="0">
                          <a:solidFill>
                            <a:schemeClr val="bg1"/>
                          </a:solidFill>
                          <a:latin typeface="Arial" panose="020B0604020202020204" pitchFamily="34" charset="0"/>
                          <a:cs typeface="Arial" panose="020B0604020202020204" pitchFamily="34" charset="0"/>
                        </a:rPr>
                        <a:t>1 : 1 – 11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rtl="1"/>
                      <a:r>
                        <a:rPr lang="ar-JO" sz="1600" b="1" dirty="0">
                          <a:solidFill>
                            <a:schemeClr val="bg1"/>
                          </a:solidFill>
                          <a:latin typeface="Arial" panose="020B0604020202020204" pitchFamily="34" charset="0"/>
                          <a:cs typeface="Arial" panose="020B0604020202020204" pitchFamily="34" charset="0"/>
                        </a:rPr>
                        <a:t>11 : 27 – 50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اختيار</a:t>
                      </a:r>
                      <a:r>
                        <a:rPr lang="ar-JO" sz="1600" b="1" baseline="0" dirty="0">
                          <a:solidFill>
                            <a:schemeClr val="bg1"/>
                          </a:solidFill>
                          <a:latin typeface="Arial" panose="020B0604020202020204" pitchFamily="34" charset="0"/>
                          <a:cs typeface="Arial" panose="020B0604020202020204" pitchFamily="34" charset="0"/>
                        </a:rPr>
                        <a:t>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وعد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آدم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إبراهيم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خمس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4</a:t>
                      </a:r>
                      <a:r>
                        <a:rPr lang="ar-JO" sz="1600" b="1" baseline="0" dirty="0">
                          <a:solidFill>
                            <a:schemeClr val="bg1"/>
                          </a:solidFill>
                          <a:latin typeface="Arial" panose="020B0604020202020204" pitchFamily="34" charset="0"/>
                          <a:cs typeface="Arial" panose="020B0604020202020204" pitchFamily="34" charset="0"/>
                        </a:rPr>
                        <a:t> أخماس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بلاد</a:t>
                      </a:r>
                      <a:r>
                        <a:rPr lang="ar-JO" sz="1600" b="1" baseline="0" dirty="0">
                          <a:solidFill>
                            <a:schemeClr val="bg1"/>
                          </a:solidFill>
                          <a:latin typeface="Arial" panose="020B0604020202020204" pitchFamily="34" charset="0"/>
                          <a:cs typeface="Arial" panose="020B0604020202020204" pitchFamily="34" charset="0"/>
                        </a:rPr>
                        <a:t> ما بين النهرين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dirty="0">
                          <a:solidFill>
                            <a:schemeClr val="bg1"/>
                          </a:solidFill>
                          <a:latin typeface="Arial" panose="020B0604020202020204" pitchFamily="34" charset="0"/>
                          <a:cs typeface="Arial" panose="020B0604020202020204" pitchFamily="34" charset="0"/>
                        </a:rPr>
                        <a:t>كنعان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681366">
                <a:tc gridSpan="8">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2083 سنة</a:t>
                      </a:r>
                      <a:endParaRPr lang="en-US" sz="1600" b="1" kern="1200" dirty="0">
                        <a:solidFill>
                          <a:schemeClr val="bg1"/>
                        </a:solidFill>
                        <a:effectLst/>
                        <a:latin typeface="Arial" panose="020B0604020202020204" pitchFamily="34" charset="0"/>
                        <a:cs typeface="Arial" panose="020B0604020202020204" pitchFamily="34" charset="0"/>
                      </a:endParaRPr>
                    </a:p>
                    <a:p>
                      <a:pPr algn="ctr"/>
                      <a:r>
                        <a:rPr lang="en-US" sz="1600" b="1" kern="1200" dirty="0">
                          <a:solidFill>
                            <a:schemeClr val="bg1"/>
                          </a:solidFill>
                          <a:effectLst/>
                          <a:latin typeface="Arial" panose="020B0604020202020204" pitchFamily="34" charset="0"/>
                          <a:cs typeface="Arial" panose="020B0604020202020204" pitchFamily="34" charset="0"/>
                        </a:rPr>
                        <a:t>(</a:t>
                      </a:r>
                      <a:r>
                        <a:rPr lang="ar-JO" sz="1600" b="1" kern="1200" dirty="0">
                          <a:solidFill>
                            <a:schemeClr val="bg1"/>
                          </a:solidFill>
                          <a:effectLst/>
                          <a:latin typeface="Arial" panose="020B0604020202020204" pitchFamily="34" charset="0"/>
                          <a:cs typeface="Arial" panose="020B0604020202020204" pitchFamily="34" charset="0"/>
                        </a:rPr>
                        <a:t>4143 – 2060 ق.م</a:t>
                      </a:r>
                      <a:r>
                        <a:rPr lang="en-US" sz="1600" b="1" kern="1200" dirty="0">
                          <a:solidFill>
                            <a:schemeClr val="bg1"/>
                          </a:solidFill>
                          <a:effectLst/>
                          <a:latin typeface="Arial" panose="020B0604020202020204" pitchFamily="34" charset="0"/>
                          <a:cs typeface="Arial" panose="020B0604020202020204" pitchFamily="34" charset="0"/>
                        </a:rPr>
                        <a:t>)</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215 سنة</a:t>
                      </a:r>
                      <a:endParaRPr lang="en-US" sz="1600" b="1" kern="1200" dirty="0">
                        <a:solidFill>
                          <a:schemeClr val="bg1"/>
                        </a:solidFill>
                        <a:effectLst/>
                        <a:latin typeface="Arial" panose="020B0604020202020204" pitchFamily="34" charset="0"/>
                        <a:cs typeface="Arial" panose="020B0604020202020204" pitchFamily="34" charset="0"/>
                      </a:endParaRPr>
                    </a:p>
                    <a:p>
                      <a:pPr algn="ctr"/>
                      <a:r>
                        <a:rPr lang="en-US" sz="1600" b="1" kern="1200" dirty="0">
                          <a:solidFill>
                            <a:schemeClr val="bg1"/>
                          </a:solidFill>
                          <a:effectLst/>
                          <a:latin typeface="Arial" panose="020B0604020202020204" pitchFamily="34" charset="0"/>
                          <a:cs typeface="Arial" panose="020B0604020202020204" pitchFamily="34" charset="0"/>
                        </a:rPr>
                        <a:t>(</a:t>
                      </a:r>
                      <a:r>
                        <a:rPr lang="ar-JO" sz="1600" b="1" kern="1200" dirty="0">
                          <a:solidFill>
                            <a:schemeClr val="bg1"/>
                          </a:solidFill>
                          <a:effectLst/>
                          <a:latin typeface="Arial" panose="020B0604020202020204" pitchFamily="34" charset="0"/>
                          <a:cs typeface="Arial" panose="020B0604020202020204" pitchFamily="34" charset="0"/>
                        </a:rPr>
                        <a:t>2060</a:t>
                      </a:r>
                      <a:r>
                        <a:rPr lang="ar-JO" sz="1600" b="1" kern="1200" baseline="0" dirty="0">
                          <a:solidFill>
                            <a:schemeClr val="bg1"/>
                          </a:solidFill>
                          <a:effectLst/>
                          <a:latin typeface="Arial" panose="020B0604020202020204" pitchFamily="34" charset="0"/>
                          <a:cs typeface="Arial" panose="020B0604020202020204" pitchFamily="34" charset="0"/>
                        </a:rPr>
                        <a:t> – 1845 ق.م</a:t>
                      </a:r>
                      <a:r>
                        <a:rPr lang="en-US" sz="1600" b="1" kern="1200" dirty="0">
                          <a:solidFill>
                            <a:schemeClr val="bg1"/>
                          </a:solidFill>
                          <a:effectLst/>
                          <a:latin typeface="Arial" panose="020B0604020202020204" pitchFamily="34" charset="0"/>
                          <a:cs typeface="Arial" panose="020B0604020202020204" pitchFamily="34" charset="0"/>
                        </a:rPr>
                        <a:t>)</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71 سنة</a:t>
                      </a:r>
                      <a:endParaRPr lang="en-US" sz="1600" b="1" kern="1200" dirty="0">
                        <a:solidFill>
                          <a:schemeClr val="bg1"/>
                        </a:solidFill>
                        <a:effectLst/>
                        <a:latin typeface="Arial" panose="020B0604020202020204" pitchFamily="34" charset="0"/>
                        <a:cs typeface="Arial" panose="020B0604020202020204" pitchFamily="34" charset="0"/>
                      </a:endParaRPr>
                    </a:p>
                    <a:p>
                      <a:pPr algn="ctr"/>
                      <a:r>
                        <a:rPr lang="en-US" sz="1600" b="1" kern="1200" dirty="0">
                          <a:solidFill>
                            <a:schemeClr val="bg1"/>
                          </a:solidFill>
                          <a:effectLst/>
                          <a:latin typeface="Arial" panose="020B0604020202020204" pitchFamily="34" charset="0"/>
                          <a:cs typeface="Arial" panose="020B0604020202020204" pitchFamily="34" charset="0"/>
                        </a:rPr>
                        <a:t>(</a:t>
                      </a:r>
                      <a:r>
                        <a:rPr lang="ar-JO" sz="1600" b="1" kern="1200" dirty="0">
                          <a:solidFill>
                            <a:schemeClr val="bg1"/>
                          </a:solidFill>
                          <a:effectLst/>
                          <a:latin typeface="Arial" panose="020B0604020202020204" pitchFamily="34" charset="0"/>
                          <a:cs typeface="Arial" panose="020B0604020202020204" pitchFamily="34" charset="0"/>
                        </a:rPr>
                        <a:t>1845 – 1774 ق.م</a:t>
                      </a:r>
                      <a:r>
                        <a:rPr lang="en-US" sz="1600" b="1" kern="1200" dirty="0">
                          <a:solidFill>
                            <a:schemeClr val="bg1"/>
                          </a:solidFill>
                          <a:effectLst/>
                          <a:latin typeface="Arial" panose="020B0604020202020204" pitchFamily="34" charset="0"/>
                          <a:cs typeface="Arial" panose="020B0604020202020204" pitchFamily="34" charset="0"/>
                        </a:rPr>
                        <a:t>)</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مواليد</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السموات و الأرض</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أبناء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تارح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الخليقة</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ما بعد الخليقة</a:t>
                      </a: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 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 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إبراهيم و 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ابناء</a:t>
                      </a:r>
                      <a:r>
                        <a:rPr lang="ar-JO" sz="1400" b="1"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 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يوسف</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rtl="1">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 1 : 1</a:t>
                      </a:r>
                      <a:br>
                        <a:rPr lang="en-US" sz="1400" b="1" dirty="0">
                          <a:solidFill>
                            <a:schemeClr val="bg1"/>
                          </a:solidFill>
                          <a:effectLst/>
                          <a:latin typeface="Arial" panose="020B0604020202020204" pitchFamily="34" charset="0"/>
                          <a:cs typeface="Arial" panose="020B0604020202020204" pitchFamily="34" charset="0"/>
                        </a:rPr>
                      </a:br>
                      <a:r>
                        <a:rPr lang="en-US" sz="1400" b="1" dirty="0">
                          <a:solidFill>
                            <a:schemeClr val="bg1"/>
                          </a:solidFill>
                          <a:effectLst/>
                          <a:latin typeface="Arial" panose="020B0604020202020204" pitchFamily="34" charset="0"/>
                          <a:cs typeface="Arial" panose="020B0604020202020204" pitchFamily="34" charset="0"/>
                        </a:rPr>
                        <a:t>3 : 2</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 : 4 –</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 4 :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5</a:t>
                      </a:r>
                      <a:r>
                        <a:rPr lang="ar-JO" sz="1400" b="1" baseline="0" dirty="0">
                          <a:solidFill>
                            <a:schemeClr val="bg1"/>
                          </a:solidFill>
                          <a:effectLst/>
                          <a:latin typeface="Arial" panose="020B0604020202020204" pitchFamily="34" charset="0"/>
                          <a:ea typeface="+mn-ea"/>
                          <a:cs typeface="Arial" panose="020B0604020202020204" pitchFamily="34" charset="0"/>
                        </a:rPr>
                        <a:t> : 1 – 6 : 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6 : 9 – 9 :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10 : 1 – 11 : 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 : 10 - 26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 : 27 – 25 : 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25 : 12 - 18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25 : 19 – 35 :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36 : 1 – 37 : 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37 : 2 – 50 :</a:t>
                      </a:r>
                      <a:r>
                        <a:rPr lang="ar-JO" sz="1400" b="1" baseline="0" dirty="0">
                          <a:solidFill>
                            <a:schemeClr val="bg1"/>
                          </a:solidFill>
                          <a:effectLst/>
                          <a:latin typeface="Arial" panose="020B0604020202020204" pitchFamily="34" charset="0"/>
                          <a:cs typeface="Arial" panose="020B0604020202020204" pitchFamily="34" charset="0"/>
                        </a:rPr>
                        <a:t>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يغطي 2369 سنة من التاريخ</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كتب خلال التيهان في البرية (1405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1139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sz="3600" b="1" dirty="0">
                <a:solidFill>
                  <a:srgbClr val="FFFFFF"/>
                </a:solidFill>
                <a:effectLst>
                  <a:glow rad="215900">
                    <a:srgbClr val="000000"/>
                  </a:glow>
                </a:effectLst>
                <a:latin typeface="Arial" charset="0"/>
                <a:cs typeface="Arial" charset="0"/>
              </a:rPr>
              <a:t>خلق الله .... اليوم ٦</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sz="3600" b="1" dirty="0">
                <a:solidFill>
                  <a:srgbClr val="FFFFFF"/>
                </a:solidFill>
                <a:effectLst>
                  <a:glow rad="215900">
                    <a:srgbClr val="000000"/>
                  </a:glow>
                </a:effectLst>
                <a:latin typeface="Arial" charset="0"/>
                <a:cs typeface="Arial" charset="0"/>
              </a:rPr>
              <a:t>و قال الله نعمل الإنسان على </a:t>
            </a:r>
            <a:r>
              <a:rPr lang="ar-JO" sz="3600" b="1" dirty="0">
                <a:solidFill>
                  <a:srgbClr val="FFFF00"/>
                </a:solidFill>
                <a:effectLst>
                  <a:glow rad="215900">
                    <a:srgbClr val="000000"/>
                  </a:glow>
                </a:effectLst>
                <a:latin typeface="Arial" charset="0"/>
                <a:cs typeface="Arial" charset="0"/>
              </a:rPr>
              <a:t>صورتنا</a:t>
            </a:r>
            <a:r>
              <a:rPr lang="ar-JO" sz="3600" b="1" dirty="0">
                <a:solidFill>
                  <a:srgbClr val="FFFFFF"/>
                </a:solidFill>
                <a:effectLst>
                  <a:glow rad="215900">
                    <a:srgbClr val="000000"/>
                  </a:glow>
                </a:effectLst>
                <a:latin typeface="Arial" charset="0"/>
                <a:cs typeface="Arial" charset="0"/>
              </a:rPr>
              <a:t> كشبهنا </a:t>
            </a:r>
            <a:r>
              <a:rPr lang="ar-JO" sz="3600" b="1" dirty="0">
                <a:solidFill>
                  <a:srgbClr val="FFFF00"/>
                </a:solidFill>
                <a:effectLst>
                  <a:glow rad="215900">
                    <a:srgbClr val="000000"/>
                  </a:glow>
                </a:effectLst>
                <a:latin typeface="Arial" charset="0"/>
                <a:cs typeface="Arial" charset="0"/>
              </a:rPr>
              <a:t>فيتسلطون</a:t>
            </a:r>
            <a:r>
              <a:rPr lang="ar-JO" sz="3600" b="1" dirty="0">
                <a:solidFill>
                  <a:srgbClr val="FFFFFF"/>
                </a:solidFill>
                <a:effectLst>
                  <a:glow rad="215900">
                    <a:srgbClr val="000000"/>
                  </a:glow>
                </a:effectLst>
                <a:latin typeface="Arial" charset="0"/>
                <a:cs typeface="Arial" charset="0"/>
              </a:rPr>
              <a:t> على سمك البحر و على طير السماء و على البهائم و على كل الأرض و على جميع الدبابات التي تدب على الأرض</a:t>
            </a:r>
          </a:p>
          <a:p>
            <a:pPr algn="ctr" defTabSz="914400" fontAlgn="base">
              <a:spcBef>
                <a:spcPct val="50000"/>
              </a:spcBef>
              <a:spcAft>
                <a:spcPct val="0"/>
              </a:spcAft>
            </a:pPr>
            <a:r>
              <a:rPr lang="ar-JO" sz="3600" b="1" dirty="0">
                <a:solidFill>
                  <a:srgbClr val="FFFFFF"/>
                </a:solidFill>
                <a:effectLst>
                  <a:glow rad="215900">
                    <a:srgbClr val="000000"/>
                  </a:glow>
                </a:effectLst>
                <a:latin typeface="Arial" charset="0"/>
                <a:cs typeface="Arial" charset="0"/>
              </a:rPr>
              <a:t>(تكوين ١ : ٢٦)</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15823951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52400">
                    <a:srgbClr val="000000"/>
                  </a:glow>
                </a:effectLst>
                <a:latin typeface="Arial" charset="0"/>
                <a:cs typeface="Arial" charset="0"/>
              </a:rPr>
              <a:t>خلق الله .... اليوم ٦</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ar-JO" sz="3600" b="1" dirty="0">
                <a:solidFill>
                  <a:srgbClr val="FFFFFF"/>
                </a:solidFill>
                <a:effectLst>
                  <a:glow rad="152400">
                    <a:srgbClr val="000000"/>
                  </a:glow>
                </a:effectLst>
                <a:latin typeface="Arial" charset="0"/>
                <a:cs typeface="Arial" charset="0"/>
              </a:rPr>
              <a:t>على صورة الله خلقه</a:t>
            </a:r>
            <a:endParaRPr lang="en-US" sz="36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3536172" y="88997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ar-JO" sz="3600" b="1" dirty="0">
                <a:solidFill>
                  <a:srgbClr val="FFFFFF"/>
                </a:solidFill>
                <a:effectLst>
                  <a:glow rad="152400">
                    <a:srgbClr val="000000"/>
                  </a:glow>
                </a:effectLst>
                <a:latin typeface="Arial" charset="0"/>
                <a:cs typeface="Arial" charset="0"/>
              </a:rPr>
              <a:t>فخلق الله الإنسان على صورته</a:t>
            </a:r>
            <a:endParaRPr lang="en-US" sz="36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615950" y="5336208"/>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ar-JO" sz="3600" b="1" dirty="0">
                <a:solidFill>
                  <a:srgbClr val="FFFFFF"/>
                </a:solidFill>
                <a:effectLst>
                  <a:glow rad="152400">
                    <a:srgbClr val="000000"/>
                  </a:glow>
                </a:effectLst>
                <a:latin typeface="Arial" charset="0"/>
                <a:cs typeface="Arial" charset="0"/>
              </a:rPr>
              <a:t>ذكراً و أنثى خلقهم (تكوين ١ : ٢٧)</a:t>
            </a:r>
            <a:endParaRPr lang="en-US" sz="36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kern="0">
              <a:solidFill>
                <a:srgbClr val="000000"/>
              </a:solidFill>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على كل حيوان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يدب على الأرض </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(تكوين ١ : ٢٨)</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على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طير</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 السماء</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تسلطوا على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سمك</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 البحر</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باركهم الله و قال لهم أثمروا و اكثروا و املأوا الأرض و أخضعوها</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ar-JO" dirty="0">
                <a:latin typeface="Arial"/>
                <a:cs typeface="Arial"/>
              </a:rPr>
              <a:t>و قال الله إني قد أعطيتكم كل بقل يبزر بزراً على وجه كل الأرض و كل شجر فيه ثمر يبزر بزراً لكم يكون طعاماً (٢٩)</a:t>
            </a:r>
            <a:endParaRPr lang="en-US" dirty="0">
              <a:latin typeface="Arial"/>
              <a:cs typeface="Arial"/>
            </a:endParaRPr>
          </a:p>
        </p:txBody>
      </p:sp>
    </p:spTree>
    <p:extLst>
      <p:ext uri="{BB962C8B-B14F-4D97-AF65-F5344CB8AC3E}">
        <p14:creationId xmlns:p14="http://schemas.microsoft.com/office/powerpoint/2010/main" val="25530059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152400" y="3962400"/>
            <a:ext cx="91440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altLang="ja-JP" dirty="0"/>
              <a:t>و لكل حيوان الأرض و كل طير السماء و كل دبابة على الأرض فيها نفس حية أعطيت كل عشب أخضر طعاماً (30)</a:t>
            </a:r>
            <a:endParaRPr lang="en-US" dirty="0"/>
          </a:p>
        </p:txBody>
      </p:sp>
    </p:spTree>
    <p:extLst>
      <p:ext uri="{BB962C8B-B14F-4D97-AF65-F5344CB8AC3E}">
        <p14:creationId xmlns:p14="http://schemas.microsoft.com/office/powerpoint/2010/main" val="4627371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خلق الله .... اليوم 6</a:t>
            </a:r>
            <a:endParaRPr lang="en-US" sz="3600" b="1" dirty="0">
              <a:solidFill>
                <a:srgbClr val="FFFFFF"/>
              </a:solidFill>
              <a:effectLst>
                <a:outerShdw blurRad="38100" dist="38100" dir="2700000" algn="tl">
                  <a:srgbClr val="000000"/>
                </a:outerShdw>
              </a:effectLst>
              <a:cs typeface="Arial"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رأى الله كل ما عمله فإذا هو حسن جداً </a:t>
            </a:r>
            <a:endParaRPr lang="en-US" sz="3600" b="1" dirty="0">
              <a:solidFill>
                <a:srgbClr val="FFFFFF"/>
              </a:solidFill>
              <a:effectLst>
                <a:outerShdw blurRad="38100" dist="38100" dir="2700000" algn="tl">
                  <a:srgbClr val="000000"/>
                </a:outerShdw>
              </a:effectLst>
              <a:cs typeface="Arial" charset="0"/>
            </a:endParaRPr>
          </a:p>
          <a:p>
            <a:pPr eaLnBrk="1" hangingPunct="1">
              <a:spcBef>
                <a:spcPct val="50000"/>
              </a:spcBef>
              <a:defRPr/>
            </a:pPr>
            <a:endParaRPr lang="en-US" sz="3600" b="1" dirty="0">
              <a:solidFill>
                <a:srgbClr val="FFFFFF"/>
              </a:solidFill>
              <a:effectLst>
                <a:outerShdw blurRad="38100" dist="38100" dir="2700000" algn="tl">
                  <a:srgbClr val="000000"/>
                </a:outerShdw>
              </a:effectLst>
              <a:cs typeface="Arial" charset="0"/>
            </a:endParaRPr>
          </a:p>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كان مساء و كان صباح يوماً سادساً (31)</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1525643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219200" y="304800"/>
            <a:ext cx="7848600" cy="1143000"/>
          </a:xfrm>
          <a:effectLst>
            <a:outerShdw blurRad="63500" dist="107763" dir="2700000" algn="ctr" rotWithShape="0">
              <a:srgbClr val="000000">
                <a:alpha val="74998"/>
              </a:srgbClr>
            </a:outerShdw>
          </a:effectLst>
        </p:spPr>
        <p:txBody>
          <a:bodyPr>
            <a:normAutofit fontScale="90000"/>
          </a:bodyPr>
          <a:lstStyle/>
          <a:p>
            <a:pPr>
              <a:defRPr/>
            </a:pPr>
            <a:r>
              <a:rPr lang="ar-JO" dirty="0">
                <a:latin typeface="Arial" charset="0"/>
                <a:cs typeface="ＭＳ Ｐゴシック" charset="0"/>
              </a:rPr>
              <a:t>ملكوت الله </a:t>
            </a:r>
            <a:br>
              <a:rPr lang="en-US" dirty="0">
                <a:latin typeface="Arial" charset="0"/>
                <a:ea typeface="ＭＳ Ｐゴシック" charset="0"/>
                <a:cs typeface="ＭＳ Ｐゴシック" charset="0"/>
              </a:rPr>
            </a:br>
            <a:r>
              <a:rPr lang="ar-JO" sz="3600" dirty="0">
                <a:latin typeface="Arial" charset="0"/>
                <a:ea typeface="ＭＳ Ｐゴシック" charset="0"/>
                <a:cs typeface="ＭＳ Ｐゴシック" charset="0"/>
              </a:rPr>
              <a:t>موضوع الكتاب المقدس الشامل</a:t>
            </a:r>
            <a:endParaRPr lang="en-US" dirty="0">
              <a:latin typeface="Arial" charset="0"/>
              <a:ea typeface="ＭＳ Ｐゴシック" charset="0"/>
              <a:cs typeface="ＭＳ Ｐゴシック" charset="0"/>
            </a:endParaRPr>
          </a:p>
        </p:txBody>
      </p:sp>
      <p:sp>
        <p:nvSpPr>
          <p:cNvPr id="1867780" name="Rectangle 4"/>
          <p:cNvSpPr>
            <a:spLocks noGrp="1" noChangeArrowheads="1"/>
          </p:cNvSpPr>
          <p:nvPr>
            <p:ph sz="half" idx="1"/>
          </p:nvPr>
        </p:nvSpPr>
        <p:spPr>
          <a:xfrm>
            <a:off x="0" y="1600200"/>
            <a:ext cx="4495800" cy="3886200"/>
          </a:xfrm>
        </p:spPr>
        <p:txBody>
          <a:bodyPr/>
          <a:lstStyle/>
          <a:p>
            <a:pPr marL="66675" indent="-66675" algn="r">
              <a:lnSpc>
                <a:spcPct val="80000"/>
              </a:lnSpc>
              <a:buFont typeface="Monotype Sorts" charset="0"/>
              <a:buNone/>
            </a:pPr>
            <a:r>
              <a:rPr lang="ar-JO" altLang="zh-CN" sz="2000" b="1" dirty="0">
                <a:latin typeface="+mj-lt"/>
                <a:ea typeface="SimSun" charset="0"/>
                <a:cs typeface="SimSun" charset="0"/>
              </a:rPr>
              <a:t>تكوين 1 : 26 - 28</a:t>
            </a:r>
            <a:endParaRPr lang="en-US" altLang="zh-CN" sz="2000" b="1" dirty="0">
              <a:latin typeface="+mj-lt"/>
              <a:ea typeface="SimSun" charset="0"/>
              <a:cs typeface="SimSun" charset="0"/>
            </a:endParaRP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gn="r">
              <a:lnSpc>
                <a:spcPct val="80000"/>
              </a:lnSpc>
              <a:buFont typeface="Monotype Sorts" charset="0"/>
              <a:buNone/>
            </a:pPr>
            <a:r>
              <a:rPr lang="ar-JO" altLang="zh-CN" sz="2000" b="1" dirty="0">
                <a:latin typeface="Arial" charset="0"/>
                <a:ea typeface="SimSun" charset="0"/>
                <a:cs typeface="SimSun" charset="0"/>
              </a:rPr>
              <a:t>و قال الله نعمل الإنسان على صورتنا كشبهنا </a:t>
            </a:r>
            <a:r>
              <a:rPr lang="ar-JO" altLang="zh-CN" sz="2000" b="1" dirty="0">
                <a:solidFill>
                  <a:srgbClr val="FFFF00"/>
                </a:solidFill>
                <a:latin typeface="Arial" charset="0"/>
                <a:ea typeface="SimSun" charset="0"/>
                <a:cs typeface="SimSun" charset="0"/>
              </a:rPr>
              <a:t>فيتسلطون</a:t>
            </a:r>
            <a:r>
              <a:rPr lang="ar-JO" altLang="zh-CN" sz="2000" b="1" dirty="0">
                <a:latin typeface="Arial" charset="0"/>
                <a:ea typeface="SimSun" charset="0"/>
                <a:cs typeface="SimSun" charset="0"/>
              </a:rPr>
              <a:t> على سمك البحر و على طير السماء و على البهائم و على كل الأرض و على جميع الدبابات التي تدب على الأرض فخلق الله الإنسان على صورته على صورة خلقه ذكراً و انثى خلقهم و باركهم الله و قال لهم أثمروا و اكثروا و املأوا الأرض و </a:t>
            </a:r>
            <a:r>
              <a:rPr lang="ar-JO" altLang="zh-CN" sz="2000" b="1" dirty="0">
                <a:solidFill>
                  <a:srgbClr val="FFFF00"/>
                </a:solidFill>
                <a:latin typeface="Arial" charset="0"/>
                <a:ea typeface="SimSun" charset="0"/>
                <a:cs typeface="SimSun" charset="0"/>
              </a:rPr>
              <a:t>أخضعوها و تسلطوا </a:t>
            </a:r>
            <a:r>
              <a:rPr lang="ar-JO" altLang="zh-CN" sz="2000" b="1" dirty="0">
                <a:latin typeface="Arial" charset="0"/>
                <a:ea typeface="SimSun" charset="0"/>
                <a:cs typeface="SimSun" charset="0"/>
              </a:rPr>
              <a:t>على سمك البحر و على طير السماء و على كل حيوان يدب على الأرض </a:t>
            </a:r>
            <a:endParaRPr lang="en-US" altLang="zh-CN" sz="2000" b="1" dirty="0">
              <a:latin typeface="Arial" charset="0"/>
              <a:ea typeface="ＭＳ Ｐゴシック" charset="0"/>
              <a:cs typeface="ＭＳ Ｐゴシック" charset="0"/>
            </a:endParaRPr>
          </a:p>
        </p:txBody>
      </p:sp>
      <p:sp>
        <p:nvSpPr>
          <p:cNvPr id="1867781" name="Rectangle 5"/>
          <p:cNvSpPr>
            <a:spLocks noGrp="1" noChangeArrowheads="1"/>
          </p:cNvSpPr>
          <p:nvPr>
            <p:ph sz="half" idx="2"/>
          </p:nvPr>
        </p:nvSpPr>
        <p:spPr>
          <a:xfrm>
            <a:off x="5105400" y="1600200"/>
            <a:ext cx="3810000" cy="2667000"/>
          </a:xfrm>
        </p:spPr>
        <p:txBody>
          <a:bodyPr/>
          <a:lstStyle/>
          <a:p>
            <a:pPr marL="0" indent="0" algn="r">
              <a:lnSpc>
                <a:spcPct val="80000"/>
              </a:lnSpc>
              <a:buFont typeface="Monotype Sorts" charset="0"/>
              <a:buNone/>
            </a:pPr>
            <a:r>
              <a:rPr lang="ar-JO" altLang="zh-CN" sz="2000" b="1" dirty="0">
                <a:latin typeface="Arial" charset="0"/>
                <a:cs typeface="ＭＳ Ｐゴシック" charset="0"/>
              </a:rPr>
              <a:t>رؤيا 22 : 5</a:t>
            </a:r>
            <a:endParaRPr lang="en-US" altLang="zh-CN" sz="2000" b="1" dirty="0">
              <a:latin typeface="Arial" charset="0"/>
              <a:ea typeface="ＭＳ Ｐゴシック" charset="0"/>
              <a:cs typeface="ＭＳ Ｐゴシック" charset="0"/>
            </a:endParaRPr>
          </a:p>
          <a:p>
            <a:pPr marL="0" indent="0">
              <a:lnSpc>
                <a:spcPct val="80000"/>
              </a:lnSpc>
              <a:buFont typeface="Monotype Sorts" charset="0"/>
              <a:buNone/>
            </a:pPr>
            <a:endParaRPr lang="en-US" altLang="zh-CN" sz="2000" b="1" dirty="0">
              <a:latin typeface="Arial" charset="0"/>
              <a:ea typeface="ＭＳ Ｐゴシック" charset="0"/>
              <a:cs typeface="ＭＳ Ｐゴシック" charset="0"/>
            </a:endParaRPr>
          </a:p>
          <a:p>
            <a:pPr marL="0" indent="0" algn="r">
              <a:lnSpc>
                <a:spcPct val="80000"/>
              </a:lnSpc>
              <a:buFont typeface="Monotype Sorts" charset="0"/>
              <a:buNone/>
            </a:pPr>
            <a:r>
              <a:rPr lang="ar-JO" altLang="zh-CN" sz="2000" b="1" dirty="0">
                <a:latin typeface="Arial" charset="0"/>
                <a:cs typeface="ＭＳ Ｐゴシック" charset="0"/>
              </a:rPr>
              <a:t>و لا يكون ليل هناك و لا يحتاجون إلى سراج أو نور شمس لأن الرب الإله ينير عليهم و هم </a:t>
            </a:r>
            <a:r>
              <a:rPr lang="ar-JO" altLang="zh-CN" sz="2000" b="1" dirty="0">
                <a:solidFill>
                  <a:srgbClr val="FFFF00"/>
                </a:solidFill>
                <a:latin typeface="Arial" charset="0"/>
                <a:cs typeface="ＭＳ Ｐゴシック" charset="0"/>
              </a:rPr>
              <a:t>سيملكون</a:t>
            </a:r>
            <a:r>
              <a:rPr lang="ar-JO" altLang="zh-CN" sz="2000" b="1" dirty="0">
                <a:latin typeface="Arial" charset="0"/>
                <a:cs typeface="ＭＳ Ｐゴシック" charset="0"/>
              </a:rPr>
              <a:t> إلى أبد الآبدين</a:t>
            </a:r>
            <a:endParaRPr lang="en-US" altLang="zh-CN" sz="2000" b="1" dirty="0">
              <a:latin typeface="Arial" charset="0"/>
              <a:ea typeface="ＭＳ Ｐゴシック" charset="0"/>
              <a:cs typeface="ＭＳ Ｐゴシック"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200" dirty="0"/>
              <a:t>الوصية</a:t>
            </a:r>
            <a:endParaRPr lang="en-US" altLang="zh-CN" sz="3200" dirty="0"/>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200" dirty="0"/>
              <a:t>التتميم</a:t>
            </a:r>
            <a:endParaRPr lang="en-US" altLang="zh-CN" sz="3200" dirty="0"/>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6">
              <a:lumMod val="20000"/>
              <a:lumOff val="80000"/>
            </a:schemeClr>
          </a:solidFill>
          <a:ln w="12700">
            <a:solidFill>
              <a:schemeClr val="tx1"/>
            </a:solidFill>
            <a:miter lim="800000"/>
            <a:headEnd/>
            <a:tailEnd/>
          </a:ln>
        </p:spPr>
        <p:txBody>
          <a:bodyPr wrap="none" anchor="ctr"/>
          <a:lstStyle/>
          <a:p>
            <a:endParaRPr lang="en-US"/>
          </a:p>
        </p:txBody>
      </p:sp>
      <p:sp>
        <p:nvSpPr>
          <p:cNvPr id="1867785" name="Text Box 9"/>
          <p:cNvSpPr txBox="1">
            <a:spLocks noChangeArrowheads="1"/>
          </p:cNvSpPr>
          <p:nvPr/>
        </p:nvSpPr>
        <p:spPr bwMode="auto">
          <a:xfrm>
            <a:off x="152400" y="53848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dirty="0">
                <a:solidFill>
                  <a:srgbClr val="FFFF00"/>
                </a:solidFill>
              </a:rPr>
              <a:t>موضوع الكتاب المقدس : الله يمد حكمه إلى الإنسان</a:t>
            </a:r>
            <a:endParaRPr lang="en-US" altLang="zh-CN" sz="2800" dirty="0">
              <a:solidFill>
                <a:srgbClr val="FFFF00"/>
              </a:solidFill>
            </a:endParaRPr>
          </a:p>
        </p:txBody>
      </p:sp>
      <p:sp>
        <p:nvSpPr>
          <p:cNvPr id="1867786" name="Text Box 10"/>
          <p:cNvSpPr txBox="1">
            <a:spLocks noChangeArrowheads="1"/>
          </p:cNvSpPr>
          <p:nvPr/>
        </p:nvSpPr>
        <p:spPr bwMode="auto">
          <a:xfrm>
            <a:off x="3048000" y="6083300"/>
            <a:ext cx="2768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200" b="1" dirty="0">
                <a:solidFill>
                  <a:srgbClr val="000000"/>
                </a:solidFill>
              </a:rPr>
              <a:t>العهود</a:t>
            </a:r>
            <a:endParaRPr lang="en-US" altLang="zh-CN" sz="3200" b="1" dirty="0">
              <a:solidFill>
                <a:srgbClr val="000000"/>
              </a:solidFill>
            </a:endParaRPr>
          </a:p>
        </p:txBody>
      </p:sp>
      <p:sp>
        <p:nvSpPr>
          <p:cNvPr id="338954" name="Text Box 11"/>
          <p:cNvSpPr txBox="1">
            <a:spLocks noChangeArrowheads="1"/>
          </p:cNvSpPr>
          <p:nvPr/>
        </p:nvSpPr>
        <p:spPr bwMode="auto">
          <a:xfrm>
            <a:off x="8423275" y="444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dirty="0">
                <a:solidFill>
                  <a:srgbClr val="FFFFFF"/>
                </a:solidFill>
              </a:rPr>
              <a:t>33</a:t>
            </a:r>
            <a:endParaRPr lang="en-US" altLang="zh-CN" dirty="0">
              <a:solidFill>
                <a:srgbClr val="FFFFFF"/>
              </a:solidFill>
            </a:endParaRPr>
          </a:p>
        </p:txBody>
      </p:sp>
      <p:pic>
        <p:nvPicPr>
          <p:cNvPr id="12" name="Picture 2" descr="j0300904">
            <a:extLst>
              <a:ext uri="{FF2B5EF4-FFF2-40B4-BE49-F238E27FC236}">
                <a16:creationId xmlns:a16="http://schemas.microsoft.com/office/drawing/2014/main" id="{6D6800EB-E4AC-3048-9D5A-7AE7ED561F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90356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0" dur="500"/>
                                        <p:tgtEl>
                                          <p:spTgt spid="186778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67785"/>
                                        </p:tgtEl>
                                        <p:attrNameLst>
                                          <p:attrName>style.visibility</p:attrName>
                                        </p:attrNameLst>
                                      </p:cBhvr>
                                      <p:to>
                                        <p:strVal val="visible"/>
                                      </p:to>
                                    </p:set>
                                    <p:animEffect transition="in" filter="fade">
                                      <p:cBhvr>
                                        <p:cTn id="25" dur="100"/>
                                        <p:tgtEl>
                                          <p:spTgt spid="1867785"/>
                                        </p:tgtEl>
                                      </p:cBhvr>
                                    </p:animEffect>
                                    <p:anim calcmode="lin" valueType="num">
                                      <p:cBhvr>
                                        <p:cTn id="26" dur="400" fill="hold"/>
                                        <p:tgtEl>
                                          <p:spTgt spid="1867785"/>
                                        </p:tgtEl>
                                        <p:attrNameLst>
                                          <p:attrName>ppt_x</p:attrName>
                                        </p:attrNameLst>
                                      </p:cBhvr>
                                      <p:tavLst>
                                        <p:tav tm="0">
                                          <p:val>
                                            <p:strVal val="#ppt_x"/>
                                          </p:val>
                                        </p:tav>
                                        <p:tav tm="100000">
                                          <p:val>
                                            <p:strVal val="#ppt_x"/>
                                          </p:val>
                                        </p:tav>
                                      </p:tavLst>
                                    </p:anim>
                                    <p:anim calcmode="lin" valueType="num">
                                      <p:cBhvr>
                                        <p:cTn id="27" dur="400" fill="hold"/>
                                        <p:tgtEl>
                                          <p:spTgt spid="186778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67782"/>
                                        </p:tgtEl>
                                        <p:attrNameLst>
                                          <p:attrName>style.visibility</p:attrName>
                                        </p:attrNameLst>
                                      </p:cBhvr>
                                      <p:to>
                                        <p:strVal val="visible"/>
                                      </p:to>
                                    </p:set>
                                    <p:animEffect transition="in" filter="fade">
                                      <p:cBhvr>
                                        <p:cTn id="34" dur="100"/>
                                        <p:tgtEl>
                                          <p:spTgt spid="1867782"/>
                                        </p:tgtEl>
                                      </p:cBhvr>
                                    </p:animEffect>
                                    <p:anim calcmode="lin" valueType="num">
                                      <p:cBhvr>
                                        <p:cTn id="35" dur="400" fill="hold"/>
                                        <p:tgtEl>
                                          <p:spTgt spid="1867782"/>
                                        </p:tgtEl>
                                        <p:attrNameLst>
                                          <p:attrName>ppt_x</p:attrName>
                                        </p:attrNameLst>
                                      </p:cBhvr>
                                      <p:tavLst>
                                        <p:tav tm="0">
                                          <p:val>
                                            <p:strVal val="#ppt_x"/>
                                          </p:val>
                                        </p:tav>
                                        <p:tav tm="100000">
                                          <p:val>
                                            <p:strVal val="#ppt_x"/>
                                          </p:val>
                                        </p:tav>
                                      </p:tavLst>
                                    </p:anim>
                                    <p:anim calcmode="lin" valueType="num">
                                      <p:cBhvr>
                                        <p:cTn id="36" dur="400" fill="hold"/>
                                        <p:tgtEl>
                                          <p:spTgt spid="18677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67783"/>
                                        </p:tgtEl>
                                        <p:attrNameLst>
                                          <p:attrName>style.visibility</p:attrName>
                                        </p:attrNameLst>
                                      </p:cBhvr>
                                      <p:to>
                                        <p:strVal val="visible"/>
                                      </p:to>
                                    </p:set>
                                    <p:animEffect transition="in" filter="fade">
                                      <p:cBhvr>
                                        <p:cTn id="43" dur="100"/>
                                        <p:tgtEl>
                                          <p:spTgt spid="1867783"/>
                                        </p:tgtEl>
                                      </p:cBhvr>
                                    </p:animEffect>
                                    <p:anim calcmode="lin" valueType="num">
                                      <p:cBhvr>
                                        <p:cTn id="44" dur="400" fill="hold"/>
                                        <p:tgtEl>
                                          <p:spTgt spid="1867783"/>
                                        </p:tgtEl>
                                        <p:attrNameLst>
                                          <p:attrName>ppt_x</p:attrName>
                                        </p:attrNameLst>
                                      </p:cBhvr>
                                      <p:tavLst>
                                        <p:tav tm="0">
                                          <p:val>
                                            <p:strVal val="#ppt_x"/>
                                          </p:val>
                                        </p:tav>
                                        <p:tav tm="100000">
                                          <p:val>
                                            <p:strVal val="#ppt_x"/>
                                          </p:val>
                                        </p:tav>
                                      </p:tavLst>
                                    </p:anim>
                                    <p:anim calcmode="lin" valueType="num">
                                      <p:cBhvr>
                                        <p:cTn id="45" dur="400" fill="hold"/>
                                        <p:tgtEl>
                                          <p:spTgt spid="1867783"/>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67784"/>
                                        </p:tgtEl>
                                        <p:attrNameLst>
                                          <p:attrName>style.visibility</p:attrName>
                                        </p:attrNameLst>
                                      </p:cBhvr>
                                      <p:to>
                                        <p:strVal val="visible"/>
                                      </p:to>
                                    </p:set>
                                    <p:animEffect transition="in" filter="wipe(left)">
                                      <p:cBhvr>
                                        <p:cTn id="52" dur="3000"/>
                                        <p:tgtEl>
                                          <p:spTgt spid="1867784"/>
                                        </p:tgtEl>
                                      </p:cBhvr>
                                    </p:animEffect>
                                  </p:childTnLst>
                                </p:cTn>
                              </p:par>
                              <p:par>
                                <p:cTn id="53" presetID="43" presetClass="entr" presetSubtype="0" fill="hold" grpId="0" nodeType="withEffect">
                                  <p:stCondLst>
                                    <p:cond delay="0"/>
                                  </p:stCondLst>
                                  <p:childTnLst>
                                    <p:set>
                                      <p:cBhvr>
                                        <p:cTn id="54" dur="1" fill="hold">
                                          <p:stCondLst>
                                            <p:cond delay="0"/>
                                          </p:stCondLst>
                                        </p:cTn>
                                        <p:tgtEl>
                                          <p:spTgt spid="1867786"/>
                                        </p:tgtEl>
                                        <p:attrNameLst>
                                          <p:attrName>style.visibility</p:attrName>
                                        </p:attrNameLst>
                                      </p:cBhvr>
                                      <p:to>
                                        <p:strVal val="visible"/>
                                      </p:to>
                                    </p:set>
                                    <p:animEffect transition="in" filter="fade">
                                      <p:cBhvr>
                                        <p:cTn id="55" dur="100"/>
                                        <p:tgtEl>
                                          <p:spTgt spid="1867786"/>
                                        </p:tgtEl>
                                      </p:cBhvr>
                                    </p:animEffect>
                                    <p:anim calcmode="lin" valueType="num">
                                      <p:cBhvr>
                                        <p:cTn id="56" dur="400" fill="hold"/>
                                        <p:tgtEl>
                                          <p:spTgt spid="1867786"/>
                                        </p:tgtEl>
                                        <p:attrNameLst>
                                          <p:attrName>ppt_x</p:attrName>
                                        </p:attrNameLst>
                                      </p:cBhvr>
                                      <p:tavLst>
                                        <p:tav tm="0">
                                          <p:val>
                                            <p:strVal val="#ppt_x"/>
                                          </p:val>
                                        </p:tav>
                                        <p:tav tm="100000">
                                          <p:val>
                                            <p:strVal val="#ppt_x"/>
                                          </p:val>
                                        </p:tav>
                                      </p:tavLst>
                                    </p:anim>
                                    <p:anim calcmode="lin" valueType="num">
                                      <p:cBhvr>
                                        <p:cTn id="57" dur="400" fill="hold"/>
                                        <p:tgtEl>
                                          <p:spTgt spid="1867786"/>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4">
            <a:extLst>
              <a:ext uri="{28A0092B-C50C-407E-A947-70E740481C1C}">
                <a14:useLocalDpi xmlns:a14="http://schemas.microsoft.com/office/drawing/2010/main" val="0"/>
              </a:ext>
            </a:extLst>
          </a:blip>
          <a:srcRect l="8176" r="163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0994" name="Rectangle 3"/>
          <p:cNvSpPr>
            <a:spLocks noGrp="1" noChangeArrowheads="1"/>
          </p:cNvSpPr>
          <p:nvPr>
            <p:ph type="title"/>
          </p:nvPr>
        </p:nvSpPr>
        <p:spPr>
          <a:xfrm>
            <a:off x="685800" y="304800"/>
            <a:ext cx="7772400" cy="1143000"/>
          </a:xfrm>
        </p:spPr>
        <p:txBody>
          <a:bodyPr/>
          <a:lstStyle/>
          <a:p>
            <a:r>
              <a:rPr lang="ar-JO" altLang="zh-CN" dirty="0">
                <a:solidFill>
                  <a:schemeClr val="tx1"/>
                </a:solidFill>
                <a:latin typeface="Arial" charset="0"/>
                <a:ea typeface="ＭＳ Ｐゴシック" charset="0"/>
                <a:cs typeface="ＭＳ Ｐゴシック" charset="0"/>
              </a:rPr>
              <a:t>الملكوت في تكوين 1</a:t>
            </a:r>
            <a:endParaRPr lang="en-US" altLang="zh-CN" dirty="0">
              <a:latin typeface="Arial" charset="0"/>
              <a:ea typeface="ＭＳ Ｐゴシック" charset="0"/>
              <a:cs typeface="ＭＳ Ｐゴシック" charset="0"/>
            </a:endParaRPr>
          </a:p>
        </p:txBody>
      </p:sp>
      <p:sp>
        <p:nvSpPr>
          <p:cNvPr id="2318340" name="Rectangle 4"/>
          <p:cNvSpPr>
            <a:spLocks noChangeArrowheads="1"/>
          </p:cNvSpPr>
          <p:nvPr/>
        </p:nvSpPr>
        <p:spPr bwMode="auto">
          <a:xfrm>
            <a:off x="457200" y="1905000"/>
            <a:ext cx="8448805"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rPr>
              <a:t>إله غير مخلوق (1 : 1)</a:t>
            </a:r>
            <a:endParaRPr lang="en-US"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endParaRPr>
          </a:p>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rPr>
              <a:t>الخلق بالكلمة فقط (1 : 4)</a:t>
            </a:r>
            <a:endParaRPr lang="en-US"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endParaRPr>
          </a:p>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rPr>
              <a:t>الخلق بسهولة</a:t>
            </a:r>
            <a:endParaRPr lang="en-US"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endParaRPr>
          </a:p>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rPr>
              <a:t>الشمس و القمر (آلهة) مخلوقة (1 : 16)</a:t>
            </a:r>
            <a:endParaRPr lang="en-US"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endParaRPr>
          </a:p>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rPr>
              <a:t>مشاركة الحكم مع الإنسان (1 : 26)</a:t>
            </a:r>
            <a:endParaRPr lang="en-US" sz="3600" b="1" dirty="0">
              <a:effectLst>
                <a:glow rad="203200">
                  <a:schemeClr val="accent4">
                    <a:lumMod val="10000"/>
                  </a:schemeClr>
                </a:glow>
              </a:effectLst>
              <a:latin typeface="Arial" pitchFamily="-112" charset="0"/>
              <a:ea typeface="ＭＳ Ｐゴシック" pitchFamily="-112" charset="-128"/>
              <a:cs typeface="ＭＳ Ｐゴシック" pitchFamily="-112" charset="-128"/>
            </a:endParaRPr>
          </a:p>
        </p:txBody>
      </p:sp>
      <p:sp>
        <p:nvSpPr>
          <p:cNvPr id="340996" name="Text Box 106"/>
          <p:cNvSpPr txBox="1">
            <a:spLocks noChangeArrowheads="1"/>
          </p:cNvSpPr>
          <p:nvPr/>
        </p:nvSpPr>
        <p:spPr bwMode="auto">
          <a:xfrm>
            <a:off x="8305800" y="127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t>71أ</a:t>
            </a:r>
            <a:endParaRPr lang="en-US" altLang="zh-CN" b="1" dirty="0"/>
          </a:p>
        </p:txBody>
      </p:sp>
    </p:spTree>
    <p:extLst>
      <p:ext uri="{BB962C8B-B14F-4D97-AF65-F5344CB8AC3E}">
        <p14:creationId xmlns:p14="http://schemas.microsoft.com/office/powerpoint/2010/main" val="40271152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4085"/>
            <a:ext cx="6696744" cy="1470025"/>
          </a:xfrm>
        </p:spPr>
        <p:txBody>
          <a:bodyPr/>
          <a:lstStyle/>
          <a:p>
            <a:r>
              <a:rPr lang="ar-JO" dirty="0"/>
              <a:t>من أين أتت فكرة العهد ؟</a:t>
            </a:r>
            <a:endParaRPr lang="en-US" dirty="0"/>
          </a:p>
        </p:txBody>
      </p:sp>
      <p:sp>
        <p:nvSpPr>
          <p:cNvPr id="4" name="Subtitle 2"/>
          <p:cNvSpPr txBox="1">
            <a:spLocks/>
          </p:cNvSpPr>
          <p:nvPr/>
        </p:nvSpPr>
        <p:spPr bwMode="auto">
          <a:xfrm rot="20862464">
            <a:off x="6221299" y="525371"/>
            <a:ext cx="2656384" cy="1574285"/>
          </a:xfrm>
          <a:prstGeom prst="rect">
            <a:avLst/>
          </a:prstGeom>
          <a:solidFill>
            <a:srgbClr val="800000"/>
          </a:solidFill>
          <a:ln w="28575" cmpd="sng">
            <a:solidFill>
              <a:schemeClr val="tx1"/>
            </a:solidFill>
          </a:ln>
          <a:extLs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r>
              <a:rPr lang="ar-JO" sz="4400" b="1" dirty="0"/>
              <a:t>تكوين 1 : 1 – 2 : 3</a:t>
            </a:r>
            <a:endParaRPr lang="en-US" sz="4400" b="1" dirty="0"/>
          </a:p>
        </p:txBody>
      </p:sp>
      <p:sp>
        <p:nvSpPr>
          <p:cNvPr id="6" name="Subtitle 2"/>
          <p:cNvSpPr txBox="1">
            <a:spLocks/>
          </p:cNvSpPr>
          <p:nvPr/>
        </p:nvSpPr>
        <p:spPr bwMode="auto">
          <a:xfrm>
            <a:off x="2987824" y="2303748"/>
            <a:ext cx="5832648" cy="384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r>
              <a:rPr lang="ar-JO" sz="2800" dirty="0"/>
              <a:t>ملك عظيم في السلطة على حكام أصغر ، مع خلفية تاريخية لفعل الخير لهم ، من خلال أوامر وبركات ، ولكن أيضًا لعنة في حالة العصيان. هذه الحقائق حول قصة الخلق في سفر التكوين هي مواد العهد ، وهي في الأساس كذلك</a:t>
            </a:r>
            <a:endParaRPr lang="en-US" sz="2800" b="1" dirty="0"/>
          </a:p>
        </p:txBody>
      </p:sp>
      <p:sp>
        <p:nvSpPr>
          <p:cNvPr id="7" name="Rectangle 6"/>
          <p:cNvSpPr/>
          <p:nvPr/>
        </p:nvSpPr>
        <p:spPr>
          <a:xfrm>
            <a:off x="0" y="6396335"/>
            <a:ext cx="9144000" cy="369332"/>
          </a:xfrm>
          <a:prstGeom prst="rect">
            <a:avLst/>
          </a:prstGeom>
        </p:spPr>
        <p:txBody>
          <a:bodyPr wrap="square">
            <a:spAutoFit/>
          </a:bodyPr>
          <a:lstStyle/>
          <a:p>
            <a:pPr algn="ctr"/>
            <a:r>
              <a:rPr lang="ar-JO" b="1" dirty="0">
                <a:latin typeface="Arial"/>
                <a:cs typeface="Arial"/>
              </a:rPr>
              <a:t>جيفري ج. نيهوس</a:t>
            </a:r>
            <a:r>
              <a:rPr lang="en-US" sz="1800" b="1" dirty="0">
                <a:latin typeface="Arial"/>
                <a:cs typeface="Arial"/>
              </a:rPr>
              <a:t>, </a:t>
            </a:r>
            <a:r>
              <a:rPr lang="ru-RU" sz="1800" b="1" dirty="0">
                <a:latin typeface="Arial"/>
                <a:cs typeface="Arial"/>
              </a:rPr>
              <a:t>“</a:t>
            </a:r>
            <a:r>
              <a:rPr lang="en-US" b="1" dirty="0">
                <a:latin typeface="Arial"/>
                <a:cs typeface="Arial"/>
              </a:rPr>
              <a:t> </a:t>
            </a:r>
            <a:r>
              <a:rPr lang="ar-JO" b="1" dirty="0">
                <a:latin typeface="Arial"/>
                <a:cs typeface="Arial"/>
              </a:rPr>
              <a:t>العهد : فكرة في ذهن الله</a:t>
            </a:r>
            <a:r>
              <a:rPr lang="ru-RU" sz="1800" b="1" dirty="0">
                <a:latin typeface="Arial"/>
                <a:cs typeface="Arial"/>
              </a:rPr>
              <a:t>"</a:t>
            </a:r>
            <a:r>
              <a:rPr lang="en-US" sz="1800" b="1" dirty="0">
                <a:latin typeface="Arial"/>
                <a:cs typeface="Arial"/>
              </a:rPr>
              <a:t> </a:t>
            </a:r>
            <a:r>
              <a:rPr lang="ar-JO" sz="1800" b="1" dirty="0">
                <a:latin typeface="Arial"/>
                <a:cs typeface="Arial"/>
              </a:rPr>
              <a:t> </a:t>
            </a:r>
            <a:r>
              <a:rPr lang="ar-JO" b="1" i="1" dirty="0">
                <a:latin typeface="Arial"/>
                <a:cs typeface="Arial"/>
              </a:rPr>
              <a:t>جيتس 52 </a:t>
            </a:r>
            <a:r>
              <a:rPr lang="en-US" sz="1800" b="1" dirty="0">
                <a:latin typeface="Arial"/>
                <a:cs typeface="Arial"/>
              </a:rPr>
              <a:t>(</a:t>
            </a:r>
            <a:r>
              <a:rPr lang="ar-JO" sz="1800" b="1" dirty="0">
                <a:latin typeface="Arial"/>
                <a:cs typeface="Arial"/>
              </a:rPr>
              <a:t>2009</a:t>
            </a:r>
            <a:r>
              <a:rPr lang="en-US" sz="1800" b="1" dirty="0">
                <a:latin typeface="Arial"/>
                <a:cs typeface="Arial"/>
              </a:rPr>
              <a:t>): </a:t>
            </a:r>
            <a:r>
              <a:rPr lang="ar-JO" sz="1800" b="1" dirty="0">
                <a:latin typeface="Arial"/>
                <a:cs typeface="Arial"/>
              </a:rPr>
              <a:t>61</a:t>
            </a:r>
            <a:endParaRPr lang="en-US" sz="1800" dirty="0">
              <a:latin typeface="Arial"/>
              <a:cs typeface="Arial"/>
            </a:endParaRPr>
          </a:p>
        </p:txBody>
      </p:sp>
      <p:pic>
        <p:nvPicPr>
          <p:cNvPr id="8" name="Picture 7"/>
          <p:cNvPicPr>
            <a:picLocks noChangeAspect="1"/>
          </p:cNvPicPr>
          <p:nvPr/>
        </p:nvPicPr>
        <p:blipFill>
          <a:blip r:embed="rId3"/>
          <a:stretch>
            <a:fillRect/>
          </a:stretch>
        </p:blipFill>
        <p:spPr>
          <a:xfrm>
            <a:off x="323528" y="2204864"/>
            <a:ext cx="2540000" cy="4038600"/>
          </a:xfrm>
          <a:prstGeom prst="rect">
            <a:avLst/>
          </a:prstGeom>
        </p:spPr>
      </p:pic>
    </p:spTree>
    <p:extLst>
      <p:ext uri="{BB962C8B-B14F-4D97-AF65-F5344CB8AC3E}">
        <p14:creationId xmlns:p14="http://schemas.microsoft.com/office/powerpoint/2010/main" val="1337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آدم يحكم مع الله تك 1: 26, 28 تك 2: 19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الشيطان يحكم كاله هذا العالم           تك 3: 15           2 كو 4: 4</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العهد الإبراهيمي</a:t>
            </a:r>
            <a:endPar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عهد الأرض</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الداوودي</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الجديد</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العهد الموسوي</a:t>
            </a:r>
            <a:endPar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فشل إسرائيل في الشهادة للأمم كمملكة كهنة أدين من خلال السبي تحت حكم أجنبي</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إر 31 : 31 – 34 يعد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الغفران</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قلب و فكر و طبيعة جديدة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لم شمل إسرائيل و يهوذا</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لا داعي للكرازة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الهيكل (الإبن سيبنيه)</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بركة العالم أجمع من خلال الأرض (أش 14 : 1-2)</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23 : 37 – 39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أدينت اسرائيل لرفضها المسيا بالتشتت من الأرض لتسعة عشر قرناً ( 70م – 1948م ) لكنها الآن استردت جزئياً ( حز 37 : 1 – 7 )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أف 2 : 19 – 22, 2 كو 6 : 16)</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لو 22 : 20, 2 كو 3 : 6 )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الألفية        </a:t>
            </a: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الملكوت   </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المسيانية    </a:t>
            </a: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الأبدي     </a:t>
            </a:r>
            <a:endPar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4" name="Rectangle 46"/>
          <p:cNvSpPr>
            <a:spLocks noChangeArrowheads="1"/>
          </p:cNvSpPr>
          <p:nvPr/>
        </p:nvSpPr>
        <p:spPr bwMode="auto">
          <a:xfrm>
            <a:off x="7659688" y="2411413"/>
            <a:ext cx="9112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(أش 2 : 1-5)</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(رؤ 21 – 22)</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يحكم على العالم</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t>
            </a: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أش 11</a:t>
            </a: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(رؤ 5 : 10,   20 : 4-6)</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رؤ 22 : 5ب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الأرض</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النسل</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البركة</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 12 : 1 - 3</a:t>
            </a:r>
            <a:endPar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(1كو 15 : 24)</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إسرائيل</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الكنيسة</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(التركيز على الأمة)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الإنسان الجديد (أف 2: 15)</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الطبعة السادسة</a:t>
            </a:r>
            <a:endPar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15 حزيران 2012</a:t>
            </a:r>
            <a:endPar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(زك 8)</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(رؤ 21 : 5)</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غل 3 : 23 – 25 )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(رو 7: 1-6, 1كو 9: 19-21, عب 8: 13)</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6 : 18, 9 : 8 – 17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9ج</a:t>
            </a:r>
            <a:endPar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Impact"/>
                <a:ea typeface="ＭＳ Ｐゴシック" pitchFamily="24" charset="-128"/>
                <a:cs typeface="Impact"/>
              </a:rPr>
              <a:t>خط سير الملكوت و العهود</a:t>
            </a:r>
            <a:endParaRPr lang="en-US" sz="5400" b="1" dirty="0">
              <a:effectLst>
                <a:glow rad="215900">
                  <a:schemeClr val="bg1">
                    <a:lumMod val="50000"/>
                    <a:alpha val="75000"/>
                  </a:schemeClr>
                </a:glow>
              </a:effectLst>
              <a:latin typeface="Impact"/>
              <a:ea typeface="ＭＳ Ｐゴシック" pitchFamily="24" charset="-128"/>
              <a:cs typeface="Impact"/>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 و 379</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39548352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_rels/them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8.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3.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4.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themeOverride>
</file>

<file path=ppt/theme/themeOverride38.xml><?xml version="1.0" encoding="utf-8"?>
<a:themeOverride xmlns:a="http://schemas.openxmlformats.org/drawingml/2006/main">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themeOverride>
</file>

<file path=ppt/theme/themeOverride39.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40.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50.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1.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2.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3.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4.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7.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5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1.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2.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3.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20663</TotalTime>
  <Words>17519</Words>
  <Application>Microsoft Macintosh PowerPoint</Application>
  <PresentationFormat>On-screen Show (4:3)</PresentationFormat>
  <Paragraphs>2391</Paragraphs>
  <Slides>260</Slides>
  <Notes>231</Notes>
  <HiddenSlides>0</HiddenSlides>
  <MMClips>0</MMClips>
  <ScaleCrop>false</ScaleCrop>
  <HeadingPairs>
    <vt:vector size="6" baseType="variant">
      <vt:variant>
        <vt:lpstr>Fonts Used</vt:lpstr>
      </vt:variant>
      <vt:variant>
        <vt:i4>34</vt:i4>
      </vt:variant>
      <vt:variant>
        <vt:lpstr>Theme</vt:lpstr>
      </vt:variant>
      <vt:variant>
        <vt:i4>67</vt:i4>
      </vt:variant>
      <vt:variant>
        <vt:lpstr>Slide Titles</vt:lpstr>
      </vt:variant>
      <vt:variant>
        <vt:i4>260</vt:i4>
      </vt:variant>
    </vt:vector>
  </HeadingPairs>
  <TitlesOfParts>
    <vt:vector size="361" baseType="lpstr">
      <vt:lpstr>BONES</vt:lpstr>
      <vt:lpstr>Charcoal CY</vt:lpstr>
      <vt:lpstr>Chicago</vt:lpstr>
      <vt:lpstr>Kosher-Normal</vt:lpstr>
      <vt:lpstr>ＭＳ Ｐゴシック</vt:lpstr>
      <vt:lpstr>ＭＳ Ｐゴシック</vt:lpstr>
      <vt:lpstr>Nadianne</vt:lpstr>
      <vt:lpstr>Osaka</vt:lpstr>
      <vt:lpstr>宋体</vt:lpstr>
      <vt:lpstr>宋体</vt:lpstr>
      <vt:lpstr>Times</vt:lpstr>
      <vt:lpstr>Zapf Dingbats</vt:lpstr>
      <vt:lpstr>ヒラギノ角ゴ Pro W3</vt:lpstr>
      <vt:lpstr>Arial</vt:lpstr>
      <vt:lpstr>Arial Black</vt:lpstr>
      <vt:lpstr>Arial Narrow</vt:lpstr>
      <vt:lpstr>Braggadocio</vt:lpstr>
      <vt:lpstr>Calibri</vt:lpstr>
      <vt:lpstr>Chalkduster</vt:lpstr>
      <vt:lpstr>Comic Sans MS</vt:lpstr>
      <vt:lpstr>Futura Condensed</vt:lpstr>
      <vt:lpstr>Geneva</vt:lpstr>
      <vt:lpstr>Gill Sans</vt:lpstr>
      <vt:lpstr>Helvetica</vt:lpstr>
      <vt:lpstr>Impact</vt:lpstr>
      <vt:lpstr>Monotype Sorts</vt:lpstr>
      <vt:lpstr>Papyrus</vt:lpstr>
      <vt:lpstr>Tahoma</vt:lpstr>
      <vt:lpstr>Times New Roman</vt:lpstr>
      <vt:lpstr>Trebuchet MS</vt:lpstr>
      <vt:lpstr>Tw Cen MT</vt:lpstr>
      <vt:lpstr>Verdana</vt:lpstr>
      <vt:lpstr>Wingdings</vt:lpstr>
      <vt:lpstr>Wingdings 2</vt:lpstr>
      <vt:lpstr>Office Theme</vt:lpstr>
      <vt:lpstr>Default Design</vt:lpstr>
      <vt:lpstr>1_Default Design</vt:lpstr>
      <vt:lpstr>6_Default Design</vt:lpstr>
      <vt:lpstr>2_Default Design</vt:lpstr>
      <vt:lpstr>8_Default Design</vt:lpstr>
      <vt:lpstr>Compass</vt:lpstr>
      <vt:lpstr>2_blstripc.ppt - Blue Stripes</vt:lpstr>
      <vt:lpstr>blstripc.ppt - Blue Stripes</vt:lpstr>
      <vt:lpstr>4_Default Design</vt:lpstr>
      <vt:lpstr>5_Default Design</vt:lpstr>
      <vt:lpstr>26_Default Design</vt:lpstr>
      <vt:lpstr>7_Default Design</vt:lpstr>
      <vt:lpstr>2_Orbit</vt:lpstr>
      <vt:lpstr>Calm Seas</vt:lpstr>
      <vt:lpstr>4_Orbit</vt:lpstr>
      <vt:lpstr>9_Default Design</vt:lpstr>
      <vt:lpstr>14_Default Design</vt:lpstr>
      <vt:lpstr>15_Default Design</vt:lpstr>
      <vt:lpstr>27_Default Design</vt:lpstr>
      <vt:lpstr>24_Default Design</vt:lpstr>
      <vt:lpstr>25_Default Design</vt:lpstr>
      <vt:lpstr>28_Default Design</vt:lpstr>
      <vt:lpstr>1_Compass</vt:lpstr>
      <vt:lpstr>2_Compass</vt:lpstr>
      <vt:lpstr>3_Compass</vt:lpstr>
      <vt:lpstr>10_Default Design</vt:lpstr>
      <vt:lpstr>1_Orbit</vt:lpstr>
      <vt:lpstr>4_Compass</vt:lpstr>
      <vt:lpstr>3_Default Design</vt:lpstr>
      <vt:lpstr>16_Default Design</vt:lpstr>
      <vt:lpstr>49_Blank Presentation</vt:lpstr>
      <vt:lpstr>Blank Presentation</vt:lpstr>
      <vt:lpstr>5_Topo</vt:lpstr>
      <vt:lpstr>Selling a Product or Service</vt:lpstr>
      <vt:lpstr>33_Default Design</vt:lpstr>
      <vt:lpstr>PPT White on Black Format</vt:lpstr>
      <vt:lpstr>untitled 1</vt:lpstr>
      <vt:lpstr>50_Blank Presentation</vt:lpstr>
      <vt:lpstr>36_Office Theme</vt:lpstr>
      <vt:lpstr>2_Office Theme</vt:lpstr>
      <vt:lpstr>11_Default Design</vt:lpstr>
      <vt:lpstr>17_Default Design</vt:lpstr>
      <vt:lpstr>Orbit</vt:lpstr>
      <vt:lpstr>18_Default Design</vt:lpstr>
      <vt:lpstr>5_Orbit</vt:lpstr>
      <vt:lpstr>6_Orbit</vt:lpstr>
      <vt:lpstr>19_Default Design</vt:lpstr>
      <vt:lpstr>1_untitled 1</vt:lpstr>
      <vt:lpstr>1_Blank Presentation</vt:lpstr>
      <vt:lpstr>20_Default Design</vt:lpstr>
      <vt:lpstr>5_Compass</vt:lpstr>
      <vt:lpstr>21_Default Design</vt:lpstr>
      <vt:lpstr>6_untitled 3</vt:lpstr>
      <vt:lpstr>7_untitled 3</vt:lpstr>
      <vt:lpstr>1_Office Theme</vt:lpstr>
      <vt:lpstr>Median</vt:lpstr>
      <vt:lpstr>29_Default Design</vt:lpstr>
      <vt:lpstr>Bullets</vt:lpstr>
      <vt:lpstr>22_Default Design</vt:lpstr>
      <vt:lpstr>12_Default Design</vt:lpstr>
      <vt:lpstr>1_blstripc.ppt - Blue Stripes</vt:lpstr>
      <vt:lpstr>23_Default Design</vt:lpstr>
      <vt:lpstr>13_Default Design</vt:lpstr>
      <vt:lpstr>3_Blank Presentation</vt:lpstr>
      <vt:lpstr>46_Blank Presentation</vt:lpstr>
      <vt:lpstr>30_Default Design</vt:lpstr>
      <vt:lpstr>تكوين١-٣ </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تكوين</vt:lpstr>
      <vt:lpstr>Barry Huddleston, The Acrostic Summarized Bible (Grand Rapids: Baker, 1992)</vt:lpstr>
      <vt:lpstr>كن  أميناً</vt:lpstr>
      <vt:lpstr>دعونا ندرس الكلمة المقدسة</vt:lpstr>
      <vt:lpstr>عالم الأصنام</vt:lpstr>
      <vt:lpstr>كيف يمكن أن تكون أميناً لله في عالم الأصنام ؟  </vt:lpstr>
      <vt:lpstr>1. افهم أن الملك قد اختارك لتحكم</vt:lpstr>
      <vt:lpstr>2. افهم أن الملك قد وعدك بالبركة</vt:lpstr>
      <vt:lpstr>الفكرة الرئيسية</vt:lpstr>
      <vt:lpstr>ما و من هو الذي تثق به ليخلصك من خطاياك ؟</vt:lpstr>
      <vt:lpstr>PowerPoint Presentation</vt:lpstr>
      <vt:lpstr>وقتها  الله هو الخالق  لقد وهب لنا من خالقنا الكثير من الحقوق المحددة غير القابلة للتصرف ( إعلان استقلال الولايات المتحدة الأمريكية )</vt:lpstr>
      <vt:lpstr>كن أميناً</vt:lpstr>
      <vt:lpstr>عالم الأصنام</vt:lpstr>
      <vt:lpstr>أؤمن بالإنسانية و ليس بالله</vt:lpstr>
      <vt:lpstr>كيف يمكن أن تكون أميناً لله في عالم الأصنام ؟  </vt:lpstr>
      <vt:lpstr>كيف يمكنك أن تتذكر كل هذه الأسفار ؟</vt:lpstr>
      <vt:lpstr>دعونا ندرس الكلمة المقدسة</vt:lpstr>
      <vt:lpstr>أين كان إسرائيل ؟</vt:lpstr>
      <vt:lpstr>هل تقصد خلال الأربعين عاماً هناك ؟ </vt:lpstr>
      <vt:lpstr>أريحا</vt:lpstr>
      <vt:lpstr>احتاجت إسرائيل أن تعرف من هو إلههم ؟</vt:lpstr>
      <vt:lpstr>البيان الموجز</vt:lpstr>
      <vt:lpstr>الكلمة المفتاحية</vt:lpstr>
      <vt:lpstr>تكوين</vt:lpstr>
      <vt:lpstr>كيف تكون أميناً لله في عالم من الأصنام ؟</vt:lpstr>
      <vt:lpstr>1. افهم أن الملك قد اختارك لتحكم تكوين 1 - 11</vt:lpstr>
      <vt:lpstr>تكوين 1 </vt:lpstr>
      <vt:lpstr>في  البدء</vt:lpstr>
      <vt:lpstr>Worldly View of Origins</vt:lpstr>
      <vt:lpstr>Worldly View of Origins</vt:lpstr>
      <vt:lpstr>Worldly View of Origins</vt:lpstr>
      <vt:lpstr>Worldly View of Origins</vt:lpstr>
      <vt:lpstr>Worldly View of Origins</vt:lpstr>
      <vt:lpstr>Worldly View of Origins</vt:lpstr>
      <vt:lpstr>Worldly View of Origins</vt:lpstr>
      <vt:lpstr>تشكل القمر من الأرض</vt:lpstr>
      <vt:lpstr>العنوان</vt:lpstr>
      <vt:lpstr>سؤال نحتاج جميعنا الإجابة عليه</vt:lpstr>
      <vt:lpstr> “البدايات"</vt:lpstr>
      <vt:lpstr>مؤلف سفر التكوين</vt:lpstr>
      <vt:lpstr>الكلمة المفتاحية في سفر التكوين</vt:lpstr>
      <vt:lpstr>Support for Election as the Key Theme</vt:lpstr>
      <vt:lpstr>God chose the older son to serve the younger!</vt:lpstr>
      <vt:lpstr>تشكيل بيان الرسالة</vt:lpstr>
      <vt:lpstr>البيان الموجز لسفر التكوين</vt:lpstr>
      <vt:lpstr>نظرة ذات شكل دوري للتاريخ</vt:lpstr>
      <vt:lpstr>سفر التكوين  في النظرة الدورية  للتاريخ</vt:lpstr>
      <vt:lpstr>الخط الزمني</vt:lpstr>
      <vt:lpstr>جدول تكوين  1 - 11</vt:lpstr>
      <vt:lpstr>جدول تكوين 1 - 2</vt:lpstr>
      <vt:lpstr>في البدء</vt:lpstr>
      <vt:lpstr>أيام الخلق</vt:lpstr>
      <vt:lpstr>الخلق في ستة أيام</vt:lpstr>
      <vt:lpstr>Day 1</vt:lpstr>
      <vt:lpstr>Formless &amp; Void</vt:lpstr>
      <vt:lpstr>Light</vt:lpstr>
      <vt:lpstr>First Day</vt:lpstr>
      <vt:lpstr>Day 2</vt:lpstr>
      <vt:lpstr>Expanse</vt:lpstr>
      <vt:lpstr>Sky</vt:lpstr>
      <vt:lpstr>Second Day</vt:lpstr>
      <vt:lpstr>Day 3</vt:lpstr>
      <vt:lpstr>رودينيا – العالم الذي هلك</vt:lpstr>
      <vt:lpstr>العالم الذي هلك</vt:lpstr>
      <vt:lpstr>Land &amp; Seas</vt:lpstr>
      <vt:lpstr>Vegetation</vt:lpstr>
      <vt:lpstr>Third Day</vt:lpstr>
      <vt:lpstr>Day 4</vt:lpstr>
      <vt:lpstr>Sun &amp; Moon</vt:lpstr>
      <vt:lpstr>Sun</vt:lpstr>
      <vt:lpstr>Moon</vt:lpstr>
      <vt:lpstr>Stars</vt:lpstr>
      <vt:lpstr>Fourth Day</vt:lpstr>
      <vt:lpstr>Day 5</vt:lpstr>
      <vt:lpstr>Birds</vt:lpstr>
      <vt:lpstr>Whales</vt:lpstr>
      <vt:lpstr>Penguins</vt:lpstr>
      <vt:lpstr>Multiply</vt:lpstr>
      <vt:lpstr>Fifth Day</vt:lpstr>
      <vt:lpstr>Animals</vt:lpstr>
      <vt:lpstr>Man</vt:lpstr>
      <vt:lpstr>المرأة</vt:lpstr>
      <vt:lpstr>Mandate</vt:lpstr>
      <vt:lpstr>Food</vt:lpstr>
      <vt:lpstr>Food</vt:lpstr>
      <vt:lpstr>Sixth Day</vt:lpstr>
      <vt:lpstr>ملكوت الله  موضوع الكتاب المقدس الشامل</vt:lpstr>
      <vt:lpstr>الملكوت في تكوين 1</vt:lpstr>
      <vt:lpstr>من أين أتت فكرة العهد ؟</vt:lpstr>
      <vt:lpstr>خط سير الملكوت و العهود</vt:lpstr>
      <vt:lpstr>نظرتي لموضوع العهد القديم</vt:lpstr>
      <vt:lpstr>أيام الخليقة</vt:lpstr>
      <vt:lpstr>Day 7</vt:lpstr>
      <vt:lpstr>Sabbath</vt:lpstr>
      <vt:lpstr>نظريات الخلق</vt:lpstr>
      <vt:lpstr>كم هو كبير إله الخليقة ؟ مقارنة مدهشة</vt:lpstr>
      <vt:lpstr>كواكبنا التسعة</vt:lpstr>
      <vt:lpstr>شمسنا ضخمة</vt:lpstr>
      <vt:lpstr> إذا كنت تظن أن نظامنا الشمسي مدهش, فخلف هذه الشمس يوجد كون أكبر</vt:lpstr>
      <vt:lpstr>Jupiter is about 1 pixel in size and Earth is invisible at this scale!</vt:lpstr>
      <vt:lpstr> آنتارس هو الكوكب 15 من ناحية اللمعان في السماء   يبعد هذا الكوكب حوالي 1000 سنة ضوئية</vt:lpstr>
      <vt:lpstr>تلسكوب هابل العميق للغاية بالأشعة تحت الحمراء يري عددًا لا يحصى من المجرات بأكملها على بعد مليارات السنين الضوئية.</vt:lpstr>
      <vt:lpstr>هذه صورة مقربة لواحدة من أحلك المناطق في الصورة السابقة</vt:lpstr>
      <vt:lpstr>هذا يدعو للتواضع ، أليس كذلك؟ ومع ذلك ، فإن الله الآب يعرف عدد الشعرات الموجودة على رأسك ، ولا يموت حتى عصفور واحد بدون إرادته (متى 10 : 29 - 31)</vt:lpstr>
      <vt:lpstr> و مع ذلك فأنت أكثر أهمية عند الله الآب من عصافير كثيرة</vt:lpstr>
      <vt:lpstr>يسوع هو مصدر كل الأشياء الموجودة اليوم</vt:lpstr>
      <vt:lpstr>يحفظ يسوع خليقته أيضاً</vt:lpstr>
      <vt:lpstr>Christ in Colossians</vt:lpstr>
      <vt:lpstr>Col. 1:16-17</vt:lpstr>
      <vt:lpstr>يسوع يبكي على خليقته</vt:lpstr>
      <vt:lpstr>التفسير الأفضل لسفر التكوين</vt:lpstr>
      <vt:lpstr>و كانت الأرض خربة و خالية و على وجه الغمر ظلمة</vt:lpstr>
      <vt:lpstr>كانت الأرض عبارة عن حساء من العدم وفراغ لا نهاية له وسواد حبر</vt:lpstr>
      <vt:lpstr>كيف يرتبط 1 : 1 مع 1 : 2 – 3 ؟</vt:lpstr>
      <vt:lpstr>نظرية الفجوة ( أو الخراب / إعادة البناء )</vt:lpstr>
      <vt:lpstr>البداية النسبية ( خمسة اختلافات )</vt:lpstr>
      <vt:lpstr>الماء  البخار  السماء  النظرية</vt:lpstr>
      <vt:lpstr>اختلاف الإنجيليين</vt:lpstr>
      <vt:lpstr>الله : لقد خلقت فترة من 24 ساعة تتراوح بين النور و الظلمة على الأرض ...</vt:lpstr>
      <vt:lpstr>لماذا 24 ساعة ؟</vt:lpstr>
      <vt:lpstr>لماذا 24 ساعة ؟</vt:lpstr>
      <vt:lpstr> فقط دا 8 : 26 ( إلى جانب تك 1) يتحدث عن الصباح و المساء بنظرة حرفية</vt:lpstr>
      <vt:lpstr>لماذا 24 ساعة ؟</vt:lpstr>
      <vt:lpstr>عدد 7 : 12</vt:lpstr>
      <vt:lpstr>لماذا 24 ساعة ؟</vt:lpstr>
      <vt:lpstr>لقد حصلنا على نظامنا الأسبوعي من تكوين 1</vt:lpstr>
      <vt:lpstr>أربع طرق لتسمية أجزاء اليوم</vt:lpstr>
      <vt:lpstr>متى يبدأ اليوم</vt:lpstr>
      <vt:lpstr>لماذا 24 ساعة ؟</vt:lpstr>
      <vt:lpstr>رومية 1 : 20</vt:lpstr>
      <vt:lpstr>Creation or Evolution?</vt:lpstr>
      <vt:lpstr>هل كانت الديناصورات قبل الإنسان</vt:lpstr>
      <vt:lpstr> تعتمد نظرية التطور على نظرية انتقال الأشكال و التي تعتبر ضحية سهلة</vt:lpstr>
      <vt:lpstr>أدبيات موازية لسفر التكوين</vt:lpstr>
      <vt:lpstr>مردوخ يقتل تيامات</vt:lpstr>
      <vt:lpstr>Expelled Movie Clip</vt:lpstr>
      <vt:lpstr>The Evolution of Man</vt:lpstr>
      <vt:lpstr>Big Bang and Bible order compared</vt:lpstr>
      <vt:lpstr>PowerPoint Presentation</vt:lpstr>
      <vt:lpstr>من يؤمن بماذا ؟</vt:lpstr>
      <vt:lpstr>هل تم تنظيم الحياة بالصدفة ؟</vt:lpstr>
      <vt:lpstr>AiG Web Address 00439</vt:lpstr>
      <vt:lpstr>تكوين 2</vt:lpstr>
      <vt:lpstr>Summary</vt:lpstr>
      <vt:lpstr>Day 7</vt:lpstr>
      <vt:lpstr>Sabbath</vt:lpstr>
      <vt:lpstr>الأهمية الأخروية للسبت</vt:lpstr>
      <vt:lpstr>قصتا الخلق</vt:lpstr>
      <vt:lpstr>مواقع محتملة لجنة عدن</vt:lpstr>
      <vt:lpstr>لوحظ كوش بلاد ما بين النهرين لأول مرة في تكوين 2</vt:lpstr>
      <vt:lpstr>الموقع الصحيح لكوش</vt:lpstr>
      <vt:lpstr>رودينيا – العالم الذي هلك</vt:lpstr>
      <vt:lpstr>العالم الذي هلك</vt:lpstr>
      <vt:lpstr>ملحمة أتراحسيس</vt:lpstr>
      <vt:lpstr> شكل يسوع آدم من التراب (يو 1 : 3,     تك 2 : 7)</vt:lpstr>
      <vt:lpstr>What Kind of Eternal Life?</vt:lpstr>
      <vt:lpstr>تكوين 2 : 7</vt:lpstr>
      <vt:lpstr>Gen. 2:22 NAS</vt:lpstr>
      <vt:lpstr>خلق يسوع آدم و حواء (تك2 : 21 – 23,  يو 1 : 3)  </vt:lpstr>
      <vt:lpstr>صورة الأطفال آدم و حواء</vt:lpstr>
      <vt:lpstr>آدم و حواء مع الحية</vt:lpstr>
      <vt:lpstr>The Image of God</vt:lpstr>
      <vt:lpstr>تك 3 : 20 و 1 كو 15 : 45</vt:lpstr>
      <vt:lpstr>صورة الله</vt:lpstr>
      <vt:lpstr>يستمر الخلق إلى تكوين 3</vt:lpstr>
      <vt:lpstr>بدأت الحياة بشكل عظيم للحيوانات</vt:lpstr>
      <vt:lpstr>بدأت الحياة بشكل عظيم للحيوانات</vt:lpstr>
      <vt:lpstr>بدأت الحياة بشكل عظيم للبشر</vt:lpstr>
      <vt:lpstr>Life started great for people</vt:lpstr>
      <vt:lpstr>لكن الله أراد أن يتضمن ذلك الأشجار أيضاً</vt:lpstr>
      <vt:lpstr>تكوين 2 : 16 - 17</vt:lpstr>
      <vt:lpstr>سقط الشيطان بعد اليوم السابع من التاريخ مباشرة</vt:lpstr>
      <vt:lpstr>تكوين 3</vt:lpstr>
      <vt:lpstr>1. نحن نثق بأنفسنا بدلاً من الله </vt:lpstr>
      <vt:lpstr>نحاول أن نعيش بدون الله (3 : 1 – 7)</vt:lpstr>
      <vt:lpstr>و كانت الحية أحيل جميع حيوانات البرية التي عملها الرب الإله فقالت للمرأة أحقاً قال الله لا تأكلا من كل شجر الجنة  (3 : 1)</vt:lpstr>
      <vt:lpstr>فقالت المرأة للحية من ثمر شجر الجنة نأكل و أما ثمر الشجرة التي في وسط الجنة فقال الله لا تاكلا منه و لا تمساه لئلا تموتا (3 : 2 – 3)</vt:lpstr>
      <vt:lpstr>“لا نستطيع أن نلمسه" (الناموسية)</vt:lpstr>
      <vt:lpstr>سؤال للنقاش في مجموعات صغيرة ما هي مشكلتنا كبشر ؟</vt:lpstr>
      <vt:lpstr>أبقراط</vt:lpstr>
      <vt:lpstr>البوذية</vt:lpstr>
      <vt:lpstr>من يحتاج إلى المسيح خلال عيد الميلاد ؟ لا أحد .</vt:lpstr>
      <vt:lpstr>" الله حر وسعيد ومستوحى من العجب."</vt:lpstr>
      <vt:lpstr>أؤمن بالإنسانية و ليس بالله</vt:lpstr>
      <vt:lpstr>نثق بالغرباء حتى عندما لا يبدو منطقياً أن نفعل ذلك</vt:lpstr>
      <vt:lpstr>المواجهة</vt:lpstr>
      <vt:lpstr>«لا نستطيع أن نلمسها" (الناموسية)</vt:lpstr>
      <vt:lpstr>“أريد أن اكون كالله" (الكبرياء)</vt:lpstr>
      <vt:lpstr>فقالت الحية للمرأة لن تموتا بل الله عالم أنه يوم تأكلان منه تنفتح أعينكما و تكونان كالله عارفين الخير و الشر (3 : 4 – 5)</vt:lpstr>
      <vt:lpstr>  أعزائي المسيحيين, أنا اشارك العابي فلماذا لا تشاركون في العيد ؟ عطلة سعيدة للجميع</vt:lpstr>
      <vt:lpstr> عزيزي سانتا, كل ما اريده لعيد الميلاد هو تخطي الكنيسة, أنا كبيرة جداً على الحكايات</vt:lpstr>
      <vt:lpstr>Convincing Dialogue</vt:lpstr>
      <vt:lpstr>Convincing Dialogue</vt:lpstr>
      <vt:lpstr>Convincing Dialogue</vt:lpstr>
      <vt:lpstr>و أوصى الرب الإله آدم قائلاً من جميع شجر الجنة تأكل أكلاً و أما شجرة معرفة الخير و الشر فلا تاكل منها لأنك يوم تأكل منها موتاً تموت (2 : 16 – 17)</vt:lpstr>
      <vt:lpstr>و أوصى الرب الإله آدم قائلاً من جميع شجر الجنة تأكل أكلاً و أما شجرة معرفة الخير و الشر فلا تاكل منها لأنك يوم تأكل منها موتاً تموت (2 : 16 – 17)</vt:lpstr>
      <vt:lpstr>فرأت المرأة أن الشجرة جيدة للأكل و أنها بهجة للعيون و أن الشجرة شهية للنظر فأخذت من ثمرها و أكلت و أعطت رجلها ايضاً معها فأكل (3 : 6)</vt:lpstr>
      <vt:lpstr>الإستسلام للإغواء</vt:lpstr>
      <vt:lpstr>و أعطت رجلها ايضاً معها فأكل (3 : 6ب)</vt:lpstr>
      <vt:lpstr>مشكلتنا : الشر</vt:lpstr>
      <vt:lpstr>أمور العالم</vt:lpstr>
      <vt:lpstr>لعبة اللوم</vt:lpstr>
      <vt:lpstr>لعبة اللوم</vt:lpstr>
      <vt:lpstr>النتائج المحزنة</vt:lpstr>
      <vt:lpstr>فانفتحت أعينهما و علما أنهما عريانان فخاطا أوراق تين و صنعا لأنفسهما مآزر (3 : 7)</vt:lpstr>
      <vt:lpstr>ماذا نتج عن السقوط ؟ (3 : 7 - 24)</vt:lpstr>
      <vt:lpstr>و قال لآدم لأنك سمعت لقول امرأتك و أكلت من الشجرة التي أوصيتك قائلاً لا تأكل منها ملعونة الأرض بسبك بالتعب تأكل منها كل أيام حياتك و شوكاً و حسكاً تنبت لك و تأكل عشب الحقل</vt:lpstr>
      <vt:lpstr>بعرق وجهك تأكل خبزاً حتى تعود إلى الأرض التي أخذت منها لأنك تراب و إلى تراب تعود (3 : 19)</vt:lpstr>
      <vt:lpstr>Adam died</vt:lpstr>
      <vt:lpstr>ماذا نتج عن السقوط ؟ (3 : 7 - 24)</vt:lpstr>
      <vt:lpstr>نتائج الخطية</vt:lpstr>
      <vt:lpstr>متى دخل الموت إلى العالم ؟</vt:lpstr>
      <vt:lpstr>هل وجد الموت قبل الخطية ؟</vt:lpstr>
      <vt:lpstr>تاريخين للموت</vt:lpstr>
      <vt:lpstr>Fossils on Garden of Eden</vt:lpstr>
      <vt:lpstr>رومية 5 : 12</vt:lpstr>
      <vt:lpstr> رومية 5 : 12</vt:lpstr>
      <vt:lpstr>1. نثق بأنفسنا بدلاً من الله</vt:lpstr>
      <vt:lpstr>ملايين الأمريكيين سعداء بدون الدين LivingWithoutReligion.org</vt:lpstr>
      <vt:lpstr> أنت تعلم أنها خرافة هذا الموسم احتفل بسبب الموسم</vt:lpstr>
      <vt:lpstr>نحتاج إلى مخلص</vt:lpstr>
      <vt:lpstr>2. يخلصنا يسوع من عقوبة الخطية</vt:lpstr>
      <vt:lpstr>و سمعا صوت الرب الإله ماشياً في الجنة عند هبوب ريح النهار فاختبأ آدم و امرأته من وجه الرب الإله في وسط شجر الجنة فنادى الرب الإله آدم و قال له أين أنت (تك 3 : 8 – 9)</vt:lpstr>
      <vt:lpstr>فقال سمعت صوتك في الجنة فخشيت لأني عريان فاختبأت</vt:lpstr>
      <vt:lpstr>من يحب الدوس  على الثعابين؟</vt:lpstr>
      <vt:lpstr>تكوين 3 : 14</vt:lpstr>
      <vt:lpstr>تكوين 3 : 15</vt:lpstr>
      <vt:lpstr> تم معاقبة حواء بشكل كبير : زيادة آلام الولادة  (تك 3 : 16)</vt:lpstr>
      <vt:lpstr>و دعا آدم اسم امرأته حواء لأنها أم كل حي (3 : 20)</vt:lpstr>
      <vt:lpstr>تكوين 3 : 21</vt:lpstr>
      <vt:lpstr>أقمصة من جلد (3 : 21)</vt:lpstr>
      <vt:lpstr>طرد آدم و حواء</vt:lpstr>
      <vt:lpstr>و قال الرب الإله هوذا الإنسان قد صار كواحد منا عارفاً الخير و الشر و الآن لعله يمد يده و يأخذ من شجرة الحياة أيضاً و يأكل و يحيا إلى الأبد (3 : 22)</vt:lpstr>
      <vt:lpstr>PowerPoint Presentation</vt:lpstr>
      <vt:lpstr>فأخرجه الرب الإله من جنة عدن ليعمل الأرض التي أخذ منها  (3 : 23)</vt:lpstr>
      <vt:lpstr>فطرد الإنسان و اقام شرقي جنة عدن الكروبيم و لهيب سيف متقلب لحراسة طريق شجرة الحياة (3 : 24)</vt:lpstr>
      <vt:lpstr> ما النتائج الأخرى للسقوط بجانب ما ذكر في تكوين 3 ؟</vt:lpstr>
      <vt:lpstr>تناغم الكتاب المقدس</vt:lpstr>
      <vt:lpstr>هل أعطانا الله مخلصاً ؟</vt:lpstr>
      <vt:lpstr> يخلصنا يسوع من عقوبة الخطية</vt:lpstr>
      <vt:lpstr>هدايا مهمة :</vt:lpstr>
      <vt:lpstr>تكوين 3</vt:lpstr>
      <vt:lpstr>1. نثق بأنفسنا بدلاً من الله</vt:lpstr>
      <vt:lpstr>2. يخلصنا يسوع من عقوبة الخطية</vt:lpstr>
      <vt:lpstr>احتفظ بالمرح</vt:lpstr>
      <vt:lpstr>ماذا لو لم يؤمن الله بالملحدين ؟</vt:lpstr>
      <vt:lpstr>نحتاج المسيح</vt:lpstr>
      <vt:lpstr>نحتاج مخلصاً قائماً</vt:lpstr>
      <vt:lpstr>ما و من الذي تثق به ليخلصك من خطاياك ؟</vt:lpstr>
      <vt:lpstr>PowerPoint Presentation</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beginning”</dc:title>
  <dc:creator>Dr Rick Griffith</dc:creator>
  <cp:lastModifiedBy>Rick Griffith</cp:lastModifiedBy>
  <cp:revision>345</cp:revision>
  <dcterms:created xsi:type="dcterms:W3CDTF">2013-07-03T22:52:19Z</dcterms:created>
  <dcterms:modified xsi:type="dcterms:W3CDTF">2023-12-29T17:46:54Z</dcterms:modified>
</cp:coreProperties>
</file>