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12" r:id="rId4"/>
    <p:sldMasterId id="2147483725" r:id="rId5"/>
    <p:sldMasterId id="2147483738" r:id="rId6"/>
    <p:sldMasterId id="2147483750" r:id="rId7"/>
    <p:sldMasterId id="2147483762" r:id="rId8"/>
    <p:sldMasterId id="2147483789" r:id="rId9"/>
    <p:sldMasterId id="2147483801" r:id="rId10"/>
    <p:sldMasterId id="2147483813" r:id="rId11"/>
    <p:sldMasterId id="2147483825" r:id="rId12"/>
    <p:sldMasterId id="2147483837" r:id="rId13"/>
    <p:sldMasterId id="2147483839" r:id="rId14"/>
    <p:sldMasterId id="2147483852" r:id="rId15"/>
    <p:sldMasterId id="2147483866" r:id="rId16"/>
    <p:sldMasterId id="2147483879" r:id="rId17"/>
  </p:sldMasterIdLst>
  <p:notesMasterIdLst>
    <p:notesMasterId r:id="rId87"/>
  </p:notesMasterIdLst>
  <p:sldIdLst>
    <p:sldId id="435" r:id="rId18"/>
    <p:sldId id="436" r:id="rId19"/>
    <p:sldId id="432" r:id="rId20"/>
    <p:sldId id="4877" r:id="rId21"/>
    <p:sldId id="629" r:id="rId22"/>
    <p:sldId id="4879" r:id="rId23"/>
    <p:sldId id="4880" r:id="rId24"/>
    <p:sldId id="492" r:id="rId25"/>
    <p:sldId id="4881" r:id="rId26"/>
    <p:sldId id="504" r:id="rId27"/>
    <p:sldId id="4884" r:id="rId28"/>
    <p:sldId id="620" r:id="rId29"/>
    <p:sldId id="4883" r:id="rId30"/>
    <p:sldId id="4882" r:id="rId31"/>
    <p:sldId id="659" r:id="rId32"/>
    <p:sldId id="658" r:id="rId33"/>
    <p:sldId id="439" r:id="rId34"/>
    <p:sldId id="428" r:id="rId35"/>
    <p:sldId id="437" r:id="rId36"/>
    <p:sldId id="434" r:id="rId37"/>
    <p:sldId id="440" r:id="rId38"/>
    <p:sldId id="287" r:id="rId39"/>
    <p:sldId id="289" r:id="rId40"/>
    <p:sldId id="305" r:id="rId41"/>
    <p:sldId id="662" r:id="rId42"/>
    <p:sldId id="3641" r:id="rId43"/>
    <p:sldId id="442" r:id="rId44"/>
    <p:sldId id="443" r:id="rId45"/>
    <p:sldId id="4885" r:id="rId46"/>
    <p:sldId id="433" r:id="rId47"/>
    <p:sldId id="275" r:id="rId48"/>
    <p:sldId id="302" r:id="rId49"/>
    <p:sldId id="303" r:id="rId50"/>
    <p:sldId id="4886" r:id="rId51"/>
    <p:sldId id="304" r:id="rId52"/>
    <p:sldId id="3642" r:id="rId53"/>
    <p:sldId id="306" r:id="rId54"/>
    <p:sldId id="307" r:id="rId55"/>
    <p:sldId id="308" r:id="rId56"/>
    <p:sldId id="3643" r:id="rId57"/>
    <p:sldId id="3644" r:id="rId58"/>
    <p:sldId id="3645" r:id="rId59"/>
    <p:sldId id="3646" r:id="rId60"/>
    <p:sldId id="3647" r:id="rId61"/>
    <p:sldId id="3648" r:id="rId62"/>
    <p:sldId id="3649" r:id="rId63"/>
    <p:sldId id="3650" r:id="rId64"/>
    <p:sldId id="321" r:id="rId65"/>
    <p:sldId id="322" r:id="rId66"/>
    <p:sldId id="3651" r:id="rId67"/>
    <p:sldId id="276" r:id="rId68"/>
    <p:sldId id="438" r:id="rId69"/>
    <p:sldId id="660" r:id="rId70"/>
    <p:sldId id="502" r:id="rId71"/>
    <p:sldId id="4887" r:id="rId72"/>
    <p:sldId id="4888" r:id="rId73"/>
    <p:sldId id="4876" r:id="rId74"/>
    <p:sldId id="412" r:id="rId75"/>
    <p:sldId id="4658" r:id="rId76"/>
    <p:sldId id="661" r:id="rId77"/>
    <p:sldId id="348" r:id="rId78"/>
    <p:sldId id="656" r:id="rId79"/>
    <p:sldId id="657" r:id="rId80"/>
    <p:sldId id="314" r:id="rId81"/>
    <p:sldId id="315" r:id="rId82"/>
    <p:sldId id="316" r:id="rId83"/>
    <p:sldId id="317" r:id="rId84"/>
    <p:sldId id="268" r:id="rId85"/>
    <p:sldId id="4031"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4" autoAdjust="0"/>
    <p:restoredTop sz="71233" autoAdjust="0"/>
  </p:normalViewPr>
  <p:slideViewPr>
    <p:cSldViewPr snapToGrid="0" snapToObjects="1">
      <p:cViewPr varScale="1">
        <p:scale>
          <a:sx n="69" d="100"/>
          <a:sy n="69" d="100"/>
        </p:scale>
        <p:origin x="148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116" d="100"/>
          <a:sy n="116" d="100"/>
        </p:scale>
        <p:origin x="2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notesMaster" Target="notesMasters/notesMaster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3/25/2025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10</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10</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1" dirty="0">
                <a:latin typeface="Arial" panose="020B0604020202020204" pitchFamily="34" charset="0"/>
                <a:ea typeface="ＭＳ Ｐゴシック" charset="0"/>
                <a:cs typeface="Arial" panose="020B0604020202020204" pitchFamily="34" charset="0"/>
              </a:rPr>
              <a:t>• Creation in Genesis 1–2 • is repeated In the Restored, New Creation in Rev 21–22</a:t>
            </a:r>
          </a:p>
          <a:p>
            <a:r>
              <a:rPr lang="en-US" b="1" dirty="0">
                <a:latin typeface="Arial" panose="020B0604020202020204" pitchFamily="34" charset="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b="1" dirty="0">
                <a:latin typeface="Arial" panose="020B0604020202020204" pitchFamily="34" charset="0"/>
                <a:ea typeface="ＭＳ Ｐゴシック" charset="0"/>
                <a:cs typeface="Arial" panose="020B0604020202020204" pitchFamily="34" charset="0"/>
              </a:rPr>
              <a:t>• But this rule will be restored during the 1000-year reign of the saints (Rev. 20:4-6)</a:t>
            </a:r>
          </a:p>
          <a:p>
            <a:r>
              <a:rPr lang="en-US" b="1" dirty="0">
                <a:latin typeface="Arial" panose="020B0604020202020204" pitchFamily="34" charset="0"/>
                <a:ea typeface="ＭＳ Ｐゴシック" charset="0"/>
                <a:cs typeface="Arial" panose="020B0604020202020204" pitchFamily="34" charset="0"/>
              </a:rPr>
              <a:t>• Christ is the central Person of history, • both as Lamb (Redeemer) • and as Lion (Ruler of all creation in the line of David)</a:t>
            </a:r>
          </a:p>
          <a:p>
            <a:r>
              <a:rPr lang="en-US" b="1" dirty="0">
                <a:latin typeface="Arial" panose="020B0604020202020204" pitchFamily="34" charset="0"/>
                <a:ea typeface="ＭＳ Ｐゴシック" charset="0"/>
                <a:cs typeface="Arial" panose="020B0604020202020204" pitchFamily="34" charset="0"/>
              </a:rPr>
              <a:t>________________</a:t>
            </a:r>
          </a:p>
          <a:p>
            <a:r>
              <a:rPr lang="en-US" b="1" dirty="0">
                <a:latin typeface="Arial" panose="020B0604020202020204" pitchFamily="34" charset="0"/>
                <a:ea typeface="ＭＳ Ｐゴシック" charset="0"/>
                <a:cs typeface="Arial" panose="020B0604020202020204" pitchFamily="34" charset="0"/>
              </a:rPr>
              <a:t>OC-17-Genesis Authorship-14</a:t>
            </a:r>
          </a:p>
          <a:p>
            <a:r>
              <a:rPr lang="en-US" b="1" dirty="0">
                <a:latin typeface="Arial" panose="020B0604020202020204" pitchFamily="34" charset="0"/>
                <a:ea typeface="ＭＳ Ｐゴシック" charset="0"/>
                <a:cs typeface="Arial" panose="020B0604020202020204" pitchFamily="34" charset="0"/>
              </a:rPr>
              <a:t>OS-01-Genesis1-3-slide 243</a:t>
            </a:r>
          </a:p>
          <a:p>
            <a:r>
              <a:rPr lang="en-US" b="1" dirty="0">
                <a:latin typeface="Arial" panose="020B0604020202020204" pitchFamily="34" charset="0"/>
                <a:ea typeface="ＭＳ Ｐゴシック" charset="0"/>
                <a:cs typeface="Arial" panose="020B0604020202020204" pitchFamily="34" charset="0"/>
              </a:rPr>
              <a:t>OS-17-Esther-145</a:t>
            </a:r>
          </a:p>
          <a:p>
            <a:r>
              <a:rPr lang="en-US" b="1" dirty="0">
                <a:latin typeface="Arial" panose="020B0604020202020204" pitchFamily="34" charset="0"/>
                <a:ea typeface="ＭＳ Ｐゴシック" charset="0"/>
                <a:cs typeface="Arial" panose="020B0604020202020204" pitchFamily="34" charset="0"/>
              </a:rPr>
              <a:t>NS-27-Rev20-22-slide 206</a:t>
            </a: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427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5056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C56D8D-BF0E-4443-84A6-F342850F11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Here is a bit of a joke on the JEDP</a:t>
            </a:r>
            <a:r>
              <a:rPr lang="en-US" baseline="0" dirty="0">
                <a:latin typeface="Times New Roman" charset="0"/>
                <a:ea typeface="ＭＳ Ｐゴシック" charset="0"/>
                <a:cs typeface="ＭＳ Ｐゴシック" charset="0"/>
              </a:rPr>
              <a:t> idea, as if such ridiculous theories were applied to a writing of our modern times.  Enjoy the fun!</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Another parody on JEDP was made on the “Jack and Jill” nursery rhyme by Gleason Archer, I believe, but I cannot find it anymore! It hilariously looks at the “sources” for the story.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5</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But this does not mean that there existed no updating of the text to make it more understandable to those who read it later. </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40583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Aner,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Abram heard that his relative had been taken captive, he called out the 318 trained men born in his household and went in pursuit as far as Dan” (Gen 14:14 NIV).</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it was not called Dan until over 500 years later, but this is an example of an inspired updating of the book of Genesis to make it clear where Abram met them. "Dan was then named </a:t>
            </a:r>
            <a:r>
              <a:rPr lang="en-US" sz="1200" kern="1200" dirty="0" err="1">
                <a:solidFill>
                  <a:schemeClr val="tx1"/>
                </a:solidFill>
                <a:effectLst/>
                <a:latin typeface="+mn-lt"/>
                <a:ea typeface="+mn-ea"/>
                <a:cs typeface="+mn-cs"/>
              </a:rPr>
              <a:t>Leshem</a:t>
            </a:r>
            <a:r>
              <a:rPr lang="en-US" sz="1200" kern="1200" dirty="0">
                <a:solidFill>
                  <a:schemeClr val="tx1"/>
                </a:solidFill>
                <a:effectLst/>
                <a:latin typeface="+mn-lt"/>
                <a:ea typeface="+mn-ea"/>
                <a:cs typeface="+mn-cs"/>
              </a:rPr>
              <a:t> (Josh. 19:47) or </a:t>
            </a:r>
            <a:r>
              <a:rPr lang="en-US" sz="1200" kern="1200" dirty="0" err="1">
                <a:solidFill>
                  <a:schemeClr val="tx1"/>
                </a:solidFill>
                <a:effectLst/>
                <a:latin typeface="+mn-lt"/>
                <a:ea typeface="+mn-ea"/>
                <a:cs typeface="+mn-cs"/>
              </a:rPr>
              <a:t>Laish</a:t>
            </a:r>
            <a:r>
              <a:rPr lang="en-US" sz="1200" kern="1200" dirty="0">
                <a:solidFill>
                  <a:schemeClr val="tx1"/>
                </a:solidFill>
                <a:effectLst/>
                <a:latin typeface="+mn-lt"/>
                <a:ea typeface="+mn-ea"/>
                <a:cs typeface="+mn-cs"/>
              </a:rPr>
              <a:t> (Judges 18:29)” (Ross, “Genesis,” in </a:t>
            </a:r>
            <a:r>
              <a:rPr lang="en-US" sz="1200" i="1" kern="1200" dirty="0">
                <a:solidFill>
                  <a:schemeClr val="tx1"/>
                </a:solidFill>
                <a:effectLst/>
                <a:latin typeface="+mn-lt"/>
                <a:ea typeface="+mn-ea"/>
                <a:cs typeface="+mn-cs"/>
              </a:rPr>
              <a:t>BKC</a:t>
            </a:r>
            <a:r>
              <a:rPr lang="en-US" sz="1200" i="0" kern="1200" dirty="0">
                <a:solidFill>
                  <a:schemeClr val="tx1"/>
                </a:solidFill>
                <a:effectLst/>
                <a:latin typeface="+mn-lt"/>
                <a:ea typeface="+mn-ea"/>
                <a:cs typeface="+mn-cs"/>
              </a:rPr>
              <a:t>, 1:53).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OS-01-Gen4-20-slide 244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OC-17-Gen Author-30</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49504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val="92723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4450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3731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2172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A7A1D-B473-6B42-9A90-08C2C52F505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p>
          <a:p>
            <a:pPr eaLnBrk="1" hangingPunct="1"/>
            <a:r>
              <a:rPr lang="en-US" altLang="zh-CN" sz="1200" kern="1200" dirty="0">
                <a:solidFill>
                  <a:schemeClr val="tx1"/>
                </a:solidFill>
                <a:effectLst/>
                <a:latin typeface="+mn-lt"/>
                <a:ea typeface="+mn-ea"/>
                <a:cs typeface="+mn-cs"/>
              </a:rPr>
              <a:t>_______</a:t>
            </a:r>
          </a:p>
          <a:p>
            <a:pPr eaLnBrk="1" hangingPunct="1"/>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https://www.youtube.com/</a:t>
            </a:r>
            <a:r>
              <a:rPr lang="en-US" altLang="zh-CN" sz="1200" kern="1200" dirty="0" err="1">
                <a:solidFill>
                  <a:schemeClr val="tx1"/>
                </a:solidFill>
                <a:effectLst/>
                <a:latin typeface="+mn-lt"/>
                <a:ea typeface="+mn-ea"/>
                <a:cs typeface="+mn-cs"/>
              </a:rPr>
              <a:t>watch?v</a:t>
            </a:r>
            <a:r>
              <a:rPr lang="en-US" altLang="zh-CN" sz="1200" kern="1200" dirty="0">
                <a:solidFill>
                  <a:schemeClr val="tx1"/>
                </a:solidFill>
                <a:effectLst/>
                <a:latin typeface="+mn-lt"/>
                <a:ea typeface="+mn-ea"/>
                <a:cs typeface="+mn-cs"/>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1"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prstClr val="black"/>
              </a:solidFill>
              <a:effectLst/>
              <a:uLnTx/>
              <a:uFillTx/>
              <a:latin typeface="Calibri" charset="0"/>
              <a:ea typeface="ＭＳ Ｐゴシック" charset="0"/>
              <a:cs typeface="Arial" panose="020B0604020202020204" pitchFamily="34"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2494268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517211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2915405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426237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3651915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099992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3861696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fld id="{4B817877-8FAF-4B45-97EE-A1B7BAB87D2D}" type="slidenum">
              <a:rPr lang="en-US" altLang="en-US" smtClean="0"/>
              <a:pPr/>
              <a:t>‹#›</a:t>
            </a:fld>
            <a:endParaRPr lang="en-US" altLang="en-US" dirty="0"/>
          </a:p>
        </p:txBody>
      </p:sp>
    </p:spTree>
    <p:extLst>
      <p:ext uri="{BB962C8B-B14F-4D97-AF65-F5344CB8AC3E}">
        <p14:creationId xmlns:p14="http://schemas.microsoft.com/office/powerpoint/2010/main" val="8469183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5D5495-83AF-4C50-AB8D-E473A800539A}" type="slidenum">
              <a:rPr lang="en-US" altLang="en-US" smtClean="0"/>
              <a:pPr/>
              <a:t>‹#›</a:t>
            </a:fld>
            <a:endParaRPr lang="en-US" altLang="en-US" dirty="0"/>
          </a:p>
        </p:txBody>
      </p:sp>
    </p:spTree>
    <p:extLst>
      <p:ext uri="{BB962C8B-B14F-4D97-AF65-F5344CB8AC3E}">
        <p14:creationId xmlns:p14="http://schemas.microsoft.com/office/powerpoint/2010/main" val="3813291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9B5626E-3FE5-478F-B079-4A7068B15396}" type="slidenum">
              <a:rPr lang="en-US" altLang="en-US" smtClean="0"/>
              <a:pPr/>
              <a:t>‹#›</a:t>
            </a:fld>
            <a:endParaRPr lang="en-US" altLang="en-US" dirty="0"/>
          </a:p>
        </p:txBody>
      </p:sp>
    </p:spTree>
    <p:extLst>
      <p:ext uri="{BB962C8B-B14F-4D97-AF65-F5344CB8AC3E}">
        <p14:creationId xmlns:p14="http://schemas.microsoft.com/office/powerpoint/2010/main" val="44766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46F4A8-9544-46CD-B8EA-52143717A83A}" type="slidenum">
              <a:rPr lang="en-US" altLang="en-US" smtClean="0"/>
              <a:pPr/>
              <a:t>‹#›</a:t>
            </a:fld>
            <a:endParaRPr lang="en-US" altLang="en-US" dirty="0"/>
          </a:p>
        </p:txBody>
      </p:sp>
    </p:spTree>
    <p:extLst>
      <p:ext uri="{BB962C8B-B14F-4D97-AF65-F5344CB8AC3E}">
        <p14:creationId xmlns:p14="http://schemas.microsoft.com/office/powerpoint/2010/main" val="24327717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27C863-568B-4BBD-9A4B-2D5B1817A9E4}" type="slidenum">
              <a:rPr lang="en-US" altLang="en-US" smtClean="0"/>
              <a:pPr/>
              <a:t>‹#›</a:t>
            </a:fld>
            <a:endParaRPr lang="en-US" altLang="en-US" dirty="0"/>
          </a:p>
        </p:txBody>
      </p:sp>
    </p:spTree>
    <p:extLst>
      <p:ext uri="{BB962C8B-B14F-4D97-AF65-F5344CB8AC3E}">
        <p14:creationId xmlns:p14="http://schemas.microsoft.com/office/powerpoint/2010/main" val="38662772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0DE7FB7-BBC3-49E7-AECA-DBF2F67585DC}" type="slidenum">
              <a:rPr lang="en-US" altLang="en-US" smtClean="0"/>
              <a:pPr/>
              <a:t>‹#›</a:t>
            </a:fld>
            <a:endParaRPr lang="en-US" altLang="en-US" dirty="0"/>
          </a:p>
        </p:txBody>
      </p:sp>
    </p:spTree>
    <p:extLst>
      <p:ext uri="{BB962C8B-B14F-4D97-AF65-F5344CB8AC3E}">
        <p14:creationId xmlns:p14="http://schemas.microsoft.com/office/powerpoint/2010/main" val="1586042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378242-3C2A-404C-8639-92F61064D0D8}" type="slidenum">
              <a:rPr lang="en-US" altLang="en-US" smtClean="0"/>
              <a:pPr/>
              <a:t>‹#›</a:t>
            </a:fld>
            <a:endParaRPr lang="en-US" altLang="en-US" dirty="0"/>
          </a:p>
        </p:txBody>
      </p:sp>
    </p:spTree>
    <p:extLst>
      <p:ext uri="{BB962C8B-B14F-4D97-AF65-F5344CB8AC3E}">
        <p14:creationId xmlns:p14="http://schemas.microsoft.com/office/powerpoint/2010/main" val="4240712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2B83E6A-0126-4FFD-BC16-4FC4CC58C2FF}" type="slidenum">
              <a:rPr lang="en-US" altLang="en-US" smtClean="0"/>
              <a:pPr/>
              <a:t>‹#›</a:t>
            </a:fld>
            <a:endParaRPr lang="en-US" altLang="en-US" dirty="0"/>
          </a:p>
        </p:txBody>
      </p:sp>
    </p:spTree>
    <p:extLst>
      <p:ext uri="{BB962C8B-B14F-4D97-AF65-F5344CB8AC3E}">
        <p14:creationId xmlns:p14="http://schemas.microsoft.com/office/powerpoint/2010/main" val="1097705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600566-2D95-42E1-9C91-1883ABC38BA3}" type="slidenum">
              <a:rPr lang="en-US" altLang="en-US" smtClean="0"/>
              <a:pPr/>
              <a:t>‹#›</a:t>
            </a:fld>
            <a:endParaRPr lang="en-US" altLang="en-US" dirty="0"/>
          </a:p>
        </p:txBody>
      </p:sp>
    </p:spTree>
    <p:extLst>
      <p:ext uri="{BB962C8B-B14F-4D97-AF65-F5344CB8AC3E}">
        <p14:creationId xmlns:p14="http://schemas.microsoft.com/office/powerpoint/2010/main" val="3867108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DAF0C4B-8A98-4BB8-80B7-EE9AF58BF998}" type="slidenum">
              <a:rPr lang="en-US" altLang="en-US" smtClean="0"/>
              <a:pPr/>
              <a:t>‹#›</a:t>
            </a:fld>
            <a:endParaRPr lang="en-US" altLang="en-US" dirty="0"/>
          </a:p>
        </p:txBody>
      </p:sp>
    </p:spTree>
    <p:extLst>
      <p:ext uri="{BB962C8B-B14F-4D97-AF65-F5344CB8AC3E}">
        <p14:creationId xmlns:p14="http://schemas.microsoft.com/office/powerpoint/2010/main" val="1812064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C5404F-CBB9-4394-A7AC-29083D01AAB1}" type="slidenum">
              <a:rPr lang="en-US" altLang="en-US" smtClean="0"/>
              <a:pPr/>
              <a:t>‹#›</a:t>
            </a:fld>
            <a:endParaRPr lang="en-US" altLang="en-US" dirty="0"/>
          </a:p>
        </p:txBody>
      </p:sp>
    </p:spTree>
    <p:extLst>
      <p:ext uri="{BB962C8B-B14F-4D97-AF65-F5344CB8AC3E}">
        <p14:creationId xmlns:p14="http://schemas.microsoft.com/office/powerpoint/2010/main" val="4138492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B999D2-CCFE-D847-A35A-54BAFD05779E}" type="slidenum">
              <a:rPr lang="en-US" smtClean="0"/>
              <a:pPr>
                <a:defRPr/>
              </a:pPr>
              <a:t>‹#›</a:t>
            </a:fld>
            <a:endParaRPr lang="en-US" dirty="0"/>
          </a:p>
        </p:txBody>
      </p:sp>
    </p:spTree>
    <p:extLst>
      <p:ext uri="{BB962C8B-B14F-4D97-AF65-F5344CB8AC3E}">
        <p14:creationId xmlns:p14="http://schemas.microsoft.com/office/powerpoint/2010/main" val="4562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B4C885-AE23-E14B-99AA-E7F1F0E082BE}" type="slidenum">
              <a:rPr lang="en-US" smtClean="0"/>
              <a:pPr>
                <a:defRPr/>
              </a:pPr>
              <a:t>‹#›</a:t>
            </a:fld>
            <a:endParaRPr lang="en-US" dirty="0"/>
          </a:p>
        </p:txBody>
      </p:sp>
    </p:spTree>
    <p:extLst>
      <p:ext uri="{BB962C8B-B14F-4D97-AF65-F5344CB8AC3E}">
        <p14:creationId xmlns:p14="http://schemas.microsoft.com/office/powerpoint/2010/main" val="2513160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1EB55F-8265-0440-AF41-66DC8E0E9BEC}" type="slidenum">
              <a:rPr lang="en-US" smtClean="0"/>
              <a:pPr>
                <a:defRPr/>
              </a:pPr>
              <a:t>‹#›</a:t>
            </a:fld>
            <a:endParaRPr lang="en-US" dirty="0"/>
          </a:p>
        </p:txBody>
      </p:sp>
    </p:spTree>
    <p:extLst>
      <p:ext uri="{BB962C8B-B14F-4D97-AF65-F5344CB8AC3E}">
        <p14:creationId xmlns:p14="http://schemas.microsoft.com/office/powerpoint/2010/main" val="850276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9BE9D-990C-C849-A1E5-8C4759F732D7}" type="slidenum">
              <a:rPr lang="en-US" smtClean="0"/>
              <a:pPr>
                <a:defRPr/>
              </a:pPr>
              <a:t>‹#›</a:t>
            </a:fld>
            <a:endParaRPr lang="en-US" dirty="0"/>
          </a:p>
        </p:txBody>
      </p:sp>
    </p:spTree>
    <p:extLst>
      <p:ext uri="{BB962C8B-B14F-4D97-AF65-F5344CB8AC3E}">
        <p14:creationId xmlns:p14="http://schemas.microsoft.com/office/powerpoint/2010/main" val="289624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0E5871-DBC2-4C45-B478-93A82C25430D}" type="slidenum">
              <a:rPr lang="en-US" smtClean="0"/>
              <a:pPr>
                <a:defRPr/>
              </a:pPr>
              <a:t>‹#›</a:t>
            </a:fld>
            <a:endParaRPr lang="en-US" dirty="0"/>
          </a:p>
        </p:txBody>
      </p:sp>
    </p:spTree>
    <p:extLst>
      <p:ext uri="{BB962C8B-B14F-4D97-AF65-F5344CB8AC3E}">
        <p14:creationId xmlns:p14="http://schemas.microsoft.com/office/powerpoint/2010/main" val="33255088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F7878-E6F2-834F-BD62-786003AD41CA}" type="slidenum">
              <a:rPr lang="en-US" smtClean="0"/>
              <a:pPr>
                <a:defRPr/>
              </a:pPr>
              <a:t>‹#›</a:t>
            </a:fld>
            <a:endParaRPr lang="en-US" dirty="0"/>
          </a:p>
        </p:txBody>
      </p:sp>
    </p:spTree>
    <p:extLst>
      <p:ext uri="{BB962C8B-B14F-4D97-AF65-F5344CB8AC3E}">
        <p14:creationId xmlns:p14="http://schemas.microsoft.com/office/powerpoint/2010/main" val="18285947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AFE300-B57F-6842-879C-116B40E15244}" type="slidenum">
              <a:rPr lang="en-US" smtClean="0"/>
              <a:pPr>
                <a:defRPr/>
              </a:pPr>
              <a:t>‹#›</a:t>
            </a:fld>
            <a:endParaRPr lang="en-US" dirty="0"/>
          </a:p>
        </p:txBody>
      </p:sp>
    </p:spTree>
    <p:extLst>
      <p:ext uri="{BB962C8B-B14F-4D97-AF65-F5344CB8AC3E}">
        <p14:creationId xmlns:p14="http://schemas.microsoft.com/office/powerpoint/2010/main" val="1113502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61E486-8AE7-704C-B58E-CE54A01CCA30}" type="slidenum">
              <a:rPr lang="en-US" smtClean="0"/>
              <a:pPr>
                <a:defRPr/>
              </a:pPr>
              <a:t>‹#›</a:t>
            </a:fld>
            <a:endParaRPr lang="en-US" dirty="0"/>
          </a:p>
        </p:txBody>
      </p:sp>
    </p:spTree>
    <p:extLst>
      <p:ext uri="{BB962C8B-B14F-4D97-AF65-F5344CB8AC3E}">
        <p14:creationId xmlns:p14="http://schemas.microsoft.com/office/powerpoint/2010/main" val="36262841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EAF62A-559E-8B46-A2E9-1EDB13ACC593}" type="slidenum">
              <a:rPr lang="en-US" smtClean="0"/>
              <a:pPr>
                <a:defRPr/>
              </a:pPr>
              <a:t>‹#›</a:t>
            </a:fld>
            <a:endParaRPr lang="en-US" dirty="0"/>
          </a:p>
        </p:txBody>
      </p:sp>
    </p:spTree>
    <p:extLst>
      <p:ext uri="{BB962C8B-B14F-4D97-AF65-F5344CB8AC3E}">
        <p14:creationId xmlns:p14="http://schemas.microsoft.com/office/powerpoint/2010/main" val="72398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EA8FC6-5B1F-A342-B090-95B0E08ACF4E}" type="slidenum">
              <a:rPr lang="en-US" smtClean="0"/>
              <a:pPr>
                <a:defRPr/>
              </a:pPr>
              <a:t>‹#›</a:t>
            </a:fld>
            <a:endParaRPr lang="en-US" dirty="0"/>
          </a:p>
        </p:txBody>
      </p:sp>
    </p:spTree>
    <p:extLst>
      <p:ext uri="{BB962C8B-B14F-4D97-AF65-F5344CB8AC3E}">
        <p14:creationId xmlns:p14="http://schemas.microsoft.com/office/powerpoint/2010/main" val="566528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9B2EF8-EB1B-AB45-9268-4A33EFA44491}" type="slidenum">
              <a:rPr lang="en-US" smtClean="0"/>
              <a:pPr>
                <a:defRPr/>
              </a:pPr>
              <a:t>‹#›</a:t>
            </a:fld>
            <a:endParaRPr lang="en-US" dirty="0"/>
          </a:p>
        </p:txBody>
      </p:sp>
    </p:spTree>
    <p:extLst>
      <p:ext uri="{BB962C8B-B14F-4D97-AF65-F5344CB8AC3E}">
        <p14:creationId xmlns:p14="http://schemas.microsoft.com/office/powerpoint/2010/main" val="1545752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val="179469477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val="85467209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val="216583456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val="150749232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val="202582114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val="387392579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val="29323372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val="40030376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val="2308328522"/>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val="11959987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val="59402680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31862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05769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549768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223485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4747479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612237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389931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57758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1839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80610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649263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93797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9574167"/>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27190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28450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947522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27984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4518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31827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1940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96653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164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49556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552396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945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6492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4306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445955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41927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E46105-1D0A-5D44-A030-DD3266268E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53719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CA20597-4049-5B45-AAA4-5251BC298F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637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17DB846-2403-2640-A186-62F3187CD2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34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C8DEB7-0C19-0A42-85A4-449A481352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5249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1816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DBF3F3A-332D-2549-AEF3-BD7AC86D28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5268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89F0F2-40D1-8647-BB7C-C166942977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67860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D19466B-E9B9-3D46-85AF-F0B1A68B05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21555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38519A1-CB73-6144-BCA9-FFCE34F3EE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84609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25A751E-A34D-7C46-B277-DCAE71A3C25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3142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E7417E2-12AE-7644-B3AE-42708AAC9B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57756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6D1D2F-52C7-3544-B5E5-226CFDA20AC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74478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4D7EACE-A862-B643-AF97-305065CCEBA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1634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2405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901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22073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68409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9972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0332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1383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06647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1497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3769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0702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46258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971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30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6500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1066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1521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9082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3/25/2025</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20488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2226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4341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3912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9978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100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104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9031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47049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132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2272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1885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3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723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953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87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604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446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1196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80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489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99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329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959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36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15912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710981"/>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7407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83504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640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881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288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95013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74640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02334"/>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51608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981238"/>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40376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239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12225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120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681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77944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03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06577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7171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100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9030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05745497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598649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1840833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5235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114275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3986270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6733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759738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0629569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545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19715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801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696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95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855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31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477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25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92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93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09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99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59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3902116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2979924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1528548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29811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latin typeface="Arial" pitchFamily="34" charset="0"/>
              </a:defRPr>
            </a:lvl1pPr>
          </a:lstStyle>
          <a:p>
            <a:endParaRPr lang="en-US" altLang="en-US" dirty="0"/>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latin typeface="Arial" pitchFamily="34" charset="0"/>
              </a:defRPr>
            </a:lvl1pPr>
          </a:lstStyle>
          <a:p>
            <a:endParaRPr lang="en-US" altLang="en-US" dirty="0"/>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latin typeface="Arial" pitchFamily="34" charset="0"/>
              </a:defRPr>
            </a:lvl1pPr>
          </a:lstStyle>
          <a:p>
            <a:fld id="{3BA88506-43D3-467A-A721-1D251CFE00C5}" type="slidenum">
              <a:rPr lang="en-US" altLang="en-US" smtClean="0"/>
              <a:pPr/>
              <a:t>‹#›</a:t>
            </a:fld>
            <a:endParaRPr lang="en-US" altLang="en-US" dirty="0"/>
          </a:p>
        </p:txBody>
      </p:sp>
    </p:spTree>
    <p:extLst>
      <p:ext uri="{BB962C8B-B14F-4D97-AF65-F5344CB8AC3E}">
        <p14:creationId xmlns:p14="http://schemas.microsoft.com/office/powerpoint/2010/main"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b="1" i="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b="1" i="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b="1" i="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b="1" i="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b="1" i="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F2A807F1-C614-1046-BE1B-DEA2A2FCF6F8}" type="slidenum">
              <a:rPr lang="en-US" smtClean="0"/>
              <a:pPr>
                <a:defRPr/>
              </a:pPr>
              <a:t>‹#›</a:t>
            </a:fld>
            <a:endParaRPr lang="en-US" dirty="0"/>
          </a:p>
        </p:txBody>
      </p:sp>
    </p:spTree>
    <p:extLst>
      <p:ext uri="{BB962C8B-B14F-4D97-AF65-F5344CB8AC3E}">
        <p14:creationId xmlns:p14="http://schemas.microsoft.com/office/powerpoint/2010/main"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Osaka" pitchFamily="-112" charset="-128"/>
                <a:cs typeface="Osaka" pitchFamily="-112" charset="-128"/>
              </a:defRPr>
            </a:lvl1pPr>
          </a:lstStyle>
          <a:p>
            <a:fld id="{52F367E4-7E1D-FF4E-AF00-438FDA6547A0}" type="datetimeFigureOut">
              <a:rPr lang="en-US" smtClean="0"/>
              <a:pPr/>
              <a:t>3/25/2025</a:t>
            </a:fld>
            <a:endParaRPr lang="en-US" dirty="0"/>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Osaka" pitchFamily="-112" charset="-128"/>
                <a:cs typeface="Osaka" pitchFamily="-112" charset="-128"/>
              </a:defRPr>
            </a:lvl1pPr>
          </a:lstStyle>
          <a:p>
            <a:endParaRPr lang="en-US" dirty="0"/>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Osaka" charset="0"/>
                <a:cs typeface="Osaka"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9921104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Osaka" pitchFamily="-106"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Osaka" pitchFamily="-10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Osaka" pitchFamily="-10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0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226CFE29-8597-9F42-ABFE-B07922578D54}"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70225434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72703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3/25/2025</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705449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142272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3/25/2025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397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6218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i="0" u="sng">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pitchFamily="2" charset="2"/>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pitchFamily="2" charset="2"/>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pitchFamily="2" charset="2"/>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pitchFamily="2" charset="2"/>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8.xml"/><Relationship Id="rId1" Type="http://schemas.openxmlformats.org/officeDocument/2006/relationships/tags" Target="../tags/tag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0.xml"/><Relationship Id="rId1" Type="http://schemas.openxmlformats.org/officeDocument/2006/relationships/themeOverride" Target="../theme/themeOverride2.xml"/><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35.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119.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29.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8.xml"/><Relationship Id="rId1" Type="http://schemas.openxmlformats.org/officeDocument/2006/relationships/tags" Target="../tags/tag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كتب التوراة؟</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تأليف سفر التكوين</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08811EB5-2586-3D49-8A09-7B178948A54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cs typeface="Arial" panose="020B0604020202020204" pitchFamily="34" charset="0"/>
              </a:rPr>
              <a:t>أهلا</a:t>
            </a:r>
            <a:endParaRPr kumimoji="0" lang="en-US" sz="4800" b="1"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cs typeface="Arial" panose="020B0604020202020204" pitchFamily="34" charset="0"/>
              </a:rPr>
              <a:t>Arabic</a:t>
            </a:r>
            <a:endParaRPr kumimoji="0" lang="en-US" sz="4800" b="1"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Arial" panose="020B0604020202020204" pitchFamily="34" charset="0"/>
            </a:endParaRP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dirty="0">
                <a:effectLst>
                  <a:outerShdw blurRad="38100" dist="38100" dir="2700000" algn="tl">
                    <a:srgbClr val="000000">
                      <a:alpha val="43137"/>
                    </a:srgbClr>
                  </a:outerShdw>
                </a:effectLst>
                <a:ea typeface="ＭＳ Ｐゴシック" charset="0"/>
                <a:cs typeface="Arial" panose="020B0604020202020204" pitchFamily="34"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447835610"/>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متى : المسيح كملك</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12389" y="1426468"/>
            <a:ext cx="3306983" cy="4005064"/>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منذ بركة يعقوب في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49: 9-10 يصور الأسد ملكًا</a:t>
            </a:r>
            <a:endParaRPr kumimoji="0" lang="en-US" sz="44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dirty="0">
                <a:effectLst>
                  <a:outerShdw blurRad="38100" dist="38100" dir="2700000" algn="tl">
                    <a:srgbClr val="000000">
                      <a:alpha val="43137"/>
                    </a:srgbClr>
                  </a:outerShdw>
                </a:effectLst>
              </a:rPr>
            </a:br>
            <a:r>
              <a:rPr lang="ar-JO" sz="4800" dirty="0">
                <a:effectLst>
                  <a:outerShdw blurRad="38100" dist="38100" dir="2700000" algn="tl">
                    <a:srgbClr val="000000">
                      <a:alpha val="43137"/>
                    </a:srgbClr>
                  </a:outerShdw>
                </a:effectLst>
              </a:rPr>
              <a:t>وعد الله المؤمنين مثلنا ببركات العهد الإبراهيمي</a:t>
            </a:r>
            <a:r>
              <a:rPr lang="en-US" sz="4800" dirty="0">
                <a:effectLst>
                  <a:outerShdw blurRad="38100" dist="38100" dir="2700000" algn="tl">
                    <a:srgbClr val="000000">
                      <a:alpha val="43137"/>
                    </a:srgbClr>
                  </a:outerShdw>
                </a:effectLst>
              </a:rPr>
              <a:t> </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191257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ea typeface="ＭＳ Ｐゴシック" charset="0"/>
              </a:rPr>
              <a:t>تناغم الكتاب المقدس</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الأنماط المتكررة بترتيب عكسي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دعم التأليف الموسوي</a:t>
            </a:r>
            <a:endParaRPr lang="en-US" sz="4000" dirty="0">
              <a:effectLst>
                <a:glow rad="127000">
                  <a:schemeClr val="tx1"/>
                </a:glow>
              </a:effectLst>
              <a:ea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panose="020B0604020202020204" pitchFamily="34" charset="0"/>
                <a:ea typeface="ＭＳ Ｐゴシック" charset="0"/>
                <a:cs typeface="Arial" panose="020B0604020202020204" pitchFamily="34" charset="0"/>
              </a:rPr>
              <a:t>داخلي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94008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دعم التأليف الموسوي</a:t>
            </a:r>
            <a:endParaRPr lang="en-US" sz="4000" dirty="0">
              <a:effectLst>
                <a:glow rad="127000">
                  <a:schemeClr val="tx1"/>
                </a:glow>
              </a:effectLst>
              <a:ea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خارجي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46482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فقال الرب لموسى أكتب هذا تذكاراً في الكتاب و ضعه في مسامع يشوع فإني سوف أمحو ذكر عماليق من تحت السماء</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(خر 17: 14)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dirty="0">
                <a:effectLst>
                  <a:glow rad="228600">
                    <a:schemeClr val="accent4">
                      <a:satMod val="175000"/>
                      <a:alpha val="88000"/>
                    </a:schemeClr>
                  </a:glow>
                </a:effectLst>
                <a:ea typeface="ＭＳ Ｐゴシック" charset="0"/>
              </a:rPr>
              <a:t>التقليد يدعم موسى </a:t>
            </a:r>
            <a:endParaRPr lang="en-US" sz="4800" dirty="0">
              <a:effectLst>
                <a:glow rad="228600">
                  <a:schemeClr val="accent4">
                    <a:satMod val="175000"/>
                    <a:alpha val="88000"/>
                  </a:schemeClr>
                </a:glow>
              </a:effectLst>
              <a:ea typeface="ＭＳ Ｐゴシック" charset="0"/>
            </a:endParaRPr>
          </a:p>
        </p:txBody>
      </p:sp>
      <p:pic>
        <p:nvPicPr>
          <p:cNvPr id="3074" name="Picture 2" descr="Did Moses really write Genesis - creation.com">
            <a:extLst>
              <a:ext uri="{FF2B5EF4-FFF2-40B4-BE49-F238E27FC236}">
                <a16:creationId xmlns:a16="http://schemas.microsoft.com/office/drawing/2014/main"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الكنيسة المبكرة</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تلمود أورشليم</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يوسيفوس</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ما عدا بعض اللاهوتيين المسيحيين المبكرين</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دعم التأليف الموسوي</a:t>
            </a:r>
            <a:endParaRPr lang="en-US" sz="4000" dirty="0">
              <a:effectLst>
                <a:glow rad="127000">
                  <a:schemeClr val="tx1"/>
                </a:glow>
              </a:effectLst>
              <a:ea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panose="020B0604020202020204" pitchFamily="34" charset="0"/>
                <a:ea typeface="ＭＳ Ｐゴシック" charset="0"/>
                <a:cs typeface="Arial" panose="020B0604020202020204" pitchFamily="34" charset="0"/>
              </a:rPr>
              <a:t>داخلي</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هل كتب موسى سفر التكوين ... و بقية التوراة؟</a:t>
            </a:r>
            <a:endParaRPr lang="en-US" sz="3600" dirty="0">
              <a:effectLst>
                <a:glow rad="127000">
                  <a:schemeClr val="tx1"/>
                </a:glow>
              </a:effectLst>
              <a:ea typeface="ＭＳ Ｐゴシック" charset="0"/>
            </a:endParaRPr>
          </a:p>
        </p:txBody>
      </p:sp>
      <p:pic>
        <p:nvPicPr>
          <p:cNvPr id="10242" name="Picture 2" descr="The Septuagint: The First of the Bible Translations – Israel My Glory">
            <a:extLst>
              <a:ext uri="{FF2B5EF4-FFF2-40B4-BE49-F238E27FC236}">
                <a16:creationId xmlns:a16="http://schemas.microsoft.com/office/drawing/2014/main"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علماء نقد العهد القديم يقولون لا </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مؤهلات موسى</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4508632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ar-JO" sz="3600" dirty="0">
                <a:solidFill>
                  <a:schemeClr val="tx1"/>
                </a:solidFill>
                <a:effectLst/>
                <a:ea typeface="ＭＳ Ｐゴシック" charset="0"/>
              </a:rPr>
              <a:t>فتهذب موسى بكل حكمة المصريين </a:t>
            </a:r>
            <a:br>
              <a:rPr lang="ar-JO" sz="3600" dirty="0">
                <a:solidFill>
                  <a:schemeClr val="tx1"/>
                </a:solidFill>
                <a:effectLst/>
                <a:ea typeface="ＭＳ Ｐゴシック" charset="0"/>
              </a:rPr>
            </a:br>
            <a:r>
              <a:rPr lang="ar-JO" sz="3600" dirty="0">
                <a:solidFill>
                  <a:schemeClr val="tx1"/>
                </a:solidFill>
                <a:ea typeface="ＭＳ Ｐゴシック" charset="0"/>
              </a:rPr>
              <a:t>(أع 7: 22)</a:t>
            </a:r>
            <a:endParaRPr lang="en-US" sz="3600" dirty="0">
              <a:solidFill>
                <a:schemeClr val="tx1"/>
              </a:solidFill>
              <a:effectLst/>
              <a:ea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7: 22  فتهذب موسى بكل حكمة المصريين و كان مقتدراً في الأقوال و الأعمال</a:t>
            </a: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868" name="Text Box 4"/>
          <p:cNvSpPr txBox="1">
            <a:spLocks noChangeArrowheads="1"/>
          </p:cNvSpPr>
          <p:nvPr/>
        </p:nvSpPr>
        <p:spPr bwMode="auto">
          <a:xfrm>
            <a:off x="533400" y="2590800"/>
            <a:ext cx="546258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800" b="0" i="0" u="none" strike="noStrike" kern="1200" cap="none" spc="0" normalizeH="0" baseline="0" noProof="0" dirty="0">
                <a:ln>
                  <a:noFill/>
                </a:ln>
                <a:solidFill>
                  <a:srgbClr val="99FF99"/>
                </a:solidFill>
                <a:effectLst/>
                <a:uLnTx/>
                <a:uFillTx/>
                <a:latin typeface="Arial" panose="020B0604020202020204" pitchFamily="34" charset="0"/>
                <a:cs typeface="Arial" panose="020B0604020202020204" pitchFamily="34" charset="0"/>
              </a:rPr>
              <a:t>التعليم في مصر القديمة :</a:t>
            </a:r>
            <a:endParaRPr kumimoji="0" lang="en-US" altLang="en-US" sz="2400" b="0" i="0" u="none" strike="noStrike" kern="1200" cap="none" spc="0" normalizeH="0" baseline="0" noProof="0" dirty="0">
              <a:ln>
                <a:noFill/>
              </a:ln>
              <a:solidFill>
                <a:srgbClr val="99FF99"/>
              </a:solidFill>
              <a:effectLst/>
              <a:uLnTx/>
              <a:uFillTx/>
              <a:latin typeface="Arial" panose="020B0604020202020204" pitchFamily="34" charset="0"/>
              <a:cs typeface="Arial" panose="020B0604020202020204" pitchFamily="34" charset="0"/>
            </a:endParaRPr>
          </a:p>
        </p:txBody>
      </p:sp>
      <p:sp>
        <p:nvSpPr>
          <p:cNvPr id="36869" name="Text Box 5"/>
          <p:cNvSpPr txBox="1">
            <a:spLocks noChangeArrowheads="1"/>
          </p:cNvSpPr>
          <p:nvPr/>
        </p:nvSpPr>
        <p:spPr bwMode="auto">
          <a:xfrm>
            <a:off x="0" y="3276600"/>
            <a:ext cx="599598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0" indent="-457200" algn="r" defTabSz="914400" rtl="0" eaLnBrk="1" fontAlgn="base" latinLnBrk="0" hangingPunct="1">
              <a:lnSpc>
                <a:spcPct val="100000"/>
              </a:lnSpc>
              <a:spcBef>
                <a:spcPct val="50000"/>
              </a:spcBef>
              <a:spcAft>
                <a:spcPct val="0"/>
              </a:spcAft>
              <a:buClrTx/>
              <a:buSzTx/>
              <a:tabLst/>
              <a:defRPr/>
            </a:pPr>
            <a:r>
              <a:rPr lang="ar-JO" altLang="en-US" sz="2200" dirty="0">
                <a:solidFill>
                  <a:srgbClr val="FFFFCC"/>
                </a:solidFill>
                <a:latin typeface="Arial" panose="020B0604020202020204" pitchFamily="34" charset="0"/>
                <a:cs typeface="Arial" panose="020B0604020202020204" pitchFamily="34" charset="0"/>
              </a:rPr>
              <a:t>1. مدارس الكهنة مرتبطة مع المعبد و تعلم السحر و الطب و الدين</a:t>
            </a:r>
            <a:endParaRPr kumimoji="0" lang="en-US" altLang="en-US" sz="22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36870" name="Text Box 6"/>
          <p:cNvSpPr txBox="1">
            <a:spLocks noChangeArrowheads="1"/>
          </p:cNvSpPr>
          <p:nvPr/>
        </p:nvSpPr>
        <p:spPr bwMode="auto">
          <a:xfrm>
            <a:off x="0" y="4191000"/>
            <a:ext cx="599598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Arial" panose="020B0604020202020204" pitchFamily="34" charset="0"/>
                <a:cs typeface="Arial" panose="020B0604020202020204" pitchFamily="34" charset="0"/>
              </a:rPr>
              <a:t>2. المحكمة الملكية تعد الشباب لوظائف السلطة (يتضمن موسى)</a:t>
            </a:r>
            <a:endParaRPr kumimoji="0" lang="en-US" altLang="en-US" sz="22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36871" name="Text Box 7"/>
          <p:cNvSpPr txBox="1">
            <a:spLocks noChangeArrowheads="1"/>
          </p:cNvSpPr>
          <p:nvPr/>
        </p:nvSpPr>
        <p:spPr bwMode="auto">
          <a:xfrm>
            <a:off x="1" y="5105400"/>
            <a:ext cx="59959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Arial" panose="020B0604020202020204" pitchFamily="34" charset="0"/>
                <a:cs typeface="Arial" panose="020B0604020202020204" pitchFamily="34" charset="0"/>
              </a:rPr>
              <a:t>3. المدارس المدعومة من المحكمة الملكية تدرب الناس على تسيير الحكم بطريقة صحيحة</a:t>
            </a:r>
            <a:endParaRPr kumimoji="0" lang="en-US" altLang="en-US" sz="22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36872" name="Text Box 8"/>
          <p:cNvSpPr txBox="1">
            <a:spLocks noChangeArrowheads="1"/>
          </p:cNvSpPr>
          <p:nvPr/>
        </p:nvSpPr>
        <p:spPr bwMode="auto">
          <a:xfrm>
            <a:off x="2" y="5988050"/>
            <a:ext cx="59959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noProof="0" dirty="0">
                <a:solidFill>
                  <a:srgbClr val="FFFFFF"/>
                </a:solidFill>
                <a:latin typeface="Arial" panose="020B0604020202020204" pitchFamily="34" charset="0"/>
                <a:cs typeface="Arial" panose="020B0604020202020204" pitchFamily="34" charset="0"/>
              </a:rPr>
              <a:t>4. شملت المواضيع التي يتم تدريسها الرياضيات و الجغرافيا و الشعر و علم الفلك</a:t>
            </a:r>
            <a:endParaRPr kumimoji="0" lang="en-US" altLang="en-US" sz="22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67592" name="Text Box 10"/>
          <p:cNvSpPr txBox="1">
            <a:spLocks noChangeArrowheads="1"/>
          </p:cNvSpPr>
          <p:nvPr/>
        </p:nvSpPr>
        <p:spPr bwMode="auto">
          <a:xfrm>
            <a:off x="8440738" y="0"/>
            <a:ext cx="704039"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155</a:t>
            </a:r>
            <a:endParaRPr kumimoji="0" lang="en-US" alt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67593" name="Text Box 11"/>
          <p:cNvSpPr txBox="1">
            <a:spLocks noChangeArrowheads="1"/>
          </p:cNvSpPr>
          <p:nvPr/>
        </p:nvSpPr>
        <p:spPr bwMode="auto">
          <a:xfrm>
            <a:off x="8445500" y="396875"/>
            <a:ext cx="704039"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158</a:t>
            </a:r>
            <a:endParaRPr kumimoji="0" lang="en-US" alt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2" name="Title 11"/>
          <p:cNvSpPr>
            <a:spLocks noGrp="1"/>
          </p:cNvSpPr>
          <p:nvPr>
            <p:ph type="title" idx="4294967295"/>
          </p:nvPr>
        </p:nvSpPr>
        <p:spPr>
          <a:xfrm>
            <a:off x="381000" y="825500"/>
            <a:ext cx="8885238" cy="546100"/>
          </a:xfrm>
        </p:spPr>
        <p:txBody>
          <a:bodyPr/>
          <a:lstStyle/>
          <a:p>
            <a:pPr algn="r"/>
            <a:r>
              <a:rPr lang="ar-JO" altLang="en-US" sz="3200" dirty="0">
                <a:solidFill>
                  <a:srgbClr val="99FF99"/>
                </a:solidFill>
                <a:effectLst>
                  <a:outerShdw blurRad="38100" dist="38100" dir="2700000" algn="tl">
                    <a:srgbClr val="000000"/>
                  </a:outerShdw>
                </a:effectLst>
              </a:rPr>
              <a:t>2. موسى حتى ما قبل المملكة ( المصريين )</a:t>
            </a:r>
            <a:endParaRPr lang="en-US" altLang="en-US" dirty="0">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r="2438"/>
          <a:stretch>
            <a:fillRect/>
          </a:stretch>
        </p:blipFill>
        <p:spPr bwMode="auto">
          <a:xfrm>
            <a:off x="0" y="0"/>
            <a:ext cx="9144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Arial" panose="020B0604020202020204" pitchFamily="34" charset="0"/>
                <a:cs typeface="Arial" panose="020B0604020202020204" pitchFamily="34" charset="0"/>
              </a:rPr>
              <a:t>تعلم موسى الهيروغليفية المصرية و الخط الكنعاني خلال تدريبه</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38915" name="Text Box 3"/>
          <p:cNvSpPr txBox="1">
            <a:spLocks noChangeArrowheads="1"/>
          </p:cNvSpPr>
          <p:nvPr/>
        </p:nvSpPr>
        <p:spPr bwMode="auto">
          <a:xfrm>
            <a:off x="304800" y="4975225"/>
            <a:ext cx="8610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Arial" panose="020B0604020202020204" pitchFamily="34" charset="0"/>
                <a:cs typeface="Arial" panose="020B0604020202020204" pitchFamily="34" charset="0"/>
              </a:rPr>
              <a:t>كانت العائلات مسؤولة عن تسيير أمور التجارة و مهارات كسب العيش و تعليم الشرائع </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304800" y="2270125"/>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Arial" panose="020B0604020202020204" pitchFamily="34" charset="0"/>
                <a:cs typeface="Arial" panose="020B0604020202020204" pitchFamily="34" charset="0"/>
              </a:rPr>
              <a:t>كان قادراً على تسجيل شرائع ووصايا الله لشعب إسرائيل</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304800" y="3657600"/>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Arial" panose="020B0604020202020204" pitchFamily="34" charset="0"/>
                <a:cs typeface="Arial" panose="020B0604020202020204" pitchFamily="34" charset="0"/>
              </a:rPr>
              <a:t>خلال فترة التيهان في البرية لم يكن هناك نظام تعليم رسمي</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9" name="Title 8"/>
          <p:cNvSpPr>
            <a:spLocks noGrp="1"/>
          </p:cNvSpPr>
          <p:nvPr>
            <p:ph type="title" idx="4294967295"/>
          </p:nvPr>
        </p:nvSpPr>
        <p:spPr>
          <a:xfrm>
            <a:off x="258763" y="152400"/>
            <a:ext cx="8885237" cy="685800"/>
          </a:xfrm>
        </p:spPr>
        <p:txBody>
          <a:bodyPr/>
          <a:lstStyle/>
          <a:p>
            <a:r>
              <a:rPr lang="ar-JO" altLang="en-US" dirty="0">
                <a:solidFill>
                  <a:srgbClr val="000000"/>
                </a:solidFill>
                <a:effectLst>
                  <a:outerShdw blurRad="38100" dist="38100" dir="2700000" algn="tl">
                    <a:srgbClr val="FFFFFF"/>
                  </a:outerShdw>
                </a:effectLst>
              </a:rPr>
              <a:t>التعليم في زمن موسى</a:t>
            </a:r>
            <a:endParaRPr lang="en-US" altLang="en-US" dirty="0">
              <a:solidFill>
                <a:srgbClr val="000000"/>
              </a:solidFill>
              <a:effectLst>
                <a:outerShdw blurRad="38100" dist="38100" dir="2700000" algn="tl">
                  <a:srgbClr val="FFFFFF"/>
                </a:outerShdw>
              </a:effectLst>
            </a:endParaRPr>
          </a:p>
        </p:txBody>
      </p:sp>
      <p:sp>
        <p:nvSpPr>
          <p:cNvPr id="71688"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155</a:t>
            </a:r>
            <a:endParaRPr kumimoji="0" lang="en-US" alt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ar-JO" dirty="0">
                <a:ea typeface="ＭＳ Ｐゴシック" charset="0"/>
                <a:cs typeface="Arial" panose="020B0604020202020204" pitchFamily="34" charset="0"/>
              </a:rPr>
              <a:t>الهيروغليفية المصرية</a:t>
            </a:r>
            <a:endParaRPr lang="en-US" dirty="0">
              <a:ea typeface="ＭＳ Ｐゴシック" charset="0"/>
              <a:cs typeface="Arial" panose="020B060402020202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dirty="0">
                <a:effectLst>
                  <a:glow rad="127000">
                    <a:schemeClr val="tx1"/>
                  </a:glow>
                </a:effectLst>
                <a:ea typeface="ＭＳ Ｐゴシック" charset="0"/>
              </a:rPr>
              <a:t>مؤهلات موسى</a:t>
            </a:r>
            <a:endParaRPr lang="en-US" sz="4800" dirty="0">
              <a:effectLst>
                <a:glow rad="228600">
                  <a:schemeClr val="accent4">
                    <a:satMod val="175000"/>
                    <a:alpha val="88000"/>
                  </a:schemeClr>
                </a:glow>
              </a:effectLst>
              <a:ea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32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لدينا شاهد على التلميحات العرضية إلى الأحداث المعاصرة أو القضايا الجارية أو إلى الظروف الاجتماعية أو السياسية أو إلى مسائل المناخ أو الجغرافيا . وعندما يتم تقييم كل هذه العوامل بشكل عادل وسليم فإنها تؤدي إلى هذا الاستنتاج بأن مؤلف و قراء هذه الأسفار يجب أن يكونوا قد عاشوا في الأصل في مصر</a:t>
            </a:r>
            <a:endParaRPr lang="en-US" sz="32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0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جليسون آرتشر، موسوعة صعوبات الكتاب المقدس، 46</a:t>
            </a:r>
            <a:endParaRPr lang="en-US" sz="20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dirty="0">
                <a:solidFill>
                  <a:schemeClr val="bg1"/>
                </a:solidFill>
              </a:rPr>
              <a:t>The Choice</a:t>
            </a:r>
            <a:endParaRPr kumimoji="1" lang="en-US" altLang="zh-CN" sz="2800" dirty="0">
              <a:solidFill>
                <a:schemeClr val="bg1"/>
              </a:solidFill>
            </a:endParaRPr>
          </a:p>
        </p:txBody>
      </p:sp>
      <p:sp>
        <p:nvSpPr>
          <p:cNvPr id="7" name="Text Box 9"/>
          <p:cNvSpPr txBox="1">
            <a:spLocks noChangeArrowheads="1"/>
          </p:cNvSpPr>
          <p:nvPr/>
        </p:nvSpPr>
        <p:spPr bwMode="auto">
          <a:xfrm>
            <a:off x="2823057" y="4756629"/>
            <a:ext cx="105349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سدوم؟</a:t>
            </a:r>
            <a:endParaRPr lang="en-US"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775605" y="98961"/>
            <a:ext cx="22813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أبرام و لوط</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1226618"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عمورة؟</a:t>
            </a:r>
            <a:endParaRPr lang="en-US"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233030"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صوغر؟</a:t>
            </a:r>
            <a:endParaRPr lang="en-US"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rPr>
              <a:t>فرفع لوط عينيه و رأى كل دائرة الأردن أن جميعها سقي قبلما أخرب الرب سدوم و عمورة كجنة الرب كأرض مصر حينما تجيء إلى صوغر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effectLst>
                  <a:glow rad="127000">
                    <a:srgbClr val="000000"/>
                  </a:glow>
                </a:effectLst>
                <a:latin typeface="Arial" panose="020B0604020202020204" pitchFamily="34" charset="0"/>
                <a:ea typeface="ＭＳ Ｐゴシック" charset="0"/>
                <a:cs typeface="Arial" panose="020B0604020202020204" pitchFamily="34" charset="0"/>
              </a:rPr>
              <a:t>(تك 13: 10)</a:t>
            </a:r>
            <a:endParaRPr kumimoji="0" lang="en-US" sz="2800" b="1" u="none" strike="noStrike" kern="0" cap="none" spc="0" normalizeH="0" baseline="0" noProof="0" dirty="0">
              <a:ln>
                <a:noFill/>
              </a:ln>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017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t"/>
          <a:lstStyle/>
          <a:p>
            <a:pPr lvl="0">
              <a:defRPr/>
            </a:pPr>
            <a:r>
              <a:rPr lang="ar-JO" sz="4000" dirty="0">
                <a:effectLst>
                  <a:glow rad="127000">
                    <a:srgbClr val="000000"/>
                  </a:glow>
                </a:effectLst>
                <a:ea typeface="ＭＳ Ｐゴシック" charset="0"/>
              </a:rPr>
              <a:t>فرفع لوط عينيه و رأى كل دائرة الأردن أن جميعها سقي قبلما أخرب الرب سدوم و عمورة كجنة الرب </a:t>
            </a:r>
            <a:r>
              <a:rPr lang="ar-JO" sz="4000" dirty="0">
                <a:solidFill>
                  <a:srgbClr val="FFFF00"/>
                </a:solidFill>
                <a:effectLst>
                  <a:glow rad="127000">
                    <a:srgbClr val="000000"/>
                  </a:glow>
                </a:effectLst>
                <a:ea typeface="ＭＳ Ｐゴシック" charset="0"/>
              </a:rPr>
              <a:t>كأرض مصر </a:t>
            </a:r>
            <a:r>
              <a:rPr lang="ar-JO" sz="4000" dirty="0">
                <a:effectLst>
                  <a:glow rad="127000">
                    <a:srgbClr val="000000"/>
                  </a:glow>
                </a:effectLst>
                <a:ea typeface="ＭＳ Ｐゴシック" charset="0"/>
              </a:rPr>
              <a:t>حينما تجيء إلى صوغر</a:t>
            </a:r>
            <a:br>
              <a:rPr lang="ar-JO" sz="4000" dirty="0">
                <a:effectLst>
                  <a:glow rad="127000">
                    <a:srgbClr val="000000"/>
                  </a:glow>
                </a:effectLst>
                <a:ea typeface="ＭＳ Ｐゴシック" charset="0"/>
              </a:rPr>
            </a:br>
            <a:r>
              <a:rPr lang="ar-JO" sz="4000" dirty="0">
                <a:effectLst>
                  <a:glow rad="127000">
                    <a:srgbClr val="000000"/>
                  </a:glow>
                </a:effectLst>
                <a:ea typeface="ＭＳ Ｐゴシック" charset="0"/>
              </a:rPr>
              <a:t>(تك 13: 10)</a:t>
            </a:r>
            <a:endParaRPr lang="en-US" sz="4000" dirty="0">
              <a:effectLst>
                <a:glow rad="127000">
                  <a:srgbClr val="000000"/>
                </a:glow>
              </a:effectLst>
              <a:ea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ar-JO" dirty="0">
                <a:solidFill>
                  <a:schemeClr val="tx2"/>
                </a:solidFill>
                <a:effectLst>
                  <a:glow rad="127000">
                    <a:schemeClr val="bg1"/>
                  </a:glow>
                </a:effectLst>
                <a:ea typeface="ＭＳ Ｐゴシック" charset="0"/>
              </a:rPr>
              <a:t>هجوم الفرضية النقدية على التأليف الموسوي</a:t>
            </a:r>
            <a:r>
              <a:rPr lang="en-US" dirty="0">
                <a:solidFill>
                  <a:schemeClr val="tx2"/>
                </a:solidFill>
                <a:effectLst>
                  <a:glow rad="127000">
                    <a:schemeClr val="bg1"/>
                  </a:glow>
                </a:effectLst>
                <a:ea typeface="ＭＳ Ｐゴシック" charset="0"/>
              </a:rPr>
              <a:t> </a:t>
            </a:r>
          </a:p>
        </p:txBody>
      </p:sp>
    </p:spTree>
    <p:extLst>
      <p:ext uri="{BB962C8B-B14F-4D97-AF65-F5344CB8AC3E}">
        <p14:creationId xmlns:p14="http://schemas.microsoft.com/office/powerpoint/2010/main" val="3532751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ar-JO" sz="5400" dirty="0">
                <a:solidFill>
                  <a:schemeClr val="bg1"/>
                </a:solidFill>
                <a:effectLst>
                  <a:outerShdw blurRad="38100" dist="38100" dir="2700000" algn="tl">
                    <a:srgbClr val="010199"/>
                  </a:outerShdw>
                </a:effectLst>
                <a:cs typeface="Arial" panose="020B0604020202020204" pitchFamily="34" charset="0"/>
              </a:rPr>
              <a:t>مؤلف سفر التكوين</a:t>
            </a:r>
            <a:endParaRPr lang="en-US" sz="5400" dirty="0">
              <a:solidFill>
                <a:schemeClr val="bg1"/>
              </a:solidFill>
              <a:effectLst>
                <a:outerShdw blurRad="38100" dist="38100" dir="2700000" algn="tl">
                  <a:srgbClr val="010199"/>
                </a:outerShdw>
              </a:effectLst>
              <a:cs typeface="Arial" panose="020B0604020202020204" pitchFamily="34" charset="0"/>
            </a:endParaRPr>
          </a:p>
        </p:txBody>
      </p:sp>
      <p:sp>
        <p:nvSpPr>
          <p:cNvPr id="243715" name="Text Box 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3716" name="AutoShape 6"/>
          <p:cNvSpPr>
            <a:spLocks noChangeArrowheads="1"/>
          </p:cNvSpPr>
          <p:nvPr/>
        </p:nvSpPr>
        <p:spPr bwMode="auto">
          <a:xfrm>
            <a:off x="609600" y="3581400"/>
            <a:ext cx="8763000" cy="1676400"/>
          </a:xfrm>
          <a:prstGeom prst="rightArrow">
            <a:avLst>
              <a:gd name="adj1" fmla="val 50000"/>
              <a:gd name="adj2" fmla="val 130682"/>
            </a:avLst>
          </a:prstGeom>
          <a:solidFill>
            <a:srgbClr val="C00000"/>
          </a:solidFill>
          <a:ln>
            <a:noFill/>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يهوه</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الرب</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850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المدرسة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الثانية</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550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إلوهيم</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الله</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750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القانون</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الكهنوتي</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450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النظرة التقليدية : موسى</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النظرة النقدية </a:t>
            </a:r>
            <a:r>
              <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 JEDP</a:t>
            </a: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a:t>
            </a:r>
            <a:r>
              <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 </a:t>
            </a:r>
            <a:r>
              <a:rPr kumimoji="0" lang="ar-JO"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الفرضية الوثائقية</a:t>
            </a:r>
            <a:r>
              <a:rPr kumimoji="0" lang="ru-RU"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5788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لماذا يهاجمون سفر التكوين؟</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   الجواب :</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l" defTabSz="914400">
              <a:defRPr/>
            </a:pP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   إنه يعلم حقائق مهمة للغاية</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 موسى؟ أم أكثر من موسى؟</a:t>
            </a:r>
            <a:r>
              <a:rPr lang="en-US" sz="5400" dirty="0">
                <a:effectLst>
                  <a:glow rad="127000">
                    <a:schemeClr val="tx1"/>
                  </a:glow>
                </a:effectLst>
                <a:ea typeface="ＭＳ Ｐゴシック" charset="0"/>
              </a:rPr>
              <a:t> </a:t>
            </a:r>
          </a:p>
        </p:txBody>
      </p:sp>
      <p:sp>
        <p:nvSpPr>
          <p:cNvPr id="4" name="Rectangle 2">
            <a:extLst>
              <a:ext uri="{FF2B5EF4-FFF2-40B4-BE49-F238E27FC236}">
                <a16:creationId xmlns:a16="http://schemas.microsoft.com/office/drawing/2014/main"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حالة واحدة يكون في التناغم المكون من أربعة أجزاء غير عامل</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1" name="Rectangle 3"/>
          <p:cNvSpPr>
            <a:spLocks noGrp="1" noChangeArrowheads="1"/>
          </p:cNvSpPr>
          <p:nvPr>
            <p:ph type="ctrTitle"/>
          </p:nvPr>
        </p:nvSpPr>
        <p:spPr>
          <a:xfrm>
            <a:off x="2590800" y="76200"/>
            <a:ext cx="3200400" cy="1066800"/>
          </a:xfrm>
          <a:effectLst>
            <a:outerShdw blurRad="63500" dist="29783" dir="1514402" algn="ctr" rotWithShape="0">
              <a:schemeClr val="bg1">
                <a:alpha val="74998"/>
              </a:schemeClr>
            </a:outerShdw>
          </a:effectLst>
        </p:spPr>
        <p:txBody>
          <a:bodyPr/>
          <a:lstStyle/>
          <a:p>
            <a:pPr eaLnBrk="1" hangingPunct="1">
              <a:defRPr/>
            </a:pPr>
            <a:r>
              <a:rPr lang="ar-JO" sz="4000" dirty="0">
                <a:solidFill>
                  <a:schemeClr val="tx1"/>
                </a:solidFill>
                <a:effectLst>
                  <a:outerShdw blurRad="38100" dist="38100" dir="2700000" algn="tl">
                    <a:srgbClr val="010199"/>
                  </a:outerShdw>
                </a:effectLst>
                <a:ea typeface="ＭＳ Ｐゴシック" charset="0"/>
                <a:cs typeface="Arial" panose="020B0604020202020204" pitchFamily="34" charset="0"/>
              </a:rPr>
              <a:t>صياغة    الفرضية النقدية</a:t>
            </a:r>
            <a:endParaRPr lang="en-US" sz="4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a:t>
            </a:r>
            <a:r>
              <a:rPr kumimoji="0" lang="ar-JO" sz="2400" b="1" u="none" strike="noStrike" kern="1200" cap="none" spc="0" normalizeH="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850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lang="en-US" sz="24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E</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750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650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550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621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400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450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6" name="Rectangle 18"/>
          <p:cNvSpPr>
            <a:spLocks noChangeArrowheads="1"/>
          </p:cNvSpPr>
          <p:nvPr/>
        </p:nvSpPr>
        <p:spPr bwMode="auto">
          <a:xfrm>
            <a:off x="9906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التقاليد    الجنوبية</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7" name="Rectangle 19"/>
          <p:cNvSpPr>
            <a:spLocks noChangeArrowheads="1"/>
          </p:cNvSpPr>
          <p:nvPr/>
        </p:nvSpPr>
        <p:spPr bwMode="auto">
          <a:xfrm>
            <a:off x="57912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التقاليد    الشمالية</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8" name="Rectangle 20"/>
          <p:cNvSpPr>
            <a:spLocks noChangeArrowheads="1"/>
          </p:cNvSpPr>
          <p:nvPr/>
        </p:nvSpPr>
        <p:spPr bwMode="auto">
          <a:xfrm>
            <a:off x="0" y="3200400"/>
            <a:ext cx="1253399"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سفر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إصلاحات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يوشيا</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9" name="Rectangle 21"/>
          <p:cNvSpPr>
            <a:spLocks noChangeArrowheads="1"/>
          </p:cNvSpPr>
          <p:nvPr/>
        </p:nvSpPr>
        <p:spPr bwMode="auto">
          <a:xfrm>
            <a:off x="5715000" y="44196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المواد</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الكهنوتية</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المنفية</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مقابلة العهد القديم، 70</a:t>
            </a:r>
            <a:endParaRPr kumimoji="0" lang="en-US"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57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التوراة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82575" y="2268892"/>
            <a:ext cx="8610600" cy="2862322"/>
          </a:xfrm>
          <a:prstGeom prst="rect">
            <a:avLst/>
          </a:prstGeom>
          <a:noFill/>
          <a:ln w="9525">
            <a:noFill/>
            <a:miter lim="800000"/>
            <a:headEnd/>
            <a:tailEnd/>
          </a:ln>
          <a:effectLst/>
        </p:spPr>
        <p:txBody>
          <a:bodyPr wrap="square" anchor="ct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النقد الأدنى </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 دراسات نصية بناءة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النقد الأعلى </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 مهاجمة الوحي و أصالة النص الكتابي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مشاكل تفسيرية </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 اختلافات صادقة في الرأي تأتي كإجابات محتملة لمشاكل في تفسير النص الكتابي</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126979" name="Title 2"/>
          <p:cNvSpPr>
            <a:spLocks noGrp="1"/>
          </p:cNvSpPr>
          <p:nvPr>
            <p:ph type="title" idx="4294967295"/>
          </p:nvPr>
        </p:nvSpPr>
        <p:spPr>
          <a:xfrm>
            <a:off x="685800" y="228600"/>
            <a:ext cx="7772400" cy="762000"/>
          </a:xfrm>
          <a:solidFill>
            <a:schemeClr val="tx1"/>
          </a:solidFill>
          <a:ln>
            <a:solidFill>
              <a:schemeClr val="bg1"/>
            </a:solidFill>
            <a:miter lim="800000"/>
            <a:headEnd/>
            <a:tailEnd/>
          </a:ln>
        </p:spPr>
        <p:txBody>
          <a:bodyPr/>
          <a:lstStyle/>
          <a:p>
            <a:pPr>
              <a:defRPr/>
            </a:pPr>
            <a:r>
              <a:rPr lang="ar-JO"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بعض المصطلحات</a:t>
            </a:r>
            <a:endParaRPr lang="en-US"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dissolve">
                                      <p:cBhvr>
                                        <p:cTn id="7" dur="500"/>
                                        <p:tgtEl>
                                          <p:spTgt spid="39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dissolve">
                                      <p:cBhvr>
                                        <p:cTn id="12" dur="500"/>
                                        <p:tgtEl>
                                          <p:spTgt spid="392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2194">
                                            <p:txEl>
                                              <p:pRg st="2" end="2"/>
                                            </p:txEl>
                                          </p:spTgt>
                                        </p:tgtEl>
                                        <p:attrNameLst>
                                          <p:attrName>style.visibility</p:attrName>
                                        </p:attrNameLst>
                                      </p:cBhvr>
                                      <p:to>
                                        <p:strVal val="visible"/>
                                      </p:to>
                                    </p:set>
                                    <p:animEffect transition="in" filter="dissolve">
                                      <p:cBhvr>
                                        <p:cTn id="17" dur="500"/>
                                        <p:tgtEl>
                                          <p:spTgt spid="392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178510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400" b="1" noProof="0" dirty="0">
                <a:solidFill>
                  <a:srgbClr val="FFFFFF"/>
                </a:solidFill>
                <a:effectLst>
                  <a:glow rad="190500">
                    <a:srgbClr val="000000"/>
                  </a:glow>
                </a:effectLst>
                <a:latin typeface="Arial" panose="020B0604020202020204" pitchFamily="34" charset="0"/>
                <a:cs typeface="Arial" panose="020B0604020202020204" pitchFamily="34" charset="0"/>
              </a:rPr>
              <a:t>لا زال البعض يدعي أنها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النظرية</a:t>
            </a:r>
            <a:r>
              <a:rPr kumimoji="0" lang="ar-JO" sz="4400" b="1" u="none" strike="noStrike" kern="1200" cap="none" spc="0" normalizeH="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 الوثائقية</a:t>
            </a:r>
            <a:endParaRPr kumimoji="0" lang="en-US"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ar-JO" sz="5400"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من كتب التوراة؟</a:t>
            </a:r>
            <a:endParaRPr lang="en-US" b="1"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JO" dirty="0">
                <a:solidFill>
                  <a:schemeClr val="bg1"/>
                </a:solidFill>
                <a:effectLst>
                  <a:glow rad="228600">
                    <a:schemeClr val="tx1"/>
                  </a:glow>
                  <a:outerShdw blurRad="38100" dist="38100" dir="2700000" algn="tl">
                    <a:srgbClr val="808080"/>
                  </a:outerShdw>
                </a:effectLst>
                <a:ea typeface="Osaka" charset="0"/>
                <a:cs typeface="Arial" panose="020B0604020202020204" pitchFamily="34" charset="0"/>
              </a:rPr>
              <a:t>قصتا الخلق</a:t>
            </a:r>
            <a:endParaRPr lang="en-US" dirty="0">
              <a:solidFill>
                <a:schemeClr val="bg1"/>
              </a:solidFill>
              <a:effectLst>
                <a:glow rad="228600">
                  <a:schemeClr val="tx1"/>
                </a:glow>
                <a:outerShdw blurRad="38100" dist="38100" dir="2700000" algn="tl">
                  <a:srgbClr val="808080"/>
                </a:outerShdw>
              </a:effectLst>
              <a:ea typeface="Osaka" charset="0"/>
              <a:cs typeface="Arial" panose="020B0604020202020204" pitchFamily="34"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(إلوهيم)</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الأيام 1 – 6 </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كل شيء</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في البدء</a:t>
            </a:r>
            <a:endParaRPr kumimoji="0" lang="en-US"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(يهوه)</a:t>
            </a:r>
            <a:endParaRPr kumimoji="0" lang="en-US"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اليوم 6 فقط</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آدم و حواء</a:t>
            </a:r>
            <a:endParaRPr kumimoji="0" lang="en-US"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تم ذكر (توليدوت) أو اجيال 11 مرة</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73938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599" y="1355725"/>
            <a:ext cx="1807029"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394243"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4245" name="Text Box 5"/>
          <p:cNvSpPr txBox="1">
            <a:spLocks noChangeArrowheads="1"/>
          </p:cNvSpPr>
          <p:nvPr/>
        </p:nvSpPr>
        <p:spPr bwMode="auto">
          <a:xfrm>
            <a:off x="3429000" y="1355725"/>
            <a:ext cx="316774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يهوه</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إلوهيم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نسخة مشتركة</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النسخة الثانية</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كهنوتي</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3505200" y="323850"/>
            <a:ext cx="26670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rPr>
              <a:t>التعريف</a:t>
            </a:r>
            <a:endParaRPr lang="en-US"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599" y="1355725"/>
            <a:ext cx="178090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5269" name="Text Box 5"/>
          <p:cNvSpPr txBox="1">
            <a:spLocks noChangeArrowheads="1"/>
          </p:cNvSpPr>
          <p:nvPr/>
        </p:nvSpPr>
        <p:spPr bwMode="auto">
          <a:xfrm>
            <a:off x="3429000" y="1355725"/>
            <a:ext cx="297180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1</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 عدد</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تثنية - ملوك</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 عدد</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6" name="Title 5"/>
          <p:cNvSpPr>
            <a:spLocks noGrp="1"/>
          </p:cNvSpPr>
          <p:nvPr>
            <p:ph type="title" idx="4294967295"/>
          </p:nvPr>
        </p:nvSpPr>
        <p:spPr>
          <a:xfrm>
            <a:off x="3429000" y="293688"/>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rPr>
              <a:t>المحتويات</a:t>
            </a:r>
            <a:endParaRPr lang="en-US"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599" y="1355725"/>
            <a:ext cx="212053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396291"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6293" name="Text Box 5"/>
          <p:cNvSpPr txBox="1">
            <a:spLocks noChangeArrowheads="1"/>
          </p:cNvSpPr>
          <p:nvPr/>
        </p:nvSpPr>
        <p:spPr bwMode="auto">
          <a:xfrm>
            <a:off x="3429000" y="1355725"/>
            <a:ext cx="2997926" cy="440120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850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750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650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621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570-445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6" name="Title 5"/>
          <p:cNvSpPr>
            <a:spLocks noGrp="1"/>
          </p:cNvSpPr>
          <p:nvPr>
            <p:ph type="title" idx="4294967295"/>
          </p:nvPr>
        </p:nvSpPr>
        <p:spPr>
          <a:xfrm>
            <a:off x="3429000" y="304800"/>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rPr>
              <a:t>التواريخ</a:t>
            </a:r>
            <a:endParaRPr lang="en-US"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599" y="1355725"/>
            <a:ext cx="202909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397315"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7317" name="Text Box 5"/>
          <p:cNvSpPr txBox="1">
            <a:spLocks noChangeArrowheads="1"/>
          </p:cNvSpPr>
          <p:nvPr/>
        </p:nvSpPr>
        <p:spPr bwMode="auto">
          <a:xfrm>
            <a:off x="3429000" y="1355725"/>
            <a:ext cx="379476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المملكة الجنوبية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المملكة الشمالية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محرر غير معروف</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حلقيا رئيس الكهنة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عزرا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137221" name="Title 5"/>
          <p:cNvSpPr>
            <a:spLocks noGrp="1"/>
          </p:cNvSpPr>
          <p:nvPr>
            <p:ph type="title" idx="4294967295"/>
          </p:nvPr>
        </p:nvSpPr>
        <p:spPr>
          <a:xfrm>
            <a:off x="3429000" y="304800"/>
            <a:ext cx="3048000" cy="685800"/>
          </a:xfrm>
        </p:spPr>
        <p:txBody>
          <a:bodyPr/>
          <a:lstStyle/>
          <a:p>
            <a:pPr>
              <a:defRPr/>
            </a:pPr>
            <a:r>
              <a:rPr lang="ar-JO" sz="4000" b="1" u="sng"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الأصول</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J-E</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8339"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398341" name="Text Box 5"/>
          <p:cNvSpPr txBox="1">
            <a:spLocks noChangeArrowheads="1"/>
          </p:cNvSpPr>
          <p:nvPr/>
        </p:nvSpPr>
        <p:spPr bwMode="auto">
          <a:xfrm>
            <a:off x="2895600" y="13557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latin typeface="Arial" panose="020B0604020202020204" pitchFamily="34" charset="0"/>
                <a:cs typeface="Arial" panose="020B0604020202020204" pitchFamily="34" charset="0"/>
              </a:rPr>
              <a:t>السيرة الذاتية                     التحديد الحي للشخصية           تصور الله من منظور إنساني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Times New Roman" pitchFamily="-112" charset="0"/>
              <a:cs typeface="Arial" panose="020B0604020202020204" pitchFamily="34" charset="0"/>
            </a:endParaRPr>
          </a:p>
        </p:txBody>
      </p:sp>
      <p:sp>
        <p:nvSpPr>
          <p:cNvPr id="139269" name="Title 5"/>
          <p:cNvSpPr>
            <a:spLocks noGrp="1"/>
          </p:cNvSpPr>
          <p:nvPr>
            <p:ph type="title" idx="4294967295"/>
          </p:nvPr>
        </p:nvSpPr>
        <p:spPr>
          <a:xfrm>
            <a:off x="3124200" y="304800"/>
            <a:ext cx="2667000" cy="762000"/>
          </a:xfrm>
        </p:spPr>
        <p:txBody>
          <a:bodyPr/>
          <a:lstStyle/>
          <a:p>
            <a:r>
              <a:rPr lang="ar-JO" sz="4000" b="1" u="sng" dirty="0">
                <a:solidFill>
                  <a:schemeClr val="bg1"/>
                </a:solidFill>
                <a:latin typeface="Arial" panose="020B0604020202020204" pitchFamily="34" charset="0"/>
                <a:ea typeface="ＭＳ Ｐゴシック" charset="0"/>
                <a:cs typeface="Arial" panose="020B0604020202020204" pitchFamily="34" charset="0"/>
              </a:rPr>
              <a:t>المواضيع</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ar-JO" altLang="ja-JP" sz="11700" b="1" i="1" dirty="0">
                <a:solidFill>
                  <a:srgbClr val="FFFF00"/>
                </a:solidFill>
                <a:effectLst>
                  <a:glow rad="101600">
                    <a:schemeClr val="tx1">
                      <a:alpha val="93000"/>
                    </a:schemeClr>
                  </a:glow>
                </a:effectLst>
                <a:latin typeface="Kosher-Normal" charset="0"/>
                <a:ea typeface="ＭＳ Ｐゴシック" charset="0"/>
              </a:rPr>
              <a:t>في </a:t>
            </a:r>
            <a:br>
              <a:rPr lang="ar-JO" altLang="ja-JP" sz="11700" b="1" i="1" dirty="0">
                <a:solidFill>
                  <a:srgbClr val="FFFF00"/>
                </a:solidFill>
                <a:effectLst>
                  <a:glow rad="101600">
                    <a:schemeClr val="tx1">
                      <a:alpha val="93000"/>
                    </a:schemeClr>
                  </a:glow>
                </a:effectLst>
                <a:latin typeface="Kosher-Normal" charset="0"/>
                <a:ea typeface="ＭＳ Ｐゴシック" charset="0"/>
              </a:rPr>
            </a:br>
            <a:r>
              <a:rPr lang="ar-JO" altLang="ja-JP" sz="11700" b="1" i="1" dirty="0">
                <a:solidFill>
                  <a:srgbClr val="FFFF00"/>
                </a:solidFill>
                <a:effectLst>
                  <a:glow rad="101600">
                    <a:schemeClr val="tx1">
                      <a:alpha val="93000"/>
                    </a:schemeClr>
                  </a:glow>
                </a:effectLst>
                <a:latin typeface="Kosher-Normal" charset="0"/>
                <a:ea typeface="ＭＳ Ｐゴシック" charset="0"/>
              </a:rPr>
              <a:t>البدء</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Tree>
    <p:extLst>
      <p:ext uri="{BB962C8B-B14F-4D97-AF65-F5344CB8AC3E}">
        <p14:creationId xmlns:p14="http://schemas.microsoft.com/office/powerpoint/2010/main" val="13428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J-E</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9363"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399365" name="Text Box 5"/>
          <p:cNvSpPr txBox="1">
            <a:spLocks noChangeArrowheads="1"/>
          </p:cNvSpPr>
          <p:nvPr/>
        </p:nvSpPr>
        <p:spPr bwMode="auto">
          <a:xfrm>
            <a:off x="2895600" y="21939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latin typeface="Arial" panose="020B0604020202020204" pitchFamily="34" charset="0"/>
                <a:cs typeface="Arial" panose="020B0604020202020204" pitchFamily="34" charset="0"/>
              </a:rPr>
              <a:t>الهدف                               يتعامل مع تفاصيل محددة مثل الطقوس والتضحية</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Times New Roman" pitchFamily="-112" charset="0"/>
              <a:cs typeface="Arial" panose="020B0604020202020204" pitchFamily="34" charset="0"/>
            </a:endParaRPr>
          </a:p>
        </p:txBody>
      </p:sp>
      <p:sp>
        <p:nvSpPr>
          <p:cNvPr id="141317" name="Title 5"/>
          <p:cNvSpPr>
            <a:spLocks noGrp="1"/>
          </p:cNvSpPr>
          <p:nvPr>
            <p:ph type="title" idx="4294967295"/>
          </p:nvPr>
        </p:nvSpPr>
        <p:spPr>
          <a:xfrm>
            <a:off x="3200400" y="304800"/>
            <a:ext cx="2667000" cy="685800"/>
          </a:xfrm>
        </p:spPr>
        <p:txBody>
          <a:bodyPr/>
          <a:lstStyle/>
          <a:p>
            <a:r>
              <a:rPr lang="ar-JO" sz="4000" b="1" u="sng" dirty="0">
                <a:solidFill>
                  <a:schemeClr val="bg1"/>
                </a:solidFill>
                <a:latin typeface="Arial" panose="020B0604020202020204" pitchFamily="34" charset="0"/>
                <a:ea typeface="ＭＳ Ｐゴシック" charset="0"/>
                <a:cs typeface="Arial" panose="020B0604020202020204" pitchFamily="34" charset="0"/>
              </a:rPr>
              <a:t>المواضيع</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J-E</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0387"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400389"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latin typeface="Arial" panose="020B0604020202020204" pitchFamily="34" charset="0"/>
                <a:cs typeface="Arial" panose="020B0604020202020204" pitchFamily="34" charset="0"/>
              </a:rPr>
              <a:t>يعكس جهود يوشيا الإصلاحية لتركيز العبادة في الهيكل في أورشليم</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Times New Roman" pitchFamily="-112" charset="0"/>
              <a:cs typeface="Arial" panose="020B0604020202020204" pitchFamily="34" charset="0"/>
            </a:endParaRPr>
          </a:p>
        </p:txBody>
      </p:sp>
      <p:sp>
        <p:nvSpPr>
          <p:cNvPr id="143365" name="Title 5"/>
          <p:cNvSpPr>
            <a:spLocks noGrp="1"/>
          </p:cNvSpPr>
          <p:nvPr>
            <p:ph type="title" idx="4294967295"/>
          </p:nvPr>
        </p:nvSpPr>
        <p:spPr>
          <a:xfrm>
            <a:off x="3124200" y="228600"/>
            <a:ext cx="2895600" cy="838200"/>
          </a:xfrm>
        </p:spPr>
        <p:txBody>
          <a:bodyPr/>
          <a:lstStyle/>
          <a:p>
            <a:r>
              <a:rPr lang="ar-JO" sz="4000" b="1" u="sng" dirty="0">
                <a:solidFill>
                  <a:schemeClr val="bg1"/>
                </a:solidFill>
                <a:latin typeface="Arial" panose="020B0604020202020204" pitchFamily="34" charset="0"/>
                <a:ea typeface="ＭＳ Ｐゴシック" charset="0"/>
                <a:cs typeface="Arial" panose="020B0604020202020204" pitchFamily="34" charset="0"/>
              </a:rPr>
              <a:t>المواضيع</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J-E</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1411"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401413"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latin typeface="Arial" panose="020B0604020202020204" pitchFamily="34" charset="0"/>
                <a:cs typeface="Arial" panose="020B0604020202020204" pitchFamily="34" charset="0"/>
              </a:rPr>
              <a:t>أصول ومؤسسات الثيوقراطية والأنساب والطقوس والذبائح</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Arial Unicode MS" pitchFamily="-112" charset="0"/>
              <a:cs typeface="Arial" panose="020B0604020202020204" pitchFamily="34" charset="0"/>
            </a:endParaRPr>
          </a:p>
        </p:txBody>
      </p:sp>
      <p:sp>
        <p:nvSpPr>
          <p:cNvPr id="145413" name="Title 5"/>
          <p:cNvSpPr>
            <a:spLocks noGrp="1"/>
          </p:cNvSpPr>
          <p:nvPr>
            <p:ph type="title" idx="4294967295"/>
          </p:nvPr>
        </p:nvSpPr>
        <p:spPr>
          <a:xfrm>
            <a:off x="3276600" y="304800"/>
            <a:ext cx="2895600" cy="762000"/>
          </a:xfrm>
        </p:spPr>
        <p:txBody>
          <a:bodyPr/>
          <a:lstStyle/>
          <a:p>
            <a:r>
              <a:rPr lang="ar-JO" sz="4000" b="1" u="sng" dirty="0">
                <a:solidFill>
                  <a:schemeClr val="bg1"/>
                </a:solidFill>
                <a:latin typeface="Arial" panose="020B0604020202020204" pitchFamily="34" charset="0"/>
                <a:ea typeface="ＭＳ Ｐゴシック" charset="0"/>
                <a:cs typeface="Arial" panose="020B0604020202020204" pitchFamily="34" charset="0"/>
              </a:rPr>
              <a:t>المواضيع</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4420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6: 5-8</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6: 9-22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1-5</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6</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7-8</a:t>
            </a: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9</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2437" name="Text Box 5"/>
          <p:cNvSpPr txBox="1">
            <a:spLocks noChangeArrowheads="1"/>
          </p:cNvSpPr>
          <p:nvPr/>
        </p:nvSpPr>
        <p:spPr bwMode="auto">
          <a:xfrm>
            <a:off x="5029200" y="1371600"/>
            <a:ext cx="2438400" cy="929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10</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7: 11</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13-16أ</a:t>
            </a: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16ب-17</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18-21</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ar-JO" sz="40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مصادر تكوين 6-9</a:t>
            </a:r>
            <a:endParaRPr lang="en-US" b="1" dirty="0">
              <a:effectLst>
                <a:glow rad="1016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202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46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51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55700"/>
            <a:ext cx="2667000" cy="532453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7: 22-23</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7: 24-8: 2أ</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 2ب-3أ</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Times New Roman" pitchFamily="-112" charset="0"/>
                <a:cs typeface="Arial" panose="020B0604020202020204" pitchFamily="34" charset="0"/>
              </a:rPr>
              <a:t>8: 3ب-5</a:t>
            </a: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 6-12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 13أ</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8: 13ب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8: 14-19</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8: 20-22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9: 1-17</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ar-JO" sz="4000" b="1" kern="1200" dirty="0">
                <a:solidFill>
                  <a:schemeClr val="bg1"/>
                </a:solidFill>
                <a:effectLst>
                  <a:glow rad="101600">
                    <a:schemeClr val="tx1"/>
                  </a:glow>
                </a:effectLst>
                <a:latin typeface="Arial" panose="020B0604020202020204" pitchFamily="34" charset="0"/>
                <a:ea typeface="Arial Unicode MS"/>
                <a:cs typeface="Arial" panose="020B0604020202020204" pitchFamily="34" charset="0"/>
              </a:rPr>
              <a:t>مصادر تكوين 6-9</a:t>
            </a:r>
            <a:endParaRPr lang="en-US" sz="4000" b="1" kern="1200" dirty="0">
              <a:solidFill>
                <a:schemeClr val="bg1"/>
              </a:solidFill>
              <a:effectLst>
                <a:glow rad="101600">
                  <a:schemeClr val="tx1"/>
                </a:glow>
              </a:effectLst>
              <a:latin typeface="Arial" panose="020B0604020202020204" pitchFamily="34" charset="0"/>
              <a:ea typeface="Arial Unicode MS"/>
              <a:cs typeface="Arial" panose="020B0604020202020204"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8579" name="Text Box 3"/>
          <p:cNvSpPr txBox="1">
            <a:spLocks noChangeArrowheads="1"/>
          </p:cNvSpPr>
          <p:nvPr/>
        </p:nvSpPr>
        <p:spPr bwMode="auto">
          <a:xfrm>
            <a:off x="3924300" y="152400"/>
            <a:ext cx="48387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تفسير التعليق القاسي</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37068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286232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latin typeface="Arial" panose="020B0604020202020204" pitchFamily="34" charset="0"/>
                <a:cs typeface="Arial" panose="020B0604020202020204" pitchFamily="34" charset="0"/>
              </a:rPr>
              <a:t>تطبيق رؤى النقد الأعلى على خطاب جيتيسبيرغ ، الذي ألقاه أبراهام لنكولن في 19 نوفمبر 1863 في حفل تكريس مقبرة ساحة المعركة.</a:t>
            </a:r>
            <a:endParaRPr kumimoji="0" lang="en-US" sz="3600" b="1" i="0" u="none" strike="noStrike" kern="1200" cap="none" spc="0" normalizeH="0" baseline="0" noProof="0" dirty="0">
              <a:ln>
                <a:noFill/>
              </a:ln>
              <a:solidFill>
                <a:schemeClr val="bg1"/>
              </a:solidFill>
              <a:effectLst>
                <a:glow rad="139700">
                  <a:srgbClr val="000000"/>
                </a:glow>
              </a:effectLst>
              <a:uLnTx/>
              <a:uFillTx/>
              <a:latin typeface="Arial" panose="020B0604020202020204" pitchFamily="34" charset="0"/>
              <a:cs typeface="Arial" panose="020B0604020202020204" pitchFamily="34" charset="0"/>
            </a:endParaRPr>
          </a:p>
        </p:txBody>
      </p:sp>
      <p:sp>
        <p:nvSpPr>
          <p:cNvPr id="408582" name="Text Box 6"/>
          <p:cNvSpPr txBox="1">
            <a:spLocks noChangeArrowheads="1"/>
          </p:cNvSpPr>
          <p:nvPr/>
        </p:nvSpPr>
        <p:spPr bwMode="auto">
          <a:xfrm>
            <a:off x="152400" y="6324600"/>
            <a:ext cx="8991600" cy="461665"/>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dirty="0">
                <a:solidFill>
                  <a:srgbClr val="FFFFFF"/>
                </a:solidFill>
                <a:effectLst>
                  <a:glow rad="139700">
                    <a:srgbClr val="000000"/>
                  </a:glow>
                </a:effectLst>
                <a:latin typeface="Arial" panose="020B0604020202020204" pitchFamily="34" charset="0"/>
                <a:ea typeface="ＭＳ Ｐゴシック" pitchFamily="-112" charset="-128"/>
                <a:cs typeface="Arial" panose="020B0604020202020204" pitchFamily="34" charset="0"/>
              </a:rPr>
              <a:t>القس . ليروي كوبمان، المسيحية اليوم، 1965</a:t>
            </a:r>
            <a:endParaRPr kumimoji="0" lang="en-US" sz="2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39700">
                    <a:schemeClr val="tx1"/>
                  </a:glow>
                </a:effectLst>
                <a:latin typeface="Arial" panose="020B0604020202020204" pitchFamily="34" charset="0"/>
                <a:ea typeface="ＭＳ Ｐゴシック" charset="0"/>
                <a:cs typeface="Arial" panose="020B0604020202020204" pitchFamily="34" charset="0"/>
              </a:rPr>
              <a:t>"</a:t>
            </a:r>
            <a:r>
              <a:rPr lang="en-US" sz="2400">
                <a:effectLst>
                  <a:glow rad="1397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39700">
                    <a:schemeClr val="tx1"/>
                  </a:glow>
                </a:effectLst>
                <a:latin typeface="Arial" panose="020B0604020202020204" pitchFamily="34" charset="0"/>
                <a:ea typeface="ＭＳ Ｐゴシック" charset="0"/>
                <a:cs typeface="Arial" panose="020B0604020202020204" pitchFamily="34" charset="0"/>
              </a:rPr>
              <a:t>"</a:t>
            </a:r>
            <a:r>
              <a:rPr lang="en-US" sz="2400">
                <a:effectLst>
                  <a:glow rad="139700">
                    <a:schemeClr val="tx1"/>
                  </a:glow>
                </a:effectLst>
                <a:latin typeface="Arial" panose="020B0604020202020204" pitchFamily="34" charset="0"/>
                <a:ea typeface="ＭＳ Ｐゴシック" charset="0"/>
                <a:cs typeface="Arial" panose="020B0604020202020204" pitchFamily="34"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27000">
                    <a:schemeClr val="tx1"/>
                  </a:glow>
                </a:effectLst>
                <a:latin typeface="Arial" panose="020B0604020202020204" pitchFamily="34" charset="0"/>
                <a:ea typeface="ＭＳ Ｐゴシック" charset="0"/>
                <a:cs typeface="Arial" panose="020B0604020202020204" pitchFamily="34" charset="0"/>
              </a:rPr>
              <a:t>"</a:t>
            </a:r>
            <a:r>
              <a:rPr lang="en-US" sz="2400">
                <a:effectLst>
                  <a:glow rad="1270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27000">
                    <a:schemeClr val="tx1"/>
                  </a:glow>
                </a:effectLst>
                <a:latin typeface="Arial" panose="020B0604020202020204" pitchFamily="34" charset="0"/>
                <a:ea typeface="ＭＳ Ｐゴシック" charset="0"/>
                <a:cs typeface="Arial" panose="020B0604020202020204" pitchFamily="34" charset="0"/>
              </a:rPr>
              <a:t>"</a:t>
            </a:r>
            <a:r>
              <a:rPr lang="en-US" sz="2400">
                <a:effectLst>
                  <a:glow rad="127000">
                    <a:schemeClr val="tx1"/>
                  </a:glow>
                </a:effectLst>
                <a:latin typeface="Arial" panose="020B0604020202020204" pitchFamily="34" charset="0"/>
                <a:ea typeface="ＭＳ Ｐゴシック" charset="0"/>
                <a:cs typeface="Arial" panose="020B0604020202020204" pitchFamily="34" charset="0"/>
              </a:rPr>
              <a:t> of Gettysburg 2 </a:t>
            </a:r>
            <a:endParaRPr lang="en-US">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64135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أربع نقاط و قبل سبع </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سنوات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409606" name="Text Box 6"/>
          <p:cNvSpPr txBox="1">
            <a:spLocks noChangeArrowheads="1"/>
          </p:cNvSpPr>
          <p:nvPr/>
        </p:nvSpPr>
        <p:spPr bwMode="auto">
          <a:xfrm>
            <a:off x="571500" y="1427163"/>
            <a:ext cx="8153400" cy="3139321"/>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latin typeface="Arial" panose="020B0604020202020204" pitchFamily="34" charset="0"/>
                <a:cs typeface="Arial" panose="020B0604020202020204" pitchFamily="34" charset="0"/>
              </a:rPr>
              <a:t>هذه العبارة من عمل إي، أستاذ اللغة الإنجليزية وصديق لينكولن الذي كان لديه ميل لاستخدام اللغة المزخرفة. </a:t>
            </a:r>
          </a:p>
          <a:p>
            <a:pPr lvl="0" algn="ctr" defTabSz="914400" fontAlgn="base">
              <a:spcBef>
                <a:spcPct val="50000"/>
              </a:spcBef>
              <a:spcAft>
                <a:spcPct val="0"/>
              </a:spcAft>
              <a:defRPr/>
            </a:pPr>
            <a:r>
              <a:rPr lang="ar-JO" sz="3600" b="1" dirty="0">
                <a:solidFill>
                  <a:schemeClr val="bg1"/>
                </a:solidFill>
                <a:latin typeface="Arial" panose="020B0604020202020204" pitchFamily="34" charset="0"/>
                <a:cs typeface="Arial" panose="020B0604020202020204" pitchFamily="34" charset="0"/>
              </a:rPr>
              <a:t>لنكولن الرجل البسيط وغير المتعلم الذي كان عليه ، كان سيقول </a:t>
            </a:r>
            <a:r>
              <a:rPr lang="ar-JO" sz="3600" b="1" dirty="0">
                <a:solidFill>
                  <a:srgbClr val="FFFF00"/>
                </a:solidFill>
                <a:latin typeface="Arial" panose="020B0604020202020204" pitchFamily="34" charset="0"/>
                <a:cs typeface="Arial" panose="020B0604020202020204" pitchFamily="34" charset="0"/>
              </a:rPr>
              <a:t>سبعة وثمانين</a:t>
            </a:r>
            <a:r>
              <a:rPr lang="ar-JO" sz="3600" b="1" dirty="0">
                <a:solidFill>
                  <a:schemeClr val="bg1"/>
                </a:solidFill>
                <a:latin typeface="Arial" panose="020B0604020202020204" pitchFamily="34" charset="0"/>
                <a:cs typeface="Arial" panose="020B0604020202020204" pitchFamily="34" charset="0"/>
              </a:rPr>
              <a:t>.</a:t>
            </a:r>
            <a:r>
              <a:rPr kumimoji="0" lang="en-US" sz="3600" b="1" i="1" u="none" strike="noStrike" kern="1200" cap="none" spc="0" normalizeH="0" baseline="0" noProof="0" dirty="0">
                <a:ln>
                  <a:noFill/>
                </a:ln>
                <a:solidFill>
                  <a:schemeClr val="bg1"/>
                </a:solidFill>
                <a:effectLst>
                  <a:glow rad="127000">
                    <a:srgbClr val="000000"/>
                  </a:glow>
                </a:effectLst>
                <a:uLnTx/>
                <a:uFillTx/>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chemeClr val="bg1"/>
              </a:solidFill>
              <a:effectLst>
                <a:glow rad="127000">
                  <a:srgbClr val="000000"/>
                </a:glow>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 of Gettysburg 3</a:t>
            </a:r>
            <a:endParaRPr lang="en-US">
              <a:effectLst>
                <a:glow rad="152400">
                  <a:schemeClr val="tx1"/>
                </a:glow>
              </a:effectLst>
              <a:latin typeface="Arial" panose="020B0604020202020204" pitchFamily="34" charset="0"/>
              <a:ea typeface="ＭＳ Ｐゴシック" charset="0"/>
              <a:cs typeface="Arial" panose="020B0604020202020204" pitchFamily="34"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724900" cy="64633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لقد ولد</a:t>
            </a:r>
            <a:r>
              <a:rPr kumimoji="0" lang="ar-JO" sz="3600" b="1" i="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 آباؤنا</a:t>
            </a:r>
            <a:r>
              <a:rPr kumimoji="0" lang="ar-JO" sz="3600" b="1" i="1" u="none" strike="noStrike" kern="1200" cap="none" spc="0" normalizeH="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 </a:t>
            </a:r>
            <a:r>
              <a:rPr kumimoji="0" lang="ar-JO" sz="3600" b="1" i="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في هذه القارة أمة جديدة, </a:t>
            </a:r>
            <a:r>
              <a:rPr kumimoji="0" lang="ar-JO" sz="3600" b="1" i="1" u="none" strike="noStrike" kern="1200" cap="none" spc="0" normalizeH="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ولدت</a:t>
            </a:r>
            <a:r>
              <a:rPr kumimoji="0" lang="ar-JO" sz="3600" b="1" i="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 في الحرية</a:t>
            </a:r>
            <a:endParaRPr kumimoji="0" lang="en-US" sz="36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10630" name="Text Box 6"/>
          <p:cNvSpPr txBox="1">
            <a:spLocks noChangeArrowheads="1"/>
          </p:cNvSpPr>
          <p:nvPr/>
        </p:nvSpPr>
        <p:spPr bwMode="auto">
          <a:xfrm>
            <a:off x="457200" y="2555875"/>
            <a:ext cx="8153400" cy="3139321"/>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endParaRPr lang="ar-JO" sz="3600" b="1" dirty="0">
              <a:solidFill>
                <a:schemeClr val="bg1"/>
              </a:solidFill>
              <a:latin typeface="Arial" panose="020B0604020202020204" pitchFamily="34" charset="0"/>
              <a:cs typeface="Arial" panose="020B0604020202020204" pitchFamily="34" charset="0"/>
            </a:endParaRPr>
          </a:p>
          <a:p>
            <a:pPr lvl="0" algn="ctr" defTabSz="914400" fontAlgn="base">
              <a:spcBef>
                <a:spcPct val="50000"/>
              </a:spcBef>
              <a:spcAft>
                <a:spcPct val="0"/>
              </a:spcAft>
              <a:defRPr/>
            </a:pPr>
            <a:r>
              <a:rPr kumimoji="0" lang="ar-JO" sz="36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الآباء</a:t>
            </a:r>
            <a:r>
              <a:rPr kumimoji="0" lang="ar-JO" sz="3600" b="1" i="0" u="none" strike="noStrike" kern="1200" cap="none" spc="0" normalizeH="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 هي ترجمة خاطئة للأجداد الأصليين، حيث يشير استخدام </a:t>
            </a:r>
            <a:r>
              <a:rPr kumimoji="0" lang="ar-JO" sz="3600" b="1" i="0" u="none" strike="noStrike" kern="1200" cap="none" spc="0" normalizeH="0" noProof="0" dirty="0">
                <a:ln>
                  <a:noFill/>
                </a:ln>
                <a:solidFill>
                  <a:srgbClr val="FFFF00"/>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المفهوم</a:t>
            </a:r>
            <a:r>
              <a:rPr kumimoji="0" lang="ar-JO" sz="3600" b="1" i="0" u="none" strike="noStrike" kern="1200" cap="none" spc="0" normalizeH="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 إلى المحرر إم، الذي يفترض أنها ماري تود لينكولن، التي قامت بمراجعة خطابه و إضافة تحيزها الأنثوي</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 of Gettysburg 4</a:t>
            </a:r>
            <a:endParaRPr lang="en-US">
              <a:effectLst>
                <a:glow rad="152400">
                  <a:schemeClr val="tx1"/>
                </a:glow>
              </a:effectLst>
              <a:latin typeface="Arial" panose="020B0604020202020204" pitchFamily="34" charset="0"/>
              <a:ea typeface="ＭＳ Ｐゴシック" charset="0"/>
              <a:cs typeface="Arial" panose="020B0604020202020204" pitchFamily="34"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1"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rPr>
              <a:t>و مكرساً </a:t>
            </a:r>
            <a:r>
              <a:rPr kumimoji="0" lang="ar-JO" sz="3600" b="1" i="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لاقتراح</a:t>
            </a:r>
            <a:r>
              <a:rPr kumimoji="0" lang="ar-JO" sz="3600" b="1" i="1" u="none" strike="noStrike" kern="1200" cap="none" spc="0" normalizeH="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rPr>
              <a:t> أن جميع الرجال خلقوا متساوين</a:t>
            </a:r>
            <a:r>
              <a:rPr kumimoji="0" lang="en-US" sz="3600" b="1" i="1"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rPr>
              <a:t> </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endParaRPr>
          </a:p>
        </p:txBody>
      </p:sp>
      <p:sp>
        <p:nvSpPr>
          <p:cNvPr id="411654" name="Text Box 6"/>
          <p:cNvSpPr txBox="1">
            <a:spLocks noChangeArrowheads="1"/>
          </p:cNvSpPr>
          <p:nvPr/>
        </p:nvSpPr>
        <p:spPr bwMode="auto">
          <a:xfrm>
            <a:off x="457200" y="1990725"/>
            <a:ext cx="8153400" cy="3416320"/>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r>
              <a:rPr lang="ar-JO" sz="3600" b="1" dirty="0">
                <a:solidFill>
                  <a:srgbClr val="FFFF00"/>
                </a:solidFill>
                <a:latin typeface="Arial" panose="020B0604020202020204" pitchFamily="34" charset="0"/>
                <a:cs typeface="Arial" panose="020B0604020202020204" pitchFamily="34" charset="0"/>
              </a:rPr>
              <a:t>اقتراح</a:t>
            </a:r>
            <a:r>
              <a:rPr lang="ar-JO" sz="3600" b="1" dirty="0">
                <a:solidFill>
                  <a:schemeClr val="bg1"/>
                </a:solidFill>
                <a:latin typeface="Arial" panose="020B0604020202020204" pitchFamily="34" charset="0"/>
                <a:cs typeface="Arial" panose="020B0604020202020204" pitchFamily="34" charset="0"/>
              </a:rPr>
              <a:t> : بواسطة إم يشير استخدام تم إنشاؤه إلى المؤلف الثالث بي1 و هو كاهن يرافق لينكولن في القطار إلى جيتيسبرغ نظراً لأن لينكولين كان مجرد شخص عادي و قد كان من الطبيعي أن يطلب المساعدة الكتابية في إضافة المصطلحات اللاهوتية و قد أضاف الكاهن الثاني بي2 أيضاً بعض اللمسات</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27000">
                    <a:schemeClr val="tx1"/>
                  </a:glow>
                </a:effectLst>
                <a:latin typeface="Arial" panose="020B0604020202020204" pitchFamily="34" charset="0"/>
                <a:ea typeface="ＭＳ Ｐゴシック" charset="0"/>
                <a:cs typeface="Arial" panose="020B0604020202020204" pitchFamily="34" charset="0"/>
              </a:rPr>
              <a:t>"</a:t>
            </a:r>
            <a:r>
              <a:rPr lang="en-US" sz="2400">
                <a:effectLst>
                  <a:glow rad="1270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27000">
                    <a:schemeClr val="tx1"/>
                  </a:glow>
                </a:effectLst>
                <a:latin typeface="Arial" panose="020B0604020202020204" pitchFamily="34" charset="0"/>
                <a:ea typeface="ＭＳ Ｐゴシック" charset="0"/>
                <a:cs typeface="Arial" panose="020B0604020202020204" pitchFamily="34" charset="0"/>
              </a:rPr>
              <a:t>"</a:t>
            </a:r>
            <a:r>
              <a:rPr lang="en-US" sz="2400">
                <a:effectLst>
                  <a:glow rad="127000">
                    <a:schemeClr val="tx1"/>
                  </a:glow>
                </a:effectLst>
                <a:latin typeface="Arial" panose="020B0604020202020204" pitchFamily="34" charset="0"/>
                <a:ea typeface="ＭＳ Ｐゴシック" charset="0"/>
                <a:cs typeface="Arial" panose="020B0604020202020204" pitchFamily="34" charset="0"/>
              </a:rPr>
              <a:t> of Gettysburg 5</a:t>
            </a:r>
            <a:endParaRPr lang="en-US">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i="1" dirty="0">
                <a:solidFill>
                  <a:schemeClr val="bg1"/>
                </a:solidFill>
                <a:effectLst>
                  <a:glow rad="127000">
                    <a:srgbClr val="000000"/>
                  </a:glow>
                </a:effectLst>
                <a:latin typeface="Arial" panose="020B0604020202020204" pitchFamily="34" charset="0"/>
                <a:cs typeface="Arial" panose="020B0604020202020204" pitchFamily="34" charset="0"/>
              </a:rPr>
              <a:t>الآن نحن منخرطون في حرب أهلية كبيرة نختبر ما إذا كانت </a:t>
            </a:r>
            <a:r>
              <a:rPr lang="ar-JO" sz="3600" b="1" i="1" dirty="0">
                <a:solidFill>
                  <a:srgbClr val="FFFF00"/>
                </a:solidFill>
                <a:effectLst>
                  <a:glow rad="127000">
                    <a:srgbClr val="000000"/>
                  </a:glow>
                </a:effectLst>
                <a:latin typeface="Arial" panose="020B0604020202020204" pitchFamily="34" charset="0"/>
                <a:cs typeface="Arial" panose="020B0604020202020204" pitchFamily="34" charset="0"/>
              </a:rPr>
              <a:t>تلك الأمة</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457200" y="1978025"/>
            <a:ext cx="8507288"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rgbClr val="FFFF00"/>
                </a:solidFill>
                <a:latin typeface="Arial" panose="020B0604020202020204" pitchFamily="34" charset="0"/>
                <a:cs typeface="Arial" panose="020B0604020202020204" pitchFamily="34" charset="0"/>
              </a:rPr>
              <a:t>تلك الأمة </a:t>
            </a:r>
            <a:r>
              <a:rPr lang="ar-JO" sz="3600" b="1" dirty="0">
                <a:solidFill>
                  <a:schemeClr val="bg1"/>
                </a:solidFill>
                <a:latin typeface="Arial" panose="020B0604020202020204" pitchFamily="34" charset="0"/>
                <a:cs typeface="Arial" panose="020B0604020202020204" pitchFamily="34" charset="0"/>
              </a:rPr>
              <a:t>- يرى بعض العلماء هنا عمل شخص مولود في الخارج (سي؟) ، وكان يمكن لأمريكي أن يقول هذه الأمة .</a:t>
            </a:r>
            <a:endParaRPr kumimoji="0" lang="en-US" sz="3600" b="1" i="0" u="none" strike="noStrike" kern="1200" cap="none" spc="0" normalizeH="0" baseline="0" noProof="0" dirty="0">
              <a:ln>
                <a:noFill/>
              </a:ln>
              <a:solidFill>
                <a:schemeClr val="bg1"/>
              </a:solidFill>
              <a:effectLst>
                <a:glow rad="127000">
                  <a:srgbClr val="000000"/>
                </a:glow>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dirty="0">
                <a:solidFill>
                  <a:schemeClr val="bg1"/>
                </a:solidFill>
              </a:rPr>
              <a:t>صورة الطفلين آدم و حواء</a:t>
            </a:r>
            <a:endParaRPr lang="en-US" sz="4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1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39700">
                    <a:schemeClr val="tx1"/>
                  </a:glow>
                </a:effectLst>
                <a:latin typeface="Arial" panose="020B0604020202020204" pitchFamily="34" charset="0"/>
                <a:ea typeface="ＭＳ Ｐゴシック" charset="0"/>
                <a:cs typeface="Arial" panose="020B0604020202020204" pitchFamily="34" charset="0"/>
              </a:rPr>
              <a:t>"</a:t>
            </a:r>
            <a:r>
              <a:rPr lang="en-US" sz="2400">
                <a:effectLst>
                  <a:glow rad="1397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39700">
                    <a:schemeClr val="tx1"/>
                  </a:glow>
                </a:effectLst>
                <a:latin typeface="Arial" panose="020B0604020202020204" pitchFamily="34" charset="0"/>
                <a:ea typeface="ＭＳ Ｐゴシック" charset="0"/>
                <a:cs typeface="Arial" panose="020B0604020202020204" pitchFamily="34" charset="0"/>
              </a:rPr>
              <a:t>"</a:t>
            </a:r>
            <a:r>
              <a:rPr lang="en-US" sz="2400">
                <a:effectLst>
                  <a:glow rad="139700">
                    <a:schemeClr val="tx1"/>
                  </a:glow>
                </a:effectLst>
                <a:latin typeface="Arial" panose="020B0604020202020204" pitchFamily="34" charset="0"/>
                <a:ea typeface="ＭＳ Ｐゴシック" charset="0"/>
                <a:cs typeface="Arial" panose="020B0604020202020204" pitchFamily="34" charset="0"/>
              </a:rPr>
              <a:t> of Gettysburg 6</a:t>
            </a:r>
            <a:endParaRPr lang="en-US">
              <a:effectLst>
                <a:glow rad="139700">
                  <a:schemeClr val="tx1"/>
                </a:glow>
              </a:effectLst>
              <a:latin typeface="Arial" panose="020B0604020202020204" pitchFamily="34" charset="0"/>
              <a:ea typeface="ＭＳ Ｐゴシック" charset="0"/>
              <a:cs typeface="Arial" panose="020B0604020202020204" pitchFamily="34"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25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Text Box 3"/>
          <p:cNvSpPr txBox="1">
            <a:spLocks noChangeArrowheads="1"/>
          </p:cNvSpPr>
          <p:nvPr/>
        </p:nvSpPr>
        <p:spPr bwMode="auto">
          <a:xfrm>
            <a:off x="6172200" y="2514600"/>
            <a:ext cx="2819400"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00"/>
                </a:solidFill>
                <a:effectLst>
                  <a:glow rad="139700">
                    <a:srgbClr val="000000"/>
                  </a:glow>
                  <a:outerShdw blurRad="38100" dist="38100" dir="2700000" algn="tl">
                    <a:srgbClr val="DDDDDD"/>
                  </a:outerShdw>
                </a:effectLst>
                <a:latin typeface="Arial" panose="020B0604020202020204" pitchFamily="34" charset="0"/>
                <a:cs typeface="Arial" panose="020B0604020202020204" pitchFamily="34" charset="0"/>
              </a:rPr>
              <a:t>حبلت</a:t>
            </a:r>
            <a:r>
              <a:rPr lang="ar-JO" sz="3600" b="1" noProof="0" dirty="0">
                <a:solidFill>
                  <a:srgbClr val="FFFFFF"/>
                </a:solidFill>
                <a:effectLst>
                  <a:glow rad="139700">
                    <a:srgbClr val="000000"/>
                  </a:glow>
                  <a:outerShdw blurRad="38100" dist="38100" dir="2700000" algn="tl">
                    <a:srgbClr val="DDDDDD"/>
                  </a:outerShdw>
                </a:effectLst>
                <a:latin typeface="Arial" panose="020B0604020202020204" pitchFamily="34" charset="0"/>
                <a:cs typeface="Arial" panose="020B0604020202020204" pitchFamily="34" charset="0"/>
              </a:rPr>
              <a:t> : المداخلة المفضلة ل إم</a:t>
            </a:r>
            <a:endPar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413700" name="Text Box 4"/>
          <p:cNvSpPr txBox="1">
            <a:spLocks noChangeArrowheads="1"/>
          </p:cNvSpPr>
          <p:nvPr/>
        </p:nvSpPr>
        <p:spPr bwMode="auto">
          <a:xfrm>
            <a:off x="1371600" y="609601"/>
            <a:ext cx="7620000"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0" u="none" strike="noStrike" kern="1200" cap="none" spc="0" normalizeH="0" baseline="0" noProof="0" dirty="0">
                <a:ln>
                  <a:noFill/>
                </a:ln>
                <a:solidFill>
                  <a:schemeClr val="bg1"/>
                </a:solidFill>
                <a:effectLst>
                  <a:glow rad="139700">
                    <a:srgbClr val="000000"/>
                  </a:glow>
                </a:effectLst>
                <a:uLnTx/>
                <a:uFillTx/>
                <a:latin typeface="Arial" panose="020B0604020202020204" pitchFamily="34" charset="0"/>
                <a:cs typeface="Arial" panose="020B0604020202020204" pitchFamily="34" charset="0"/>
              </a:rPr>
              <a:t>أو أي أمة </a:t>
            </a:r>
            <a:r>
              <a:rPr kumimoji="0" lang="ar-JO" sz="3600" b="1" i="0"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cs typeface="Arial" panose="020B0604020202020204" pitchFamily="34" charset="0"/>
              </a:rPr>
              <a:t>حبلت</a:t>
            </a:r>
            <a:r>
              <a:rPr kumimoji="0" lang="ar-JO" sz="3600" b="1" i="0" u="none" strike="noStrike" kern="1200" cap="none" spc="0" normalizeH="0" baseline="0" noProof="0" dirty="0">
                <a:ln>
                  <a:noFill/>
                </a:ln>
                <a:solidFill>
                  <a:schemeClr val="bg1"/>
                </a:solidFill>
                <a:effectLst>
                  <a:glow rad="139700">
                    <a:srgbClr val="000000"/>
                  </a:glow>
                </a:effectLst>
                <a:uLnTx/>
                <a:uFillTx/>
                <a:latin typeface="Arial" panose="020B0604020202020204" pitchFamily="34" charset="0"/>
                <a:cs typeface="Arial" panose="020B0604020202020204" pitchFamily="34" charset="0"/>
              </a:rPr>
              <a:t> و متفانية على هذا النحو</a:t>
            </a:r>
            <a:r>
              <a:rPr kumimoji="0" lang="ar-JO" sz="3600" b="1" i="0" u="none" strike="noStrike" kern="1200" cap="none" spc="0" normalizeH="0" noProof="0" dirty="0">
                <a:ln>
                  <a:noFill/>
                </a:ln>
                <a:solidFill>
                  <a:schemeClr val="bg1"/>
                </a:solidFill>
                <a:effectLst>
                  <a:glow rad="139700">
                    <a:srgbClr val="000000"/>
                  </a:glow>
                </a:effectLst>
                <a:uLnTx/>
                <a:uFillTx/>
                <a:latin typeface="Arial" panose="020B0604020202020204" pitchFamily="34" charset="0"/>
                <a:cs typeface="Arial" panose="020B0604020202020204" pitchFamily="34" charset="0"/>
              </a:rPr>
              <a:t> يمكنها أن تدوم طويلاً</a:t>
            </a:r>
            <a:r>
              <a:rPr kumimoji="0" lang="en-US" sz="36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المقابلة مع العهد القديم،</a:t>
            </a:r>
            <a:r>
              <a:rPr kumimoji="0" lang="ar-JO" sz="1600" b="1" u="none" strike="noStrike" kern="1200" cap="none" spc="0" normalizeH="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70</a:t>
            </a:r>
            <a:endParaRPr kumimoji="0" lang="en-US"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ar-JO" dirty="0">
                <a:solidFill>
                  <a:schemeClr val="tx1"/>
                </a:solidFill>
                <a:effectLst>
                  <a:outerShdw blurRad="38100" dist="38100" dir="2700000" algn="tl">
                    <a:srgbClr val="010199"/>
                  </a:outerShdw>
                </a:effectLst>
                <a:ea typeface="ＭＳ Ｐゴシック" charset="0"/>
                <a:cs typeface="Arial" panose="020B0604020202020204" pitchFamily="34" charset="0"/>
              </a:rPr>
              <a:t>مشاكل النظرية النقدية</a:t>
            </a:r>
            <a:endParaRPr lang="en-US"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ق 57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توراة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3"/>
          <p:cNvSpPr txBox="1">
            <a:spLocks noChangeArrowheads="1"/>
          </p:cNvSpPr>
          <p:nvPr/>
        </p:nvSpPr>
        <p:spPr bwMode="auto">
          <a:xfrm>
            <a:off x="107950" y="1110344"/>
            <a:ext cx="9094788" cy="536665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lvl="0" indent="-514350" algn="r" defTabSz="914400" fontAlgn="base">
              <a:spcBef>
                <a:spcPct val="20000"/>
              </a:spcBef>
              <a:spcAft>
                <a:spcPct val="0"/>
              </a:spcAft>
              <a:buClr>
                <a:srgbClr val="FFFFCC"/>
              </a:buClr>
              <a:buSzPct val="75000"/>
              <a:defRPr/>
            </a:pPr>
            <a:r>
              <a:rPr lang="ar-JO" sz="3200" b="1" dirty="0">
                <a:latin typeface="Arial" panose="020B0604020202020204" pitchFamily="34" charset="0"/>
                <a:cs typeface="Arial" panose="020B0604020202020204" pitchFamily="34" charset="0"/>
              </a:rPr>
              <a:t>أ. ينتهك الإدعاءات الذاتية الداخلية لأسفار موسى الخمسة</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51435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 مقاومة متحيزة لما هو خارق للطبيعة</a:t>
            </a:r>
            <a:r>
              <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ت. تعتمد على تطور غير دقيق في القرن التاسع عشر</a:t>
            </a:r>
            <a:endParaRPr kumimoji="0" lang="en-US" sz="3200" b="1" u="none" strike="noStrike" kern="1200" cap="none" spc="0" normalizeH="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ث. عدم إجماع العلماء</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ج. ذاتي مع تفكير دوراني</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514350" lvl="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ح. لا دليل من المخطوطات</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514350" lvl="0" indent="-514350" algn="r" defTabSz="914400" fontAlgn="base">
              <a:spcBef>
                <a:spcPct val="20000"/>
              </a:spcBef>
              <a:spcAft>
                <a:spcPct val="0"/>
              </a:spcAft>
              <a:buClr>
                <a:srgbClr val="FFFFCC"/>
              </a:buClr>
              <a:buSzPct val="75000"/>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خ. ترفض الدليل الأثري في الشرق الأدنى القديم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د. ترفض دليل العهد الجديد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نشاط تحريري</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الإتساق العبري</a:t>
            </a:r>
            <a:endParaRPr lang="en-US" sz="5400" dirty="0">
              <a:effectLst>
                <a:glow rad="127000">
                  <a:schemeClr val="tx1"/>
                </a:glow>
              </a:effectLst>
              <a:ea typeface="ＭＳ Ｐゴシック" charset="0"/>
            </a:endParaRPr>
          </a:p>
        </p:txBody>
      </p:sp>
      <p:pic>
        <p:nvPicPr>
          <p:cNvPr id="16386" name="Picture 2" descr="hebrew-scroll-torah - Breaking Matzo">
            <a:extLst>
              <a:ext uri="{FF2B5EF4-FFF2-40B4-BE49-F238E27FC236}">
                <a16:creationId xmlns:a16="http://schemas.microsoft.com/office/drawing/2014/main"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a:solidFill>
                  <a:srgbClr val="FFFFFF"/>
                </a:solidFill>
              </a14:hiddenFill>
            </a:ext>
          </a:extLst>
        </p:spPr>
      </p:pic>
      <p:sp>
        <p:nvSpPr>
          <p:cNvPr id="2" name="Striped Right Arrow 1">
            <a:extLst>
              <a:ext uri="{FF2B5EF4-FFF2-40B4-BE49-F238E27FC236}">
                <a16:creationId xmlns:a16="http://schemas.microsoft.com/office/drawing/2014/main" id="{270012E5-56EE-194A-A116-D6784132B550}"/>
              </a:ext>
            </a:extLst>
          </p:cNvPr>
          <p:cNvSpPr/>
          <p:nvPr/>
        </p:nvSpPr>
        <p:spPr bwMode="auto">
          <a:xfrm>
            <a:off x="1313645" y="3429000"/>
            <a:ext cx="6928834" cy="697115"/>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latin typeface="Arial" panose="020B0604020202020204" pitchFamily="34" charset="0"/>
                <a:cs typeface="Arial" panose="020B0604020202020204" pitchFamily="34" charset="0"/>
              </a:rPr>
              <a:t>لماذا يُظهر العهد القديم بأكمله استخدامًا ثابتًا للغة العبرية بحيث لا يبدو أن أسفار موسى الخمسة قد كُتب قبل 1000 عام من ملاخي؟</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التوراة</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defTabSz="914400">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1400 ق.م</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الأسفار الشعرية</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defTabSz="914400">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1000 ق.م</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ملاخي</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defTabSz="914400">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400 ق.م</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265792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1443985"/>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أرض كنعان</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sz="4400" b="1" dirty="0">
                <a:solidFill>
                  <a:srgbClr val="FFFFFF"/>
                </a:solidFill>
                <a:latin typeface="Arial" panose="020B0604020202020204" pitchFamily="34" charset="0"/>
                <a:cs typeface="Arial" panose="020B0604020202020204" pitchFamily="34" charset="0"/>
              </a:rPr>
              <a:t>2000 ق.م</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2" name="Down Arrow 1"/>
          <p:cNvSpPr/>
          <p:nvPr/>
        </p:nvSpPr>
        <p:spPr bwMode="auto">
          <a:xfrm rot="1196392">
            <a:off x="3690386" y="512382"/>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Down Arrow 7"/>
          <p:cNvSpPr/>
          <p:nvPr/>
        </p:nvSpPr>
        <p:spPr bwMode="auto">
          <a:xfrm rot="422388">
            <a:off x="3329106" y="2323157"/>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own Arrow 10"/>
          <p:cNvSpPr/>
          <p:nvPr/>
        </p:nvSpPr>
        <p:spPr bwMode="auto">
          <a:xfrm rot="422388">
            <a:off x="3126254" y="4072556"/>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own Arrow 11"/>
          <p:cNvSpPr/>
          <p:nvPr/>
        </p:nvSpPr>
        <p:spPr bwMode="auto">
          <a:xfrm rot="2436816">
            <a:off x="2332755" y="5580749"/>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Down Arrow 12"/>
          <p:cNvSpPr/>
          <p:nvPr/>
        </p:nvSpPr>
        <p:spPr bwMode="auto">
          <a:xfrm rot="9157208">
            <a:off x="1199912" y="5393365"/>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Down Arrow 13"/>
          <p:cNvSpPr/>
          <p:nvPr/>
        </p:nvSpPr>
        <p:spPr bwMode="auto">
          <a:xfrm rot="14990283">
            <a:off x="1368230" y="4237778"/>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Down Arrow 14"/>
          <p:cNvSpPr/>
          <p:nvPr/>
        </p:nvSpPr>
        <p:spPr bwMode="auto">
          <a:xfrm rot="11052260">
            <a:off x="2613345" y="2822793"/>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own Arrow 15"/>
          <p:cNvSpPr/>
          <p:nvPr/>
        </p:nvSpPr>
        <p:spPr bwMode="auto">
          <a:xfrm rot="11052260">
            <a:off x="2759086" y="1042576"/>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own Arrow 16"/>
          <p:cNvSpPr/>
          <p:nvPr/>
        </p:nvSpPr>
        <p:spPr bwMode="auto">
          <a:xfrm rot="11052260">
            <a:off x="1694140" y="2438980"/>
            <a:ext cx="364628" cy="553565"/>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own Arrow 17"/>
          <p:cNvSpPr/>
          <p:nvPr/>
        </p:nvSpPr>
        <p:spPr bwMode="auto">
          <a:xfrm rot="12312933">
            <a:off x="2082950" y="877012"/>
            <a:ext cx="364628" cy="553565"/>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Explosion 1 4"/>
          <p:cNvSpPr/>
          <p:nvPr/>
        </p:nvSpPr>
        <p:spPr bwMode="auto">
          <a:xfrm>
            <a:off x="2281638" y="3968877"/>
            <a:ext cx="620631" cy="1302716"/>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Explosion 1 19"/>
          <p:cNvSpPr/>
          <p:nvPr/>
        </p:nvSpPr>
        <p:spPr bwMode="auto">
          <a:xfrm>
            <a:off x="2615068" y="77710"/>
            <a:ext cx="620631" cy="1302716"/>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1993046" y="3788087"/>
            <a:ext cx="5918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سدوم</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1026115" y="3438195"/>
            <a:ext cx="526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ممرا</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0" y="4782457"/>
            <a:ext cx="5966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قادش</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2917767" y="-1"/>
            <a:ext cx="4379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دان</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5" name="TextBox 24"/>
          <p:cNvSpPr txBox="1"/>
          <p:nvPr/>
        </p:nvSpPr>
        <p:spPr>
          <a:xfrm>
            <a:off x="1534563" y="6469576"/>
            <a:ext cx="864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إيل فاران</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6" name="TextBox 25"/>
          <p:cNvSpPr txBox="1"/>
          <p:nvPr/>
        </p:nvSpPr>
        <p:spPr>
          <a:xfrm>
            <a:off x="4874578" y="2453978"/>
            <a:ext cx="174105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5 ملوك</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4874579" y="2898240"/>
            <a:ext cx="17410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إبراهيم</a:t>
            </a:r>
            <a:endParaRPr kumimoji="0" lang="en-US"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28" name="Down Arrow 27"/>
          <p:cNvSpPr/>
          <p:nvPr/>
        </p:nvSpPr>
        <p:spPr bwMode="auto">
          <a:xfrm rot="16200000">
            <a:off x="7264634" y="2502613"/>
            <a:ext cx="364628" cy="553565"/>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Down Arrow 28"/>
          <p:cNvSpPr/>
          <p:nvPr/>
        </p:nvSpPr>
        <p:spPr bwMode="auto">
          <a:xfrm rot="16200000">
            <a:off x="7264634" y="2946875"/>
            <a:ext cx="364628" cy="553565"/>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p:cNvSpPr txBox="1"/>
          <p:nvPr/>
        </p:nvSpPr>
        <p:spPr>
          <a:xfrm>
            <a:off x="1532764" y="292895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ساليم</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30" name="Rectangle 6">
            <a:extLst>
              <a:ext uri="{FF2B5EF4-FFF2-40B4-BE49-F238E27FC236}">
                <a16:creationId xmlns:a16="http://schemas.microsoft.com/office/drawing/2014/main" id="{DF7AB785-FF09-1C4A-A56B-FCD9B92DF2A9}"/>
              </a:ext>
            </a:extLst>
          </p:cNvPr>
          <p:cNvSpPr>
            <a:spLocks noChangeArrowheads="1"/>
          </p:cNvSpPr>
          <p:nvPr/>
        </p:nvSpPr>
        <p:spPr bwMode="auto">
          <a:xfrm>
            <a:off x="4239153" y="3752022"/>
            <a:ext cx="4829709" cy="1813317"/>
          </a:xfrm>
          <a:prstGeom prst="rect">
            <a:avLst/>
          </a:prstGeom>
          <a:solidFill>
            <a:schemeClr val="tx1"/>
          </a:solidFill>
          <a:ln>
            <a:noFill/>
          </a:ln>
          <a:effectLst/>
        </p:spPr>
        <p:txBody>
          <a:bodyPr wrap="square" lIns="90488" tIns="44450" rIns="90488" bIns="44450">
            <a:spAutoFit/>
          </a:bodyPr>
          <a:lstStyle/>
          <a:p>
            <a:pPr lvl="0" algn="ctr"/>
            <a:r>
              <a:rPr lang="ar-JO" sz="2800" b="1" dirty="0">
                <a:solidFill>
                  <a:schemeClr val="bg1"/>
                </a:solidFill>
                <a:latin typeface="Arial" panose="020B0604020202020204" pitchFamily="34" charset="0"/>
                <a:cs typeface="Arial" panose="020B0604020202020204" pitchFamily="34" charset="0"/>
              </a:rPr>
              <a:t>فلما سمع أبرام أن أخاه سبي جر غلمانه المتمرنين ولدان بيته ثلاث مئة و ثمانية عشر و تبعهم إلى دان</a:t>
            </a:r>
          </a:p>
          <a:p>
            <a:pPr lvl="0" algn="ctr"/>
            <a:r>
              <a:rPr kumimoji="0" lang="ar-JO"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(تك</a:t>
            </a:r>
            <a:r>
              <a:rPr kumimoji="0" lang="ar-JO" sz="28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14: 14)</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156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dirty="0">
                <a:solidFill>
                  <a:schemeClr val="bg1"/>
                </a:solidFill>
                <a:effectLst>
                  <a:glow rad="355600">
                    <a:schemeClr val="tx1"/>
                  </a:glow>
                </a:effectLst>
                <a:cs typeface="Arial" panose="020B0604020202020204" pitchFamily="34" charset="0"/>
              </a:rPr>
              <a:t>مدينة</a:t>
            </a:r>
            <a:br>
              <a:rPr lang="ar-JO" dirty="0">
                <a:solidFill>
                  <a:schemeClr val="bg1"/>
                </a:solidFill>
                <a:effectLst>
                  <a:glow rad="355600">
                    <a:schemeClr val="tx1"/>
                  </a:glow>
                </a:effectLst>
                <a:cs typeface="Arial" panose="020B0604020202020204" pitchFamily="34" charset="0"/>
              </a:rPr>
            </a:br>
            <a:r>
              <a:rPr lang="ar-JO" dirty="0">
                <a:solidFill>
                  <a:schemeClr val="bg1"/>
                </a:solidFill>
                <a:effectLst>
                  <a:glow rad="355600">
                    <a:schemeClr val="tx1"/>
                  </a:glow>
                </a:effectLst>
                <a:cs typeface="Arial" panose="020B0604020202020204" pitchFamily="34" charset="0"/>
              </a:rPr>
              <a:t>أفاريس</a:t>
            </a:r>
            <a:endParaRPr lang="en-US" dirty="0">
              <a:solidFill>
                <a:schemeClr val="bg1"/>
              </a:solidFill>
              <a:effectLst>
                <a:glow rad="355600">
                  <a:schemeClr val="tx1"/>
                </a:glow>
              </a:effectLst>
              <a:cs typeface="Arial" panose="020B0604020202020204" pitchFamily="34" charset="0"/>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366C56D-33E6-0248-BC61-0CABD8B59AF1}"/>
              </a:ext>
            </a:extLst>
          </p:cNvPr>
          <p:cNvSpPr txBox="1">
            <a:spLocks/>
          </p:cNvSpPr>
          <p:nvPr/>
        </p:nvSpPr>
        <p:spPr bwMode="auto">
          <a:xfrm>
            <a:off x="6728908" y="3313232"/>
            <a:ext cx="2415092" cy="354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فجعلوا عليهم رؤساء تسخير لكي يذلوهم بأثقالهم فبنوا لفرعون مدينتي مخازن فيثوم و رعمسيس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cs typeface="Arial" panose="020B0604020202020204" pitchFamily="34" charset="0"/>
              </a:rPr>
              <a:t>(خر 1: 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04746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رعمسيس</a:t>
            </a:r>
            <a:endParaRPr kumimoji="0" lang="en-US"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5270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1FC6A6-3F4D-DA40-BF54-834296C9A903}"/>
                </a:ext>
              </a:extLst>
            </p:cNvPr>
            <p:cNvSpPr/>
            <p:nvPr/>
          </p:nvSpPr>
          <p:spPr bwMode="auto">
            <a:xfrm>
              <a:off x="5354320" y="467360"/>
              <a:ext cx="2509520" cy="463846"/>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27BB10F-2198-A54B-A280-452CCC413AD8}"/>
                </a:ext>
              </a:extLst>
            </p:cNvPr>
            <p:cNvSpPr/>
            <p:nvPr/>
          </p:nvSpPr>
          <p:spPr bwMode="auto">
            <a:xfrm>
              <a:off x="1463040" y="314960"/>
              <a:ext cx="2690010" cy="463846"/>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2FDB941-8766-5A42-991A-E4271A50D8F2}"/>
                </a:ext>
              </a:extLst>
            </p:cNvPr>
            <p:cNvSpPr/>
            <p:nvPr/>
          </p:nvSpPr>
          <p:spPr bwMode="auto">
            <a:xfrm>
              <a:off x="1473200" y="1452879"/>
              <a:ext cx="2062480" cy="463846"/>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ar-JO" sz="2000" dirty="0">
                <a:solidFill>
                  <a:schemeClr val="tx1"/>
                </a:solidFill>
                <a:ea typeface="ＭＳ Ｐゴシック" charset="0"/>
              </a:rPr>
              <a:t>و أما الرجل موسى فكان حليماً جداً أكثر من جميع الناس الذين على وجه الأرض</a:t>
            </a:r>
            <a:br>
              <a:rPr lang="ar-JO" sz="2000" dirty="0">
                <a:solidFill>
                  <a:schemeClr val="tx1"/>
                </a:solidFill>
                <a:ea typeface="ＭＳ Ｐゴシック" charset="0"/>
              </a:rPr>
            </a:br>
            <a:br>
              <a:rPr lang="ar-JO" sz="2000" dirty="0">
                <a:solidFill>
                  <a:schemeClr val="tx1"/>
                </a:solidFill>
                <a:ea typeface="ＭＳ Ｐゴシック" charset="0"/>
              </a:rPr>
            </a:br>
            <a:r>
              <a:rPr lang="ar-JO" sz="2000" dirty="0">
                <a:solidFill>
                  <a:schemeClr val="tx1"/>
                </a:solidFill>
                <a:ea typeface="ＭＳ Ｐゴシック" charset="0"/>
              </a:rPr>
              <a:t>عدد 12: 3</a:t>
            </a:r>
            <a:endParaRPr lang="en-US" sz="2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10BC38E0-3DDD-6544-8376-5934131CB3A9}"/>
              </a:ext>
            </a:extLst>
          </p:cNvPr>
          <p:cNvSpPr txBox="1">
            <a:spLocks noChangeArrowheads="1"/>
          </p:cNvSpPr>
          <p:nvPr/>
        </p:nvSpPr>
        <p:spPr bwMode="auto">
          <a:xfrm>
            <a:off x="5313680" y="73257"/>
            <a:ext cx="2690010" cy="13796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نعم ... لقد أحببتها</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dirty="0">
                <a:latin typeface="Arial" panose="020B0604020202020204" pitchFamily="34" charset="0"/>
                <a:cs typeface="Arial" panose="020B0604020202020204" pitchFamily="34" charset="0"/>
              </a:rPr>
              <a:t>بعد كتابة سفر التكوين ، الخروج ، واللاويين الأكثر مبيعًا ، كانت ثقة موسى واضحة عندما كتب سفر العدد.</a:t>
            </a:r>
            <a:endParaRPr kumimoji="0" lang="en-US" sz="2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2019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عبارات غير مستحبة</a:t>
            </a:r>
            <a:endParaRPr lang="en-US" sz="36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660503FA-FD0B-6B4A-A181-1E893388E11A}"/>
              </a:ext>
            </a:extLst>
          </p:cNvPr>
          <p:cNvGrpSpPr/>
          <p:nvPr/>
        </p:nvGrpSpPr>
        <p:grpSpPr>
          <a:xfrm>
            <a:off x="-25758" y="2290360"/>
            <a:ext cx="9169757" cy="1255043"/>
            <a:chOff x="-25755" y="2290360"/>
            <a:chExt cx="9144000" cy="1255043"/>
          </a:xfrm>
        </p:grpSpPr>
        <p:sp>
          <p:nvSpPr>
            <p:cNvPr id="3" name="Terminator 2">
              <a:extLst>
                <a:ext uri="{FF2B5EF4-FFF2-40B4-BE49-F238E27FC236}">
                  <a16:creationId xmlns:a16="http://schemas.microsoft.com/office/drawing/2014/main" id="{E8965652-E35F-4F43-9D1D-6CCA1FFCCF7C}"/>
                </a:ext>
              </a:extLst>
            </p:cNvPr>
            <p:cNvSpPr/>
            <p:nvPr/>
          </p:nvSpPr>
          <p:spPr bwMode="auto">
            <a:xfrm>
              <a:off x="38636" y="2290360"/>
              <a:ext cx="9066728" cy="652255"/>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7A24C6E3-DD43-5247-B0A4-DD1162D54073}"/>
                </a:ext>
              </a:extLst>
            </p:cNvPr>
            <p:cNvSpPr txBox="1">
              <a:spLocks noChangeArrowheads="1"/>
            </p:cNvSpPr>
            <p:nvPr/>
          </p:nvSpPr>
          <p:spPr bwMode="auto">
            <a:xfrm>
              <a:off x="-25755" y="2290360"/>
              <a:ext cx="9144000" cy="12550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600" b="1" kern="0" dirty="0">
                  <a:solidFill>
                    <a:schemeClr val="tx1"/>
                  </a:solidFill>
                  <a:effectLst/>
                  <a:latin typeface="Arial" panose="020B0604020202020204" pitchFamily="34" charset="0"/>
                  <a:ea typeface="ＭＳ Ｐゴシック" charset="0"/>
                  <a:cs typeface="Arial" panose="020B0604020202020204" pitchFamily="34" charset="0"/>
                </a:rPr>
                <a:t>و أما الرجل موسى فكان حليماً جداً أكثر من جميع الناس الذين على وجه الأرض</a:t>
              </a:r>
              <a:endParaRPr lang="en-US" sz="2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sp>
        <p:nvSpPr>
          <p:cNvPr id="8" name="Rectangle 2">
            <a:extLst>
              <a:ext uri="{FF2B5EF4-FFF2-40B4-BE49-F238E27FC236}">
                <a16:creationId xmlns:a16="http://schemas.microsoft.com/office/drawing/2014/main"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يحتوي عدد 12: 3 على جملة معترضة مثيرة للإهتمام</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يبدو هذا القول عبارة عن إضافة لأن قول مثل هذا الكلام من قبل موسى يبدو تناقضاً </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كيف تفسر كتابة ذلك من قبل موسى؟</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rPr>
              <a:t>موت موسى (تث 34: 1، 5)</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صعد موسى من عربات مؤاب إلى جبل نبو إلى رأس الفسجة الذي قبالة أريحا فأراه الرب جميع الأرض من جلعاد إلى دان ... فمات هناك موسى عبد الرب في أرض مؤاب حسب قول الرب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17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cs typeface="+mj-cs"/>
              </a:rPr>
              <a:t>آدم و حواء مع الحية</a:t>
            </a:r>
            <a:endParaRPr lang="en-US" sz="4800" b="1" dirty="0">
              <a:solidFill>
                <a:schemeClr val="bg1"/>
              </a:solidFill>
              <a:effectLst>
                <a:glow rad="342900">
                  <a:schemeClr val="tx1">
                    <a:alpha val="75000"/>
                  </a:schemeClr>
                </a:glow>
              </a:effectLst>
              <a:cs typeface="+mj-cs"/>
            </a:endParaRPr>
          </a:p>
        </p:txBody>
      </p:sp>
    </p:spTree>
    <p:extLst>
      <p:ext uri="{BB962C8B-B14F-4D97-AF65-F5344CB8AC3E}">
        <p14:creationId xmlns:p14="http://schemas.microsoft.com/office/powerpoint/2010/main" val="37650869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dirty="0">
                <a:effectLst>
                  <a:glow rad="127000">
                    <a:schemeClr val="tx1"/>
                  </a:glow>
                </a:effectLst>
                <a:ea typeface="ＭＳ Ｐゴシック" charset="0"/>
              </a:rPr>
              <a:t>خلاصة</a:t>
            </a:r>
            <a:endParaRPr lang="en-US" sz="4800" dirty="0">
              <a:effectLst>
                <a:glow rad="228600">
                  <a:schemeClr val="accent4">
                    <a:satMod val="175000"/>
                    <a:alpha val="88000"/>
                  </a:schemeClr>
                </a:glow>
              </a:effectLst>
              <a:ea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a:p>
            <a:pPr defTabSz="914400">
              <a:defRPr/>
            </a:pPr>
            <a:r>
              <a:rPr lang="ar-JO" sz="32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rPr>
              <a:t>في حين أن البعض الآخر قد يكون قد قام ببعض الأعمال التحريرية بوحي من الروح القدس، لا يوجد دليل جوهري على أن موسى لم يؤلف أسفار موسى الخمسة . إن التفكير بخلاف ذلك هو تناقض مع الشهادة الواضحة لكل من التقليد و الكتاب المقدس .</a:t>
            </a:r>
            <a:endParaRPr lang="en-US" sz="3200" b="1" kern="0" dirty="0">
              <a:effectLst>
                <a:glow rad="228600">
                  <a:schemeClr val="accent4">
                    <a:satMod val="175000"/>
                    <a:alpha val="88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الملاحق</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8000152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فيلم حديث يدعم تأليف موسى</a:t>
            </a:r>
            <a:endParaRPr lang="en-US" sz="4800" dirty="0">
              <a:effectLst>
                <a:glow rad="127000">
                  <a:schemeClr val="tx1"/>
                </a:glow>
              </a:effectLst>
              <a:ea typeface="ＭＳ Ｐゴシック" charset="0"/>
            </a:endParaRPr>
          </a:p>
        </p:txBody>
      </p:sp>
      <p:pic>
        <p:nvPicPr>
          <p:cNvPr id="5122" name="Picture 2" descr="The Moses Controversy | Order on DVD Today">
            <a:extLst>
              <a:ext uri="{FF2B5EF4-FFF2-40B4-BE49-F238E27FC236}">
                <a16:creationId xmlns:a16="http://schemas.microsoft.com/office/drawing/2014/main"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847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أفلام          حديثة           تدعم         موسى</a:t>
            </a:r>
            <a:endParaRPr lang="en-US" sz="5400" dirty="0">
              <a:effectLst>
                <a:glow rad="127000">
                  <a:schemeClr val="tx1"/>
                </a:glow>
              </a:effectLst>
              <a:ea typeface="ＭＳ Ｐゴシック" charset="0"/>
            </a:endParaRPr>
          </a:p>
        </p:txBody>
      </p:sp>
      <p:pic>
        <p:nvPicPr>
          <p:cNvPr id="6146" name="Picture 2" descr="Patterns of Evidence - Set of 4 DVD | Vision Video | Christian Videos,  Movies, and DVDs">
            <a:extLst>
              <a:ext uri="{FF2B5EF4-FFF2-40B4-BE49-F238E27FC236}">
                <a16:creationId xmlns:a16="http://schemas.microsoft.com/office/drawing/2014/main"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678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4483" name="Text Box 3"/>
          <p:cNvSpPr txBox="1">
            <a:spLocks noChangeArrowheads="1"/>
          </p:cNvSpPr>
          <p:nvPr/>
        </p:nvSpPr>
        <p:spPr bwMode="auto">
          <a:xfrm>
            <a:off x="685800" y="1668463"/>
            <a:ext cx="8153400" cy="3785652"/>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anose="020B0604020202020204" pitchFamily="34" charset="0"/>
                <a:cs typeface="Arial" panose="020B0604020202020204" pitchFamily="34" charset="0"/>
              </a:rPr>
              <a:t>1. التحيز ضد كل ما هو خارق للطبيعة</a:t>
            </a:r>
            <a:endParaRPr kumimoji="0" lang="en-US"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endParaRPr>
          </a:p>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anose="020B0604020202020204" pitchFamily="34" charset="0"/>
                <a:cs typeface="Arial" panose="020B0604020202020204" pitchFamily="34" charset="0"/>
              </a:rPr>
              <a:t>2. الإستدلال الدائري : يطرح استنتاجه</a:t>
            </a:r>
            <a:endParaRPr lang="ar-JO" sz="4000" b="1" dirty="0">
              <a:solidFill>
                <a:schemeClr val="bg1"/>
              </a:solidFill>
              <a:latin typeface="Arial" panose="020B0604020202020204" pitchFamily="34" charset="0"/>
              <a:cs typeface="Arial" panose="020B0604020202020204" pitchFamily="34" charset="0"/>
            </a:endParaRPr>
          </a:p>
          <a:p>
            <a:pPr lvl="0" algn="r" defTabSz="914400" fontAlgn="base">
              <a:spcBef>
                <a:spcPct val="50000"/>
              </a:spcBef>
              <a:spcAft>
                <a:spcPct val="0"/>
              </a:spcAft>
              <a:defRPr/>
            </a:pPr>
            <a:r>
              <a:rPr kumimoji="0" lang="ar-JO"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rPr>
              <a:t>لا يمكن أن يكون هناك شيء مثل الوحي الفائق للطبيعة لذلك فالكتالب المقدس ليس وحياً فوق</a:t>
            </a:r>
            <a:r>
              <a:rPr kumimoji="0" lang="ar-JO" sz="4000" b="1" u="none" strike="noStrike" kern="1200" cap="none" spc="0" normalizeH="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rPr>
              <a:t> الطبيعة</a:t>
            </a:r>
            <a:endParaRPr kumimoji="0" lang="en-US"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endParaRPr>
          </a:p>
        </p:txBody>
      </p:sp>
      <p:sp>
        <p:nvSpPr>
          <p:cNvPr id="151555" name="TextBox 4"/>
          <p:cNvSpPr txBox="1">
            <a:spLocks noChangeArrowheads="1"/>
          </p:cNvSpPr>
          <p:nvPr/>
        </p:nvSpPr>
        <p:spPr bwMode="auto">
          <a:xfrm>
            <a:off x="8540750" y="71438"/>
            <a:ext cx="53091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57</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مشاكل النظرية الوثائقية</a:t>
            </a:r>
            <a:endParaRPr lang="en-US" b="1" dirty="0">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5507" name="Text Box 3"/>
          <p:cNvSpPr txBox="1">
            <a:spLocks noChangeArrowheads="1"/>
          </p:cNvSpPr>
          <p:nvPr/>
        </p:nvSpPr>
        <p:spPr bwMode="auto">
          <a:xfrm>
            <a:off x="685800" y="1697038"/>
            <a:ext cx="7391400" cy="317009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3. ينتج عن الذاتية في تطبيق النظرية تفسيرات متضاربة</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4. يتجاهل الإختلاف الأسلوبي لدى المؤلف</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153603" name="TextBox 4"/>
          <p:cNvSpPr txBox="1">
            <a:spLocks noChangeArrowheads="1"/>
          </p:cNvSpPr>
          <p:nvPr/>
        </p:nvSpPr>
        <p:spPr bwMode="auto">
          <a:xfrm>
            <a:off x="8540750" y="71438"/>
            <a:ext cx="53091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57</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143000" y="76200"/>
            <a:ext cx="7315200" cy="1143000"/>
          </a:xfrm>
        </p:spPr>
        <p:txBody>
          <a:bodyPr/>
          <a:lstStyle/>
          <a:p>
            <a:pPr>
              <a:defRPr/>
            </a:pPr>
            <a:r>
              <a:rPr lang="ar-JO" sz="4000" b="1" u="sng" dirty="0">
                <a:solidFill>
                  <a:schemeClr val="bg1"/>
                </a:solidFill>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مشاكل النظرية الوثائقية</a:t>
            </a:r>
            <a:endParaRPr lang="en-US" b="1" dirty="0">
              <a:effectLst>
                <a:glow rad="101600">
                  <a:schemeClr val="tx1"/>
                </a:glow>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6531" name="Text Box 3"/>
          <p:cNvSpPr txBox="1">
            <a:spLocks noChangeArrowheads="1"/>
          </p:cNvSpPr>
          <p:nvPr/>
        </p:nvSpPr>
        <p:spPr bwMode="auto">
          <a:xfrm>
            <a:off x="228600" y="1312863"/>
            <a:ext cx="8839200" cy="3139321"/>
          </a:xfrm>
          <a:prstGeom prst="rect">
            <a:avLst/>
          </a:prstGeom>
          <a:noFill/>
          <a:ln w="9525">
            <a:noFill/>
            <a:miter lim="800000"/>
            <a:headEnd/>
            <a:tailEnd/>
          </a:ln>
          <a:effectLst/>
        </p:spPr>
        <p:txBody>
          <a:bodyPr>
            <a:spAutoFit/>
          </a:body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1. يظهر مؤلف سفري التكوين و الخروج معرفة دقيقة بمصر</a:t>
            </a:r>
            <a:endPar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Times New Roman" pitchFamily="-112" charset="0"/>
              <a:cs typeface="Arial" panose="020B0604020202020204"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2. تفاصيل من شاهد العيان متضمنة في قصة الخروج</a:t>
            </a:r>
            <a:r>
              <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Times New Roman" pitchFamily="-112" charset="0"/>
              <a:cs typeface="Arial" panose="020B0604020202020204"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3. هناك وحدة ترتيبية كامنة في أسفار موسى الخمسة بأكملها .</a:t>
            </a:r>
            <a:r>
              <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 </a:t>
            </a:r>
          </a:p>
        </p:txBody>
      </p:sp>
      <p:sp>
        <p:nvSpPr>
          <p:cNvPr id="406533" name="Text Box 5"/>
          <p:cNvSpPr txBox="1">
            <a:spLocks noChangeArrowheads="1"/>
          </p:cNvSpPr>
          <p:nvPr/>
        </p:nvSpPr>
        <p:spPr bwMode="auto">
          <a:xfrm>
            <a:off x="-228600" y="6248400"/>
            <a:ext cx="9296400" cy="46166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i="1" dirty="0">
                <a:solidFill>
                  <a:srgbClr val="FFFFFF"/>
                </a:solidFill>
                <a:effectLst>
                  <a:glow rad="101600">
                    <a:srgbClr val="000000"/>
                  </a:glow>
                </a:effectLst>
                <a:latin typeface="Arial" panose="020B0604020202020204" pitchFamily="34" charset="0"/>
                <a:ea typeface="ＭＳ Ｐゴシック" pitchFamily="-112" charset="-128"/>
                <a:cs typeface="Arial" panose="020B0604020202020204" pitchFamily="34" charset="0"/>
              </a:rPr>
              <a:t>جليسون آرتشر، مقدمة مسح العهد القديم</a:t>
            </a:r>
            <a:r>
              <a:rPr kumimoji="0" lang="en-US" sz="2400" b="0"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pitchFamily="-112" charset="-128"/>
                <a:cs typeface="Arial" panose="020B0604020202020204" pitchFamily="34" charset="0"/>
              </a:rPr>
              <a:t> </a:t>
            </a:r>
          </a:p>
        </p:txBody>
      </p:sp>
      <p:sp>
        <p:nvSpPr>
          <p:cNvPr id="155652" name="TextBox 5"/>
          <p:cNvSpPr txBox="1">
            <a:spLocks noChangeArrowheads="1"/>
          </p:cNvSpPr>
          <p:nvPr/>
        </p:nvSpPr>
        <p:spPr bwMode="auto">
          <a:xfrm>
            <a:off x="8540750" y="71438"/>
            <a:ext cx="53091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57</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دليل التأليف الموسوي</a:t>
            </a:r>
            <a:endParaRPr lang="en-US" dirty="0">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07555" name="Text Box 3"/>
          <p:cNvSpPr txBox="1">
            <a:spLocks noChangeArrowheads="1"/>
          </p:cNvSpPr>
          <p:nvPr/>
        </p:nvSpPr>
        <p:spPr bwMode="auto">
          <a:xfrm>
            <a:off x="228600" y="1506538"/>
            <a:ext cx="8686800" cy="374871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4. تشهد أسفار موسى الخمسة نفسها عن موسى كونه الكاتب (خر 17: 14، 24: 4، تث 31: 9)</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5. أسفار العهد القديم الأخرى ترجع التأليف لموسى    (يش 1: 7-8)</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865188" marR="0" lvl="0" indent="-865188" algn="r" defTabSz="914400" rtl="1" eaLnBrk="1" fontAlgn="base" latinLnBrk="0" hangingPunct="1">
              <a:lnSpc>
                <a:spcPct val="10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6. يضع العهد الجديد موسى كونه المؤلف                (يو 5: 46-47، رو 10: 5)</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lvl="0" algn="r" defTabSz="914400" fontAlgn="base">
              <a:spcBef>
                <a:spcPct val="50000"/>
              </a:spcBef>
              <a:spcAft>
                <a:spcPct val="0"/>
              </a:spcAft>
              <a:defRPr/>
            </a:pPr>
            <a:r>
              <a:rPr lang="ar-JO" sz="2400" b="1" i="1" dirty="0">
                <a:solidFill>
                  <a:srgbClr val="FFFFFF"/>
                </a:solidFill>
                <a:effectLst>
                  <a:glow rad="101600">
                    <a:srgbClr val="000000"/>
                  </a:glow>
                </a:effectLst>
                <a:latin typeface="Arial" panose="020B0604020202020204" pitchFamily="34" charset="0"/>
                <a:ea typeface="ＭＳ Ｐゴシック" pitchFamily="-112" charset="-128"/>
                <a:cs typeface="Arial" panose="020B0604020202020204" pitchFamily="34" charset="0"/>
              </a:rPr>
              <a:t>جليسون آرتشر، مقدمة مسح العهد القديم</a:t>
            </a:r>
            <a:r>
              <a:rPr lang="en-US" sz="2400" dirty="0">
                <a:solidFill>
                  <a:srgbClr val="FFFFFF"/>
                </a:solidFill>
                <a:effectLst>
                  <a:glow rad="101600">
                    <a:srgbClr val="000000"/>
                  </a:glow>
                </a:effectLst>
                <a:latin typeface="Arial" panose="020B0604020202020204" pitchFamily="34" charset="0"/>
                <a:ea typeface="ＭＳ Ｐゴシック" pitchFamily="-112" charset="-128"/>
                <a:cs typeface="Arial" panose="020B0604020202020204" pitchFamily="34" charset="0"/>
              </a:rPr>
              <a:t> </a:t>
            </a:r>
          </a:p>
        </p:txBody>
      </p:sp>
      <p:sp>
        <p:nvSpPr>
          <p:cNvPr id="157700" name="TextBox 5"/>
          <p:cNvSpPr txBox="1">
            <a:spLocks noChangeArrowheads="1"/>
          </p:cNvSpPr>
          <p:nvPr/>
        </p:nvSpPr>
        <p:spPr bwMode="auto">
          <a:xfrm>
            <a:off x="8540750" y="71438"/>
            <a:ext cx="53091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57</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 y="152400"/>
            <a:ext cx="9049223" cy="914400"/>
          </a:xfrm>
        </p:spPr>
        <p:txBody>
          <a:bodyPr/>
          <a:lstStyle/>
          <a:p>
            <a:pPr>
              <a:defRPr/>
            </a:pPr>
            <a:r>
              <a:rPr lang="ar-JO" sz="4000" b="1" u="sng" kern="1200" dirty="0">
                <a:solidFill>
                  <a:schemeClr val="bg1"/>
                </a:solidFill>
                <a:effectLst>
                  <a:glow rad="101600">
                    <a:schemeClr val="tx1">
                      <a:alpha val="75000"/>
                    </a:schemeClr>
                  </a:glow>
                  <a:outerShdw blurRad="50800" dist="38100" algn="tr" rotWithShape="0">
                    <a:prstClr val="black">
                      <a:alpha val="40000"/>
                    </a:prstClr>
                  </a:outerShdw>
                </a:effectLst>
                <a:latin typeface="Arial" panose="020B0604020202020204" pitchFamily="34" charset="0"/>
                <a:ea typeface="Times New Roman"/>
                <a:cs typeface="Arial" panose="020B0604020202020204" pitchFamily="34" charset="0"/>
              </a:rPr>
              <a:t>دليل التأليف الموسوي</a:t>
            </a:r>
            <a:endParaRPr lang="en-US" dirty="0">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rtl="1" eaLnBrk="1" hangingPunct="1">
              <a:defRPr/>
            </a:pPr>
            <a:r>
              <a:rPr lang="ar-JO" sz="4800" dirty="0">
                <a:effectLst>
                  <a:glow rad="101600">
                    <a:schemeClr val="tx1">
                      <a:alpha val="75000"/>
                    </a:schemeClr>
                  </a:glow>
                </a:effectLst>
                <a:ea typeface="ＭＳ Ｐゴシック" charset="0"/>
                <a:cs typeface="Arial" panose="020B0604020202020204" pitchFamily="34" charset="0"/>
              </a:rPr>
              <a:t>هل تكوين ١-١١ حقيقية تاريخية؟</a:t>
            </a:r>
            <a:endParaRPr lang="en-US" sz="4800" dirty="0">
              <a:effectLst>
                <a:glow rad="101600">
                  <a:schemeClr val="tx1">
                    <a:alpha val="75000"/>
                  </a:schemeClr>
                </a:glow>
              </a:effectLst>
              <a:ea typeface="ＭＳ Ｐゴシック" charset="0"/>
              <a:cs typeface="Arial" panose="020B0604020202020204" pitchFamily="34" charset="0"/>
            </a:endParaRPr>
          </a:p>
        </p:txBody>
      </p:sp>
      <p:sp>
        <p:nvSpPr>
          <p:cNvPr id="453636" name="Text Box 4"/>
          <p:cNvSpPr txBox="1">
            <a:spLocks noChangeArrowheads="1"/>
          </p:cNvSpPr>
          <p:nvPr/>
        </p:nvSpPr>
        <p:spPr bwMode="auto">
          <a:xfrm>
            <a:off x="85788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1. </a:t>
            </a:r>
            <a:r>
              <a:rPr kumimoji="0" lang="ar-JO" altLang="ja-JP"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الأساطير لا تعلم حقائق عميقة أفضل </a:t>
            </a: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 التاريخ </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 المنهج غير التاريخي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موضوعي</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جداً</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 يمتلكون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معلومات مهمة للغاية </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 مع ذلك غير معروفة</a:t>
            </a:r>
            <a:endParaRPr kumimoji="0" lang="en-US"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إنها تنسجم مع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حجة</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الكتاب التي تؤكد على الإنتخاب</a:t>
            </a: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 يتم تقديم الأحداث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تاريخيا</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 يؤكد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العلم</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أن تكوين 1 – 11 سجل تاريخي</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 يؤكد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المسيح</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على تاريخيتها</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511675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برج بابل</a:t>
            </a:r>
            <a:endParaRPr kumimoji="0" lang="en-US"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موقع محتمل</a:t>
            </a:r>
            <a:endParaRPr kumimoji="0" lang="en-US"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برج بابل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العراق</a:t>
            </a:r>
            <a:endParaRPr kumimoji="0" lang="en-US"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24178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3631</TotalTime>
  <Words>3350</Words>
  <Application>Microsoft Office PowerPoint</Application>
  <PresentationFormat>On-screen Show (4:3)</PresentationFormat>
  <Paragraphs>536</Paragraphs>
  <Slides>69</Slides>
  <Notes>68</Notes>
  <HiddenSlides>0</HiddenSlides>
  <MMClips>0</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69</vt:i4>
      </vt:variant>
    </vt:vector>
  </HeadingPairs>
  <TitlesOfParts>
    <vt:vector size="98" baseType="lpstr">
      <vt:lpstr>ＭＳ Ｐゴシック</vt:lpstr>
      <vt:lpstr>Arial</vt:lpstr>
      <vt:lpstr>Arial Narrow</vt:lpstr>
      <vt:lpstr>Calibri</vt:lpstr>
      <vt:lpstr>Candara</vt:lpstr>
      <vt:lpstr>Comic Sans MS</vt:lpstr>
      <vt:lpstr>Impact</vt:lpstr>
      <vt:lpstr>Kosher-Normal</vt:lpstr>
      <vt:lpstr>Monotype Sorts</vt:lpstr>
      <vt:lpstr>Osaka</vt:lpstr>
      <vt:lpstr>Times New Roman</vt:lpstr>
      <vt:lpstr>Wingdings</vt:lpstr>
      <vt:lpstr>49_Blank Presentation</vt:lpstr>
      <vt:lpstr>25_Default Design</vt:lpstr>
      <vt:lpstr>2_Office Theme</vt:lpstr>
      <vt:lpstr>3_Office Theme</vt:lpstr>
      <vt:lpstr>16_Default Design</vt:lpstr>
      <vt:lpstr>azures</vt:lpstr>
      <vt:lpstr>11_Custom Design</vt:lpstr>
      <vt:lpstr>46_Blank Presentation</vt:lpstr>
      <vt:lpstr>Mountain</vt:lpstr>
      <vt:lpstr>Frame</vt:lpstr>
      <vt:lpstr>Orbit</vt:lpstr>
      <vt:lpstr>1_Default Design</vt:lpstr>
      <vt:lpstr>Blank Presentation</vt:lpstr>
      <vt:lpstr>18_Default Design</vt:lpstr>
      <vt:lpstr>50_Blank Presentation</vt:lpstr>
      <vt:lpstr>13_Default Design</vt:lpstr>
      <vt:lpstr>14_Default Design</vt:lpstr>
      <vt:lpstr>تأليف سفر التكوين</vt:lpstr>
      <vt:lpstr>هل كتب موسى سفر التكوين ... و بقية التوراة؟</vt:lpstr>
      <vt:lpstr>لماذا يهاجمون سفر التكوين؟</vt:lpstr>
      <vt:lpstr>في  البدء</vt:lpstr>
      <vt:lpstr>صورة الطفلين آدم و حواء</vt:lpstr>
      <vt:lpstr>آدم و حواء مع الحية</vt:lpstr>
      <vt:lpstr>هل تكوين ١-١١ حقيقية تاريخية؟</vt:lpstr>
      <vt:lpstr>The Ark</vt:lpstr>
      <vt:lpstr>4-07 Tower of Babel Map 02277</vt:lpstr>
      <vt:lpstr>Hello</vt:lpstr>
      <vt:lpstr>بركة يعقوب لأولاده الإثني عشر       كانت نبوية (تك 49)</vt:lpstr>
      <vt:lpstr>متى : المسيح كملك</vt:lpstr>
      <vt:lpstr> وعد الله المؤمنين مثلنا ببركات العهد الإبراهيمي </vt:lpstr>
      <vt:lpstr>تناغم الكتاب المقدس</vt:lpstr>
      <vt:lpstr>دعم التأليف الموسوي</vt:lpstr>
      <vt:lpstr>دعم التأليف الموسوي</vt:lpstr>
      <vt:lpstr>فقال الرب لموسى أكتب هذا تذكاراً في الكتاب و ضعه في مسامع يشوع فإني سوف أمحو ذكر عماليق من تحت السماء (خر 17: 14)</vt:lpstr>
      <vt:lpstr>التقليد يدعم موسى </vt:lpstr>
      <vt:lpstr>دعم التأليف الموسوي</vt:lpstr>
      <vt:lpstr>مؤهلات موسى</vt:lpstr>
      <vt:lpstr>فتهذب موسى بكل حكمة المصريين  (أع 7: 22)</vt:lpstr>
      <vt:lpstr>2. موسى حتى ما قبل المملكة ( المصريين )</vt:lpstr>
      <vt:lpstr>التعليم في زمن موسى</vt:lpstr>
      <vt:lpstr>الهيروغليفية المصرية</vt:lpstr>
      <vt:lpstr>مؤهلات موسى</vt:lpstr>
      <vt:lpstr>The Choice</vt:lpstr>
      <vt:lpstr>فرفع لوط عينيه و رأى كل دائرة الأردن أن جميعها سقي قبلما أخرب الرب سدوم و عمورة كجنة الرب كأرض مصر حينما تجيء إلى صوغر (تك 13: 10)</vt:lpstr>
      <vt:lpstr>هجوم الفرضية النقدية على التأليف الموسوي </vt:lpstr>
      <vt:lpstr>مؤلف سفر التكوين</vt:lpstr>
      <vt:lpstr>  موسى؟ أم أكثر من موسى؟ </vt:lpstr>
      <vt:lpstr>صياغة    الفرضية النقدية</vt:lpstr>
      <vt:lpstr>بعض المصطلحات</vt:lpstr>
      <vt:lpstr>من كتب التوراة؟</vt:lpstr>
      <vt:lpstr>قصتا الخلق</vt:lpstr>
      <vt:lpstr>التعريف</vt:lpstr>
      <vt:lpstr>المحتويات</vt:lpstr>
      <vt:lpstr>التواريخ</vt:lpstr>
      <vt:lpstr>الأصول</vt:lpstr>
      <vt:lpstr>المواضيع</vt:lpstr>
      <vt:lpstr>المواضيع</vt:lpstr>
      <vt:lpstr>المواضيع</vt:lpstr>
      <vt:lpstr>المواضيع</vt:lpstr>
      <vt:lpstr>مصادر تكوين 6-9</vt:lpstr>
      <vt:lpstr>مصادر تكوين 6-9</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مشاكل النظرية النقدية</vt:lpstr>
      <vt:lpstr>نشاط تحريري</vt:lpstr>
      <vt:lpstr>الإتساق العبري</vt:lpstr>
      <vt:lpstr>PowerPoint Presentation</vt:lpstr>
      <vt:lpstr>مدينة أفاريس</vt:lpstr>
      <vt:lpstr>مدينة أفاريس</vt:lpstr>
      <vt:lpstr>و أما الرجل موسى فكان حليماً جداً أكثر من جميع الناس الذين على وجه الأرض  عدد 12: 3</vt:lpstr>
      <vt:lpstr>عبارات غير مستحبة</vt:lpstr>
      <vt:lpstr>موت موسى (تث 34: 1، 5)</vt:lpstr>
      <vt:lpstr>خلاصة</vt:lpstr>
      <vt:lpstr>الملاحق</vt:lpstr>
      <vt:lpstr>فيلم حديث يدعم تأليف موسى</vt:lpstr>
      <vt:lpstr>أفلام          حديثة           تدعم         موسى</vt:lpstr>
      <vt:lpstr>مشاكل النظرية الوثائقية</vt:lpstr>
      <vt:lpstr>مشاكل النظرية الوثائقية</vt:lpstr>
      <vt:lpstr>دليل التأليف الموسوي</vt:lpstr>
      <vt:lpstr>دليل التأليف الموسوي</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154</cp:revision>
  <dcterms:created xsi:type="dcterms:W3CDTF">2014-08-02T06:39:19Z</dcterms:created>
  <dcterms:modified xsi:type="dcterms:W3CDTF">2025-03-25T20:15:10Z</dcterms:modified>
</cp:coreProperties>
</file>