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4" r:id="rId3"/>
  </p:sldMasterIdLst>
  <p:notesMasterIdLst>
    <p:notesMasterId r:id="rId27"/>
  </p:notesMasterIdLst>
  <p:handoutMasterIdLst>
    <p:handoutMasterId r:id="rId28"/>
  </p:handoutMasterIdLst>
  <p:sldIdLst>
    <p:sldId id="256" r:id="rId4"/>
    <p:sldId id="264" r:id="rId5"/>
    <p:sldId id="280" r:id="rId6"/>
    <p:sldId id="276" r:id="rId7"/>
    <p:sldId id="324" r:id="rId8"/>
    <p:sldId id="325" r:id="rId9"/>
    <p:sldId id="326" r:id="rId10"/>
    <p:sldId id="328" r:id="rId11"/>
    <p:sldId id="329" r:id="rId12"/>
    <p:sldId id="267" r:id="rId13"/>
    <p:sldId id="282" r:id="rId14"/>
    <p:sldId id="273" r:id="rId15"/>
    <p:sldId id="275" r:id="rId16"/>
    <p:sldId id="269" r:id="rId17"/>
    <p:sldId id="279" r:id="rId18"/>
    <p:sldId id="274" r:id="rId19"/>
    <p:sldId id="277" r:id="rId20"/>
    <p:sldId id="278" r:id="rId21"/>
    <p:sldId id="262" r:id="rId22"/>
    <p:sldId id="283" r:id="rId23"/>
    <p:sldId id="284" r:id="rId24"/>
    <p:sldId id="320" r:id="rId25"/>
    <p:sldId id="2183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1"/>
    <p:restoredTop sz="94694"/>
  </p:normalViewPr>
  <p:slideViewPr>
    <p:cSldViewPr>
      <p:cViewPr>
        <p:scale>
          <a:sx n="89" d="100"/>
          <a:sy n="89" d="100"/>
        </p:scale>
        <p:origin x="2824" y="10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890AC3B-022F-977B-529F-3CA5AC7B8F3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3954B81-E15A-E627-E6B0-AC2A9776052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2154C2B0-B621-D5E4-78C9-96FC1E53295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09C1593C-FDC6-699F-B0CC-A00A06BC278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D56C07-41D1-C449-AD80-AAF25A2B42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B06F111-0A39-205E-2C74-872A3A19B2A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EDF829C-506C-AAB8-8B8C-D77BE6E1AEB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8CE35B98-F59B-FAA9-B497-E7717367495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686B1240-0B09-2EA5-9CA9-A4569F1E74D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37D3CB6A-A8E1-B531-3485-EC98525D52A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F6992A5C-29DF-EA1B-CD3C-01BB0845AA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6FA1C4-C998-334F-84A0-E5A440EAAE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F90EB-864A-ED45-BFD9-6DAC2FFAA9B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63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zh-CN" alt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59A4D-554F-9846-8076-013682FC79A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84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zh-CN" alt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89EA1-6035-F841-A3EF-182C73B3E9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604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zh-CN" alt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1F9C5-9F63-F74A-A5EA-CC7F2DE824B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645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zh-CN" alt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16478-8CEB-A34D-B8CE-25A4E289F9F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665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zh-CN" alt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30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FB0EAD-2A25-9F66-22AD-89FBC10C47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6830D3-F70F-D1BC-B65C-D059900974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B97462-02FF-F19B-AFCD-C682A8D906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51B98-7D71-6D46-82E4-0D132BCC05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532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3C47AC-A9B9-9036-26CC-6507CDBC1B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4B46DF-1E7F-8E8A-ADFD-1EA8298DB0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D20BE9-0C6B-693F-9A7B-5CBD02C739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A0E2BA-9950-A748-BB92-87F7BB416F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75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41E522-3720-E42C-5B48-0311F78495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F4273A-9936-08AE-0FDF-3E636A4A80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8D9460-3C55-9C6C-F0B4-5B19B1D9E5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F5948B-C7EA-7545-8B20-5E2B45EE1B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812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65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18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11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83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92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62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67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6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BF97C6-DF7D-1DD2-E48E-D7F699C69E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DC1C8E-37AA-0FD8-67F7-8F58BB6212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D5DE69-66D2-3020-D8F5-6B1557BFBE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5517FC-92F5-2140-827B-4CABDE1A33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414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67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98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3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73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79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367E4-7E1D-FF4E-AF00-438FDA6547A0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9E196-A115-2F47-A252-2B1A00B542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86698"/>
      </p:ext>
    </p:extLst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367E4-7E1D-FF4E-AF00-438FDA6547A0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9E196-A115-2F47-A252-2B1A00B542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55527"/>
      </p:ext>
    </p:extLst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367E4-7E1D-FF4E-AF00-438FDA6547A0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9E196-A115-2F47-A252-2B1A00B542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51970"/>
      </p:ext>
    </p:extLst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367E4-7E1D-FF4E-AF00-438FDA6547A0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9E196-A115-2F47-A252-2B1A00B542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08641"/>
      </p:ext>
    </p:extLst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367E4-7E1D-FF4E-AF00-438FDA6547A0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9E196-A115-2F47-A252-2B1A00B542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32300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8B4B75-1ADA-C0E0-2BB2-C04E89B941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B228B9-DBCE-2EF3-AC25-F371BE7578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903257-61BA-F6EA-728B-BDC29E5423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3C7BF-9491-8D4C-B9A0-C1767941C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784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367E4-7E1D-FF4E-AF00-438FDA6547A0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9E196-A115-2F47-A252-2B1A00B542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43585"/>
      </p:ext>
    </p:extLst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367E4-7E1D-FF4E-AF00-438FDA6547A0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9E196-A115-2F47-A252-2B1A00B542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92722"/>
      </p:ext>
    </p:extLst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367E4-7E1D-FF4E-AF00-438FDA6547A0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9E196-A115-2F47-A252-2B1A00B542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1852"/>
      </p:ext>
    </p:extLst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367E4-7E1D-FF4E-AF00-438FDA6547A0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9E196-A115-2F47-A252-2B1A00B542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80643"/>
      </p:ext>
    </p:extLst>
  </p:cSld>
  <p:clrMapOvr>
    <a:masterClrMapping/>
  </p:clrMapOvr>
  <p:transition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367E4-7E1D-FF4E-AF00-438FDA6547A0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9E196-A115-2F47-A252-2B1A00B542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25847"/>
      </p:ext>
    </p:extLst>
  </p:cSld>
  <p:clrMapOvr>
    <a:masterClrMapping/>
  </p:clrMapOvr>
  <p:transition spd="med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367E4-7E1D-FF4E-AF00-438FDA6547A0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9E196-A115-2F47-A252-2B1A00B542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37289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56A076-2700-D2BA-0528-AE6C9D97A9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5EA747-B20B-3A2E-4CA3-08C8BDFB12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59DFD7-6D78-555A-6FA3-6524DAB9F8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FA32D0-06E4-DA47-9CB8-B26C06967E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86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EFFE3B-CA37-61C9-6511-0A4E93E333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69A500B-364F-488D-8CEA-1D374F3131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9268C7-7421-AF36-F513-2D71A21FF6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A50EB5-6392-CC48-B619-4311AAAD26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58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E08E2F0-E9C5-5370-68A4-3256EBB8BA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01F5299-0CE2-EE69-E9BF-4D106B1F6B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E2226C4-BD9D-16E1-CDB7-29D2ED4B0A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96D4BC-57D6-534F-9D20-02982A1C9C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81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07B115E-1088-CEB5-7D70-8B8988B497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475DE56-C556-75E2-333D-43AB5A9D48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098FC36-8366-3495-B821-C40CCACF04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64CE69-8568-3541-A504-ABC24EED3D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27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E7DF96-8E2A-5835-51E7-8D892D213C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5F6C16-515E-DAA0-BAC2-41E87C7EFA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517901-D19A-7422-D27F-73AA6FFA6B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534D8F-83EE-724E-9E70-A6787BD56A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637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445279-20CA-84D1-1C78-FD587857BA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50907B-A40D-9846-F0E5-D5046BF920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D41239-7601-0405-4E8C-7449F75A0C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3DE38-E16F-E346-A11D-67407804C7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60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559B4D5-0FAF-0769-5813-A2AE478602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0079776-13E5-3B39-E275-24889225C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1AA84E1-C8B9-64F4-6B1A-96B0E646E3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7B0AD8D-F5F9-FD49-E33E-F9174EC639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FA7CB64-83EE-B1BB-90C2-A2EAA4CBFFD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90CD35-60F2-1F4A-B8EB-063ECE50BE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42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fld id="{52F367E4-7E1D-FF4E-AF00-438FDA6547A0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endParaRPr lang="en-US"/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8C99E196-A115-2F47-A252-2B1A00B542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0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SimSun" charset="0"/>
          <a:cs typeface="SimSu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SimSun" charset="0"/>
          <a:cs typeface="SimSu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SimSun" charset="0"/>
          <a:cs typeface="SimSu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SimSun" charset="0"/>
          <a:cs typeface="SimSu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SimSun" charset="0"/>
          <a:cs typeface="SimSu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SimSun" charset="0"/>
          <a:cs typeface="SimSu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SimSun" charset="0"/>
          <a:cs typeface="SimSu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SimSun" charset="0"/>
          <a:cs typeface="SimSu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424CE41-E7FA-3302-AD61-B6FB7A886FF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pPr eaLnBrk="1" hangingPunct="1"/>
            <a:r>
              <a:rPr lang="ar-JO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هل أنا مهم؟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DC894B1-2038-0EB1-4EE4-AE9DB725050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ar-JO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تأمل عن مزمور 8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6A9815-4EB4-32BA-D81C-D0FF545C6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325" y="5839584"/>
            <a:ext cx="9158502" cy="1042827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lang="ar-JO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بيتر لين</a:t>
            </a:r>
            <a: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 • </a:t>
            </a:r>
            <a:r>
              <a:rPr lang="ar-JO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كنيسة الطرق المتقاطعة الدولية سنغافورة</a:t>
            </a:r>
            <a: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• </a:t>
            </a:r>
            <a:r>
              <a:rPr lang="ar-JO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ＭＳ Ｐゴシック" charset="0"/>
              </a:rPr>
              <a:t> CICFamily.com</a:t>
            </a:r>
            <a:b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ＭＳ Ｐゴシック" charset="0"/>
              </a:rPr>
            </a:br>
            <a:r>
              <a:rPr kumimoji="0" lang="ar-JO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ＭＳ Ｐゴシック" charset="0"/>
              </a:rPr>
              <a:t>تحميل د. ريك جريفيث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ＭＳ Ｐゴシック" charset="0"/>
              </a:rPr>
              <a:t> • </a:t>
            </a:r>
            <a:r>
              <a:rPr kumimoji="0" lang="ar-JO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ＭＳ Ｐゴシック" charset="0"/>
              </a:rPr>
              <a:t>مؤسسة الدراسات اللاهوتية الأردنية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ＭＳ Ｐゴシック" charset="0"/>
              </a:rPr>
            </a:br>
            <a:r>
              <a:rPr kumimoji="0" lang="ar-JO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ＭＳ Ｐゴシック" charset="0"/>
              </a:rPr>
              <a:t>الملفات بلغات عدة للتنزيل المجاني على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ＭＳ Ｐゴシック" charset="0"/>
              </a:rPr>
              <a:t> BibleStudyDownloads.org 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BEDACCB-B5C1-C566-3A9F-7E38FC6C5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JO" altLang="en-US" dirty="0">
                <a:solidFill>
                  <a:schemeClr val="bg1"/>
                </a:solidFill>
              </a:rPr>
              <a:t>1. أنظر - النجوم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9A53448-2D29-CF2E-6BE0-C009DD97E3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endParaRPr lang="en-US" altLang="en-US" sz="1800" dirty="0">
              <a:solidFill>
                <a:schemeClr val="bg1"/>
              </a:solidFill>
            </a:endParaRPr>
          </a:p>
          <a:p>
            <a:pPr lvl="0"/>
            <a:endParaRPr lang="en-US" altLang="en-US" sz="1800" dirty="0">
              <a:solidFill>
                <a:srgbClr val="FFFFFF"/>
              </a:solidFill>
            </a:endParaRPr>
          </a:p>
          <a:p>
            <a:pPr lvl="0"/>
            <a:endParaRPr lang="en-US" altLang="en-US" sz="1800" dirty="0">
              <a:solidFill>
                <a:srgbClr val="FFFFFF"/>
              </a:solidFill>
            </a:endParaRPr>
          </a:p>
          <a:p>
            <a:pPr lvl="0"/>
            <a:endParaRPr lang="en-US" altLang="en-US" sz="1800" dirty="0">
              <a:solidFill>
                <a:srgbClr val="FFFFFF"/>
              </a:solidFill>
            </a:endParaRPr>
          </a:p>
          <a:p>
            <a:pPr lvl="0" algn="ctr" rtl="1"/>
            <a:r>
              <a:rPr lang="ar-JO" altLang="en-US" sz="1800" dirty="0">
                <a:solidFill>
                  <a:srgbClr val="FFFFFF"/>
                </a:solidFill>
              </a:rPr>
              <a:t>8: 1 </a:t>
            </a:r>
            <a:r>
              <a:rPr lang="ar-JO" altLang="en-US" sz="3600" dirty="0">
                <a:solidFill>
                  <a:srgbClr val="FFFFFF"/>
                </a:solidFill>
              </a:rPr>
              <a:t>أيها الرب سيدنا، ما </a:t>
            </a:r>
            <a:r>
              <a:rPr lang="ar-JO" altLang="en-US" sz="3600" dirty="0">
                <a:solidFill>
                  <a:srgbClr val="FFFF00"/>
                </a:solidFill>
              </a:rPr>
              <a:t>أمجد</a:t>
            </a:r>
            <a:r>
              <a:rPr lang="ar-JO" altLang="en-US" sz="3600" dirty="0">
                <a:solidFill>
                  <a:srgbClr val="FFFFFF"/>
                </a:solidFill>
              </a:rPr>
              <a:t> اسمك في كل الأرض! حيث جعلت جلالك فوق السماوات.</a:t>
            </a:r>
            <a:r>
              <a:rPr lang="en-US" altLang="en-US" sz="3600" dirty="0">
                <a:solidFill>
                  <a:srgbClr val="FFFFFF"/>
                </a:solidFill>
              </a:rPr>
              <a:t> </a:t>
            </a:r>
          </a:p>
          <a:p>
            <a:pPr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 </a:t>
            </a:r>
          </a:p>
          <a:p>
            <a:pPr lvl="1" algn="r" rtl="1" eaLnBrk="1" hangingPunct="1"/>
            <a:r>
              <a:rPr lang="ar-JO" altLang="zh-TW" b="1" dirty="0">
                <a:solidFill>
                  <a:srgbClr val="FFFF00"/>
                </a:solidFill>
                <a:latin typeface="全真楷書" pitchFamily="49" charset="-128"/>
                <a:ea typeface="全真楷書" pitchFamily="49" charset="-128"/>
              </a:rPr>
              <a:t>مجد </a:t>
            </a:r>
            <a:r>
              <a:rPr lang="ar-JO" altLang="zh-TW" dirty="0">
                <a:solidFill>
                  <a:schemeClr val="bg1"/>
                </a:solidFill>
                <a:latin typeface="全真楷書" pitchFamily="49" charset="-128"/>
                <a:ea typeface="全真楷書" pitchFamily="49" charset="-128"/>
              </a:rPr>
              <a:t>= أدير = </a:t>
            </a:r>
            <a:r>
              <a:rPr lang="ar-JO" altLang="zh-TW" b="1" u="sng" dirty="0">
                <a:solidFill>
                  <a:srgbClr val="FFFF00"/>
                </a:solidFill>
                <a:latin typeface="全真楷書" pitchFamily="49" charset="-128"/>
                <a:ea typeface="全真楷書" pitchFamily="49" charset="-128"/>
              </a:rPr>
              <a:t>قوة</a:t>
            </a:r>
            <a:endParaRPr lang="en-US" altLang="zh-TW" b="1" u="sng" dirty="0">
              <a:solidFill>
                <a:srgbClr val="FFFF00"/>
              </a:solidFill>
              <a:latin typeface="全真楷書" pitchFamily="49" charset="-128"/>
              <a:ea typeface="全真楷書" pitchFamily="49" charset="-128"/>
            </a:endParaRPr>
          </a:p>
          <a:p>
            <a:pPr lvl="1" eaLnBrk="1" hangingPunct="1"/>
            <a:endParaRPr lang="en-US" altLang="zh-TW" b="1" u="sng" dirty="0">
              <a:solidFill>
                <a:srgbClr val="FFFF00"/>
              </a:solidFill>
              <a:latin typeface="全真楷書" pitchFamily="49" charset="-128"/>
              <a:ea typeface="全真楷書" pitchFamily="49" charset="-128"/>
            </a:endParaRPr>
          </a:p>
          <a:p>
            <a:pPr lvl="1" algn="r" rtl="1" eaLnBrk="1" hangingPunct="1"/>
            <a:r>
              <a:rPr lang="ar-JO" altLang="zh-TW" b="1" dirty="0">
                <a:solidFill>
                  <a:schemeClr val="bg1"/>
                </a:solidFill>
                <a:latin typeface="全真楷書" pitchFamily="49" charset="-128"/>
                <a:ea typeface="全真楷書" pitchFamily="49" charset="-128"/>
              </a:rPr>
              <a:t>إذا أرى سماواتك </a:t>
            </a:r>
            <a:r>
              <a:rPr lang="ar-JO" altLang="zh-TW" b="1" u="sng" dirty="0">
                <a:solidFill>
                  <a:srgbClr val="FFFF00"/>
                </a:solidFill>
                <a:latin typeface="全真楷書" pitchFamily="49" charset="-128"/>
                <a:ea typeface="全真楷書" pitchFamily="49" charset="-128"/>
              </a:rPr>
              <a:t>عمل أصابعك</a:t>
            </a:r>
            <a:endParaRPr lang="en-US" altLang="zh-TW" b="1" u="sng" dirty="0">
              <a:solidFill>
                <a:srgbClr val="FFFF00"/>
              </a:solidFill>
              <a:latin typeface="全真楷書" pitchFamily="49" charset="-128"/>
              <a:ea typeface="全真楷書" pitchFamily="49" charset="-128"/>
            </a:endParaRPr>
          </a:p>
          <a:p>
            <a:pPr lvl="1" eaLnBrk="1" hangingPunct="1"/>
            <a:endParaRPr lang="en-US" altLang="zh-TW" b="1" dirty="0">
              <a:solidFill>
                <a:schemeClr val="bg1"/>
              </a:solidFill>
              <a:latin typeface="全真楷書" pitchFamily="49" charset="-128"/>
              <a:ea typeface="全真楷書" pitchFamily="49" charset="-128"/>
            </a:endParaRPr>
          </a:p>
          <a:p>
            <a:pPr eaLnBrk="1" hangingPunct="1"/>
            <a:endParaRPr lang="zh-TW" altLang="en-US" sz="3600" b="1" dirty="0">
              <a:solidFill>
                <a:schemeClr val="bg1"/>
              </a:solidFill>
              <a:latin typeface="全真楷書" pitchFamily="49" charset="-128"/>
              <a:ea typeface="全真楷書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E888E927-4488-DFBC-1A35-71B3B5E1A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828800"/>
          </a:xfrm>
        </p:spPr>
        <p:txBody>
          <a:bodyPr/>
          <a:lstStyle/>
          <a:p>
            <a:pPr eaLnBrk="1" hangingPunct="1"/>
            <a:r>
              <a:rPr lang="ar-JO" altLang="zh-TW" b="1" dirty="0">
                <a:solidFill>
                  <a:schemeClr val="bg1"/>
                </a:solidFill>
                <a:latin typeface="Arial" panose="020B0604020202020204" pitchFamily="34" charset="0"/>
                <a:ea typeface="全真楷書" pitchFamily="49" charset="-128"/>
                <a:cs typeface="Arial" panose="020B0604020202020204" pitchFamily="34" charset="0"/>
              </a:rPr>
              <a:t>عندما ترى النجوم</a:t>
            </a:r>
            <a:br>
              <a:rPr lang="ar-JO" altLang="zh-TW" b="1" dirty="0">
                <a:solidFill>
                  <a:schemeClr val="bg1"/>
                </a:solidFill>
                <a:latin typeface="Arial" panose="020B0604020202020204" pitchFamily="34" charset="0"/>
                <a:ea typeface="全真楷書" pitchFamily="49" charset="-128"/>
                <a:cs typeface="Arial" panose="020B0604020202020204" pitchFamily="34" charset="0"/>
              </a:rPr>
            </a:br>
            <a:r>
              <a:rPr lang="ar-JO" altLang="zh-TW" b="1" dirty="0">
                <a:solidFill>
                  <a:schemeClr val="bg1"/>
                </a:solidFill>
                <a:latin typeface="Arial" panose="020B0604020202020204" pitchFamily="34" charset="0"/>
                <a:ea typeface="全真楷書" pitchFamily="49" charset="-128"/>
                <a:cs typeface="Arial" panose="020B0604020202020204" pitchFamily="34" charset="0"/>
              </a:rPr>
              <a:t>تذكر</a:t>
            </a:r>
            <a:br>
              <a:rPr lang="ar-JO" altLang="zh-TW" b="1" dirty="0">
                <a:solidFill>
                  <a:schemeClr val="bg1"/>
                </a:solidFill>
                <a:latin typeface="Arial" panose="020B0604020202020204" pitchFamily="34" charset="0"/>
                <a:ea typeface="全真楷書" pitchFamily="49" charset="-128"/>
                <a:cs typeface="Arial" panose="020B0604020202020204" pitchFamily="34" charset="0"/>
              </a:rPr>
            </a:br>
            <a:r>
              <a:rPr lang="ar-JO" altLang="zh-TW" b="1" dirty="0">
                <a:solidFill>
                  <a:schemeClr val="bg1"/>
                </a:solidFill>
                <a:latin typeface="Arial" panose="020B0604020202020204" pitchFamily="34" charset="0"/>
                <a:ea typeface="全真楷書" pitchFamily="49" charset="-128"/>
                <a:cs typeface="Arial" panose="020B0604020202020204" pitchFamily="34" charset="0"/>
              </a:rPr>
              <a:t>إله القوة المجيدة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2" name="Picture 3">
            <a:extLst>
              <a:ext uri="{FF2B5EF4-FFF2-40B4-BE49-F238E27FC236}">
                <a16:creationId xmlns:a16="http://schemas.microsoft.com/office/drawing/2014/main" id="{B2265B7F-D154-0776-8B34-E89F136B3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7848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EB3641F-4620-7A5B-82A4-0E9C07C64A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JO" altLang="en-US" dirty="0">
                <a:solidFill>
                  <a:schemeClr val="bg1"/>
                </a:solidFill>
              </a:rPr>
              <a:t>2. أنظر - إليك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5D62681-9304-BA42-3AFA-ACE6383DB1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ar-JO" altLang="zh-TW" sz="3600" b="1" dirty="0">
                <a:solidFill>
                  <a:schemeClr val="bg1"/>
                </a:solidFill>
                <a:latin typeface="全真楷書" pitchFamily="49" charset="-128"/>
                <a:ea typeface="全真楷書" pitchFamily="49" charset="-128"/>
              </a:rPr>
              <a:t>صغري</a:t>
            </a:r>
            <a:endParaRPr lang="en-US" altLang="zh-TW" sz="3600" b="1" dirty="0">
              <a:solidFill>
                <a:schemeClr val="bg1"/>
              </a:solidFill>
              <a:latin typeface="全真楷書" pitchFamily="49" charset="-128"/>
              <a:ea typeface="全真楷書" pitchFamily="49" charset="-128"/>
            </a:endParaRPr>
          </a:p>
          <a:p>
            <a:pPr eaLnBrk="1" hangingPunct="1"/>
            <a:endParaRPr lang="en-US" altLang="zh-TW" sz="3600" b="1" dirty="0">
              <a:solidFill>
                <a:schemeClr val="bg1"/>
              </a:solidFill>
              <a:latin typeface="全真楷書" pitchFamily="49" charset="-128"/>
              <a:ea typeface="全真楷書" pitchFamily="49" charset="-128"/>
            </a:endParaRPr>
          </a:p>
          <a:p>
            <a:pPr lvl="1" algn="r" rtl="1" eaLnBrk="1" hangingPunct="1"/>
            <a:r>
              <a:rPr lang="ar-JO" altLang="zh-TW" b="1" dirty="0">
                <a:solidFill>
                  <a:schemeClr val="bg1"/>
                </a:solidFill>
                <a:latin typeface="全真楷書" pitchFamily="49" charset="-128"/>
                <a:ea typeface="全真楷書" pitchFamily="49" charset="-128"/>
              </a:rPr>
              <a:t>إذا أرى سماواتك عمل أصابعك</a:t>
            </a:r>
          </a:p>
          <a:p>
            <a:pPr marL="457200" lvl="1" indent="0" eaLnBrk="1" hangingPunct="1">
              <a:buNone/>
            </a:pPr>
            <a:endParaRPr lang="en-US" altLang="zh-TW" dirty="0">
              <a:solidFill>
                <a:schemeClr val="bg1"/>
              </a:solidFill>
              <a:latin typeface="全真楷書" pitchFamily="49" charset="-128"/>
              <a:ea typeface="全真楷書" pitchFamily="49" charset="-128"/>
            </a:endParaRPr>
          </a:p>
          <a:p>
            <a:pPr lvl="1" algn="r" rtl="1" eaLnBrk="1" hangingPunct="1"/>
            <a:r>
              <a:rPr lang="ar-JO" altLang="zh-TW" b="1" u="sng" dirty="0">
                <a:solidFill>
                  <a:schemeClr val="bg1"/>
                </a:solidFill>
                <a:latin typeface="全真楷書" pitchFamily="49" charset="-128"/>
                <a:ea typeface="全真楷書" pitchFamily="49" charset="-128"/>
              </a:rPr>
              <a:t>فمن هو الإنسان حتى </a:t>
            </a:r>
            <a:r>
              <a:rPr lang="ar-JO" altLang="zh-TW" b="1" u="sng" dirty="0">
                <a:solidFill>
                  <a:srgbClr val="FFFF00"/>
                </a:solidFill>
                <a:latin typeface="全真楷書" pitchFamily="49" charset="-128"/>
                <a:ea typeface="全真楷書" pitchFamily="49" charset="-128"/>
              </a:rPr>
              <a:t>تذكره</a:t>
            </a:r>
            <a:r>
              <a:rPr lang="ar-JO" altLang="zh-TW" b="1" u="sng" dirty="0">
                <a:solidFill>
                  <a:schemeClr val="bg1"/>
                </a:solidFill>
                <a:latin typeface="全真楷書" pitchFamily="49" charset="-128"/>
                <a:ea typeface="全真楷書" pitchFamily="49" charset="-128"/>
              </a:rPr>
              <a:t>؟ </a:t>
            </a:r>
            <a:r>
              <a:rPr lang="ar-JO" altLang="zh-TW" b="1" dirty="0">
                <a:solidFill>
                  <a:schemeClr val="bg1"/>
                </a:solidFill>
                <a:latin typeface="全真楷書" pitchFamily="49" charset="-128"/>
                <a:ea typeface="全真楷書" pitchFamily="49" charset="-128"/>
              </a:rPr>
              <a:t>مز 8: 3-4أ</a:t>
            </a:r>
            <a:endParaRPr lang="en-US" altLang="zh-TW" b="1" dirty="0">
              <a:solidFill>
                <a:schemeClr val="bg1"/>
              </a:solidFill>
              <a:latin typeface="全真楷書" pitchFamily="49" charset="-128"/>
              <a:ea typeface="全真楷書" pitchFamily="49" charset="-128"/>
            </a:endParaRPr>
          </a:p>
          <a:p>
            <a:pPr lvl="1" eaLnBrk="1" hangingPunct="1"/>
            <a:endParaRPr lang="en-US" altLang="zh-TW" b="1" dirty="0">
              <a:solidFill>
                <a:schemeClr val="bg1"/>
              </a:solidFill>
              <a:latin typeface="全真楷書" pitchFamily="49" charset="-128"/>
              <a:ea typeface="全真楷書" pitchFamily="49" charset="-128"/>
            </a:endParaRPr>
          </a:p>
          <a:p>
            <a:pPr algn="r" rtl="1" eaLnBrk="1" hangingPunct="1"/>
            <a:r>
              <a:rPr lang="ar-JO" altLang="en-US" b="1" dirty="0">
                <a:solidFill>
                  <a:srgbClr val="FFFF00"/>
                </a:solidFill>
              </a:rPr>
              <a:t>تذكر</a:t>
            </a:r>
            <a:r>
              <a:rPr lang="ar-JO" altLang="en-US" dirty="0">
                <a:solidFill>
                  <a:schemeClr val="bg1"/>
                </a:solidFill>
              </a:rPr>
              <a:t> = زاكا = يعد الله أن يتذكر</a:t>
            </a:r>
            <a:endParaRPr lang="en-US" altLang="en-US" dirty="0">
              <a:solidFill>
                <a:schemeClr val="bg1"/>
              </a:solidFill>
            </a:endParaRPr>
          </a:p>
          <a:p>
            <a:pPr eaLnBrk="1" hangingPunct="1"/>
            <a:endParaRPr lang="zh-TW" altLang="en-US" b="1" dirty="0">
              <a:solidFill>
                <a:schemeClr val="bg1"/>
              </a:solidFill>
              <a:latin typeface="全真楷書" pitchFamily="49" charset="-128"/>
              <a:ea typeface="全真楷書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AEB53D98-B26D-0A53-6404-420160398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8675" name="imgb" descr="http://cdn.sheknows.com/articles/parakeet-in-cage.jpg">
            <a:extLst>
              <a:ext uri="{FF2B5EF4-FFF2-40B4-BE49-F238E27FC236}">
                <a16:creationId xmlns:a16="http://schemas.microsoft.com/office/drawing/2014/main" id="{BB14E225-32C3-826A-A5D2-8AFEC19D7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58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AEA3B71E-DCA6-9A5E-FF66-58D4690184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algn="r" rtl="1" eaLnBrk="1" hangingPunct="1"/>
            <a:r>
              <a:rPr lang="ar-JO" altLang="en-US" sz="1800" b="1" dirty="0">
                <a:solidFill>
                  <a:schemeClr val="bg1"/>
                </a:solidFill>
              </a:rPr>
              <a:t>مت 10: 29 </a:t>
            </a:r>
            <a:r>
              <a:rPr lang="ar-JO" altLang="en-US" b="1" dirty="0">
                <a:solidFill>
                  <a:schemeClr val="bg1"/>
                </a:solidFill>
              </a:rPr>
              <a:t>أليس عصفوران يباعان بفلس؟ وواحد منهما لا يسقط على الأرض بدون أبيكم.</a:t>
            </a:r>
            <a:endParaRPr lang="en-US" altLang="en-US" b="1" dirty="0">
              <a:solidFill>
                <a:schemeClr val="bg1"/>
              </a:solidFill>
            </a:endParaRPr>
          </a:p>
          <a:p>
            <a:pPr eaLnBrk="1" hangingPunct="1"/>
            <a:endParaRPr lang="en-US" altLang="en-US" sz="1800" dirty="0">
              <a:solidFill>
                <a:schemeClr val="bg1"/>
              </a:solidFill>
            </a:endParaRPr>
          </a:p>
          <a:p>
            <a:pPr algn="r" rtl="1" eaLnBrk="1" hangingPunct="1"/>
            <a:r>
              <a:rPr lang="ar-JO" altLang="en-US" sz="1800" b="1" dirty="0">
                <a:solidFill>
                  <a:schemeClr val="bg1"/>
                </a:solidFill>
              </a:rPr>
              <a:t>31</a:t>
            </a:r>
            <a:r>
              <a:rPr lang="ar-JO" altLang="en-US" b="1" dirty="0">
                <a:solidFill>
                  <a:schemeClr val="bg1"/>
                </a:solidFill>
              </a:rPr>
              <a:t> فلا تخافوا! أنتم أفضل من عصافير كثيرة.</a:t>
            </a:r>
            <a:endParaRPr lang="en-US" altLang="en-US" b="1" dirty="0">
              <a:solidFill>
                <a:schemeClr val="bg1"/>
              </a:solidFill>
            </a:endParaRPr>
          </a:p>
          <a:p>
            <a:pPr eaLnBrk="1" hangingPunct="1"/>
            <a:endParaRPr lang="en-US" altLang="en-US" sz="1800" dirty="0">
              <a:solidFill>
                <a:schemeClr val="bg1"/>
              </a:solidFill>
            </a:endParaRPr>
          </a:p>
          <a:p>
            <a:pPr algn="r" rtl="1" eaLnBrk="1" hangingPunct="1"/>
            <a:r>
              <a:rPr lang="ar-JO" altLang="zh-TW" sz="1800" b="1" dirty="0">
                <a:solidFill>
                  <a:schemeClr val="bg1"/>
                </a:solidFill>
                <a:ea typeface="新細明體" panose="02020500000000000000" pitchFamily="18" charset="-120"/>
              </a:rPr>
              <a:t>30</a:t>
            </a:r>
            <a:r>
              <a:rPr lang="ar-JO" altLang="zh-TW" b="1" dirty="0">
                <a:solidFill>
                  <a:schemeClr val="bg1"/>
                </a:solidFill>
                <a:ea typeface="新細明體" panose="02020500000000000000" pitchFamily="18" charset="-120"/>
              </a:rPr>
              <a:t> وأما أنتم فحتى شعور رؤوسكم جميعها محصاة.</a:t>
            </a:r>
            <a:endParaRPr lang="en-US" altLang="zh-TW" b="1" dirty="0">
              <a:solidFill>
                <a:schemeClr val="bg1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E42313AA-FF47-7042-DDFE-803DC5A7F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JO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2. أنظر - إليك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45708-B37A-A7B0-99F5-4E4312EA6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/>
            <a:r>
              <a:rPr lang="ar-JO" altLang="en-US" dirty="0">
                <a:solidFill>
                  <a:schemeClr val="bg1"/>
                </a:solidFill>
              </a:rPr>
              <a:t>لا تعتمد الأهمية على</a:t>
            </a:r>
            <a:endParaRPr lang="en-US" altLang="en-US" dirty="0">
              <a:solidFill>
                <a:schemeClr val="bg1"/>
              </a:solidFill>
            </a:endParaRPr>
          </a:p>
          <a:p>
            <a:pPr lvl="1" algn="r" rtl="1" eaLnBrk="1" hangingPunct="1"/>
            <a:r>
              <a:rPr lang="ar-JO" altLang="en-US" dirty="0">
                <a:solidFill>
                  <a:schemeClr val="bg1"/>
                </a:solidFill>
              </a:rPr>
              <a:t>ما نفعل</a:t>
            </a:r>
            <a:endParaRPr lang="en-US" altLang="en-US" dirty="0">
              <a:solidFill>
                <a:schemeClr val="bg1"/>
              </a:solidFill>
            </a:endParaRPr>
          </a:p>
          <a:p>
            <a:pPr lvl="1" algn="r" rtl="1" eaLnBrk="1" hangingPunct="1"/>
            <a:r>
              <a:rPr lang="ar-JO" altLang="en-US" dirty="0">
                <a:solidFill>
                  <a:schemeClr val="bg1"/>
                </a:solidFill>
              </a:rPr>
              <a:t>لكن على من يهتم بنا</a:t>
            </a:r>
            <a:endParaRPr lang="en-US" altLang="en-US" dirty="0">
              <a:solidFill>
                <a:schemeClr val="bg1"/>
              </a:solidFill>
            </a:endParaRPr>
          </a:p>
          <a:p>
            <a:pPr lvl="1" eaLnBrk="1" hangingPunct="1"/>
            <a:endParaRPr lang="en-US" altLang="en-US" dirty="0">
              <a:solidFill>
                <a:schemeClr val="bg1"/>
              </a:solidFill>
            </a:endParaRPr>
          </a:p>
          <a:p>
            <a:pPr algn="r" rtl="1" eaLnBrk="1" hangingPunct="1"/>
            <a:r>
              <a:rPr lang="ar-JO" altLang="en-US" b="1" dirty="0">
                <a:solidFill>
                  <a:schemeClr val="bg1"/>
                </a:solidFill>
              </a:rPr>
              <a:t>اجعل كل </a:t>
            </a:r>
            <a:r>
              <a:rPr lang="ar-JO" altLang="en-US" b="1" dirty="0">
                <a:solidFill>
                  <a:srgbClr val="FFFF00"/>
                </a:solidFill>
              </a:rPr>
              <a:t>نجم</a:t>
            </a:r>
            <a:r>
              <a:rPr lang="ar-JO" altLang="en-US" b="1" dirty="0">
                <a:solidFill>
                  <a:schemeClr val="bg1"/>
                </a:solidFill>
              </a:rPr>
              <a:t> يذكرك ب</a:t>
            </a:r>
            <a:r>
              <a:rPr lang="ar-JO" altLang="en-US" b="1" u="sng" dirty="0">
                <a:solidFill>
                  <a:srgbClr val="FFFF00"/>
                </a:solidFill>
              </a:rPr>
              <a:t>قوة</a:t>
            </a:r>
            <a:r>
              <a:rPr lang="ar-JO" altLang="en-US" b="1" dirty="0">
                <a:solidFill>
                  <a:schemeClr val="bg1"/>
                </a:solidFill>
              </a:rPr>
              <a:t> الله</a:t>
            </a:r>
            <a:endParaRPr lang="en-US" altLang="en-US" b="1" dirty="0">
              <a:solidFill>
                <a:schemeClr val="bg1"/>
              </a:solidFill>
            </a:endParaRPr>
          </a:p>
          <a:p>
            <a:pPr lvl="1" algn="r" rtl="1" eaLnBrk="1" hangingPunct="1"/>
            <a:r>
              <a:rPr lang="ar-JO" altLang="en-US" dirty="0">
                <a:solidFill>
                  <a:schemeClr val="bg1"/>
                </a:solidFill>
              </a:rPr>
              <a:t>اجعل كل </a:t>
            </a:r>
            <a:r>
              <a:rPr lang="ar-JO" altLang="en-US" b="1" dirty="0">
                <a:solidFill>
                  <a:srgbClr val="FFFF00"/>
                </a:solidFill>
              </a:rPr>
              <a:t>طائر</a:t>
            </a:r>
            <a:r>
              <a:rPr lang="ar-JO" altLang="en-US" dirty="0">
                <a:solidFill>
                  <a:schemeClr val="bg1"/>
                </a:solidFill>
              </a:rPr>
              <a:t> يذكرك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</a:p>
          <a:p>
            <a:pPr lvl="2" algn="r" rtl="1" eaLnBrk="1" hangingPunct="1"/>
            <a:r>
              <a:rPr lang="ar-JO" altLang="en-US" dirty="0">
                <a:solidFill>
                  <a:schemeClr val="bg1"/>
                </a:solidFill>
              </a:rPr>
              <a:t>بفكره</a:t>
            </a:r>
            <a:endParaRPr lang="en-US" altLang="en-US" dirty="0">
              <a:solidFill>
                <a:schemeClr val="bg1"/>
              </a:solidFill>
            </a:endParaRPr>
          </a:p>
          <a:p>
            <a:pPr lvl="1" algn="r" rtl="1" eaLnBrk="1" hangingPunct="1"/>
            <a:r>
              <a:rPr lang="ar-JO" altLang="en-US" dirty="0">
                <a:solidFill>
                  <a:schemeClr val="bg1"/>
                </a:solidFill>
              </a:rPr>
              <a:t>اجعل كل </a:t>
            </a:r>
            <a:r>
              <a:rPr lang="ar-JO" altLang="en-US" b="1" dirty="0">
                <a:solidFill>
                  <a:srgbClr val="FFFF00"/>
                </a:solidFill>
              </a:rPr>
              <a:t>شعرة</a:t>
            </a:r>
            <a:r>
              <a:rPr lang="ar-JO" altLang="en-US" dirty="0">
                <a:solidFill>
                  <a:schemeClr val="bg1"/>
                </a:solidFill>
              </a:rPr>
              <a:t> تذكرك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</a:p>
          <a:p>
            <a:pPr lvl="2" algn="r" rtl="1" eaLnBrk="1" hangingPunct="1"/>
            <a:r>
              <a:rPr lang="ar-JO" altLang="en-US" b="1" dirty="0">
                <a:solidFill>
                  <a:srgbClr val="FFFF00"/>
                </a:solidFill>
              </a:rPr>
              <a:t>تذكره</a:t>
            </a:r>
            <a:endParaRPr lang="en-US" altLang="en-US" b="1" dirty="0">
              <a:solidFill>
                <a:srgbClr val="FFFF00"/>
              </a:solidFill>
            </a:endParaRPr>
          </a:p>
          <a:p>
            <a:pPr lvl="2" algn="r" rtl="1" eaLnBrk="1" hangingPunct="1"/>
            <a:r>
              <a:rPr lang="ar-JO" altLang="en-US" dirty="0">
                <a:solidFill>
                  <a:schemeClr val="bg1"/>
                </a:solidFill>
              </a:rPr>
              <a:t>وعده أن يتذكر</a:t>
            </a:r>
            <a:endParaRPr lang="en-US" altLang="en-US" dirty="0">
              <a:solidFill>
                <a:schemeClr val="bg1"/>
              </a:solidFill>
            </a:endParaRP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>
            <a:extLst>
              <a:ext uri="{FF2B5EF4-FFF2-40B4-BE49-F238E27FC236}">
                <a16:creationId xmlns:a16="http://schemas.microsoft.com/office/drawing/2014/main" id="{4A3B9075-E71D-7F25-534F-929E5AE1A5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JO" altLang="en-US" dirty="0">
                <a:solidFill>
                  <a:schemeClr val="bg1"/>
                </a:solidFill>
              </a:rPr>
              <a:t>3. أنظر إلى الصليب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5603" name="Rectangle 1027">
            <a:extLst>
              <a:ext uri="{FF2B5EF4-FFF2-40B4-BE49-F238E27FC236}">
                <a16:creationId xmlns:a16="http://schemas.microsoft.com/office/drawing/2014/main" id="{18A1A9CF-9503-03C0-AFD1-DC7873EA36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ar-JO" altLang="en-US" dirty="0">
                <a:solidFill>
                  <a:schemeClr val="bg1"/>
                </a:solidFill>
              </a:rPr>
              <a:t>ع 4</a:t>
            </a:r>
            <a:endParaRPr lang="en-US" altLang="en-US" dirty="0">
              <a:solidFill>
                <a:schemeClr val="bg1"/>
              </a:solidFill>
            </a:endParaRPr>
          </a:p>
          <a:p>
            <a:pPr algn="r" rtl="1" eaLnBrk="1" hangingPunct="1"/>
            <a:r>
              <a:rPr lang="ar-JO" altLang="en-US" dirty="0">
                <a:solidFill>
                  <a:schemeClr val="bg1"/>
                </a:solidFill>
              </a:rPr>
              <a:t>وابن آدم حتى </a:t>
            </a:r>
            <a:r>
              <a:rPr lang="ar-JO" altLang="en-US" dirty="0">
                <a:solidFill>
                  <a:srgbClr val="FFFF00"/>
                </a:solidFill>
              </a:rPr>
              <a:t>تفتقد</a:t>
            </a:r>
            <a:r>
              <a:rPr lang="ar-JO" altLang="en-US" dirty="0">
                <a:solidFill>
                  <a:schemeClr val="bg1"/>
                </a:solidFill>
              </a:rPr>
              <a:t>ه؟</a:t>
            </a:r>
            <a:endParaRPr lang="en-US" altLang="en-US" dirty="0">
              <a:solidFill>
                <a:schemeClr val="bg1"/>
              </a:solidFill>
            </a:endParaRPr>
          </a:p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  <a:p>
            <a:pPr algn="r" rtl="1" eaLnBrk="1" hangingPunct="1"/>
            <a:r>
              <a:rPr lang="ar-JO" altLang="en-US" dirty="0">
                <a:solidFill>
                  <a:srgbClr val="FFFF00"/>
                </a:solidFill>
              </a:rPr>
              <a:t>اهتمام = باكاد</a:t>
            </a:r>
            <a:endParaRPr lang="en-US" altLang="en-US" dirty="0">
              <a:solidFill>
                <a:srgbClr val="FFFF00"/>
              </a:solidFill>
            </a:endParaRPr>
          </a:p>
          <a:p>
            <a:pPr lvl="1" algn="r" rtl="1" eaLnBrk="1" hangingPunct="1"/>
            <a:r>
              <a:rPr lang="ar-JO" altLang="en-US" dirty="0">
                <a:solidFill>
                  <a:srgbClr val="FFFF00"/>
                </a:solidFill>
              </a:rPr>
              <a:t>باكاد</a:t>
            </a:r>
            <a:r>
              <a:rPr lang="ar-JO" altLang="en-US" dirty="0">
                <a:solidFill>
                  <a:schemeClr val="bg1"/>
                </a:solidFill>
              </a:rPr>
              <a:t> = الله يزور حتى يحرر ويبارك</a:t>
            </a:r>
            <a:endParaRPr lang="en-US" altLang="en-US" dirty="0">
              <a:solidFill>
                <a:schemeClr val="bg1"/>
              </a:solidFill>
            </a:endParaRPr>
          </a:p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7EFFCD44-46FC-4E56-7EB0-0AEED85C1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أنظر - الصليب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F348BD2B-1869-AAE0-AA7D-254355D43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/>
            <a:r>
              <a:rPr lang="ar-JO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مزمور 8: 5-6، عبرانيين 2: 7-8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JO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وتنقصه قليلا عن الملائكة، </a:t>
            </a:r>
          </a:p>
          <a:p>
            <a:pPr algn="r" rtl="1"/>
            <a:r>
              <a:rPr lang="ar-JO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وبمجد وبهاء تكلله.</a:t>
            </a:r>
          </a:p>
          <a:p>
            <a:pPr algn="r" rtl="1"/>
            <a:r>
              <a:rPr lang="ar-JO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تسلطه على أعمال يديك. </a:t>
            </a:r>
          </a:p>
          <a:p>
            <a:pPr algn="r" rtl="1"/>
            <a:r>
              <a:rPr lang="ar-JO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جعلت كل شيء تحت قدميه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5123B812-7014-99B9-F9F3-8F3093D5E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altLang="en-US" dirty="0">
                <a:solidFill>
                  <a:srgbClr val="FFFFFF"/>
                </a:solidFill>
              </a:rPr>
              <a:t>3. أنظر – الصليب (عب 2: 9-10)</a:t>
            </a:r>
            <a:r>
              <a:rPr lang="en-US" altLang="en-US" dirty="0">
                <a:solidFill>
                  <a:srgbClr val="FFFFFF"/>
                </a:solidFill>
              </a:rPr>
              <a:t> </a:t>
            </a:r>
            <a:endParaRPr lang="en-US" altLang="en-US" dirty="0"/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6D276DFC-5110-9277-4FBE-874875E1F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altLang="en-US" b="1" dirty="0">
                <a:solidFill>
                  <a:schemeClr val="bg1"/>
                </a:solidFill>
              </a:rPr>
              <a:t>9 ولكن الذي وضع قليلا عن الملائكة، يسوع، نراه مكللاً بالمجد والكرامة، من أجل </a:t>
            </a:r>
            <a:r>
              <a:rPr lang="ar-JO" altLang="en-US" b="1" dirty="0">
                <a:solidFill>
                  <a:srgbClr val="FFFF00"/>
                </a:solidFill>
              </a:rPr>
              <a:t>ألم</a:t>
            </a:r>
            <a:r>
              <a:rPr lang="ar-JO" altLang="en-US" b="1" dirty="0">
                <a:solidFill>
                  <a:schemeClr val="bg1"/>
                </a:solidFill>
              </a:rPr>
              <a:t> الموت، لكي </a:t>
            </a:r>
            <a:r>
              <a:rPr lang="ar-JO" altLang="en-US" b="1" dirty="0">
                <a:solidFill>
                  <a:srgbClr val="FFFF00"/>
                </a:solidFill>
              </a:rPr>
              <a:t>يذوق بنعمة الله الموت لأجل كل واحد.</a:t>
            </a:r>
          </a:p>
          <a:p>
            <a:pPr>
              <a:buFontTx/>
              <a:buNone/>
            </a:pPr>
            <a:endParaRPr lang="en-US" altLang="en-US" i="1" dirty="0">
              <a:solidFill>
                <a:srgbClr val="FFFF00"/>
              </a:solidFill>
            </a:endParaRPr>
          </a:p>
          <a:p>
            <a:pPr algn="r" rtl="1"/>
            <a:r>
              <a:rPr lang="ar-JO" altLang="en-US" dirty="0">
                <a:solidFill>
                  <a:schemeClr val="bg1"/>
                </a:solidFill>
              </a:rPr>
              <a:t>من أجل من تضحي بأطفالك؟</a:t>
            </a:r>
            <a:endParaRPr lang="en-US" altLang="en-US" i="1" dirty="0">
              <a:solidFill>
                <a:srgbClr val="FFFFFF"/>
              </a:solidFill>
            </a:endParaRP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FEB61CF-411F-7712-C981-FDF402D044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JO" altLang="en-US" b="1" dirty="0">
                <a:solidFill>
                  <a:schemeClr val="bg1"/>
                </a:solidFill>
              </a:rPr>
              <a:t>الخلاصة: انظر إلى الخارج وسبِّح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E762205-4FBF-FB08-AB3D-8FC8DC9F54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ar-JO" altLang="en-US" dirty="0">
                <a:solidFill>
                  <a:schemeClr val="bg1"/>
                </a:solidFill>
              </a:rPr>
              <a:t>كيف ترى نفسك تملي رحلتك إلى الأهمية؟</a:t>
            </a:r>
          </a:p>
          <a:p>
            <a:pPr algn="r" rtl="1" eaLnBrk="1" hangingPunct="1"/>
            <a:r>
              <a:rPr lang="ar-JO" altLang="en-US" dirty="0">
                <a:solidFill>
                  <a:schemeClr val="bg1"/>
                </a:solidFill>
              </a:rPr>
              <a:t>تغيير</a:t>
            </a:r>
            <a:endParaRPr lang="en-US" altLang="en-US" dirty="0">
              <a:solidFill>
                <a:schemeClr val="bg1"/>
              </a:solidFill>
            </a:endParaRPr>
          </a:p>
          <a:p>
            <a:pPr lvl="1" algn="r" rtl="1" eaLnBrk="1" hangingPunct="1"/>
            <a:r>
              <a:rPr lang="ar-JO" altLang="en-US" dirty="0">
                <a:solidFill>
                  <a:schemeClr val="bg1"/>
                </a:solidFill>
              </a:rPr>
              <a:t>أنظر بعيداً عن نفسك</a:t>
            </a:r>
            <a:endParaRPr lang="en-US" altLang="en-US" dirty="0">
              <a:solidFill>
                <a:schemeClr val="bg1"/>
              </a:solidFill>
            </a:endParaRPr>
          </a:p>
          <a:p>
            <a:pPr lvl="1" algn="r" rtl="1" eaLnBrk="1" hangingPunct="1"/>
            <a:r>
              <a:rPr lang="ar-JO" altLang="en-US" dirty="0">
                <a:solidFill>
                  <a:schemeClr val="bg1"/>
                </a:solidFill>
              </a:rPr>
              <a:t>أنظر إلى الله وشاهدها من وجهة نظره</a:t>
            </a:r>
            <a:endParaRPr lang="en-US" altLang="en-US" dirty="0">
              <a:solidFill>
                <a:schemeClr val="bg1"/>
              </a:solidFill>
            </a:endParaRPr>
          </a:p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D694101-761D-1A09-AA94-092F8D6BE3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JO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مزمور 8 -</a:t>
            </a:r>
            <a:b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نظرات حول الأهمية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63C3CAE-540C-A278-B62C-F3050A86E2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ar-JO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 3/1 نظرة إلى النجوم -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r" rtl="1" eaLnBrk="1" hangingPunct="1"/>
            <a:r>
              <a:rPr lang="ar-JO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عظمة الله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 rtl="1" eaLnBrk="1" hangingPunct="1"/>
            <a:r>
              <a:rPr lang="ar-JO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صغرنا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/>
            <a:r>
              <a:rPr lang="ar-JO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ع4 نظرة إلى أنفسنا -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 rtl="1" eaLnBrk="1" hangingPunct="1"/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ذكر الله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 rtl="1" eaLnBrk="1" hangingPunct="1"/>
            <a:r>
              <a:rPr lang="ar-JO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أهميتنا</a:t>
            </a:r>
            <a:endParaRPr lang="en-US" altLang="en-US" dirty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/>
            <a:r>
              <a:rPr lang="ar-JO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 8/5 نظرة إلى الصليب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r" rtl="1" eaLnBrk="1" hangingPunct="1"/>
            <a:r>
              <a:rPr lang="ar-JO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عناية الله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 rtl="1" eaLnBrk="1" hangingPunct="1"/>
            <a:r>
              <a:rPr lang="ar-JO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أهميتنا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824919A6-B325-56C7-7011-D2D65555F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4796FF9C-E380-544D-3922-05A204B1D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44FA8E-AFD2-02AD-18C9-CD145FC79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458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FFA9CF-B992-A8E0-0B11-B1593B274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8229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6F246-DF61-54BF-F3B6-022C26CF39B4}"/>
              </a:ext>
            </a:extLst>
          </p:cNvPr>
          <p:cNvSpPr txBox="1">
            <a:spLocks/>
          </p:cNvSpPr>
          <p:nvPr/>
        </p:nvSpPr>
        <p:spPr bwMode="auto">
          <a:xfrm>
            <a:off x="0" y="2571524"/>
            <a:ext cx="9144000" cy="70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9pPr>
          </a:lstStyle>
          <a:p>
            <a:r>
              <a:rPr lang="ar-JO" altLang="en-US" b="1" kern="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871"/>
                    </a:schemeClr>
                  </a:glow>
                </a:effectLst>
              </a:rPr>
              <a:t>نحن نرى ما هو تحت النسيج</a:t>
            </a:r>
            <a:endParaRPr lang="en-US" altLang="en-US" b="1" kern="0" dirty="0">
              <a:effectLst>
                <a:glow rad="228600">
                  <a:schemeClr val="accent4">
                    <a:satMod val="175000"/>
                    <a:alpha val="85871"/>
                  </a:schemeClr>
                </a:glow>
              </a:effectLs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B145BE5-1C05-E43A-1214-DAC03317C0E9}"/>
              </a:ext>
            </a:extLst>
          </p:cNvPr>
          <p:cNvSpPr txBox="1">
            <a:spLocks/>
          </p:cNvSpPr>
          <p:nvPr/>
        </p:nvSpPr>
        <p:spPr bwMode="auto">
          <a:xfrm>
            <a:off x="0" y="3485924"/>
            <a:ext cx="9144000" cy="70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Arial" pitchFamily="-108" charset="0"/>
                <a:cs typeface="Arial" pitchFamily="-108" charset="0"/>
              </a:defRPr>
            </a:lvl9pPr>
          </a:lstStyle>
          <a:p>
            <a:r>
              <a:rPr lang="ar-JO" altLang="en-US" b="1" kern="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871"/>
                    </a:schemeClr>
                  </a:glow>
                </a:effectLst>
              </a:rPr>
              <a:t>يرى الله ما هو فوق النسيج</a:t>
            </a:r>
            <a:endParaRPr lang="en-US" altLang="en-US" b="1" kern="0" dirty="0">
              <a:effectLst>
                <a:glow rad="228600">
                  <a:schemeClr val="accent4">
                    <a:satMod val="175000"/>
                    <a:alpha val="85871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3F2D185B-9E38-BB33-D839-4E301F902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altLang="en-US" dirty="0">
                <a:solidFill>
                  <a:schemeClr val="bg1"/>
                </a:solidFill>
              </a:rPr>
              <a:t>تحدي</a:t>
            </a:r>
            <a:endParaRPr lang="en-US" altLang="en-US" dirty="0"/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3BD4D0E9-6E33-3012-E399-3DE34E7B4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/>
            <a:r>
              <a:rPr lang="ar-JO" altLang="en-US" dirty="0">
                <a:solidFill>
                  <a:schemeClr val="bg1"/>
                </a:solidFill>
              </a:rPr>
              <a:t>أنظر إلى النجوم وتذكر ...</a:t>
            </a:r>
            <a:endParaRPr lang="en-US" altLang="en-US" dirty="0">
              <a:solidFill>
                <a:schemeClr val="bg1"/>
              </a:solidFill>
            </a:endParaRPr>
          </a:p>
          <a:p>
            <a:pPr lvl="1" algn="r" rtl="1" eaLnBrk="1" hangingPunct="1"/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ar-JO" altLang="en-US" dirty="0">
                <a:solidFill>
                  <a:schemeClr val="bg1"/>
                </a:solidFill>
              </a:rPr>
              <a:t>أدير</a:t>
            </a:r>
            <a:endParaRPr lang="en-US" altLang="en-US" dirty="0">
              <a:solidFill>
                <a:schemeClr val="bg1"/>
              </a:solidFill>
            </a:endParaRPr>
          </a:p>
          <a:p>
            <a:pPr algn="r" rtl="1" eaLnBrk="1" hangingPunct="1"/>
            <a:r>
              <a:rPr lang="ar-JO" altLang="en-US" dirty="0">
                <a:solidFill>
                  <a:schemeClr val="bg1"/>
                </a:solidFill>
              </a:rPr>
              <a:t>أنظر إلى شعرك واعرف ...</a:t>
            </a:r>
            <a:endParaRPr lang="en-US" altLang="en-US" dirty="0">
              <a:solidFill>
                <a:schemeClr val="bg1"/>
              </a:solidFill>
            </a:endParaRPr>
          </a:p>
          <a:p>
            <a:pPr lvl="1" algn="r" rtl="1" eaLnBrk="1" hangingPunct="1"/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ar-JO" altLang="en-US" dirty="0">
                <a:solidFill>
                  <a:schemeClr val="bg1"/>
                </a:solidFill>
              </a:rPr>
              <a:t>زاكا</a:t>
            </a:r>
            <a:endParaRPr lang="en-US" altLang="en-US" dirty="0">
              <a:solidFill>
                <a:schemeClr val="bg1"/>
              </a:solidFill>
            </a:endParaRPr>
          </a:p>
          <a:p>
            <a:pPr algn="r" rtl="1" eaLnBrk="1" hangingPunct="1"/>
            <a:r>
              <a:rPr lang="ar-JO" altLang="en-US" dirty="0">
                <a:solidFill>
                  <a:schemeClr val="bg1"/>
                </a:solidFill>
              </a:rPr>
              <a:t>أنظر إلى الصليب واعبد</a:t>
            </a:r>
            <a:endParaRPr lang="en-US" altLang="en-US" dirty="0">
              <a:solidFill>
                <a:schemeClr val="bg1"/>
              </a:solidFill>
            </a:endParaRPr>
          </a:p>
          <a:p>
            <a:pPr lvl="1" algn="r" rtl="1" eaLnBrk="1" hangingPunct="1"/>
            <a:r>
              <a:rPr lang="ar-JO" altLang="en-US" dirty="0">
                <a:solidFill>
                  <a:schemeClr val="bg1"/>
                </a:solidFill>
              </a:rPr>
              <a:t>باكاد</a:t>
            </a:r>
            <a:endParaRPr lang="en-US" altLang="en-US" dirty="0">
              <a:solidFill>
                <a:schemeClr val="bg1"/>
              </a:solidFill>
            </a:endParaRPr>
          </a:p>
          <a:p>
            <a:r>
              <a:rPr lang="en-US" altLang="en-US" dirty="0"/>
              <a:t>-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4800" y="0"/>
            <a:ext cx="9070975" cy="11430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67830956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rtl="1" eaLnBrk="1" hangingPunct="1">
              <a:defRPr/>
            </a:pPr>
            <a:r>
              <a:rPr lang="ar-JO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على رابط وعظ العهد القديم 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أحصل على هذا العرض التقديمي مجاناً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3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7641E14-836B-A396-7054-D04C5FACC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JO" altLang="en-US" dirty="0">
                <a:solidFill>
                  <a:schemeClr val="bg1"/>
                </a:solidFill>
              </a:rPr>
              <a:t>1. أنظر - النجوم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611FE8A-02B1-A430-AA6F-C136B3D476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800" dirty="0">
              <a:solidFill>
                <a:schemeClr val="bg1"/>
              </a:solidFill>
            </a:endParaRPr>
          </a:p>
          <a:p>
            <a:endParaRPr lang="en-US" altLang="en-US" sz="1800" dirty="0">
              <a:solidFill>
                <a:schemeClr val="bg1"/>
              </a:solidFill>
            </a:endParaRPr>
          </a:p>
          <a:p>
            <a:endParaRPr lang="en-US" altLang="en-US" sz="1800" dirty="0">
              <a:solidFill>
                <a:schemeClr val="bg1"/>
              </a:solidFill>
            </a:endParaRPr>
          </a:p>
          <a:p>
            <a:pPr algn="ctr" rtl="1"/>
            <a:r>
              <a:rPr lang="ar-JO" altLang="en-US" sz="1800" dirty="0">
                <a:solidFill>
                  <a:schemeClr val="bg1"/>
                </a:solidFill>
              </a:rPr>
              <a:t>8: 1 </a:t>
            </a:r>
            <a:r>
              <a:rPr lang="ar-JO" altLang="en-US" sz="3600" dirty="0">
                <a:solidFill>
                  <a:schemeClr val="bg1"/>
                </a:solidFill>
              </a:rPr>
              <a:t>أيها الرب سيدنا، ما </a:t>
            </a:r>
            <a:r>
              <a:rPr lang="ar-JO" altLang="en-US" sz="3600" dirty="0">
                <a:solidFill>
                  <a:srgbClr val="FFFF00"/>
                </a:solidFill>
              </a:rPr>
              <a:t>أمجد</a:t>
            </a:r>
            <a:r>
              <a:rPr lang="ar-JO" altLang="en-US" sz="3600" dirty="0">
                <a:solidFill>
                  <a:schemeClr val="bg1"/>
                </a:solidFill>
              </a:rPr>
              <a:t> اسمك في كل الأرض! حيث جعلت جلالك فوق السماوات.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</a:p>
          <a:p>
            <a:pPr eaLnBrk="1" hangingPunct="1"/>
            <a:endParaRPr lang="en-US" altLang="zh-TW" sz="3600" b="1" dirty="0">
              <a:solidFill>
                <a:schemeClr val="bg1"/>
              </a:solidFill>
              <a:latin typeface="全真楷書" pitchFamily="49" charset="-128"/>
              <a:ea typeface="全真楷書" pitchFamily="49" charset="-128"/>
            </a:endParaRPr>
          </a:p>
          <a:p>
            <a:pPr eaLnBrk="1" hangingPunct="1"/>
            <a:endParaRPr lang="zh-TW" altLang="en-US" sz="3600" b="1" dirty="0">
              <a:solidFill>
                <a:schemeClr val="bg1"/>
              </a:solidFill>
              <a:latin typeface="全真楷書" pitchFamily="49" charset="-128"/>
              <a:ea typeface="全真楷書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B456C874-B78B-5978-0AAA-328FA5C6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8CBCD976-1858-9009-5BC1-077D15CF5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7412" name="Picture 3">
            <a:extLst>
              <a:ext uri="{FF2B5EF4-FFF2-40B4-BE49-F238E27FC236}">
                <a16:creationId xmlns:a16="http://schemas.microsoft.com/office/drawing/2014/main" id="{BB140CF7-7C13-390C-4A7C-374A40D1F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ar-JO" altLang="zh-CN" sz="40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كم هو كبير إله الخليقة ؟</a:t>
            </a:r>
            <a:br>
              <a:rPr lang="en-US" altLang="zh-CN" sz="40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</a:br>
            <a:r>
              <a:rPr lang="ar-JO" altLang="zh-CN" sz="32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مقارنة مدهشة</a:t>
            </a:r>
            <a:endParaRPr lang="en-US" altLang="zh-CN" sz="320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2215939" name="Picture 3" descr="universe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6" b="2976"/>
          <a:stretch>
            <a:fillRect/>
          </a:stretch>
        </p:blipFill>
        <p:spPr>
          <a:ln w="12700">
            <a:solidFill>
              <a:schemeClr val="bg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55331" name="Text Box 5"/>
          <p:cNvSpPr txBox="1">
            <a:spLocks noChangeArrowheads="1"/>
          </p:cNvSpPr>
          <p:nvPr/>
        </p:nvSpPr>
        <p:spPr bwMode="auto">
          <a:xfrm>
            <a:off x="1835150" y="1892300"/>
            <a:ext cx="1081088" cy="457200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الأرض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5332" name="Text Box 6"/>
          <p:cNvSpPr txBox="1">
            <a:spLocks noChangeArrowheads="1"/>
          </p:cNvSpPr>
          <p:nvPr/>
        </p:nvSpPr>
        <p:spPr bwMode="auto">
          <a:xfrm>
            <a:off x="5803902" y="2108200"/>
            <a:ext cx="1081088" cy="457200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الزهرة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5333" name="Text Box 7"/>
          <p:cNvSpPr txBox="1">
            <a:spLocks noChangeArrowheads="1"/>
          </p:cNvSpPr>
          <p:nvPr/>
        </p:nvSpPr>
        <p:spPr bwMode="auto">
          <a:xfrm>
            <a:off x="1546225" y="5900741"/>
            <a:ext cx="1081088" cy="457200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المريخ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5334" name="Text Box 8"/>
          <p:cNvSpPr txBox="1">
            <a:spLocks noChangeArrowheads="1"/>
          </p:cNvSpPr>
          <p:nvPr/>
        </p:nvSpPr>
        <p:spPr bwMode="auto">
          <a:xfrm>
            <a:off x="3708400" y="5900741"/>
            <a:ext cx="1368425" cy="457200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عطارد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5335" name="Text Box 9"/>
          <p:cNvSpPr txBox="1">
            <a:spLocks noChangeArrowheads="1"/>
          </p:cNvSpPr>
          <p:nvPr/>
        </p:nvSpPr>
        <p:spPr bwMode="auto">
          <a:xfrm>
            <a:off x="5724525" y="5900741"/>
            <a:ext cx="1081088" cy="457200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بلوتو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622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Title 1"/>
          <p:cNvSpPr>
            <a:spLocks noGrp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r>
              <a:rPr lang="ar-JO" altLang="zh-CN" dirty="0">
                <a:latin typeface="Arial" charset="0"/>
                <a:ea typeface="ＭＳ Ｐゴシック" charset="0"/>
              </a:rPr>
              <a:t>كواكبنا التسعة</a:t>
            </a:r>
            <a:endParaRPr lang="en-US" altLang="zh-CN" dirty="0">
              <a:latin typeface="Arial" charset="0"/>
              <a:ea typeface="ＭＳ Ｐゴシック" charset="0"/>
            </a:endParaRPr>
          </a:p>
        </p:txBody>
      </p:sp>
      <p:pic>
        <p:nvPicPr>
          <p:cNvPr id="2216962" name="Picture 2" descr="universe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19200"/>
            <a:ext cx="8610600" cy="4830763"/>
          </a:xfrm>
          <a:ln w="12700">
            <a:solidFill>
              <a:schemeClr val="bg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57379" name="Text Box 5"/>
          <p:cNvSpPr txBox="1">
            <a:spLocks noChangeArrowheads="1"/>
          </p:cNvSpPr>
          <p:nvPr/>
        </p:nvSpPr>
        <p:spPr bwMode="auto">
          <a:xfrm>
            <a:off x="395288" y="1268413"/>
            <a:ext cx="1223962" cy="457200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المشتري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7380" name="Text Box 6"/>
          <p:cNvSpPr txBox="1">
            <a:spLocks noChangeArrowheads="1"/>
          </p:cNvSpPr>
          <p:nvPr/>
        </p:nvSpPr>
        <p:spPr bwMode="auto">
          <a:xfrm>
            <a:off x="5653088" y="1603375"/>
            <a:ext cx="1223962" cy="457200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زحل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7381" name="Text Box 7"/>
          <p:cNvSpPr txBox="1">
            <a:spLocks noChangeArrowheads="1"/>
          </p:cNvSpPr>
          <p:nvPr/>
        </p:nvSpPr>
        <p:spPr bwMode="auto">
          <a:xfrm>
            <a:off x="2195513" y="4941888"/>
            <a:ext cx="1223962" cy="457200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أورانوس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7382" name="Text Box 8"/>
          <p:cNvSpPr txBox="1">
            <a:spLocks noChangeArrowheads="1"/>
          </p:cNvSpPr>
          <p:nvPr/>
        </p:nvSpPr>
        <p:spPr bwMode="auto">
          <a:xfrm>
            <a:off x="6084888" y="5094288"/>
            <a:ext cx="1512887" cy="461665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نبتون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7383" name="Text Box 9"/>
          <p:cNvSpPr txBox="1">
            <a:spLocks noChangeArrowheads="1"/>
          </p:cNvSpPr>
          <p:nvPr/>
        </p:nvSpPr>
        <p:spPr bwMode="auto">
          <a:xfrm>
            <a:off x="1476375" y="5445125"/>
            <a:ext cx="1512888" cy="457200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الأرض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7384" name="Text Box 10"/>
          <p:cNvSpPr txBox="1">
            <a:spLocks noChangeArrowheads="1"/>
          </p:cNvSpPr>
          <p:nvPr/>
        </p:nvSpPr>
        <p:spPr bwMode="auto">
          <a:xfrm>
            <a:off x="6659563" y="5589588"/>
            <a:ext cx="1512887" cy="457200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بلوتو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919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Title 1"/>
          <p:cNvSpPr>
            <a:spLocks noGrp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r>
              <a:rPr lang="ar-JO" altLang="zh-CN" dirty="0">
                <a:latin typeface="Arial" charset="0"/>
                <a:ea typeface="ＭＳ Ｐゴシック" charset="0"/>
              </a:rPr>
              <a:t>شمسنا ضخمة</a:t>
            </a:r>
            <a:endParaRPr lang="en-US" altLang="zh-CN" dirty="0">
              <a:latin typeface="Arial" charset="0"/>
              <a:ea typeface="ＭＳ Ｐゴシック" charset="0"/>
            </a:endParaRPr>
          </a:p>
        </p:txBody>
      </p:sp>
      <p:pic>
        <p:nvPicPr>
          <p:cNvPr id="2217986" name="Picture 2" descr="universe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143000"/>
            <a:ext cx="8686800" cy="4872038"/>
          </a:xfrm>
          <a:ln w="25400">
            <a:solidFill>
              <a:srgbClr val="80008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59427" name="Text Box 5"/>
          <p:cNvSpPr txBox="1">
            <a:spLocks noChangeArrowheads="1"/>
          </p:cNvSpPr>
          <p:nvPr/>
        </p:nvSpPr>
        <p:spPr bwMode="auto">
          <a:xfrm>
            <a:off x="1116013" y="1844675"/>
            <a:ext cx="1223962" cy="457200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الشمس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9428" name="Text Box 6"/>
          <p:cNvSpPr txBox="1">
            <a:spLocks noChangeArrowheads="1"/>
          </p:cNvSpPr>
          <p:nvPr/>
        </p:nvSpPr>
        <p:spPr bwMode="auto">
          <a:xfrm>
            <a:off x="1835150" y="5502275"/>
            <a:ext cx="1223963" cy="457200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المشتري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9429" name="Text Box 7"/>
          <p:cNvSpPr txBox="1">
            <a:spLocks noChangeArrowheads="1"/>
          </p:cNvSpPr>
          <p:nvPr/>
        </p:nvSpPr>
        <p:spPr bwMode="auto">
          <a:xfrm>
            <a:off x="6880225" y="4830763"/>
            <a:ext cx="1223963" cy="457200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الأرض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9430" name="Text Box 8"/>
          <p:cNvSpPr txBox="1">
            <a:spLocks noChangeArrowheads="1"/>
          </p:cNvSpPr>
          <p:nvPr/>
        </p:nvSpPr>
        <p:spPr bwMode="auto">
          <a:xfrm>
            <a:off x="6429375" y="5554663"/>
            <a:ext cx="1223963" cy="457200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بلوتو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897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620713"/>
            <a:ext cx="4821238" cy="2663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Jupiter is about 1 pixel in size and Earth is invisible at this scale!</a:t>
            </a:r>
          </a:p>
        </p:txBody>
      </p:sp>
      <p:pic>
        <p:nvPicPr>
          <p:cNvPr id="2220034" name="Picture 2" descr="universe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609600"/>
            <a:ext cx="8382000" cy="5862638"/>
          </a:xfrm>
          <a:ln w="25400">
            <a:solidFill>
              <a:srgbClr val="80008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63523" name="Text Box 5"/>
          <p:cNvSpPr txBox="1">
            <a:spLocks noChangeArrowheads="1"/>
          </p:cNvSpPr>
          <p:nvPr/>
        </p:nvSpPr>
        <p:spPr bwMode="auto">
          <a:xfrm>
            <a:off x="5651500" y="5589588"/>
            <a:ext cx="1439863" cy="461962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آركتوروس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63524" name="Text Box 6"/>
          <p:cNvSpPr txBox="1">
            <a:spLocks noChangeArrowheads="1"/>
          </p:cNvSpPr>
          <p:nvPr/>
        </p:nvSpPr>
        <p:spPr bwMode="auto">
          <a:xfrm>
            <a:off x="2916238" y="4840288"/>
            <a:ext cx="1081087" cy="461665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بولوكس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63525" name="Text Box 7"/>
          <p:cNvSpPr txBox="1">
            <a:spLocks noChangeArrowheads="1"/>
          </p:cNvSpPr>
          <p:nvPr/>
        </p:nvSpPr>
        <p:spPr bwMode="auto">
          <a:xfrm>
            <a:off x="1476375" y="4840288"/>
            <a:ext cx="1295400" cy="460375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سيريوس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63526" name="Text Box 8"/>
          <p:cNvSpPr txBox="1">
            <a:spLocks noChangeArrowheads="1"/>
          </p:cNvSpPr>
          <p:nvPr/>
        </p:nvSpPr>
        <p:spPr bwMode="auto">
          <a:xfrm>
            <a:off x="468313" y="4840288"/>
            <a:ext cx="935037" cy="460375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الشمس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63527" name="Text Box 9"/>
          <p:cNvSpPr txBox="1">
            <a:spLocks noChangeArrowheads="1"/>
          </p:cNvSpPr>
          <p:nvPr/>
        </p:nvSpPr>
        <p:spPr bwMode="auto">
          <a:xfrm>
            <a:off x="468313" y="5300663"/>
            <a:ext cx="4751387" cy="461962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حجم كوكب المشتري حوالي 1 بكسل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63528" name="Text Box 10"/>
          <p:cNvSpPr txBox="1">
            <a:spLocks noChangeArrowheads="1"/>
          </p:cNvSpPr>
          <p:nvPr/>
        </p:nvSpPr>
        <p:spPr bwMode="auto">
          <a:xfrm>
            <a:off x="468313" y="5732463"/>
            <a:ext cx="4751387" cy="461962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الأرض غير مرئية على هذا المستوى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564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1058" name="Picture 2" descr="universe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7" b="12157"/>
          <a:stretch>
            <a:fillRect/>
          </a:stretch>
        </p:blipFill>
        <p:spPr>
          <a:ln w="25400">
            <a:solidFill>
              <a:srgbClr val="80008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65572" name="Text Box 6"/>
          <p:cNvSpPr txBox="1">
            <a:spLocks noChangeArrowheads="1"/>
          </p:cNvSpPr>
          <p:nvPr/>
        </p:nvSpPr>
        <p:spPr bwMode="auto">
          <a:xfrm>
            <a:off x="971550" y="4941888"/>
            <a:ext cx="1800225" cy="400110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بيتلجوس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65573" name="Text Box 7"/>
          <p:cNvSpPr txBox="1">
            <a:spLocks noChangeArrowheads="1"/>
          </p:cNvSpPr>
          <p:nvPr/>
        </p:nvSpPr>
        <p:spPr bwMode="auto">
          <a:xfrm>
            <a:off x="6516688" y="5229225"/>
            <a:ext cx="1800225" cy="400050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آنتارس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65574" name="Text Box 9"/>
          <p:cNvSpPr txBox="1">
            <a:spLocks noChangeArrowheads="1"/>
          </p:cNvSpPr>
          <p:nvPr/>
        </p:nvSpPr>
        <p:spPr bwMode="auto">
          <a:xfrm>
            <a:off x="3851275" y="6237288"/>
            <a:ext cx="863600" cy="400050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ريجل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65575" name="Text Box 10"/>
          <p:cNvSpPr txBox="1">
            <a:spLocks noChangeArrowheads="1"/>
          </p:cNvSpPr>
          <p:nvPr/>
        </p:nvSpPr>
        <p:spPr bwMode="auto">
          <a:xfrm>
            <a:off x="4716463" y="6245225"/>
            <a:ext cx="1655762" cy="400050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ألديباران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65576" name="Text Box 11"/>
          <p:cNvSpPr txBox="1">
            <a:spLocks noChangeArrowheads="1"/>
          </p:cNvSpPr>
          <p:nvPr/>
        </p:nvSpPr>
        <p:spPr bwMode="auto">
          <a:xfrm>
            <a:off x="3182938" y="6127750"/>
            <a:ext cx="812800" cy="707886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آركتوروس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65577" name="Text Box 12"/>
          <p:cNvSpPr txBox="1">
            <a:spLocks noChangeArrowheads="1"/>
          </p:cNvSpPr>
          <p:nvPr/>
        </p:nvSpPr>
        <p:spPr bwMode="auto">
          <a:xfrm>
            <a:off x="2339975" y="6165850"/>
            <a:ext cx="889000" cy="307975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بولوكس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65578" name="Text Box 14"/>
          <p:cNvSpPr txBox="1">
            <a:spLocks noChangeArrowheads="1"/>
          </p:cNvSpPr>
          <p:nvPr/>
        </p:nvSpPr>
        <p:spPr bwMode="auto">
          <a:xfrm>
            <a:off x="971550" y="5373688"/>
            <a:ext cx="1871663" cy="307975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الشمس (1 بكسل)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65579" name="Text Box 15"/>
          <p:cNvSpPr txBox="1">
            <a:spLocks noChangeArrowheads="1"/>
          </p:cNvSpPr>
          <p:nvPr/>
        </p:nvSpPr>
        <p:spPr bwMode="auto">
          <a:xfrm>
            <a:off x="250825" y="6092825"/>
            <a:ext cx="2089150" cy="307777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المشتري غير ظاهر هنا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65580" name="Text Box 13"/>
          <p:cNvSpPr txBox="1">
            <a:spLocks noChangeArrowheads="1"/>
          </p:cNvSpPr>
          <p:nvPr/>
        </p:nvSpPr>
        <p:spPr bwMode="auto">
          <a:xfrm>
            <a:off x="2205038" y="5857875"/>
            <a:ext cx="782637" cy="307975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سيريوس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112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457200"/>
            <a:br>
              <a:rPr lang="en-US" sz="3200" b="1" kern="1200" dirty="0">
                <a:ea typeface="ＭＳ Ｐゴシック" charset="0"/>
              </a:rPr>
            </a:br>
            <a:r>
              <a:rPr lang="ar-JO" sz="3200" b="1" kern="1200" dirty="0">
                <a:ea typeface="ＭＳ Ｐゴシック" charset="0"/>
              </a:rPr>
              <a:t>آنتارس هو الكوكب 15 من ناحية اللمعان في السماء</a:t>
            </a:r>
            <a:r>
              <a:rPr lang="en-US" sz="3200" b="1" kern="1200" dirty="0">
                <a:ea typeface="ＭＳ Ｐゴシック" charset="0"/>
              </a:rPr>
              <a:t>  </a:t>
            </a:r>
            <a:br>
              <a:rPr lang="en-US" sz="3200" b="1" kern="1200" dirty="0">
                <a:ea typeface="ＭＳ Ｐゴシック" charset="0"/>
              </a:rPr>
            </a:br>
            <a:r>
              <a:rPr lang="ar-JO" sz="3200" b="1" kern="1200" dirty="0">
                <a:ea typeface="ＭＳ Ｐゴシック" charset="0"/>
              </a:rPr>
              <a:t>يبعد هذا الكوكب حوالي 1000 سنة ضوئية</a:t>
            </a:r>
            <a:endParaRPr lang="en-US" sz="3200" b="1" kern="12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544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Bar dir="vert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6_Default Design">
  <a:themeElements>
    <a:clrScheme name="26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6_Default Design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6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26_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26_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26_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26_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26_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522</Words>
  <Application>Microsoft Macintosh PowerPoint</Application>
  <PresentationFormat>On-screen Show (4:3)</PresentationFormat>
  <Paragraphs>128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ＭＳ Ｐゴシック</vt:lpstr>
      <vt:lpstr>新細明體</vt:lpstr>
      <vt:lpstr>全真楷書</vt:lpstr>
      <vt:lpstr>Arial</vt:lpstr>
      <vt:lpstr>Times New Roman</vt:lpstr>
      <vt:lpstr>Default Design</vt:lpstr>
      <vt:lpstr>49_Blank Presentation</vt:lpstr>
      <vt:lpstr>26_Default Design</vt:lpstr>
      <vt:lpstr>هل أنا مهم؟</vt:lpstr>
      <vt:lpstr>مزمور 8 - 3 نظرات حول الأهمية</vt:lpstr>
      <vt:lpstr>1. أنظر - النجوم </vt:lpstr>
      <vt:lpstr>PowerPoint Presentation</vt:lpstr>
      <vt:lpstr>كم هو كبير إله الخليقة ؟ مقارنة مدهشة</vt:lpstr>
      <vt:lpstr>كواكبنا التسعة</vt:lpstr>
      <vt:lpstr>شمسنا ضخمة</vt:lpstr>
      <vt:lpstr>Jupiter is about 1 pixel in size and Earth is invisible at this scale!</vt:lpstr>
      <vt:lpstr> آنتارس هو الكوكب 15 من ناحية اللمعان في السماء   يبعد هذا الكوكب حوالي 1000 سنة ضوئية</vt:lpstr>
      <vt:lpstr>1. أنظر - النجوم</vt:lpstr>
      <vt:lpstr>عندما ترى النجوم تذكر إله القوة المجيدة</vt:lpstr>
      <vt:lpstr>2. أنظر - إليك</vt:lpstr>
      <vt:lpstr>PowerPoint Presentation</vt:lpstr>
      <vt:lpstr>PowerPoint Presentation</vt:lpstr>
      <vt:lpstr>2. أنظر - إليك</vt:lpstr>
      <vt:lpstr>3. أنظر إلى الصليب</vt:lpstr>
      <vt:lpstr>3. أنظر - الصليب</vt:lpstr>
      <vt:lpstr>3. أنظر – الصليب (عب 2: 9-10) </vt:lpstr>
      <vt:lpstr>الخلاصة: انظر إلى الخارج وسبِّح</vt:lpstr>
      <vt:lpstr>PowerPoint Presentation</vt:lpstr>
      <vt:lpstr>تحدي</vt:lpstr>
      <vt:lpstr>Black</vt:lpstr>
      <vt:lpstr>على رابط وعظ العهد القديم  BibleStudyDownloads.org</vt:lpstr>
    </vt:vector>
  </TitlesOfParts>
  <Company>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eleung</dc:creator>
  <cp:lastModifiedBy>Rick Griffith</cp:lastModifiedBy>
  <cp:revision>31</cp:revision>
  <dcterms:created xsi:type="dcterms:W3CDTF">2010-06-27T01:41:17Z</dcterms:created>
  <dcterms:modified xsi:type="dcterms:W3CDTF">2024-06-05T16:08:26Z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-1032823738</vt:i4>
  </property>
  <property fmtid="{D5CDD505-2E9C-101B-9397-08002B2CF9AE}" pid="3" name="_EmailSubject">
    <vt:lpwstr>powerpoint</vt:lpwstr>
  </property>
  <property fmtid="{D5CDD505-2E9C-101B-9397-08002B2CF9AE}" pid="4" name="_AuthorEmail">
    <vt:lpwstr>edwardleung@sbcglobal.net</vt:lpwstr>
  </property>
  <property fmtid="{D5CDD505-2E9C-101B-9397-08002B2CF9AE}" pid="5" name="_AuthorEmailDisplayName">
    <vt:lpwstr>edwardleung</vt:lpwstr>
  </property>
</Properties>
</file>