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94" r:id="rId3"/>
  </p:sldMasterIdLst>
  <p:notesMasterIdLst>
    <p:notesMasterId r:id="rId58"/>
  </p:notesMasterIdLst>
  <p:sldIdLst>
    <p:sldId id="5402" r:id="rId4"/>
    <p:sldId id="5393" r:id="rId5"/>
    <p:sldId id="299" r:id="rId6"/>
    <p:sldId id="302" r:id="rId7"/>
    <p:sldId id="303" r:id="rId8"/>
    <p:sldId id="305" r:id="rId9"/>
    <p:sldId id="304" r:id="rId10"/>
    <p:sldId id="282" r:id="rId11"/>
    <p:sldId id="5347" r:id="rId12"/>
    <p:sldId id="5349" r:id="rId13"/>
    <p:sldId id="309" r:id="rId14"/>
    <p:sldId id="5352" r:id="rId15"/>
    <p:sldId id="5353" r:id="rId16"/>
    <p:sldId id="296" r:id="rId17"/>
    <p:sldId id="5355" r:id="rId18"/>
    <p:sldId id="5354" r:id="rId19"/>
    <p:sldId id="5357" r:id="rId20"/>
    <p:sldId id="5356" r:id="rId21"/>
    <p:sldId id="306" r:id="rId22"/>
    <p:sldId id="308" r:id="rId23"/>
    <p:sldId id="5358" r:id="rId24"/>
    <p:sldId id="297" r:id="rId25"/>
    <p:sldId id="5395" r:id="rId26"/>
    <p:sldId id="301" r:id="rId27"/>
    <p:sldId id="5362" r:id="rId28"/>
    <p:sldId id="5364" r:id="rId29"/>
    <p:sldId id="5365" r:id="rId30"/>
    <p:sldId id="5366" r:id="rId31"/>
    <p:sldId id="5367" r:id="rId32"/>
    <p:sldId id="5370" r:id="rId33"/>
    <p:sldId id="5372" r:id="rId34"/>
    <p:sldId id="5396" r:id="rId35"/>
    <p:sldId id="5397" r:id="rId36"/>
    <p:sldId id="5375" r:id="rId37"/>
    <p:sldId id="5377" r:id="rId38"/>
    <p:sldId id="5376" r:id="rId39"/>
    <p:sldId id="5378" r:id="rId40"/>
    <p:sldId id="5379" r:id="rId41"/>
    <p:sldId id="5380" r:id="rId42"/>
    <p:sldId id="5381" r:id="rId43"/>
    <p:sldId id="5382" r:id="rId44"/>
    <p:sldId id="5398" r:id="rId45"/>
    <p:sldId id="5399" r:id="rId46"/>
    <p:sldId id="5400" r:id="rId47"/>
    <p:sldId id="5401" r:id="rId48"/>
    <p:sldId id="5387" r:id="rId49"/>
    <p:sldId id="5388" r:id="rId50"/>
    <p:sldId id="5363" r:id="rId51"/>
    <p:sldId id="5390" r:id="rId52"/>
    <p:sldId id="5392" r:id="rId53"/>
    <p:sldId id="5389" r:id="rId54"/>
    <p:sldId id="5391" r:id="rId55"/>
    <p:sldId id="364" r:id="rId56"/>
    <p:sldId id="5394"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34D"/>
    <a:srgbClr val="A72C2D"/>
    <a:srgbClr val="7C2C2D"/>
    <a:srgbClr val="E9A9A9"/>
    <a:srgbClr val="4472C4"/>
    <a:srgbClr val="2F528F"/>
    <a:srgbClr val="BA2C2B"/>
    <a:srgbClr val="4E2A2A"/>
    <a:srgbClr val="600080"/>
    <a:srgbClr val="F8F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36" autoAdjust="0"/>
    <p:restoredTop sz="94660"/>
  </p:normalViewPr>
  <p:slideViewPr>
    <p:cSldViewPr snapToGrid="0">
      <p:cViewPr>
        <p:scale>
          <a:sx n="93" d="100"/>
          <a:sy n="93" d="100"/>
        </p:scale>
        <p:origin x="2232" y="864"/>
      </p:cViewPr>
      <p:guideLst/>
    </p:cSldViewPr>
  </p:slideViewPr>
  <p:notesTextViewPr>
    <p:cViewPr>
      <p:scale>
        <a:sx n="1" d="1"/>
        <a:sy n="1" d="1"/>
      </p:scale>
      <p:origin x="0" y="0"/>
    </p:cViewPr>
  </p:notesTextViewPr>
  <p:sorterViewPr>
    <p:cViewPr>
      <p:scale>
        <a:sx n="80" d="100"/>
        <a:sy n="8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B31E4-C557-2147-BA6A-8EACAAD17D0B}" type="datetimeFigureOut">
              <a:rPr lang="en-US" smtClean="0"/>
              <a:t>6/23/24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61E3D-DFCB-0740-8757-4354A9535FB3}" type="slidenum">
              <a:rPr lang="en-US" smtClean="0"/>
              <a:t>‹#›</a:t>
            </a:fld>
            <a:endParaRPr lang="en-US"/>
          </a:p>
        </p:txBody>
      </p:sp>
    </p:spTree>
    <p:extLst>
      <p:ext uri="{BB962C8B-B14F-4D97-AF65-F5344CB8AC3E}">
        <p14:creationId xmlns:p14="http://schemas.microsoft.com/office/powerpoint/2010/main" val="155314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152821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58CD0-DC3B-4EAA-9F59-8438F2B87A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691B612C-D1FC-4AE2-88D0-9016855280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028" y="4895850"/>
            <a:ext cx="9139943" cy="1962150"/>
          </a:xfrm>
          <a:prstGeom prst="rect">
            <a:avLst/>
          </a:prstGeom>
        </p:spPr>
      </p:pic>
    </p:spTree>
    <p:extLst>
      <p:ext uri="{BB962C8B-B14F-4D97-AF65-F5344CB8AC3E}">
        <p14:creationId xmlns:p14="http://schemas.microsoft.com/office/powerpoint/2010/main" val="64886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7728563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9865851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7812610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13983178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15851117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3835290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2405750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0458545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7075876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5998857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0AE7D8-20F1-45BF-BB8C-EA20BAFE3E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28" y="0"/>
            <a:ext cx="9139943" cy="6858000"/>
          </a:xfrm>
          <a:prstGeom prst="rect">
            <a:avLst/>
          </a:prstGeom>
        </p:spPr>
      </p:pic>
    </p:spTree>
    <p:extLst>
      <p:ext uri="{BB962C8B-B14F-4D97-AF65-F5344CB8AC3E}">
        <p14:creationId xmlns:p14="http://schemas.microsoft.com/office/powerpoint/2010/main" val="142721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09349536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4121555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4876813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52113054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9835260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71761459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4483424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3803790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6848228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4834253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61F164-C5D0-41F9-8F22-E58D35E015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914776"/>
          </a:xfrm>
          <a:prstGeom prst="rect">
            <a:avLst/>
          </a:prstGeom>
        </p:spPr>
      </p:pic>
    </p:spTree>
    <p:extLst>
      <p:ext uri="{BB962C8B-B14F-4D97-AF65-F5344CB8AC3E}">
        <p14:creationId xmlns:p14="http://schemas.microsoft.com/office/powerpoint/2010/main" val="405118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020B9F-C800-425F-9E5D-3268D7130C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902824"/>
          </a:xfrm>
          <a:prstGeom prst="rect">
            <a:avLst/>
          </a:prstGeom>
        </p:spPr>
      </p:pic>
    </p:spTree>
    <p:extLst>
      <p:ext uri="{BB962C8B-B14F-4D97-AF65-F5344CB8AC3E}">
        <p14:creationId xmlns:p14="http://schemas.microsoft.com/office/powerpoint/2010/main" val="426884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7AAA5B-2D6F-46BA-B133-A24267FB38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908800"/>
          </a:xfrm>
          <a:prstGeom prst="rect">
            <a:avLst/>
          </a:prstGeom>
        </p:spPr>
      </p:pic>
    </p:spTree>
    <p:extLst>
      <p:ext uri="{BB962C8B-B14F-4D97-AF65-F5344CB8AC3E}">
        <p14:creationId xmlns:p14="http://schemas.microsoft.com/office/powerpoint/2010/main" val="281787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E2F018-ABBA-46AB-B7E4-9DB13138CC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128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F8F8E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DD9438-495D-46D6-ABC0-9CF6630A53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 y="0"/>
            <a:ext cx="255447" cy="6858000"/>
          </a:xfrm>
          <a:prstGeom prst="rect">
            <a:avLst/>
          </a:prstGeom>
        </p:spPr>
      </p:pic>
    </p:spTree>
    <p:extLst>
      <p:ext uri="{BB962C8B-B14F-4D97-AF65-F5344CB8AC3E}">
        <p14:creationId xmlns:p14="http://schemas.microsoft.com/office/powerpoint/2010/main" val="96098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64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880149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035693"/>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71" r:id="rId3"/>
    <p:sldLayoutId id="2147483667" r:id="rId4"/>
    <p:sldLayoutId id="2147483670" r:id="rId5"/>
    <p:sldLayoutId id="2147483681" r:id="rId6"/>
    <p:sldLayoutId id="2147483675" r:id="rId7"/>
    <p:sldLayoutId id="214748367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8"/>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5"/>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78" fontAlgn="base">
              <a:spcBef>
                <a:spcPct val="0"/>
              </a:spcBef>
              <a:spcAft>
                <a:spcPct val="0"/>
              </a:spcAft>
              <a:defRPr/>
            </a:pPr>
            <a:fld id="{61F442D0-A11F-2640-8129-5D1BEF7A3C1E}" type="slidenum">
              <a:rPr lang="en-US" smtClean="0"/>
              <a:pPr defTabSz="914378" fontAlgn="base">
                <a:spcBef>
                  <a:spcPct val="0"/>
                </a:spcBef>
                <a:spcAft>
                  <a:spcPct val="0"/>
                </a:spcAft>
                <a:defRPr/>
              </a:pPr>
              <a:t>‹#›</a:t>
            </a:fld>
            <a:endParaRPr lang="en-US"/>
          </a:p>
        </p:txBody>
      </p:sp>
    </p:spTree>
    <p:extLst>
      <p:ext uri="{BB962C8B-B14F-4D97-AF65-F5344CB8AC3E}">
        <p14:creationId xmlns:p14="http://schemas.microsoft.com/office/powerpoint/2010/main" val="2192476812"/>
      </p:ext>
    </p:extLst>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7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6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54"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92" indent="-34289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31" indent="-285743"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72" indent="-228594"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160" indent="-228594"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348" indent="-228594"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537"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726"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915"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103"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711394152"/>
      </p:ext>
    </p:extLst>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plashy Images | Free Vectors, Stock Photos &amp; PSD">
            <a:extLst>
              <a:ext uri="{FF2B5EF4-FFF2-40B4-BE49-F238E27FC236}">
                <a16:creationId xmlns:a16="http://schemas.microsoft.com/office/drawing/2014/main" id="{2EEFFD1E-35FD-3332-8FA8-0DDB04EF7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 y="1654138"/>
            <a:ext cx="6736881" cy="44876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D45E288-7501-3369-CDC5-A1C1EB080172}"/>
              </a:ext>
            </a:extLst>
          </p:cNvPr>
          <p:cNvSpPr txBox="1"/>
          <p:nvPr/>
        </p:nvSpPr>
        <p:spPr>
          <a:xfrm>
            <a:off x="976814" y="2305581"/>
            <a:ext cx="72663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لنتطلع إليه</a:t>
            </a:r>
            <a:endPar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4F03E114-9628-1CA2-46D3-A51EFA7AE22A}"/>
              </a:ext>
            </a:extLst>
          </p:cNvPr>
          <p:cNvSpPr/>
          <p:nvPr/>
        </p:nvSpPr>
        <p:spPr>
          <a:xfrm>
            <a:off x="457644" y="695025"/>
            <a:ext cx="7544174" cy="1334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8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أمر</a:t>
            </a:r>
            <a:endParaRPr kumimoji="0" lang="en-US" sz="18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9E259E7-656C-4D86-9503-887BC253979B}"/>
              </a:ext>
            </a:extLst>
          </p:cNvPr>
          <p:cNvSpPr txBox="1"/>
          <p:nvPr/>
        </p:nvSpPr>
        <p:spPr>
          <a:xfrm>
            <a:off x="5873076" y="3721906"/>
            <a:ext cx="3270924" cy="64633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6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القسم السادس:</a:t>
            </a:r>
            <a:endParaRPr kumimoji="0" lang="en-US" sz="36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AD639F1-2711-4482-ABC4-41986943E056}"/>
              </a:ext>
            </a:extLst>
          </p:cNvPr>
          <p:cNvSpPr txBox="1"/>
          <p:nvPr/>
        </p:nvSpPr>
        <p:spPr>
          <a:xfrm>
            <a:off x="5873076" y="4349015"/>
            <a:ext cx="327092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0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ما هي             العلامات؟</a:t>
            </a:r>
            <a:endParaRPr kumimoji="0" lang="en-US" sz="40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E090F5B-A902-2247-9B80-5A06BCE090A7}"/>
              </a:ext>
            </a:extLst>
          </p:cNvPr>
          <p:cNvSpPr>
            <a:spLocks noChangeArrowheads="1"/>
          </p:cNvSpPr>
          <p:nvPr/>
        </p:nvSpPr>
        <p:spPr bwMode="auto">
          <a:xfrm>
            <a:off x="-14502" y="5621060"/>
            <a:ext cx="9158502" cy="123694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277" rtl="1" fontAlgn="base">
              <a:spcBef>
                <a:spcPct val="20000"/>
              </a:spcBef>
              <a:buClr>
                <a:srgbClr val="FFCC00"/>
              </a:buClr>
              <a:buSzPct val="70000"/>
              <a:defRPr/>
            </a:pP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وعظ مات لايلي</a:t>
            </a:r>
            <a:b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في كنيسة الطرق المتقاطعة الدولية سنغافورة • </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CICFamily.com</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تحميل د. ريك جريفيث • كلية الكتاب المقدس سنغافورة</a:t>
            </a:r>
            <a:b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الملفات بلغات عدة للتنزيل المجاني على </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BibleStudyDownloads.org </a:t>
            </a:r>
          </a:p>
          <a:p>
            <a:pPr algn="ctr" defTabSz="914277" fontAlgn="base">
              <a:spcBef>
                <a:spcPct val="20000"/>
              </a:spcBef>
              <a:buClr>
                <a:srgbClr val="FFCC00"/>
              </a:buClr>
              <a:buSzPct val="70000"/>
              <a:defRPr/>
            </a:pPr>
            <a:endPar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algn="ctr" defTabSz="914277" fontAlgn="base">
              <a:spcBef>
                <a:spcPct val="20000"/>
              </a:spcBef>
              <a:buClr>
                <a:srgbClr val="FFCC00"/>
              </a:buClr>
              <a:buSzPct val="70000"/>
              <a:defRPr/>
            </a:pPr>
            <a:endPar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7626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58DC459-6580-4589-BC47-F116A127DE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8503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B85538A3-A394-407F-9B83-6C3E4494D763}"/>
              </a:ext>
            </a:extLst>
          </p:cNvPr>
          <p:cNvSpPr/>
          <p:nvPr/>
        </p:nvSpPr>
        <p:spPr>
          <a:xfrm>
            <a:off x="3935697" y="5984111"/>
            <a:ext cx="5208303"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lang="ar-JO" sz="4800" b="1" kern="0" dirty="0">
                <a:solidFill>
                  <a:prstClr val="white"/>
                </a:solidFill>
                <a:effectLst>
                  <a:glow rad="127000">
                    <a:srgbClr val="000000"/>
                  </a:glow>
                </a:effectLst>
                <a:latin typeface="Arial" charset="0"/>
                <a:ea typeface="ＭＳ Ｐゴシック" charset="0"/>
              </a:rPr>
              <a:t>مخطوطات البحر الميت</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53191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Legal Violations with the ROM's Dead Sea Scrolls Exhibit - CJPME - English">
            <a:extLst>
              <a:ext uri="{FF2B5EF4-FFF2-40B4-BE49-F238E27FC236}">
                <a16:creationId xmlns:a16="http://schemas.microsoft.com/office/drawing/2014/main" id="{6D3E4AF9-8809-4DA1-B5E2-8D92B5645FE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468"/>
            <a:ext cx="9144000" cy="68435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5DA7E3C-B52E-4DAB-A2E7-0071E9F7577C}"/>
              </a:ext>
            </a:extLst>
          </p:cNvPr>
          <p:cNvSpPr/>
          <p:nvPr/>
        </p:nvSpPr>
        <p:spPr>
          <a:xfrm>
            <a:off x="3657600" y="5041089"/>
            <a:ext cx="5262077" cy="159289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0" eaLnBrk="0" fontAlgn="base" latinLnBrk="0" hangingPunct="0">
              <a:lnSpc>
                <a:spcPct val="100000"/>
              </a:lnSpc>
              <a:spcBef>
                <a:spcPct val="0"/>
              </a:spcBef>
              <a:spcAft>
                <a:spcPct val="0"/>
              </a:spcAft>
              <a:buClrTx/>
              <a:buSzTx/>
              <a:buFontTx/>
              <a:buNone/>
              <a:tabLst/>
              <a:defRPr/>
            </a:pPr>
            <a:r>
              <a:rPr lang="ar-JO" sz="4800" b="1" kern="0" dirty="0">
                <a:solidFill>
                  <a:prstClr val="white"/>
                </a:solidFill>
                <a:effectLst>
                  <a:glow rad="127000">
                    <a:srgbClr val="000000"/>
                  </a:glow>
                </a:effectLst>
                <a:latin typeface="Arial" charset="0"/>
                <a:ea typeface="ＭＳ Ｐゴシック" charset="0"/>
              </a:rPr>
              <a:t>المخطوطة 4 كيو175</a:t>
            </a:r>
            <a:r>
              <a:rPr kumimoji="0" lang="en-US"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p>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الشهادة</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71854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Legal Violations with the ROM's Dead Sea Scrolls Exhibit - CJPME - English">
            <a:extLst>
              <a:ext uri="{FF2B5EF4-FFF2-40B4-BE49-F238E27FC236}">
                <a16:creationId xmlns:a16="http://schemas.microsoft.com/office/drawing/2014/main" id="{37E79BE5-853C-4248-9493-520A9EAC86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468"/>
            <a:ext cx="9144000" cy="68435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5DA7E3C-B52E-4DAB-A2E7-0071E9F7577C}"/>
              </a:ext>
            </a:extLst>
          </p:cNvPr>
          <p:cNvSpPr/>
          <p:nvPr/>
        </p:nvSpPr>
        <p:spPr>
          <a:xfrm>
            <a:off x="254643" y="1407848"/>
            <a:ext cx="8265901"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lang="ar-JO" sz="2800" b="1" u="sng" kern="0" dirty="0">
                <a:solidFill>
                  <a:prstClr val="white"/>
                </a:solidFill>
                <a:effectLst>
                  <a:glow rad="127000">
                    <a:srgbClr val="000000"/>
                  </a:glow>
                </a:effectLst>
                <a:latin typeface="Arial" charset="0"/>
                <a:ea typeface="ＭＳ Ｐゴシック" charset="0"/>
              </a:rPr>
              <a:t>تثنية 5: 28-29 و18: 18-19 </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800" b="1" i="0"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18 أقيم لهم نبياً مثلك</a:t>
            </a:r>
            <a:endParaRPr kumimoji="0" lang="en-GB" sz="2800" b="1" i="0"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4" name="Rectangle: Rounded Corners 3">
            <a:extLst>
              <a:ext uri="{FF2B5EF4-FFF2-40B4-BE49-F238E27FC236}">
                <a16:creationId xmlns:a16="http://schemas.microsoft.com/office/drawing/2014/main" id="{63ED0CDB-C241-4F7F-B000-3834C0E8F880}"/>
              </a:ext>
            </a:extLst>
          </p:cNvPr>
          <p:cNvSpPr/>
          <p:nvPr/>
        </p:nvSpPr>
        <p:spPr>
          <a:xfrm>
            <a:off x="254644" y="2674651"/>
            <a:ext cx="8265900"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lang="ar-JO" sz="2800" b="1" u="sng" kern="0" dirty="0">
                <a:solidFill>
                  <a:prstClr val="white"/>
                </a:solidFill>
                <a:effectLst>
                  <a:glow rad="127000">
                    <a:srgbClr val="000000"/>
                  </a:glow>
                </a:effectLst>
                <a:latin typeface="Arial" charset="0"/>
                <a:ea typeface="ＭＳ Ｐゴシック" charset="0"/>
              </a:rPr>
              <a:t>عدد 24: 15-17</a:t>
            </a:r>
            <a:endParaRPr kumimoji="0" lang="en-US" sz="28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r" defTabSz="457200" rtl="1" eaLnBrk="0" fontAlgn="base" latinLnBrk="0" hangingPunct="0">
              <a:lnSpc>
                <a:spcPct val="100000"/>
              </a:lnSpc>
              <a:spcBef>
                <a:spcPct val="0"/>
              </a:spcBef>
              <a:spcAft>
                <a:spcPct val="0"/>
              </a:spcAft>
              <a:buClrTx/>
              <a:buSzTx/>
              <a:buFontTx/>
              <a:buNone/>
              <a:tabLst/>
              <a:defRPr/>
            </a:pPr>
            <a:r>
              <a:rPr lang="ar-JO" sz="2800" b="1" kern="0" dirty="0">
                <a:solidFill>
                  <a:prstClr val="white"/>
                </a:solidFill>
                <a:effectLst>
                  <a:glow rad="127000">
                    <a:srgbClr val="000000"/>
                  </a:glow>
                </a:effectLst>
                <a:latin typeface="Arial" charset="0"/>
                <a:ea typeface="ＭＳ Ｐゴシック" charset="0"/>
              </a:rPr>
              <a:t>يبرز كوكب من يعقوب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800" b="1" kern="0" dirty="0">
                <a:solidFill>
                  <a:prstClr val="white"/>
                </a:solidFill>
                <a:effectLst>
                  <a:glow rad="127000">
                    <a:srgbClr val="000000"/>
                  </a:glow>
                </a:effectLst>
                <a:latin typeface="Arial" charset="0"/>
                <a:ea typeface="ＭＳ Ｐゴシック" charset="0"/>
              </a:rPr>
              <a:t>	ويقوم قضيب من إسرائيل</a:t>
            </a:r>
            <a:endPar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5" name="Rectangle: Rounded Corners 4">
            <a:extLst>
              <a:ext uri="{FF2B5EF4-FFF2-40B4-BE49-F238E27FC236}">
                <a16:creationId xmlns:a16="http://schemas.microsoft.com/office/drawing/2014/main" id="{803A9DD1-E935-4EDC-BC36-3CE347C320C3}"/>
              </a:ext>
            </a:extLst>
          </p:cNvPr>
          <p:cNvSpPr/>
          <p:nvPr/>
        </p:nvSpPr>
        <p:spPr>
          <a:xfrm>
            <a:off x="254643" y="4297092"/>
            <a:ext cx="826589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lang="ar-JO" sz="2800" b="1" u="sng" kern="0" dirty="0">
                <a:solidFill>
                  <a:prstClr val="white"/>
                </a:solidFill>
                <a:effectLst>
                  <a:glow rad="127000">
                    <a:srgbClr val="000000"/>
                  </a:glow>
                </a:effectLst>
                <a:latin typeface="Arial" charset="0"/>
                <a:ea typeface="ＭＳ Ｐゴシック" charset="0"/>
              </a:rPr>
              <a:t>تثنية 33: 8-11</a:t>
            </a:r>
            <a:endPar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r" defTabSz="457200" rtl="1" eaLnBrk="0" fontAlgn="base" latinLnBrk="0" hangingPunct="0">
              <a:lnSpc>
                <a:spcPct val="100000"/>
              </a:lnSpc>
              <a:spcBef>
                <a:spcPct val="0"/>
              </a:spcBef>
              <a:spcAft>
                <a:spcPct val="0"/>
              </a:spcAft>
              <a:buClrTx/>
              <a:buSzTx/>
              <a:buFontTx/>
              <a:buNone/>
              <a:tabLst/>
              <a:defRPr/>
            </a:pPr>
            <a:r>
              <a:rPr lang="ar-JO" sz="2800" b="1" kern="0" dirty="0">
                <a:solidFill>
                  <a:prstClr val="white"/>
                </a:solidFill>
                <a:effectLst>
                  <a:glow rad="127000">
                    <a:srgbClr val="000000"/>
                  </a:glow>
                </a:effectLst>
                <a:latin typeface="Arial" charset="0"/>
                <a:ea typeface="ＭＳ Ｐゴシック" charset="0"/>
              </a:rPr>
              <a:t>8 وللاوي قال ...</a:t>
            </a:r>
            <a:endPar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6" name="Rectangle: Rounded Corners 5">
            <a:extLst>
              <a:ext uri="{FF2B5EF4-FFF2-40B4-BE49-F238E27FC236}">
                <a16:creationId xmlns:a16="http://schemas.microsoft.com/office/drawing/2014/main" id="{8DF3F643-B3C7-40EA-9B35-4D2F9E7C6778}"/>
              </a:ext>
            </a:extLst>
          </p:cNvPr>
          <p:cNvSpPr/>
          <p:nvPr/>
        </p:nvSpPr>
        <p:spPr>
          <a:xfrm>
            <a:off x="254643" y="5577546"/>
            <a:ext cx="826589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8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يشوع 6: 26</a:t>
            </a:r>
            <a:endParaRPr kumimoji="0" lang="en-US" sz="2800"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800" b="1" i="0" u="none" strike="noStrike" kern="0" cap="none" spc="-150" normalizeH="0" baseline="0" noProof="0" dirty="0">
                <a:ln>
                  <a:noFill/>
                </a:ln>
                <a:solidFill>
                  <a:prstClr val="white"/>
                </a:solidFill>
                <a:effectLst>
                  <a:glow rad="127000">
                    <a:srgbClr val="000000"/>
                  </a:glow>
                </a:effectLst>
                <a:uLnTx/>
                <a:uFillTx/>
                <a:latin typeface="Arial" charset="0"/>
                <a:ea typeface="ＭＳ Ｐゴシック" charset="0"/>
                <a:cs typeface="+mn-cs"/>
              </a:rPr>
              <a:t>ببكره</a:t>
            </a:r>
            <a:r>
              <a:rPr lang="ar-JO" sz="2800" b="1" kern="0" spc="-150" dirty="0">
                <a:solidFill>
                  <a:prstClr val="white"/>
                </a:solidFill>
                <a:effectLst>
                  <a:glow rad="127000">
                    <a:srgbClr val="000000"/>
                  </a:glow>
                </a:effectLst>
                <a:latin typeface="Arial" charset="0"/>
                <a:ea typeface="ＭＳ Ｐゴシック" charset="0"/>
              </a:rPr>
              <a:t> </a:t>
            </a:r>
            <a:r>
              <a:rPr kumimoji="0" lang="ar-JO" sz="2800" b="1" i="0" u="none" strike="noStrike" kern="0" cap="none" spc="-150" normalizeH="0" baseline="0" noProof="0" dirty="0">
                <a:ln>
                  <a:noFill/>
                </a:ln>
                <a:solidFill>
                  <a:prstClr val="white"/>
                </a:solidFill>
                <a:effectLst>
                  <a:glow rad="127000">
                    <a:srgbClr val="000000"/>
                  </a:glow>
                </a:effectLst>
                <a:uLnTx/>
                <a:uFillTx/>
                <a:latin typeface="Arial" charset="0"/>
                <a:ea typeface="ＭＳ Ｐゴシック" charset="0"/>
                <a:cs typeface="+mn-cs"/>
              </a:rPr>
              <a:t>يؤسسها</a:t>
            </a:r>
            <a:endParaRPr kumimoji="0" lang="en-US" sz="2800" b="1" i="0" u="none" strike="noStrike" kern="0" cap="none" spc="-15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48309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Legal Violations with the ROM's Dead Sea Scrolls Exhibit - CJPME - English">
            <a:extLst>
              <a:ext uri="{FF2B5EF4-FFF2-40B4-BE49-F238E27FC236}">
                <a16:creationId xmlns:a16="http://schemas.microsoft.com/office/drawing/2014/main" id="{37E79BE5-853C-4248-9493-520A9EAC86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468"/>
            <a:ext cx="9144000" cy="68435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5DA7E3C-B52E-4DAB-A2E7-0071E9F7577C}"/>
              </a:ext>
            </a:extLst>
          </p:cNvPr>
          <p:cNvSpPr/>
          <p:nvPr/>
        </p:nvSpPr>
        <p:spPr>
          <a:xfrm>
            <a:off x="368944" y="2722298"/>
            <a:ext cx="806755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800" b="1" i="0" u="non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يشير الإقتباسان الأولان إلى قيام </a:t>
            </a:r>
            <a:r>
              <a:rPr kumimoji="0" lang="ar-JO" sz="2800" b="1" i="0" u="none" kern="0" cap="none"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نبي مثل موسى</a:t>
            </a:r>
            <a:r>
              <a:rPr kumimoji="0" lang="ar-JO" sz="2800" b="1" i="0" u="non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ويشير الإقتباس الثالث إلى </a:t>
            </a:r>
            <a:r>
              <a:rPr kumimoji="0" lang="ar-JO" sz="2800" b="1" i="0" u="none" kern="0" cap="none"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المسيح الملكي</a:t>
            </a:r>
            <a:r>
              <a:rPr kumimoji="0" lang="ar-JO" sz="2800" b="1" i="0" u="non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والرابع إلى </a:t>
            </a:r>
            <a:r>
              <a:rPr kumimoji="0" lang="ar-JO" sz="2800" b="1" i="0" u="none" kern="0" cap="none"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المسيح الكهنوتي</a:t>
            </a:r>
            <a:r>
              <a:rPr kumimoji="0" lang="ar-JO" sz="2800" b="1" i="0" u="non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كما يرتبط الإقتباس من يشوع </a:t>
            </a:r>
            <a:r>
              <a:rPr kumimoji="0" lang="ar-JO" sz="2800" b="1" i="0" u="none" kern="0" cap="none"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بقدوم زمن كارثة عظيمة</a:t>
            </a:r>
            <a:r>
              <a:rPr kumimoji="0" lang="ar-JO" sz="2800" b="1" i="0" u="non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يجلبها أولئك الملتزمون بالشر.</a:t>
            </a:r>
            <a:endParaRPr kumimoji="0" lang="en-GB" sz="2800" b="1" i="0" u="non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10" name="TextBox 9">
            <a:extLst>
              <a:ext uri="{FF2B5EF4-FFF2-40B4-BE49-F238E27FC236}">
                <a16:creationId xmlns:a16="http://schemas.microsoft.com/office/drawing/2014/main" id="{EEB0CBBB-45A4-4C58-A98F-12E6D66E496E}"/>
              </a:ext>
            </a:extLst>
          </p:cNvPr>
          <p:cNvSpPr txBox="1"/>
          <p:nvPr/>
        </p:nvSpPr>
        <p:spPr>
          <a:xfrm>
            <a:off x="5886449" y="6368593"/>
            <a:ext cx="3088271" cy="369332"/>
          </a:xfrm>
          <a:prstGeom prst="rect">
            <a:avLst/>
          </a:prstGeom>
          <a:noFill/>
        </p:spPr>
        <p:txBody>
          <a:bodyPr wrap="square">
            <a:spAutoFit/>
          </a:bodyPr>
          <a:lstStyle/>
          <a:p>
            <a:pPr algn="ctr"/>
            <a:r>
              <a:rPr kumimoji="0" lang="ar-JO" sz="18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مارلين ج. لوندبيرج</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43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Seed of Promise in Genesis 3:15">
            <a:extLst>
              <a:ext uri="{FF2B5EF4-FFF2-40B4-BE49-F238E27FC236}">
                <a16:creationId xmlns:a16="http://schemas.microsoft.com/office/drawing/2014/main" id="{3967F47A-1F34-43C3-9E33-3F283091AA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93680"/>
            <a:ext cx="9144000" cy="2905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49535025-B9F5-4579-B04D-22199CCDE551}"/>
              </a:ext>
            </a:extLst>
          </p:cNvPr>
          <p:cNvSpPr/>
          <p:nvPr/>
        </p:nvSpPr>
        <p:spPr>
          <a:xfrm>
            <a:off x="468928" y="1755085"/>
            <a:ext cx="819016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457200" marR="0" lvl="0" indent="-457200" algn="ctr" defTabSz="457200" rtl="1" eaLnBrk="0" fontAlgn="base" latinLnBrk="0" hangingPunct="0">
              <a:lnSpc>
                <a:spcPct val="100000"/>
              </a:lnSpc>
              <a:spcBef>
                <a:spcPct val="0"/>
              </a:spcBef>
              <a:spcAft>
                <a:spcPct val="0"/>
              </a:spcAft>
              <a:buClrTx/>
              <a:buSzTx/>
              <a:buFontTx/>
              <a:buAutoNum type="arabicPlain"/>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نسل المرأة</a:t>
            </a: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تكوين 3: 15</a:t>
            </a: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0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0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0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lvl="0" algn="r" rtl="1" eaLnBrk="0" fontAlgn="base" hangingPunct="0">
              <a:spcBef>
                <a:spcPct val="0"/>
              </a:spcBef>
              <a:spcAft>
                <a:spcPct val="0"/>
              </a:spcAft>
              <a:defRPr/>
            </a:pPr>
            <a:r>
              <a:rPr lang="ar-JO" sz="2400" b="1" kern="0" dirty="0">
                <a:solidFill>
                  <a:prstClr val="white"/>
                </a:solidFill>
                <a:effectLst>
                  <a:glow rad="127000">
                    <a:srgbClr val="000000"/>
                  </a:glow>
                </a:effectLst>
                <a:latin typeface="Arial" charset="0"/>
                <a:ea typeface="ＭＳ Ｐゴシック" charset="0"/>
              </a:rPr>
              <a:t>وأضع عداوة بينك وبين المرأة، </a:t>
            </a:r>
          </a:p>
          <a:p>
            <a:pPr lvl="0" algn="r" rtl="1" eaLnBrk="0" fontAlgn="base" hangingPunct="0">
              <a:spcBef>
                <a:spcPct val="0"/>
              </a:spcBef>
              <a:spcAft>
                <a:spcPct val="0"/>
              </a:spcAft>
              <a:defRPr/>
            </a:pPr>
            <a:r>
              <a:rPr lang="ar-JO" sz="2400" b="1" kern="0" dirty="0">
                <a:solidFill>
                  <a:prstClr val="white"/>
                </a:solidFill>
                <a:effectLst>
                  <a:glow rad="127000">
                    <a:srgbClr val="000000"/>
                  </a:glow>
                </a:effectLst>
                <a:latin typeface="Arial" charset="0"/>
                <a:ea typeface="ＭＳ Ｐゴシック" charset="0"/>
              </a:rPr>
              <a:t>	وبين نسلك ونسلها. </a:t>
            </a:r>
          </a:p>
          <a:p>
            <a:pPr lvl="0" algn="r" rtl="1" eaLnBrk="0" fontAlgn="base" hangingPunct="0">
              <a:spcBef>
                <a:spcPct val="0"/>
              </a:spcBef>
              <a:spcAft>
                <a:spcPct val="0"/>
              </a:spcAft>
              <a:defRPr/>
            </a:pPr>
            <a:r>
              <a:rPr lang="ar-JO" sz="2400" b="1" kern="0" dirty="0">
                <a:solidFill>
                  <a:prstClr val="white"/>
                </a:solidFill>
                <a:effectLst>
                  <a:glow rad="127000">
                    <a:srgbClr val="000000"/>
                  </a:glow>
                </a:effectLst>
                <a:latin typeface="Arial" charset="0"/>
                <a:ea typeface="ＭＳ Ｐゴシック" charset="0"/>
              </a:rPr>
              <a:t>هو يسحق رأسك، </a:t>
            </a:r>
          </a:p>
          <a:p>
            <a:pPr lvl="0" algn="r" rtl="1" eaLnBrk="0" fontAlgn="base" hangingPunct="0">
              <a:spcBef>
                <a:spcPct val="0"/>
              </a:spcBef>
              <a:spcAft>
                <a:spcPct val="0"/>
              </a:spcAft>
              <a:defRPr/>
            </a:pPr>
            <a:r>
              <a:rPr lang="ar-JO" sz="2400" b="1" kern="0" dirty="0">
                <a:solidFill>
                  <a:prstClr val="white"/>
                </a:solidFill>
                <a:effectLst>
                  <a:glow rad="127000">
                    <a:srgbClr val="000000"/>
                  </a:glow>
                </a:effectLst>
                <a:latin typeface="Arial" charset="0"/>
                <a:ea typeface="ＭＳ Ｐゴシック" charset="0"/>
              </a:rPr>
              <a:t>	وأنت تسحقين عقبه.</a:t>
            </a:r>
            <a:endParaRPr lang="en-US" sz="2400" b="1" kern="0" dirty="0">
              <a:solidFill>
                <a:prstClr val="white"/>
              </a:solidFill>
              <a:effectLst>
                <a:glow rad="127000">
                  <a:srgbClr val="000000"/>
                </a:glow>
              </a:effectLst>
              <a:latin typeface="Arial" charset="0"/>
              <a:ea typeface="ＭＳ Ｐゴシック" charset="0"/>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lang="en-US" sz="2400" b="1" kern="0" dirty="0">
              <a:solidFill>
                <a:prstClr val="white"/>
              </a:solidFill>
              <a:effectLst>
                <a:glow rad="127000">
                  <a:srgbClr val="000000"/>
                </a:glow>
              </a:effectLst>
              <a:latin typeface="Arial" charset="0"/>
              <a:ea typeface="ＭＳ Ｐゴシック" charset="0"/>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lang="en-US" sz="2400" b="1" kern="0" dirty="0">
              <a:solidFill>
                <a:prstClr val="white"/>
              </a:solidFill>
              <a:effectLst>
                <a:glow rad="127000">
                  <a:srgbClr val="000000"/>
                </a:glow>
              </a:effectLst>
              <a:latin typeface="Arial" charset="0"/>
              <a:ea typeface="ＭＳ Ｐゴシック" charset="0"/>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 name="Rectangle: Rounded Corners 2">
            <a:extLst>
              <a:ext uri="{FF2B5EF4-FFF2-40B4-BE49-F238E27FC236}">
                <a16:creationId xmlns:a16="http://schemas.microsoft.com/office/drawing/2014/main" id="{DCB52DE6-6586-4018-8070-C093A3EC312A}"/>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lang="ar-JO" sz="4000" b="1" kern="0" dirty="0">
                <a:solidFill>
                  <a:prstClr val="white"/>
                </a:solidFill>
                <a:effectLst>
                  <a:glow rad="127000">
                    <a:srgbClr val="000000"/>
                  </a:glow>
                </a:effectLst>
                <a:latin typeface="Arial" charset="0"/>
                <a:ea typeface="ＭＳ Ｐゴシック" charset="0"/>
              </a:rPr>
              <a:t>النبوات المسيانية المتحققة</a:t>
            </a:r>
            <a:endParaRPr kumimoji="0" lang="en-GB"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355798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animEffect transition="in" filter="fade">
                                      <p:cBhvr>
                                        <p:cTn id="15" dur="500"/>
                                        <p:tgtEl>
                                          <p:spTgt spid="5">
                                            <p:txEl>
                                              <p:pRg st="10" end="1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1" end="11"/>
                                            </p:txEl>
                                          </p:spTgt>
                                        </p:tgtEl>
                                        <p:attrNameLst>
                                          <p:attrName>style.visibility</p:attrName>
                                        </p:attrNameLst>
                                      </p:cBhvr>
                                      <p:to>
                                        <p:strVal val="visible"/>
                                      </p:to>
                                    </p:set>
                                    <p:animEffect transition="in" filter="fade">
                                      <p:cBhvr>
                                        <p:cTn id="18" dur="500"/>
                                        <p:tgtEl>
                                          <p:spTgt spid="5">
                                            <p:txEl>
                                              <p:pRg st="11" end="1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12" end="12"/>
                                            </p:txEl>
                                          </p:spTgt>
                                        </p:tgtEl>
                                        <p:attrNameLst>
                                          <p:attrName>style.visibility</p:attrName>
                                        </p:attrNameLst>
                                      </p:cBhvr>
                                      <p:to>
                                        <p:strVal val="visible"/>
                                      </p:to>
                                    </p:set>
                                    <p:animEffect transition="in" filter="fade">
                                      <p:cBhvr>
                                        <p:cTn id="21" dur="500"/>
                                        <p:tgtEl>
                                          <p:spTgt spid="5">
                                            <p:txEl>
                                              <p:pRg st="12" end="1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13" end="13"/>
                                            </p:txEl>
                                          </p:spTgt>
                                        </p:tgtEl>
                                        <p:attrNameLst>
                                          <p:attrName>style.visibility</p:attrName>
                                        </p:attrNameLst>
                                      </p:cBhvr>
                                      <p:to>
                                        <p:strVal val="visible"/>
                                      </p:to>
                                    </p:set>
                                    <p:animEffect transition="in" filter="fade">
                                      <p:cBhvr>
                                        <p:cTn id="24"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9535025-B9F5-4579-B04D-22199CCDE551}"/>
              </a:ext>
            </a:extLst>
          </p:cNvPr>
          <p:cNvSpPr/>
          <p:nvPr/>
        </p:nvSpPr>
        <p:spPr>
          <a:xfrm>
            <a:off x="0" y="1755085"/>
            <a:ext cx="9144000" cy="128669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    نسل المرأة</a:t>
            </a: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تكوين 3: 15</a:t>
            </a: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457200" marR="0" lvl="0" indent="-457200" algn="r" defTabSz="457200" rtl="1" eaLnBrk="0" fontAlgn="base" latinLnBrk="0" hangingPunct="0">
              <a:lnSpc>
                <a:spcPct val="100000"/>
              </a:lnSpc>
              <a:spcBef>
                <a:spcPct val="0"/>
              </a:spcBef>
              <a:spcAft>
                <a:spcPct val="0"/>
              </a:spcAft>
              <a:buClrTx/>
              <a:buSzTx/>
              <a:buFontTx/>
              <a:buAutoNum type="arabicPlain" startAt="2"/>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ولد في بيت لحم	       		ميخا 8: 2</a:t>
            </a: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R="0" lvl="0" algn="r" defTabSz="457200" rtl="1" eaLnBrk="0" fontAlgn="base" latinLnBrk="0" hangingPunct="0">
              <a:lnSpc>
                <a:spcPct val="100000"/>
              </a:lnSpc>
              <a:spcBef>
                <a:spcPct val="0"/>
              </a:spcBef>
              <a:spcAft>
                <a:spcPct val="0"/>
              </a:spcAft>
              <a:buClrTx/>
              <a:buSzTx/>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 name="Rectangle: Rounded Corners 2">
            <a:extLst>
              <a:ext uri="{FF2B5EF4-FFF2-40B4-BE49-F238E27FC236}">
                <a16:creationId xmlns:a16="http://schemas.microsoft.com/office/drawing/2014/main" id="{3E539AAE-6280-4155-869E-F5599BEABB24}"/>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النبوات المسيانية المتحققة</a:t>
            </a:r>
            <a:endParaRPr kumimoji="0" lang="en-GB"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pic>
        <p:nvPicPr>
          <p:cNvPr id="2050" name="Picture 2" descr="Micah 5:2 | Micah, Read bible, Bethlehem">
            <a:extLst>
              <a:ext uri="{FF2B5EF4-FFF2-40B4-BE49-F238E27FC236}">
                <a16:creationId xmlns:a16="http://schemas.microsoft.com/office/drawing/2014/main" id="{DA386408-1419-4DBC-8E61-9728947BAC1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4186" y="2590800"/>
            <a:ext cx="6995627"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27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FBFBC6-BE59-472D-A574-3732AA0417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6" name="Group 5">
            <a:extLst>
              <a:ext uri="{FF2B5EF4-FFF2-40B4-BE49-F238E27FC236}">
                <a16:creationId xmlns:a16="http://schemas.microsoft.com/office/drawing/2014/main" id="{10B496BF-60A1-42AD-9DA5-BEE49F1821A0}"/>
              </a:ext>
            </a:extLst>
          </p:cNvPr>
          <p:cNvGrpSpPr/>
          <p:nvPr/>
        </p:nvGrpSpPr>
        <p:grpSpPr>
          <a:xfrm>
            <a:off x="4572000" y="5433187"/>
            <a:ext cx="4334035" cy="1275523"/>
            <a:chOff x="767408" y="4926344"/>
            <a:chExt cx="5472608" cy="1690405"/>
          </a:xfrm>
        </p:grpSpPr>
        <p:sp>
          <p:nvSpPr>
            <p:cNvPr id="7" name="Rectangle: Rounded Corners 6">
              <a:extLst>
                <a:ext uri="{FF2B5EF4-FFF2-40B4-BE49-F238E27FC236}">
                  <a16:creationId xmlns:a16="http://schemas.microsoft.com/office/drawing/2014/main" id="{F98D65E9-D94A-429B-8BC6-8CA81406F95B}"/>
                </a:ext>
              </a:extLst>
            </p:cNvPr>
            <p:cNvSpPr/>
            <p:nvPr/>
          </p:nvSpPr>
          <p:spPr>
            <a:xfrm>
              <a:off x="767408" y="4926344"/>
              <a:ext cx="5472608" cy="1690405"/>
            </a:xfrm>
            <a:prstGeom prst="roundRect">
              <a:avLst>
                <a:gd name="adj" fmla="val 10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sng"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حاشية</a:t>
              </a:r>
              <a:endParaRPr kumimoji="0" lang="en-US" sz="2400" b="1" i="0" u="sng"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FCAEDF0-BF17-4094-BC95-F273B0DAE35A}"/>
                </a:ext>
              </a:extLst>
            </p:cNvPr>
            <p:cNvSpPr/>
            <p:nvPr/>
          </p:nvSpPr>
          <p:spPr>
            <a:xfrm>
              <a:off x="803412" y="5485570"/>
              <a:ext cx="5343575" cy="795376"/>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مي 5: 2</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6574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F20D59-F27A-4AF8-BD76-834925C634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Rounded Corners 6">
            <a:extLst>
              <a:ext uri="{FF2B5EF4-FFF2-40B4-BE49-F238E27FC236}">
                <a16:creationId xmlns:a16="http://schemas.microsoft.com/office/drawing/2014/main" id="{89F484E5-8021-4994-A910-8D80E88BE078}"/>
              </a:ext>
            </a:extLst>
          </p:cNvPr>
          <p:cNvSpPr/>
          <p:nvPr/>
        </p:nvSpPr>
        <p:spPr>
          <a:xfrm>
            <a:off x="167951" y="299509"/>
            <a:ext cx="8976049" cy="490697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3200" b="1" i="0" u="sng"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ميخا 5: 2</a:t>
            </a:r>
            <a:endParaRPr kumimoji="0" lang="en-US" sz="32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32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أما أنت يا بيت لحم أفراتة، </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32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وأنت صغيرة أن تكوني بين ألوف يهوذا، </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32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فمنك يخرج لي </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32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الذي يكون متسلطاً على إسرائيل، </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32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ومخارجه منذ القديم، </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32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منذ أيام الأزل.</a:t>
            </a:r>
            <a:endParaRPr kumimoji="0" lang="en-US" sz="32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grpSp>
        <p:nvGrpSpPr>
          <p:cNvPr id="8" name="Group 7">
            <a:extLst>
              <a:ext uri="{FF2B5EF4-FFF2-40B4-BE49-F238E27FC236}">
                <a16:creationId xmlns:a16="http://schemas.microsoft.com/office/drawing/2014/main" id="{B0A9E607-81F5-4155-B171-A1CBEA3772C9}"/>
              </a:ext>
            </a:extLst>
          </p:cNvPr>
          <p:cNvGrpSpPr/>
          <p:nvPr/>
        </p:nvGrpSpPr>
        <p:grpSpPr>
          <a:xfrm>
            <a:off x="4572000" y="5433187"/>
            <a:ext cx="4334035" cy="1275523"/>
            <a:chOff x="767408" y="4926344"/>
            <a:chExt cx="5472608" cy="1690405"/>
          </a:xfrm>
        </p:grpSpPr>
        <p:sp>
          <p:nvSpPr>
            <p:cNvPr id="9" name="Rectangle: Rounded Corners 8">
              <a:extLst>
                <a:ext uri="{FF2B5EF4-FFF2-40B4-BE49-F238E27FC236}">
                  <a16:creationId xmlns:a16="http://schemas.microsoft.com/office/drawing/2014/main" id="{2C5EA8DD-B868-4053-8ABD-BB4D285A2C59}"/>
                </a:ext>
              </a:extLst>
            </p:cNvPr>
            <p:cNvSpPr/>
            <p:nvPr/>
          </p:nvSpPr>
          <p:spPr>
            <a:xfrm>
              <a:off x="767408" y="4926344"/>
              <a:ext cx="5472608" cy="1690405"/>
            </a:xfrm>
            <a:prstGeom prst="roundRect">
              <a:avLst>
                <a:gd name="adj" fmla="val 10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sng"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حاشية</a:t>
              </a:r>
              <a:endParaRPr kumimoji="0" lang="en-US" sz="2400" b="1" i="0" u="sng"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EC66A28-2043-406C-88DD-EB8F2DA2D95E}"/>
                </a:ext>
              </a:extLst>
            </p:cNvPr>
            <p:cNvSpPr/>
            <p:nvPr/>
          </p:nvSpPr>
          <p:spPr>
            <a:xfrm>
              <a:off x="803412" y="5485570"/>
              <a:ext cx="5343575" cy="795376"/>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مي 5: 2</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2309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9535025-B9F5-4579-B04D-22199CCDE551}"/>
              </a:ext>
            </a:extLst>
          </p:cNvPr>
          <p:cNvSpPr/>
          <p:nvPr/>
        </p:nvSpPr>
        <p:spPr>
          <a:xfrm>
            <a:off x="263237" y="1755085"/>
            <a:ext cx="8686800"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lang="ar-JO" sz="24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مولود من امرأة                                      تكوين 3: 15</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مولود في بيت لحم							  ميخا 5: 2</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lang="ar-JO" sz="24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مولود من عذراء							  أشعياء 7: 14 </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من نسل إبراهيم							  تكوين 12: 3، 22: 18 </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lang="ar-JO" sz="24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من نسل إسحق							  تكوين 17: 19، 21: 12</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من نسل يعقوب							  عدد 24: 17 </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lang="ar-JO" sz="24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من سبط يهوذا							  تكوين 49: 10 </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وارث لعرش الملك داود					  2 صموئيل 7: 12-13</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lang="ar-JO" sz="24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اسمه عمانوئيل							  أشعياء 7: 14</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يقضي فترة في مصر						  هوشع 11: 1</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lang="ar-JO" sz="24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مذبحة الأطفال								  إرميا 31: 15</a:t>
            </a:r>
          </a:p>
          <a:p>
            <a:pPr marL="457200" marR="0" lvl="0" indent="-457200" algn="r" defTabSz="457200" rtl="1" eaLnBrk="0" fontAlgn="base" latinLnBrk="0" hangingPunct="0">
              <a:lnSpc>
                <a:spcPct val="100000"/>
              </a:lnSpc>
              <a:spcBef>
                <a:spcPct val="0"/>
              </a:spcBef>
              <a:spcAft>
                <a:spcPct val="0"/>
              </a:spcAft>
              <a:buClrTx/>
              <a:buSzTx/>
              <a:buFontTx/>
              <a:buAutoNum type="arabicPlain"/>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نبي يعد الطريق							  أشعياء 40: 3-5</a:t>
            </a:r>
            <a:endParaRPr kumimoji="0" lang="en-US" sz="24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3" name="Rectangle: Rounded Corners 2">
            <a:extLst>
              <a:ext uri="{FF2B5EF4-FFF2-40B4-BE49-F238E27FC236}">
                <a16:creationId xmlns:a16="http://schemas.microsoft.com/office/drawing/2014/main" id="{3E539AAE-6280-4155-869E-F5599BEABB24}"/>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النبوات المسيانية المتحققة</a:t>
            </a:r>
            <a:endParaRPr kumimoji="0" lang="en-GB"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328062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9535025-B9F5-4579-B04D-22199CCDE551}"/>
              </a:ext>
            </a:extLst>
          </p:cNvPr>
          <p:cNvSpPr/>
          <p:nvPr/>
        </p:nvSpPr>
        <p:spPr>
          <a:xfrm>
            <a:off x="318655" y="1755085"/>
            <a:ext cx="856210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13 مرفوض من شعبه						مزمور 69: 8، أشعياء 53: 3</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14 يدعى ناصرياً							أشعياء 11: 1</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15 يتكلم بأمثال							مزمور 78: 2-4 </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16 يشفي منكسري القلوب					أشعياء 61: 1-2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17 تتم خيانته							مزمور 41: 9، زكريا 11: 12-13</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18 مال لشراء حقل الفخاري				زكريا 11: 12-13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19 اتهم ظلماً								مزمور 35: 11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20 صامت أمام المشتكين عليه				أشعياء 53: 7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21 البصاق والضرب						أشعياء 50: 6</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22 مكروه بلا سبب						مزمور 35: 19، 69: 4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23 صلب مع مجرمين						أشعياء 53: 12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24 أعطي خلاً ليشرب						مزمور 69: 21</a:t>
            </a:r>
          </a:p>
          <a:p>
            <a:pPr marL="0" marR="0" lvl="0" indent="0" algn="r" defTabSz="457200" rtl="1" eaLnBrk="0" fontAlgn="base" latinLnBrk="0" hangingPunct="0">
              <a:lnSpc>
                <a:spcPct val="100000"/>
              </a:lnSpc>
              <a:spcBef>
                <a:spcPct val="0"/>
              </a:spcBef>
              <a:spcAft>
                <a:spcPct val="0"/>
              </a:spcAft>
              <a:buClrTx/>
              <a:buSzTx/>
              <a:buFontTx/>
              <a:buNone/>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 name="Rectangle: Rounded Corners 2">
            <a:extLst>
              <a:ext uri="{FF2B5EF4-FFF2-40B4-BE49-F238E27FC236}">
                <a16:creationId xmlns:a16="http://schemas.microsoft.com/office/drawing/2014/main" id="{4F418551-6944-417D-A0B4-88519E90761B}"/>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النبوات المسيانية المتحققة</a:t>
            </a:r>
            <a:endParaRPr kumimoji="0" lang="en-GB"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05683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plashy Images | Free Vectors, Stock Photos &amp; PSD">
            <a:extLst>
              <a:ext uri="{FF2B5EF4-FFF2-40B4-BE49-F238E27FC236}">
                <a16:creationId xmlns:a16="http://schemas.microsoft.com/office/drawing/2014/main" id="{2EEFFD1E-35FD-3332-8FA8-0DDB04EF7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 y="1654138"/>
            <a:ext cx="6736881" cy="44876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D45E288-7501-3369-CDC5-A1C1EB080172}"/>
              </a:ext>
            </a:extLst>
          </p:cNvPr>
          <p:cNvSpPr txBox="1"/>
          <p:nvPr/>
        </p:nvSpPr>
        <p:spPr>
          <a:xfrm>
            <a:off x="976814" y="2305581"/>
            <a:ext cx="726639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لنتطلع إليه</a:t>
            </a:r>
            <a:endPar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4F03E114-9628-1CA2-46D3-A51EFA7AE22A}"/>
              </a:ext>
            </a:extLst>
          </p:cNvPr>
          <p:cNvSpPr/>
          <p:nvPr/>
        </p:nvSpPr>
        <p:spPr>
          <a:xfrm>
            <a:off x="457644" y="695025"/>
            <a:ext cx="7544174" cy="13340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8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أمر</a:t>
            </a:r>
            <a:endParaRPr kumimoji="0" lang="en-US" sz="18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A4CCB6DF-DBD5-15EE-2CE3-BB564AEA87DE}"/>
              </a:ext>
            </a:extLst>
          </p:cNvPr>
          <p:cNvSpPr txBox="1"/>
          <p:nvPr/>
        </p:nvSpPr>
        <p:spPr>
          <a:xfrm>
            <a:off x="0" y="6269308"/>
            <a:ext cx="9144000" cy="584775"/>
          </a:xfrm>
          <a:prstGeom prst="rect">
            <a:avLst/>
          </a:prstGeom>
          <a:solidFill>
            <a:srgbClr val="FFFF00"/>
          </a:solidFill>
        </p:spPr>
        <p:txBody>
          <a:bodyPr wrap="square">
            <a:spAutoFit/>
          </a:bodyPr>
          <a:lstStyle/>
          <a:p>
            <a:pPr algn="ctr"/>
            <a:r>
              <a:rPr lang="ar-JO" sz="3200" dirty="0">
                <a:latin typeface="Arial" panose="020B0604020202020204" pitchFamily="34" charset="0"/>
                <a:cs typeface="Arial" panose="020B0604020202020204" pitchFamily="34" charset="0"/>
              </a:rPr>
              <a:t>تثبيت نظرنا على إعلان الله بخصوص المستقبل</a:t>
            </a:r>
            <a:endParaRPr lang="en-US" sz="3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613F86D-6338-0FD6-888C-F10CEC2F0B59}"/>
              </a:ext>
            </a:extLst>
          </p:cNvPr>
          <p:cNvSpPr txBox="1"/>
          <p:nvPr/>
        </p:nvSpPr>
        <p:spPr>
          <a:xfrm>
            <a:off x="5873075" y="3495878"/>
            <a:ext cx="3270923" cy="64633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sz="36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القسم السادس</a:t>
            </a:r>
            <a:endParaRPr kumimoji="0" lang="en-US" sz="3600" b="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D673155-9F92-8779-2C95-4A640EA1CD85}"/>
              </a:ext>
            </a:extLst>
          </p:cNvPr>
          <p:cNvSpPr txBox="1"/>
          <p:nvPr/>
        </p:nvSpPr>
        <p:spPr>
          <a:xfrm>
            <a:off x="5873076" y="4122987"/>
            <a:ext cx="327092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ما هي             العلامات؟</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16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9535025-B9F5-4579-B04D-22199CCDE551}"/>
              </a:ext>
            </a:extLst>
          </p:cNvPr>
          <p:cNvSpPr/>
          <p:nvPr/>
        </p:nvSpPr>
        <p:spPr>
          <a:xfrm>
            <a:off x="152400" y="1755085"/>
            <a:ext cx="875607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25 سمروا يديه ورجليه					مزمور 22: 16، زكريا 12: 10</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26 سخروا واستهزأوا به					مزمور 22: 7-8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27 اقترع الجنود على ثيابه					مزمور 22: 18 </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28 لن يكسر له عظم						خروج 12: 46، مزمور 34: 20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29 متروك من الله							مزمور 22: 1 </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30 صلى لأعدائه							مزمور 109: 4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31 يطعن الجنود جنبه						زكريا 12: 10 </a:t>
            </a: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32 دفن مع غني							أشعياء 53: 9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33 قام من الموت							مزمور 16: 10، 49: 15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34 صعد إلى السماء						مزمور 24: 7-10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35 جلس عن يمين الله						مزمور 68: 18 </a:t>
            </a:r>
          </a:p>
          <a:p>
            <a:pPr marL="0" marR="0" lvl="0" indent="0" algn="r" defTabSz="457200" rtl="1" eaLnBrk="0" fontAlgn="base" latinLnBrk="0" hangingPunct="0">
              <a:lnSpc>
                <a:spcPct val="100000"/>
              </a:lnSpc>
              <a:spcBef>
                <a:spcPct val="0"/>
              </a:spcBef>
              <a:spcAft>
                <a:spcPct val="0"/>
              </a:spcAft>
              <a:buClrTx/>
              <a:buSzTx/>
              <a:buFontTx/>
              <a:buNone/>
              <a:tabLst/>
              <a:defRPr/>
            </a:pPr>
            <a:r>
              <a:rPr lang="ar-JO" sz="2400" b="1" kern="0" dirty="0">
                <a:solidFill>
                  <a:prstClr val="white"/>
                </a:solidFill>
                <a:effectLst>
                  <a:glow rad="127000">
                    <a:srgbClr val="000000"/>
                  </a:glow>
                </a:effectLst>
                <a:latin typeface="Arial" charset="0"/>
                <a:ea typeface="ＭＳ Ｐゴシック" charset="0"/>
              </a:rPr>
              <a:t>36 صار ذبيحة خطية						أشعياء 53: 5-12  </a:t>
            </a:r>
            <a:r>
              <a:rPr kumimoji="0" lang="ar-JO"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p>
          <a:p>
            <a:pPr marL="0" marR="0" lvl="0" indent="0" algn="r" defTabSz="457200" rtl="1" eaLnBrk="0" fontAlgn="base" latinLnBrk="0" hangingPunct="0">
              <a:lnSpc>
                <a:spcPct val="100000"/>
              </a:lnSpc>
              <a:spcBef>
                <a:spcPct val="0"/>
              </a:spcBef>
              <a:spcAft>
                <a:spcPct val="0"/>
              </a:spcAft>
              <a:buClrTx/>
              <a:buSzTx/>
              <a:buFontTx/>
              <a:buNone/>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 name="Rectangle: Rounded Corners 2">
            <a:extLst>
              <a:ext uri="{FF2B5EF4-FFF2-40B4-BE49-F238E27FC236}">
                <a16:creationId xmlns:a16="http://schemas.microsoft.com/office/drawing/2014/main" id="{124D5C16-95B4-4DAA-9B89-C74A4B512179}"/>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النبوات المسيانية المتحققة</a:t>
            </a:r>
            <a:endParaRPr kumimoji="0" lang="en-GB"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16403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9F484E5-8021-4994-A910-8D80E88BE078}"/>
              </a:ext>
            </a:extLst>
          </p:cNvPr>
          <p:cNvSpPr/>
          <p:nvPr/>
        </p:nvSpPr>
        <p:spPr>
          <a:xfrm>
            <a:off x="801192" y="1664137"/>
            <a:ext cx="8510758"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lang="ar-JO" sz="2800" b="1" kern="0" dirty="0">
                <a:solidFill>
                  <a:prstClr val="white"/>
                </a:solidFill>
                <a:effectLst>
                  <a:glow rad="127000">
                    <a:srgbClr val="000000"/>
                  </a:glow>
                </a:effectLst>
                <a:latin typeface="Arial" charset="0"/>
                <a:ea typeface="ＭＳ Ｐゴシック" charset="0"/>
              </a:rPr>
              <a:t>ميخا 5: 2   مولود في بيت لحم</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endParaRPr lang="en-US" sz="2800" b="1" kern="0" dirty="0">
              <a:solidFill>
                <a:prstClr val="white"/>
              </a:solidFill>
              <a:effectLst>
                <a:glow rad="127000">
                  <a:srgbClr val="000000"/>
                </a:glow>
              </a:effectLst>
              <a:latin typeface="Arial" charset="0"/>
              <a:ea typeface="ＭＳ Ｐゴシック" charset="0"/>
            </a:endParaRPr>
          </a:p>
        </p:txBody>
      </p:sp>
      <p:sp>
        <p:nvSpPr>
          <p:cNvPr id="11" name="Rectangle: Rounded Corners 10">
            <a:extLst>
              <a:ext uri="{FF2B5EF4-FFF2-40B4-BE49-F238E27FC236}">
                <a16:creationId xmlns:a16="http://schemas.microsoft.com/office/drawing/2014/main" id="{EF4FAE5F-3737-4549-A98D-555B80B6345E}"/>
              </a:ext>
            </a:extLst>
          </p:cNvPr>
          <p:cNvSpPr/>
          <p:nvPr/>
        </p:nvSpPr>
        <p:spPr>
          <a:xfrm>
            <a:off x="241356" y="117748"/>
            <a:ext cx="648796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نبوات مسيانية                    متحققة</a:t>
            </a:r>
            <a:endParaRPr kumimoji="0" lang="en-GB" sz="40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12" name="Rectangle: Rounded Corners 11">
            <a:extLst>
              <a:ext uri="{FF2B5EF4-FFF2-40B4-BE49-F238E27FC236}">
                <a16:creationId xmlns:a16="http://schemas.microsoft.com/office/drawing/2014/main" id="{B4A90359-54D5-41BE-B75B-7CB104933054}"/>
              </a:ext>
            </a:extLst>
          </p:cNvPr>
          <p:cNvSpPr/>
          <p:nvPr/>
        </p:nvSpPr>
        <p:spPr>
          <a:xfrm>
            <a:off x="3699164" y="4585169"/>
            <a:ext cx="5090891"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lang="ar-JO" sz="2800" b="1" kern="0" dirty="0">
                <a:solidFill>
                  <a:prstClr val="white"/>
                </a:solidFill>
                <a:effectLst>
                  <a:glow rad="127000">
                    <a:srgbClr val="000000"/>
                  </a:glow>
                </a:effectLst>
                <a:latin typeface="Arial" charset="0"/>
                <a:ea typeface="ＭＳ Ｐゴシック" charset="0"/>
              </a:rPr>
              <a:t>ميخا 4: 3   لا حرب بعد</a:t>
            </a:r>
            <a:endParaRPr lang="en-US" sz="2800" b="1" kern="0" dirty="0">
              <a:solidFill>
                <a:prstClr val="white"/>
              </a:solidFill>
              <a:effectLst>
                <a:glow rad="127000">
                  <a:srgbClr val="000000"/>
                </a:glow>
              </a:effectLst>
              <a:latin typeface="Arial" charset="0"/>
              <a:ea typeface="ＭＳ Ｐゴシック" charset="0"/>
            </a:endParaRPr>
          </a:p>
        </p:txBody>
      </p:sp>
      <p:sp>
        <p:nvSpPr>
          <p:cNvPr id="13" name="Rectangle: Rounded Corners 12">
            <a:extLst>
              <a:ext uri="{FF2B5EF4-FFF2-40B4-BE49-F238E27FC236}">
                <a16:creationId xmlns:a16="http://schemas.microsoft.com/office/drawing/2014/main" id="{BA541CD6-6AB6-44EC-8E44-1AD65C06630B}"/>
              </a:ext>
            </a:extLst>
          </p:cNvPr>
          <p:cNvSpPr/>
          <p:nvPr/>
        </p:nvSpPr>
        <p:spPr>
          <a:xfrm>
            <a:off x="3396343" y="5276609"/>
            <a:ext cx="557259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نبوات مسيانية                  غير متحققة</a:t>
            </a:r>
            <a:endParaRPr kumimoji="0" lang="en-GB" sz="40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323440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5" name="Picture 114">
            <a:extLst>
              <a:ext uri="{FF2B5EF4-FFF2-40B4-BE49-F238E27FC236}">
                <a16:creationId xmlns:a16="http://schemas.microsoft.com/office/drawing/2014/main" id="{8BCACFF2-2AB2-4F96-8422-9673339C563D}"/>
              </a:ext>
            </a:extLst>
          </p:cNvPr>
          <p:cNvPicPr>
            <a:picLocks noChangeAspect="1"/>
          </p:cNvPicPr>
          <p:nvPr/>
        </p:nvPicPr>
        <p:blipFill>
          <a:blip r:embed="rId2"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126824" y="2601773"/>
            <a:ext cx="2009775" cy="3384965"/>
          </a:xfrm>
          <a:prstGeom prst="rect">
            <a:avLst/>
          </a:prstGeom>
        </p:spPr>
      </p:pic>
      <p:pic>
        <p:nvPicPr>
          <p:cNvPr id="3073" name="Picture 3072">
            <a:extLst>
              <a:ext uri="{FF2B5EF4-FFF2-40B4-BE49-F238E27FC236}">
                <a16:creationId xmlns:a16="http://schemas.microsoft.com/office/drawing/2014/main" id="{03240920-C01E-4E37-A92F-872A93F4B7BB}"/>
              </a:ext>
            </a:extLst>
          </p:cNvPr>
          <p:cNvPicPr>
            <a:picLocks noChangeAspect="1"/>
          </p:cNvPicPr>
          <p:nvPr/>
        </p:nvPicPr>
        <p:blipFill>
          <a:blip r:embed="rId3"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546530" y="2893325"/>
            <a:ext cx="3581400" cy="3104434"/>
          </a:xfrm>
          <a:prstGeom prst="rect">
            <a:avLst/>
          </a:prstGeom>
        </p:spPr>
      </p:pic>
      <p:sp>
        <p:nvSpPr>
          <p:cNvPr id="36" name="TextBox 35">
            <a:extLst>
              <a:ext uri="{FF2B5EF4-FFF2-40B4-BE49-F238E27FC236}">
                <a16:creationId xmlns:a16="http://schemas.microsoft.com/office/drawing/2014/main" id="{CA0633B4-BF01-49DD-A3FB-C4779DEF6935}"/>
              </a:ext>
            </a:extLst>
          </p:cNvPr>
          <p:cNvSpPr txBox="1"/>
          <p:nvPr/>
        </p:nvSpPr>
        <p:spPr>
          <a:xfrm>
            <a:off x="7720178" y="2644170"/>
            <a:ext cx="1502187" cy="1200329"/>
          </a:xfrm>
          <a:prstGeom prst="rect">
            <a:avLst/>
          </a:prstGeom>
          <a:noFill/>
        </p:spPr>
        <p:txBody>
          <a:bodyPr wrap="square" rtlCol="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سماوات جديدة  وأرض جديدة</a:t>
            </a:r>
            <a:endParaRPr kumimoji="0" lang="en-US"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5" name="Rectangle: Rounded Corners 4">
            <a:extLst>
              <a:ext uri="{FF2B5EF4-FFF2-40B4-BE49-F238E27FC236}">
                <a16:creationId xmlns:a16="http://schemas.microsoft.com/office/drawing/2014/main" id="{18466CB4-A763-4CD0-8F9C-24D2A61CBC1D}"/>
              </a:ext>
            </a:extLst>
          </p:cNvPr>
          <p:cNvSpPr/>
          <p:nvPr/>
        </p:nvSpPr>
        <p:spPr>
          <a:xfrm>
            <a:off x="156410" y="20466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lang="ar-JO" sz="4800" b="1" kern="0" baseline="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نبوات مسيانية                            متحققة وغير متحققة</a:t>
            </a:r>
            <a:endParaRPr kumimoji="0" lang="en-GB" sz="4800" b="1" i="0" u="non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30" name="Text Box 52">
            <a:extLst>
              <a:ext uri="{FF2B5EF4-FFF2-40B4-BE49-F238E27FC236}">
                <a16:creationId xmlns:a16="http://schemas.microsoft.com/office/drawing/2014/main" id="{6C950C25-F614-4B59-B75E-44BD020FABDA}"/>
              </a:ext>
            </a:extLst>
          </p:cNvPr>
          <p:cNvSpPr txBox="1">
            <a:spLocks noChangeArrowheads="1"/>
          </p:cNvSpPr>
          <p:nvPr/>
        </p:nvSpPr>
        <p:spPr bwMode="auto">
          <a:xfrm>
            <a:off x="5195852" y="6289311"/>
            <a:ext cx="3688687" cy="523220"/>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0" hangingPunct="0"/>
            <a:r>
              <a:rPr kumimoji="0" lang="ar-JO" sz="14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cs typeface="Arial" panose="020B0604020202020204" pitchFamily="34" charset="0"/>
              </a:rPr>
              <a:t>مقتبس بشكل كبير من سالم كربان، رسوم بيانية في الرؤيا (1979)، 49</a:t>
            </a:r>
            <a:endParaRPr lang="en-US" sz="1400" b="1" dirty="0">
              <a:solidFill>
                <a:srgbClr val="00000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4E2B5B19-E54C-4A7C-B266-37BA9A8A15F5}"/>
              </a:ext>
            </a:extLst>
          </p:cNvPr>
          <p:cNvSpPr txBox="1"/>
          <p:nvPr/>
        </p:nvSpPr>
        <p:spPr>
          <a:xfrm>
            <a:off x="5932554" y="3179607"/>
            <a:ext cx="2326190" cy="1200329"/>
          </a:xfrm>
          <a:prstGeom prst="rect">
            <a:avLst/>
          </a:prstGeom>
          <a:noFill/>
        </p:spPr>
        <p:txBody>
          <a:bodyPr wrap="square" rtlCol="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مجيء المسيح    الثاني للملك         في الألفية</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84" name="Picture 83">
            <a:extLst>
              <a:ext uri="{FF2B5EF4-FFF2-40B4-BE49-F238E27FC236}">
                <a16:creationId xmlns:a16="http://schemas.microsoft.com/office/drawing/2014/main" id="{562E4138-9D4E-445A-8BFE-E93EE23D873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32244" y="3289110"/>
            <a:ext cx="3494536" cy="2709033"/>
          </a:xfrm>
          <a:prstGeom prst="rect">
            <a:avLst/>
          </a:prstGeom>
        </p:spPr>
      </p:pic>
      <p:sp>
        <p:nvSpPr>
          <p:cNvPr id="65" name="TextBox 64">
            <a:extLst>
              <a:ext uri="{FF2B5EF4-FFF2-40B4-BE49-F238E27FC236}">
                <a16:creationId xmlns:a16="http://schemas.microsoft.com/office/drawing/2014/main" id="{99BF1887-5D3C-4250-9FC4-AD4868DA4A48}"/>
              </a:ext>
            </a:extLst>
          </p:cNvPr>
          <p:cNvSpPr txBox="1"/>
          <p:nvPr/>
        </p:nvSpPr>
        <p:spPr>
          <a:xfrm>
            <a:off x="4305021" y="3622272"/>
            <a:ext cx="1775250" cy="1200329"/>
          </a:xfrm>
          <a:prstGeom prst="rect">
            <a:avLst/>
          </a:prstGeom>
          <a:noFill/>
        </p:spPr>
        <p:txBody>
          <a:bodyPr wrap="square" rtlCol="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مجيء المسيح الأول من أجل الألم</a:t>
            </a:r>
            <a:endParaRPr kumimoji="0" lang="en-US"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pic>
        <p:nvPicPr>
          <p:cNvPr id="121" name="Picture 120">
            <a:extLst>
              <a:ext uri="{FF2B5EF4-FFF2-40B4-BE49-F238E27FC236}">
                <a16:creationId xmlns:a16="http://schemas.microsoft.com/office/drawing/2014/main" id="{10FBB36D-71BE-4655-BE1F-A476FB9D0617}"/>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823067" y="3622272"/>
            <a:ext cx="3396799" cy="2372855"/>
          </a:xfrm>
          <a:prstGeom prst="rect">
            <a:avLst/>
          </a:prstGeom>
        </p:spPr>
      </p:pic>
      <p:pic>
        <p:nvPicPr>
          <p:cNvPr id="106" name="Picture 105">
            <a:extLst>
              <a:ext uri="{FF2B5EF4-FFF2-40B4-BE49-F238E27FC236}">
                <a16:creationId xmlns:a16="http://schemas.microsoft.com/office/drawing/2014/main" id="{080E4083-A4B9-476B-AD1E-5555F2A4A030}"/>
              </a:ext>
            </a:extLst>
          </p:cNvPr>
          <p:cNvPicPr>
            <a:picLocks noChangeAspect="1"/>
          </p:cNvPicPr>
          <p:nvPr/>
        </p:nvPicPr>
        <p:blipFill>
          <a:blip r:embed="rId6"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rot="977195">
            <a:off x="940445" y="3853092"/>
            <a:ext cx="415343" cy="638909"/>
          </a:xfrm>
          <a:prstGeom prst="rect">
            <a:avLst/>
          </a:prstGeom>
        </p:spPr>
      </p:pic>
      <p:sp>
        <p:nvSpPr>
          <p:cNvPr id="123" name="TextBox 122">
            <a:extLst>
              <a:ext uri="{FF2B5EF4-FFF2-40B4-BE49-F238E27FC236}">
                <a16:creationId xmlns:a16="http://schemas.microsoft.com/office/drawing/2014/main" id="{61E4719F-C887-4B66-B953-0532681A78E1}"/>
              </a:ext>
            </a:extLst>
          </p:cNvPr>
          <p:cNvSpPr txBox="1"/>
          <p:nvPr/>
        </p:nvSpPr>
        <p:spPr>
          <a:xfrm>
            <a:off x="2750790" y="4139115"/>
            <a:ext cx="1335321" cy="830997"/>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السبي والعودة</a:t>
            </a:r>
            <a:endParaRPr kumimoji="0" lang="en-US"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8BF0660A-94B5-4B97-8633-314C90950884}"/>
              </a:ext>
            </a:extLst>
          </p:cNvPr>
          <p:cNvCxnSpPr>
            <a:cxnSpLocks/>
          </p:cNvCxnSpPr>
          <p:nvPr/>
        </p:nvCxnSpPr>
        <p:spPr bwMode="auto">
          <a:xfrm flipV="1">
            <a:off x="1385248" y="2446803"/>
            <a:ext cx="7349319" cy="1470492"/>
          </a:xfrm>
          <a:prstGeom prst="straightConnector1">
            <a:avLst/>
          </a:prstGeom>
          <a:solidFill>
            <a:srgbClr val="CC9B10"/>
          </a:solidFill>
          <a:ln w="76200" cap="flat" cmpd="sng" algn="ctr">
            <a:solidFill>
              <a:schemeClr val="bg1">
                <a:lumMod val="85000"/>
              </a:schemeClr>
            </a:solidFill>
            <a:prstDash val="solid"/>
            <a:round/>
            <a:headEnd type="none" w="med" len="med"/>
            <a:tailEnd type="stealth" w="med" len="lg"/>
          </a:ln>
          <a:effectLst/>
        </p:spPr>
      </p:cxnSp>
      <p:pic>
        <p:nvPicPr>
          <p:cNvPr id="3077" name="Picture 3076">
            <a:extLst>
              <a:ext uri="{FF2B5EF4-FFF2-40B4-BE49-F238E27FC236}">
                <a16:creationId xmlns:a16="http://schemas.microsoft.com/office/drawing/2014/main" id="{A9189F9E-D3DC-4D57-87E9-1CC452A40F01}"/>
              </a:ext>
            </a:extLst>
          </p:cNvPr>
          <p:cNvPicPr>
            <a:picLocks noChangeAspect="1"/>
          </p:cNvPicPr>
          <p:nvPr/>
        </p:nvPicPr>
        <p:blipFill>
          <a:blip r:embed="rId7">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845" y="4409711"/>
            <a:ext cx="2600325" cy="1590675"/>
          </a:xfrm>
          <a:prstGeom prst="rect">
            <a:avLst/>
          </a:prstGeom>
        </p:spPr>
      </p:pic>
      <p:sp>
        <p:nvSpPr>
          <p:cNvPr id="94" name="TextBox 93">
            <a:extLst>
              <a:ext uri="{FF2B5EF4-FFF2-40B4-BE49-F238E27FC236}">
                <a16:creationId xmlns:a16="http://schemas.microsoft.com/office/drawing/2014/main" id="{1C526676-2B55-4190-A611-F98262DEA7D5}"/>
              </a:ext>
            </a:extLst>
          </p:cNvPr>
          <p:cNvSpPr txBox="1"/>
          <p:nvPr/>
        </p:nvSpPr>
        <p:spPr>
          <a:xfrm>
            <a:off x="96157" y="5049428"/>
            <a:ext cx="1915682" cy="830997"/>
          </a:xfrm>
          <a:prstGeom prst="rect">
            <a:avLst/>
          </a:prstGeom>
          <a:noFill/>
        </p:spPr>
        <p:txBody>
          <a:bodyPr wrap="square" rtlCol="0">
            <a:spAutoFit/>
          </a:bodyPr>
          <a:lstStyle/>
          <a:p>
            <a:pPr algn="ctr" eaLnBrk="0" hangingPunct="0"/>
            <a:r>
              <a:rPr kumimoji="0" lang="ar-JO" sz="24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زمن          النبي</a:t>
            </a:r>
            <a:endParaRPr kumimoji="0" lang="en-US" sz="2400" b="1" i="0" u="none" strike="noStrike" kern="0" cap="none"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56400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p:bldP spid="65" grpId="0"/>
      <p:bldP spid="123" grpId="0"/>
      <p:bldP spid="9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5" name="Picture 114">
            <a:extLst>
              <a:ext uri="{FF2B5EF4-FFF2-40B4-BE49-F238E27FC236}">
                <a16:creationId xmlns:a16="http://schemas.microsoft.com/office/drawing/2014/main" id="{8BCACFF2-2AB2-4F96-8422-9673339C563D}"/>
              </a:ext>
            </a:extLst>
          </p:cNvPr>
          <p:cNvPicPr>
            <a:picLocks noChangeAspect="1"/>
          </p:cNvPicPr>
          <p:nvPr/>
        </p:nvPicPr>
        <p:blipFill>
          <a:blip r:embed="rId2"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126824" y="2601773"/>
            <a:ext cx="2009775" cy="3384965"/>
          </a:xfrm>
          <a:prstGeom prst="rect">
            <a:avLst/>
          </a:prstGeom>
        </p:spPr>
      </p:pic>
      <p:pic>
        <p:nvPicPr>
          <p:cNvPr id="3073" name="Picture 3072">
            <a:extLst>
              <a:ext uri="{FF2B5EF4-FFF2-40B4-BE49-F238E27FC236}">
                <a16:creationId xmlns:a16="http://schemas.microsoft.com/office/drawing/2014/main" id="{03240920-C01E-4E37-A92F-872A93F4B7BB}"/>
              </a:ext>
            </a:extLst>
          </p:cNvPr>
          <p:cNvPicPr>
            <a:picLocks noChangeAspect="1"/>
          </p:cNvPicPr>
          <p:nvPr/>
        </p:nvPicPr>
        <p:blipFill>
          <a:blip r:embed="rId3"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546530" y="2893325"/>
            <a:ext cx="3581400" cy="3104434"/>
          </a:xfrm>
          <a:prstGeom prst="rect">
            <a:avLst/>
          </a:prstGeom>
        </p:spPr>
      </p:pic>
      <p:sp>
        <p:nvSpPr>
          <p:cNvPr id="36" name="TextBox 35">
            <a:extLst>
              <a:ext uri="{FF2B5EF4-FFF2-40B4-BE49-F238E27FC236}">
                <a16:creationId xmlns:a16="http://schemas.microsoft.com/office/drawing/2014/main" id="{CA0633B4-BF01-49DD-A3FB-C4779DEF6935}"/>
              </a:ext>
            </a:extLst>
          </p:cNvPr>
          <p:cNvSpPr txBox="1"/>
          <p:nvPr/>
        </p:nvSpPr>
        <p:spPr>
          <a:xfrm>
            <a:off x="7720178" y="2644170"/>
            <a:ext cx="1502187" cy="1200329"/>
          </a:xfrm>
          <a:prstGeom prst="rect">
            <a:avLst/>
          </a:prstGeom>
          <a:noFill/>
        </p:spPr>
        <p:txBody>
          <a:bodyPr wrap="square" rtlCol="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سماوات جديدة  وأرض جديدة</a:t>
            </a:r>
            <a:endParaRPr kumimoji="0" lang="en-US"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5" name="Rectangle: Rounded Corners 4">
            <a:extLst>
              <a:ext uri="{FF2B5EF4-FFF2-40B4-BE49-F238E27FC236}">
                <a16:creationId xmlns:a16="http://schemas.microsoft.com/office/drawing/2014/main" id="{18466CB4-A763-4CD0-8F9C-24D2A61CBC1D}"/>
              </a:ext>
            </a:extLst>
          </p:cNvPr>
          <p:cNvSpPr/>
          <p:nvPr/>
        </p:nvSpPr>
        <p:spPr>
          <a:xfrm>
            <a:off x="156410" y="20466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نبوات مسيانية                            متحققة وغير متحققة</a:t>
            </a:r>
            <a:endParaRPr kumimoji="0" lang="en-GB" sz="48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30" name="Text Box 52">
            <a:extLst>
              <a:ext uri="{FF2B5EF4-FFF2-40B4-BE49-F238E27FC236}">
                <a16:creationId xmlns:a16="http://schemas.microsoft.com/office/drawing/2014/main" id="{6C950C25-F614-4B59-B75E-44BD020FABDA}"/>
              </a:ext>
            </a:extLst>
          </p:cNvPr>
          <p:cNvSpPr txBox="1">
            <a:spLocks noChangeArrowheads="1"/>
          </p:cNvSpPr>
          <p:nvPr/>
        </p:nvSpPr>
        <p:spPr bwMode="auto">
          <a:xfrm>
            <a:off x="5195852" y="6289311"/>
            <a:ext cx="3688687" cy="523220"/>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ar-JO" sz="1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مقتبس بشكل كبير من سالم كربان، رسوم بيانية في الرؤيا (1979)، 49</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4" name="TextBox 43">
            <a:extLst>
              <a:ext uri="{FF2B5EF4-FFF2-40B4-BE49-F238E27FC236}">
                <a16:creationId xmlns:a16="http://schemas.microsoft.com/office/drawing/2014/main" id="{4E2B5B19-E54C-4A7C-B266-37BA9A8A15F5}"/>
              </a:ext>
            </a:extLst>
          </p:cNvPr>
          <p:cNvSpPr txBox="1"/>
          <p:nvPr/>
        </p:nvSpPr>
        <p:spPr>
          <a:xfrm>
            <a:off x="5932554" y="3179607"/>
            <a:ext cx="2326190" cy="1200329"/>
          </a:xfrm>
          <a:prstGeom prst="rect">
            <a:avLst/>
          </a:prstGeom>
          <a:noFill/>
        </p:spPr>
        <p:txBody>
          <a:bodyPr wrap="square" rtlCol="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مجيء المسيح    الثاني للملك         في الألفية</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4" name="Picture 83">
            <a:extLst>
              <a:ext uri="{FF2B5EF4-FFF2-40B4-BE49-F238E27FC236}">
                <a16:creationId xmlns:a16="http://schemas.microsoft.com/office/drawing/2014/main" id="{562E4138-9D4E-445A-8BFE-E93EE23D873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32244" y="3289110"/>
            <a:ext cx="3494536" cy="2709033"/>
          </a:xfrm>
          <a:prstGeom prst="rect">
            <a:avLst/>
          </a:prstGeom>
        </p:spPr>
      </p:pic>
      <p:sp>
        <p:nvSpPr>
          <p:cNvPr id="65" name="TextBox 64">
            <a:extLst>
              <a:ext uri="{FF2B5EF4-FFF2-40B4-BE49-F238E27FC236}">
                <a16:creationId xmlns:a16="http://schemas.microsoft.com/office/drawing/2014/main" id="{99BF1887-5D3C-4250-9FC4-AD4868DA4A48}"/>
              </a:ext>
            </a:extLst>
          </p:cNvPr>
          <p:cNvSpPr txBox="1"/>
          <p:nvPr/>
        </p:nvSpPr>
        <p:spPr>
          <a:xfrm>
            <a:off x="4305021" y="3622272"/>
            <a:ext cx="1775250" cy="1200329"/>
          </a:xfrm>
          <a:prstGeom prst="rect">
            <a:avLst/>
          </a:prstGeom>
          <a:noFill/>
        </p:spPr>
        <p:txBody>
          <a:bodyPr wrap="square" rtlCol="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مجيء المسيح الأول من أجل الألم</a:t>
            </a:r>
            <a:endParaRPr kumimoji="0" lang="en-US"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pic>
        <p:nvPicPr>
          <p:cNvPr id="121" name="Picture 120">
            <a:extLst>
              <a:ext uri="{FF2B5EF4-FFF2-40B4-BE49-F238E27FC236}">
                <a16:creationId xmlns:a16="http://schemas.microsoft.com/office/drawing/2014/main" id="{10FBB36D-71BE-4655-BE1F-A476FB9D0617}"/>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823067" y="3622272"/>
            <a:ext cx="3396799" cy="2372855"/>
          </a:xfrm>
          <a:prstGeom prst="rect">
            <a:avLst/>
          </a:prstGeom>
        </p:spPr>
      </p:pic>
      <p:pic>
        <p:nvPicPr>
          <p:cNvPr id="106" name="Picture 105">
            <a:extLst>
              <a:ext uri="{FF2B5EF4-FFF2-40B4-BE49-F238E27FC236}">
                <a16:creationId xmlns:a16="http://schemas.microsoft.com/office/drawing/2014/main" id="{080E4083-A4B9-476B-AD1E-5555F2A4A030}"/>
              </a:ext>
            </a:extLst>
          </p:cNvPr>
          <p:cNvPicPr>
            <a:picLocks noChangeAspect="1"/>
          </p:cNvPicPr>
          <p:nvPr/>
        </p:nvPicPr>
        <p:blipFill>
          <a:blip r:embed="rId6"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rot="977195">
            <a:off x="940445" y="3853092"/>
            <a:ext cx="415343" cy="638909"/>
          </a:xfrm>
          <a:prstGeom prst="rect">
            <a:avLst/>
          </a:prstGeom>
        </p:spPr>
      </p:pic>
      <p:sp>
        <p:nvSpPr>
          <p:cNvPr id="123" name="TextBox 122">
            <a:extLst>
              <a:ext uri="{FF2B5EF4-FFF2-40B4-BE49-F238E27FC236}">
                <a16:creationId xmlns:a16="http://schemas.microsoft.com/office/drawing/2014/main" id="{61E4719F-C887-4B66-B953-0532681A78E1}"/>
              </a:ext>
            </a:extLst>
          </p:cNvPr>
          <p:cNvSpPr txBox="1"/>
          <p:nvPr/>
        </p:nvSpPr>
        <p:spPr>
          <a:xfrm>
            <a:off x="2750790" y="4139115"/>
            <a:ext cx="1335321" cy="830997"/>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السبي والعودة</a:t>
            </a:r>
            <a:endParaRPr kumimoji="0" lang="en-US"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8BF0660A-94B5-4B97-8633-314C90950884}"/>
              </a:ext>
            </a:extLst>
          </p:cNvPr>
          <p:cNvCxnSpPr>
            <a:cxnSpLocks/>
          </p:cNvCxnSpPr>
          <p:nvPr/>
        </p:nvCxnSpPr>
        <p:spPr bwMode="auto">
          <a:xfrm flipV="1">
            <a:off x="1385248" y="2446803"/>
            <a:ext cx="7349319" cy="1470492"/>
          </a:xfrm>
          <a:prstGeom prst="straightConnector1">
            <a:avLst/>
          </a:prstGeom>
          <a:solidFill>
            <a:srgbClr val="CC9B10"/>
          </a:solidFill>
          <a:ln w="76200" cap="flat" cmpd="sng" algn="ctr">
            <a:solidFill>
              <a:schemeClr val="bg1">
                <a:lumMod val="85000"/>
              </a:schemeClr>
            </a:solidFill>
            <a:prstDash val="solid"/>
            <a:round/>
            <a:headEnd type="none" w="med" len="med"/>
            <a:tailEnd type="stealth" w="med" len="lg"/>
          </a:ln>
          <a:effectLst/>
        </p:spPr>
      </p:cxnSp>
      <p:pic>
        <p:nvPicPr>
          <p:cNvPr id="3077" name="Picture 3076">
            <a:extLst>
              <a:ext uri="{FF2B5EF4-FFF2-40B4-BE49-F238E27FC236}">
                <a16:creationId xmlns:a16="http://schemas.microsoft.com/office/drawing/2014/main" id="{A9189F9E-D3DC-4D57-87E9-1CC452A40F01}"/>
              </a:ext>
            </a:extLst>
          </p:cNvPr>
          <p:cNvPicPr>
            <a:picLocks noChangeAspect="1"/>
          </p:cNvPicPr>
          <p:nvPr/>
        </p:nvPicPr>
        <p:blipFill>
          <a:blip r:embed="rId7">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845" y="4409711"/>
            <a:ext cx="2600325" cy="1590675"/>
          </a:xfrm>
          <a:prstGeom prst="rect">
            <a:avLst/>
          </a:prstGeom>
        </p:spPr>
      </p:pic>
      <p:sp>
        <p:nvSpPr>
          <p:cNvPr id="94" name="TextBox 93">
            <a:extLst>
              <a:ext uri="{FF2B5EF4-FFF2-40B4-BE49-F238E27FC236}">
                <a16:creationId xmlns:a16="http://schemas.microsoft.com/office/drawing/2014/main" id="{1C526676-2B55-4190-A611-F98262DEA7D5}"/>
              </a:ext>
            </a:extLst>
          </p:cNvPr>
          <p:cNvSpPr txBox="1"/>
          <p:nvPr/>
        </p:nvSpPr>
        <p:spPr>
          <a:xfrm>
            <a:off x="96157" y="5049428"/>
            <a:ext cx="1915682" cy="830997"/>
          </a:xfrm>
          <a:prstGeom prst="rect">
            <a:avLst/>
          </a:prstGeom>
          <a:noFill/>
        </p:spPr>
        <p:txBody>
          <a:bodyPr wrap="square" rtlCol="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قراءة         العهد القديم</a:t>
            </a:r>
            <a:endParaRPr kumimoji="0" lang="en-US" sz="24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38645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p:bldP spid="65" grpId="0"/>
      <p:bldP spid="123" grpId="0"/>
      <p:bldP spid="9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7E1111B-3964-40D3-AA06-D88C6158CBFF}"/>
              </a:ext>
            </a:extLst>
          </p:cNvPr>
          <p:cNvSpPr/>
          <p:nvPr/>
        </p:nvSpPr>
        <p:spPr>
          <a:xfrm>
            <a:off x="312822" y="192502"/>
            <a:ext cx="5910558"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ar-JO"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التطلع إلى المسيا</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 name="Rectangle: Rounded Corners 2">
            <a:extLst>
              <a:ext uri="{FF2B5EF4-FFF2-40B4-BE49-F238E27FC236}">
                <a16:creationId xmlns:a16="http://schemas.microsoft.com/office/drawing/2014/main" id="{1FF15C49-6133-493F-9662-245F9D92BC61}"/>
              </a:ext>
            </a:extLst>
          </p:cNvPr>
          <p:cNvSpPr/>
          <p:nvPr/>
        </p:nvSpPr>
        <p:spPr>
          <a:xfrm>
            <a:off x="2921820" y="5067028"/>
            <a:ext cx="5910558"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0" eaLnBrk="0" fontAlgn="base" latinLnBrk="0" hangingPunct="0">
              <a:lnSpc>
                <a:spcPct val="100000"/>
              </a:lnSpc>
              <a:spcBef>
                <a:spcPct val="0"/>
              </a:spcBef>
              <a:spcAft>
                <a:spcPct val="0"/>
              </a:spcAft>
              <a:buClrTx/>
              <a:buSzTx/>
              <a:buFontTx/>
              <a:buNone/>
              <a:tabLst/>
              <a:defRPr/>
            </a:pPr>
            <a:r>
              <a:rPr lang="ar-JO" sz="4800" b="1" kern="0" dirty="0">
                <a:solidFill>
                  <a:prstClr val="white"/>
                </a:solidFill>
                <a:effectLst>
                  <a:glow rad="127000">
                    <a:srgbClr val="000000"/>
                  </a:glow>
                </a:effectLst>
                <a:latin typeface="Arial" charset="0"/>
                <a:ea typeface="ＭＳ Ｐゴシック" charset="0"/>
              </a:rPr>
              <a:t>التطلع إلى رجوع المسيا</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259065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8466CB4-A763-4CD0-8F9C-24D2A61CBC1D}"/>
              </a:ext>
            </a:extLst>
          </p:cNvPr>
          <p:cNvSpPr/>
          <p:nvPr/>
        </p:nvSpPr>
        <p:spPr>
          <a:xfrm>
            <a:off x="1" y="192502"/>
            <a:ext cx="9144000"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lang="ar-JO" sz="4800" b="1" kern="0" dirty="0">
                <a:solidFill>
                  <a:prstClr val="white"/>
                </a:solidFill>
                <a:effectLst>
                  <a:glow rad="127000">
                    <a:srgbClr val="000000"/>
                  </a:glow>
                </a:effectLst>
                <a:latin typeface="Arial" charset="0"/>
                <a:ea typeface="ＭＳ Ｐゴシック" charset="0"/>
              </a:rPr>
              <a:t>خطاب جبل الزيتون</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pic>
        <p:nvPicPr>
          <p:cNvPr id="3" name="Picture 2">
            <a:extLst>
              <a:ext uri="{FF2B5EF4-FFF2-40B4-BE49-F238E27FC236}">
                <a16:creationId xmlns:a16="http://schemas.microsoft.com/office/drawing/2014/main" id="{0DF482F2-9673-4C1E-9720-2C79656BD952}"/>
              </a:ext>
            </a:extLst>
          </p:cNvPr>
          <p:cNvPicPr>
            <a:picLocks noChangeAspect="1"/>
          </p:cNvPicPr>
          <p:nvPr/>
        </p:nvPicPr>
        <p:blipFill>
          <a:blip r:embed="rId2"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25086" y="4630373"/>
            <a:ext cx="2920621" cy="1933173"/>
          </a:xfrm>
          <a:prstGeom prst="rect">
            <a:avLst/>
          </a:prstGeom>
        </p:spPr>
      </p:pic>
      <p:sp>
        <p:nvSpPr>
          <p:cNvPr id="6" name="Rectangle: Rounded Corners 5">
            <a:extLst>
              <a:ext uri="{FF2B5EF4-FFF2-40B4-BE49-F238E27FC236}">
                <a16:creationId xmlns:a16="http://schemas.microsoft.com/office/drawing/2014/main" id="{6C1155AB-DB39-48AE-80A5-BA06A4AF3ED6}"/>
              </a:ext>
            </a:extLst>
          </p:cNvPr>
          <p:cNvSpPr/>
          <p:nvPr/>
        </p:nvSpPr>
        <p:spPr>
          <a:xfrm>
            <a:off x="3131126" y="1935277"/>
            <a:ext cx="6012873" cy="174772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R="0" lvl="0" algn="r" defTabSz="457200" rtl="1" eaLnBrk="0" fontAlgn="base" latinLnBrk="0" hangingPunct="0">
              <a:lnSpc>
                <a:spcPct val="100000"/>
              </a:lnSpc>
              <a:spcBef>
                <a:spcPct val="0"/>
              </a:spcBef>
              <a:spcAft>
                <a:spcPct val="0"/>
              </a:spcAft>
              <a:buClrTx/>
              <a:buSzTx/>
              <a:tabLst/>
              <a:defRPr/>
            </a:pPr>
            <a:r>
              <a:rPr lang="ar-JO" sz="2600" b="1" u="sng" kern="0" dirty="0">
                <a:solidFill>
                  <a:prstClr val="white"/>
                </a:solidFill>
                <a:effectLst>
                  <a:glow rad="127000">
                    <a:srgbClr val="000000"/>
                  </a:glow>
                </a:effectLst>
                <a:latin typeface="Arial" charset="0"/>
                <a:ea typeface="ＭＳ Ｐゴシック" charset="0"/>
              </a:rPr>
              <a:t>3 أسئلة </a:t>
            </a:r>
            <a:r>
              <a:rPr lang="ar-JO" sz="2600" u="none" kern="0" dirty="0">
                <a:solidFill>
                  <a:prstClr val="white"/>
                </a:solidFill>
                <a:effectLst>
                  <a:glow rad="127000">
                    <a:srgbClr val="000000"/>
                  </a:glow>
                </a:effectLst>
                <a:latin typeface="Arial" charset="0"/>
                <a:ea typeface="ＭＳ Ｐゴシック" charset="0"/>
              </a:rPr>
              <a:t>(مت 24: 3)</a:t>
            </a:r>
            <a:r>
              <a:rPr kumimoji="0" lang="en-US" sz="2600" b="1"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rPr>
              <a:t>				</a:t>
            </a:r>
          </a:p>
          <a:p>
            <a:pPr marR="0" lvl="0" algn="r" defTabSz="457200" rtl="1" eaLnBrk="0" fontAlgn="base" latinLnBrk="0" hangingPunct="0">
              <a:lnSpc>
                <a:spcPct val="100000"/>
              </a:lnSpc>
              <a:spcBef>
                <a:spcPct val="0"/>
              </a:spcBef>
              <a:spcAft>
                <a:spcPct val="0"/>
              </a:spcAft>
              <a:buClrTx/>
              <a:buSzTx/>
              <a:tabLst/>
              <a:defRPr/>
            </a:pPr>
            <a:r>
              <a:rPr lang="ar-JO" sz="2600" b="1" kern="0" dirty="0">
                <a:solidFill>
                  <a:prstClr val="white"/>
                </a:solidFill>
                <a:effectLst>
                  <a:glow rad="127000">
                    <a:srgbClr val="000000"/>
                  </a:glow>
                </a:effectLst>
                <a:latin typeface="Arial" charset="0"/>
                <a:ea typeface="ＭＳ Ｐゴシック" charset="0"/>
              </a:rPr>
              <a:t>قل لنا، متى سوف (يتم تدمير الهيكل)؟</a:t>
            </a:r>
          </a:p>
          <a:p>
            <a:pPr marR="0" lvl="0" algn="r" defTabSz="457200" rtl="1" eaLnBrk="0" fontAlgn="base" latinLnBrk="0" hangingPunct="0">
              <a:lnSpc>
                <a:spcPct val="100000"/>
              </a:lnSpc>
              <a:spcBef>
                <a:spcPct val="0"/>
              </a:spcBef>
              <a:spcAft>
                <a:spcPct val="0"/>
              </a:spcAft>
              <a:buClrTx/>
              <a:buSzTx/>
              <a:tabLst/>
              <a:defRPr/>
            </a:pPr>
            <a:r>
              <a:rPr kumimoji="0" lang="ar-JO" sz="2600" b="1" u="none" kern="0" cap="none" normalizeH="0" baseline="0" noProof="0" dirty="0">
                <a:ln>
                  <a:noFill/>
                </a:ln>
                <a:solidFill>
                  <a:prstClr val="white"/>
                </a:solidFill>
                <a:effectLst>
                  <a:glow rad="127000">
                    <a:srgbClr val="000000"/>
                  </a:glow>
                </a:effectLst>
                <a:uLnTx/>
                <a:uFillTx/>
                <a:latin typeface="Arial" charset="0"/>
                <a:ea typeface="ＭＳ Ｐゴシック" charset="0"/>
              </a:rPr>
              <a:t>ما</a:t>
            </a:r>
            <a:r>
              <a:rPr kumimoji="0" lang="ar-JO" sz="2600" b="1" u="none" kern="0" cap="none" normalizeH="0" noProof="0" dirty="0">
                <a:ln>
                  <a:noFill/>
                </a:ln>
                <a:solidFill>
                  <a:prstClr val="white"/>
                </a:solidFill>
                <a:effectLst>
                  <a:glow rad="127000">
                    <a:srgbClr val="000000"/>
                  </a:glow>
                </a:effectLst>
                <a:uLnTx/>
                <a:uFillTx/>
                <a:latin typeface="Arial" charset="0"/>
                <a:ea typeface="ＭＳ Ｐゴシック" charset="0"/>
              </a:rPr>
              <a:t> هي علامة مجيئك؟</a:t>
            </a:r>
          </a:p>
          <a:p>
            <a:pPr marR="0" lvl="0" algn="r" defTabSz="457200" rtl="1" eaLnBrk="0" fontAlgn="base" latinLnBrk="0" hangingPunct="0">
              <a:lnSpc>
                <a:spcPct val="100000"/>
              </a:lnSpc>
              <a:spcBef>
                <a:spcPct val="0"/>
              </a:spcBef>
              <a:spcAft>
                <a:spcPct val="0"/>
              </a:spcAft>
              <a:buClrTx/>
              <a:buSzTx/>
              <a:tabLst/>
              <a:defRPr/>
            </a:pPr>
            <a:r>
              <a:rPr lang="ar-JO" sz="2600" b="1" kern="0" baseline="0" dirty="0">
                <a:solidFill>
                  <a:prstClr val="white"/>
                </a:solidFill>
                <a:effectLst>
                  <a:glow rad="127000">
                    <a:srgbClr val="000000"/>
                  </a:glow>
                </a:effectLst>
                <a:latin typeface="Arial" charset="0"/>
                <a:ea typeface="ＭＳ Ｐゴシック" charset="0"/>
              </a:rPr>
              <a:t>وانقضاء</a:t>
            </a:r>
            <a:r>
              <a:rPr lang="ar-JO" sz="2600" b="1" kern="0" dirty="0">
                <a:solidFill>
                  <a:prstClr val="white"/>
                </a:solidFill>
                <a:effectLst>
                  <a:glow rad="127000">
                    <a:srgbClr val="000000"/>
                  </a:glow>
                </a:effectLst>
                <a:latin typeface="Arial" charset="0"/>
                <a:ea typeface="ＭＳ Ｐゴシック" charset="0"/>
              </a:rPr>
              <a:t> الدهر؟</a:t>
            </a:r>
            <a:endParaRPr kumimoji="0" lang="en-GB" sz="2600" b="1" u="none" kern="0" cap="none" normalizeH="0" baseline="0" noProof="0" dirty="0">
              <a:ln>
                <a:noFill/>
              </a:ln>
              <a:solidFill>
                <a:prstClr val="white"/>
              </a:solidFill>
              <a:effectLst>
                <a:glow rad="127000">
                  <a:srgbClr val="000000"/>
                </a:glow>
              </a:effectLst>
              <a:uLnTx/>
              <a:uFillTx/>
              <a:latin typeface="Arial" charset="0"/>
              <a:ea typeface="ＭＳ Ｐゴシック" charset="0"/>
            </a:endParaRPr>
          </a:p>
        </p:txBody>
      </p:sp>
      <p:sp>
        <p:nvSpPr>
          <p:cNvPr id="7" name="Rectangle: Rounded Corners 6">
            <a:extLst>
              <a:ext uri="{FF2B5EF4-FFF2-40B4-BE49-F238E27FC236}">
                <a16:creationId xmlns:a16="http://schemas.microsoft.com/office/drawing/2014/main" id="{B5EE9B32-4DE9-414A-B160-49BE73311C23}"/>
              </a:ext>
            </a:extLst>
          </p:cNvPr>
          <p:cNvSpPr/>
          <p:nvPr/>
        </p:nvSpPr>
        <p:spPr>
          <a:xfrm>
            <a:off x="0" y="1935277"/>
            <a:ext cx="3338945" cy="1747722"/>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R="0" lvl="0" algn="r" defTabSz="457200" rtl="1" eaLnBrk="0" fontAlgn="base" latinLnBrk="0" hangingPunct="0">
              <a:lnSpc>
                <a:spcPct val="100000"/>
              </a:lnSpc>
              <a:spcBef>
                <a:spcPct val="0"/>
              </a:spcBef>
              <a:spcAft>
                <a:spcPct val="0"/>
              </a:spcAft>
              <a:buClrTx/>
              <a:buSzTx/>
              <a:tabLst/>
              <a:defRPr/>
            </a:pPr>
            <a:r>
              <a:rPr lang="ar-JO" sz="2600" b="1" u="sng" kern="0" dirty="0">
                <a:solidFill>
                  <a:prstClr val="white"/>
                </a:solidFill>
                <a:effectLst>
                  <a:glow rad="127000">
                    <a:srgbClr val="000000"/>
                  </a:glow>
                </a:effectLst>
                <a:latin typeface="Arial" charset="0"/>
                <a:ea typeface="ＭＳ Ｐゴシック" charset="0"/>
              </a:rPr>
              <a:t>الإجابات</a:t>
            </a:r>
            <a:endParaRPr kumimoji="0" lang="en-US" sz="26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R="0" lvl="0" algn="r" defTabSz="457200" rtl="0" eaLnBrk="0" fontAlgn="base" latinLnBrk="0" hangingPunct="0">
              <a:lnSpc>
                <a:spcPct val="100000"/>
              </a:lnSpc>
              <a:spcBef>
                <a:spcPct val="0"/>
              </a:spcBef>
              <a:spcAft>
                <a:spcPct val="0"/>
              </a:spcAft>
              <a:buClrTx/>
              <a:buSzTx/>
              <a:tabLst/>
              <a:defRPr/>
            </a:pPr>
            <a:r>
              <a:rPr lang="ar-JO" sz="2600" b="1" kern="0" dirty="0">
                <a:solidFill>
                  <a:prstClr val="white"/>
                </a:solidFill>
                <a:effectLst>
                  <a:glow rad="127000">
                    <a:srgbClr val="000000"/>
                  </a:glow>
                </a:effectLst>
                <a:latin typeface="Arial" charset="0"/>
                <a:ea typeface="ＭＳ Ｐゴシック" charset="0"/>
              </a:rPr>
              <a:t>لوقا 21: 20-24 </a:t>
            </a:r>
          </a:p>
          <a:p>
            <a:pPr marR="0" lvl="0" algn="r" defTabSz="457200" rtl="0" eaLnBrk="0" fontAlgn="base" latinLnBrk="0" hangingPunct="0">
              <a:lnSpc>
                <a:spcPct val="100000"/>
              </a:lnSpc>
              <a:spcBef>
                <a:spcPct val="0"/>
              </a:spcBef>
              <a:spcAft>
                <a:spcPct val="0"/>
              </a:spcAft>
              <a:buClrTx/>
              <a:buSzTx/>
              <a:tabLst/>
              <a:defRPr/>
            </a:pPr>
            <a:r>
              <a:rPr kumimoji="0" lang="ar-JO"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متى 24: 15-44 </a:t>
            </a:r>
          </a:p>
          <a:p>
            <a:pPr marR="0" lvl="0" algn="r" defTabSz="457200" rtl="0" eaLnBrk="0" fontAlgn="base" latinLnBrk="0" hangingPunct="0">
              <a:lnSpc>
                <a:spcPct val="100000"/>
              </a:lnSpc>
              <a:spcBef>
                <a:spcPct val="0"/>
              </a:spcBef>
              <a:spcAft>
                <a:spcPct val="0"/>
              </a:spcAft>
              <a:buClrTx/>
              <a:buSzTx/>
              <a:tabLst/>
              <a:defRPr/>
            </a:pPr>
            <a:r>
              <a:rPr lang="ar-JO" sz="2600" b="1" kern="0" dirty="0">
                <a:solidFill>
                  <a:prstClr val="white"/>
                </a:solidFill>
                <a:effectLst>
                  <a:glow rad="127000">
                    <a:srgbClr val="000000"/>
                  </a:glow>
                </a:effectLst>
                <a:latin typeface="Arial" charset="0"/>
                <a:ea typeface="ＭＳ Ｐゴシック" charset="0"/>
              </a:rPr>
              <a:t>متى 24: 4-14</a:t>
            </a:r>
            <a:endParaRPr kumimoji="0" lang="en-US"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78275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3200" b="1" kern="0" dirty="0">
                <a:solidFill>
                  <a:schemeClr val="bg1"/>
                </a:solidFill>
                <a:effectLst>
                  <a:glow rad="127000">
                    <a:srgbClr val="000000"/>
                  </a:glow>
                </a:effectLst>
                <a:latin typeface="Arial" charset="0"/>
                <a:ea typeface="ＭＳ Ｐゴシック" charset="0"/>
              </a:rPr>
              <a:t>مت 24: 4-14    علامات </a:t>
            </a:r>
            <a:r>
              <a:rPr lang="ar-JO" sz="3200" b="1" kern="0" dirty="0">
                <a:solidFill>
                  <a:srgbClr val="FFFF00"/>
                </a:solidFill>
                <a:effectLst>
                  <a:glow rad="127000">
                    <a:srgbClr val="000000"/>
                  </a:glow>
                </a:effectLst>
                <a:latin typeface="Arial" charset="0"/>
                <a:ea typeface="ＭＳ Ｐゴシック" charset="0"/>
              </a:rPr>
              <a:t>انقضاء الدهر</a:t>
            </a:r>
            <a:endParaRPr lang="en-US" sz="3200" b="1" kern="0" dirty="0">
              <a:solidFill>
                <a:srgbClr val="FFFF00"/>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285879" y="1729326"/>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4 فأجاب يسوع وقال لهم: أنظروا! لا يضلكم أحد 5 فإن كثيرين سيأتون باسمي قائلين: أنا هو المسيح! ويضلون كثيرين 6 وسوف تسمعون بحروب وأخبار حروب. انظروا، لا ترتاعوا. لأنه لا بد أن تكون هذه كلها، </a:t>
            </a:r>
            <a:r>
              <a:rPr lang="ar-JO" sz="24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ولكن ليس المنتهى بعد </a:t>
            </a:r>
            <a:r>
              <a:rPr lang="ar-JO"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rPr>
              <a:t>7</a:t>
            </a:r>
            <a:r>
              <a:rPr lang="ar-JO" sz="24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 </a:t>
            </a:r>
            <a:r>
              <a:rPr lang="ar-JO"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لأنه تقوم أمة على أمة ومملكة على مملكة، وتكون مجاعات وأوبئة وزلازل في أماكن 8 </a:t>
            </a:r>
            <a:r>
              <a:rPr lang="ar-JO" sz="24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ولكن هذه كلها مبتدأ</a:t>
            </a:r>
            <a:r>
              <a:rPr lang="ar-JO"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 الأوجاع.</a:t>
            </a:r>
            <a:endParaRPr lang="en-US"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eaLnBrk="0" fontAlgn="base" hangingPunct="0">
              <a:spcBef>
                <a:spcPct val="0"/>
              </a:spcBef>
              <a:spcAft>
                <a:spcPct val="0"/>
              </a:spcAft>
              <a:defRPr/>
            </a:pPr>
            <a:endParaRPr lang="en-US"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algn="r" rtl="1" eaLnBrk="0" fontAlgn="base" hangingPunct="0">
              <a:spcBef>
                <a:spcPct val="0"/>
              </a:spcBef>
              <a:spcAft>
                <a:spcPct val="0"/>
              </a:spcAft>
              <a:defRPr/>
            </a:pPr>
            <a:r>
              <a:rPr kumimoji="0" lang="ar-JO" i="0" u="none" kern="0" cap="none" normalizeH="0" baseline="0" noProof="0" dirty="0">
                <a:ln>
                  <a:noFill/>
                </a:ln>
                <a:solidFill>
                  <a:schemeClr val="bg1"/>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9 حينئذ يسلمونكم إلى ضيق ويقتلونكم، وتكونون مبغضين من جميع الأمم لأجل اسمي 10 وحينئذ يعثر كثيرون ويسلمون بعضهم بعضاً ويبغضون بعضهم بعضاً 11 ويقوم أنبياء كذبة كثيرون ويضلون كثيرين 12 ولكثرة الإثم تبرد محبة الكثيرين 13 </a:t>
            </a:r>
            <a:r>
              <a:rPr kumimoji="0" lang="ar-JO" sz="2400" b="1" i="0" u="none" kern="0" cap="none"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ولكن الذي يصبر إلى المنتهى </a:t>
            </a:r>
            <a:r>
              <a:rPr kumimoji="0" lang="ar-JO" i="0" u="none" kern="0" cap="none" normalizeH="0" baseline="0" noProof="0" dirty="0">
                <a:ln>
                  <a:noFill/>
                </a:ln>
                <a:solidFill>
                  <a:schemeClr val="bg1"/>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فهذا يخلص 14 ويكرز ببشارة الملكوت هذه في كل المسكونة شهادة لجميع الأمم. </a:t>
            </a:r>
            <a:r>
              <a:rPr kumimoji="0" lang="ar-JO" sz="2400" b="1" i="0" u="none" kern="0" cap="none"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ثم يأتي المنتهى.</a:t>
            </a:r>
            <a:endParaRPr kumimoji="0" lang="en-GB" sz="2400" b="1" i="0" u="none" kern="0" cap="none"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75977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3200" b="1" kern="0" dirty="0">
                <a:solidFill>
                  <a:prstClr val="white"/>
                </a:solidFill>
                <a:effectLst>
                  <a:glow rad="127000">
                    <a:srgbClr val="000000"/>
                  </a:glow>
                </a:effectLst>
                <a:latin typeface="Arial" charset="0"/>
                <a:ea typeface="ＭＳ Ｐゴシック" charset="0"/>
              </a:rPr>
              <a:t>مت 24: 4-14    </a:t>
            </a:r>
            <a:r>
              <a:rPr lang="ar-JO" sz="3200" b="1" u="sng" kern="0" dirty="0">
                <a:solidFill>
                  <a:srgbClr val="FFFF00"/>
                </a:solidFill>
                <a:effectLst>
                  <a:glow rad="127000">
                    <a:srgbClr val="000000"/>
                  </a:glow>
                </a:effectLst>
                <a:latin typeface="Arial" charset="0"/>
                <a:ea typeface="ＭＳ Ｐゴシック" charset="0"/>
              </a:rPr>
              <a:t>علامات</a:t>
            </a:r>
            <a:r>
              <a:rPr lang="ar-JO" sz="3200" b="1" kern="0" dirty="0">
                <a:solidFill>
                  <a:prstClr val="white"/>
                </a:solidFill>
                <a:effectLst>
                  <a:glow rad="127000">
                    <a:srgbClr val="000000"/>
                  </a:glow>
                </a:effectLst>
                <a:latin typeface="Arial" charset="0"/>
                <a:ea typeface="ＭＳ Ｐゴシック" charset="0"/>
              </a:rPr>
              <a:t> انقضاء الدهر</a:t>
            </a:r>
          </a:p>
          <a:p>
            <a:pPr algn="ctr" eaLnBrk="0" fontAlgn="base" hangingPunct="0">
              <a:spcBef>
                <a:spcPct val="0"/>
              </a:spcBef>
              <a:spcAft>
                <a:spcPct val="0"/>
              </a:spcAft>
              <a:defRPr/>
            </a:pPr>
            <a:endParaRPr lang="ar-JO" sz="3200" b="1" kern="0" dirty="0">
              <a:solidFill>
                <a:prstClr val="white"/>
              </a:solidFill>
              <a:effectLst>
                <a:glow rad="127000">
                  <a:srgbClr val="000000"/>
                </a:glow>
              </a:effectLst>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4 فأجاب يسوع وقال لهم: أنظروا! لا يضلكم أحد 5 فإن كثيرين سيأتون باسمي قائلين: أنا هو المسيح! ويضلون كثيرين 6 وسوف تسمعون بحروب وأخبار حروب. انظروا، لا ترتاعوا. لأنه لا بد أن تكون هذه كلها، ولكن ليس المنتهى بعد 7 لأنه تقوم أمة على أمة ومملكة على مملكة، وتكون مجاعات وأوبئة وزلازل في أماكن 8 ولكن هذه كلها مبتدأ الأوجاع.</a:t>
            </a:r>
          </a:p>
          <a:p>
            <a:pPr eaLnBrk="0" fontAlgn="base" hangingPunct="0">
              <a:spcBef>
                <a:spcPct val="0"/>
              </a:spcBef>
              <a:spcAft>
                <a:spcPct val="0"/>
              </a:spcAft>
              <a:defRPr/>
            </a:pPr>
            <a:endParaRPr lang="ar-JO"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algn="r" rtl="1" eaLnBrk="0" fontAlgn="base" hangingPunct="0">
              <a:spcBef>
                <a:spcPct val="0"/>
              </a:spcBef>
              <a:spcAft>
                <a:spcPct val="0"/>
              </a:spcAft>
              <a:defRPr/>
            </a:pPr>
            <a:r>
              <a:rPr lang="ar-JO"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9 حينئذ يسلمونكم إلى ضيق ويقتلونكم، وتكونون مبغضين من جميع الأمم لأجل اسمي 10 وحينئذ يعثر كثيرون ويسلمون بعضهم بعضاً ويبغضون بعضهم بعضاً 11 ويقوم أنبياء كذبة كثيرون ويضلون كثيرين 12 ولكثرة الإثم تبرد محبة الكثيرين 13 ولكن الذي يصبر إلى المنتهى فهذا يخلص 14 ويكرز ببشارة الملكوت هذه في كل المسكونة شهادة لجميع الأمم. ثم يأتي المنتهى.</a:t>
            </a:r>
          </a:p>
        </p:txBody>
      </p:sp>
    </p:spTree>
    <p:extLst>
      <p:ext uri="{BB962C8B-B14F-4D97-AF65-F5344CB8AC3E}">
        <p14:creationId xmlns:p14="http://schemas.microsoft.com/office/powerpoint/2010/main" val="93759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مت 24: 4-14    </a:t>
            </a:r>
            <a:r>
              <a:rPr kumimoji="0" lang="ar-JO" sz="3200" b="1" i="0" u="sng"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علامات</a:t>
            </a: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 انقضاء الدهر</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 فأجاب يسوع وقال لهم: أنظروا! لا يضلكم أحد 5 فإن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كثيرين سيأتون باسمي قائلين: أنا هو المسيح!</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ويضلون كثيرين 6 وسوف تسمعون بحروب وأخبار حروب. انظروا، لا ترتاعوا. لأنه لا بد أن تكون هذه كلها، ولكن ليس المنتهى بعد 7 لأنه تقوم أمة على أمة ومملكة على مملكة، وتكون مجاعات وأوبئة وزلازل في أماكن 8 ولكن هذه كلها مبتدأ الأوجاع.</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9 حينئذ يسلمونكم إلى ضيق ويقتلونكم، وتكونون مبغضين من جميع الأمم لأجل اسمي 10 وحينئذ يعثر كثيرون ويسلمون بعضهم بعضاً ويبغضون بعضهم بعضاً 11 ويقوم أنبياء كذبة كثيرون ويضلون كثيرين 12 ولكثرة الإثم تبرد محبة الكثيرين 13 ولكن الذي يصبر إلى المنتهى فهذا يخلص 14 ويكرز ببشارة الملكوت هذه في كل المسكونة شهادة لجميع الأمم. ثم يأتي المنتهى.</a:t>
            </a: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463181"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000" b="1" kern="0" dirty="0">
                <a:solidFill>
                  <a:srgbClr val="FFFF00"/>
                </a:solidFill>
                <a:effectLst>
                  <a:glow rad="127000">
                    <a:srgbClr val="000000"/>
                  </a:glow>
                </a:effectLst>
                <a:latin typeface="Arial" charset="0"/>
                <a:ea typeface="ＭＳ Ｐゴシック" charset="0"/>
              </a:rPr>
              <a:t>أنبياء كذبة</a:t>
            </a: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331773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مت 24: 4-14    </a:t>
            </a:r>
            <a:r>
              <a:rPr kumimoji="0" lang="ar-JO" sz="3200" b="1" i="0" u="sng"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علامات</a:t>
            </a: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 انقضاء الدهر</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 فأجاب يسوع وقال لهم: أنظروا! لا يضلكم أحد 5 فإن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كثيرين سيأتون باسمي قائلين: أنا هو المسيح!</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ويضلون كثيرين 6 وسوف تسمعون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بحروب وأخبار حروب.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انظروا، لا ترتاعوا. لأنه لا بد أن تكون هذه كلها، ولكن ليس المنتهى بعد 7 لأنه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تقوم أمة على أمة ومملكة على مملكة،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وتكون مجاعات وأوبئة وزلازل في أماكن 8 ولكن هذه كلها مبتدأ الأوجاع.</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9 حينئذ يسلمونكم إلى ضيق ويقتلونكم، وتكونون مبغضين من جميع الأمم لأجل اسمي 10 وحينئذ يعثر كثيرون ويسلمون بعضهم بعضاً ويبغضون بعضهم بعضاً 11 ويقوم أنبياء كذبة كثيرون ويضلون كثيرين 12 ولكثرة الإثم تبرد محبة الكثيرين 13 ولكن الذي يصبر إلى المنتهى فهذا يخلص 14 ويكرز ببشارة الملكوت هذه في كل المسكونة شهادة لجميع الأمم. ثم يأتي المنتهى.</a:t>
            </a:r>
          </a:p>
          <a:p>
            <a:pPr eaLnBrk="0" fontAlgn="base" hangingPunct="0">
              <a:spcBef>
                <a:spcPct val="0"/>
              </a:spcBef>
              <a:spcAft>
                <a:spcPct val="0"/>
              </a:spcAft>
              <a:defRPr/>
            </a:pP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ts val="1200"/>
              </a:spcAft>
              <a:defRPr/>
            </a:pPr>
            <a:r>
              <a:rPr kumimoji="0" lang="ar-JO"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أنبياء كذبة</a:t>
            </a: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a:p>
            <a:pPr algn="ctr" eaLnBrk="0" fontAlgn="base" hangingPunct="0">
              <a:spcBef>
                <a:spcPct val="0"/>
              </a:spcBef>
              <a:spcAft>
                <a:spcPct val="0"/>
              </a:spcAft>
              <a:defRPr/>
            </a:pPr>
            <a:r>
              <a:rPr lang="ar-JO" sz="2000" b="1" kern="0" dirty="0">
                <a:solidFill>
                  <a:srgbClr val="FFFF00"/>
                </a:solidFill>
                <a:effectLst>
                  <a:glow rad="127000">
                    <a:srgbClr val="000000"/>
                  </a:glow>
                </a:effectLst>
                <a:latin typeface="Arial" charset="0"/>
                <a:ea typeface="ＭＳ Ｐゴシック" charset="0"/>
              </a:rPr>
              <a:t>حروب بين الأمم</a:t>
            </a:r>
            <a:endParaRPr lang="en-GB" sz="2000" b="1" kern="0" dirty="0">
              <a:solidFill>
                <a:srgbClr val="FFFF00"/>
              </a:solidFill>
              <a:effectLst>
                <a:glow rad="127000">
                  <a:srgbClr val="000000"/>
                </a:glow>
              </a:effectLst>
              <a:latin typeface="Arial" charset="0"/>
              <a:ea typeface="ＭＳ Ｐゴシック" charset="0"/>
            </a:endParaRPr>
          </a:p>
          <a:p>
            <a:pPr algn="ct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247282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186EC1A-81DC-423F-BC5F-6FA24606ACD1}"/>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lang="ar-JO" sz="4800" b="1" kern="0" dirty="0">
                <a:solidFill>
                  <a:prstClr val="white"/>
                </a:solidFill>
                <a:effectLst>
                  <a:glow rad="127000">
                    <a:srgbClr val="000000"/>
                  </a:glow>
                </a:effectLst>
                <a:latin typeface="Arial" charset="0"/>
                <a:ea typeface="ＭＳ Ｐゴシック" charset="0"/>
              </a:rPr>
              <a:t>العلامات: أين نذهب</a:t>
            </a:r>
            <a:endPar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endParaRPr>
          </a:p>
        </p:txBody>
      </p:sp>
      <p:pic>
        <p:nvPicPr>
          <p:cNvPr id="3" name="Picture 2" descr="Oxymoron | Oxymoron, Funny signs, Fun signs">
            <a:extLst>
              <a:ext uri="{FF2B5EF4-FFF2-40B4-BE49-F238E27FC236}">
                <a16:creationId xmlns:a16="http://schemas.microsoft.com/office/drawing/2014/main" id="{2CC82C93-D179-4718-B263-A019CBC1E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30967"/>
            <a:ext cx="6897585" cy="51719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unny and oxymoron signs !!!!!! | Funny signs, Signs, Sign o' the times">
            <a:extLst>
              <a:ext uri="{FF2B5EF4-FFF2-40B4-BE49-F238E27FC236}">
                <a16:creationId xmlns:a16="http://schemas.microsoft.com/office/drawing/2014/main" id="{24EEC1B6-CA64-423A-9995-E1DB344E3A9C}"/>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917919" y="1548384"/>
            <a:ext cx="8043201" cy="47545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20+ Oxymorons ideas | oxymoron, funny signs, bones funny">
            <a:extLst>
              <a:ext uri="{FF2B5EF4-FFF2-40B4-BE49-F238E27FC236}">
                <a16:creationId xmlns:a16="http://schemas.microsoft.com/office/drawing/2014/main" id="{20B04041-29A2-4718-ABEC-6B048D4BF7C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765682" y="2815218"/>
            <a:ext cx="6378318" cy="404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51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مت 24: 4-14    </a:t>
            </a:r>
            <a:r>
              <a:rPr kumimoji="0" lang="ar-JO" sz="3200" b="1" i="0"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علامات</a:t>
            </a: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 انقضاء الدهر</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 فأجاب يسوع وقال لهم: أنظروا! لا يضلكم أحد 5 فإن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كثيرين سيأتون باسمي قائلين: أنا هو المسيح!</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ويضلون كثيرين 6 وسوف تسمعون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بحروب وأخبار حروب.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انظروا، لا ترتاعوا. لأنه لا بد أن تكون هذه كلها، ولكن ليس المنتهى بعد 7 لأنه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تقوم أمة على أمة ومملكة على مملكة،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وتكون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مجاعات</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وأوبئة و</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زلازل</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في أماكن 8 ولكن هذه كلها مبتدأ الأوجاع.</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9 حينئذ يسلمونكم إلى ضيق ويقتلونكم، وتكونون مبغضين من جميع الأمم لأجل اسمي 10 وحينئذ يعثر كثيرون ويسلمون بعضهم بعضاً ويبغضون بعضهم بعضاً 11 ويقوم أنبياء كذبة كثيرون ويضلون كثيرين 12 ولكثرة الإثم تبرد محبة الكثيرين 13 ولكن الذي يصبر إلى المنتهى فهذا يخلص 14 ويكرز ببشارة الملكوت هذه في كل المسكونة شهادة لجميع الأمم. ثم يأتي المنتهى.</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eaLnBrk="0" fontAlgn="base" hangingPunct="0">
              <a:spcBef>
                <a:spcPct val="0"/>
              </a:spcBef>
              <a:spcAft>
                <a:spcPct val="0"/>
              </a:spcAft>
              <a:defRPr/>
            </a:pP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440874"/>
            <a:ext cx="2667000" cy="929246"/>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eaLnBrk="0" fontAlgn="base" hangingPunct="0">
              <a:spcBef>
                <a:spcPct val="0"/>
              </a:spcBef>
              <a:spcAft>
                <a:spcPts val="1200"/>
              </a:spcAft>
              <a:defRPr/>
            </a:pPr>
            <a:r>
              <a:rPr lang="ar-JO" sz="2000" b="1" kern="0" dirty="0">
                <a:solidFill>
                  <a:srgbClr val="FFFF00"/>
                </a:solidFill>
                <a:effectLst>
                  <a:glow rad="127000">
                    <a:srgbClr val="000000"/>
                  </a:glow>
                </a:effectLst>
                <a:latin typeface="Arial" charset="0"/>
                <a:ea typeface="ＭＳ Ｐゴシック" charset="0"/>
              </a:rPr>
              <a:t>أنبياء كذبة</a:t>
            </a:r>
            <a:endParaRPr lang="en-GB" sz="2000" b="1" kern="0" dirty="0">
              <a:solidFill>
                <a:srgbClr val="FFFF00"/>
              </a:solidFill>
              <a:effectLst>
                <a:glow rad="127000">
                  <a:srgbClr val="000000"/>
                </a:glow>
              </a:effectLst>
              <a:latin typeface="Arial" charset="0"/>
              <a:ea typeface="ＭＳ Ｐゴシック" charset="0"/>
            </a:endParaRPr>
          </a:p>
          <a:p>
            <a:pPr lvl="0" algn="ctr" eaLnBrk="0" fontAlgn="base" hangingPunct="0">
              <a:spcBef>
                <a:spcPct val="0"/>
              </a:spcBef>
              <a:spcAft>
                <a:spcPct val="0"/>
              </a:spcAft>
              <a:defRPr/>
            </a:pPr>
            <a:r>
              <a:rPr lang="ar-JO" sz="2000" b="1" kern="0" dirty="0">
                <a:solidFill>
                  <a:srgbClr val="FFFF00"/>
                </a:solidFill>
                <a:effectLst>
                  <a:glow rad="127000">
                    <a:srgbClr val="000000"/>
                  </a:glow>
                </a:effectLst>
                <a:latin typeface="Arial" charset="0"/>
                <a:ea typeface="ＭＳ Ｐゴシック" charset="0"/>
              </a:rPr>
              <a:t>حروب بين الأمم</a:t>
            </a:r>
            <a:endParaRPr lang="en-GB" sz="2000" b="1" kern="0" dirty="0">
              <a:solidFill>
                <a:srgbClr val="FFFF00"/>
              </a:solidFill>
              <a:effectLst>
                <a:glow rad="127000">
                  <a:srgbClr val="000000"/>
                </a:glow>
              </a:effectLst>
              <a:latin typeface="Arial" charset="0"/>
              <a:ea typeface="ＭＳ Ｐゴシック" charset="0"/>
            </a:endParaRPr>
          </a:p>
          <a:p>
            <a:pPr lvl="0" algn="ctr" eaLnBrk="0" fontAlgn="base" hangingPunct="0">
              <a:spcBef>
                <a:spcPct val="0"/>
              </a:spcBef>
              <a:spcAft>
                <a:spcPct val="0"/>
              </a:spcAft>
              <a:defRPr/>
            </a:pPr>
            <a:endParaRPr lang="en-GB" sz="2000" b="1" kern="0" dirty="0">
              <a:solidFill>
                <a:srgbClr val="FFFF00"/>
              </a:solidFill>
              <a:effectLst>
                <a:glow rad="127000">
                  <a:srgbClr val="000000"/>
                </a:glow>
              </a:effectLst>
              <a:latin typeface="Arial" charset="0"/>
              <a:ea typeface="ＭＳ Ｐゴシック" charset="0"/>
            </a:endParaRPr>
          </a:p>
          <a:p>
            <a:pPr algn="ctr" eaLnBrk="0" fontAlgn="base" hangingPunct="0">
              <a:spcBef>
                <a:spcPct val="0"/>
              </a:spcBef>
              <a:spcAft>
                <a:spcPts val="1200"/>
              </a:spcAft>
              <a:defRPr/>
            </a:pPr>
            <a:r>
              <a:rPr lang="ar-JO" sz="2000" b="1" kern="0" dirty="0">
                <a:solidFill>
                  <a:srgbClr val="FFFF00"/>
                </a:solidFill>
                <a:effectLst>
                  <a:glow rad="127000">
                    <a:srgbClr val="000000"/>
                  </a:glow>
                </a:effectLst>
                <a:latin typeface="Arial" charset="0"/>
                <a:ea typeface="ＭＳ Ｐゴシック" charset="0"/>
              </a:rPr>
              <a:t>مجاعات / زلازل</a:t>
            </a: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
        <p:nvSpPr>
          <p:cNvPr id="5" name="Rectangle: Rounded Corners 4">
            <a:extLst>
              <a:ext uri="{FF2B5EF4-FFF2-40B4-BE49-F238E27FC236}">
                <a16:creationId xmlns:a16="http://schemas.microsoft.com/office/drawing/2014/main" id="{12E6D48B-54E4-49B0-82E2-EAB271319260}"/>
              </a:ext>
            </a:extLst>
          </p:cNvPr>
          <p:cNvSpPr/>
          <p:nvPr/>
        </p:nvSpPr>
        <p:spPr>
          <a:xfrm>
            <a:off x="4572000" y="3158837"/>
            <a:ext cx="3782291" cy="7801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rtl="1" eaLnBrk="0" fontAlgn="base" hangingPunct="0">
              <a:spcBef>
                <a:spcPct val="0"/>
              </a:spcBef>
              <a:spcAft>
                <a:spcPts val="1200"/>
              </a:spcAft>
              <a:defRPr/>
            </a:pPr>
            <a:r>
              <a:rPr kumimoji="0" lang="ar-JO"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أوبئة                     لوقا 21: 11</a:t>
            </a: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391233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مت 24: 4-14    </a:t>
            </a:r>
            <a:r>
              <a:rPr kumimoji="0" lang="ar-JO" sz="32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علامات</a:t>
            </a: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 انقضاء الدهر</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 فأجاب يسوع وقال لهم: أنظروا! لا يضلكم أحد 5 فإن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كثيرين سيأتون باسمي قائلين: أنا هو المسيح!</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ويضلون كثيرين 6 وسوف تسمعون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بحروب وأخبار حروب.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انظروا، لا ترتاعوا. لأنه لا بد أن تكون هذه كلها، ولكن ليس المنتهى بعد 7 لأنه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تقوم أمة على أمة ومملكة على مملكة،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وتكون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مجاعات</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وأوبئة و</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زلازل</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في أماكن 8 ولكن هذه كلها مبتدأ الأوجاع.</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9 حينئذ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يسلمونكم إلى ضيق ويقتلونكم، وتكونون مبغضين من جميع الأمم لأجل اسمي</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10 وحينئذ يعثر كثيرون ويسلمون بعضهم بعضاً ويبغضون بعضهم بعضاً 11 ويقوم أنبياء كذبة كثيرون ويضلون كثيرين 12 ولكثرة الإثم تبرد محبة الكثيرين 13 ولكن الذي يصبر إلى المنتهى فهذا يخلص 14 ويكرز ببشارة الملكوت هذه في كل المسكونة شهادة لجميع الأمم. ثم يأتي المنتهى.</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eaLnBrk="0" fontAlgn="base" hangingPunct="0">
              <a:spcBef>
                <a:spcPct val="0"/>
              </a:spcBef>
              <a:spcAft>
                <a:spcPct val="0"/>
              </a:spcAft>
              <a:defRPr/>
            </a:pP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eaLnBrk="0" fontAlgn="base" hangingPunct="0">
              <a:spcBef>
                <a:spcPct val="0"/>
              </a:spcBef>
              <a:spcAft>
                <a:spcPts val="1200"/>
              </a:spcAft>
              <a:defRPr/>
            </a:pPr>
            <a:r>
              <a:rPr lang="ar-JO" sz="2000" b="1" kern="0" dirty="0">
                <a:solidFill>
                  <a:srgbClr val="FFFF00"/>
                </a:solidFill>
                <a:effectLst>
                  <a:glow rad="127000">
                    <a:srgbClr val="000000"/>
                  </a:glow>
                </a:effectLst>
                <a:latin typeface="Arial" charset="0"/>
                <a:ea typeface="ＭＳ Ｐゴシック" charset="0"/>
              </a:rPr>
              <a:t>أنبياء كذبة</a:t>
            </a:r>
            <a:endParaRPr lang="en-GB" sz="2000" b="1" kern="0" dirty="0">
              <a:solidFill>
                <a:srgbClr val="FFFF00"/>
              </a:solidFill>
              <a:effectLst>
                <a:glow rad="127000">
                  <a:srgbClr val="000000"/>
                </a:glow>
              </a:effectLst>
              <a:latin typeface="Arial" charset="0"/>
              <a:ea typeface="ＭＳ Ｐゴシック" charset="0"/>
            </a:endParaRPr>
          </a:p>
          <a:p>
            <a:pPr lvl="0" algn="ctr" eaLnBrk="0" fontAlgn="base" hangingPunct="0">
              <a:spcBef>
                <a:spcPct val="0"/>
              </a:spcBef>
              <a:spcAft>
                <a:spcPct val="0"/>
              </a:spcAft>
              <a:defRPr/>
            </a:pPr>
            <a:r>
              <a:rPr lang="ar-JO" sz="2000" b="1" kern="0" dirty="0">
                <a:solidFill>
                  <a:srgbClr val="FFFF00"/>
                </a:solidFill>
                <a:effectLst>
                  <a:glow rad="127000">
                    <a:srgbClr val="000000"/>
                  </a:glow>
                </a:effectLst>
                <a:latin typeface="Arial" charset="0"/>
                <a:ea typeface="ＭＳ Ｐゴシック" charset="0"/>
              </a:rPr>
              <a:t>حروب بين الأمم</a:t>
            </a:r>
            <a:endParaRPr lang="en-GB" sz="2000" b="1" kern="0" dirty="0">
              <a:solidFill>
                <a:srgbClr val="FFFF00"/>
              </a:solidFill>
              <a:effectLst>
                <a:glow rad="127000">
                  <a:srgbClr val="000000"/>
                </a:glow>
              </a:effectLst>
              <a:latin typeface="Arial" charset="0"/>
              <a:ea typeface="ＭＳ Ｐゴシック" charset="0"/>
            </a:endParaRPr>
          </a:p>
          <a:p>
            <a:pPr lvl="0" algn="ctr" eaLnBrk="0" fontAlgn="base" hangingPunct="0">
              <a:spcBef>
                <a:spcPct val="0"/>
              </a:spcBef>
              <a:spcAft>
                <a:spcPct val="0"/>
              </a:spcAft>
              <a:defRPr/>
            </a:pPr>
            <a:endParaRPr lang="en-GB" sz="2000" b="1" kern="0" dirty="0">
              <a:solidFill>
                <a:srgbClr val="FFFF00"/>
              </a:solidFill>
              <a:effectLst>
                <a:glow rad="127000">
                  <a:srgbClr val="000000"/>
                </a:glow>
              </a:effectLst>
              <a:latin typeface="Arial" charset="0"/>
              <a:ea typeface="ＭＳ Ｐゴシック" charset="0"/>
            </a:endParaRPr>
          </a:p>
          <a:p>
            <a:pPr lvl="0" algn="ctr" eaLnBrk="0" fontAlgn="base" hangingPunct="0">
              <a:spcBef>
                <a:spcPct val="0"/>
              </a:spcBef>
              <a:spcAft>
                <a:spcPts val="1200"/>
              </a:spcAft>
              <a:defRPr/>
            </a:pPr>
            <a:r>
              <a:rPr lang="ar-JO" sz="2000" b="1" kern="0" dirty="0">
                <a:solidFill>
                  <a:srgbClr val="FFFF00"/>
                </a:solidFill>
                <a:effectLst>
                  <a:glow rad="127000">
                    <a:srgbClr val="000000"/>
                  </a:glow>
                </a:effectLst>
                <a:latin typeface="Arial" charset="0"/>
                <a:ea typeface="ＭＳ Ｐゴシック" charset="0"/>
              </a:rPr>
              <a:t>مجاعات / زلازل</a:t>
            </a:r>
            <a:endParaRPr lang="en-GB" sz="2000" b="1" kern="0" dirty="0">
              <a:solidFill>
                <a:srgbClr val="FFFF00"/>
              </a:solidFill>
              <a:effectLst>
                <a:glow rad="127000">
                  <a:srgbClr val="000000"/>
                </a:glow>
              </a:effectLst>
              <a:latin typeface="Arial" charset="0"/>
              <a:ea typeface="ＭＳ Ｐゴシック" charset="0"/>
            </a:endParaRPr>
          </a:p>
          <a:p>
            <a:pPr lvl="0" eaLnBrk="0" fontAlgn="base" hangingPunct="0">
              <a:spcBef>
                <a:spcPct val="0"/>
              </a:spcBef>
              <a:spcAft>
                <a:spcPct val="0"/>
              </a:spcAft>
              <a:defRPr/>
            </a:pP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endParaRPr lang="en-GB" sz="7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endParaRPr lang="en-GB" sz="2000" b="1" kern="0" dirty="0">
              <a:solidFill>
                <a:srgbClr val="FFFF00"/>
              </a:solidFill>
              <a:effectLst>
                <a:glow rad="127000">
                  <a:srgbClr val="000000"/>
                </a:glow>
              </a:effectLst>
              <a:latin typeface="Arial" charset="0"/>
              <a:ea typeface="ＭＳ Ｐゴシック" charset="0"/>
            </a:endParaRPr>
          </a:p>
          <a:p>
            <a:pPr algn="ctr" eaLnBrk="0" fontAlgn="base" hangingPunct="0">
              <a:spcBef>
                <a:spcPct val="0"/>
              </a:spcBef>
              <a:spcAft>
                <a:spcPts val="1200"/>
              </a:spcAft>
              <a:defRPr/>
            </a:pPr>
            <a:r>
              <a:rPr lang="ar-JO" sz="2000" b="1" kern="0" dirty="0">
                <a:solidFill>
                  <a:srgbClr val="FFFF00"/>
                </a:solidFill>
                <a:effectLst>
                  <a:glow rad="127000">
                    <a:srgbClr val="000000"/>
                  </a:glow>
                </a:effectLst>
                <a:latin typeface="Arial" charset="0"/>
                <a:ea typeface="ＭＳ Ｐゴシック" charset="0"/>
              </a:rPr>
              <a:t>اضطهاد</a:t>
            </a: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
        <p:nvSpPr>
          <p:cNvPr id="5" name="Rectangle: Rounded Corners 4">
            <a:extLst>
              <a:ext uri="{FF2B5EF4-FFF2-40B4-BE49-F238E27FC236}">
                <a16:creationId xmlns:a16="http://schemas.microsoft.com/office/drawing/2014/main" id="{12E6D48B-54E4-49B0-82E2-EAB271319260}"/>
              </a:ext>
            </a:extLst>
          </p:cNvPr>
          <p:cNvSpPr/>
          <p:nvPr/>
        </p:nvSpPr>
        <p:spPr>
          <a:xfrm>
            <a:off x="4572000" y="3158837"/>
            <a:ext cx="4489938" cy="7801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1" eaLnBrk="0" fontAlgn="base" latinLnBrk="0" hangingPunct="0">
              <a:lnSpc>
                <a:spcPct val="100000"/>
              </a:lnSpc>
              <a:spcBef>
                <a:spcPct val="0"/>
              </a:spcBef>
              <a:spcAft>
                <a:spcPts val="120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أوبئة                     لوقا 21: 11</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299239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مت 24: 4-14    </a:t>
            </a:r>
            <a:r>
              <a:rPr kumimoji="0" lang="ar-JO" sz="32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علامات</a:t>
            </a: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 انقضاء الدهر</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 فأجاب يسوع وقال لهم: أنظروا! لا يضلكم أحد 5 فإن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كثيرين سيأتون باسمي قائلين: أنا هو المسيح!</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ويضلون كثيرين 6 وسوف تسمعون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بحروب وأخبار حروب.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انظروا، لا ترتاعوا. لأنه لا بد أن تكون هذه كلها، ولكن ليس المنتهى بعد 7 لأنه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تقوم أمة على أمة ومملكة على مملكة،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وتكون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مجاعات</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وأوبئة و</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زلازل</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في أماكن 8 ولكن هذه كلها مبتدأ الأوجاع.</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9 حينئذ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يسلمونكم إلى ضيق ويقتلونكم، وتكونون مبغضين من جميع الأمم لأجل اسمي</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10 وحينئذ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يعثر كثيرون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ويسلمون بعضهم بعضاً ويبغضون بعضهم بعضاً 11 ويقوم أنبياء كذبة كثيرون ويضلون كثيرين 12 ولكثرة الإثم تبرد محبة الكثيرين 13 ولكن الذي يصبر إلى المنتهى فهذا يخلص 14 ويكرز ببشارة الملكوت هذه في كل المسكونة شهادة لجميع الأمم. ثم يأتي المنتهى.</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ts val="120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أنبياء كذبة</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حروب بين الأمم</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ctr" defTabSz="457200" rtl="0" eaLnBrk="0" fontAlgn="base" latinLnBrk="0" hangingPunct="0">
              <a:lnSpc>
                <a:spcPct val="100000"/>
              </a:lnSpc>
              <a:spcBef>
                <a:spcPct val="0"/>
              </a:spcBef>
              <a:spcAft>
                <a:spcPts val="120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مجاعات / زلازل</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ts val="1200"/>
              </a:spcAft>
              <a:buClrTx/>
              <a:buSzTx/>
              <a:buFontTx/>
              <a:buNone/>
              <a:tabLst/>
              <a:defRPr/>
            </a:pPr>
            <a:endParaRPr kumimoji="0" lang="en-GB" sz="7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ts val="120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ctr" defTabSz="457200" rtl="0" eaLnBrk="0" fontAlgn="base" latinLnBrk="0" hangingPunct="0">
              <a:lnSpc>
                <a:spcPct val="100000"/>
              </a:lnSpc>
              <a:spcBef>
                <a:spcPct val="0"/>
              </a:spcBef>
              <a:spcAft>
                <a:spcPts val="120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اضطهاد</a:t>
            </a:r>
          </a:p>
          <a:p>
            <a:pPr marL="0" marR="0" lvl="0" indent="0" algn="ctr" defTabSz="457200" rtl="0" eaLnBrk="0" fontAlgn="base" latinLnBrk="0" hangingPunct="0">
              <a:lnSpc>
                <a:spcPct val="100000"/>
              </a:lnSpc>
              <a:spcBef>
                <a:spcPct val="0"/>
              </a:spcBef>
              <a:spcAft>
                <a:spcPts val="1200"/>
              </a:spcAft>
              <a:buClrTx/>
              <a:buSzTx/>
              <a:buFontTx/>
              <a:buNone/>
              <a:tabLst/>
              <a:defRPr/>
            </a:pPr>
            <a:r>
              <a:rPr lang="ar-JO" sz="2000" b="1" kern="0" dirty="0">
                <a:solidFill>
                  <a:srgbClr val="FFFF00"/>
                </a:solidFill>
                <a:effectLst>
                  <a:glow rad="127000">
                    <a:srgbClr val="000000"/>
                  </a:glow>
                </a:effectLst>
                <a:latin typeface="Arial" charset="0"/>
                <a:ea typeface="ＭＳ Ｐゴシック" charset="0"/>
                <a:cs typeface="Arial" panose="020B0604020202020204" pitchFamily="34" charset="0"/>
              </a:rPr>
              <a:t>ارتداد</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p:txBody>
      </p:sp>
      <p:sp>
        <p:nvSpPr>
          <p:cNvPr id="5" name="Rectangle: Rounded Corners 4">
            <a:extLst>
              <a:ext uri="{FF2B5EF4-FFF2-40B4-BE49-F238E27FC236}">
                <a16:creationId xmlns:a16="http://schemas.microsoft.com/office/drawing/2014/main" id="{12E6D48B-54E4-49B0-82E2-EAB271319260}"/>
              </a:ext>
            </a:extLst>
          </p:cNvPr>
          <p:cNvSpPr/>
          <p:nvPr/>
        </p:nvSpPr>
        <p:spPr>
          <a:xfrm>
            <a:off x="4572000" y="3158837"/>
            <a:ext cx="4489938" cy="7801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1" eaLnBrk="0" fontAlgn="base" latinLnBrk="0" hangingPunct="0">
              <a:lnSpc>
                <a:spcPct val="100000"/>
              </a:lnSpc>
              <a:spcBef>
                <a:spcPct val="0"/>
              </a:spcBef>
              <a:spcAft>
                <a:spcPts val="120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أوبئة                     لوقا 21: 11</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12603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Effect transition="in" filter="fade">
                                      <p:cBhvr>
                                        <p:cTn id="1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مت 24: 4-14    </a:t>
            </a:r>
            <a:r>
              <a:rPr kumimoji="0" lang="ar-JO" sz="32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علامات</a:t>
            </a: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 انقضاء الدهر</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 فأجاب يسوع وقال لهم: أنظروا! لا يضلكم أحد 5 فإن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كثيرين سيأتون باسمي قائلين: أنا هو المسيح!</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ويضلون كثيرين 6 وسوف تسمعون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بحروب وأخبار حروب.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انظروا، لا ترتاعوا. لأنه لا بد أن تكون هذه كلها، ولكن ليس المنتهى بعد 7 لأنه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تقوم أمة على أمة ومملكة على مملكة،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وتكون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مجاعات</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وأوبئة و</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زلازل</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في أماكن 8 ولكن هذه كلها مبتدأ الأوجاع.</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9 حينئذ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يسلمونكم إلى ضيق ويقتلونكم، وتكونون مبغضين من جميع الأمم لأجل اسمي</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10 وحينئذ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يعثر كثيرون </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ويسلمون بعضهم بعضاً ويبغضون بعضهم بعضاً 11 ويقوم أنبياء كذبة كثيرون ويضلون كثيرين 12 ولكثرة الإثم </a:t>
            </a:r>
            <a:r>
              <a:rPr kumimoji="0" lang="ar-JO" sz="18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تبرد محبة الكثيرين</a:t>
            </a:r>
            <a:r>
              <a:rPr kumimoji="0" lang="ar-JO" sz="1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13 ولكن الذي يصبر إلى المنتهى فهذا يخلص 14 ويكرز ببشارة الملكوت هذه في كل المسكونة شهادة لجميع الأمم. ثم يأتي المنتهى.</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ts val="120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أنبياء كذبة</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حروب بين الأمم</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ctr" defTabSz="457200" rtl="0" eaLnBrk="0" fontAlgn="base" latinLnBrk="0" hangingPunct="0">
              <a:lnSpc>
                <a:spcPct val="100000"/>
              </a:lnSpc>
              <a:spcBef>
                <a:spcPct val="0"/>
              </a:spcBef>
              <a:spcAft>
                <a:spcPts val="120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مجاعات / زلازل</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ts val="1200"/>
              </a:spcAft>
              <a:buClrTx/>
              <a:buSzTx/>
              <a:buFontTx/>
              <a:buNone/>
              <a:tabLst/>
              <a:defRPr/>
            </a:pPr>
            <a:endParaRPr kumimoji="0" lang="en-GB" sz="7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ts val="120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ctr" defTabSz="457200" rtl="0" eaLnBrk="0" fontAlgn="base" latinLnBrk="0" hangingPunct="0">
              <a:lnSpc>
                <a:spcPct val="100000"/>
              </a:lnSpc>
              <a:spcBef>
                <a:spcPct val="0"/>
              </a:spcBef>
              <a:spcAft>
                <a:spcPts val="120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اضطهاد</a:t>
            </a:r>
          </a:p>
          <a:p>
            <a:pPr marL="0" marR="0" lvl="0" indent="0" algn="ctr" defTabSz="457200" rtl="0" eaLnBrk="0" fontAlgn="base" latinLnBrk="0" hangingPunct="0">
              <a:lnSpc>
                <a:spcPct val="100000"/>
              </a:lnSpc>
              <a:spcBef>
                <a:spcPct val="0"/>
              </a:spcBef>
              <a:spcAft>
                <a:spcPts val="120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ارتداد</a:t>
            </a:r>
          </a:p>
          <a:p>
            <a:pPr marL="0" marR="0" lvl="0" indent="0" algn="ctr" defTabSz="457200" rtl="0" eaLnBrk="0" fontAlgn="base" latinLnBrk="0" hangingPunct="0">
              <a:lnSpc>
                <a:spcPct val="100000"/>
              </a:lnSpc>
              <a:spcBef>
                <a:spcPct val="0"/>
              </a:spcBef>
              <a:spcAft>
                <a:spcPts val="1200"/>
              </a:spcAft>
              <a:buClrTx/>
              <a:buSzTx/>
              <a:buFontTx/>
              <a:buNone/>
              <a:tabLst/>
              <a:defRPr/>
            </a:pPr>
            <a:r>
              <a:rPr lang="ar-JO" sz="2000" b="1" kern="0" dirty="0">
                <a:solidFill>
                  <a:srgbClr val="FFFF00"/>
                </a:solidFill>
                <a:effectLst>
                  <a:glow rad="127000">
                    <a:srgbClr val="000000"/>
                  </a:glow>
                </a:effectLst>
                <a:latin typeface="Arial" charset="0"/>
                <a:ea typeface="ＭＳ Ｐゴシック" charset="0"/>
                <a:cs typeface="Arial" panose="020B0604020202020204" pitchFamily="34" charset="0"/>
              </a:rPr>
              <a:t>قلوب باردة</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p:txBody>
      </p:sp>
      <p:sp>
        <p:nvSpPr>
          <p:cNvPr id="5" name="Rectangle: Rounded Corners 4">
            <a:extLst>
              <a:ext uri="{FF2B5EF4-FFF2-40B4-BE49-F238E27FC236}">
                <a16:creationId xmlns:a16="http://schemas.microsoft.com/office/drawing/2014/main" id="{12E6D48B-54E4-49B0-82E2-EAB271319260}"/>
              </a:ext>
            </a:extLst>
          </p:cNvPr>
          <p:cNvSpPr/>
          <p:nvPr/>
        </p:nvSpPr>
        <p:spPr>
          <a:xfrm>
            <a:off x="4572000" y="3158837"/>
            <a:ext cx="4489938" cy="7801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1" eaLnBrk="0" fontAlgn="base" latinLnBrk="0" hangingPunct="0">
              <a:lnSpc>
                <a:spcPct val="100000"/>
              </a:lnSpc>
              <a:spcBef>
                <a:spcPct val="0"/>
              </a:spcBef>
              <a:spcAft>
                <a:spcPts val="1200"/>
              </a:spcAft>
              <a:buClrTx/>
              <a:buSzTx/>
              <a:buFontTx/>
              <a:buNone/>
              <a:tabLst/>
              <a:defRPr/>
            </a:pPr>
            <a:r>
              <a:rPr kumimoji="0" lang="ar-JO"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أوبئة                     لوقا 21: 11</a:t>
            </a: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20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96514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Effect transition="in" filter="fade">
                                      <p:cBhvr>
                                        <p:cTn id="12" dur="500"/>
                                        <p:tgtEl>
                                          <p:spTgt spid="4">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animEffect transition="in" filter="fade">
                                      <p:cBhvr>
                                        <p:cTn id="1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3200" b="1" kern="0" dirty="0">
                <a:solidFill>
                  <a:schemeClr val="bg1"/>
                </a:solidFill>
                <a:effectLst>
                  <a:glow rad="127000">
                    <a:srgbClr val="000000"/>
                  </a:glow>
                </a:effectLst>
                <a:latin typeface="Arial" charset="0"/>
                <a:ea typeface="ＭＳ Ｐゴシック" charset="0"/>
              </a:rPr>
              <a:t>مت 24: 15-44    علامات </a:t>
            </a:r>
            <a:r>
              <a:rPr lang="ar-JO" sz="3200" b="1" kern="0" dirty="0">
                <a:solidFill>
                  <a:srgbClr val="FFFF00"/>
                </a:solidFill>
                <a:effectLst>
                  <a:glow rad="127000">
                    <a:srgbClr val="000000"/>
                  </a:glow>
                </a:effectLst>
                <a:latin typeface="Arial" charset="0"/>
                <a:ea typeface="ＭＳ Ｐゴシック" charset="0"/>
              </a:rPr>
              <a:t>رجوع المسيا</a:t>
            </a:r>
            <a:endParaRPr lang="en-US" sz="3200" b="1" kern="0" dirty="0">
              <a:solidFill>
                <a:srgbClr val="FFFF00"/>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8099290" cy="4936546"/>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kern="0" dirty="0">
                <a:solidFill>
                  <a:schemeClr val="bg1"/>
                </a:solidFill>
                <a:effectLst>
                  <a:glow rad="127000">
                    <a:srgbClr val="000000"/>
                  </a:glow>
                </a:effectLst>
                <a:latin typeface="Arial" charset="0"/>
                <a:ea typeface="ＭＳ Ｐゴシック" charset="0"/>
              </a:rPr>
              <a:t>27 لأنه كما أن البرق يخرج من المشارق ويظهر إلى المغارب، هكذا يكون أيضاً مجيء ابن الإنسان.</a:t>
            </a:r>
          </a:p>
          <a:p>
            <a:pPr algn="r" rtl="1" eaLnBrk="0" fontAlgn="base" hangingPunct="0">
              <a:spcBef>
                <a:spcPct val="0"/>
              </a:spcBef>
              <a:spcAft>
                <a:spcPct val="0"/>
              </a:spcAft>
              <a:defRPr/>
            </a:pPr>
            <a:endParaRPr lang="ar-JO" sz="2800" kern="0" dirty="0">
              <a:solidFill>
                <a:schemeClr val="bg1"/>
              </a:solidFill>
              <a:effectLst>
                <a:glow rad="127000">
                  <a:srgbClr val="000000"/>
                </a:glow>
              </a:effectLst>
              <a:latin typeface="Arial" charset="0"/>
              <a:ea typeface="ＭＳ Ｐゴシック" charset="0"/>
            </a:endParaRPr>
          </a:p>
          <a:p>
            <a:pPr algn="r" rtl="1" eaLnBrk="0" fontAlgn="base" hangingPunct="0">
              <a:spcBef>
                <a:spcPct val="0"/>
              </a:spcBef>
              <a:spcAft>
                <a:spcPct val="0"/>
              </a:spcAft>
              <a:defRPr/>
            </a:pPr>
            <a:endParaRPr lang="ar-JO" sz="2800" kern="0" dirty="0">
              <a:solidFill>
                <a:schemeClr val="bg1"/>
              </a:solidFill>
              <a:effectLst>
                <a:glow rad="127000">
                  <a:srgbClr val="000000"/>
                </a:glow>
              </a:effectLst>
              <a:latin typeface="Arial" charset="0"/>
              <a:ea typeface="ＭＳ Ｐゴシック" charset="0"/>
            </a:endParaRPr>
          </a:p>
          <a:p>
            <a:pPr algn="r" rtl="1" eaLnBrk="0" fontAlgn="base" hangingPunct="0">
              <a:spcBef>
                <a:spcPct val="0"/>
              </a:spcBef>
              <a:spcAft>
                <a:spcPct val="0"/>
              </a:spcAft>
              <a:defRPr/>
            </a:pPr>
            <a:r>
              <a:rPr lang="ar-JO" sz="2800" kern="0" dirty="0">
                <a:solidFill>
                  <a:schemeClr val="bg1"/>
                </a:solidFill>
                <a:effectLst>
                  <a:glow rad="127000">
                    <a:srgbClr val="000000"/>
                  </a:glow>
                </a:effectLst>
                <a:latin typeface="Arial" charset="0"/>
                <a:ea typeface="ＭＳ Ｐゴシック" charset="0"/>
              </a:rPr>
              <a:t>30 وحينئذ تظهر علامة ابن الإنسان في السماء، وحينئذ تنوح جميع قبائل الأرض، ويبصرون ابن الإنسان آتياً على سحاب السماء بقوة ومجد كثير.</a:t>
            </a:r>
            <a:endParaRPr kumimoji="0" lang="en-GB" sz="28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168331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500"/>
                                        <p:tgtEl>
                                          <p:spTgt spid="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مت 24: 15-44    علامات </a:t>
            </a:r>
            <a:r>
              <a:rPr kumimoji="0" lang="ar-JO" sz="32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رجوع المسيا</a:t>
            </a:r>
            <a:endParaRPr kumimoji="0" lang="en-US" sz="32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80992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8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27 لأنه كما أن البرق يخرج من المشارق ويظهر إلى المغارب، هكذا يكون أيضاً مجيء ابن الإنسان.</a:t>
            </a:r>
          </a:p>
          <a:p>
            <a:pPr marL="0" marR="0" lvl="0" indent="0" algn="r" defTabSz="457200" rtl="1" eaLnBrk="0" fontAlgn="base" latinLnBrk="0" hangingPunct="0">
              <a:lnSpc>
                <a:spcPct val="100000"/>
              </a:lnSpc>
              <a:spcBef>
                <a:spcPct val="0"/>
              </a:spcBef>
              <a:spcAft>
                <a:spcPct val="0"/>
              </a:spcAft>
              <a:buClrTx/>
              <a:buSzTx/>
              <a:buFontTx/>
              <a:buNone/>
              <a:tabLst/>
              <a:defRPr/>
            </a:pPr>
            <a:endParaRPr kumimoji="0" lang="ar-JO" sz="28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endParaRPr>
          </a:p>
          <a:p>
            <a:pPr marL="0" marR="0" lvl="0" indent="0" algn="r" defTabSz="457200" rtl="1" eaLnBrk="0" fontAlgn="base" latinLnBrk="0" hangingPunct="0">
              <a:lnSpc>
                <a:spcPct val="100000"/>
              </a:lnSpc>
              <a:spcBef>
                <a:spcPct val="0"/>
              </a:spcBef>
              <a:spcAft>
                <a:spcPct val="0"/>
              </a:spcAft>
              <a:buClrTx/>
              <a:buSzTx/>
              <a:buFontTx/>
              <a:buNone/>
              <a:tabLst/>
              <a:defRPr/>
            </a:pPr>
            <a:endParaRPr kumimoji="0" lang="ar-JO" sz="28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endParaRPr>
          </a:p>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8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30 </a:t>
            </a:r>
            <a:r>
              <a:rPr kumimoji="0" lang="ar-JO" sz="28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وحينئذ تظهر علامة ابن الإنسان في السماء</a:t>
            </a:r>
            <a:r>
              <a:rPr kumimoji="0" lang="ar-JO" sz="28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 وحينئذ تنوح جميع قبائل الأرض، ويبصرون ابن الإنسان آتياً على سحاب السماء بقوة ومجد كثير.</a:t>
            </a:r>
            <a:endParaRPr kumimoji="0" lang="en-GB" sz="28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eaLnBrk="0" fontAlgn="base" hangingPunct="0">
              <a:spcBef>
                <a:spcPct val="0"/>
              </a:spcBef>
              <a:spcAft>
                <a:spcPct val="0"/>
              </a:spcAft>
              <a:defRPr/>
            </a:pPr>
            <a:endParaRPr kumimoji="0" lang="en-GB" sz="28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71733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مت 24: 15-44    </a:t>
            </a:r>
            <a:r>
              <a:rPr kumimoji="0" lang="ar-JO" sz="32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علامات</a:t>
            </a: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 </a:t>
            </a:r>
            <a:r>
              <a:rPr kumimoji="0" lang="ar-JO" sz="3200" b="1" i="0" u="none" strike="noStrike" kern="0" cap="none" spc="0" normalizeH="0" baseline="0" noProof="0" dirty="0">
                <a:ln>
                  <a:noFill/>
                </a:ln>
                <a:solidFill>
                  <a:schemeClr val="bg1"/>
                </a:solidFill>
                <a:effectLst>
                  <a:glow rad="127000">
                    <a:srgbClr val="000000"/>
                  </a:glow>
                </a:effectLst>
                <a:uLnTx/>
                <a:uFillTx/>
                <a:latin typeface="Arial" charset="0"/>
                <a:ea typeface="ＭＳ Ｐゴシック" charset="0"/>
                <a:cs typeface="Arial" panose="020B0604020202020204" pitchFamily="34" charset="0"/>
              </a:rPr>
              <a:t>رجوع المسيا</a:t>
            </a:r>
            <a:endParaRPr kumimoji="0" lang="en-US" sz="3200" b="1" i="0" u="none" strike="noStrike" kern="0" cap="none" spc="0" normalizeH="0" baseline="0" noProof="0" dirty="0">
              <a:ln>
                <a:noFill/>
              </a:ln>
              <a:solidFill>
                <a:schemeClr val="bg1"/>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73518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charset="0"/>
                <a:ea typeface="ＭＳ Ｐゴシック" charset="0"/>
              </a:rPr>
              <a:t>15 فمتى نظرتم </a:t>
            </a:r>
            <a:r>
              <a:rPr lang="ar-JO" sz="2800" b="1" kern="0" dirty="0">
                <a:solidFill>
                  <a:srgbClr val="FFFF00"/>
                </a:solidFill>
                <a:effectLst>
                  <a:glow rad="127000">
                    <a:srgbClr val="000000"/>
                  </a:glow>
                </a:effectLst>
                <a:latin typeface="Arial" charset="0"/>
                <a:ea typeface="ＭＳ Ｐゴシック" charset="0"/>
              </a:rPr>
              <a:t>رجسة الخراب </a:t>
            </a:r>
            <a:r>
              <a:rPr lang="ar-JO" sz="2800" kern="0" dirty="0">
                <a:solidFill>
                  <a:prstClr val="white"/>
                </a:solidFill>
                <a:effectLst>
                  <a:glow rad="127000">
                    <a:srgbClr val="000000"/>
                  </a:glow>
                </a:effectLst>
                <a:latin typeface="Arial" charset="0"/>
                <a:ea typeface="ＭＳ Ｐゴシック" charset="0"/>
              </a:rPr>
              <a:t>التي قال عنها دانيآل النبي قائمة في المكان المقدس - ليفهم القارئ – 16 فحينئذ ليهرب الذين في اليهودية إلى الجبال.</a:t>
            </a:r>
            <a:endParaRPr lang="en-US" sz="2800" kern="0" dirty="0">
              <a:solidFill>
                <a:prstClr val="white"/>
              </a:solidFill>
              <a:effectLst>
                <a:glow rad="127000">
                  <a:srgbClr val="000000"/>
                </a:glow>
              </a:effectLst>
              <a:latin typeface="Arial" charset="0"/>
              <a:ea typeface="ＭＳ Ｐゴシック" charset="0"/>
            </a:endParaRPr>
          </a:p>
        </p:txBody>
      </p:sp>
    </p:spTree>
    <p:extLst>
      <p:ext uri="{BB962C8B-B14F-4D97-AF65-F5344CB8AC3E}">
        <p14:creationId xmlns:p14="http://schemas.microsoft.com/office/powerpoint/2010/main" val="406810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3200" b="1" kern="0" dirty="0">
                <a:solidFill>
                  <a:schemeClr val="bg1"/>
                </a:solidFill>
                <a:effectLst>
                  <a:glow rad="127000">
                    <a:srgbClr val="000000"/>
                  </a:glow>
                </a:effectLst>
                <a:latin typeface="Arial" charset="0"/>
                <a:ea typeface="ＭＳ Ｐゴシック" charset="0"/>
              </a:rPr>
              <a:t>دا 9: 24-27      نبوة السبعون أسبوعاً</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238986" y="1411525"/>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charset="0"/>
                <a:ea typeface="ＭＳ Ｐゴシック" charset="0"/>
              </a:rPr>
              <a:t>24 سبعون أسبوعاً قضيت على شعبك وعلى مدينتك المقدسة</a:t>
            </a:r>
            <a:endParaRPr lang="en-US" sz="2800" kern="0" dirty="0">
              <a:solidFill>
                <a:prstClr val="white"/>
              </a:solidFill>
              <a:effectLst>
                <a:glow rad="127000">
                  <a:srgbClr val="000000"/>
                </a:glow>
              </a:effectLst>
              <a:latin typeface="Arial" charset="0"/>
              <a:ea typeface="ＭＳ Ｐゴシック" charset="0"/>
            </a:endParaRPr>
          </a:p>
          <a:p>
            <a:pPr marL="914400" lvl="1" indent="-457200" algn="r" rtl="1" eaLnBrk="0" fontAlgn="base" hangingPunct="0">
              <a:spcBef>
                <a:spcPts val="600"/>
              </a:spcBef>
              <a:spcAft>
                <a:spcPct val="0"/>
              </a:spcAft>
              <a:buFont typeface="Arial" panose="020B0604020202020204" pitchFamily="34" charset="0"/>
              <a:buChar char="•"/>
              <a:defRPr/>
            </a:pPr>
            <a:r>
              <a:rPr lang="ar-JO" sz="2800" kern="0" dirty="0">
                <a:solidFill>
                  <a:prstClr val="white"/>
                </a:solidFill>
                <a:effectLst>
                  <a:glow rad="127000">
                    <a:srgbClr val="000000"/>
                  </a:glow>
                </a:effectLst>
                <a:latin typeface="Arial" charset="0"/>
                <a:ea typeface="ＭＳ Ｐゴシック" charset="0"/>
              </a:rPr>
              <a:t>لتكميل المعصية</a:t>
            </a:r>
          </a:p>
          <a:p>
            <a:pPr marL="914400" lvl="1" indent="-457200" algn="r" rtl="1" eaLnBrk="0" fontAlgn="base" hangingPunct="0">
              <a:spcBef>
                <a:spcPts val="600"/>
              </a:spcBef>
              <a:spcAft>
                <a:spcPct val="0"/>
              </a:spcAft>
              <a:buFont typeface="Arial" panose="020B0604020202020204" pitchFamily="34" charset="0"/>
              <a:buChar char="•"/>
              <a:defRPr/>
            </a:pPr>
            <a:r>
              <a:rPr lang="ar-JO" sz="2800" kern="0" dirty="0">
                <a:solidFill>
                  <a:prstClr val="white"/>
                </a:solidFill>
                <a:effectLst>
                  <a:glow rad="127000">
                    <a:srgbClr val="000000"/>
                  </a:glow>
                </a:effectLst>
                <a:latin typeface="Arial" charset="0"/>
                <a:ea typeface="ＭＳ Ｐゴシック" charset="0"/>
              </a:rPr>
              <a:t>وتتميم الخطايا</a:t>
            </a:r>
          </a:p>
          <a:p>
            <a:pPr marL="914400" lvl="1" indent="-457200" algn="r" rtl="1" eaLnBrk="0" fontAlgn="base" hangingPunct="0">
              <a:spcBef>
                <a:spcPts val="600"/>
              </a:spcBef>
              <a:spcAft>
                <a:spcPct val="0"/>
              </a:spcAft>
              <a:buFont typeface="Arial" panose="020B0604020202020204" pitchFamily="34" charset="0"/>
              <a:buChar char="•"/>
              <a:defRPr/>
            </a:pPr>
            <a:r>
              <a:rPr lang="ar-JO" sz="2800" kern="0" dirty="0">
                <a:solidFill>
                  <a:prstClr val="white"/>
                </a:solidFill>
                <a:effectLst>
                  <a:glow rad="127000">
                    <a:srgbClr val="000000"/>
                  </a:glow>
                </a:effectLst>
                <a:latin typeface="Arial" charset="0"/>
                <a:ea typeface="ＭＳ Ｐゴシック" charset="0"/>
              </a:rPr>
              <a:t>ولكفارة الإثم</a:t>
            </a:r>
          </a:p>
          <a:p>
            <a:pPr marL="914400" lvl="1" indent="-457200" algn="r" rtl="1" eaLnBrk="0" fontAlgn="base" hangingPunct="0">
              <a:spcBef>
                <a:spcPts val="600"/>
              </a:spcBef>
              <a:spcAft>
                <a:spcPct val="0"/>
              </a:spcAft>
              <a:buFont typeface="Arial" panose="020B0604020202020204" pitchFamily="34" charset="0"/>
              <a:buChar char="•"/>
              <a:defRPr/>
            </a:pPr>
            <a:r>
              <a:rPr lang="ar-JO" sz="2800" kern="0" dirty="0">
                <a:solidFill>
                  <a:prstClr val="white"/>
                </a:solidFill>
                <a:effectLst>
                  <a:glow rad="127000">
                    <a:srgbClr val="000000"/>
                  </a:glow>
                </a:effectLst>
                <a:latin typeface="Arial" charset="0"/>
                <a:ea typeface="ＭＳ Ｐゴシック" charset="0"/>
              </a:rPr>
              <a:t>وليؤتى بالبر الأبدي</a:t>
            </a:r>
          </a:p>
          <a:p>
            <a:pPr marL="914400" lvl="1" indent="-457200" algn="r" rtl="1" eaLnBrk="0" fontAlgn="base" hangingPunct="0">
              <a:spcBef>
                <a:spcPts val="600"/>
              </a:spcBef>
              <a:spcAft>
                <a:spcPct val="0"/>
              </a:spcAft>
              <a:buFont typeface="Arial" panose="020B0604020202020204" pitchFamily="34" charset="0"/>
              <a:buChar char="•"/>
              <a:defRPr/>
            </a:pPr>
            <a:r>
              <a:rPr lang="ar-JO" sz="2800" kern="0" dirty="0">
                <a:solidFill>
                  <a:prstClr val="white"/>
                </a:solidFill>
                <a:effectLst>
                  <a:glow rad="127000">
                    <a:srgbClr val="000000"/>
                  </a:glow>
                </a:effectLst>
                <a:latin typeface="Arial" charset="0"/>
                <a:ea typeface="ＭＳ Ｐゴシック" charset="0"/>
              </a:rPr>
              <a:t>ولختم الرؤيا والنبوة</a:t>
            </a:r>
          </a:p>
          <a:p>
            <a:pPr marL="914400" lvl="1" indent="-457200" algn="r" rtl="1" eaLnBrk="0" fontAlgn="base" hangingPunct="0">
              <a:spcBef>
                <a:spcPts val="600"/>
              </a:spcBef>
              <a:spcAft>
                <a:spcPct val="0"/>
              </a:spcAft>
              <a:buFont typeface="Arial" panose="020B0604020202020204" pitchFamily="34" charset="0"/>
              <a:buChar char="•"/>
              <a:defRPr/>
            </a:pPr>
            <a:r>
              <a:rPr lang="ar-JO" sz="2800" kern="0" dirty="0">
                <a:solidFill>
                  <a:prstClr val="white"/>
                </a:solidFill>
                <a:effectLst>
                  <a:glow rad="127000">
                    <a:srgbClr val="000000"/>
                  </a:glow>
                </a:effectLst>
                <a:latin typeface="Arial" charset="0"/>
                <a:ea typeface="ＭＳ Ｐゴシック" charset="0"/>
              </a:rPr>
              <a:t>ولمسح قدوس القدوسين</a:t>
            </a:r>
            <a:r>
              <a:rPr lang="en-US" sz="2800" kern="0" dirty="0">
                <a:solidFill>
                  <a:prstClr val="white"/>
                </a:solidFill>
                <a:effectLst>
                  <a:glow rad="127000">
                    <a:srgbClr val="000000"/>
                  </a:glow>
                </a:effectLst>
                <a:latin typeface="Arial" charset="0"/>
                <a:ea typeface="ＭＳ Ｐゴシック" charset="0"/>
              </a:rPr>
              <a:t> </a:t>
            </a:r>
          </a:p>
        </p:txBody>
      </p:sp>
      <p:sp>
        <p:nvSpPr>
          <p:cNvPr id="5" name="TextBox 4">
            <a:extLst>
              <a:ext uri="{FF2B5EF4-FFF2-40B4-BE49-F238E27FC236}">
                <a16:creationId xmlns:a16="http://schemas.microsoft.com/office/drawing/2014/main" id="{64C74071-2E80-4DC7-88F0-6E3F02F414CD}"/>
              </a:ext>
            </a:extLst>
          </p:cNvPr>
          <p:cNvSpPr txBox="1">
            <a:spLocks noChangeArrowheads="1"/>
          </p:cNvSpPr>
          <p:nvPr/>
        </p:nvSpPr>
        <p:spPr bwMode="auto">
          <a:xfrm rot="-5400000">
            <a:off x="48563" y="2965548"/>
            <a:ext cx="756938" cy="40011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2000" b="1" dirty="0">
                <a:solidFill>
                  <a:srgbClr val="FFFFFF"/>
                </a:solidFill>
                <a:latin typeface="Arial" charset="0"/>
                <a:cs typeface="Arial" charset="0"/>
              </a:rPr>
              <a:t>الضيقة</a:t>
            </a:r>
            <a:endParaRPr lang="en-US" sz="2000" b="1" dirty="0">
              <a:solidFill>
                <a:srgbClr val="FFFFFF"/>
              </a:solidFill>
              <a:latin typeface="Arial" charset="0"/>
              <a:cs typeface="Arial" charset="0"/>
            </a:endParaRPr>
          </a:p>
        </p:txBody>
      </p:sp>
      <p:sp>
        <p:nvSpPr>
          <p:cNvPr id="7" name="TextBox 6">
            <a:extLst>
              <a:ext uri="{FF2B5EF4-FFF2-40B4-BE49-F238E27FC236}">
                <a16:creationId xmlns:a16="http://schemas.microsoft.com/office/drawing/2014/main" id="{3AD68015-E340-451C-9B64-656880ED387C}"/>
              </a:ext>
            </a:extLst>
          </p:cNvPr>
          <p:cNvSpPr txBox="1">
            <a:spLocks noChangeArrowheads="1"/>
          </p:cNvSpPr>
          <p:nvPr/>
        </p:nvSpPr>
        <p:spPr bwMode="auto">
          <a:xfrm rot="-5400000">
            <a:off x="84632" y="4475261"/>
            <a:ext cx="684803" cy="400110"/>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2000" b="1" dirty="0">
                <a:solidFill>
                  <a:srgbClr val="FFFFFF"/>
                </a:solidFill>
                <a:latin typeface="Arial" charset="0"/>
                <a:cs typeface="Arial" charset="0"/>
              </a:rPr>
              <a:t>الألفية</a:t>
            </a:r>
            <a:endParaRPr lang="en-US" sz="2000" b="1" dirty="0">
              <a:solidFill>
                <a:srgbClr val="FFFFFF"/>
              </a:solidFill>
              <a:latin typeface="Arial" charset="0"/>
              <a:cs typeface="Arial" charset="0"/>
            </a:endParaRPr>
          </a:p>
        </p:txBody>
      </p:sp>
      <p:sp>
        <p:nvSpPr>
          <p:cNvPr id="8" name="TextBox 7">
            <a:extLst>
              <a:ext uri="{FF2B5EF4-FFF2-40B4-BE49-F238E27FC236}">
                <a16:creationId xmlns:a16="http://schemas.microsoft.com/office/drawing/2014/main" id="{AFE3765E-E0CE-4045-943E-6257D41E468D}"/>
              </a:ext>
            </a:extLst>
          </p:cNvPr>
          <p:cNvSpPr txBox="1"/>
          <p:nvPr/>
        </p:nvSpPr>
        <p:spPr>
          <a:xfrm>
            <a:off x="1078126" y="6051367"/>
            <a:ext cx="6298857" cy="584775"/>
          </a:xfrm>
          <a:prstGeom prst="rect">
            <a:avLst/>
          </a:prstGeom>
          <a:noFill/>
        </p:spPr>
        <p:txBody>
          <a:bodyPr wrap="square">
            <a:spAutoFit/>
          </a:bodyPr>
          <a:lstStyle/>
          <a:p>
            <a:pPr algn="ctr"/>
            <a:r>
              <a:rPr lang="ar-JO" sz="3200" b="1" kern="0" dirty="0">
                <a:solidFill>
                  <a:srgbClr val="FFFF00"/>
                </a:solidFill>
                <a:effectLst>
                  <a:glow rad="127000">
                    <a:srgbClr val="000000"/>
                  </a:glow>
                </a:effectLst>
                <a:latin typeface="Arial" charset="0"/>
                <a:ea typeface="ＭＳ Ｐゴシック" charset="0"/>
              </a:rPr>
              <a:t>سبعون أسبوعاً = 490 سنة</a:t>
            </a:r>
            <a:endParaRPr lang="en-US" sz="3200" b="1" dirty="0">
              <a:solidFill>
                <a:srgbClr val="FFFF00"/>
              </a:solidFill>
            </a:endParaRPr>
          </a:p>
        </p:txBody>
      </p:sp>
      <p:sp>
        <p:nvSpPr>
          <p:cNvPr id="11" name="Rectangle: Rounded Corners 10">
            <a:extLst>
              <a:ext uri="{FF2B5EF4-FFF2-40B4-BE49-F238E27FC236}">
                <a16:creationId xmlns:a16="http://schemas.microsoft.com/office/drawing/2014/main" id="{AA6C8E86-7A3B-42E9-8A29-DCE85AD80A22}"/>
              </a:ext>
            </a:extLst>
          </p:cNvPr>
          <p:cNvSpPr/>
          <p:nvPr/>
        </p:nvSpPr>
        <p:spPr>
          <a:xfrm>
            <a:off x="7385786" y="5140008"/>
            <a:ext cx="1758214" cy="18227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charset="0"/>
                <a:ea typeface="ＭＳ Ｐゴシック" charset="0"/>
              </a:rPr>
              <a:t> </a:t>
            </a:r>
            <a:r>
              <a:rPr lang="ar-JO" sz="3200" b="1" kern="0" dirty="0">
                <a:solidFill>
                  <a:srgbClr val="FFFF00"/>
                </a:solidFill>
                <a:effectLst>
                  <a:glow rad="127000">
                    <a:srgbClr val="000000"/>
                  </a:glow>
                </a:effectLst>
                <a:latin typeface="Arial" charset="0"/>
                <a:ea typeface="ＭＳ Ｐゴシック" charset="0"/>
              </a:rPr>
              <a:t>70</a:t>
            </a:r>
            <a:r>
              <a:rPr lang="en-US" sz="3200" b="1" kern="0" dirty="0">
                <a:solidFill>
                  <a:srgbClr val="FFFF00"/>
                </a:solidFill>
                <a:effectLst>
                  <a:glow rad="127000">
                    <a:srgbClr val="000000"/>
                  </a:glow>
                </a:effectLst>
                <a:latin typeface="Arial" charset="0"/>
                <a:ea typeface="ＭＳ Ｐゴシック" charset="0"/>
              </a:rPr>
              <a:t> </a:t>
            </a:r>
          </a:p>
          <a:p>
            <a:pPr eaLnBrk="0" fontAlgn="base" hangingPunct="0">
              <a:spcBef>
                <a:spcPct val="0"/>
              </a:spcBef>
              <a:spcAft>
                <a:spcPct val="0"/>
              </a:spcAft>
              <a:defRPr/>
            </a:pPr>
            <a:r>
              <a:rPr lang="en-US" sz="3200" b="1" u="sng" kern="0" dirty="0">
                <a:solidFill>
                  <a:srgbClr val="FFFF00"/>
                </a:solidFill>
                <a:effectLst>
                  <a:glow rad="127000">
                    <a:srgbClr val="000000"/>
                  </a:glow>
                </a:effectLst>
                <a:latin typeface="Arial" charset="0"/>
                <a:ea typeface="ＭＳ Ｐゴシック" charset="0"/>
              </a:rPr>
              <a:t>x </a:t>
            </a:r>
            <a:r>
              <a:rPr lang="ar-JO" sz="3200" b="1" u="sng" kern="0" dirty="0">
                <a:solidFill>
                  <a:srgbClr val="FFFF00"/>
                </a:solidFill>
                <a:effectLst>
                  <a:glow rad="127000">
                    <a:srgbClr val="000000"/>
                  </a:glow>
                </a:effectLst>
                <a:latin typeface="Arial" charset="0"/>
                <a:ea typeface="ＭＳ Ｐゴシック" charset="0"/>
              </a:rPr>
              <a:t>7</a:t>
            </a:r>
            <a:endParaRPr lang="en-US" sz="3200" b="1" u="sng"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ar-JO" sz="3200" b="1" kern="0" dirty="0">
                <a:solidFill>
                  <a:srgbClr val="FFFF00"/>
                </a:solidFill>
                <a:effectLst>
                  <a:glow rad="127000">
                    <a:srgbClr val="000000"/>
                  </a:glow>
                </a:effectLst>
                <a:latin typeface="Arial" charset="0"/>
                <a:ea typeface="ＭＳ Ｐゴシック" charset="0"/>
              </a:rPr>
              <a:t>490</a:t>
            </a:r>
            <a:endParaRPr lang="en-US" sz="3200" b="1" kern="0" dirty="0">
              <a:solidFill>
                <a:srgbClr val="FFFF00"/>
              </a:solidFill>
              <a:effectLst>
                <a:glow rad="127000">
                  <a:srgbClr val="000000"/>
                </a:glow>
              </a:effectLst>
              <a:latin typeface="Arial" charset="0"/>
              <a:ea typeface="ＭＳ Ｐゴシック" charset="0"/>
            </a:endParaRPr>
          </a:p>
        </p:txBody>
      </p:sp>
    </p:spTree>
    <p:extLst>
      <p:ext uri="{BB962C8B-B14F-4D97-AF65-F5344CB8AC3E}">
        <p14:creationId xmlns:p14="http://schemas.microsoft.com/office/powerpoint/2010/main" val="11339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500"/>
                                        <p:tgtEl>
                                          <p:spTgt spid="11">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دا 9: 24-27      نبوة السبعون أسبوعاً</a:t>
            </a:r>
            <a:endParaRPr kumimoji="0" lang="en-US"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25 فاعلم وافهم أنه من خروج الأمر لتجديد أورشليم وبنائها إلى </a:t>
            </a:r>
            <a:r>
              <a:rPr lang="ar-JO" sz="28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المسيح</a:t>
            </a: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 الرئيس سبعة أسابيع واثنان وستون أسبوعاً، يعود ويبنى سوق وخليج في ضيق الأزمنة.</a:t>
            </a:r>
            <a:r>
              <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 </a:t>
            </a:r>
          </a:p>
        </p:txBody>
      </p:sp>
      <p:grpSp>
        <p:nvGrpSpPr>
          <p:cNvPr id="8" name="Group 7">
            <a:extLst>
              <a:ext uri="{FF2B5EF4-FFF2-40B4-BE49-F238E27FC236}">
                <a16:creationId xmlns:a16="http://schemas.microsoft.com/office/drawing/2014/main" id="{B23BB5AF-0BE1-4E9F-B5A2-ECEF2089C905}"/>
              </a:ext>
            </a:extLst>
          </p:cNvPr>
          <p:cNvGrpSpPr/>
          <p:nvPr/>
        </p:nvGrpSpPr>
        <p:grpSpPr>
          <a:xfrm>
            <a:off x="192093" y="4964440"/>
            <a:ext cx="2294885" cy="1822718"/>
            <a:chOff x="441289" y="4917586"/>
            <a:chExt cx="2294885" cy="1822718"/>
          </a:xfrm>
        </p:grpSpPr>
        <p:sp>
          <p:nvSpPr>
            <p:cNvPr id="4" name="Rectangle: Rounded Corners 3">
              <a:extLst>
                <a:ext uri="{FF2B5EF4-FFF2-40B4-BE49-F238E27FC236}">
                  <a16:creationId xmlns:a16="http://schemas.microsoft.com/office/drawing/2014/main" id="{1FA51BC3-BD89-4443-B0EB-5B18B514354F}"/>
                </a:ext>
              </a:extLst>
            </p:cNvPr>
            <p:cNvSpPr/>
            <p:nvPr/>
          </p:nvSpPr>
          <p:spPr>
            <a:xfrm>
              <a:off x="441289" y="4917586"/>
              <a:ext cx="992095" cy="18227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 </a:t>
              </a:r>
              <a:r>
                <a:rPr lang="ar-JO"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62</a:t>
              </a:r>
              <a:r>
                <a:rPr lang="en-US"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 </a:t>
              </a:r>
            </a:p>
            <a:p>
              <a:pPr eaLnBrk="0" fontAlgn="base" hangingPunct="0">
                <a:spcBef>
                  <a:spcPct val="0"/>
                </a:spcBef>
                <a:spcAft>
                  <a:spcPct val="0"/>
                </a:spcAft>
                <a:defRPr/>
              </a:pPr>
              <a:r>
                <a:rPr lang="en-US" sz="3200" b="1" u="sng"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 </a:t>
              </a:r>
              <a:r>
                <a:rPr lang="ar-JO" sz="3200" b="1" u="sng"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7</a:t>
              </a:r>
              <a:endParaRPr lang="en-US" sz="3200" b="1" u="sng"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 </a:t>
              </a:r>
              <a:r>
                <a:rPr lang="ar-JO"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69</a:t>
              </a:r>
              <a:endParaRPr lang="en-US"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5" name="Rectangle: Rounded Corners 4">
              <a:extLst>
                <a:ext uri="{FF2B5EF4-FFF2-40B4-BE49-F238E27FC236}">
                  <a16:creationId xmlns:a16="http://schemas.microsoft.com/office/drawing/2014/main" id="{A0BFD17F-94A5-43A6-B35D-4E15223439E0}"/>
                </a:ext>
              </a:extLst>
            </p:cNvPr>
            <p:cNvSpPr/>
            <p:nvPr/>
          </p:nvSpPr>
          <p:spPr>
            <a:xfrm>
              <a:off x="1744079" y="4917586"/>
              <a:ext cx="992095" cy="18227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 </a:t>
              </a:r>
              <a:r>
                <a:rPr lang="ar-JO"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69</a:t>
              </a:r>
              <a:endParaRPr lang="en-US"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eaLnBrk="0" fontAlgn="base" hangingPunct="0">
                <a:spcBef>
                  <a:spcPct val="0"/>
                </a:spcBef>
                <a:spcAft>
                  <a:spcPct val="0"/>
                </a:spcAft>
                <a:defRPr/>
              </a:pPr>
              <a:r>
                <a:rPr lang="en-US" sz="3200" b="1" u="sng"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x </a:t>
              </a:r>
              <a:r>
                <a:rPr lang="ar-JO" sz="3200" b="1" u="sng"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7</a:t>
              </a:r>
              <a:endParaRPr lang="en-US" sz="3200" b="1" u="sng"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eaLnBrk="0" fontAlgn="base" hangingPunct="0">
                <a:spcBef>
                  <a:spcPct val="0"/>
                </a:spcBef>
                <a:spcAft>
                  <a:spcPct val="0"/>
                </a:spcAft>
                <a:defRPr/>
              </a:pPr>
              <a:r>
                <a:rPr lang="ar-JO"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483</a:t>
              </a:r>
              <a:endParaRPr lang="en-US"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cxnSp>
          <p:nvCxnSpPr>
            <p:cNvPr id="3" name="Straight Arrow Connector 2">
              <a:extLst>
                <a:ext uri="{FF2B5EF4-FFF2-40B4-BE49-F238E27FC236}">
                  <a16:creationId xmlns:a16="http://schemas.microsoft.com/office/drawing/2014/main" id="{67A39B02-AA0D-4EB8-AF00-45EBE97BB9D3}"/>
                </a:ext>
              </a:extLst>
            </p:cNvPr>
            <p:cNvCxnSpPr>
              <a:cxnSpLocks/>
            </p:cNvCxnSpPr>
            <p:nvPr/>
          </p:nvCxnSpPr>
          <p:spPr>
            <a:xfrm flipV="1">
              <a:off x="1248032" y="5287146"/>
              <a:ext cx="607226" cy="817092"/>
            </a:xfrm>
            <a:prstGeom prst="straightConnector1">
              <a:avLst/>
            </a:prstGeom>
            <a:ln w="317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0" name="Rectangle: Rounded Corners 9">
            <a:extLst>
              <a:ext uri="{FF2B5EF4-FFF2-40B4-BE49-F238E27FC236}">
                <a16:creationId xmlns:a16="http://schemas.microsoft.com/office/drawing/2014/main" id="{9DAA276C-34DA-42F4-B742-58CCCA0BA1B5}"/>
              </a:ext>
            </a:extLst>
          </p:cNvPr>
          <p:cNvSpPr/>
          <p:nvPr/>
        </p:nvSpPr>
        <p:spPr>
          <a:xfrm>
            <a:off x="2321168" y="3860732"/>
            <a:ext cx="6729047" cy="2290360"/>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457200" indent="-457200" algn="r" rtl="1" eaLnBrk="0" fontAlgn="base" hangingPunct="0">
              <a:spcBef>
                <a:spcPct val="0"/>
              </a:spcBef>
              <a:spcAft>
                <a:spcPct val="0"/>
              </a:spcAft>
              <a:buFont typeface="Arial" panose="020B0604020202020204" pitchFamily="34" charset="0"/>
              <a:buChar char="•"/>
              <a:defRPr/>
            </a:pPr>
            <a:r>
              <a:rPr lang="ar-JO"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التقويم اليهودي = 360 يوم/سنة</a:t>
            </a:r>
          </a:p>
          <a:p>
            <a:pPr marL="457200" indent="-457200" algn="r" rtl="1" eaLnBrk="0" fontAlgn="base" hangingPunct="0">
              <a:spcBef>
                <a:spcPct val="0"/>
              </a:spcBef>
              <a:spcAft>
                <a:spcPct val="0"/>
              </a:spcAft>
              <a:buFont typeface="Arial" panose="020B0604020202020204" pitchFamily="34" charset="0"/>
              <a:buChar char="•"/>
              <a:defRPr/>
            </a:pPr>
            <a:r>
              <a:rPr lang="ar-JO"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483 × 360 = 173880 يوم</a:t>
            </a:r>
          </a:p>
          <a:p>
            <a:pPr marL="457200" indent="-457200" algn="r" rtl="1" eaLnBrk="0" fontAlgn="base" hangingPunct="0">
              <a:spcBef>
                <a:spcPct val="0"/>
              </a:spcBef>
              <a:spcAft>
                <a:spcPct val="0"/>
              </a:spcAft>
              <a:buFont typeface="Arial" panose="020B0604020202020204" pitchFamily="34" charset="0"/>
              <a:buChar char="•"/>
              <a:defRPr/>
            </a:pPr>
            <a:r>
              <a:rPr lang="ar-JO"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444 ق.م: مرسوم أرتحشستا الثاني</a:t>
            </a:r>
          </a:p>
          <a:p>
            <a:pPr marL="457200" indent="-457200" algn="r" rtl="1" eaLnBrk="0" fontAlgn="base" hangingPunct="0">
              <a:spcBef>
                <a:spcPct val="0"/>
              </a:spcBef>
              <a:spcAft>
                <a:spcPct val="0"/>
              </a:spcAft>
              <a:buFont typeface="Arial" panose="020B0604020202020204" pitchFamily="34" charset="0"/>
              <a:buChar char="•"/>
              <a:defRPr/>
            </a:pPr>
            <a:r>
              <a:rPr lang="ar-JO"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444 ق.م + 173880 يوم = 33 م</a:t>
            </a:r>
            <a:endParaRPr lang="en-US"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algn="r" rtl="1" eaLnBrk="0" fontAlgn="base" hangingPunct="0">
              <a:spcBef>
                <a:spcPct val="0"/>
              </a:spcBef>
              <a:spcAft>
                <a:spcPct val="0"/>
              </a:spcAft>
              <a:defRPr/>
            </a:pPr>
            <a:endParaRPr lang="en-US" sz="32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500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دا 9: 24-27      نبوة السبعون أسبوعاً</a:t>
            </a:r>
            <a:endParaRPr kumimoji="0" lang="en-US"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26 وبعد اثنين وستين أسبوعاً يقطع المسيح وليس له.</a:t>
            </a: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BBD8F627-83F8-45F8-B62C-876BE2E9D795}"/>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73025DD8-B17D-41CA-8E7F-021EA33231B0}"/>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444 ق.م</a:t>
            </a:r>
            <a:endParaRPr lang="en-US"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632DB741-7C51-404F-9681-D1F09C27AA19}"/>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33 م</a:t>
            </a:r>
            <a:endParaRPr lang="en-US"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30" name="Rectangle 29">
            <a:extLst>
              <a:ext uri="{FF2B5EF4-FFF2-40B4-BE49-F238E27FC236}">
                <a16:creationId xmlns:a16="http://schemas.microsoft.com/office/drawing/2014/main" id="{574074BF-A5D7-4DB4-B649-00F7971CE104}"/>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69 أسبوع</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a:t>
            </a:r>
            <a:r>
              <a:rPr lang="ar-JO" sz="20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483 سنة</a:t>
            </a:r>
            <a:r>
              <a:rPr lang="en-US" sz="20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a:t>
            </a:r>
          </a:p>
        </p:txBody>
      </p:sp>
      <p:cxnSp>
        <p:nvCxnSpPr>
          <p:cNvPr id="31" name="Straight Connector 30">
            <a:extLst>
              <a:ext uri="{FF2B5EF4-FFF2-40B4-BE49-F238E27FC236}">
                <a16:creationId xmlns:a16="http://schemas.microsoft.com/office/drawing/2014/main" id="{61C2B620-1974-48D5-9F3F-D163E26DC074}"/>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392C163-BDD7-4462-BEB8-65D9923661E8}"/>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F15ED54-23E6-48F8-A9BB-6C9BA3FD29BE}"/>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E9EF17C2-89E3-4940-99D7-A80D5E7DAD39}"/>
              </a:ext>
            </a:extLst>
          </p:cNvPr>
          <p:cNvSpPr/>
          <p:nvPr/>
        </p:nvSpPr>
        <p:spPr>
          <a:xfrm>
            <a:off x="4336475" y="5178362"/>
            <a:ext cx="2175161"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6 كانون أول 2020</a:t>
            </a:r>
            <a:endParaRPr lang="en-US"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24866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186EC1A-81DC-423F-BC5F-6FA24606ACD1}"/>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48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العلامات: أين نذهب</a:t>
            </a:r>
            <a:endParaRPr kumimoji="0" lang="en-GB" sz="48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pic>
        <p:nvPicPr>
          <p:cNvPr id="5122" name="Picture 2" descr="Motivational Accountability is NOT an Oxymoron | New Homes Solutions">
            <a:extLst>
              <a:ext uri="{FF2B5EF4-FFF2-40B4-BE49-F238E27FC236}">
                <a16:creationId xmlns:a16="http://schemas.microsoft.com/office/drawing/2014/main" id="{1B71B6D0-3947-479E-A05C-DCA0985627E6}"/>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b="-1201"/>
          <a:stretch/>
        </p:blipFill>
        <p:spPr bwMode="auto">
          <a:xfrm>
            <a:off x="312821" y="1252887"/>
            <a:ext cx="4669537" cy="300331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The Pursuit of Happiness">
            <a:extLst>
              <a:ext uri="{FF2B5EF4-FFF2-40B4-BE49-F238E27FC236}">
                <a16:creationId xmlns:a16="http://schemas.microsoft.com/office/drawing/2014/main" id="{E4CC0410-C69C-425D-8D55-1757F3EBF76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4753" y="1252887"/>
            <a:ext cx="3249548" cy="5455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6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fade">
                                      <p:cBhvr>
                                        <p:cTn id="12"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دا 9: 24-27      نبوة السبعون أسبوعاً</a:t>
            </a:r>
            <a:endParaRPr kumimoji="0" lang="en-US"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charset="0"/>
                <a:ea typeface="ＭＳ Ｐゴシック" charset="0"/>
              </a:rPr>
              <a:t>26 وبعد اثنين وستين أسبوعاً يقطع المسيح وليس له، وشعب رئيس آت يخرب المدينة والقدس.</a:t>
            </a:r>
            <a:endParaRPr lang="en-US" sz="2800" kern="0" dirty="0">
              <a:solidFill>
                <a:prstClr val="white"/>
              </a:solidFill>
              <a:effectLst>
                <a:glow rad="127000">
                  <a:srgbClr val="000000"/>
                </a:glow>
              </a:effectLst>
              <a:latin typeface="Arial" charset="0"/>
              <a:ea typeface="ＭＳ Ｐゴシック" charset="0"/>
            </a:endParaRPr>
          </a:p>
        </p:txBody>
      </p:sp>
      <p:sp>
        <p:nvSpPr>
          <p:cNvPr id="26" name="Rectangle: Rounded Corners 25">
            <a:extLst>
              <a:ext uri="{FF2B5EF4-FFF2-40B4-BE49-F238E27FC236}">
                <a16:creationId xmlns:a16="http://schemas.microsoft.com/office/drawing/2014/main" id="{A0F0EC9B-550E-49DC-B542-F8A4166C12B1}"/>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schemeClr val="bg1"/>
                </a:solidFill>
                <a:effectLst>
                  <a:glow rad="127000">
                    <a:srgbClr val="000000"/>
                  </a:glow>
                </a:effectLst>
                <a:latin typeface="Arial" charset="0"/>
                <a:ea typeface="ＭＳ Ｐゴシック" charset="0"/>
              </a:rPr>
              <a:t>70 م</a:t>
            </a:r>
            <a:endParaRPr lang="en-US" sz="2400" kern="0" dirty="0">
              <a:solidFill>
                <a:schemeClr val="bg1"/>
              </a:solidFill>
              <a:effectLst>
                <a:glow rad="127000">
                  <a:srgbClr val="000000"/>
                </a:glow>
              </a:effectLst>
              <a:latin typeface="Arial" charset="0"/>
              <a:ea typeface="ＭＳ Ｐゴシック" charset="0"/>
            </a:endParaRPr>
          </a:p>
        </p:txBody>
      </p:sp>
      <p:cxnSp>
        <p:nvCxnSpPr>
          <p:cNvPr id="27" name="Straight Arrow Connector 26">
            <a:extLst>
              <a:ext uri="{FF2B5EF4-FFF2-40B4-BE49-F238E27FC236}">
                <a16:creationId xmlns:a16="http://schemas.microsoft.com/office/drawing/2014/main" id="{8D35ECF3-DFA0-4E2D-87AC-8A72A5727FC3}"/>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237E8C2A-00F9-4A95-8987-4FEBAB7496EE}"/>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prstClr val="white"/>
                </a:solidFill>
                <a:effectLst>
                  <a:glow rad="127000">
                    <a:srgbClr val="000000"/>
                  </a:glow>
                </a:effectLst>
                <a:latin typeface="Arial" charset="0"/>
                <a:ea typeface="ＭＳ Ｐゴシック" charset="0"/>
              </a:rPr>
              <a:t>444 ق.م</a:t>
            </a:r>
            <a:endParaRPr lang="en-US" sz="2400" kern="0" dirty="0">
              <a:solidFill>
                <a:prstClr val="white"/>
              </a:solidFill>
              <a:effectLst>
                <a:glow rad="127000">
                  <a:srgbClr val="000000"/>
                </a:glow>
              </a:effectLst>
              <a:latin typeface="Arial" charset="0"/>
              <a:ea typeface="ＭＳ Ｐゴシック" charset="0"/>
            </a:endParaRPr>
          </a:p>
        </p:txBody>
      </p:sp>
      <p:sp>
        <p:nvSpPr>
          <p:cNvPr id="29" name="Rectangle: Rounded Corners 28">
            <a:extLst>
              <a:ext uri="{FF2B5EF4-FFF2-40B4-BE49-F238E27FC236}">
                <a16:creationId xmlns:a16="http://schemas.microsoft.com/office/drawing/2014/main" id="{B5E66AA2-1677-426F-8242-511E3B3E8E90}"/>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prstClr val="white"/>
                </a:solidFill>
                <a:effectLst>
                  <a:glow rad="127000">
                    <a:srgbClr val="000000"/>
                  </a:glow>
                </a:effectLst>
                <a:latin typeface="Arial" charset="0"/>
                <a:ea typeface="ＭＳ Ｐゴシック" charset="0"/>
              </a:rPr>
              <a:t>33 م</a:t>
            </a:r>
            <a:endParaRPr lang="en-US" sz="2400" kern="0" dirty="0">
              <a:solidFill>
                <a:prstClr val="white"/>
              </a:solidFill>
              <a:effectLst>
                <a:glow rad="127000">
                  <a:srgbClr val="000000"/>
                </a:glow>
              </a:effectLst>
              <a:latin typeface="Arial" charset="0"/>
              <a:ea typeface="ＭＳ Ｐゴシック" charset="0"/>
            </a:endParaRPr>
          </a:p>
        </p:txBody>
      </p:sp>
      <p:sp>
        <p:nvSpPr>
          <p:cNvPr id="30" name="Rectangle 29">
            <a:extLst>
              <a:ext uri="{FF2B5EF4-FFF2-40B4-BE49-F238E27FC236}">
                <a16:creationId xmlns:a16="http://schemas.microsoft.com/office/drawing/2014/main" id="{C90DB386-C411-4738-8293-BB0990E95494}"/>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69 أسبوع</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r>
              <a:rPr kumimoji="0" lang="ar-JO"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483 سنة</a:t>
            </a:r>
            <a:r>
              <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p>
        </p:txBody>
      </p:sp>
      <p:cxnSp>
        <p:nvCxnSpPr>
          <p:cNvPr id="31" name="Straight Connector 30">
            <a:extLst>
              <a:ext uri="{FF2B5EF4-FFF2-40B4-BE49-F238E27FC236}">
                <a16:creationId xmlns:a16="http://schemas.microsoft.com/office/drawing/2014/main" id="{C643A464-0496-4529-B84D-A2E505103DC3}"/>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DF6B04-3E49-4F56-AFCB-7195817DE709}"/>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1C544EC-8388-4ED2-B1AC-BF8B44C39DDB}"/>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0C973569-D602-4ECB-9FD8-6F53DF071DD3}"/>
              </a:ext>
            </a:extLst>
          </p:cNvPr>
          <p:cNvSpPr/>
          <p:nvPr/>
        </p:nvSpPr>
        <p:spPr>
          <a:xfrm>
            <a:off x="4490685" y="5178362"/>
            <a:ext cx="2325749"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prstClr val="white"/>
                </a:solidFill>
                <a:effectLst>
                  <a:glow rad="127000">
                    <a:srgbClr val="000000"/>
                  </a:glow>
                </a:effectLst>
                <a:latin typeface="Arial" charset="0"/>
                <a:ea typeface="ＭＳ Ｐゴシック" charset="0"/>
              </a:rPr>
              <a:t>6 كانون أول 2020</a:t>
            </a:r>
            <a:endParaRPr lang="en-US" sz="2400" kern="0" dirty="0">
              <a:solidFill>
                <a:prstClr val="white"/>
              </a:solidFill>
              <a:effectLst>
                <a:glow rad="127000">
                  <a:srgbClr val="000000"/>
                </a:glow>
              </a:effectLst>
              <a:latin typeface="Arial" charset="0"/>
              <a:ea typeface="ＭＳ Ｐゴシック" charset="0"/>
            </a:endParaRPr>
          </a:p>
        </p:txBody>
      </p:sp>
      <p:cxnSp>
        <p:nvCxnSpPr>
          <p:cNvPr id="35" name="Straight Connector 34">
            <a:extLst>
              <a:ext uri="{FF2B5EF4-FFF2-40B4-BE49-F238E27FC236}">
                <a16:creationId xmlns:a16="http://schemas.microsoft.com/office/drawing/2014/main" id="{A11CDA04-BC53-4BF2-87E0-8B63FAC0C110}"/>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6CB9F9EA-CD35-4D88-A3B4-1EE1AF7DFC57}"/>
              </a:ext>
            </a:extLst>
          </p:cNvPr>
          <p:cNvSpPr/>
          <p:nvPr/>
        </p:nvSpPr>
        <p:spPr>
          <a:xfrm>
            <a:off x="2758148" y="5819768"/>
            <a:ext cx="1705641"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schemeClr val="bg1"/>
                </a:solidFill>
                <a:effectLst>
                  <a:glow rad="127000">
                    <a:srgbClr val="000000"/>
                  </a:glow>
                </a:effectLst>
                <a:latin typeface="Arial" charset="0"/>
                <a:ea typeface="ＭＳ Ｐゴシック" charset="0"/>
              </a:rPr>
              <a:t>نهب     أورشليم</a:t>
            </a:r>
            <a:endParaRPr lang="en-US" sz="2400" kern="0" dirty="0">
              <a:solidFill>
                <a:schemeClr val="bg1"/>
              </a:solidFill>
              <a:effectLst>
                <a:glow rad="127000">
                  <a:srgbClr val="000000"/>
                </a:glow>
              </a:effectLst>
              <a:latin typeface="Arial" charset="0"/>
              <a:ea typeface="ＭＳ Ｐゴシック" charset="0"/>
            </a:endParaRPr>
          </a:p>
        </p:txBody>
      </p:sp>
    </p:spTree>
    <p:extLst>
      <p:ext uri="{BB962C8B-B14F-4D97-AF65-F5344CB8AC3E}">
        <p14:creationId xmlns:p14="http://schemas.microsoft.com/office/powerpoint/2010/main" val="33240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دا 9: 24-27      نبوة السبعون أسبوعاً</a:t>
            </a:r>
            <a:endParaRPr kumimoji="0" lang="en-US"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الرئيس الآتي</a:t>
            </a: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eaLnBrk="0" fontAlgn="base" hangingPunct="0">
              <a:spcBef>
                <a:spcPct val="0"/>
              </a:spcBef>
              <a:spcAft>
                <a:spcPct val="0"/>
              </a:spcAft>
              <a:defRPr/>
            </a:pP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وانتهاؤه بغمارة، وإلى النهاية حرب وخرب قضي بها 27 ويثبت عهداً مع كثيرين في أسبوع واحد.</a:t>
            </a:r>
            <a:r>
              <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 </a:t>
            </a:r>
          </a:p>
        </p:txBody>
      </p:sp>
      <p:cxnSp>
        <p:nvCxnSpPr>
          <p:cNvPr id="46" name="Straight Arrow Connector 45">
            <a:extLst>
              <a:ext uri="{FF2B5EF4-FFF2-40B4-BE49-F238E27FC236}">
                <a16:creationId xmlns:a16="http://schemas.microsoft.com/office/drawing/2014/main" id="{12981785-56CA-416D-83D2-00CACB63BA3E}"/>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EEDCB94F-251D-4AA2-82F1-3695CD5FB93D}"/>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444 ق.م</a:t>
            </a:r>
            <a:endParaRPr lang="en-US"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49" name="Rectangle 48">
            <a:extLst>
              <a:ext uri="{FF2B5EF4-FFF2-40B4-BE49-F238E27FC236}">
                <a16:creationId xmlns:a16="http://schemas.microsoft.com/office/drawing/2014/main" id="{36B0D4C4-65C5-424F-9E53-95F18926F3BC}"/>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69 أسبوع</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r>
              <a:rPr kumimoji="0" lang="ar-JO"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483 سنة</a:t>
            </a:r>
            <a:r>
              <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p>
        </p:txBody>
      </p:sp>
      <p:cxnSp>
        <p:nvCxnSpPr>
          <p:cNvPr id="50" name="Straight Connector 49">
            <a:extLst>
              <a:ext uri="{FF2B5EF4-FFF2-40B4-BE49-F238E27FC236}">
                <a16:creationId xmlns:a16="http://schemas.microsoft.com/office/drawing/2014/main" id="{EE70515F-C473-43E9-901E-08E0696BEF35}"/>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985AB9-0649-4689-8C84-E11B9E4987E8}"/>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BEF2DB6-F82B-443C-86C6-2A7A4D752932}"/>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133E2EE1-8244-44EA-9F0C-80B11B5A1A6E}"/>
              </a:ext>
            </a:extLst>
          </p:cNvPr>
          <p:cNvSpPr/>
          <p:nvPr/>
        </p:nvSpPr>
        <p:spPr>
          <a:xfrm>
            <a:off x="4163261" y="5178362"/>
            <a:ext cx="2431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6 كانون أول 2020</a:t>
            </a:r>
            <a:endParaRPr lang="en-US"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cxnSp>
        <p:nvCxnSpPr>
          <p:cNvPr id="54" name="Straight Connector 53">
            <a:extLst>
              <a:ext uri="{FF2B5EF4-FFF2-40B4-BE49-F238E27FC236}">
                <a16:creationId xmlns:a16="http://schemas.microsoft.com/office/drawing/2014/main" id="{31904C7E-CE2D-4F98-AA99-7A1DBAF21D5B}"/>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73182E15-7FA6-4CE6-9657-0EB1E16FA2B0}"/>
              </a:ext>
            </a:extLst>
          </p:cNvPr>
          <p:cNvGrpSpPr/>
          <p:nvPr/>
        </p:nvGrpSpPr>
        <p:grpSpPr>
          <a:xfrm>
            <a:off x="5706673" y="5520719"/>
            <a:ext cx="1884117" cy="1327770"/>
            <a:chOff x="5706673" y="5520719"/>
            <a:chExt cx="1884117" cy="1327770"/>
          </a:xfrm>
        </p:grpSpPr>
        <p:cxnSp>
          <p:nvCxnSpPr>
            <p:cNvPr id="56" name="Straight Connector 55">
              <a:extLst>
                <a:ext uri="{FF2B5EF4-FFF2-40B4-BE49-F238E27FC236}">
                  <a16:creationId xmlns:a16="http://schemas.microsoft.com/office/drawing/2014/main" id="{C2043872-64ED-4D9E-A540-ECCDBDB4E44F}"/>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92128A5-7A28-4D0D-AA45-5732AE8310A4}"/>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2E7847ED-CA6F-4BB8-B670-B48606994C45}"/>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2C9FDAD-3A68-4399-BB25-BBBB69D45C38}"/>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أسبوع واحد</a:t>
              </a:r>
            </a:p>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(7 سنوات)</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grpSp>
      <p:sp>
        <p:nvSpPr>
          <p:cNvPr id="60" name="TextBox 59">
            <a:extLst>
              <a:ext uri="{FF2B5EF4-FFF2-40B4-BE49-F238E27FC236}">
                <a16:creationId xmlns:a16="http://schemas.microsoft.com/office/drawing/2014/main" id="{3854E08B-61C4-46F1-8587-580B69DAF311}"/>
              </a:ext>
            </a:extLst>
          </p:cNvPr>
          <p:cNvSpPr txBox="1">
            <a:spLocks noChangeArrowheads="1"/>
          </p:cNvSpPr>
          <p:nvPr/>
        </p:nvSpPr>
        <p:spPr bwMode="auto">
          <a:xfrm rot="-5400000">
            <a:off x="7066482" y="4616280"/>
            <a:ext cx="756938" cy="40011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ar-JO" sz="2000" b="1" dirty="0">
                <a:solidFill>
                  <a:srgbClr val="FFFFFF"/>
                </a:solidFill>
                <a:latin typeface="Arial" panose="020B0604020202020204" pitchFamily="34" charset="0"/>
                <a:cs typeface="Arial" panose="020B0604020202020204" pitchFamily="34" charset="0"/>
              </a:rPr>
              <a:t>الضيقة</a:t>
            </a:r>
            <a:endParaRPr lang="en-US" sz="2000" b="1" dirty="0">
              <a:solidFill>
                <a:srgbClr val="FFFFFF"/>
              </a:solidFill>
              <a:latin typeface="Arial" panose="020B0604020202020204" pitchFamily="34" charset="0"/>
              <a:cs typeface="Arial" panose="020B0604020202020204" pitchFamily="34" charset="0"/>
            </a:endParaRPr>
          </a:p>
        </p:txBody>
      </p:sp>
      <p:sp>
        <p:nvSpPr>
          <p:cNvPr id="22" name="Rectangle: Rounded Corners 25">
            <a:extLst>
              <a:ext uri="{FF2B5EF4-FFF2-40B4-BE49-F238E27FC236}">
                <a16:creationId xmlns:a16="http://schemas.microsoft.com/office/drawing/2014/main" id="{543328C0-1DE9-ED4B-B993-473BA0744959}"/>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rPr>
              <a:t>70 م</a:t>
            </a:r>
            <a:endParaRPr lang="en-US" sz="2400"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23" name="Rectangle: Rounded Corners 28">
            <a:extLst>
              <a:ext uri="{FF2B5EF4-FFF2-40B4-BE49-F238E27FC236}">
                <a16:creationId xmlns:a16="http://schemas.microsoft.com/office/drawing/2014/main" id="{82DD2F80-A0A3-0947-9053-892A09ED80AA}"/>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ar-JO"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33 م</a:t>
            </a:r>
            <a:endParaRPr lang="en-US"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6385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1000" fill="hold"/>
                                        <p:tgtEl>
                                          <p:spTgt spid="60"/>
                                        </p:tgtEl>
                                        <p:attrNameLst>
                                          <p:attrName>ppt_w</p:attrName>
                                        </p:attrNameLst>
                                      </p:cBhvr>
                                      <p:tavLst>
                                        <p:tav tm="0">
                                          <p:val>
                                            <p:strVal val="#ppt_w*0.70"/>
                                          </p:val>
                                        </p:tav>
                                        <p:tav tm="100000">
                                          <p:val>
                                            <p:strVal val="#ppt_w"/>
                                          </p:val>
                                        </p:tav>
                                      </p:tavLst>
                                    </p:anim>
                                    <p:anim calcmode="lin" valueType="num">
                                      <p:cBhvr>
                                        <p:cTn id="18" dur="1000" fill="hold"/>
                                        <p:tgtEl>
                                          <p:spTgt spid="60"/>
                                        </p:tgtEl>
                                        <p:attrNameLst>
                                          <p:attrName>ppt_h</p:attrName>
                                        </p:attrNameLst>
                                      </p:cBhvr>
                                      <p:tavLst>
                                        <p:tav tm="0">
                                          <p:val>
                                            <p:strVal val="#ppt_h"/>
                                          </p:val>
                                        </p:tav>
                                        <p:tav tm="100000">
                                          <p:val>
                                            <p:strVal val="#ppt_h"/>
                                          </p:val>
                                        </p:tav>
                                      </p:tavLst>
                                    </p:anim>
                                    <p:animEffect transition="in" filter="fade">
                                      <p:cBhvr>
                                        <p:cTn id="19"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دا 9: 24-27      نبوة السبعون أسبوعاً</a:t>
            </a:r>
            <a:endParaRPr kumimoji="0" lang="en-US"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r"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rPr>
              <a:t>وانتهاؤه بغمارة، وإلى النهاية حرب وخرب قضي بها 27 ويثبت عهداً مع كثيرين في أسبوع واحد، وفي وسط الأسبوع يبطل الذبيحة والتقدمة، وعلى جناح الأرجاس مخرب حتى يتم ويصب المقضي على المخرب.</a:t>
            </a:r>
            <a:endParaRPr kumimoji="0" lang="en-US" sz="2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cxnSp>
        <p:nvCxnSpPr>
          <p:cNvPr id="46" name="Straight Arrow Connector 45">
            <a:extLst>
              <a:ext uri="{FF2B5EF4-FFF2-40B4-BE49-F238E27FC236}">
                <a16:creationId xmlns:a16="http://schemas.microsoft.com/office/drawing/2014/main" id="{12981785-56CA-416D-83D2-00CACB63BA3E}"/>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EEDCB94F-251D-4AA2-82F1-3695CD5FB93D}"/>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444 ق.م</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49" name="Rectangle 48">
            <a:extLst>
              <a:ext uri="{FF2B5EF4-FFF2-40B4-BE49-F238E27FC236}">
                <a16:creationId xmlns:a16="http://schemas.microsoft.com/office/drawing/2014/main" id="{36B0D4C4-65C5-424F-9E53-95F18926F3BC}"/>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69 أسبوع</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r>
              <a:rPr kumimoji="0" lang="ar-JO"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483 سنة</a:t>
            </a:r>
            <a:r>
              <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p>
        </p:txBody>
      </p:sp>
      <p:cxnSp>
        <p:nvCxnSpPr>
          <p:cNvPr id="50" name="Straight Connector 49">
            <a:extLst>
              <a:ext uri="{FF2B5EF4-FFF2-40B4-BE49-F238E27FC236}">
                <a16:creationId xmlns:a16="http://schemas.microsoft.com/office/drawing/2014/main" id="{EE70515F-C473-43E9-901E-08E0696BEF35}"/>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985AB9-0649-4689-8C84-E11B9E4987E8}"/>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BEF2DB6-F82B-443C-86C6-2A7A4D752932}"/>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133E2EE1-8244-44EA-9F0C-80B11B5A1A6E}"/>
              </a:ext>
            </a:extLst>
          </p:cNvPr>
          <p:cNvSpPr/>
          <p:nvPr/>
        </p:nvSpPr>
        <p:spPr>
          <a:xfrm>
            <a:off x="4163261" y="5178362"/>
            <a:ext cx="2431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6 كانون أول 2020</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cxnSp>
        <p:nvCxnSpPr>
          <p:cNvPr id="54" name="Straight Connector 53">
            <a:extLst>
              <a:ext uri="{FF2B5EF4-FFF2-40B4-BE49-F238E27FC236}">
                <a16:creationId xmlns:a16="http://schemas.microsoft.com/office/drawing/2014/main" id="{31904C7E-CE2D-4F98-AA99-7A1DBAF21D5B}"/>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73182E15-7FA6-4CE6-9657-0EB1E16FA2B0}"/>
              </a:ext>
            </a:extLst>
          </p:cNvPr>
          <p:cNvGrpSpPr/>
          <p:nvPr/>
        </p:nvGrpSpPr>
        <p:grpSpPr>
          <a:xfrm>
            <a:off x="5706673" y="5520719"/>
            <a:ext cx="1884117" cy="1327770"/>
            <a:chOff x="5706673" y="5520719"/>
            <a:chExt cx="1884117" cy="1327770"/>
          </a:xfrm>
        </p:grpSpPr>
        <p:cxnSp>
          <p:nvCxnSpPr>
            <p:cNvPr id="56" name="Straight Connector 55">
              <a:extLst>
                <a:ext uri="{FF2B5EF4-FFF2-40B4-BE49-F238E27FC236}">
                  <a16:creationId xmlns:a16="http://schemas.microsoft.com/office/drawing/2014/main" id="{C2043872-64ED-4D9E-A540-ECCDBDB4E44F}"/>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92128A5-7A28-4D0D-AA45-5732AE8310A4}"/>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2E7847ED-CA6F-4BB8-B670-B48606994C45}"/>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2C9FDAD-3A68-4399-BB25-BBBB69D45C38}"/>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أسبوع واحد</a:t>
              </a:r>
            </a:p>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(7 سنوات)</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grpSp>
      <p:sp>
        <p:nvSpPr>
          <p:cNvPr id="60" name="TextBox 59">
            <a:extLst>
              <a:ext uri="{FF2B5EF4-FFF2-40B4-BE49-F238E27FC236}">
                <a16:creationId xmlns:a16="http://schemas.microsoft.com/office/drawing/2014/main" id="{3854E08B-61C4-46F1-8587-580B69DAF311}"/>
              </a:ext>
            </a:extLst>
          </p:cNvPr>
          <p:cNvSpPr txBox="1">
            <a:spLocks noChangeArrowheads="1"/>
          </p:cNvSpPr>
          <p:nvPr/>
        </p:nvSpPr>
        <p:spPr bwMode="auto">
          <a:xfrm rot="-5400000">
            <a:off x="7066482" y="4616280"/>
            <a:ext cx="756938" cy="40011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الضيقة</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2" name="Rectangle: Rounded Corners 25">
            <a:extLst>
              <a:ext uri="{FF2B5EF4-FFF2-40B4-BE49-F238E27FC236}">
                <a16:creationId xmlns:a16="http://schemas.microsoft.com/office/drawing/2014/main" id="{543328C0-1DE9-ED4B-B993-473BA0744959}"/>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70 م</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23" name="Rectangle: Rounded Corners 28">
            <a:extLst>
              <a:ext uri="{FF2B5EF4-FFF2-40B4-BE49-F238E27FC236}">
                <a16:creationId xmlns:a16="http://schemas.microsoft.com/office/drawing/2014/main" id="{82DD2F80-A0A3-0947-9053-892A09ED80AA}"/>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33 م</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63960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1000" fill="hold"/>
                                        <p:tgtEl>
                                          <p:spTgt spid="60"/>
                                        </p:tgtEl>
                                        <p:attrNameLst>
                                          <p:attrName>ppt_w</p:attrName>
                                        </p:attrNameLst>
                                      </p:cBhvr>
                                      <p:tavLst>
                                        <p:tav tm="0">
                                          <p:val>
                                            <p:strVal val="#ppt_w*0.70"/>
                                          </p:val>
                                        </p:tav>
                                        <p:tav tm="100000">
                                          <p:val>
                                            <p:strVal val="#ppt_w"/>
                                          </p:val>
                                        </p:tav>
                                      </p:tavLst>
                                    </p:anim>
                                    <p:anim calcmode="lin" valueType="num">
                                      <p:cBhvr>
                                        <p:cTn id="13" dur="1000" fill="hold"/>
                                        <p:tgtEl>
                                          <p:spTgt spid="60"/>
                                        </p:tgtEl>
                                        <p:attrNameLst>
                                          <p:attrName>ppt_h</p:attrName>
                                        </p:attrNameLst>
                                      </p:cBhvr>
                                      <p:tavLst>
                                        <p:tav tm="0">
                                          <p:val>
                                            <p:strVal val="#ppt_h"/>
                                          </p:val>
                                        </p:tav>
                                        <p:tav tm="100000">
                                          <p:val>
                                            <p:strVal val="#ppt_h"/>
                                          </p:val>
                                        </p:tav>
                                      </p:tavLst>
                                    </p:anim>
                                    <p:animEffect transition="in" filter="fade">
                                      <p:cBhvr>
                                        <p:cTn id="14"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دا 9: 24-27      نبوة السبعون أسبوعاً</a:t>
            </a:r>
            <a:endParaRPr kumimoji="0" lang="en-US"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2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وانتهاؤه بغمارة، وإلى النهاية حرب وخرب قضي بها 27 ويثبت عهداً مع كثيرين في أسبوع واحد، وفي وسط الأسبوع يبطل الذبيحة والتقدمة، وعلى جناح الأرجاس مخرب حتى يتم ويصب المقضي على المخرب.</a:t>
            </a:r>
            <a:endParaRPr kumimoji="0" lang="en-US" sz="2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cxnSp>
        <p:nvCxnSpPr>
          <p:cNvPr id="46" name="Straight Arrow Connector 45">
            <a:extLst>
              <a:ext uri="{FF2B5EF4-FFF2-40B4-BE49-F238E27FC236}">
                <a16:creationId xmlns:a16="http://schemas.microsoft.com/office/drawing/2014/main" id="{12981785-56CA-416D-83D2-00CACB63BA3E}"/>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EEDCB94F-251D-4AA2-82F1-3695CD5FB93D}"/>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444 ق.م</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49" name="Rectangle 48">
            <a:extLst>
              <a:ext uri="{FF2B5EF4-FFF2-40B4-BE49-F238E27FC236}">
                <a16:creationId xmlns:a16="http://schemas.microsoft.com/office/drawing/2014/main" id="{36B0D4C4-65C5-424F-9E53-95F18926F3BC}"/>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69 أسبوع</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r>
              <a:rPr kumimoji="0" lang="ar-JO"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483 سنة</a:t>
            </a:r>
            <a:r>
              <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p>
        </p:txBody>
      </p:sp>
      <p:cxnSp>
        <p:nvCxnSpPr>
          <p:cNvPr id="50" name="Straight Connector 49">
            <a:extLst>
              <a:ext uri="{FF2B5EF4-FFF2-40B4-BE49-F238E27FC236}">
                <a16:creationId xmlns:a16="http://schemas.microsoft.com/office/drawing/2014/main" id="{EE70515F-C473-43E9-901E-08E0696BEF35}"/>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985AB9-0649-4689-8C84-E11B9E4987E8}"/>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BEF2DB6-F82B-443C-86C6-2A7A4D752932}"/>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133E2EE1-8244-44EA-9F0C-80B11B5A1A6E}"/>
              </a:ext>
            </a:extLst>
          </p:cNvPr>
          <p:cNvSpPr/>
          <p:nvPr/>
        </p:nvSpPr>
        <p:spPr>
          <a:xfrm>
            <a:off x="4163261" y="5178362"/>
            <a:ext cx="2431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6 كانون أول 2020</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cxnSp>
        <p:nvCxnSpPr>
          <p:cNvPr id="54" name="Straight Connector 53">
            <a:extLst>
              <a:ext uri="{FF2B5EF4-FFF2-40B4-BE49-F238E27FC236}">
                <a16:creationId xmlns:a16="http://schemas.microsoft.com/office/drawing/2014/main" id="{31904C7E-CE2D-4F98-AA99-7A1DBAF21D5B}"/>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73182E15-7FA6-4CE6-9657-0EB1E16FA2B0}"/>
              </a:ext>
            </a:extLst>
          </p:cNvPr>
          <p:cNvGrpSpPr/>
          <p:nvPr/>
        </p:nvGrpSpPr>
        <p:grpSpPr>
          <a:xfrm>
            <a:off x="5706673" y="5520719"/>
            <a:ext cx="1884117" cy="1327770"/>
            <a:chOff x="5706673" y="5520719"/>
            <a:chExt cx="1884117" cy="1327770"/>
          </a:xfrm>
        </p:grpSpPr>
        <p:cxnSp>
          <p:nvCxnSpPr>
            <p:cNvPr id="56" name="Straight Connector 55">
              <a:extLst>
                <a:ext uri="{FF2B5EF4-FFF2-40B4-BE49-F238E27FC236}">
                  <a16:creationId xmlns:a16="http://schemas.microsoft.com/office/drawing/2014/main" id="{C2043872-64ED-4D9E-A540-ECCDBDB4E44F}"/>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92128A5-7A28-4D0D-AA45-5732AE8310A4}"/>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2E7847ED-CA6F-4BB8-B670-B48606994C45}"/>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2C9FDAD-3A68-4399-BB25-BBBB69D45C38}"/>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أسبوع واحد</a:t>
              </a:r>
            </a:p>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(7 سنوات)</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grpSp>
      <p:sp>
        <p:nvSpPr>
          <p:cNvPr id="22" name="Rectangle: Rounded Corners 25">
            <a:extLst>
              <a:ext uri="{FF2B5EF4-FFF2-40B4-BE49-F238E27FC236}">
                <a16:creationId xmlns:a16="http://schemas.microsoft.com/office/drawing/2014/main" id="{543328C0-1DE9-ED4B-B993-473BA0744959}"/>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70 م</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23" name="Rectangle: Rounded Corners 28">
            <a:extLst>
              <a:ext uri="{FF2B5EF4-FFF2-40B4-BE49-F238E27FC236}">
                <a16:creationId xmlns:a16="http://schemas.microsoft.com/office/drawing/2014/main" id="{82DD2F80-A0A3-0947-9053-892A09ED80AA}"/>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33 م</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grpSp>
        <p:nvGrpSpPr>
          <p:cNvPr id="2" name="Group 1">
            <a:extLst>
              <a:ext uri="{FF2B5EF4-FFF2-40B4-BE49-F238E27FC236}">
                <a16:creationId xmlns:a16="http://schemas.microsoft.com/office/drawing/2014/main" id="{8BE28864-EB89-FB8F-FE02-2C8B3622494C}"/>
              </a:ext>
            </a:extLst>
          </p:cNvPr>
          <p:cNvGrpSpPr/>
          <p:nvPr/>
        </p:nvGrpSpPr>
        <p:grpSpPr>
          <a:xfrm>
            <a:off x="7425251" y="4617155"/>
            <a:ext cx="1675376" cy="868596"/>
            <a:chOff x="7425251" y="4617155"/>
            <a:chExt cx="1675376" cy="868596"/>
          </a:xfrm>
        </p:grpSpPr>
        <p:cxnSp>
          <p:nvCxnSpPr>
            <p:cNvPr id="4" name="Connector: Elbow 3">
              <a:extLst>
                <a:ext uri="{FF2B5EF4-FFF2-40B4-BE49-F238E27FC236}">
                  <a16:creationId xmlns:a16="http://schemas.microsoft.com/office/drawing/2014/main" id="{E919E861-18D1-FD80-CBE4-7B141C2A9783}"/>
                </a:ext>
              </a:extLst>
            </p:cNvPr>
            <p:cNvCxnSpPr>
              <a:cxnSpLocks/>
            </p:cNvCxnSpPr>
            <p:nvPr/>
          </p:nvCxnSpPr>
          <p:spPr>
            <a:xfrm rot="5400000">
              <a:off x="7294631" y="5149391"/>
              <a:ext cx="466980" cy="205739"/>
            </a:xfrm>
            <a:prstGeom prst="bentConnector3">
              <a:avLst>
                <a:gd name="adj1" fmla="val -313"/>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BF544BC-7E9C-FB5F-5DAD-865D37F7C05A}"/>
                </a:ext>
              </a:extLst>
            </p:cNvPr>
            <p:cNvSpPr/>
            <p:nvPr/>
          </p:nvSpPr>
          <p:spPr>
            <a:xfrm>
              <a:off x="7645007" y="4617155"/>
              <a:ext cx="1455620"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نصف أسبوع</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a:t>
              </a:r>
              <a:r>
                <a:rPr lang="ar-JO" sz="2000" kern="0" dirty="0">
                  <a:solidFill>
                    <a:prstClr val="white"/>
                  </a:solidFill>
                  <a:effectLst>
                    <a:glow rad="127000">
                      <a:srgbClr val="000000"/>
                    </a:glow>
                  </a:effectLst>
                  <a:latin typeface="Arial" charset="0"/>
                  <a:ea typeface="ＭＳ Ｐゴシック" charset="0"/>
                </a:rPr>
                <a:t>5ر3 سنة</a:t>
              </a:r>
              <a:r>
                <a:rPr lang="en-US" sz="2000" kern="0" dirty="0">
                  <a:solidFill>
                    <a:prstClr val="white"/>
                  </a:solidFill>
                  <a:effectLst>
                    <a:glow rad="127000">
                      <a:srgbClr val="000000"/>
                    </a:glow>
                  </a:effectLst>
                  <a:latin typeface="Arial" charset="0"/>
                  <a:ea typeface="ＭＳ Ｐゴシック" charset="0"/>
                </a:rPr>
                <a:t>)</a:t>
              </a:r>
              <a:endParaRPr kumimoji="0" lang="en-US"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grpSp>
    </p:spTree>
    <p:extLst>
      <p:ext uri="{BB962C8B-B14F-4D97-AF65-F5344CB8AC3E}">
        <p14:creationId xmlns:p14="http://schemas.microsoft.com/office/powerpoint/2010/main" val="93260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دا 9: 24-27      نبوة السبعون أسبوعاً</a:t>
            </a:r>
            <a:endParaRPr kumimoji="0" lang="en-US"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2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وانتهاؤه بغمارة، وإلى النهاية حرب وخرب قضي بها 27 ويثبت عهداً مع كثيرين في أسبوع واحد، وفي وسط الأسبوع يبطل الذبيحة والتقدمة، </a:t>
            </a:r>
            <a:r>
              <a:rPr kumimoji="0" lang="ar-JO" sz="2800" b="0"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وعلى جناح الأرجاس مخرب</a:t>
            </a:r>
            <a:r>
              <a:rPr kumimoji="0" lang="ar-JO" sz="2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حتى يتم ويصب المقضي على المخرب.</a:t>
            </a:r>
            <a:endParaRPr kumimoji="0" lang="en-US" sz="28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cxnSp>
        <p:nvCxnSpPr>
          <p:cNvPr id="46" name="Straight Arrow Connector 45">
            <a:extLst>
              <a:ext uri="{FF2B5EF4-FFF2-40B4-BE49-F238E27FC236}">
                <a16:creationId xmlns:a16="http://schemas.microsoft.com/office/drawing/2014/main" id="{12981785-56CA-416D-83D2-00CACB63BA3E}"/>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EEDCB94F-251D-4AA2-82F1-3695CD5FB93D}"/>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444 ق.م</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49" name="Rectangle 48">
            <a:extLst>
              <a:ext uri="{FF2B5EF4-FFF2-40B4-BE49-F238E27FC236}">
                <a16:creationId xmlns:a16="http://schemas.microsoft.com/office/drawing/2014/main" id="{36B0D4C4-65C5-424F-9E53-95F18926F3BC}"/>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69 أسبوع</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r>
              <a:rPr kumimoji="0" lang="ar-JO"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483 سنة</a:t>
            </a:r>
            <a:r>
              <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a:t>
            </a:r>
          </a:p>
        </p:txBody>
      </p:sp>
      <p:cxnSp>
        <p:nvCxnSpPr>
          <p:cNvPr id="50" name="Straight Connector 49">
            <a:extLst>
              <a:ext uri="{FF2B5EF4-FFF2-40B4-BE49-F238E27FC236}">
                <a16:creationId xmlns:a16="http://schemas.microsoft.com/office/drawing/2014/main" id="{EE70515F-C473-43E9-901E-08E0696BEF35}"/>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985AB9-0649-4689-8C84-E11B9E4987E8}"/>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BEF2DB6-F82B-443C-86C6-2A7A4D752932}"/>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133E2EE1-8244-44EA-9F0C-80B11B5A1A6E}"/>
              </a:ext>
            </a:extLst>
          </p:cNvPr>
          <p:cNvSpPr/>
          <p:nvPr/>
        </p:nvSpPr>
        <p:spPr>
          <a:xfrm>
            <a:off x="4163261" y="5178362"/>
            <a:ext cx="2431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6 كانون أول 2020</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cxnSp>
        <p:nvCxnSpPr>
          <p:cNvPr id="54" name="Straight Connector 53">
            <a:extLst>
              <a:ext uri="{FF2B5EF4-FFF2-40B4-BE49-F238E27FC236}">
                <a16:creationId xmlns:a16="http://schemas.microsoft.com/office/drawing/2014/main" id="{31904C7E-CE2D-4F98-AA99-7A1DBAF21D5B}"/>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73182E15-7FA6-4CE6-9657-0EB1E16FA2B0}"/>
              </a:ext>
            </a:extLst>
          </p:cNvPr>
          <p:cNvGrpSpPr/>
          <p:nvPr/>
        </p:nvGrpSpPr>
        <p:grpSpPr>
          <a:xfrm>
            <a:off x="5706673" y="5520719"/>
            <a:ext cx="1884117" cy="1327770"/>
            <a:chOff x="5706673" y="5520719"/>
            <a:chExt cx="1884117" cy="1327770"/>
          </a:xfrm>
        </p:grpSpPr>
        <p:cxnSp>
          <p:nvCxnSpPr>
            <p:cNvPr id="56" name="Straight Connector 55">
              <a:extLst>
                <a:ext uri="{FF2B5EF4-FFF2-40B4-BE49-F238E27FC236}">
                  <a16:creationId xmlns:a16="http://schemas.microsoft.com/office/drawing/2014/main" id="{C2043872-64ED-4D9E-A540-ECCDBDB4E44F}"/>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92128A5-7A28-4D0D-AA45-5732AE8310A4}"/>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2E7847ED-CA6F-4BB8-B670-B48606994C45}"/>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2C9FDAD-3A68-4399-BB25-BBBB69D45C38}"/>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أسبوع واحد</a:t>
              </a:r>
            </a:p>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(7 سنوات)</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grpSp>
      <p:sp>
        <p:nvSpPr>
          <p:cNvPr id="22" name="Rectangle: Rounded Corners 25">
            <a:extLst>
              <a:ext uri="{FF2B5EF4-FFF2-40B4-BE49-F238E27FC236}">
                <a16:creationId xmlns:a16="http://schemas.microsoft.com/office/drawing/2014/main" id="{543328C0-1DE9-ED4B-B993-473BA0744959}"/>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70 م</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23" name="Rectangle: Rounded Corners 28">
            <a:extLst>
              <a:ext uri="{FF2B5EF4-FFF2-40B4-BE49-F238E27FC236}">
                <a16:creationId xmlns:a16="http://schemas.microsoft.com/office/drawing/2014/main" id="{82DD2F80-A0A3-0947-9053-892A09ED80AA}"/>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33 م</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grpSp>
        <p:nvGrpSpPr>
          <p:cNvPr id="2" name="Group 1">
            <a:extLst>
              <a:ext uri="{FF2B5EF4-FFF2-40B4-BE49-F238E27FC236}">
                <a16:creationId xmlns:a16="http://schemas.microsoft.com/office/drawing/2014/main" id="{8BE28864-EB89-FB8F-FE02-2C8B3622494C}"/>
              </a:ext>
            </a:extLst>
          </p:cNvPr>
          <p:cNvGrpSpPr/>
          <p:nvPr/>
        </p:nvGrpSpPr>
        <p:grpSpPr>
          <a:xfrm>
            <a:off x="7425251" y="4617155"/>
            <a:ext cx="1675376" cy="868596"/>
            <a:chOff x="7425251" y="4617155"/>
            <a:chExt cx="1675376" cy="868596"/>
          </a:xfrm>
        </p:grpSpPr>
        <p:cxnSp>
          <p:nvCxnSpPr>
            <p:cNvPr id="4" name="Connector: Elbow 3">
              <a:extLst>
                <a:ext uri="{FF2B5EF4-FFF2-40B4-BE49-F238E27FC236}">
                  <a16:creationId xmlns:a16="http://schemas.microsoft.com/office/drawing/2014/main" id="{E919E861-18D1-FD80-CBE4-7B141C2A9783}"/>
                </a:ext>
              </a:extLst>
            </p:cNvPr>
            <p:cNvCxnSpPr>
              <a:cxnSpLocks/>
            </p:cNvCxnSpPr>
            <p:nvPr/>
          </p:nvCxnSpPr>
          <p:spPr>
            <a:xfrm rot="5400000">
              <a:off x="7294631" y="5149391"/>
              <a:ext cx="466980" cy="205739"/>
            </a:xfrm>
            <a:prstGeom prst="bentConnector3">
              <a:avLst>
                <a:gd name="adj1" fmla="val -313"/>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BF544BC-7E9C-FB5F-5DAD-865D37F7C05A}"/>
                </a:ext>
              </a:extLst>
            </p:cNvPr>
            <p:cNvSpPr/>
            <p:nvPr/>
          </p:nvSpPr>
          <p:spPr>
            <a:xfrm>
              <a:off x="7645007" y="4617155"/>
              <a:ext cx="1455620"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ar-JO"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نصف أسبوع</a:t>
              </a:r>
              <a:endPar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a:t>
              </a:r>
              <a:r>
                <a:rPr kumimoji="0" lang="ar-JO"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5ر3 سنة</a:t>
              </a:r>
              <a:r>
                <a:rPr kumimoji="0" lang="en-US"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a:t>
              </a:r>
              <a:endParaRPr kumimoji="0" lang="en-US" sz="18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grpSp>
    </p:spTree>
    <p:extLst>
      <p:ext uri="{BB962C8B-B14F-4D97-AF65-F5344CB8AC3E}">
        <p14:creationId xmlns:p14="http://schemas.microsoft.com/office/powerpoint/2010/main" val="12477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مت 24: 15-44    </a:t>
            </a:r>
            <a:r>
              <a:rPr kumimoji="0" lang="ar-JO" sz="32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علامات</a:t>
            </a:r>
            <a:r>
              <a:rPr kumimoji="0" lang="ar-JO"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 رجوع المسيا</a:t>
            </a:r>
            <a:endParaRPr kumimoji="0" lang="en-US"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73518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28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15 فمتى نظرتم </a:t>
            </a:r>
            <a:r>
              <a:rPr kumimoji="0" lang="ar-JO" sz="28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Arial" panose="020B0604020202020204" pitchFamily="34" charset="0"/>
              </a:rPr>
              <a:t>رجسة الخراب </a:t>
            </a:r>
            <a:r>
              <a:rPr kumimoji="0" lang="ar-JO" sz="28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Arial" panose="020B0604020202020204" pitchFamily="34" charset="0"/>
              </a:rPr>
              <a:t>التي قال عنها دانيآل النبي قائمة في المكان المقدس - ليفهم القارئ – 16 فحينئذ ليهرب الذين في اليهودية إلى الجبال.</a:t>
            </a:r>
            <a:endParaRPr kumimoji="0" lang="en-US" sz="28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64693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مت 24: 15-44    </a:t>
            </a:r>
            <a:r>
              <a:rPr kumimoji="0" lang="ar-JO" sz="32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علامات</a:t>
            </a: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رجوع المسيا</a:t>
            </a:r>
            <a:endParaRPr kumimoji="0" lang="en-US"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4154824"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u="sng"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متى 24</a:t>
            </a:r>
            <a:endParaRPr lang="en-US" sz="2800" u="sng"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21 لأنه يكون حينئذ ضيق عظيم لم يكن مثله منذ ابتداء العالم إلى الآن ولن يكون.</a:t>
            </a: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eaLnBrk="0" fontAlgn="base" hangingPunct="0">
              <a:spcBef>
                <a:spcPct val="0"/>
              </a:spcBef>
              <a:spcAft>
                <a:spcPct val="0"/>
              </a:spcAft>
              <a:defRPr/>
            </a:pP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4" name="Rectangle: Rounded Corners 3">
            <a:extLst>
              <a:ext uri="{FF2B5EF4-FFF2-40B4-BE49-F238E27FC236}">
                <a16:creationId xmlns:a16="http://schemas.microsoft.com/office/drawing/2014/main" id="{B636C4EC-B34F-47F3-8647-9DD4DBD2AE26}"/>
              </a:ext>
            </a:extLst>
          </p:cNvPr>
          <p:cNvSpPr/>
          <p:nvPr/>
        </p:nvSpPr>
        <p:spPr>
          <a:xfrm>
            <a:off x="4797082" y="1735186"/>
            <a:ext cx="4154824"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u="sng"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رؤيا 6</a:t>
            </a: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3 حرب ومذبحة </a:t>
            </a:r>
          </a:p>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7 مجاعة ووباء</a:t>
            </a:r>
          </a:p>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12 زلزال عظيم.</a:t>
            </a: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eaLnBrk="0" fontAlgn="base" hangingPunct="0">
              <a:spcBef>
                <a:spcPct val="0"/>
              </a:spcBef>
              <a:spcAft>
                <a:spcPct val="0"/>
              </a:spcAft>
              <a:defRPr/>
            </a:pP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08912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مت 24: 15-44    </a:t>
            </a:r>
            <a:r>
              <a:rPr kumimoji="0" lang="ar-JO" sz="3200" b="1" i="0" u="none" strike="noStrike" kern="0" cap="none" spc="0" normalizeH="0" baseline="0" noProof="0" dirty="0">
                <a:ln>
                  <a:noFill/>
                </a:ln>
                <a:solidFill>
                  <a:srgbClr val="FFFF00"/>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علامات</a:t>
            </a:r>
            <a:r>
              <a:rPr kumimoji="0" lang="ar-JO"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 رجوع المسيا</a:t>
            </a:r>
            <a:endParaRPr kumimoji="0" lang="en-US"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4154824"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u="sng"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متى 24</a:t>
            </a: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29 وللوقت بعد ضيق تلك الأيام تظلم الشمس، والقمر لا يعطي ضوءه، والنجوم تسقط من السماء، وقوات السماوات تتزعزع.</a:t>
            </a: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4" name="Rectangle: Rounded Corners 3">
            <a:extLst>
              <a:ext uri="{FF2B5EF4-FFF2-40B4-BE49-F238E27FC236}">
                <a16:creationId xmlns:a16="http://schemas.microsoft.com/office/drawing/2014/main" id="{B636C4EC-B34F-47F3-8647-9DD4DBD2AE26}"/>
              </a:ext>
            </a:extLst>
          </p:cNvPr>
          <p:cNvSpPr/>
          <p:nvPr/>
        </p:nvSpPr>
        <p:spPr>
          <a:xfrm>
            <a:off x="4797082" y="1735186"/>
            <a:ext cx="4154824" cy="317443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u="sng"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رؤيا 6</a:t>
            </a:r>
            <a:endPar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12 ... الشمس صارت سوداء كمسح من شعر، والقمر صار كالدم</a:t>
            </a:r>
          </a:p>
          <a:p>
            <a:pPr algn="r" rtl="1" eaLnBrk="0" fontAlgn="base" hangingPunct="0">
              <a:spcBef>
                <a:spcPct val="0"/>
              </a:spcBef>
              <a:spcAft>
                <a:spcPct val="0"/>
              </a:spcAft>
              <a:defRPr/>
            </a:pPr>
            <a:r>
              <a:rPr lang="ar-JO"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13 ونجوم السماء سقطت إلى الأرض.</a:t>
            </a:r>
            <a:r>
              <a:rPr lang="en-US" sz="28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 </a:t>
            </a:r>
          </a:p>
        </p:txBody>
      </p:sp>
    </p:spTree>
    <p:extLst>
      <p:ext uri="{BB962C8B-B14F-4D97-AF65-F5344CB8AC3E}">
        <p14:creationId xmlns:p14="http://schemas.microsoft.com/office/powerpoint/2010/main" val="94453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23205CA-E23B-4DE1-89A2-E174F0D5F391}"/>
              </a:ext>
            </a:extLst>
          </p:cNvPr>
          <p:cNvSpPr/>
          <p:nvPr/>
        </p:nvSpPr>
        <p:spPr>
          <a:xfrm>
            <a:off x="156410" y="211163"/>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eaLnBrk="0" fontAlgn="base" hangingPunct="0">
              <a:spcBef>
                <a:spcPct val="0"/>
              </a:spcBef>
              <a:spcAft>
                <a:spcPct val="0"/>
              </a:spcAft>
              <a:defRPr/>
            </a:pPr>
            <a:r>
              <a:rPr lang="ar-JO" sz="48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من سيرى هذه العلامات؟</a:t>
            </a:r>
            <a:endParaRPr lang="en-GB" sz="4800" b="1"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
        <p:nvSpPr>
          <p:cNvPr id="3" name="Rectangle: Rounded Corners 2">
            <a:extLst>
              <a:ext uri="{FF2B5EF4-FFF2-40B4-BE49-F238E27FC236}">
                <a16:creationId xmlns:a16="http://schemas.microsoft.com/office/drawing/2014/main" id="{4CAD2E8F-EEAA-4846-89DC-46ADBF7FDCF1}"/>
              </a:ext>
            </a:extLst>
          </p:cNvPr>
          <p:cNvSpPr/>
          <p:nvPr/>
        </p:nvSpPr>
        <p:spPr>
          <a:xfrm>
            <a:off x="156410" y="1765529"/>
            <a:ext cx="8572242" cy="3255650"/>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3200" b="1"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rPr>
              <a:t>دا 9: 24          شعبك ومدينتك المقدسة</a:t>
            </a:r>
          </a:p>
          <a:p>
            <a:pPr algn="r" rtl="1" eaLnBrk="0" fontAlgn="base" hangingPunct="0">
              <a:spcBef>
                <a:spcPct val="0"/>
              </a:spcBef>
              <a:spcAft>
                <a:spcPct val="0"/>
              </a:spcAft>
              <a:defRPr/>
            </a:pPr>
            <a:endParaRPr lang="ar-JO" sz="3200" b="1"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algn="r" rtl="1" eaLnBrk="0" fontAlgn="base" hangingPunct="0">
              <a:spcBef>
                <a:spcPct val="0"/>
              </a:spcBef>
              <a:spcAft>
                <a:spcPct val="0"/>
              </a:spcAft>
              <a:defRPr/>
            </a:pPr>
            <a:r>
              <a:rPr lang="ar-JO" sz="3200" b="1"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rPr>
              <a:t>متى 24: 5        الشعب الناظر إلى المسيا</a:t>
            </a:r>
          </a:p>
          <a:p>
            <a:pPr algn="r" rtl="1" eaLnBrk="0" fontAlgn="base" hangingPunct="0">
              <a:spcBef>
                <a:spcPct val="0"/>
              </a:spcBef>
              <a:spcAft>
                <a:spcPct val="0"/>
              </a:spcAft>
              <a:defRPr/>
            </a:pPr>
            <a:r>
              <a:rPr lang="ar-JO" sz="3200" b="1"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rPr>
              <a:t>متى 24: 15      الشعب الذي يمارس الذبائح في الهيكل</a:t>
            </a:r>
          </a:p>
          <a:p>
            <a:pPr algn="r" rtl="1" eaLnBrk="0" fontAlgn="base" hangingPunct="0">
              <a:spcBef>
                <a:spcPct val="0"/>
              </a:spcBef>
              <a:spcAft>
                <a:spcPct val="0"/>
              </a:spcAft>
              <a:defRPr/>
            </a:pPr>
            <a:r>
              <a:rPr lang="ar-JO" sz="3200" b="1"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rPr>
              <a:t>متى 24: 20      الشعب الذي يلتزم بالسبت</a:t>
            </a:r>
            <a:endParaRPr lang="en-US" sz="3200" b="1"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algn="r" rtl="1" eaLnBrk="0" fontAlgn="base" hangingPunct="0">
              <a:spcBef>
                <a:spcPct val="0"/>
              </a:spcBef>
              <a:spcAft>
                <a:spcPct val="0"/>
              </a:spcAft>
              <a:defRPr/>
            </a:pPr>
            <a:endParaRPr lang="en-US" sz="3200" b="1"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endParaRPr>
          </a:p>
          <a:p>
            <a:pPr marR="0" lvl="0" algn="r" defTabSz="457200" rtl="1"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4" name="Rectangle: Rounded Corners 3">
            <a:extLst>
              <a:ext uri="{FF2B5EF4-FFF2-40B4-BE49-F238E27FC236}">
                <a16:creationId xmlns:a16="http://schemas.microsoft.com/office/drawing/2014/main" id="{93C15C44-CD1B-46AB-A876-7C6123324982}"/>
              </a:ext>
            </a:extLst>
          </p:cNvPr>
          <p:cNvSpPr/>
          <p:nvPr/>
        </p:nvSpPr>
        <p:spPr>
          <a:xfrm>
            <a:off x="1299411" y="5384742"/>
            <a:ext cx="569669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eaLnBrk="0" fontAlgn="base" hangingPunct="0">
              <a:spcBef>
                <a:spcPct val="0"/>
              </a:spcBef>
              <a:spcAft>
                <a:spcPct val="0"/>
              </a:spcAft>
              <a:defRPr/>
            </a:pPr>
            <a:r>
              <a:rPr lang="ar-JO" sz="48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rPr>
              <a:t>شعب إسرائيل</a:t>
            </a:r>
            <a:endParaRPr lang="en-GB" sz="4800" b="1" kern="0" dirty="0">
              <a:solidFill>
                <a:srgbClr val="FFFF00"/>
              </a:solidFill>
              <a:effectLst>
                <a:glow rad="127000">
                  <a:srgbClr val="000000"/>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05566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MONOPOLY - Classic game - 2 to 6 Players - Family Board Games and toys for  kids - Ages 8+: Amazon.com.au: Toys &amp; Games">
            <a:extLst>
              <a:ext uri="{FF2B5EF4-FFF2-40B4-BE49-F238E27FC236}">
                <a16:creationId xmlns:a16="http://schemas.microsoft.com/office/drawing/2014/main" id="{A985448C-2AB7-47E3-9ED9-910F6821E6ED}"/>
              </a:ext>
            </a:extLst>
          </p:cNvPr>
          <p:cNvPicPr>
            <a:picLocks noChangeAspect="1" noChangeArrowheads="1"/>
          </p:cNvPicPr>
          <p:nvPr/>
        </p:nvPicPr>
        <p:blipFill>
          <a:blip r:embed="rId2">
            <a:clrChange>
              <a:clrFrom>
                <a:srgbClr val="FCFFFF"/>
              </a:clrFrom>
              <a:clrTo>
                <a:srgbClr val="FCFFFF">
                  <a:alpha val="0"/>
                </a:srgbClr>
              </a:clrTo>
            </a:clrChange>
            <a:extLst>
              <a:ext uri="{28A0092B-C50C-407E-A947-70E740481C1C}">
                <a14:useLocalDpi xmlns:a14="http://schemas.microsoft.com/office/drawing/2010/main"/>
              </a:ext>
            </a:extLst>
          </a:blip>
          <a:srcRect/>
          <a:stretch>
            <a:fillRect/>
          </a:stretch>
        </p:blipFill>
        <p:spPr bwMode="auto">
          <a:xfrm>
            <a:off x="799038" y="379827"/>
            <a:ext cx="6052607" cy="60983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7C8CAC5F-27EF-4045-9D9D-6B75C35DDD2C}"/>
              </a:ext>
            </a:extLst>
          </p:cNvPr>
          <p:cNvSpPr/>
          <p:nvPr/>
        </p:nvSpPr>
        <p:spPr>
          <a:xfrm>
            <a:off x="2036618" y="359045"/>
            <a:ext cx="742710" cy="1063072"/>
          </a:xfrm>
          <a:prstGeom prst="round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70FCF917-6079-426A-B508-45E0887D3D30}"/>
              </a:ext>
            </a:extLst>
          </p:cNvPr>
          <p:cNvSpPr/>
          <p:nvPr/>
        </p:nvSpPr>
        <p:spPr>
          <a:xfrm>
            <a:off x="2517264" y="5441744"/>
            <a:ext cx="742710" cy="1063072"/>
          </a:xfrm>
          <a:prstGeom prst="round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9CC88D4-FB77-448A-8FC1-AF2C481DBA14}"/>
              </a:ext>
            </a:extLst>
          </p:cNvPr>
          <p:cNvSpPr/>
          <p:nvPr/>
        </p:nvSpPr>
        <p:spPr>
          <a:xfrm rot="16200000">
            <a:off x="6056182" y="3411787"/>
            <a:ext cx="742710" cy="1063072"/>
          </a:xfrm>
          <a:prstGeom prst="round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08BE600E-FB5D-451D-AB99-C3F146DFC929}"/>
              </a:ext>
            </a:extLst>
          </p:cNvPr>
          <p:cNvGrpSpPr/>
          <p:nvPr/>
        </p:nvGrpSpPr>
        <p:grpSpPr>
          <a:xfrm rot="18914157">
            <a:off x="4600647" y="4195338"/>
            <a:ext cx="1024226" cy="923330"/>
            <a:chOff x="-2617723" y="-1007851"/>
            <a:chExt cx="9144000" cy="7474984"/>
          </a:xfrm>
        </p:grpSpPr>
        <p:sp>
          <p:nvSpPr>
            <p:cNvPr id="7" name="Rectangle 6">
              <a:extLst>
                <a:ext uri="{FF2B5EF4-FFF2-40B4-BE49-F238E27FC236}">
                  <a16:creationId xmlns:a16="http://schemas.microsoft.com/office/drawing/2014/main" id="{2B4C8BBA-63FD-473A-9E18-E083315B7517}"/>
                </a:ext>
              </a:extLst>
            </p:cNvPr>
            <p:cNvSpPr/>
            <p:nvPr/>
          </p:nvSpPr>
          <p:spPr>
            <a:xfrm>
              <a:off x="-2617723" y="943790"/>
              <a:ext cx="9144000" cy="5375115"/>
            </a:xfrm>
            <a:prstGeom prst="rect">
              <a:avLst/>
            </a:prstGeom>
            <a:solidFill>
              <a:srgbClr val="EF7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828C732-426C-4120-AB7A-EC4607AD2C7D}"/>
                </a:ext>
              </a:extLst>
            </p:cNvPr>
            <p:cNvSpPr txBox="1"/>
            <p:nvPr/>
          </p:nvSpPr>
          <p:spPr>
            <a:xfrm>
              <a:off x="-1974080" y="-1007851"/>
              <a:ext cx="8220571" cy="7474984"/>
            </a:xfrm>
            <a:prstGeom prst="rect">
              <a:avLst/>
            </a:prstGeom>
            <a:noFill/>
          </p:spPr>
          <p:txBody>
            <a:bodyPr wrap="square">
              <a:spAutoFit/>
            </a:bodyPr>
            <a:lstStyle/>
            <a:p>
              <a:pPr algn="ctr"/>
              <a:r>
                <a:rPr lang="en-US" sz="5400" dirty="0">
                  <a:latin typeface="Arial" panose="020B0604020202020204" pitchFamily="34" charset="0"/>
                  <a:ea typeface="Segoe UI Black" panose="020B0A02040204020203" pitchFamily="34" charset="0"/>
                  <a:cs typeface="Arial" panose="020B0604020202020204" pitchFamily="34" charset="0"/>
                </a:rPr>
                <a:t>?</a:t>
              </a:r>
            </a:p>
          </p:txBody>
        </p:sp>
      </p:grpSp>
      <p:grpSp>
        <p:nvGrpSpPr>
          <p:cNvPr id="19" name="Group 18">
            <a:extLst>
              <a:ext uri="{FF2B5EF4-FFF2-40B4-BE49-F238E27FC236}">
                <a16:creationId xmlns:a16="http://schemas.microsoft.com/office/drawing/2014/main" id="{735C5CE9-F51F-482F-8DE0-83A07555EAAF}"/>
              </a:ext>
            </a:extLst>
          </p:cNvPr>
          <p:cNvGrpSpPr/>
          <p:nvPr/>
        </p:nvGrpSpPr>
        <p:grpSpPr>
          <a:xfrm>
            <a:off x="-2463" y="1000377"/>
            <a:ext cx="9168277" cy="5375112"/>
            <a:chOff x="-2463" y="1000377"/>
            <a:chExt cx="9168277" cy="5375112"/>
          </a:xfrm>
        </p:grpSpPr>
        <p:grpSp>
          <p:nvGrpSpPr>
            <p:cNvPr id="13" name="Group 12">
              <a:extLst>
                <a:ext uri="{FF2B5EF4-FFF2-40B4-BE49-F238E27FC236}">
                  <a16:creationId xmlns:a16="http://schemas.microsoft.com/office/drawing/2014/main" id="{FDD03AA9-6C6B-4015-BDEB-D9778F762DAB}"/>
                </a:ext>
              </a:extLst>
            </p:cNvPr>
            <p:cNvGrpSpPr/>
            <p:nvPr/>
          </p:nvGrpSpPr>
          <p:grpSpPr>
            <a:xfrm>
              <a:off x="21814" y="1000377"/>
              <a:ext cx="9144000" cy="5375112"/>
              <a:chOff x="-30942" y="750195"/>
              <a:chExt cx="9144000" cy="5375112"/>
            </a:xfrm>
          </p:grpSpPr>
          <p:sp>
            <p:nvSpPr>
              <p:cNvPr id="14" name="Rectangle 13">
                <a:extLst>
                  <a:ext uri="{FF2B5EF4-FFF2-40B4-BE49-F238E27FC236}">
                    <a16:creationId xmlns:a16="http://schemas.microsoft.com/office/drawing/2014/main" id="{0F4A5921-E797-4A34-A558-4DED99B92B38}"/>
                  </a:ext>
                </a:extLst>
              </p:cNvPr>
              <p:cNvSpPr/>
              <p:nvPr/>
            </p:nvSpPr>
            <p:spPr>
              <a:xfrm>
                <a:off x="-30942" y="750195"/>
                <a:ext cx="9144000" cy="5375112"/>
              </a:xfrm>
              <a:prstGeom prst="rect">
                <a:avLst/>
              </a:prstGeom>
              <a:solidFill>
                <a:srgbClr val="EF7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580FACD-A17F-47AB-8997-FC71B4C50403}"/>
                  </a:ext>
                </a:extLst>
              </p:cNvPr>
              <p:cNvSpPr txBox="1"/>
              <p:nvPr/>
            </p:nvSpPr>
            <p:spPr>
              <a:xfrm>
                <a:off x="5075240" y="2831886"/>
                <a:ext cx="4037818" cy="1200329"/>
              </a:xfrm>
              <a:prstGeom prst="rect">
                <a:avLst/>
              </a:prstGeom>
              <a:noFill/>
            </p:spPr>
            <p:txBody>
              <a:bodyPr wrap="square">
                <a:spAutoFit/>
              </a:bodyPr>
              <a:lstStyle/>
              <a:p>
                <a:pPr algn="ctr"/>
                <a:r>
                  <a:rPr lang="ar-JO" sz="3600" dirty="0">
                    <a:latin typeface="Arial" panose="020B0604020202020204" pitchFamily="34" charset="0"/>
                    <a:ea typeface="Segoe UI Black" panose="020B0A02040204020203" pitchFamily="34" charset="0"/>
                    <a:cs typeface="Arial" panose="020B0604020202020204" pitchFamily="34" charset="0"/>
                  </a:rPr>
                  <a:t>تقدم إلى</a:t>
                </a:r>
              </a:p>
              <a:p>
                <a:pPr algn="ctr"/>
                <a:r>
                  <a:rPr lang="ar-JO" sz="3600" dirty="0">
                    <a:latin typeface="Arial" panose="020B0604020202020204" pitchFamily="34" charset="0"/>
                    <a:ea typeface="Segoe UI Black" panose="020B0A02040204020203" pitchFamily="34" charset="0"/>
                    <a:cs typeface="Arial" panose="020B0604020202020204" pitchFamily="34" charset="0"/>
                  </a:rPr>
                  <a:t>الذهاب</a:t>
                </a:r>
                <a:endParaRPr lang="en-US" sz="3600" dirty="0">
                  <a:latin typeface="Arial" panose="020B0604020202020204" pitchFamily="34" charset="0"/>
                  <a:ea typeface="Segoe UI Black" panose="020B0A0204020402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52DB02F6-2CCF-4C1A-9D8F-0D5879E19E1C}"/>
                  </a:ext>
                </a:extLst>
              </p:cNvPr>
              <p:cNvSpPr txBox="1"/>
              <p:nvPr/>
            </p:nvSpPr>
            <p:spPr>
              <a:xfrm>
                <a:off x="4956059" y="4909306"/>
                <a:ext cx="4037818" cy="646331"/>
              </a:xfrm>
              <a:prstGeom prst="rect">
                <a:avLst/>
              </a:prstGeom>
              <a:noFill/>
            </p:spPr>
            <p:txBody>
              <a:bodyPr wrap="square">
                <a:spAutoFit/>
              </a:bodyPr>
              <a:lstStyle/>
              <a:p>
                <a:pPr algn="ctr"/>
                <a:r>
                  <a:rPr lang="ar-JO" sz="3600" dirty="0">
                    <a:latin typeface="Arial" panose="020B0604020202020204" pitchFamily="34" charset="0"/>
                    <a:ea typeface="Segoe UI Black" panose="020B0A02040204020203" pitchFamily="34" charset="0"/>
                    <a:cs typeface="Arial" panose="020B0604020202020204" pitchFamily="34" charset="0"/>
                  </a:rPr>
                  <a:t>أحصل على 200$</a:t>
                </a:r>
                <a:endParaRPr lang="en-US" sz="3600" dirty="0">
                  <a:latin typeface="Arial" panose="020B0604020202020204" pitchFamily="34" charset="0"/>
                  <a:ea typeface="Segoe UI Black" panose="020B0A02040204020203" pitchFamily="34" charset="0"/>
                  <a:cs typeface="Arial" panose="020B0604020202020204" pitchFamily="34" charset="0"/>
                </a:endParaRPr>
              </a:p>
            </p:txBody>
          </p:sp>
          <p:pic>
            <p:nvPicPr>
              <p:cNvPr id="17" name="Picture 16">
                <a:extLst>
                  <a:ext uri="{FF2B5EF4-FFF2-40B4-BE49-F238E27FC236}">
                    <a16:creationId xmlns:a16="http://schemas.microsoft.com/office/drawing/2014/main" id="{D7E343EC-E2B1-4322-9E66-79B8DEF93575}"/>
                  </a:ext>
                </a:extLst>
              </p:cNvPr>
              <p:cNvPicPr>
                <a:picLocks noChangeAspect="1"/>
              </p:cNvPicPr>
              <p:nvPr/>
            </p:nvPicPr>
            <p:blipFill rotWithShape="1">
              <a:blip r:embed="rId3" cstate="email">
                <a:clrChange>
                  <a:clrFrom>
                    <a:srgbClr val="EF734D"/>
                  </a:clrFrom>
                  <a:clrTo>
                    <a:srgbClr val="EF734D">
                      <a:alpha val="0"/>
                    </a:srgbClr>
                  </a:clrTo>
                </a:clrChange>
                <a:extLst>
                  <a:ext uri="{28A0092B-C50C-407E-A947-70E740481C1C}">
                    <a14:useLocalDpi xmlns:a14="http://schemas.microsoft.com/office/drawing/2010/main"/>
                  </a:ext>
                </a:extLst>
              </a:blip>
              <a:srcRect/>
              <a:stretch/>
            </p:blipFill>
            <p:spPr>
              <a:xfrm>
                <a:off x="590662" y="1237292"/>
                <a:ext cx="5999254" cy="4571753"/>
              </a:xfrm>
              <a:prstGeom prst="rect">
                <a:avLst/>
              </a:prstGeom>
            </p:spPr>
          </p:pic>
        </p:grpSp>
        <p:sp>
          <p:nvSpPr>
            <p:cNvPr id="21" name="TextBox 20">
              <a:extLst>
                <a:ext uri="{FF2B5EF4-FFF2-40B4-BE49-F238E27FC236}">
                  <a16:creationId xmlns:a16="http://schemas.microsoft.com/office/drawing/2014/main" id="{978F5682-AAF6-4FE3-89ED-3C24F12DB493}"/>
                </a:ext>
              </a:extLst>
            </p:cNvPr>
            <p:cNvSpPr txBox="1"/>
            <p:nvPr/>
          </p:nvSpPr>
          <p:spPr>
            <a:xfrm>
              <a:off x="-2463" y="1163179"/>
              <a:ext cx="3014869" cy="1015663"/>
            </a:xfrm>
            <a:prstGeom prst="rect">
              <a:avLst/>
            </a:prstGeom>
            <a:noFill/>
          </p:spPr>
          <p:txBody>
            <a:bodyPr wrap="square">
              <a:spAutoFit/>
            </a:bodyPr>
            <a:lstStyle/>
            <a:p>
              <a:pPr algn="ctr"/>
              <a:r>
                <a:rPr lang="ar-JO" sz="6000" b="1" spc="-150" dirty="0">
                  <a:latin typeface="Arial" panose="020B0604020202020204" pitchFamily="34" charset="0"/>
                  <a:ea typeface="Segoe UI Black" panose="020B0A02040204020203" pitchFamily="34" charset="0"/>
                  <a:cs typeface="Arial" panose="020B0604020202020204" pitchFamily="34" charset="0"/>
                </a:rPr>
                <a:t>فرصة</a:t>
              </a:r>
              <a:endParaRPr lang="en-US" sz="5400" b="1" spc="-150" dirty="0">
                <a:latin typeface="Arial" panose="020B0604020202020204" pitchFamily="34" charset="0"/>
                <a:ea typeface="Segoe UI Black" panose="020B0A02040204020203" pitchFamily="34" charset="0"/>
                <a:cs typeface="Arial" panose="020B0604020202020204" pitchFamily="34" charset="0"/>
              </a:endParaRPr>
            </a:p>
          </p:txBody>
        </p:sp>
      </p:grpSp>
    </p:spTree>
    <p:extLst>
      <p:ext uri="{BB962C8B-B14F-4D97-AF65-F5344CB8AC3E}">
        <p14:creationId xmlns:p14="http://schemas.microsoft.com/office/powerpoint/2010/main" val="87236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186EC1A-81DC-423F-BC5F-6FA24606ACD1}"/>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العلامات: ماذا نتوقع</a:t>
            </a:r>
            <a:endPar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pic>
        <p:nvPicPr>
          <p:cNvPr id="4098" name="Picture 2" descr="Kent's Bike Blog: #30DaysofBiking: Oxymoron">
            <a:extLst>
              <a:ext uri="{FF2B5EF4-FFF2-40B4-BE49-F238E27FC236}">
                <a16:creationId xmlns:a16="http://schemas.microsoft.com/office/drawing/2014/main" id="{7B2D57D8-A32B-46FA-B833-193CA8C816E1}"/>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bwMode="auto">
          <a:xfrm>
            <a:off x="3667707" y="1228587"/>
            <a:ext cx="5283307" cy="53515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C6C7EBB-7908-4BF0-98CA-049CA7176027}"/>
              </a:ext>
            </a:extLst>
          </p:cNvPr>
          <p:cNvPicPr>
            <a:picLocks noChangeAspect="1"/>
          </p:cNvPicPr>
          <p:nvPr/>
        </p:nvPicPr>
        <p:blipFill>
          <a:blip r:embed="rId4"/>
          <a:stretch>
            <a:fillRect/>
          </a:stretch>
        </p:blipFill>
        <p:spPr>
          <a:xfrm>
            <a:off x="415099" y="1532645"/>
            <a:ext cx="4924425" cy="4743450"/>
          </a:xfrm>
          <a:prstGeom prst="rect">
            <a:avLst/>
          </a:prstGeom>
        </p:spPr>
      </p:pic>
    </p:spTree>
    <p:extLst>
      <p:ext uri="{BB962C8B-B14F-4D97-AF65-F5344CB8AC3E}">
        <p14:creationId xmlns:p14="http://schemas.microsoft.com/office/powerpoint/2010/main" val="98870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MONOPOLY - Classic game - 2 to 6 Players - Family Board Games and toys for  kids - Ages 8+: Amazon.com.au: Toys &amp; Games">
            <a:extLst>
              <a:ext uri="{FF2B5EF4-FFF2-40B4-BE49-F238E27FC236}">
                <a16:creationId xmlns:a16="http://schemas.microsoft.com/office/drawing/2014/main" id="{A985448C-2AB7-47E3-9ED9-910F6821E6ED}"/>
              </a:ext>
            </a:extLst>
          </p:cNvPr>
          <p:cNvPicPr>
            <a:picLocks noChangeAspect="1" noChangeArrowheads="1"/>
          </p:cNvPicPr>
          <p:nvPr/>
        </p:nvPicPr>
        <p:blipFill>
          <a:blip r:embed="rId2">
            <a:clrChange>
              <a:clrFrom>
                <a:srgbClr val="FCFFFF"/>
              </a:clrFrom>
              <a:clrTo>
                <a:srgbClr val="FCFFFF">
                  <a:alpha val="0"/>
                </a:srgbClr>
              </a:clrTo>
            </a:clrChange>
            <a:extLst>
              <a:ext uri="{28A0092B-C50C-407E-A947-70E740481C1C}">
                <a14:useLocalDpi xmlns:a14="http://schemas.microsoft.com/office/drawing/2010/main"/>
              </a:ext>
            </a:extLst>
          </a:blip>
          <a:srcRect/>
          <a:stretch>
            <a:fillRect/>
          </a:stretch>
        </p:blipFill>
        <p:spPr bwMode="auto">
          <a:xfrm>
            <a:off x="799038" y="379827"/>
            <a:ext cx="6052607" cy="609834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08BE600E-FB5D-451D-AB99-C3F146DFC929}"/>
              </a:ext>
            </a:extLst>
          </p:cNvPr>
          <p:cNvGrpSpPr/>
          <p:nvPr/>
        </p:nvGrpSpPr>
        <p:grpSpPr>
          <a:xfrm rot="18914157">
            <a:off x="4600647" y="4195338"/>
            <a:ext cx="1024226" cy="923330"/>
            <a:chOff x="-2617723" y="-1007851"/>
            <a:chExt cx="9144000" cy="7474984"/>
          </a:xfrm>
        </p:grpSpPr>
        <p:sp>
          <p:nvSpPr>
            <p:cNvPr id="7" name="Rectangle 6">
              <a:extLst>
                <a:ext uri="{FF2B5EF4-FFF2-40B4-BE49-F238E27FC236}">
                  <a16:creationId xmlns:a16="http://schemas.microsoft.com/office/drawing/2014/main" id="{2B4C8BBA-63FD-473A-9E18-E083315B7517}"/>
                </a:ext>
              </a:extLst>
            </p:cNvPr>
            <p:cNvSpPr/>
            <p:nvPr/>
          </p:nvSpPr>
          <p:spPr>
            <a:xfrm>
              <a:off x="-2617723" y="943790"/>
              <a:ext cx="9144000" cy="5375115"/>
            </a:xfrm>
            <a:prstGeom prst="rect">
              <a:avLst/>
            </a:prstGeom>
            <a:solidFill>
              <a:srgbClr val="EF7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828C732-426C-4120-AB7A-EC4607AD2C7D}"/>
                </a:ext>
              </a:extLst>
            </p:cNvPr>
            <p:cNvSpPr txBox="1"/>
            <p:nvPr/>
          </p:nvSpPr>
          <p:spPr>
            <a:xfrm>
              <a:off x="-1974080" y="-1007851"/>
              <a:ext cx="8220571" cy="7474984"/>
            </a:xfrm>
            <a:prstGeom prst="rect">
              <a:avLst/>
            </a:prstGeom>
            <a:noFill/>
          </p:spPr>
          <p:txBody>
            <a:bodyPr wrap="square">
              <a:spAutoFit/>
            </a:bodyPr>
            <a:lstStyle/>
            <a:p>
              <a:pPr algn="ctr"/>
              <a:r>
                <a:rPr lang="ar-JO" sz="5400" dirty="0">
                  <a:latin typeface="Arial Black" panose="020B0A04020102020204" pitchFamily="34" charset="0"/>
                  <a:ea typeface="Segoe UI Black" panose="020B0A02040204020203" pitchFamily="34" charset="0"/>
                  <a:cs typeface="Segoe UI Semibold" panose="020B0702040204020203" pitchFamily="34" charset="0"/>
                </a:rPr>
                <a:t>؟</a:t>
              </a:r>
              <a:endParaRPr lang="en-US" sz="5400" dirty="0">
                <a:latin typeface="Arial Black" panose="020B0A04020102020204" pitchFamily="34" charset="0"/>
                <a:ea typeface="Segoe UI Black" panose="020B0A02040204020203" pitchFamily="34" charset="0"/>
                <a:cs typeface="Segoe UI Semibold" panose="020B0702040204020203" pitchFamily="34" charset="0"/>
              </a:endParaRPr>
            </a:p>
          </p:txBody>
        </p:sp>
      </p:grpSp>
      <p:sp>
        <p:nvSpPr>
          <p:cNvPr id="3" name="Arrow: Curved Left 2">
            <a:extLst>
              <a:ext uri="{FF2B5EF4-FFF2-40B4-BE49-F238E27FC236}">
                <a16:creationId xmlns:a16="http://schemas.microsoft.com/office/drawing/2014/main" id="{34F3E545-B581-4798-8592-5C368C3A55F1}"/>
              </a:ext>
            </a:extLst>
          </p:cNvPr>
          <p:cNvSpPr/>
          <p:nvPr/>
        </p:nvSpPr>
        <p:spPr>
          <a:xfrm>
            <a:off x="6789586" y="1344305"/>
            <a:ext cx="1555376" cy="5015552"/>
          </a:xfrm>
          <a:prstGeom prst="curved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3245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2C34D2E-88ED-465A-8032-19FA5B2D50DE}"/>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panose="020B0604020202020204" pitchFamily="34" charset="0"/>
                <a:ea typeface="ＭＳ Ｐゴシック" charset="0"/>
                <a:cs typeface="Arial" panose="020B0604020202020204" pitchFamily="34" charset="0"/>
              </a:rPr>
              <a:t>70 AD</a:t>
            </a:r>
          </a:p>
        </p:txBody>
      </p:sp>
      <p:cxnSp>
        <p:nvCxnSpPr>
          <p:cNvPr id="5" name="Straight Arrow Connector 4">
            <a:extLst>
              <a:ext uri="{FF2B5EF4-FFF2-40B4-BE49-F238E27FC236}">
                <a16:creationId xmlns:a16="http://schemas.microsoft.com/office/drawing/2014/main" id="{8D8DC1E8-31E0-43B0-9B2A-B7354DDB3134}"/>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D01F6B4-E523-43AD-87BB-F74D3598E3D1}"/>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444 BC</a:t>
            </a:r>
          </a:p>
        </p:txBody>
      </p:sp>
      <p:sp>
        <p:nvSpPr>
          <p:cNvPr id="8" name="Rectangle: Rounded Corners 7">
            <a:extLst>
              <a:ext uri="{FF2B5EF4-FFF2-40B4-BE49-F238E27FC236}">
                <a16:creationId xmlns:a16="http://schemas.microsoft.com/office/drawing/2014/main" id="{1C1105A3-4845-490C-BC45-13A284DE46A4}"/>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33 AD</a:t>
            </a:r>
          </a:p>
        </p:txBody>
      </p:sp>
      <p:sp>
        <p:nvSpPr>
          <p:cNvPr id="10" name="Rectangle 9">
            <a:extLst>
              <a:ext uri="{FF2B5EF4-FFF2-40B4-BE49-F238E27FC236}">
                <a16:creationId xmlns:a16="http://schemas.microsoft.com/office/drawing/2014/main" id="{1CA4E67C-2CD8-4DB7-8D93-9361C5CFC101}"/>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62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(483 </a:t>
            </a:r>
            <a:r>
              <a:rPr lang="en-US" sz="2000" kern="0" dirty="0" err="1">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yrs</a:t>
            </a:r>
            <a:r>
              <a:rPr lang="en-US" sz="20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a:t>
            </a:r>
          </a:p>
        </p:txBody>
      </p:sp>
      <p:cxnSp>
        <p:nvCxnSpPr>
          <p:cNvPr id="11" name="Straight Connector 10">
            <a:extLst>
              <a:ext uri="{FF2B5EF4-FFF2-40B4-BE49-F238E27FC236}">
                <a16:creationId xmlns:a16="http://schemas.microsoft.com/office/drawing/2014/main" id="{06464F9F-9E5C-46C5-AAEE-674ED5D07043}"/>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B4F94-88E8-4D04-A9A4-37044E68E603}"/>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E67B05-64CF-4B36-A742-DED682803725}"/>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D9D02B8-1731-4778-9D84-7C917781443B}"/>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6 Dec 2020</a:t>
            </a:r>
          </a:p>
        </p:txBody>
      </p:sp>
      <p:cxnSp>
        <p:nvCxnSpPr>
          <p:cNvPr id="15" name="Straight Connector 14">
            <a:extLst>
              <a:ext uri="{FF2B5EF4-FFF2-40B4-BE49-F238E27FC236}">
                <a16:creationId xmlns:a16="http://schemas.microsoft.com/office/drawing/2014/main" id="{E8CAC195-351C-427B-8D07-A2904E7F0241}"/>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71C1B7-EA21-4866-8039-7A22B49B6DE4}"/>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18BECB-75BE-4677-BB89-F0E997EBC1DC}"/>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88BF11C-125B-44CC-8342-C427FE0EAC19}"/>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5480B25-BC2F-43FE-8429-B12891C40A4B}"/>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1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panose="020B0604020202020204" pitchFamily="34" charset="0"/>
                <a:ea typeface="ＭＳ Ｐゴシック" charset="0"/>
                <a:cs typeface="Arial" panose="020B0604020202020204" pitchFamily="34" charset="0"/>
              </a:rPr>
              <a:t>(7 years)</a:t>
            </a:r>
            <a:endParaRPr kumimoji="0" lang="en-US" sz="2000" b="0" u="none" strike="noStrike" kern="0" cap="none" spc="0" normalizeH="0" baseline="0" noProof="0" dirty="0">
              <a:ln>
                <a:noFill/>
              </a:ln>
              <a:solidFill>
                <a:prstClr val="white"/>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23" name="TextBox 22">
            <a:extLst>
              <a:ext uri="{FF2B5EF4-FFF2-40B4-BE49-F238E27FC236}">
                <a16:creationId xmlns:a16="http://schemas.microsoft.com/office/drawing/2014/main" id="{EE361E27-44A6-4987-B99D-B745C56091C0}"/>
              </a:ext>
            </a:extLst>
          </p:cNvPr>
          <p:cNvSpPr txBox="1">
            <a:spLocks noChangeArrowheads="1"/>
          </p:cNvSpPr>
          <p:nvPr/>
        </p:nvSpPr>
        <p:spPr bwMode="auto">
          <a:xfrm rot="-5400000">
            <a:off x="6670312" y="4698198"/>
            <a:ext cx="1495425" cy="4000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a:solidFill>
                  <a:srgbClr val="FFFFFF"/>
                </a:solidFill>
                <a:latin typeface="Arial" panose="020B0604020202020204" pitchFamily="34" charset="0"/>
                <a:cs typeface="Arial" panose="020B0604020202020204" pitchFamily="34" charset="0"/>
              </a:rPr>
              <a:t>Tribulation</a:t>
            </a:r>
          </a:p>
        </p:txBody>
      </p:sp>
      <p:sp>
        <p:nvSpPr>
          <p:cNvPr id="44" name="Arrow: Curved Left 43">
            <a:extLst>
              <a:ext uri="{FF2B5EF4-FFF2-40B4-BE49-F238E27FC236}">
                <a16:creationId xmlns:a16="http://schemas.microsoft.com/office/drawing/2014/main" id="{7E6D08A8-DB00-4F25-BD09-1B2DDF59FA08}"/>
              </a:ext>
            </a:extLst>
          </p:cNvPr>
          <p:cNvSpPr/>
          <p:nvPr/>
        </p:nvSpPr>
        <p:spPr>
          <a:xfrm rot="16200000">
            <a:off x="6321850" y="3390789"/>
            <a:ext cx="2192797" cy="1364565"/>
          </a:xfrm>
          <a:prstGeom prst="curvedLeftArrow">
            <a:avLst>
              <a:gd name="adj1" fmla="val 7928"/>
              <a:gd name="adj2" fmla="val 17033"/>
              <a:gd name="adj3" fmla="val 1328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39C341A7-7D67-4FF8-827A-236840A6B2F3}"/>
              </a:ext>
            </a:extLst>
          </p:cNvPr>
          <p:cNvSpPr txBox="1">
            <a:spLocks noChangeArrowheads="1"/>
          </p:cNvSpPr>
          <p:nvPr/>
        </p:nvSpPr>
        <p:spPr bwMode="auto">
          <a:xfrm>
            <a:off x="7620000" y="5221417"/>
            <a:ext cx="1524000" cy="400050"/>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dirty="0">
                <a:solidFill>
                  <a:srgbClr val="FFFFFF"/>
                </a:solidFill>
                <a:latin typeface="Arial" panose="020B0604020202020204" pitchFamily="34" charset="0"/>
                <a:cs typeface="Arial" panose="020B0604020202020204" pitchFamily="34" charset="0"/>
              </a:rPr>
              <a:t>Millennium</a:t>
            </a:r>
          </a:p>
        </p:txBody>
      </p:sp>
      <p:grpSp>
        <p:nvGrpSpPr>
          <p:cNvPr id="46" name="Group 45">
            <a:extLst>
              <a:ext uri="{FF2B5EF4-FFF2-40B4-BE49-F238E27FC236}">
                <a16:creationId xmlns:a16="http://schemas.microsoft.com/office/drawing/2014/main" id="{DD8A1DA5-14E7-4254-9EA4-A4284BD52909}"/>
              </a:ext>
            </a:extLst>
          </p:cNvPr>
          <p:cNvGrpSpPr/>
          <p:nvPr/>
        </p:nvGrpSpPr>
        <p:grpSpPr>
          <a:xfrm>
            <a:off x="-2463" y="1554474"/>
            <a:ext cx="9146463" cy="5375112"/>
            <a:chOff x="-2463" y="999628"/>
            <a:chExt cx="9146463" cy="5375112"/>
          </a:xfrm>
        </p:grpSpPr>
        <p:grpSp>
          <p:nvGrpSpPr>
            <p:cNvPr id="47" name="Group 46">
              <a:extLst>
                <a:ext uri="{FF2B5EF4-FFF2-40B4-BE49-F238E27FC236}">
                  <a16:creationId xmlns:a16="http://schemas.microsoft.com/office/drawing/2014/main" id="{0B0C07BE-2EBD-44A3-B947-DB53208AD41A}"/>
                </a:ext>
              </a:extLst>
            </p:cNvPr>
            <p:cNvGrpSpPr/>
            <p:nvPr/>
          </p:nvGrpSpPr>
          <p:grpSpPr>
            <a:xfrm>
              <a:off x="0" y="999628"/>
              <a:ext cx="9144000" cy="5375112"/>
              <a:chOff x="-30942" y="750195"/>
              <a:chExt cx="9144000" cy="5375112"/>
            </a:xfrm>
          </p:grpSpPr>
          <p:sp>
            <p:nvSpPr>
              <p:cNvPr id="49" name="Rectangle 48">
                <a:extLst>
                  <a:ext uri="{FF2B5EF4-FFF2-40B4-BE49-F238E27FC236}">
                    <a16:creationId xmlns:a16="http://schemas.microsoft.com/office/drawing/2014/main" id="{00B7DBF3-1758-484F-96AE-78553BEF5A75}"/>
                  </a:ext>
                </a:extLst>
              </p:cNvPr>
              <p:cNvSpPr/>
              <p:nvPr/>
            </p:nvSpPr>
            <p:spPr>
              <a:xfrm>
                <a:off x="-30942" y="750195"/>
                <a:ext cx="9144000" cy="5375112"/>
              </a:xfrm>
              <a:prstGeom prst="rect">
                <a:avLst/>
              </a:prstGeom>
              <a:solidFill>
                <a:srgbClr val="EF7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F05D8E7A-A146-4C4A-8302-AC9B7C580A62}"/>
                  </a:ext>
                </a:extLst>
              </p:cNvPr>
              <p:cNvSpPr txBox="1"/>
              <p:nvPr/>
            </p:nvSpPr>
            <p:spPr>
              <a:xfrm>
                <a:off x="5075240" y="2831886"/>
                <a:ext cx="4037818" cy="646331"/>
              </a:xfrm>
              <a:prstGeom prst="rect">
                <a:avLst/>
              </a:prstGeom>
              <a:noFill/>
            </p:spPr>
            <p:txBody>
              <a:bodyPr wrap="square">
                <a:spAutoFit/>
              </a:bodyPr>
              <a:lstStyle/>
              <a:p>
                <a:pPr algn="ctr"/>
                <a:r>
                  <a:rPr lang="ar-JO" sz="3600" dirty="0">
                    <a:latin typeface="Arial" panose="020B0604020202020204" pitchFamily="34" charset="0"/>
                    <a:ea typeface="Segoe UI Black" panose="020B0A02040204020203" pitchFamily="34" charset="0"/>
                    <a:cs typeface="Arial" panose="020B0604020202020204" pitchFamily="34" charset="0"/>
                  </a:rPr>
                  <a:t>تقدم نحو الألفية</a:t>
                </a:r>
                <a:endParaRPr lang="en-US" sz="3600" dirty="0">
                  <a:latin typeface="Arial" panose="020B0604020202020204" pitchFamily="34" charset="0"/>
                  <a:ea typeface="Segoe UI Black" panose="020B0A02040204020203" pitchFamily="34" charset="0"/>
                  <a:cs typeface="Arial" panose="020B0604020202020204" pitchFamily="34" charset="0"/>
                </a:endParaRPr>
              </a:p>
            </p:txBody>
          </p:sp>
          <p:sp>
            <p:nvSpPr>
              <p:cNvPr id="51" name="TextBox 50">
                <a:extLst>
                  <a:ext uri="{FF2B5EF4-FFF2-40B4-BE49-F238E27FC236}">
                    <a16:creationId xmlns:a16="http://schemas.microsoft.com/office/drawing/2014/main" id="{F8B61F28-FC3B-4875-B9D5-28D4883D7F12}"/>
                  </a:ext>
                </a:extLst>
              </p:cNvPr>
              <p:cNvSpPr txBox="1"/>
              <p:nvPr/>
            </p:nvSpPr>
            <p:spPr>
              <a:xfrm>
                <a:off x="4387578" y="5074380"/>
                <a:ext cx="4689280" cy="646331"/>
              </a:xfrm>
              <a:prstGeom prst="rect">
                <a:avLst/>
              </a:prstGeom>
              <a:noFill/>
            </p:spPr>
            <p:txBody>
              <a:bodyPr wrap="square">
                <a:spAutoFit/>
              </a:bodyPr>
              <a:lstStyle/>
              <a:p>
                <a:pPr algn="ctr"/>
                <a:r>
                  <a:rPr lang="ar-JO" sz="3600" dirty="0">
                    <a:latin typeface="Arial" panose="020B0604020202020204" pitchFamily="34" charset="0"/>
                    <a:ea typeface="Segoe UI Black" panose="020B0A02040204020203" pitchFamily="34" charset="0"/>
                    <a:cs typeface="Arial" panose="020B0604020202020204" pitchFamily="34" charset="0"/>
                  </a:rPr>
                  <a:t>أحصل على الإكليل</a:t>
                </a:r>
                <a:endParaRPr lang="en-US" sz="3600" dirty="0">
                  <a:latin typeface="Arial" panose="020B0604020202020204" pitchFamily="34" charset="0"/>
                  <a:ea typeface="Segoe UI Black" panose="020B0A02040204020203" pitchFamily="34" charset="0"/>
                  <a:cs typeface="Arial" panose="020B0604020202020204" pitchFamily="34" charset="0"/>
                </a:endParaRPr>
              </a:p>
            </p:txBody>
          </p:sp>
          <p:pic>
            <p:nvPicPr>
              <p:cNvPr id="52" name="Picture 51">
                <a:extLst>
                  <a:ext uri="{FF2B5EF4-FFF2-40B4-BE49-F238E27FC236}">
                    <a16:creationId xmlns:a16="http://schemas.microsoft.com/office/drawing/2014/main" id="{9F1E1F0E-82DF-4446-B7EF-221FF3D6C247}"/>
                  </a:ext>
                </a:extLst>
              </p:cNvPr>
              <p:cNvPicPr>
                <a:picLocks noChangeAspect="1"/>
              </p:cNvPicPr>
              <p:nvPr/>
            </p:nvPicPr>
            <p:blipFill rotWithShape="1">
              <a:blip r:embed="rId2" cstate="email">
                <a:clrChange>
                  <a:clrFrom>
                    <a:srgbClr val="EF734D"/>
                  </a:clrFrom>
                  <a:clrTo>
                    <a:srgbClr val="EF734D">
                      <a:alpha val="0"/>
                    </a:srgbClr>
                  </a:clrTo>
                </a:clrChange>
                <a:extLst>
                  <a:ext uri="{28A0092B-C50C-407E-A947-70E740481C1C}">
                    <a14:useLocalDpi xmlns:a14="http://schemas.microsoft.com/office/drawing/2010/main"/>
                  </a:ext>
                </a:extLst>
              </a:blip>
              <a:srcRect/>
              <a:stretch/>
            </p:blipFill>
            <p:spPr>
              <a:xfrm>
                <a:off x="590662" y="1237292"/>
                <a:ext cx="5999254" cy="4571753"/>
              </a:xfrm>
              <a:prstGeom prst="rect">
                <a:avLst/>
              </a:prstGeom>
            </p:spPr>
          </p:pic>
        </p:grpSp>
        <p:sp>
          <p:nvSpPr>
            <p:cNvPr id="48" name="TextBox 47">
              <a:extLst>
                <a:ext uri="{FF2B5EF4-FFF2-40B4-BE49-F238E27FC236}">
                  <a16:creationId xmlns:a16="http://schemas.microsoft.com/office/drawing/2014/main" id="{2EAFB8BF-98C4-41F4-8332-A6C69CF62131}"/>
                </a:ext>
              </a:extLst>
            </p:cNvPr>
            <p:cNvSpPr txBox="1"/>
            <p:nvPr/>
          </p:nvSpPr>
          <p:spPr>
            <a:xfrm>
              <a:off x="-2463" y="1163179"/>
              <a:ext cx="3014869" cy="1015663"/>
            </a:xfrm>
            <a:prstGeom prst="rect">
              <a:avLst/>
            </a:prstGeom>
            <a:noFill/>
          </p:spPr>
          <p:txBody>
            <a:bodyPr wrap="square">
              <a:spAutoFit/>
            </a:bodyPr>
            <a:lstStyle/>
            <a:p>
              <a:pPr algn="ctr"/>
              <a:r>
                <a:rPr lang="ar-JO" sz="6000" b="1" spc="-150" dirty="0">
                  <a:latin typeface="Arial" panose="020B0604020202020204" pitchFamily="34" charset="0"/>
                  <a:ea typeface="Segoe UI Black" panose="020B0A02040204020203" pitchFamily="34" charset="0"/>
                  <a:cs typeface="Arial" panose="020B0604020202020204" pitchFamily="34" charset="0"/>
                </a:rPr>
                <a:t>المسيح</a:t>
              </a:r>
              <a:endParaRPr lang="en-US" sz="5400" b="1" spc="-150" dirty="0">
                <a:latin typeface="Arial" panose="020B0604020202020204" pitchFamily="34" charset="0"/>
                <a:ea typeface="Segoe UI Black" panose="020B0A02040204020203" pitchFamily="34" charset="0"/>
                <a:cs typeface="Arial" panose="020B0604020202020204" pitchFamily="34" charset="0"/>
              </a:endParaRPr>
            </a:p>
          </p:txBody>
        </p:sp>
      </p:grpSp>
    </p:spTree>
    <p:extLst>
      <p:ext uri="{BB962C8B-B14F-4D97-AF65-F5344CB8AC3E}">
        <p14:creationId xmlns:p14="http://schemas.microsoft.com/office/powerpoint/2010/main" val="44469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1000" fill="hold"/>
                                        <p:tgtEl>
                                          <p:spTgt spid="46"/>
                                        </p:tgtEl>
                                        <p:attrNameLst>
                                          <p:attrName>ppt_w</p:attrName>
                                        </p:attrNameLst>
                                      </p:cBhvr>
                                      <p:tavLst>
                                        <p:tav tm="0">
                                          <p:val>
                                            <p:fltVal val="0"/>
                                          </p:val>
                                        </p:tav>
                                        <p:tav tm="100000">
                                          <p:val>
                                            <p:strVal val="#ppt_w"/>
                                          </p:val>
                                        </p:tav>
                                      </p:tavLst>
                                    </p:anim>
                                    <p:anim calcmode="lin" valueType="num">
                                      <p:cBhvr>
                                        <p:cTn id="18" dur="1000" fill="hold"/>
                                        <p:tgtEl>
                                          <p:spTgt spid="46"/>
                                        </p:tgtEl>
                                        <p:attrNameLst>
                                          <p:attrName>ppt_h</p:attrName>
                                        </p:attrNameLst>
                                      </p:cBhvr>
                                      <p:tavLst>
                                        <p:tav tm="0">
                                          <p:val>
                                            <p:fltVal val="0"/>
                                          </p:val>
                                        </p:tav>
                                        <p:tav tm="100000">
                                          <p:val>
                                            <p:strVal val="#ppt_h"/>
                                          </p:val>
                                        </p:tav>
                                      </p:tavLst>
                                    </p:anim>
                                    <p:anim calcmode="lin" valueType="num">
                                      <p:cBhvr>
                                        <p:cTn id="19" dur="1000" fill="hold"/>
                                        <p:tgtEl>
                                          <p:spTgt spid="46"/>
                                        </p:tgtEl>
                                        <p:attrNameLst>
                                          <p:attrName>style.rotation</p:attrName>
                                        </p:attrNameLst>
                                      </p:cBhvr>
                                      <p:tavLst>
                                        <p:tav tm="0">
                                          <p:val>
                                            <p:fltVal val="90"/>
                                          </p:val>
                                        </p:tav>
                                        <p:tav tm="100000">
                                          <p:val>
                                            <p:fltVal val="0"/>
                                          </p:val>
                                        </p:tav>
                                      </p:tavLst>
                                    </p:anim>
                                    <p:animEffect transition="in" filter="fade">
                                      <p:cBhvr>
                                        <p:cTn id="2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kumimoji="0" lang="ar-JO" sz="3200" b="1" i="0" u="none" kern="0" cap="none" normalizeH="0" baseline="0" noProof="0" dirty="0">
                <a:ln>
                  <a:noFill/>
                </a:ln>
                <a:solidFill>
                  <a:prstClr val="white"/>
                </a:solidFill>
                <a:effectLst>
                  <a:glow rad="127000">
                    <a:srgbClr val="000000"/>
                  </a:glow>
                </a:effectLst>
                <a:uLnTx/>
                <a:uFillTx/>
                <a:latin typeface="Arial" charset="0"/>
                <a:ea typeface="ＭＳ Ｐゴシック" charset="0"/>
              </a:rPr>
              <a:t>تقدم نحو الملكوت الألفي</a:t>
            </a: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33" name="Rectangle: Rounded Corners 32">
            <a:extLst>
              <a:ext uri="{FF2B5EF4-FFF2-40B4-BE49-F238E27FC236}">
                <a16:creationId xmlns:a16="http://schemas.microsoft.com/office/drawing/2014/main" id="{E4E46A6A-771B-42E0-898F-D4A0D63916DF}"/>
              </a:ext>
            </a:extLst>
          </p:cNvPr>
          <p:cNvSpPr/>
          <p:nvPr/>
        </p:nvSpPr>
        <p:spPr>
          <a:xfrm>
            <a:off x="285879" y="1371632"/>
            <a:ext cx="8572242" cy="519797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r" rtl="1" eaLnBrk="0" fontAlgn="base" hangingPunct="0">
              <a:spcBef>
                <a:spcPct val="0"/>
              </a:spcBef>
              <a:spcAft>
                <a:spcPct val="0"/>
              </a:spcAft>
              <a:defRPr/>
            </a:pPr>
            <a:r>
              <a:rPr lang="ar-JO" sz="2800" b="1" u="sng" kern="0" dirty="0">
                <a:solidFill>
                  <a:prstClr val="white"/>
                </a:solidFill>
                <a:effectLst>
                  <a:glow rad="127000">
                    <a:srgbClr val="000000"/>
                  </a:glow>
                </a:effectLst>
                <a:latin typeface="Arial" charset="0"/>
                <a:ea typeface="ＭＳ Ｐゴシック" charset="0"/>
              </a:rPr>
              <a:t>متى 3: 1-2</a:t>
            </a:r>
            <a:r>
              <a:rPr lang="ar-JO" sz="2800" b="1" kern="0" dirty="0">
                <a:solidFill>
                  <a:prstClr val="white"/>
                </a:solidFill>
                <a:effectLst>
                  <a:glow rad="127000">
                    <a:srgbClr val="000000"/>
                  </a:glow>
                </a:effectLst>
                <a:latin typeface="Arial" charset="0"/>
                <a:ea typeface="ＭＳ Ｐゴシック" charset="0"/>
              </a:rPr>
              <a:t>  وفي تلك الأيام جاء يوحنا المعمدان يكرز في برية اليهودية</a:t>
            </a:r>
          </a:p>
          <a:p>
            <a:pPr algn="r" rtl="1" eaLnBrk="0" fontAlgn="base" hangingPunct="0">
              <a:spcBef>
                <a:spcPct val="0"/>
              </a:spcBef>
              <a:spcAft>
                <a:spcPct val="0"/>
              </a:spcAft>
              <a:defRPr/>
            </a:pPr>
            <a:r>
              <a:rPr lang="ar-JO" sz="2800" b="1" kern="0" dirty="0">
                <a:solidFill>
                  <a:prstClr val="white"/>
                </a:solidFill>
                <a:effectLst>
                  <a:glow rad="127000">
                    <a:srgbClr val="000000"/>
                  </a:glow>
                </a:effectLst>
                <a:latin typeface="Arial" charset="0"/>
                <a:ea typeface="ＭＳ Ｐゴシック" charset="0"/>
              </a:rPr>
              <a:t>2 قائلاً: </a:t>
            </a:r>
            <a:r>
              <a:rPr lang="ar-JO" sz="2800" b="1" kern="0" dirty="0">
                <a:solidFill>
                  <a:srgbClr val="FFFF00"/>
                </a:solidFill>
                <a:effectLst>
                  <a:glow rad="127000">
                    <a:srgbClr val="000000"/>
                  </a:glow>
                </a:effectLst>
                <a:latin typeface="Arial" charset="0"/>
                <a:ea typeface="ＭＳ Ｐゴシック" charset="0"/>
              </a:rPr>
              <a:t>توبوا، لأنه قد اقترب ملكوت السماوات.</a:t>
            </a:r>
            <a:endParaRPr lang="en-US" sz="28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lang="en-US" sz="2800" b="1" kern="0" dirty="0">
              <a:solidFill>
                <a:prstClr val="white"/>
              </a:solidFill>
              <a:effectLst>
                <a:glow rad="127000">
                  <a:srgbClr val="000000"/>
                </a:glow>
              </a:effectLst>
              <a:latin typeface="Arial" charset="0"/>
              <a:ea typeface="ＭＳ Ｐゴシック" charset="0"/>
            </a:endParaRPr>
          </a:p>
          <a:p>
            <a:pPr algn="r" rtl="1" eaLnBrk="0" fontAlgn="base" hangingPunct="0">
              <a:spcBef>
                <a:spcPct val="0"/>
              </a:spcBef>
              <a:spcAft>
                <a:spcPct val="0"/>
              </a:spcAft>
              <a:defRPr/>
            </a:pPr>
            <a:r>
              <a:rPr lang="ar-JO" sz="2800" b="1" u="sng" kern="0" dirty="0">
                <a:solidFill>
                  <a:prstClr val="white"/>
                </a:solidFill>
                <a:effectLst>
                  <a:glow rad="127000">
                    <a:srgbClr val="000000"/>
                  </a:glow>
                </a:effectLst>
                <a:latin typeface="Arial" charset="0"/>
                <a:ea typeface="ＭＳ Ｐゴシック" charset="0"/>
              </a:rPr>
              <a:t>متى 4: 17</a:t>
            </a:r>
            <a:r>
              <a:rPr lang="ar-JO" sz="2800" b="1" kern="0" dirty="0">
                <a:solidFill>
                  <a:prstClr val="white"/>
                </a:solidFill>
                <a:effectLst>
                  <a:glow rad="127000">
                    <a:srgbClr val="000000"/>
                  </a:glow>
                </a:effectLst>
                <a:latin typeface="Arial" charset="0"/>
                <a:ea typeface="ＭＳ Ｐゴシック" charset="0"/>
              </a:rPr>
              <a:t>  من ذلك الزمان ابتدأ يسوع يكرز ويقول: </a:t>
            </a:r>
            <a:r>
              <a:rPr lang="ar-JO" sz="2800" b="1" kern="0" dirty="0">
                <a:solidFill>
                  <a:srgbClr val="FFFF00"/>
                </a:solidFill>
                <a:effectLst>
                  <a:glow rad="127000">
                    <a:srgbClr val="000000"/>
                  </a:glow>
                </a:effectLst>
                <a:latin typeface="Arial" charset="0"/>
                <a:ea typeface="ＭＳ Ｐゴシック" charset="0"/>
              </a:rPr>
              <a:t>توبوا لأنه قد اقترب ملكوت السماوات.</a:t>
            </a:r>
            <a:endParaRPr lang="en-US" sz="28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lang="en-US" sz="2800" b="1" kern="0" dirty="0">
              <a:solidFill>
                <a:prstClr val="white"/>
              </a:solidFill>
              <a:effectLst>
                <a:glow rad="127000">
                  <a:srgbClr val="000000"/>
                </a:glow>
              </a:effectLst>
              <a:latin typeface="Arial" charset="0"/>
              <a:ea typeface="ＭＳ Ｐゴシック" charset="0"/>
            </a:endParaRPr>
          </a:p>
          <a:p>
            <a:pPr algn="r" rtl="1" eaLnBrk="0" fontAlgn="base" hangingPunct="0">
              <a:spcBef>
                <a:spcPct val="0"/>
              </a:spcBef>
              <a:spcAft>
                <a:spcPct val="0"/>
              </a:spcAft>
              <a:defRPr/>
            </a:pPr>
            <a:r>
              <a:rPr lang="ar-JO" sz="2800" b="1" u="sng" kern="0" dirty="0">
                <a:solidFill>
                  <a:prstClr val="white"/>
                </a:solidFill>
                <a:effectLst>
                  <a:glow rad="127000">
                    <a:srgbClr val="000000"/>
                  </a:glow>
                </a:effectLst>
                <a:latin typeface="Arial" charset="0"/>
                <a:ea typeface="ＭＳ Ｐゴシック" charset="0"/>
              </a:rPr>
              <a:t>أعمال 2: 38</a:t>
            </a:r>
            <a:r>
              <a:rPr lang="ar-JO" sz="2800" b="1" kern="0" dirty="0">
                <a:solidFill>
                  <a:prstClr val="white"/>
                </a:solidFill>
                <a:effectLst>
                  <a:glow rad="127000">
                    <a:srgbClr val="000000"/>
                  </a:glow>
                </a:effectLst>
                <a:latin typeface="Arial" charset="0"/>
                <a:ea typeface="ＭＳ Ｐゴシック" charset="0"/>
              </a:rPr>
              <a:t> فقال لهم بطرس : </a:t>
            </a:r>
            <a:r>
              <a:rPr lang="ar-JO" sz="2800" b="1" kern="0" dirty="0">
                <a:solidFill>
                  <a:srgbClr val="FFFF00"/>
                </a:solidFill>
                <a:effectLst>
                  <a:glow rad="127000">
                    <a:srgbClr val="000000"/>
                  </a:glow>
                </a:effectLst>
                <a:latin typeface="Arial" charset="0"/>
                <a:ea typeface="ＭＳ Ｐゴシック" charset="0"/>
              </a:rPr>
              <a:t>توبوا</a:t>
            </a:r>
            <a:endParaRPr lang="en-US" sz="2800" b="1" kern="0" dirty="0">
              <a:solidFill>
                <a:srgbClr val="FFFF00"/>
              </a:solidFill>
              <a:effectLst>
                <a:glow rad="127000">
                  <a:srgbClr val="000000"/>
                </a:glow>
              </a:effectLst>
              <a:latin typeface="Arial" charset="0"/>
              <a:ea typeface="ＭＳ Ｐゴシック" charset="0"/>
            </a:endParaRPr>
          </a:p>
        </p:txBody>
      </p:sp>
    </p:spTree>
    <p:extLst>
      <p:ext uri="{BB962C8B-B14F-4D97-AF65-F5344CB8AC3E}">
        <p14:creationId xmlns:p14="http://schemas.microsoft.com/office/powerpoint/2010/main" val="88185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animEffect transition="in" filter="fade">
                                      <p:cBhvr>
                                        <p:cTn id="7" dur="500"/>
                                        <p:tgtEl>
                                          <p:spTgt spid="3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xEl>
                                              <p:pRg st="3" end="3"/>
                                            </p:txEl>
                                          </p:spTgt>
                                        </p:tgtEl>
                                        <p:attrNameLst>
                                          <p:attrName>style.visibility</p:attrName>
                                        </p:attrNameLst>
                                      </p:cBhvr>
                                      <p:to>
                                        <p:strVal val="visible"/>
                                      </p:to>
                                    </p:set>
                                    <p:animEffect transition="in" filter="fade">
                                      <p:cBhvr>
                                        <p:cTn id="17" dur="500"/>
                                        <p:tgtEl>
                                          <p:spTgt spid="3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xEl>
                                              <p:pRg st="5" end="5"/>
                                            </p:txEl>
                                          </p:spTgt>
                                        </p:tgtEl>
                                        <p:attrNameLst>
                                          <p:attrName>style.visibility</p:attrName>
                                        </p:attrNameLst>
                                      </p:cBhvr>
                                      <p:to>
                                        <p:strVal val="visible"/>
                                      </p:to>
                                    </p:set>
                                    <p:animEffect transition="in" filter="fade">
                                      <p:cBhvr>
                                        <p:cTn id="22" dur="500"/>
                                        <p:tgtEl>
                                          <p:spTgt spid="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920480"/>
            <a:ext cx="2678874" cy="1891613"/>
          </a:xfrm>
        </p:spPr>
        <p:txBody>
          <a:bodyPr/>
          <a:lstStyle/>
          <a:p>
            <a:pPr algn="r"/>
            <a:r>
              <a:rPr lang="en-US" dirty="0"/>
              <a:t>Black</a:t>
            </a:r>
          </a:p>
        </p:txBody>
      </p:sp>
    </p:spTree>
    <p:extLst>
      <p:ext uri="{BB962C8B-B14F-4D97-AF65-F5344CB8AC3E}">
        <p14:creationId xmlns:p14="http://schemas.microsoft.com/office/powerpoint/2010/main" val="33208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رابط وعظ العهد القديم على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808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D6574E7-66A3-4342-AF63-B2935D73C9C1}"/>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العلامات: ليست واضحة دائماً</a:t>
            </a:r>
            <a:endPar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 name="Rectangle: Rounded Corners 2">
            <a:extLst>
              <a:ext uri="{FF2B5EF4-FFF2-40B4-BE49-F238E27FC236}">
                <a16:creationId xmlns:a16="http://schemas.microsoft.com/office/drawing/2014/main" id="{049ECA0F-F9A9-4D17-BF5C-7C7503312A68}"/>
              </a:ext>
            </a:extLst>
          </p:cNvPr>
          <p:cNvSpPr/>
          <p:nvPr/>
        </p:nvSpPr>
        <p:spPr>
          <a:xfrm>
            <a:off x="0" y="3096560"/>
            <a:ext cx="8997463"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lang="ar-JO" sz="4800" b="1" kern="0" dirty="0">
                <a:solidFill>
                  <a:prstClr val="white"/>
                </a:solidFill>
                <a:effectLst>
                  <a:glow rad="127000">
                    <a:srgbClr val="000000"/>
                  </a:glow>
                </a:effectLst>
                <a:latin typeface="Arial" charset="0"/>
                <a:ea typeface="ＭＳ Ｐゴシック" charset="0"/>
              </a:rPr>
              <a:t>علامات رجوع المسيح</a:t>
            </a:r>
            <a:endPar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25421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41CF9E-1302-4B19-AC4B-6AA2F068A5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28928"/>
            <a:ext cx="9144000" cy="6629071"/>
          </a:xfrm>
          <a:prstGeom prst="rect">
            <a:avLst/>
          </a:prstGeom>
        </p:spPr>
      </p:pic>
      <p:sp>
        <p:nvSpPr>
          <p:cNvPr id="10" name="Rectangle: Rounded Corners 9">
            <a:extLst>
              <a:ext uri="{FF2B5EF4-FFF2-40B4-BE49-F238E27FC236}">
                <a16:creationId xmlns:a16="http://schemas.microsoft.com/office/drawing/2014/main" id="{2E99130B-B1D5-448D-9B16-99D8C5B96700}"/>
              </a:ext>
            </a:extLst>
          </p:cNvPr>
          <p:cNvSpPr/>
          <p:nvPr/>
        </p:nvSpPr>
        <p:spPr>
          <a:xfrm>
            <a:off x="2106592" y="6159839"/>
            <a:ext cx="5254905" cy="4692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rPr>
              <a:t>www.CICFamily.com</a:t>
            </a:r>
          </a:p>
        </p:txBody>
      </p:sp>
    </p:spTree>
    <p:extLst>
      <p:ext uri="{BB962C8B-B14F-4D97-AF65-F5344CB8AC3E}">
        <p14:creationId xmlns:p14="http://schemas.microsoft.com/office/powerpoint/2010/main" val="19708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Sky Day Project - Global Eco-Citizenship">
            <a:extLst>
              <a:ext uri="{FF2B5EF4-FFF2-40B4-BE49-F238E27FC236}">
                <a16:creationId xmlns:a16="http://schemas.microsoft.com/office/drawing/2014/main" id="{D2FCC688-D69F-44DC-B9AF-48E4056C9DD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C3826EB-DF7D-498F-8894-F150F96E5DE6}"/>
              </a:ext>
            </a:extLst>
          </p:cNvPr>
          <p:cNvPicPr>
            <a:picLocks noChangeAspect="1"/>
          </p:cNvPicPr>
          <p:nvPr/>
        </p:nvPicPr>
        <p:blipFill>
          <a:blip r:embed="rId3">
            <a:clrChange>
              <a:clrFrom>
                <a:srgbClr val="FFF200"/>
              </a:clrFrom>
              <a:clrTo>
                <a:srgbClr val="FFF200">
                  <a:alpha val="0"/>
                </a:srgbClr>
              </a:clrTo>
            </a:clrChange>
          </a:blip>
          <a:stretch>
            <a:fillRect/>
          </a:stretch>
        </p:blipFill>
        <p:spPr>
          <a:xfrm>
            <a:off x="5529262" y="4175245"/>
            <a:ext cx="3614737" cy="2362307"/>
          </a:xfrm>
          <a:prstGeom prst="rect">
            <a:avLst/>
          </a:prstGeom>
        </p:spPr>
      </p:pic>
      <p:pic>
        <p:nvPicPr>
          <p:cNvPr id="8" name="Picture 4" descr="Revelation 19 - Verse by Verse">
            <a:extLst>
              <a:ext uri="{FF2B5EF4-FFF2-40B4-BE49-F238E27FC236}">
                <a16:creationId xmlns:a16="http://schemas.microsoft.com/office/drawing/2014/main" id="{57C6707A-E683-48E8-87A3-3D9C4F303BC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694947" y="0"/>
            <a:ext cx="3449052" cy="3315783"/>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E6A1F0-F600-47AD-9FEF-7248676A667B}"/>
              </a:ext>
            </a:extLst>
          </p:cNvPr>
          <p:cNvSpPr txBox="1"/>
          <p:nvPr/>
        </p:nvSpPr>
        <p:spPr>
          <a:xfrm>
            <a:off x="337457" y="1190109"/>
            <a:ext cx="5781675" cy="584775"/>
          </a:xfrm>
          <a:prstGeom prst="rect">
            <a:avLst/>
          </a:prstGeom>
          <a:solidFill>
            <a:schemeClr val="bg1"/>
          </a:solidFill>
        </p:spPr>
        <p:txBody>
          <a:bodyPr wrap="square">
            <a:spAutoFit/>
          </a:bodyPr>
          <a:lstStyle/>
          <a:p>
            <a:pPr algn="r" rtl="1"/>
            <a:r>
              <a:rPr lang="ar-JO" sz="3200" b="1" dirty="0">
                <a:solidFill>
                  <a:srgbClr val="000000"/>
                </a:solidFill>
                <a:latin typeface="Arial" panose="020B0604020202020204" pitchFamily="34" charset="0"/>
                <a:cs typeface="Arial" panose="020B0604020202020204" pitchFamily="34" charset="0"/>
              </a:rPr>
              <a:t>يحكم الملك وعروسه مستعدة </a:t>
            </a:r>
            <a:r>
              <a:rPr lang="ar-JO" sz="2800" dirty="0">
                <a:solidFill>
                  <a:srgbClr val="000000"/>
                </a:solidFill>
                <a:latin typeface="Arial" panose="020B0604020202020204" pitchFamily="34" charset="0"/>
                <a:cs typeface="Arial" panose="020B0604020202020204" pitchFamily="34" charset="0"/>
              </a:rPr>
              <a:t>(ع 6-10)</a:t>
            </a:r>
            <a:endParaRPr lang="en-US" sz="2800" dirty="0">
              <a:solidFill>
                <a:srgbClr val="0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7C38F62-CE61-465F-A949-DF7A09317CEC}"/>
              </a:ext>
            </a:extLst>
          </p:cNvPr>
          <p:cNvSpPr txBox="1"/>
          <p:nvPr/>
        </p:nvSpPr>
        <p:spPr>
          <a:xfrm>
            <a:off x="337458" y="189985"/>
            <a:ext cx="5781675" cy="584775"/>
          </a:xfrm>
          <a:prstGeom prst="rect">
            <a:avLst/>
          </a:prstGeom>
          <a:solidFill>
            <a:schemeClr val="bg1"/>
          </a:solidFill>
        </p:spPr>
        <p:txBody>
          <a:bodyPr wrap="square">
            <a:spAutoFit/>
          </a:bodyPr>
          <a:lstStyle/>
          <a:p>
            <a:pPr algn="r"/>
            <a:r>
              <a:rPr lang="ar-JO" sz="3200" b="1" dirty="0">
                <a:solidFill>
                  <a:srgbClr val="000000"/>
                </a:solidFill>
                <a:latin typeface="Arial" panose="020B0604020202020204" pitchFamily="34" charset="0"/>
                <a:cs typeface="Arial" panose="020B0604020202020204" pitchFamily="34" charset="0"/>
              </a:rPr>
              <a:t>افرح، الشرير مهزوم </a:t>
            </a:r>
            <a:r>
              <a:rPr lang="ar-JO" sz="2800" dirty="0">
                <a:solidFill>
                  <a:srgbClr val="000000"/>
                </a:solidFill>
                <a:latin typeface="Arial" panose="020B0604020202020204" pitchFamily="34" charset="0"/>
                <a:cs typeface="Arial" panose="020B0604020202020204" pitchFamily="34" charset="0"/>
              </a:rPr>
              <a:t>(ع 1-5)</a:t>
            </a:r>
            <a:endParaRPr lang="en-US" sz="3200" dirty="0">
              <a:solidFill>
                <a:srgbClr val="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CEDC6EB-BDD5-4DE3-ABD4-CF7531FC3008}"/>
              </a:ext>
            </a:extLst>
          </p:cNvPr>
          <p:cNvSpPr txBox="1"/>
          <p:nvPr/>
        </p:nvSpPr>
        <p:spPr>
          <a:xfrm>
            <a:off x="337456" y="2682678"/>
            <a:ext cx="5781675" cy="584775"/>
          </a:xfrm>
          <a:prstGeom prst="rect">
            <a:avLst/>
          </a:prstGeom>
          <a:solidFill>
            <a:schemeClr val="bg1"/>
          </a:solidFill>
        </p:spPr>
        <p:txBody>
          <a:bodyPr wrap="square">
            <a:spAutoFit/>
          </a:bodyPr>
          <a:lstStyle/>
          <a:p>
            <a:pPr algn="r" rtl="1"/>
            <a:r>
              <a:rPr lang="ar-JO" sz="3200" b="1" dirty="0">
                <a:solidFill>
                  <a:srgbClr val="000000"/>
                </a:solidFill>
                <a:latin typeface="Arial" panose="020B0604020202020204" pitchFamily="34" charset="0"/>
                <a:cs typeface="Arial" panose="020B0604020202020204" pitchFamily="34" charset="0"/>
              </a:rPr>
              <a:t>انتبه، إنه قادم </a:t>
            </a:r>
            <a:r>
              <a:rPr lang="ar-JO" sz="2800" dirty="0">
                <a:solidFill>
                  <a:srgbClr val="000000"/>
                </a:solidFill>
                <a:latin typeface="Arial" panose="020B0604020202020204" pitchFamily="34" charset="0"/>
                <a:cs typeface="Arial" panose="020B0604020202020204" pitchFamily="34" charset="0"/>
              </a:rPr>
              <a:t>(ع 11-21)</a:t>
            </a:r>
            <a:endParaRPr lang="en-US" sz="3200" dirty="0">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80E0D4F-A74B-45E4-8E8D-314A0D560ED5}"/>
              </a:ext>
            </a:extLst>
          </p:cNvPr>
          <p:cNvSpPr txBox="1"/>
          <p:nvPr/>
        </p:nvSpPr>
        <p:spPr>
          <a:xfrm>
            <a:off x="337456" y="5083116"/>
            <a:ext cx="5781675" cy="584775"/>
          </a:xfrm>
          <a:prstGeom prst="rect">
            <a:avLst/>
          </a:prstGeom>
          <a:solidFill>
            <a:schemeClr val="bg1"/>
          </a:solidFill>
        </p:spPr>
        <p:txBody>
          <a:bodyPr wrap="square">
            <a:spAutoFit/>
          </a:bodyPr>
          <a:lstStyle/>
          <a:p>
            <a:pPr algn="r" rtl="1"/>
            <a:r>
              <a:rPr lang="ar-JO" sz="3200" b="1" dirty="0">
                <a:solidFill>
                  <a:srgbClr val="000000"/>
                </a:solidFill>
                <a:latin typeface="Arial" panose="020B0604020202020204" pitchFamily="34" charset="0"/>
                <a:cs typeface="Arial" panose="020B0604020202020204" pitchFamily="34" charset="0"/>
              </a:rPr>
              <a:t>الملكوت قادم </a:t>
            </a:r>
            <a:r>
              <a:rPr lang="ar-JO" sz="2800" dirty="0">
                <a:solidFill>
                  <a:srgbClr val="000000"/>
                </a:solidFill>
                <a:latin typeface="Arial" panose="020B0604020202020204" pitchFamily="34" charset="0"/>
                <a:cs typeface="Arial" panose="020B0604020202020204" pitchFamily="34" charset="0"/>
              </a:rPr>
              <a:t>(ع 1-6)</a:t>
            </a:r>
            <a:endParaRPr lang="en-US"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7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ABC2E4-6A65-4581-A992-A4AA7B2B01F2}"/>
              </a:ext>
            </a:extLst>
          </p:cNvPr>
          <p:cNvSpPr txBox="1">
            <a:spLocks/>
          </p:cNvSpPr>
          <p:nvPr/>
        </p:nvSpPr>
        <p:spPr>
          <a:xfrm>
            <a:off x="644717" y="614595"/>
            <a:ext cx="7164985" cy="636302"/>
          </a:xfrm>
          <a:prstGeom prst="rect">
            <a:avLst/>
          </a:prstGeom>
        </p:spPr>
        <p:txBody>
          <a:bodyPr anchor="t"/>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defTabSz="685800">
              <a:defRPr/>
            </a:pPr>
            <a:r>
              <a:rPr lang="ar-JO" sz="3600" b="1" i="0" kern="0" dirty="0">
                <a:solidFill>
                  <a:srgbClr val="000000"/>
                </a:solidFill>
                <a:latin typeface="Arial" panose="020B0604020202020204" pitchFamily="34" charset="0"/>
                <a:cs typeface="Arial" panose="020B0604020202020204" pitchFamily="34" charset="0"/>
              </a:rPr>
              <a:t>النبوات / العلامات المسيانية</a:t>
            </a:r>
            <a:endParaRPr lang="en-US" sz="3600" b="1" i="0" kern="0" dirty="0">
              <a:solidFill>
                <a:srgbClr val="000000"/>
              </a:solidFill>
              <a:latin typeface="Arial" panose="020B0604020202020204" pitchFamily="34" charset="0"/>
              <a:cs typeface="Arial" panose="020B0604020202020204" pitchFamily="34" charset="0"/>
            </a:endParaRPr>
          </a:p>
          <a:p>
            <a:pPr marL="914400" lvl="1" indent="-457200" algn="r" defTabSz="685800" rtl="1">
              <a:buFont typeface="Arial" panose="020B0604020202020204" pitchFamily="34" charset="0"/>
              <a:buChar char="•"/>
              <a:defRPr/>
            </a:pPr>
            <a:r>
              <a:rPr lang="ar-JO" sz="3200" i="0" kern="0" dirty="0">
                <a:solidFill>
                  <a:srgbClr val="000000"/>
                </a:solidFill>
                <a:latin typeface="Arial" panose="020B0604020202020204" pitchFamily="34" charset="0"/>
                <a:cs typeface="Arial" panose="020B0604020202020204" pitchFamily="34" charset="0"/>
              </a:rPr>
              <a:t>المجيء الأول</a:t>
            </a:r>
            <a:endParaRPr lang="en-US" sz="3200" i="0" kern="0" dirty="0">
              <a:solidFill>
                <a:srgbClr val="000000"/>
              </a:solidFill>
              <a:latin typeface="Arial" panose="020B0604020202020204" pitchFamily="34" charset="0"/>
              <a:cs typeface="Arial" panose="020B0604020202020204" pitchFamily="34" charset="0"/>
            </a:endParaRPr>
          </a:p>
          <a:p>
            <a:pPr marL="914400" lvl="1" indent="-457200" algn="r" defTabSz="685800" rtl="1">
              <a:buFont typeface="Arial" panose="020B0604020202020204" pitchFamily="34" charset="0"/>
              <a:buChar char="•"/>
              <a:defRPr/>
            </a:pPr>
            <a:r>
              <a:rPr lang="ar-JO" sz="3200" i="0" kern="0" dirty="0">
                <a:solidFill>
                  <a:srgbClr val="000000"/>
                </a:solidFill>
                <a:latin typeface="Arial" panose="020B0604020202020204" pitchFamily="34" charset="0"/>
                <a:cs typeface="Arial" panose="020B0604020202020204" pitchFamily="34" charset="0"/>
              </a:rPr>
              <a:t>المجيء الثاني</a:t>
            </a:r>
            <a:endParaRPr lang="en-US" sz="3200" i="0" kern="0" dirty="0">
              <a:solidFill>
                <a:srgbClr val="000000"/>
              </a:solidFill>
              <a:latin typeface="Arial" panose="020B0604020202020204" pitchFamily="34" charset="0"/>
              <a:cs typeface="Arial" panose="020B0604020202020204" pitchFamily="34" charset="0"/>
            </a:endParaRPr>
          </a:p>
          <a:p>
            <a:pPr lvl="1" algn="l" defTabSz="685800">
              <a:defRPr/>
            </a:pPr>
            <a:endParaRPr lang="en-US" sz="3200" i="0" kern="0" dirty="0">
              <a:solidFill>
                <a:srgbClr val="000000"/>
              </a:solidFill>
              <a:latin typeface="Arial" panose="020B0604020202020204" pitchFamily="34" charset="0"/>
              <a:cs typeface="Arial" panose="020B0604020202020204" pitchFamily="34" charset="0"/>
            </a:endParaRPr>
          </a:p>
          <a:p>
            <a:pPr algn="r" defTabSz="685800" rtl="1">
              <a:defRPr/>
            </a:pPr>
            <a:r>
              <a:rPr lang="ar-JO" sz="3600" i="0" kern="0" dirty="0">
                <a:solidFill>
                  <a:srgbClr val="000000"/>
                </a:solidFill>
                <a:latin typeface="Arial" panose="020B0604020202020204" pitchFamily="34" charset="0"/>
                <a:cs typeface="Arial" panose="020B0604020202020204" pitchFamily="34" charset="0"/>
              </a:rPr>
              <a:t>خطاب جبل الزيتون</a:t>
            </a:r>
            <a:endParaRPr lang="en-US" sz="3600" i="0" kern="0" dirty="0">
              <a:solidFill>
                <a:srgbClr val="000000"/>
              </a:solidFill>
              <a:latin typeface="Arial" panose="020B0604020202020204" pitchFamily="34" charset="0"/>
              <a:cs typeface="Arial" panose="020B0604020202020204" pitchFamily="34" charset="0"/>
            </a:endParaRPr>
          </a:p>
          <a:p>
            <a:pPr algn="l" defTabSz="685800">
              <a:defRPr/>
            </a:pPr>
            <a:endParaRPr lang="en-US" sz="3600" b="1" i="0" kern="0" dirty="0">
              <a:solidFill>
                <a:srgbClr val="000000"/>
              </a:solidFill>
              <a:latin typeface="Arial" panose="020B0604020202020204" pitchFamily="34" charset="0"/>
              <a:cs typeface="Arial" panose="020B0604020202020204" pitchFamily="34" charset="0"/>
            </a:endParaRPr>
          </a:p>
          <a:p>
            <a:pPr algn="r" defTabSz="685800" rtl="1">
              <a:defRPr/>
            </a:pPr>
            <a:r>
              <a:rPr lang="ar-JO" sz="3600" i="0" kern="0" dirty="0">
                <a:solidFill>
                  <a:srgbClr val="000000"/>
                </a:solidFill>
                <a:latin typeface="Arial" panose="020B0604020202020204" pitchFamily="34" charset="0"/>
                <a:cs typeface="Arial" panose="020B0604020202020204" pitchFamily="34" charset="0"/>
              </a:rPr>
              <a:t>نبوة أسابيع دانيال السبعون</a:t>
            </a:r>
            <a:endParaRPr lang="en-US" sz="3600" i="0" kern="0" dirty="0">
              <a:solidFill>
                <a:srgbClr val="000000"/>
              </a:solidFill>
              <a:latin typeface="Arial" panose="020B0604020202020204" pitchFamily="34" charset="0"/>
              <a:cs typeface="Arial" panose="020B0604020202020204" pitchFamily="34" charset="0"/>
            </a:endParaRPr>
          </a:p>
          <a:p>
            <a:pPr algn="l" defTabSz="685800">
              <a:defRPr/>
            </a:pPr>
            <a:endParaRPr lang="en-US" sz="3600" b="1" i="0" kern="0" dirty="0">
              <a:solidFill>
                <a:srgbClr val="000000"/>
              </a:solidFill>
              <a:latin typeface="Arial" panose="020B0604020202020204" pitchFamily="34" charset="0"/>
              <a:cs typeface="Arial" panose="020B0604020202020204" pitchFamily="34" charset="0"/>
            </a:endParaRPr>
          </a:p>
          <a:p>
            <a:pPr algn="l" defTabSz="685800">
              <a:defRPr/>
            </a:pPr>
            <a:endParaRPr lang="en-US" sz="3600" b="1" i="0" kern="0" dirty="0">
              <a:solidFill>
                <a:srgbClr val="000000"/>
              </a:solidFill>
              <a:latin typeface="Arial" panose="020B0604020202020204" pitchFamily="34" charset="0"/>
              <a:cs typeface="Arial" panose="020B0604020202020204" pitchFamily="34" charset="0"/>
            </a:endParaRPr>
          </a:p>
          <a:p>
            <a:pPr algn="l" defTabSz="685800">
              <a:defRPr/>
            </a:pPr>
            <a:endParaRPr lang="en-US" sz="3600" b="1" i="0" kern="0" dirty="0">
              <a:solidFill>
                <a:srgbClr val="000000"/>
              </a:solidFill>
              <a:latin typeface="Arial" panose="020B0604020202020204" pitchFamily="34" charset="0"/>
              <a:cs typeface="Arial" panose="020B0604020202020204" pitchFamily="34" charset="0"/>
            </a:endParaRPr>
          </a:p>
        </p:txBody>
      </p:sp>
      <p:pic>
        <p:nvPicPr>
          <p:cNvPr id="4" name="Picture 2" descr="Free Looking Ahead Cliparts, Download Free Clip Art, Free Clip Art ...">
            <a:extLst>
              <a:ext uri="{FF2B5EF4-FFF2-40B4-BE49-F238E27FC236}">
                <a16:creationId xmlns:a16="http://schemas.microsoft.com/office/drawing/2014/main" id="{E9EFAFFE-3E55-493B-8101-7D773730982C}"/>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83687" y="5069990"/>
            <a:ext cx="1852029" cy="15557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81A7C5-64DD-4C92-8EB2-76ED33B00F3E}"/>
              </a:ext>
            </a:extLst>
          </p:cNvPr>
          <p:cNvSpPr txBox="1"/>
          <p:nvPr/>
        </p:nvSpPr>
        <p:spPr>
          <a:xfrm>
            <a:off x="7097755" y="5847843"/>
            <a:ext cx="1897100" cy="830997"/>
          </a:xfrm>
          <a:prstGeom prst="rect">
            <a:avLst/>
          </a:prstGeom>
          <a:noFill/>
        </p:spPr>
        <p:txBody>
          <a:bodyPr wrap="square" rtlCol="0">
            <a:spAutoFit/>
          </a:bodyPr>
          <a:lstStyle/>
          <a:p>
            <a:pPr algn="r">
              <a:defRPr/>
            </a:pPr>
            <a:r>
              <a:rPr lang="en-US" sz="2400" b="1" i="1" dirty="0">
                <a:solidFill>
                  <a:prstClr val="black"/>
                </a:solidFill>
                <a:ea typeface="ＭＳ Ｐゴシック" charset="0"/>
              </a:rPr>
              <a:t>Looking Ahead</a:t>
            </a:r>
          </a:p>
        </p:txBody>
      </p:sp>
    </p:spTree>
    <p:extLst>
      <p:ext uri="{BB962C8B-B14F-4D97-AF65-F5344CB8AC3E}">
        <p14:creationId xmlns:p14="http://schemas.microsoft.com/office/powerpoint/2010/main" val="22647861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2297</TotalTime>
  <Words>3106</Words>
  <Application>Microsoft Macintosh PowerPoint</Application>
  <PresentationFormat>On-screen Show (4:3)</PresentationFormat>
  <Paragraphs>375</Paragraphs>
  <Slides>54</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54</vt:i4>
      </vt:variant>
    </vt:vector>
  </HeadingPairs>
  <TitlesOfParts>
    <vt:vector size="63" baseType="lpstr">
      <vt:lpstr>ＭＳ Ｐゴシック</vt:lpstr>
      <vt:lpstr>Arial</vt:lpstr>
      <vt:lpstr>Arial Black</vt:lpstr>
      <vt:lpstr>Calibri</vt:lpstr>
      <vt:lpstr>Times New Roman</vt:lpstr>
      <vt:lpstr>Wingdings</vt:lpstr>
      <vt:lpstr>Office Theme</vt:lpstr>
      <vt:lpstr>Orbit</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رابط وعظ العهد القديم على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115</cp:revision>
  <dcterms:created xsi:type="dcterms:W3CDTF">2020-11-24T08:55:22Z</dcterms:created>
  <dcterms:modified xsi:type="dcterms:W3CDTF">2024-06-24T03:56:15Z</dcterms:modified>
</cp:coreProperties>
</file>