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0"/>
  </p:notesMasterIdLst>
  <p:sldIdLst>
    <p:sldId id="268" r:id="rId3"/>
    <p:sldId id="266" r:id="rId4"/>
    <p:sldId id="267" r:id="rId5"/>
    <p:sldId id="313" r:id="rId6"/>
    <p:sldId id="279" r:id="rId7"/>
    <p:sldId id="269" r:id="rId8"/>
    <p:sldId id="270" r:id="rId9"/>
    <p:sldId id="271" r:id="rId10"/>
    <p:sldId id="272" r:id="rId11"/>
    <p:sldId id="273" r:id="rId12"/>
    <p:sldId id="274" r:id="rId13"/>
    <p:sldId id="275" r:id="rId14"/>
    <p:sldId id="276" r:id="rId15"/>
    <p:sldId id="277" r:id="rId16"/>
    <p:sldId id="278" r:id="rId17"/>
    <p:sldId id="311" r:id="rId18"/>
    <p:sldId id="31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318"/>
    <p:restoredTop sz="94609"/>
  </p:normalViewPr>
  <p:slideViewPr>
    <p:cSldViewPr snapToGrid="0">
      <p:cViewPr>
        <p:scale>
          <a:sx n="81" d="100"/>
          <a:sy n="81" d="100"/>
        </p:scale>
        <p:origin x="144" y="16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DF8E5-FE1F-F14E-93E8-B0AA910AF22A}" type="datetimeFigureOut">
              <a:rPr lang="en-US" smtClean="0"/>
              <a:t>6/13/24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27C9A-28AA-124C-A36C-DA4B593C5549}" type="slidenum">
              <a:rPr lang="en-US" smtClean="0"/>
              <a:t>‹#›</a:t>
            </a:fld>
            <a:endParaRPr lang="en-US"/>
          </a:p>
        </p:txBody>
      </p:sp>
    </p:spTree>
    <p:extLst>
      <p:ext uri="{BB962C8B-B14F-4D97-AF65-F5344CB8AC3E}">
        <p14:creationId xmlns:p14="http://schemas.microsoft.com/office/powerpoint/2010/main" val="1323151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F3214-5579-87AD-FFCB-204342956F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8B95B000-E781-53FE-3393-9272E65C61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66202692-1FB0-3B23-3229-F74341A0C414}"/>
              </a:ext>
            </a:extLst>
          </p:cNvPr>
          <p:cNvSpPr>
            <a:spLocks noGrp="1"/>
          </p:cNvSpPr>
          <p:nvPr>
            <p:ph type="dt" sz="half" idx="10"/>
          </p:nvPr>
        </p:nvSpPr>
        <p:spPr/>
        <p:txBody>
          <a:bodyPr/>
          <a:lstStyle/>
          <a:p>
            <a:fld id="{53C6E985-F9E2-4778-BBDC-F7CD20EB4D36}" type="datetimeFigureOut">
              <a:rPr lang="en-SG" smtClean="0"/>
              <a:t>13/6/24</a:t>
            </a:fld>
            <a:endParaRPr lang="en-SG"/>
          </a:p>
        </p:txBody>
      </p:sp>
      <p:sp>
        <p:nvSpPr>
          <p:cNvPr id="5" name="Footer Placeholder 4">
            <a:extLst>
              <a:ext uri="{FF2B5EF4-FFF2-40B4-BE49-F238E27FC236}">
                <a16:creationId xmlns:a16="http://schemas.microsoft.com/office/drawing/2014/main" id="{CED8A3DD-0EBE-E64F-A549-0F1847915FD6}"/>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885274B-70AA-A9AD-346E-8EC5FE2F0AA7}"/>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213903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01832-B943-DE76-C2BF-D9AD2D5EEF11}"/>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E043787C-CAF8-5C4F-D6CA-4B9431168C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BE16A4B-0839-5894-FCAC-1E68E2D535BA}"/>
              </a:ext>
            </a:extLst>
          </p:cNvPr>
          <p:cNvSpPr>
            <a:spLocks noGrp="1"/>
          </p:cNvSpPr>
          <p:nvPr>
            <p:ph type="dt" sz="half" idx="10"/>
          </p:nvPr>
        </p:nvSpPr>
        <p:spPr/>
        <p:txBody>
          <a:bodyPr/>
          <a:lstStyle/>
          <a:p>
            <a:fld id="{53C6E985-F9E2-4778-BBDC-F7CD20EB4D36}" type="datetimeFigureOut">
              <a:rPr lang="en-SG" smtClean="0"/>
              <a:t>13/6/24</a:t>
            </a:fld>
            <a:endParaRPr lang="en-SG"/>
          </a:p>
        </p:txBody>
      </p:sp>
      <p:sp>
        <p:nvSpPr>
          <p:cNvPr id="5" name="Footer Placeholder 4">
            <a:extLst>
              <a:ext uri="{FF2B5EF4-FFF2-40B4-BE49-F238E27FC236}">
                <a16:creationId xmlns:a16="http://schemas.microsoft.com/office/drawing/2014/main" id="{E501B4F4-1AE8-E766-C558-EBE788D2BB5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920DFCC-6F6A-ACC5-C3B0-2A45A4F4FC6D}"/>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417971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75654C-296A-787B-2844-DBD490554B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527550E2-87FC-6070-F186-BACECFFA36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AB797EA-9CEA-AFAE-C6C4-8165F079780E}"/>
              </a:ext>
            </a:extLst>
          </p:cNvPr>
          <p:cNvSpPr>
            <a:spLocks noGrp="1"/>
          </p:cNvSpPr>
          <p:nvPr>
            <p:ph type="dt" sz="half" idx="10"/>
          </p:nvPr>
        </p:nvSpPr>
        <p:spPr/>
        <p:txBody>
          <a:bodyPr/>
          <a:lstStyle/>
          <a:p>
            <a:fld id="{53C6E985-F9E2-4778-BBDC-F7CD20EB4D36}" type="datetimeFigureOut">
              <a:rPr lang="en-SG" smtClean="0"/>
              <a:t>13/6/24</a:t>
            </a:fld>
            <a:endParaRPr lang="en-SG"/>
          </a:p>
        </p:txBody>
      </p:sp>
      <p:sp>
        <p:nvSpPr>
          <p:cNvPr id="5" name="Footer Placeholder 4">
            <a:extLst>
              <a:ext uri="{FF2B5EF4-FFF2-40B4-BE49-F238E27FC236}">
                <a16:creationId xmlns:a16="http://schemas.microsoft.com/office/drawing/2014/main" id="{CD95FBF0-FC7D-5893-BE5B-9E4FD8F096D9}"/>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551F1DA2-861D-A029-7219-580EF34FB50C}"/>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28235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64933312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76379780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3890512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24072990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70692139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84567374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95143835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0474592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DA486-22A3-A6B9-5ACE-03DE703D4491}"/>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6F3D994-EE34-24DF-A3D6-5C97574200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7F56743-B0AB-9AAB-D30A-F50A7379D9DD}"/>
              </a:ext>
            </a:extLst>
          </p:cNvPr>
          <p:cNvSpPr>
            <a:spLocks noGrp="1"/>
          </p:cNvSpPr>
          <p:nvPr>
            <p:ph type="dt" sz="half" idx="10"/>
          </p:nvPr>
        </p:nvSpPr>
        <p:spPr/>
        <p:txBody>
          <a:bodyPr/>
          <a:lstStyle/>
          <a:p>
            <a:fld id="{53C6E985-F9E2-4778-BBDC-F7CD20EB4D36}" type="datetimeFigureOut">
              <a:rPr lang="en-SG" smtClean="0"/>
              <a:t>13/6/24</a:t>
            </a:fld>
            <a:endParaRPr lang="en-SG"/>
          </a:p>
        </p:txBody>
      </p:sp>
      <p:sp>
        <p:nvSpPr>
          <p:cNvPr id="5" name="Footer Placeholder 4">
            <a:extLst>
              <a:ext uri="{FF2B5EF4-FFF2-40B4-BE49-F238E27FC236}">
                <a16:creationId xmlns:a16="http://schemas.microsoft.com/office/drawing/2014/main" id="{797D90C1-D664-DD11-A383-B15BCA03BC5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10AE75B-C292-8295-F21D-7FEBA2B44F91}"/>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386473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10709812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8055998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1830288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3507B-867C-CAF9-D76C-AAFB40EADA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E4FFB0AB-C4F3-1847-C6E2-03D4DDD095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CB3410-6F72-676C-A153-4CA28A7C7EF2}"/>
              </a:ext>
            </a:extLst>
          </p:cNvPr>
          <p:cNvSpPr>
            <a:spLocks noGrp="1"/>
          </p:cNvSpPr>
          <p:nvPr>
            <p:ph type="dt" sz="half" idx="10"/>
          </p:nvPr>
        </p:nvSpPr>
        <p:spPr/>
        <p:txBody>
          <a:bodyPr/>
          <a:lstStyle/>
          <a:p>
            <a:fld id="{53C6E985-F9E2-4778-BBDC-F7CD20EB4D36}" type="datetimeFigureOut">
              <a:rPr lang="en-SG" smtClean="0"/>
              <a:t>13/6/24</a:t>
            </a:fld>
            <a:endParaRPr lang="en-SG"/>
          </a:p>
        </p:txBody>
      </p:sp>
      <p:sp>
        <p:nvSpPr>
          <p:cNvPr id="5" name="Footer Placeholder 4">
            <a:extLst>
              <a:ext uri="{FF2B5EF4-FFF2-40B4-BE49-F238E27FC236}">
                <a16:creationId xmlns:a16="http://schemas.microsoft.com/office/drawing/2014/main" id="{BAE6EDA9-4181-6012-2843-DD2586D6BFE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BB2560C-83D9-6BD9-D12C-952954A3F1F5}"/>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95761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18AF-BC82-B733-DD08-754C806D658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D2F01FF7-7B1A-A261-AAE5-2030C145AC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2DFEB0DF-2FE9-3F23-15FF-A79CF9140B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2681D69E-116A-4334-9C78-A1968F0CFE7C}"/>
              </a:ext>
            </a:extLst>
          </p:cNvPr>
          <p:cNvSpPr>
            <a:spLocks noGrp="1"/>
          </p:cNvSpPr>
          <p:nvPr>
            <p:ph type="dt" sz="half" idx="10"/>
          </p:nvPr>
        </p:nvSpPr>
        <p:spPr/>
        <p:txBody>
          <a:bodyPr/>
          <a:lstStyle/>
          <a:p>
            <a:fld id="{53C6E985-F9E2-4778-BBDC-F7CD20EB4D36}" type="datetimeFigureOut">
              <a:rPr lang="en-SG" smtClean="0"/>
              <a:t>13/6/24</a:t>
            </a:fld>
            <a:endParaRPr lang="en-SG"/>
          </a:p>
        </p:txBody>
      </p:sp>
      <p:sp>
        <p:nvSpPr>
          <p:cNvPr id="6" name="Footer Placeholder 5">
            <a:extLst>
              <a:ext uri="{FF2B5EF4-FFF2-40B4-BE49-F238E27FC236}">
                <a16:creationId xmlns:a16="http://schemas.microsoft.com/office/drawing/2014/main" id="{91F0435B-6646-B404-C27A-13D3178780D5}"/>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E580C84C-F56C-A62B-324B-0C05CB8CAD8D}"/>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264124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A06A-A90C-41E2-0794-EFF2847C8D58}"/>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AE14106E-8E27-8013-F5A0-22E6D2F136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3C3FD1-64D9-98D2-D912-705DF856D2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FA3B4907-9681-246E-0F50-1B7E0F9B49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7FC01A-6061-875F-22DC-D19AF6874F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0BB47F9C-FD83-94B6-352E-F0FE2EA8E711}"/>
              </a:ext>
            </a:extLst>
          </p:cNvPr>
          <p:cNvSpPr>
            <a:spLocks noGrp="1"/>
          </p:cNvSpPr>
          <p:nvPr>
            <p:ph type="dt" sz="half" idx="10"/>
          </p:nvPr>
        </p:nvSpPr>
        <p:spPr/>
        <p:txBody>
          <a:bodyPr/>
          <a:lstStyle/>
          <a:p>
            <a:fld id="{53C6E985-F9E2-4778-BBDC-F7CD20EB4D36}" type="datetimeFigureOut">
              <a:rPr lang="en-SG" smtClean="0"/>
              <a:t>13/6/24</a:t>
            </a:fld>
            <a:endParaRPr lang="en-SG"/>
          </a:p>
        </p:txBody>
      </p:sp>
      <p:sp>
        <p:nvSpPr>
          <p:cNvPr id="8" name="Footer Placeholder 7">
            <a:extLst>
              <a:ext uri="{FF2B5EF4-FFF2-40B4-BE49-F238E27FC236}">
                <a16:creationId xmlns:a16="http://schemas.microsoft.com/office/drawing/2014/main" id="{14247BEE-4A2B-A620-74A8-3A2F72913F13}"/>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D1733083-50CD-22A9-A151-54E77767BCB3}"/>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327357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02B75-0AE7-C99B-FE71-0404E353DADA}"/>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E0D649D-9929-5603-6518-CB8480C692F7}"/>
              </a:ext>
            </a:extLst>
          </p:cNvPr>
          <p:cNvSpPr>
            <a:spLocks noGrp="1"/>
          </p:cNvSpPr>
          <p:nvPr>
            <p:ph type="dt" sz="half" idx="10"/>
          </p:nvPr>
        </p:nvSpPr>
        <p:spPr/>
        <p:txBody>
          <a:bodyPr/>
          <a:lstStyle/>
          <a:p>
            <a:fld id="{53C6E985-F9E2-4778-BBDC-F7CD20EB4D36}" type="datetimeFigureOut">
              <a:rPr lang="en-SG" smtClean="0"/>
              <a:t>13/6/24</a:t>
            </a:fld>
            <a:endParaRPr lang="en-SG"/>
          </a:p>
        </p:txBody>
      </p:sp>
      <p:sp>
        <p:nvSpPr>
          <p:cNvPr id="4" name="Footer Placeholder 3">
            <a:extLst>
              <a:ext uri="{FF2B5EF4-FFF2-40B4-BE49-F238E27FC236}">
                <a16:creationId xmlns:a16="http://schemas.microsoft.com/office/drawing/2014/main" id="{E160D299-0F3A-786E-DEE5-0344CE980CE5}"/>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DD891F0E-0F9A-C2E9-D489-A10275F6F8F2}"/>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68104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02116E-51FC-9E37-4F76-05E3AF183B3E}"/>
              </a:ext>
            </a:extLst>
          </p:cNvPr>
          <p:cNvSpPr>
            <a:spLocks noGrp="1"/>
          </p:cNvSpPr>
          <p:nvPr>
            <p:ph type="dt" sz="half" idx="10"/>
          </p:nvPr>
        </p:nvSpPr>
        <p:spPr/>
        <p:txBody>
          <a:bodyPr/>
          <a:lstStyle/>
          <a:p>
            <a:fld id="{53C6E985-F9E2-4778-BBDC-F7CD20EB4D36}" type="datetimeFigureOut">
              <a:rPr lang="en-SG" smtClean="0"/>
              <a:t>13/6/24</a:t>
            </a:fld>
            <a:endParaRPr lang="en-SG"/>
          </a:p>
        </p:txBody>
      </p:sp>
      <p:sp>
        <p:nvSpPr>
          <p:cNvPr id="3" name="Footer Placeholder 2">
            <a:extLst>
              <a:ext uri="{FF2B5EF4-FFF2-40B4-BE49-F238E27FC236}">
                <a16:creationId xmlns:a16="http://schemas.microsoft.com/office/drawing/2014/main" id="{47E095C3-4D5D-9DED-3088-E1E4908F5592}"/>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F5883B35-5F50-37C7-81FB-E9FA3F84FCF7}"/>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127564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5483-2A50-8ECC-6CA9-08F522BF7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81618158-7E7F-BC70-E5CF-63280B751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82E5AB3B-DCA0-1C3C-C158-13237190E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543332-2BE3-35B3-302A-30F8F9278CC4}"/>
              </a:ext>
            </a:extLst>
          </p:cNvPr>
          <p:cNvSpPr>
            <a:spLocks noGrp="1"/>
          </p:cNvSpPr>
          <p:nvPr>
            <p:ph type="dt" sz="half" idx="10"/>
          </p:nvPr>
        </p:nvSpPr>
        <p:spPr/>
        <p:txBody>
          <a:bodyPr/>
          <a:lstStyle/>
          <a:p>
            <a:fld id="{53C6E985-F9E2-4778-BBDC-F7CD20EB4D36}" type="datetimeFigureOut">
              <a:rPr lang="en-SG" smtClean="0"/>
              <a:t>13/6/24</a:t>
            </a:fld>
            <a:endParaRPr lang="en-SG"/>
          </a:p>
        </p:txBody>
      </p:sp>
      <p:sp>
        <p:nvSpPr>
          <p:cNvPr id="6" name="Footer Placeholder 5">
            <a:extLst>
              <a:ext uri="{FF2B5EF4-FFF2-40B4-BE49-F238E27FC236}">
                <a16:creationId xmlns:a16="http://schemas.microsoft.com/office/drawing/2014/main" id="{DCB60DAB-9E3D-4A46-B2C8-31941C932709}"/>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582955D-8596-22F3-7A38-176CCC80B697}"/>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376603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04EB-0BBC-69E7-ADB2-491B916CFA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95A1B6BA-A2EC-3635-2B6F-4F1E76680D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1CEAE744-9D57-0ECE-BA18-3227952DDD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A932A4-A71F-ACD8-8166-67419C33600B}"/>
              </a:ext>
            </a:extLst>
          </p:cNvPr>
          <p:cNvSpPr>
            <a:spLocks noGrp="1"/>
          </p:cNvSpPr>
          <p:nvPr>
            <p:ph type="dt" sz="half" idx="10"/>
          </p:nvPr>
        </p:nvSpPr>
        <p:spPr/>
        <p:txBody>
          <a:bodyPr/>
          <a:lstStyle/>
          <a:p>
            <a:fld id="{53C6E985-F9E2-4778-BBDC-F7CD20EB4D36}" type="datetimeFigureOut">
              <a:rPr lang="en-SG" smtClean="0"/>
              <a:t>13/6/24</a:t>
            </a:fld>
            <a:endParaRPr lang="en-SG"/>
          </a:p>
        </p:txBody>
      </p:sp>
      <p:sp>
        <p:nvSpPr>
          <p:cNvPr id="6" name="Footer Placeholder 5">
            <a:extLst>
              <a:ext uri="{FF2B5EF4-FFF2-40B4-BE49-F238E27FC236}">
                <a16:creationId xmlns:a16="http://schemas.microsoft.com/office/drawing/2014/main" id="{AE886FED-5FFA-FA97-71C8-B5F2F787CEA0}"/>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C124E50-9444-BB53-0D8E-F347F101C111}"/>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61574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EE27D6-0D2D-737F-490F-C53FF62BE9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8993D37A-EAFE-20F7-A317-8779EF73FD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673D8C5-A762-2F6D-7978-D935598A65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6E985-F9E2-4778-BBDC-F7CD20EB4D36}" type="datetimeFigureOut">
              <a:rPr lang="en-SG" smtClean="0"/>
              <a:t>13/6/24</a:t>
            </a:fld>
            <a:endParaRPr lang="en-SG"/>
          </a:p>
        </p:txBody>
      </p:sp>
      <p:sp>
        <p:nvSpPr>
          <p:cNvPr id="5" name="Footer Placeholder 4">
            <a:extLst>
              <a:ext uri="{FF2B5EF4-FFF2-40B4-BE49-F238E27FC236}">
                <a16:creationId xmlns:a16="http://schemas.microsoft.com/office/drawing/2014/main" id="{EC949673-30E3-D61B-08D5-918624D26C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C6425995-3B98-F5BF-03A5-5A9B9B196B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AEEB7-C0B0-4459-AABA-26976C499438}" type="slidenum">
              <a:rPr lang="en-SG" smtClean="0"/>
              <a:t>‹#›</a:t>
            </a:fld>
            <a:endParaRPr lang="en-SG"/>
          </a:p>
        </p:txBody>
      </p:sp>
    </p:spTree>
    <p:extLst>
      <p:ext uri="{BB962C8B-B14F-4D97-AF65-F5344CB8AC3E}">
        <p14:creationId xmlns:p14="http://schemas.microsoft.com/office/powerpoint/2010/main" val="95033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425347516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79" name="Straight Connector 3078">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C4896E"/>
            </a:solidFill>
          </a:ln>
        </p:spPr>
        <p:style>
          <a:lnRef idx="1">
            <a:schemeClr val="accent1"/>
          </a:lnRef>
          <a:fillRef idx="0">
            <a:schemeClr val="accent1"/>
          </a:fillRef>
          <a:effectRef idx="0">
            <a:schemeClr val="accent1"/>
          </a:effectRef>
          <a:fontRef idx="minor">
            <a:schemeClr val="tx1"/>
          </a:fontRef>
        </p:style>
      </p:cxnSp>
      <p:pic>
        <p:nvPicPr>
          <p:cNvPr id="3074" name="Picture 2" descr="Three Babylonian Men Thrown into the Fiery Furnace by EARLY CHRISTIAN  PAINTER, Italian">
            <a:extLst>
              <a:ext uri="{FF2B5EF4-FFF2-40B4-BE49-F238E27FC236}">
                <a16:creationId xmlns:a16="http://schemas.microsoft.com/office/drawing/2014/main" id="{69FC7DDE-06A3-79C4-7F84-F7B0BCA34A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21219" y="292254"/>
            <a:ext cx="5750272" cy="460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EDC576-C622-3729-5F8F-101CA0C5DEF4}"/>
              </a:ext>
            </a:extLst>
          </p:cNvPr>
          <p:cNvSpPr txBox="1"/>
          <p:nvPr/>
        </p:nvSpPr>
        <p:spPr>
          <a:xfrm>
            <a:off x="0" y="934285"/>
            <a:ext cx="3657600" cy="3289811"/>
          </a:xfrm>
          <a:prstGeom prst="rect">
            <a:avLst/>
          </a:prstGeom>
          <a:noFill/>
        </p:spPr>
        <p:txBody>
          <a:bodyPr wrap="square">
            <a:spAutoFit/>
          </a:bodyPr>
          <a:lstStyle/>
          <a:p>
            <a:pPr algn="ctr">
              <a:lnSpc>
                <a:spcPct val="115000"/>
              </a:lnSpc>
              <a:spcBef>
                <a:spcPts val="1200"/>
              </a:spcBef>
              <a:spcAft>
                <a:spcPts val="800"/>
              </a:spcAft>
            </a:pPr>
            <a:r>
              <a:rPr lang="ar-JO" sz="3600" b="1" u="sng" dirty="0">
                <a:effectLst/>
                <a:latin typeface="Arial" panose="020B0604020202020204" pitchFamily="34" charset="0"/>
                <a:ea typeface="Calibri" panose="020F0502020204030204" pitchFamily="34" charset="0"/>
                <a:cs typeface="Arial" panose="020B0604020202020204" pitchFamily="34" charset="0"/>
              </a:rPr>
              <a:t>تأثير دانيال</a:t>
            </a:r>
            <a:endParaRPr lang="en-US" sz="3600" b="1" u="sng"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1200"/>
              </a:spcBef>
              <a:spcAft>
                <a:spcPts val="800"/>
              </a:spcAft>
            </a:pPr>
            <a:r>
              <a:rPr lang="ar-JO" sz="3600" b="1" dirty="0">
                <a:effectLst/>
                <a:latin typeface="Arial" panose="020B0604020202020204" pitchFamily="34" charset="0"/>
                <a:ea typeface="Calibri" panose="020F0502020204030204" pitchFamily="34" charset="0"/>
                <a:cs typeface="Arial" panose="020B0604020202020204" pitchFamily="34" charset="0"/>
              </a:rPr>
              <a:t>أقف على               كلمة الله</a:t>
            </a:r>
            <a:endParaRPr lang="en-SG" sz="3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pPr>
            <a:r>
              <a:rPr lang="ar-JO" sz="2400" dirty="0">
                <a:effectLst/>
                <a:latin typeface="Arial" panose="020B0604020202020204" pitchFamily="34" charset="0"/>
                <a:ea typeface="Calibri" panose="020F0502020204030204" pitchFamily="34" charset="0"/>
                <a:cs typeface="Arial" panose="020B0604020202020204" pitchFamily="34" charset="0"/>
              </a:rPr>
              <a:t>دانيال 3</a:t>
            </a:r>
            <a:endParaRPr lang="en-SG"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2782A4A-4CF7-AD44-2BDA-15EFEC0B0C9C}"/>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د. جيم هارملينغ</a:t>
            </a:r>
            <a:b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في كنيسة الطرق المتقاطعة الدولية سنغافورة •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تحميل د. ريك جريفيث • مؤسسة الدراسات اللاهوتية الأردنية</a:t>
            </a:r>
            <a:b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الملفات بلغات عديدة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BibleStudyDownloads.org </a:t>
            </a:r>
          </a:p>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endPar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42648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2F17E3-65D5-9A64-A32E-B683454193B6}"/>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Arial" panose="020B0604020202020204" pitchFamily="34" charset="0"/>
              <a:cs typeface="Arial" panose="020B0604020202020204" pitchFamily="34" charset="0"/>
            </a:endParaRPr>
          </a:p>
        </p:txBody>
      </p:sp>
      <p:pic>
        <p:nvPicPr>
          <p:cNvPr id="7172" name="Picture 4" descr="Rushing Water Pictures | Download Free Images on Unsplash">
            <a:extLst>
              <a:ext uri="{FF2B5EF4-FFF2-40B4-BE49-F238E27FC236}">
                <a16:creationId xmlns:a16="http://schemas.microsoft.com/office/drawing/2014/main" id="{536D8A48-2528-755F-3862-B7D9499FB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440" y="828040"/>
            <a:ext cx="3566160" cy="5349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0E65BE-591A-F02D-38BC-B63E4DA55892}"/>
              </a:ext>
            </a:extLst>
          </p:cNvPr>
          <p:cNvSpPr txBox="1"/>
          <p:nvPr/>
        </p:nvSpPr>
        <p:spPr>
          <a:xfrm>
            <a:off x="5273040" y="920941"/>
            <a:ext cx="6248400" cy="5016117"/>
          </a:xfrm>
          <a:prstGeom prst="rect">
            <a:avLst/>
          </a:prstGeom>
          <a:noFill/>
        </p:spPr>
        <p:txBody>
          <a:bodyPr wrap="square">
            <a:spAutoFit/>
          </a:bodyPr>
          <a:lstStyle/>
          <a:p>
            <a:pPr algn="ctr">
              <a:lnSpc>
                <a:spcPct val="115000"/>
              </a:lnSpc>
            </a:pPr>
            <a:r>
              <a:rPr lang="ar-JO" sz="2800" dirty="0">
                <a:solidFill>
                  <a:schemeClr val="bg1"/>
                </a:solidFill>
                <a:effectLst/>
                <a:latin typeface="Arial" panose="020B0604020202020204" pitchFamily="34" charset="0"/>
                <a:ea typeface="Arial Unicode MS"/>
                <a:cs typeface="Arial" panose="020B0604020202020204" pitchFamily="34" charset="0"/>
              </a:rPr>
              <a:t>2 إذا اجتزت في المياه </a:t>
            </a:r>
          </a:p>
          <a:p>
            <a:pPr algn="ctr">
              <a:lnSpc>
                <a:spcPct val="115000"/>
              </a:lnSpc>
            </a:pPr>
            <a:r>
              <a:rPr lang="ar-JO" sz="2800" dirty="0">
                <a:solidFill>
                  <a:schemeClr val="bg1"/>
                </a:solidFill>
                <a:effectLst/>
                <a:latin typeface="Arial" panose="020B0604020202020204" pitchFamily="34" charset="0"/>
                <a:ea typeface="Arial Unicode MS"/>
                <a:cs typeface="Arial" panose="020B0604020202020204" pitchFamily="34" charset="0"/>
              </a:rPr>
              <a:t>فأنا معك، </a:t>
            </a:r>
          </a:p>
          <a:p>
            <a:pPr algn="ctr">
              <a:lnSpc>
                <a:spcPct val="115000"/>
              </a:lnSpc>
            </a:pPr>
            <a:r>
              <a:rPr lang="ar-JO" sz="2800" dirty="0">
                <a:solidFill>
                  <a:schemeClr val="bg1"/>
                </a:solidFill>
                <a:effectLst/>
                <a:latin typeface="Arial" panose="020B0604020202020204" pitchFamily="34" charset="0"/>
                <a:ea typeface="Arial Unicode MS"/>
                <a:cs typeface="Arial" panose="020B0604020202020204" pitchFamily="34" charset="0"/>
              </a:rPr>
              <a:t>وفي الأنهار</a:t>
            </a:r>
          </a:p>
          <a:p>
            <a:pPr algn="ctr">
              <a:lnSpc>
                <a:spcPct val="115000"/>
              </a:lnSpc>
            </a:pPr>
            <a:r>
              <a:rPr lang="ar-JO" sz="2800" dirty="0">
                <a:solidFill>
                  <a:schemeClr val="bg1"/>
                </a:solidFill>
                <a:effectLst/>
                <a:latin typeface="Arial" panose="020B0604020202020204" pitchFamily="34" charset="0"/>
                <a:ea typeface="Arial Unicode MS"/>
                <a:cs typeface="Arial" panose="020B0604020202020204" pitchFamily="34" charset="0"/>
              </a:rPr>
              <a:t> فلا تغمرك. </a:t>
            </a:r>
          </a:p>
          <a:p>
            <a:pPr algn="ctr">
              <a:lnSpc>
                <a:spcPct val="115000"/>
              </a:lnSpc>
            </a:pPr>
            <a:r>
              <a:rPr lang="ar-JO" sz="2800" dirty="0">
                <a:solidFill>
                  <a:schemeClr val="bg1"/>
                </a:solidFill>
                <a:effectLst/>
                <a:latin typeface="Arial" panose="020B0604020202020204" pitchFamily="34" charset="0"/>
                <a:ea typeface="Arial Unicode MS"/>
                <a:cs typeface="Arial" panose="020B0604020202020204" pitchFamily="34" charset="0"/>
              </a:rPr>
              <a:t>إذا مشيت في النار </a:t>
            </a:r>
          </a:p>
          <a:p>
            <a:pPr algn="ctr">
              <a:lnSpc>
                <a:spcPct val="115000"/>
              </a:lnSpc>
            </a:pPr>
            <a:r>
              <a:rPr lang="ar-JO" sz="2800" dirty="0">
                <a:solidFill>
                  <a:schemeClr val="bg1"/>
                </a:solidFill>
                <a:effectLst/>
                <a:latin typeface="Arial" panose="020B0604020202020204" pitchFamily="34" charset="0"/>
                <a:ea typeface="Arial Unicode MS"/>
                <a:cs typeface="Arial" panose="020B0604020202020204" pitchFamily="34" charset="0"/>
              </a:rPr>
              <a:t>فلا تلذع، </a:t>
            </a:r>
          </a:p>
          <a:p>
            <a:pPr algn="ctr">
              <a:lnSpc>
                <a:spcPct val="115000"/>
              </a:lnSpc>
            </a:pPr>
            <a:r>
              <a:rPr lang="ar-JO" sz="2800" dirty="0">
                <a:solidFill>
                  <a:schemeClr val="bg1"/>
                </a:solidFill>
                <a:effectLst/>
                <a:latin typeface="Arial" panose="020B0604020202020204" pitchFamily="34" charset="0"/>
                <a:ea typeface="Arial Unicode MS"/>
                <a:cs typeface="Arial" panose="020B0604020202020204" pitchFamily="34" charset="0"/>
              </a:rPr>
              <a:t>واللهيب لا يحرقك.</a:t>
            </a:r>
          </a:p>
          <a:p>
            <a:pPr algn="ctr">
              <a:lnSpc>
                <a:spcPct val="115000"/>
              </a:lnSpc>
            </a:pPr>
            <a:r>
              <a:rPr lang="ar-JO" sz="2800" dirty="0">
                <a:solidFill>
                  <a:schemeClr val="bg1"/>
                </a:solidFill>
                <a:effectLst/>
                <a:latin typeface="Arial" panose="020B0604020202020204" pitchFamily="34" charset="0"/>
                <a:ea typeface="Arial Unicode MS"/>
                <a:cs typeface="Arial" panose="020B0604020202020204" pitchFamily="34" charset="0"/>
              </a:rPr>
              <a:t>3 لأني أنا الرب إلهك </a:t>
            </a:r>
          </a:p>
          <a:p>
            <a:pPr algn="ctr">
              <a:lnSpc>
                <a:spcPct val="115000"/>
              </a:lnSpc>
            </a:pPr>
            <a:r>
              <a:rPr lang="ar-JO" sz="2800" dirty="0">
                <a:solidFill>
                  <a:schemeClr val="bg1"/>
                </a:solidFill>
                <a:effectLst/>
                <a:latin typeface="Arial" panose="020B0604020202020204" pitchFamily="34" charset="0"/>
                <a:ea typeface="Arial Unicode MS"/>
                <a:cs typeface="Arial" panose="020B0604020202020204" pitchFamily="34" charset="0"/>
              </a:rPr>
              <a:t>قدوس إسرائيل، مخلصك. </a:t>
            </a:r>
            <a:endParaRPr lang="en-US" sz="2800" dirty="0">
              <a:solidFill>
                <a:schemeClr val="bg1"/>
              </a:solidFill>
              <a:effectLst/>
              <a:latin typeface="Arial" panose="020B0604020202020204" pitchFamily="34" charset="0"/>
              <a:ea typeface="Arial Unicode MS"/>
              <a:cs typeface="Arial" panose="020B0604020202020204" pitchFamily="34" charset="0"/>
            </a:endParaRPr>
          </a:p>
          <a:p>
            <a:pPr algn="ctr">
              <a:lnSpc>
                <a:spcPct val="115000"/>
              </a:lnSpc>
            </a:pPr>
            <a:r>
              <a:rPr lang="ar-JO"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أشعياء 43: 2-3</a:t>
            </a:r>
            <a:endParaRPr lang="en-SG"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70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79" name="Straight Connector 3078">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C4896E"/>
            </a:solidFill>
          </a:ln>
        </p:spPr>
        <p:style>
          <a:lnRef idx="1">
            <a:schemeClr val="accent1"/>
          </a:lnRef>
          <a:fillRef idx="0">
            <a:schemeClr val="accent1"/>
          </a:fillRef>
          <a:effectRef idx="0">
            <a:schemeClr val="accent1"/>
          </a:effectRef>
          <a:fontRef idx="minor">
            <a:schemeClr val="tx1"/>
          </a:fontRef>
        </p:style>
      </p:cxnSp>
      <p:pic>
        <p:nvPicPr>
          <p:cNvPr id="3074" name="Picture 2" descr="Three Babylonian Men Thrown into the Fiery Furnace by EARLY CHRISTIAN  PAINTER, Italian">
            <a:extLst>
              <a:ext uri="{FF2B5EF4-FFF2-40B4-BE49-F238E27FC236}">
                <a16:creationId xmlns:a16="http://schemas.microsoft.com/office/drawing/2014/main" id="{69FC7DDE-06A3-79C4-7F84-F7B0BCA34A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1860" y="1123527"/>
            <a:ext cx="5750272" cy="460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EDC576-C622-3729-5F8F-101CA0C5DEF4}"/>
              </a:ext>
            </a:extLst>
          </p:cNvPr>
          <p:cNvSpPr txBox="1"/>
          <p:nvPr/>
        </p:nvSpPr>
        <p:spPr>
          <a:xfrm>
            <a:off x="40641" y="1765558"/>
            <a:ext cx="3657600" cy="2032288"/>
          </a:xfrm>
          <a:prstGeom prst="rect">
            <a:avLst/>
          </a:prstGeom>
          <a:noFill/>
        </p:spPr>
        <p:txBody>
          <a:bodyPr wrap="square">
            <a:spAutoFit/>
          </a:bodyPr>
          <a:lstStyle/>
          <a:p>
            <a:pPr algn="ctr">
              <a:lnSpc>
                <a:spcPct val="115000"/>
              </a:lnSpc>
            </a:pPr>
            <a:r>
              <a:rPr lang="ar-JO"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الإنقاذ: أدرك أن الله ينضم إلينا في النار</a:t>
            </a:r>
            <a:endParaRPr lang="en-SG" sz="28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endParaRPr lang="ar-JO"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ar-JO"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(الأعداد 24-30)</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0259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Stone Wall Photos, Download The BEST Free Stone Wall Stock Photos &amp; HD  Images">
            <a:extLst>
              <a:ext uri="{FF2B5EF4-FFF2-40B4-BE49-F238E27FC236}">
                <a16:creationId xmlns:a16="http://schemas.microsoft.com/office/drawing/2014/main" id="{EA9F7C11-1DA7-BFFC-0F88-581CCDBA33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01" b="914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C02AC3-13BA-5EC6-2AF4-81C6EDC10414}"/>
              </a:ext>
            </a:extLst>
          </p:cNvPr>
          <p:cNvSpPr txBox="1"/>
          <p:nvPr/>
        </p:nvSpPr>
        <p:spPr>
          <a:xfrm>
            <a:off x="1122680" y="1807627"/>
            <a:ext cx="9946640" cy="2045303"/>
          </a:xfrm>
          <a:prstGeom prst="rect">
            <a:avLst/>
          </a:prstGeom>
          <a:solidFill>
            <a:srgbClr val="FFFFFF">
              <a:alpha val="92157"/>
            </a:srgbClr>
          </a:solidFill>
        </p:spPr>
        <p:txBody>
          <a:bodyPr wrap="square">
            <a:spAutoFit/>
          </a:bodyPr>
          <a:lstStyle/>
          <a:p>
            <a:pPr algn="ctr">
              <a:lnSpc>
                <a:spcPct val="115000"/>
              </a:lnSpc>
              <a:spcBef>
                <a:spcPts val="1200"/>
              </a:spcBef>
            </a:pPr>
            <a:r>
              <a:rPr lang="ar-JO" sz="2800" dirty="0">
                <a:solidFill>
                  <a:srgbClr val="000000"/>
                </a:solidFill>
                <a:effectLst/>
                <a:latin typeface="Arial" panose="020B0604020202020204" pitchFamily="34" charset="0"/>
                <a:ea typeface="Arial Unicode MS"/>
                <a:cs typeface="Arial" panose="020B0604020202020204" pitchFamily="34" charset="0"/>
              </a:rPr>
              <a:t>من المفارقة أن الجنود الذين سقطوا في الخارج، حيث لم تكن هناك نار ماتوا بسبب النار، أما الذين سقطوا في الداخل، حيث اشتعلت النيران، فقد استمروا في العيش دون أن يصابوا بأذى.</a:t>
            </a:r>
            <a:endParaRPr lang="en-SG" sz="2800" dirty="0">
              <a:solidFill>
                <a:srgbClr val="000000"/>
              </a:solidFill>
              <a:effectLst/>
              <a:latin typeface="Arial" panose="020B0604020202020204" pitchFamily="34" charset="0"/>
              <a:ea typeface="Arial Unicode MS"/>
              <a:cs typeface="Arial" panose="020B0604020202020204" pitchFamily="34" charset="0"/>
            </a:endParaRPr>
          </a:p>
          <a:p>
            <a:pPr algn="ctr">
              <a:lnSpc>
                <a:spcPct val="115000"/>
              </a:lnSpc>
            </a:pPr>
            <a:r>
              <a:rPr lang="ar-JO" sz="2800" b="1" dirty="0">
                <a:solidFill>
                  <a:srgbClr val="000000"/>
                </a:solidFill>
                <a:effectLst/>
                <a:latin typeface="Arial" panose="020B0604020202020204" pitchFamily="34" charset="0"/>
                <a:ea typeface="Arial Unicode MS"/>
                <a:cs typeface="Arial" panose="020B0604020202020204" pitchFamily="34" charset="0"/>
              </a:rPr>
              <a:t>ليون وود</a:t>
            </a:r>
            <a:endParaRPr lang="en-SG" sz="2800" dirty="0">
              <a:solidFill>
                <a:srgbClr val="000000"/>
              </a:solidFill>
              <a:effectLst/>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249589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2F17E3-65D5-9A64-A32E-B683454193B6}"/>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FD7D84A9-F438-F94C-0A80-C828FA5EE75F}"/>
              </a:ext>
            </a:extLst>
          </p:cNvPr>
          <p:cNvSpPr txBox="1"/>
          <p:nvPr/>
        </p:nvSpPr>
        <p:spPr>
          <a:xfrm>
            <a:off x="1584960" y="747375"/>
            <a:ext cx="9022080" cy="3108543"/>
          </a:xfrm>
          <a:prstGeom prst="rect">
            <a:avLst/>
          </a:prstGeom>
          <a:noFill/>
          <a:ln>
            <a:solidFill>
              <a:srgbClr val="FF0000"/>
            </a:solidFill>
          </a:ln>
        </p:spPr>
        <p:txBody>
          <a:bodyPr wrap="square">
            <a:spAutoFit/>
          </a:bodyPr>
          <a:lstStyle/>
          <a:p>
            <a:pPr algn="ctr"/>
            <a:r>
              <a:rPr lang="ar-JO" sz="2800" dirty="0">
                <a:solidFill>
                  <a:schemeClr val="bg1"/>
                </a:solidFill>
                <a:latin typeface="Arial" panose="020B0604020202020204" pitchFamily="34" charset="0"/>
                <a:cs typeface="Arial" panose="020B0604020202020204" pitchFamily="34" charset="0"/>
              </a:rPr>
              <a:t>32 وماذا أقول أيضاً؟ لأنه يعوزني الوقت إن أخبرت عن جدعون، وباراق، وشمشون، ويفتاح، وداود، وصموئيل، والأنبياء 33 الذين بالإيمان: قهروا ممالك، صنعوا براً، نالوا مواعيد، سدوا أفواه أسود 34 أطفأوا قوة النار، نجوا من حد السيف، تقووا من ضعف، صاروا أشداء في الحرب، هزموا جيوش غرباء 35 أخذت نساء أمواتهن بقيامة. وآخرون عذبوا ولم يقبلوا النجاة لكي ينالوا قيامة أفضل 36 وآخرون تجربوا في هزء وجلد، ثم في قيود أيضاً وحبس.</a:t>
            </a:r>
            <a:endParaRPr lang="en-SG"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64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2F17E3-65D5-9A64-A32E-B683454193B6}"/>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FD7D84A9-F438-F94C-0A80-C828FA5EE75F}"/>
              </a:ext>
            </a:extLst>
          </p:cNvPr>
          <p:cNvSpPr txBox="1"/>
          <p:nvPr/>
        </p:nvSpPr>
        <p:spPr>
          <a:xfrm>
            <a:off x="1615440" y="777855"/>
            <a:ext cx="8961120" cy="2246769"/>
          </a:xfrm>
          <a:prstGeom prst="rect">
            <a:avLst/>
          </a:prstGeom>
          <a:noFill/>
          <a:ln>
            <a:solidFill>
              <a:srgbClr val="FF0000"/>
            </a:solidFill>
          </a:ln>
        </p:spPr>
        <p:txBody>
          <a:bodyPr wrap="square">
            <a:spAutoFit/>
          </a:bodyPr>
          <a:lstStyle/>
          <a:p>
            <a:pPr algn="ctr"/>
            <a:r>
              <a:rPr lang="ar-JO" sz="2800" dirty="0">
                <a:solidFill>
                  <a:schemeClr val="bg1"/>
                </a:solidFill>
                <a:effectLst/>
                <a:latin typeface="Times New Roman" panose="02020603050405020304" pitchFamily="18" charset="0"/>
                <a:ea typeface="Times New Roman" panose="02020603050405020304" pitchFamily="18" charset="0"/>
              </a:rPr>
              <a:t>37 رجموا، نشروا، جربوا، ماتوا قتلاً بالسيف، طافوا في جلود غنم وجلود معزى، معتازين مكروبين مذلين 38 وهم لم يكن العالم مستحقاً لهم. تائهين في براري وجبال ومغاير وشقوق الأرض 39 فهؤلاء كلهم، مشهوداً لهم بالإيمان، لم ينالوا الموعد 40 إذ سبق الله فنظر لنا شيئاً أفضل، لكيلا يكملوا بدوننا.</a:t>
            </a:r>
            <a:endParaRPr lang="en-US" sz="2800" b="1" dirty="0">
              <a:solidFill>
                <a:schemeClr val="bg1"/>
              </a:solidFill>
              <a:effectLst/>
              <a:latin typeface="Calibri" panose="020F0502020204030204" pitchFamily="34" charset="0"/>
              <a:ea typeface="Calibri" panose="020F0502020204030204" pitchFamily="34" charset="0"/>
            </a:endParaRPr>
          </a:p>
          <a:p>
            <a:pPr algn="ctr"/>
            <a:r>
              <a:rPr lang="ar-JO" sz="2800" b="1" dirty="0">
                <a:solidFill>
                  <a:schemeClr val="bg1"/>
                </a:solidFill>
                <a:latin typeface="Calibri" panose="020F0502020204030204" pitchFamily="34" charset="0"/>
                <a:ea typeface="Calibri" panose="020F0502020204030204" pitchFamily="34" charset="0"/>
              </a:rPr>
              <a:t>عبرانيين 11: 32-40</a:t>
            </a:r>
            <a:endParaRPr lang="en-SG" sz="2800" b="1" dirty="0">
              <a:solidFill>
                <a:schemeClr val="bg1"/>
              </a:solidFill>
            </a:endParaRPr>
          </a:p>
        </p:txBody>
      </p:sp>
    </p:spTree>
    <p:extLst>
      <p:ext uri="{BB962C8B-B14F-4D97-AF65-F5344CB8AC3E}">
        <p14:creationId xmlns:p14="http://schemas.microsoft.com/office/powerpoint/2010/main" val="51879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2F17E3-65D5-9A64-A32E-B683454193B6}"/>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7172" name="Picture 4" descr="Rushing Water Pictures | Download Free Images on Unsplash">
            <a:extLst>
              <a:ext uri="{FF2B5EF4-FFF2-40B4-BE49-F238E27FC236}">
                <a16:creationId xmlns:a16="http://schemas.microsoft.com/office/drawing/2014/main" id="{536D8A48-2528-755F-3862-B7D9499FB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440" y="828040"/>
            <a:ext cx="3566160" cy="5349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0E65BE-591A-F02D-38BC-B63E4DA55892}"/>
              </a:ext>
            </a:extLst>
          </p:cNvPr>
          <p:cNvSpPr txBox="1"/>
          <p:nvPr/>
        </p:nvSpPr>
        <p:spPr>
          <a:xfrm>
            <a:off x="4927600" y="1642301"/>
            <a:ext cx="6248400" cy="2538067"/>
          </a:xfrm>
          <a:prstGeom prst="rect">
            <a:avLst/>
          </a:prstGeom>
          <a:noFill/>
        </p:spPr>
        <p:txBody>
          <a:bodyPr wrap="square">
            <a:spAutoFit/>
          </a:bodyPr>
          <a:lstStyle/>
          <a:p>
            <a:pPr algn="ctr">
              <a:lnSpc>
                <a:spcPct val="115000"/>
              </a:lnSpc>
              <a:spcBef>
                <a:spcPts val="1200"/>
              </a:spcBef>
            </a:pPr>
            <a:r>
              <a:rPr lang="ar-JO" sz="2800" dirty="0">
                <a:solidFill>
                  <a:schemeClr val="bg1"/>
                </a:solidFill>
                <a:effectLst/>
                <a:latin typeface="Arial" panose="020B0604020202020204" pitchFamily="34" charset="0"/>
                <a:ea typeface="Arial Unicode MS"/>
                <a:cs typeface="Arial" panose="020B0604020202020204" pitchFamily="34" charset="0"/>
              </a:rPr>
              <a:t>لا تخف لأني معك.                                       لا تتلفت لأني إلهك.                                      قد أيدتك وأعنتك                                        وعضدتك بيمين بري.</a:t>
            </a:r>
            <a:endParaRPr lang="en-SG" sz="2800" dirty="0">
              <a:solidFill>
                <a:schemeClr val="bg1"/>
              </a:solidFill>
              <a:effectLst/>
              <a:latin typeface="Arial" panose="020B0604020202020204" pitchFamily="34" charset="0"/>
              <a:ea typeface="Arial Unicode MS"/>
              <a:cs typeface="Arial" panose="020B0604020202020204" pitchFamily="34" charset="0"/>
            </a:endParaRPr>
          </a:p>
          <a:p>
            <a:pPr algn="ctr">
              <a:lnSpc>
                <a:spcPct val="115000"/>
              </a:lnSpc>
            </a:pPr>
            <a:r>
              <a:rPr lang="ar-JO" sz="2800" b="1" dirty="0">
                <a:solidFill>
                  <a:schemeClr val="bg1"/>
                </a:solidFill>
                <a:effectLst/>
                <a:latin typeface="Arial" panose="020B0604020202020204" pitchFamily="34" charset="0"/>
                <a:ea typeface="Arial Unicode MS"/>
                <a:cs typeface="Arial" panose="020B0604020202020204" pitchFamily="34" charset="0"/>
              </a:rPr>
              <a:t>أشعياء 41: 10</a:t>
            </a:r>
            <a:endParaRPr lang="en-SG" sz="2800" dirty="0">
              <a:solidFill>
                <a:schemeClr val="bg1"/>
              </a:solidFill>
              <a:effectLst/>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141800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386632177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rtl="1" eaLnBrk="1" hangingPunct="1">
              <a:defRPr/>
            </a:pPr>
            <a:r>
              <a:rPr lang="ar-JO" sz="3733" b="1" dirty="0">
                <a:solidFill>
                  <a:srgbClr val="FFFFFF"/>
                </a:solidFill>
                <a:latin typeface="Arial" panose="020B0604020202020204" pitchFamily="34" charset="0"/>
                <a:ea typeface="ＭＳ Ｐゴシック" charset="0"/>
                <a:cs typeface="Arial" panose="020B0604020202020204" pitchFamily="34" charset="0"/>
              </a:rPr>
              <a:t>على رابط وعظ العهد القديم </a:t>
            </a:r>
            <a:r>
              <a:rPr lang="en-US" sz="3733"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4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ar-JO"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والنص مجاناً</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2116992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How PR &amp; Social Media Met the Ice Bucket Challenge to Raise Millions -  MASSolutions">
            <a:extLst>
              <a:ext uri="{FF2B5EF4-FFF2-40B4-BE49-F238E27FC236}">
                <a16:creationId xmlns:a16="http://schemas.microsoft.com/office/drawing/2014/main" id="{7F1ED697-E66C-EE2A-23E6-B970E24639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99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55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descr="Bible Verse of the Day">
            <a:extLst>
              <a:ext uri="{FF2B5EF4-FFF2-40B4-BE49-F238E27FC236}">
                <a16:creationId xmlns:a16="http://schemas.microsoft.com/office/drawing/2014/main" id="{F749DFC4-7245-0726-C972-734FAE81D2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83"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4852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Text&#10;&#10;Description automatically generated">
            <a:extLst>
              <a:ext uri="{FF2B5EF4-FFF2-40B4-BE49-F238E27FC236}">
                <a16:creationId xmlns:a16="http://schemas.microsoft.com/office/drawing/2014/main" id="{3EC652B4-8B0D-F44C-C227-38CF0C66182B}"/>
              </a:ext>
            </a:extLst>
          </p:cNvPr>
          <p:cNvPicPr>
            <a:picLocks noChangeAspect="1"/>
          </p:cNvPicPr>
          <p:nvPr/>
        </p:nvPicPr>
        <p:blipFill rotWithShape="1">
          <a:blip r:embed="rId2">
            <a:extLst>
              <a:ext uri="{28A0092B-C50C-407E-A947-70E740481C1C}">
                <a14:useLocalDpi xmlns:a14="http://schemas.microsoft.com/office/drawing/2010/main" val="0"/>
              </a:ext>
            </a:extLst>
          </a:blip>
          <a:srcRect t="8108" b="18779"/>
          <a:stretch/>
        </p:blipFill>
        <p:spPr>
          <a:xfrm>
            <a:off x="-1504" y="1282"/>
            <a:ext cx="12191980" cy="5950067"/>
          </a:xfrm>
          <a:prstGeom prst="rect">
            <a:avLst/>
          </a:prstGeom>
        </p:spPr>
      </p:pic>
      <p:sp>
        <p:nvSpPr>
          <p:cNvPr id="4" name="Rectangle 3">
            <a:extLst>
              <a:ext uri="{FF2B5EF4-FFF2-40B4-BE49-F238E27FC236}">
                <a16:creationId xmlns:a16="http://schemas.microsoft.com/office/drawing/2014/main" id="{8DBC64BD-A299-EED2-7D92-8F381C04F2F3}"/>
              </a:ext>
            </a:extLst>
          </p:cNvPr>
          <p:cNvSpPr>
            <a:spLocks noChangeArrowheads="1"/>
          </p:cNvSpPr>
          <p:nvPr/>
        </p:nvSpPr>
        <p:spPr bwMode="auto">
          <a:xfrm>
            <a:off x="2262751" y="6096254"/>
            <a:ext cx="7061813" cy="479418"/>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الثقة بتدبير الله في سفر دانيال</a:t>
            </a: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6" name="Rectangle 5">
            <a:extLst>
              <a:ext uri="{FF2B5EF4-FFF2-40B4-BE49-F238E27FC236}">
                <a16:creationId xmlns:a16="http://schemas.microsoft.com/office/drawing/2014/main" id="{4EFBA5C4-6CCC-7FD1-2083-9E873056AB1F}"/>
              </a:ext>
            </a:extLst>
          </p:cNvPr>
          <p:cNvSpPr>
            <a:spLocks noChangeArrowheads="1"/>
          </p:cNvSpPr>
          <p:nvPr/>
        </p:nvSpPr>
        <p:spPr bwMode="auto">
          <a:xfrm>
            <a:off x="8191041" y="1608464"/>
            <a:ext cx="2528371" cy="38558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دانيال 1</a:t>
            </a: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5" name="Rectangle 4">
            <a:extLst>
              <a:ext uri="{FF2B5EF4-FFF2-40B4-BE49-F238E27FC236}">
                <a16:creationId xmlns:a16="http://schemas.microsoft.com/office/drawing/2014/main" id="{1ADF55A4-6591-0E28-ABBF-86ECE3E1BC14}"/>
              </a:ext>
            </a:extLst>
          </p:cNvPr>
          <p:cNvSpPr>
            <a:spLocks noChangeArrowheads="1"/>
          </p:cNvSpPr>
          <p:nvPr/>
        </p:nvSpPr>
        <p:spPr bwMode="auto">
          <a:xfrm>
            <a:off x="0" y="-35386"/>
            <a:ext cx="12190475" cy="97303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ar-JO" sz="4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الله رجلاً يمتلك الله خطة</a:t>
            </a:r>
            <a:endParaRPr kumimoji="0" lang="en-US" sz="4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49252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79" name="Straight Connector 3078">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C4896E"/>
            </a:solidFill>
          </a:ln>
        </p:spPr>
        <p:style>
          <a:lnRef idx="1">
            <a:schemeClr val="accent1"/>
          </a:lnRef>
          <a:fillRef idx="0">
            <a:schemeClr val="accent1"/>
          </a:fillRef>
          <a:effectRef idx="0">
            <a:schemeClr val="accent1"/>
          </a:effectRef>
          <a:fontRef idx="minor">
            <a:schemeClr val="tx1"/>
          </a:fontRef>
        </p:style>
      </p:cxnSp>
      <p:pic>
        <p:nvPicPr>
          <p:cNvPr id="3074" name="Picture 2" descr="Three Babylonian Men Thrown into the Fiery Furnace by EARLY CHRISTIAN  PAINTER, Italian">
            <a:extLst>
              <a:ext uri="{FF2B5EF4-FFF2-40B4-BE49-F238E27FC236}">
                <a16:creationId xmlns:a16="http://schemas.microsoft.com/office/drawing/2014/main" id="{69FC7DDE-06A3-79C4-7F84-F7B0BCA34A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1860" y="1123527"/>
            <a:ext cx="5750272" cy="460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EDC576-C622-3729-5F8F-101CA0C5DEF4}"/>
              </a:ext>
            </a:extLst>
          </p:cNvPr>
          <p:cNvSpPr txBox="1"/>
          <p:nvPr/>
        </p:nvSpPr>
        <p:spPr>
          <a:xfrm>
            <a:off x="40641" y="1765558"/>
            <a:ext cx="3657600" cy="3289811"/>
          </a:xfrm>
          <a:prstGeom prst="rect">
            <a:avLst/>
          </a:prstGeom>
          <a:noFill/>
        </p:spPr>
        <p:txBody>
          <a:bodyPr wrap="square">
            <a:spAutoFit/>
          </a:bodyPr>
          <a:lstStyle/>
          <a:p>
            <a:pPr marL="0" marR="0" lvl="0" indent="0" algn="ctr" defTabSz="914400" rtl="0" eaLnBrk="1" fontAlgn="auto" latinLnBrk="0" hangingPunct="1">
              <a:lnSpc>
                <a:spcPct val="115000"/>
              </a:lnSpc>
              <a:spcBef>
                <a:spcPts val="1200"/>
              </a:spcBef>
              <a:spcAft>
                <a:spcPts val="800"/>
              </a:spcAft>
              <a:buClrTx/>
              <a:buSzTx/>
              <a:buFontTx/>
              <a:buNone/>
              <a:tabLst/>
              <a:defRPr/>
            </a:pPr>
            <a:r>
              <a:rPr kumimoji="0" lang="ar-JO" sz="36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تأثير دانيال</a:t>
            </a:r>
            <a:endParaRPr kumimoji="0" lang="en-US" sz="36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15000"/>
              </a:lnSpc>
              <a:spcBef>
                <a:spcPts val="1200"/>
              </a:spcBef>
              <a:spcAft>
                <a:spcPts val="800"/>
              </a:spcAft>
              <a:buClrTx/>
              <a:buSzTx/>
              <a:buFontTx/>
              <a:buNone/>
              <a:tabLst/>
              <a:defRPr/>
            </a:pPr>
            <a:r>
              <a:rPr kumimoji="0" lang="ar-JO" sz="3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أقف على               كلمة الله</a:t>
            </a:r>
            <a:endParaRPr kumimoji="0" lang="en-SG"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ar-JO"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دانيال 3</a:t>
            </a:r>
            <a:endParaRPr kumimoji="0" lang="en-SG"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132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79" name="Straight Connector 3078">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C4896E"/>
            </a:solidFill>
          </a:ln>
        </p:spPr>
        <p:style>
          <a:lnRef idx="1">
            <a:schemeClr val="accent1"/>
          </a:lnRef>
          <a:fillRef idx="0">
            <a:schemeClr val="accent1"/>
          </a:fillRef>
          <a:effectRef idx="0">
            <a:schemeClr val="accent1"/>
          </a:effectRef>
          <a:fontRef idx="minor">
            <a:schemeClr val="tx1"/>
          </a:fontRef>
        </p:style>
      </p:cxnSp>
      <p:pic>
        <p:nvPicPr>
          <p:cNvPr id="3074" name="Picture 2" descr="Three Babylonian Men Thrown into the Fiery Furnace by EARLY CHRISTIAN  PAINTER, Italian">
            <a:extLst>
              <a:ext uri="{FF2B5EF4-FFF2-40B4-BE49-F238E27FC236}">
                <a16:creationId xmlns:a16="http://schemas.microsoft.com/office/drawing/2014/main" id="{69FC7DDE-06A3-79C4-7F84-F7B0BCA34A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1860" y="1123527"/>
            <a:ext cx="5750272" cy="460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EDC576-C622-3729-5F8F-101CA0C5DEF4}"/>
              </a:ext>
            </a:extLst>
          </p:cNvPr>
          <p:cNvSpPr txBox="1"/>
          <p:nvPr/>
        </p:nvSpPr>
        <p:spPr>
          <a:xfrm>
            <a:off x="40641" y="1765558"/>
            <a:ext cx="3657600" cy="2301784"/>
          </a:xfrm>
          <a:prstGeom prst="rect">
            <a:avLst/>
          </a:prstGeom>
          <a:noFill/>
        </p:spPr>
        <p:txBody>
          <a:bodyPr wrap="square">
            <a:spAutoFit/>
          </a:bodyPr>
          <a:lstStyle/>
          <a:p>
            <a:pPr algn="ctr">
              <a:lnSpc>
                <a:spcPct val="115000"/>
              </a:lnSpc>
              <a:spcBef>
                <a:spcPts val="1200"/>
              </a:spcBef>
              <a:spcAft>
                <a:spcPts val="800"/>
              </a:spcAft>
            </a:pPr>
            <a:r>
              <a:rPr lang="ar-JO" sz="2800" b="1" dirty="0">
                <a:latin typeface="Arial" panose="020B0604020202020204" pitchFamily="34" charset="0"/>
                <a:ea typeface="Calibri" panose="020F0502020204030204" pitchFamily="34" charset="0"/>
                <a:cs typeface="Arial" panose="020B0604020202020204" pitchFamily="34" charset="0"/>
              </a:rPr>
              <a:t>الأزمة: قد يسمح الله أن تصبح الأمور أسوأ قبل أن تصبح أفضل</a:t>
            </a:r>
            <a:endParaRPr lang="en-US" sz="28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1200"/>
              </a:spcBef>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a:t>
            </a:r>
            <a:r>
              <a:rPr lang="ar-JO" sz="2800" dirty="0">
                <a:latin typeface="Arial" panose="020B0604020202020204" pitchFamily="34" charset="0"/>
                <a:ea typeface="Calibri" panose="020F0502020204030204" pitchFamily="34" charset="0"/>
                <a:cs typeface="Arial" panose="020B0604020202020204" pitchFamily="34" charset="0"/>
              </a:rPr>
              <a:t>الأعداد 1-15</a:t>
            </a:r>
            <a:r>
              <a:rPr lang="en-US" sz="2800" dirty="0">
                <a:effectLst/>
                <a:latin typeface="Arial" panose="020B0604020202020204" pitchFamily="34" charset="0"/>
                <a:ea typeface="Calibri" panose="020F0502020204030204" pitchFamily="34" charset="0"/>
                <a:cs typeface="Arial" panose="020B0604020202020204" pitchFamily="34" charset="0"/>
              </a:rPr>
              <a:t>)</a:t>
            </a:r>
            <a:endParaRPr lang="en-SG"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11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Stone Wall Photos, Download The BEST Free Stone Wall Stock Photos &amp; HD  Images">
            <a:extLst>
              <a:ext uri="{FF2B5EF4-FFF2-40B4-BE49-F238E27FC236}">
                <a16:creationId xmlns:a16="http://schemas.microsoft.com/office/drawing/2014/main" id="{EA9F7C11-1DA7-BFFC-0F88-581CCDBA33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01" b="914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C02AC3-13BA-5EC6-2AF4-81C6EDC10414}"/>
              </a:ext>
            </a:extLst>
          </p:cNvPr>
          <p:cNvSpPr txBox="1"/>
          <p:nvPr/>
        </p:nvSpPr>
        <p:spPr>
          <a:xfrm>
            <a:off x="1122680" y="1167547"/>
            <a:ext cx="9946640" cy="3033587"/>
          </a:xfrm>
          <a:prstGeom prst="rect">
            <a:avLst/>
          </a:prstGeom>
          <a:solidFill>
            <a:srgbClr val="FFFFFF">
              <a:alpha val="92157"/>
            </a:srgbClr>
          </a:solidFill>
        </p:spPr>
        <p:txBody>
          <a:bodyPr wrap="square">
            <a:spAutoFit/>
          </a:bodyPr>
          <a:lstStyle/>
          <a:p>
            <a:pPr algn="ctr">
              <a:lnSpc>
                <a:spcPct val="115000"/>
              </a:lnSpc>
              <a:spcBef>
                <a:spcPts val="1200"/>
              </a:spcBef>
            </a:pPr>
            <a:r>
              <a:rPr lang="ar-JO" sz="2800" dirty="0">
                <a:solidFill>
                  <a:srgbClr val="000000"/>
                </a:solidFill>
                <a:effectLst/>
                <a:latin typeface="Arial" panose="020B0604020202020204" pitchFamily="34" charset="0"/>
                <a:ea typeface="Arial Unicode MS"/>
                <a:cs typeface="Arial" panose="020B0604020202020204" pitchFamily="34" charset="0"/>
              </a:rPr>
              <a:t>هناك كثيرون لديهم إعجاب معين بالخدمة وبكلمة الله، لكنهم مع ذلك يظلون عملياً طوال حياتهم غرباء عن الشخص الذي يعلن الخدام كلمته، وكانت هذه حالة نبوخذنصر في ذلك الوقت بالضبط، ففي هذا الأصحاح الثالث نرى أنه بدلاً من أن يتواضع بالإعلان الذي صدر، فقد أدى ذلك ببساطة إلى تمجيد نفسه كشخص مفضل بشكل خاص في السماء، وقام بتعظيم أفكاره عن العقل البشري.</a:t>
            </a:r>
            <a:endParaRPr lang="en-SG" sz="2800" dirty="0">
              <a:solidFill>
                <a:srgbClr val="000000"/>
              </a:solidFill>
              <a:effectLst/>
              <a:latin typeface="Arial" panose="020B0604020202020204" pitchFamily="34" charset="0"/>
              <a:ea typeface="Arial Unicode MS"/>
              <a:cs typeface="Arial" panose="020B0604020202020204" pitchFamily="34" charset="0"/>
            </a:endParaRPr>
          </a:p>
          <a:p>
            <a:pPr algn="ctr">
              <a:lnSpc>
                <a:spcPct val="115000"/>
              </a:lnSpc>
            </a:pPr>
            <a:r>
              <a:rPr lang="ar-JO" sz="2800" b="1" dirty="0">
                <a:solidFill>
                  <a:srgbClr val="000000"/>
                </a:solidFill>
                <a:latin typeface="Arial" panose="020B0604020202020204" pitchFamily="34" charset="0"/>
                <a:ea typeface="Arial Unicode MS"/>
                <a:cs typeface="Arial" panose="020B0604020202020204" pitchFamily="34" charset="0"/>
              </a:rPr>
              <a:t>هاري آيرونسايد</a:t>
            </a:r>
            <a:endParaRPr lang="en-SG" sz="2800" dirty="0">
              <a:solidFill>
                <a:srgbClr val="000000"/>
              </a:solidFill>
              <a:effectLst/>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142939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79" name="Straight Connector 3078">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C4896E"/>
            </a:solidFill>
          </a:ln>
        </p:spPr>
        <p:style>
          <a:lnRef idx="1">
            <a:schemeClr val="accent1"/>
          </a:lnRef>
          <a:fillRef idx="0">
            <a:schemeClr val="accent1"/>
          </a:fillRef>
          <a:effectRef idx="0">
            <a:schemeClr val="accent1"/>
          </a:effectRef>
          <a:fontRef idx="minor">
            <a:schemeClr val="tx1"/>
          </a:fontRef>
        </p:style>
      </p:cxnSp>
      <p:pic>
        <p:nvPicPr>
          <p:cNvPr id="3074" name="Picture 2" descr="Three Babylonian Men Thrown into the Fiery Furnace by EARLY CHRISTIAN  PAINTER, Italian">
            <a:extLst>
              <a:ext uri="{FF2B5EF4-FFF2-40B4-BE49-F238E27FC236}">
                <a16:creationId xmlns:a16="http://schemas.microsoft.com/office/drawing/2014/main" id="{69FC7DDE-06A3-79C4-7F84-F7B0BCA34A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1860" y="1123527"/>
            <a:ext cx="5750272" cy="460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EDC576-C622-3729-5F8F-101CA0C5DEF4}"/>
              </a:ext>
            </a:extLst>
          </p:cNvPr>
          <p:cNvSpPr txBox="1"/>
          <p:nvPr/>
        </p:nvSpPr>
        <p:spPr>
          <a:xfrm>
            <a:off x="40641" y="1765558"/>
            <a:ext cx="3657600" cy="2032288"/>
          </a:xfrm>
          <a:prstGeom prst="rect">
            <a:avLst/>
          </a:prstGeom>
          <a:noFill/>
        </p:spPr>
        <p:txBody>
          <a:bodyPr wrap="square">
            <a:spAutoFit/>
          </a:bodyPr>
          <a:lstStyle/>
          <a:p>
            <a:pPr algn="ctr">
              <a:lnSpc>
                <a:spcPct val="115000"/>
              </a:lnSpc>
            </a:pPr>
            <a:r>
              <a:rPr lang="ar-JO"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القرار: الثقة بقوة الله وانتظار مشيئته</a:t>
            </a:r>
            <a:endParaRPr lang="en-SG"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endParaRPr lang="ar-JO"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ar-JO"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(الأعداد 16-23)</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5001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Freeform: Shape 512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1" name="Right Triangle 513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Marduk: Mythology of the Mighty Patron God of Babylon | Bible images, Bible  illustrations, Bible pictures">
            <a:extLst>
              <a:ext uri="{FF2B5EF4-FFF2-40B4-BE49-F238E27FC236}">
                <a16:creationId xmlns:a16="http://schemas.microsoft.com/office/drawing/2014/main" id="{C32C400F-2C66-71ED-F1EB-757ECA18EA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43677" y="939333"/>
            <a:ext cx="4170192" cy="49793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E46F990-A24B-2537-EB20-6D8A4C516B50}"/>
              </a:ext>
            </a:extLst>
          </p:cNvPr>
          <p:cNvSpPr txBox="1"/>
          <p:nvPr/>
        </p:nvSpPr>
        <p:spPr>
          <a:xfrm>
            <a:off x="6333628" y="1550583"/>
            <a:ext cx="5193807" cy="556434"/>
          </a:xfrm>
          <a:prstGeom prst="rect">
            <a:avLst/>
          </a:prstGeom>
          <a:noFill/>
        </p:spPr>
        <p:txBody>
          <a:bodyPr wrap="square">
            <a:spAutoFit/>
          </a:bodyPr>
          <a:lstStyle/>
          <a:p>
            <a:pPr marL="342900" lvl="0" indent="-342900" algn="r" rtl="1">
              <a:lnSpc>
                <a:spcPct val="115000"/>
              </a:lnSpc>
              <a:spcBef>
                <a:spcPts val="500"/>
              </a:spcBef>
              <a:buFont typeface="Symbol" panose="05050102010706020507" pitchFamily="18" charset="2"/>
              <a:buChar char=""/>
            </a:pPr>
            <a:r>
              <a:rPr lang="ar-JO"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وزن الخيارات</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88FA1F41-CC2F-AF13-26AF-54042F3F7DB8}"/>
              </a:ext>
            </a:extLst>
          </p:cNvPr>
          <p:cNvSpPr txBox="1"/>
          <p:nvPr/>
        </p:nvSpPr>
        <p:spPr>
          <a:xfrm>
            <a:off x="6333629" y="2618567"/>
            <a:ext cx="5193806" cy="556434"/>
          </a:xfrm>
          <a:prstGeom prst="rect">
            <a:avLst/>
          </a:prstGeom>
          <a:noFill/>
        </p:spPr>
        <p:txBody>
          <a:bodyPr wrap="square">
            <a:spAutoFit/>
          </a:bodyPr>
          <a:lstStyle/>
          <a:p>
            <a:pPr marL="342900" lvl="0" indent="-342900" algn="r" rtl="1">
              <a:lnSpc>
                <a:spcPct val="115000"/>
              </a:lnSpc>
              <a:spcBef>
                <a:spcPts val="500"/>
              </a:spcBef>
              <a:buFont typeface="Symbol" panose="05050102010706020507" pitchFamily="18" charset="2"/>
              <a:buChar char=""/>
            </a:pPr>
            <a:r>
              <a:rPr lang="ar-JO"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قبول التبعات</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6625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455</Words>
  <Application>Microsoft Macintosh PowerPoint</Application>
  <PresentationFormat>Widescreen</PresentationFormat>
  <Paragraphs>46</Paragraphs>
  <Slides>17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ＭＳ Ｐゴシック</vt:lpstr>
      <vt:lpstr>Arial</vt:lpstr>
      <vt:lpstr>Calibri</vt:lpstr>
      <vt:lpstr>Calibri Light</vt:lpstr>
      <vt:lpstr>Symbol</vt:lpstr>
      <vt:lpstr>Times New Roman</vt:lpstr>
      <vt:lpstr>Wingdings</vt:lpstr>
      <vt:lpstr>Office Theme</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على رابط وعظ العهد القديم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5</cp:revision>
  <dcterms:created xsi:type="dcterms:W3CDTF">2023-02-16T09:11:35Z</dcterms:created>
  <dcterms:modified xsi:type="dcterms:W3CDTF">2024-06-13T20:39:33Z</dcterms:modified>
</cp:coreProperties>
</file>