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5" r:id="rId3"/>
    <p:sldId id="258" r:id="rId4"/>
    <p:sldId id="259" r:id="rId5"/>
    <p:sldId id="260" r:id="rId6"/>
    <p:sldId id="261" r:id="rId7"/>
    <p:sldId id="262" r:id="rId8"/>
    <p:sldId id="263" r:id="rId9"/>
    <p:sldId id="264" r:id="rId10"/>
    <p:sldId id="267" r:id="rId11"/>
    <p:sldId id="3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02"/>
    <p:restoredTop sz="94705"/>
  </p:normalViewPr>
  <p:slideViewPr>
    <p:cSldViewPr snapToGrid="0">
      <p:cViewPr>
        <p:scale>
          <a:sx n="50" d="100"/>
          <a:sy n="50" d="100"/>
        </p:scale>
        <p:origin x="456" y="2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610E5-1311-4ABC-AE0A-4926A5E31FEC}" type="datetimeFigureOut">
              <a:rPr lang="en-SG" smtClean="0"/>
              <a:t>13/6/24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B529B-8D44-46AC-B6E4-0A6D4F6A738C}" type="slidenum">
              <a:rPr lang="en-SG" smtClean="0"/>
              <a:t>‹#›</a:t>
            </a:fld>
            <a:endParaRPr lang="en-SG"/>
          </a:p>
        </p:txBody>
      </p:sp>
    </p:spTree>
    <p:extLst>
      <p:ext uri="{BB962C8B-B14F-4D97-AF65-F5344CB8AC3E}">
        <p14:creationId xmlns:p14="http://schemas.microsoft.com/office/powerpoint/2010/main" val="222648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EC2C-F661-3B34-DDE3-CCA06FF84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CEC391E-074B-871E-FE40-1FEF44341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36A229C-909B-14F0-41DF-FC7D44CE387F}"/>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5" name="Footer Placeholder 4">
            <a:extLst>
              <a:ext uri="{FF2B5EF4-FFF2-40B4-BE49-F238E27FC236}">
                <a16:creationId xmlns:a16="http://schemas.microsoft.com/office/drawing/2014/main" id="{3ED9DAA2-690C-0A11-2DCB-AC900FD968E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25603D1-D7C4-2196-0AB3-A30E1B7EFC60}"/>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9897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54CB-F6BD-9F65-7BF2-8AAF0A19A575}"/>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502F477-5B64-A47B-8677-455F78DE42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996C4DA-515B-A357-4B39-950195E40E0D}"/>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5" name="Footer Placeholder 4">
            <a:extLst>
              <a:ext uri="{FF2B5EF4-FFF2-40B4-BE49-F238E27FC236}">
                <a16:creationId xmlns:a16="http://schemas.microsoft.com/office/drawing/2014/main" id="{87D72D44-4AE4-05EF-D1FC-4CD950E8B5D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B87DEF-41EA-4254-7C9E-43B434486325}"/>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98668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76E7C-EBEC-5332-3831-474533ABF8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4A42C71-C4C5-EBCD-0560-A2837C456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C7FCD80-CD30-6FDD-9944-259774D5EECD}"/>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5" name="Footer Placeholder 4">
            <a:extLst>
              <a:ext uri="{FF2B5EF4-FFF2-40B4-BE49-F238E27FC236}">
                <a16:creationId xmlns:a16="http://schemas.microsoft.com/office/drawing/2014/main" id="{ECF7FF69-3C13-DEEC-A704-AED767645C3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4E1EDC-3309-CD05-114C-FF2F38E8B46A}"/>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0842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99306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057991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793505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200650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154882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9431953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205560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238234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8B6-4C58-7BD0-F6D7-82A445C834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1ADDBE1-2AC7-646B-D796-6E6305334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BE3453B-5206-19D2-6418-D2C3D087F264}"/>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5" name="Footer Placeholder 4">
            <a:extLst>
              <a:ext uri="{FF2B5EF4-FFF2-40B4-BE49-F238E27FC236}">
                <a16:creationId xmlns:a16="http://schemas.microsoft.com/office/drawing/2014/main" id="{1FE9FE09-7F48-834F-1F67-7CC8EF34B1A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EC03CE3-738C-1631-520B-AF8540D266D8}"/>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23025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222119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143208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846267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9B6C-250C-5D3D-B97A-A90C09274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4ADB048-C18B-22FE-FB5A-7D9EFC2A2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B2B2B-4F20-3DFA-AB12-A28646778F5D}"/>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5" name="Footer Placeholder 4">
            <a:extLst>
              <a:ext uri="{FF2B5EF4-FFF2-40B4-BE49-F238E27FC236}">
                <a16:creationId xmlns:a16="http://schemas.microsoft.com/office/drawing/2014/main" id="{27485E80-75C7-F427-EB3D-6FE9F99B421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915A69-9E7E-E69A-5E85-05C3323980B7}"/>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408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FBCA-E734-FBBB-F2C0-0DEE5A34D6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8A23BDA-513A-A2DA-071F-AF95BE190A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78AC7F9C-8797-D378-6654-58CF0D946D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B96E6F4-0321-2706-7E5F-6769EE72181D}"/>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6" name="Footer Placeholder 5">
            <a:extLst>
              <a:ext uri="{FF2B5EF4-FFF2-40B4-BE49-F238E27FC236}">
                <a16:creationId xmlns:a16="http://schemas.microsoft.com/office/drawing/2014/main" id="{FAEB1A14-461C-FD2D-1401-6B86FFEE22C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289B9BE-DAAB-C8C3-018B-E969EC13641A}"/>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722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EB8-4B64-4B9F-1B8B-D2A0C7617779}"/>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36D0668-A7F4-6DE7-92E7-04650950C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2A67FB-6A60-E30A-B96D-615AAF9C3C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72CF383-A8AE-7498-95E3-91B3632EA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90ED7-4B65-EB7F-60E6-0E763A9238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FA30D5D-4308-DED0-26E8-C6D689DA01FE}"/>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8" name="Footer Placeholder 7">
            <a:extLst>
              <a:ext uri="{FF2B5EF4-FFF2-40B4-BE49-F238E27FC236}">
                <a16:creationId xmlns:a16="http://schemas.microsoft.com/office/drawing/2014/main" id="{2EED3A9A-4CE0-FDC5-6E49-0AEB31D5324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323E6BC5-0E2B-99D1-D47F-2D357D6EACDF}"/>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115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ECC1-7557-3698-32D4-736DA8704B5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798CE21-9E06-DB1A-BBF2-5E7B84AE48C3}"/>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4" name="Footer Placeholder 3">
            <a:extLst>
              <a:ext uri="{FF2B5EF4-FFF2-40B4-BE49-F238E27FC236}">
                <a16:creationId xmlns:a16="http://schemas.microsoft.com/office/drawing/2014/main" id="{4665E851-F847-3985-995F-D0B1E6524878}"/>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A0E21AE-659E-24DB-771C-093A9BC90F9E}"/>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58630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EF721-298E-99A0-0C71-257164B836BC}"/>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3" name="Footer Placeholder 2">
            <a:extLst>
              <a:ext uri="{FF2B5EF4-FFF2-40B4-BE49-F238E27FC236}">
                <a16:creationId xmlns:a16="http://schemas.microsoft.com/office/drawing/2014/main" id="{6BAF5C54-01BC-EBFF-139E-34FB688034A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B0646CD6-C78A-26B1-B834-0D33803B56F9}"/>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24835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50FE-DF10-C96F-5373-57C95728B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629525A-85E4-5920-F001-D479665EB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B6E7F7C-F58A-0149-8A21-3C510AA59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47808-540F-15BD-C29E-F5244A9D74C5}"/>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6" name="Footer Placeholder 5">
            <a:extLst>
              <a:ext uri="{FF2B5EF4-FFF2-40B4-BE49-F238E27FC236}">
                <a16:creationId xmlns:a16="http://schemas.microsoft.com/office/drawing/2014/main" id="{38C7B28E-A759-963F-9FF8-326F612C867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DCE2440-9511-7924-973A-3ACC5383B0B4}"/>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94709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FAC8-7510-B6AC-6E17-44B7B924C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E9C03F10-CE03-6A00-9920-4480002B1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3BF3C6C5-CCA8-5206-44E1-919411F7E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1E160-33F4-7495-6FE3-901FD7D255BF}"/>
              </a:ext>
            </a:extLst>
          </p:cNvPr>
          <p:cNvSpPr>
            <a:spLocks noGrp="1"/>
          </p:cNvSpPr>
          <p:nvPr>
            <p:ph type="dt" sz="half" idx="10"/>
          </p:nvPr>
        </p:nvSpPr>
        <p:spPr/>
        <p:txBody>
          <a:bodyPr/>
          <a:lstStyle/>
          <a:p>
            <a:fld id="{D82E7272-1570-4293-B002-C49AE5794FE2}" type="datetimeFigureOut">
              <a:rPr lang="en-SG" smtClean="0"/>
              <a:t>13/6/24</a:t>
            </a:fld>
            <a:endParaRPr lang="en-SG"/>
          </a:p>
        </p:txBody>
      </p:sp>
      <p:sp>
        <p:nvSpPr>
          <p:cNvPr id="6" name="Footer Placeholder 5">
            <a:extLst>
              <a:ext uri="{FF2B5EF4-FFF2-40B4-BE49-F238E27FC236}">
                <a16:creationId xmlns:a16="http://schemas.microsoft.com/office/drawing/2014/main" id="{47B4E770-A160-144C-63EF-CE79F093A25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3FBE740-90F2-5A5D-33F5-09BF984567C8}"/>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27780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7080D-EE9B-5F71-98B8-017C114CF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E5A47F1-ACC6-753F-75B8-DD83F231B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7B63137-BD89-D9AB-8918-EC9B8B4CD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E7272-1570-4293-B002-C49AE5794FE2}" type="datetimeFigureOut">
              <a:rPr lang="en-SG" smtClean="0"/>
              <a:t>13/6/24</a:t>
            </a:fld>
            <a:endParaRPr lang="en-SG"/>
          </a:p>
        </p:txBody>
      </p:sp>
      <p:sp>
        <p:nvSpPr>
          <p:cNvPr id="5" name="Footer Placeholder 4">
            <a:extLst>
              <a:ext uri="{FF2B5EF4-FFF2-40B4-BE49-F238E27FC236}">
                <a16:creationId xmlns:a16="http://schemas.microsoft.com/office/drawing/2014/main" id="{0F9C4734-3C03-C60A-70F7-AEB8B76A4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77B57F42-3A09-C17F-AE72-AA39F5F01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6C14E-3B23-4B81-B381-A03644404171}" type="slidenum">
              <a:rPr lang="en-SG" smtClean="0"/>
              <a:t>‹#›</a:t>
            </a:fld>
            <a:endParaRPr lang="en-SG"/>
          </a:p>
        </p:txBody>
      </p:sp>
    </p:spTree>
    <p:extLst>
      <p:ext uri="{BB962C8B-B14F-4D97-AF65-F5344CB8AC3E}">
        <p14:creationId xmlns:p14="http://schemas.microsoft.com/office/powerpoint/2010/main" val="94659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37253526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76518"/>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ar-JO" sz="32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الثقة بتدبير الله في سفر دانيال</a:t>
            </a:r>
            <a:endParaRPr lang="en-US" sz="32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ar-JO" sz="32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دانيال 1</a:t>
            </a:r>
            <a:endParaRPr lang="en-US" sz="32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2131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ar-JO" sz="4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الله رجلاً يمتلك الله خطة</a:t>
            </a:r>
            <a:endParaRPr lang="en-US" sz="4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7" name="Rectangle 6">
            <a:extLst>
              <a:ext uri="{FF2B5EF4-FFF2-40B4-BE49-F238E27FC236}">
                <a16:creationId xmlns:a16="http://schemas.microsoft.com/office/drawing/2014/main" id="{8A348D4B-4BD1-518F-1ED6-ECDD5A746F31}"/>
              </a:ext>
            </a:extLst>
          </p:cNvPr>
          <p:cNvSpPr>
            <a:spLocks noChangeArrowheads="1"/>
          </p:cNvSpPr>
          <p:nvPr/>
        </p:nvSpPr>
        <p:spPr bwMode="auto">
          <a:xfrm>
            <a:off x="-1525" y="5773549"/>
            <a:ext cx="12192000" cy="1084451"/>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وعظ د. جيم هارملينغ</a:t>
            </a:r>
            <a:b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 • مؤسسة الدراسات اللاهوتية الأردنية</a:t>
            </a:r>
            <a:b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عديدة للتنزيل المجاني على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 </a:t>
            </a:r>
          </a:p>
        </p:txBody>
      </p:sp>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على رابط وعظ العهد القديم</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a:t>
            </a:r>
            <a:r>
              <a:rPr lang="en-US" sz="3733" b="1">
                <a:solidFill>
                  <a:srgbClr val="FFFFFF"/>
                </a:solidFill>
                <a:latin typeface="Arial" panose="020B0604020202020204" pitchFamily="34" charset="0"/>
                <a:ea typeface="ＭＳ Ｐゴシック" charset="0"/>
                <a:cs typeface="Arial" panose="020B0604020202020204" pitchFamily="34" charset="0"/>
              </a:rPr>
              <a:t>.org </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219170" eaLnBrk="1" fontAlgn="base" hangingPunct="1">
              <a:spcBef>
                <a:spcPct val="0"/>
              </a:spcBef>
              <a:spcAft>
                <a:spcPct val="0"/>
              </a:spcAft>
            </a:pPr>
            <a:r>
              <a:rPr lang="ar-JO" sz="4267" b="1" dirty="0">
                <a:solidFill>
                  <a:srgbClr val="FFFFFF"/>
                </a:solidFill>
                <a:latin typeface="Arial" charset="0"/>
                <a:cs typeface="Arial" charset="0"/>
              </a:rPr>
              <a:t>أحصل على العرض التقديمي والنص مجاناً</a:t>
            </a:r>
            <a:endParaRPr lang="en-US" sz="1467"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Babylonian captivity or Babylonian exile - Arkeonews">
            <a:extLst>
              <a:ext uri="{FF2B5EF4-FFF2-40B4-BE49-F238E27FC236}">
                <a16:creationId xmlns:a16="http://schemas.microsoft.com/office/drawing/2014/main" id="{1C88F9C8-15DE-DC7E-CE80-A55247C2C4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29D494-E499-87EA-BD72-ACB894923C4C}"/>
              </a:ext>
            </a:extLst>
          </p:cNvPr>
          <p:cNvSpPr txBox="1"/>
          <p:nvPr/>
        </p:nvSpPr>
        <p:spPr>
          <a:xfrm>
            <a:off x="1675384" y="291601"/>
            <a:ext cx="8841232" cy="689099"/>
          </a:xfrm>
          <a:prstGeom prst="rect">
            <a:avLst/>
          </a:prstGeom>
          <a:solidFill>
            <a:schemeClr val="tx1"/>
          </a:solidFill>
        </p:spPr>
        <p:txBody>
          <a:bodyPr wrap="square">
            <a:spAutoFit/>
          </a:bodyPr>
          <a:lstStyle/>
          <a:p>
            <a:pPr algn="ctr">
              <a:lnSpc>
                <a:spcPct val="115000"/>
              </a:lnSpc>
              <a:spcBef>
                <a:spcPts val="1200"/>
              </a:spcBef>
              <a:spcAft>
                <a:spcPts val="800"/>
              </a:spcAft>
            </a:pPr>
            <a:r>
              <a:rPr lang="ar-JO" sz="3600" b="1" dirty="0">
                <a:solidFill>
                  <a:schemeClr val="bg1"/>
                </a:solidFill>
                <a:latin typeface="Arial" panose="020B0604020202020204" pitchFamily="34" charset="0"/>
                <a:ea typeface="Calibri" panose="020F0502020204030204" pitchFamily="34" charset="0"/>
                <a:cs typeface="Arial" panose="020B0604020202020204" pitchFamily="34" charset="0"/>
              </a:rPr>
              <a:t>مقدمة: هل هناك رجل؟ هل هناك خطة</a:t>
            </a:r>
            <a:endParaRPr lang="en-SG"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579501-AD22-7CF6-BC0B-8861DE209F9F}"/>
              </a:ext>
            </a:extLst>
          </p:cNvPr>
          <p:cNvSpPr txBox="1"/>
          <p:nvPr/>
        </p:nvSpPr>
        <p:spPr>
          <a:xfrm>
            <a:off x="3048000" y="1862574"/>
            <a:ext cx="6096000" cy="1077218"/>
          </a:xfrm>
          <a:prstGeom prst="rect">
            <a:avLst/>
          </a:prstGeom>
          <a:solidFill>
            <a:schemeClr val="bg1"/>
          </a:solidFill>
          <a:ln>
            <a:solidFill>
              <a:schemeClr val="accent1"/>
            </a:solidFill>
          </a:ln>
        </p:spPr>
        <p:txBody>
          <a:bodyPr wrap="square">
            <a:spAutoFit/>
          </a:bodyPr>
          <a:lstStyle/>
          <a:p>
            <a:pPr algn="ctr"/>
            <a:r>
              <a:rPr lang="ar-JO" sz="3200" dirty="0">
                <a:latin typeface="Arial" panose="020B0604020202020204" pitchFamily="34" charset="0"/>
                <a:ea typeface="Calibri" panose="020F0502020204030204" pitchFamily="34" charset="0"/>
                <a:cs typeface="Arial" panose="020B0604020202020204" pitchFamily="34" charset="0"/>
              </a:rPr>
              <a:t>في الشمال</a:t>
            </a:r>
            <a:endParaRPr lang="ar-JO" sz="3200" dirty="0">
              <a:effectLst/>
              <a:latin typeface="Arial" panose="020B0604020202020204" pitchFamily="34" charset="0"/>
              <a:ea typeface="Calibri" panose="020F0502020204030204" pitchFamily="34" charset="0"/>
              <a:cs typeface="Arial" panose="020B0604020202020204" pitchFamily="34" charset="0"/>
            </a:endParaRPr>
          </a:p>
          <a:p>
            <a:pPr algn="ctr"/>
            <a:r>
              <a:rPr lang="ar-JO" sz="3200" dirty="0">
                <a:latin typeface="Arial" panose="020B0604020202020204" pitchFamily="34" charset="0"/>
                <a:ea typeface="Calibri" panose="020F0502020204030204" pitchFamily="34" charset="0"/>
                <a:cs typeface="Arial" panose="020B0604020202020204" pitchFamily="34" charset="0"/>
              </a:rPr>
              <a:t>19 ملك و200 سنة = كلهم أشرار</a:t>
            </a:r>
            <a:endParaRPr lang="en-SG"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91AC4C-C4C3-4DDC-C75B-DEB9CD90883F}"/>
              </a:ext>
            </a:extLst>
          </p:cNvPr>
          <p:cNvSpPr txBox="1"/>
          <p:nvPr/>
        </p:nvSpPr>
        <p:spPr>
          <a:xfrm>
            <a:off x="3058160" y="3041134"/>
            <a:ext cx="6096000" cy="1077218"/>
          </a:xfrm>
          <a:prstGeom prst="rect">
            <a:avLst/>
          </a:prstGeom>
          <a:solidFill>
            <a:schemeClr val="bg1"/>
          </a:solidFill>
          <a:ln>
            <a:solidFill>
              <a:schemeClr val="accent1"/>
            </a:solidFill>
          </a:ln>
        </p:spPr>
        <p:txBody>
          <a:bodyPr wrap="square">
            <a:spAutoFit/>
          </a:bodyPr>
          <a:lstStyle/>
          <a:p>
            <a:pPr algn="ctr"/>
            <a:r>
              <a:rPr lang="ar-JO" sz="3200" dirty="0">
                <a:latin typeface="Arial" panose="020B0604020202020204" pitchFamily="34" charset="0"/>
                <a:ea typeface="Calibri" panose="020F0502020204030204" pitchFamily="34" charset="0"/>
                <a:cs typeface="Arial" panose="020B0604020202020204" pitchFamily="34" charset="0"/>
              </a:rPr>
              <a:t>في الجنوب</a:t>
            </a:r>
            <a:endParaRPr lang="ar-JO" sz="3200" dirty="0">
              <a:effectLst/>
              <a:latin typeface="Arial" panose="020B0604020202020204" pitchFamily="34" charset="0"/>
              <a:ea typeface="Calibri" panose="020F0502020204030204" pitchFamily="34" charset="0"/>
              <a:cs typeface="Arial" panose="020B0604020202020204" pitchFamily="34" charset="0"/>
            </a:endParaRPr>
          </a:p>
          <a:p>
            <a:pPr algn="ctr"/>
            <a:r>
              <a:rPr lang="ar-JO" sz="3200" dirty="0">
                <a:latin typeface="Arial" panose="020B0604020202020204" pitchFamily="34" charset="0"/>
                <a:ea typeface="Calibri" panose="020F0502020204030204" pitchFamily="34" charset="0"/>
                <a:cs typeface="Arial" panose="020B0604020202020204" pitchFamily="34" charset="0"/>
              </a:rPr>
              <a:t>21 ملك و300 سنة = 7 صالحون</a:t>
            </a:r>
            <a:endParaRPr lang="en-SG"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2FDA13-510B-40F9-DBCE-C1A9EB7D449A}"/>
              </a:ext>
            </a:extLst>
          </p:cNvPr>
          <p:cNvSpPr txBox="1"/>
          <p:nvPr/>
        </p:nvSpPr>
        <p:spPr>
          <a:xfrm>
            <a:off x="2423160" y="4219694"/>
            <a:ext cx="7366000" cy="1077218"/>
          </a:xfrm>
          <a:prstGeom prst="rect">
            <a:avLst/>
          </a:prstGeom>
          <a:solidFill>
            <a:schemeClr val="bg1"/>
          </a:solidFill>
          <a:ln>
            <a:solidFill>
              <a:schemeClr val="accent1"/>
            </a:solidFill>
          </a:ln>
        </p:spPr>
        <p:txBody>
          <a:bodyPr wrap="square">
            <a:spAutoFit/>
          </a:bodyPr>
          <a:lstStyle/>
          <a:p>
            <a:pPr algn="ctr"/>
            <a:r>
              <a:rPr lang="ar-JO" sz="3200" dirty="0">
                <a:latin typeface="Arial" panose="020B0604020202020204" pitchFamily="34" charset="0"/>
                <a:ea typeface="Calibri" panose="020F0502020204030204" pitchFamily="34" charset="0"/>
                <a:cs typeface="Arial" panose="020B0604020202020204" pitchFamily="34" charset="0"/>
              </a:rPr>
              <a:t>عند مزجهم</a:t>
            </a:r>
            <a:r>
              <a:rPr lang="en-SG" sz="3200" dirty="0">
                <a:latin typeface="Arial" panose="020B0604020202020204" pitchFamily="34" charset="0"/>
                <a:ea typeface="Calibri" panose="020F0502020204030204" pitchFamily="34" charset="0"/>
                <a:cs typeface="Arial" panose="020B0604020202020204" pitchFamily="34" charset="0"/>
              </a:rPr>
              <a:t> </a:t>
            </a:r>
          </a:p>
          <a:p>
            <a:pPr algn="ctr"/>
            <a:r>
              <a:rPr lang="ar-JO" sz="3200" dirty="0">
                <a:latin typeface="Arial" panose="020B0604020202020204" pitchFamily="34" charset="0"/>
                <a:ea typeface="Calibri" panose="020F0502020204030204" pitchFamily="34" charset="0"/>
                <a:cs typeface="Arial" panose="020B0604020202020204" pitchFamily="34" charset="0"/>
              </a:rPr>
              <a:t>40 ملك و500 سنة = أزمة قيادة</a:t>
            </a:r>
            <a:endParaRPr lang="en-SG"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0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76200" y="-87086"/>
            <a:ext cx="12268200" cy="69600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425181"/>
            <a:ext cx="6101080" cy="1848711"/>
          </a:xfrm>
          <a:prstGeom prst="rect">
            <a:avLst/>
          </a:prstGeom>
          <a:noFill/>
        </p:spPr>
        <p:txBody>
          <a:bodyPr wrap="square">
            <a:spAutoFit/>
          </a:bodyPr>
          <a:lstStyle/>
          <a:p>
            <a:pPr algn="ctr">
              <a:lnSpc>
                <a:spcPct val="115000"/>
              </a:lnSpc>
              <a:spcBef>
                <a:spcPts val="1200"/>
              </a:spcBef>
              <a:spcAft>
                <a:spcPts val="800"/>
              </a:spcAft>
            </a:pPr>
            <a:r>
              <a:rPr lang="ar-JO"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قرار دانيال:</a:t>
            </a:r>
            <a:endParaRPr lang="en-SG" sz="3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ar-JO" sz="3200" b="1" dirty="0">
                <a:solidFill>
                  <a:schemeClr val="bg1"/>
                </a:solidFill>
                <a:latin typeface="Arial" panose="020B0604020202020204" pitchFamily="34" charset="0"/>
                <a:ea typeface="Calibri" panose="020F0502020204030204" pitchFamily="34" charset="0"/>
                <a:cs typeface="Arial" panose="020B0604020202020204" pitchFamily="34" charset="0"/>
              </a:rPr>
              <a:t>لن اساوم ولو قليلاً</a:t>
            </a:r>
            <a:endParaRPr lang="en-SG" sz="3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en-SG"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 دانيال 1</a:t>
            </a:r>
            <a:r>
              <a:rPr lang="en-SG"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SG"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678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2EEBF-0985-82CF-A8D0-58C5F1486DB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4103" name="Picture 7" descr="The City of Babylon | The Ancient Babylonian Empire">
            <a:extLst>
              <a:ext uri="{FF2B5EF4-FFF2-40B4-BE49-F238E27FC236}">
                <a16:creationId xmlns:a16="http://schemas.microsoft.com/office/drawing/2014/main" id="{68523AE1-4C48-6FAE-60B8-6081B3DFA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80" y="632460"/>
            <a:ext cx="7457440" cy="5593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97A460-EFA7-C700-E308-A50BBB2F8375}"/>
              </a:ext>
            </a:extLst>
          </p:cNvPr>
          <p:cNvSpPr txBox="1"/>
          <p:nvPr/>
        </p:nvSpPr>
        <p:spPr>
          <a:xfrm>
            <a:off x="340360" y="1267994"/>
            <a:ext cx="11511280" cy="4157805"/>
          </a:xfrm>
          <a:prstGeom prst="rect">
            <a:avLst/>
          </a:prstGeom>
          <a:solidFill>
            <a:schemeClr val="tx1"/>
          </a:solidFill>
        </p:spPr>
        <p:txBody>
          <a:bodyPr wrap="square">
            <a:spAutoFit/>
          </a:bodyPr>
          <a:lstStyle/>
          <a:p>
            <a:pPr algn="ctr">
              <a:lnSpc>
                <a:spcPct val="115000"/>
              </a:lnSpc>
              <a:spcBef>
                <a:spcPts val="1200"/>
              </a:spcBef>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يواجه دانيال إرث إسرائيل من القيادة السيئة</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indent="457200">
              <a:lnSpc>
                <a:spcPct val="115000"/>
              </a:lnSpc>
              <a:spcBef>
                <a:spcPts val="1200"/>
              </a:spcBef>
              <a:spcAft>
                <a:spcPts val="800"/>
              </a:spcAft>
            </a:pPr>
            <a:r>
              <a:rPr lang="en-SG" sz="24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ar-JO" sz="24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ملوك إسرائيل الأشرار</a:t>
            </a:r>
            <a:r>
              <a:rPr lang="en-SG" sz="24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ar-JO" sz="24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دانيال</a:t>
            </a:r>
            <a:r>
              <a:rPr lang="en-SG" sz="24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indent="457200">
              <a:lnSpc>
                <a:spcPct val="115000"/>
              </a:lnSpc>
              <a:spcBef>
                <a:spcPts val="1200"/>
              </a:spcBef>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آحاز تنازل واستسلم 			</a:t>
            </a:r>
            <a:r>
              <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كان دانيال مصمماً</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Bef>
                <a:spcPts val="1200"/>
              </a:spcBef>
              <a:spcAft>
                <a:spcPts val="800"/>
              </a:spcAft>
            </a:pP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فعل منسَّى الشر منذ شبابه ولوقت طويل</a:t>
            </a:r>
            <a:r>
              <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كان دانيال باراً منذ شبابه ولوقت طويل		</a:t>
            </a:r>
            <a:r>
              <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indent="457200">
              <a:lnSpc>
                <a:spcPct val="115000"/>
              </a:lnSpc>
              <a:spcBef>
                <a:spcPts val="1200"/>
              </a:spcBef>
              <a:spcAft>
                <a:spcPts val="800"/>
              </a:spcAft>
            </a:pP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قطع يهوياقيم السفر الذي لإرميا وأحرقه		</a:t>
            </a:r>
            <a:r>
              <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أطاع دانيال النص الكتابي الذي لإرميا</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indent="457200">
              <a:lnSpc>
                <a:spcPct val="115000"/>
              </a:lnSpc>
              <a:spcAft>
                <a:spcPts val="800"/>
              </a:spcAft>
            </a:pP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9969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850362"/>
            <a:ext cx="6101080" cy="556434"/>
          </a:xfrm>
          <a:prstGeom prst="rect">
            <a:avLst/>
          </a:prstGeom>
          <a:noFill/>
        </p:spPr>
        <p:txBody>
          <a:bodyPr wrap="square">
            <a:spAutoFit/>
          </a:bodyPr>
          <a:lstStyle/>
          <a:p>
            <a:pPr algn="ctr">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امتحان النزاهة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(1: 1-7)</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5BC714-D80F-D601-8D87-671B4FF0E990}"/>
              </a:ext>
            </a:extLst>
          </p:cNvPr>
          <p:cNvSpPr txBox="1"/>
          <p:nvPr/>
        </p:nvSpPr>
        <p:spPr>
          <a:xfrm>
            <a:off x="264414" y="2242225"/>
            <a:ext cx="6101080" cy="2145587"/>
          </a:xfrm>
          <a:prstGeom prst="rect">
            <a:avLst/>
          </a:prstGeom>
          <a:noFill/>
        </p:spPr>
        <p:txBody>
          <a:bodyPr wrap="square">
            <a:spAutoFit/>
          </a:bodyPr>
          <a:lstStyle/>
          <a:p>
            <a:pPr algn="ctr">
              <a:lnSpc>
                <a:spcPct val="115000"/>
              </a:lnSpc>
              <a:spcAft>
                <a:spcPts val="800"/>
              </a:spcAft>
            </a:pP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كانت هذه النظرة العالمية لبلاد ما بين النهرين تعددية بطبيعتها، ومؤمنة بالخرافات في طابعها، وجماعية في الممارسة.</a:t>
            </a:r>
          </a:p>
          <a:p>
            <a:pPr algn="ctr">
              <a:lnSpc>
                <a:spcPct val="115000"/>
              </a:lnSpc>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أندرو هيل</a:t>
            </a:r>
            <a:endParaRPr lang="en-SG"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866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841741"/>
            <a:ext cx="6101080" cy="558743"/>
          </a:xfrm>
          <a:prstGeom prst="rect">
            <a:avLst/>
          </a:prstGeom>
          <a:noFill/>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امتحان النزاهة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(1: 1-7)</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5BC714-D80F-D601-8D87-671B4FF0E990}"/>
              </a:ext>
            </a:extLst>
          </p:cNvPr>
          <p:cNvSpPr txBox="1"/>
          <p:nvPr/>
        </p:nvSpPr>
        <p:spPr>
          <a:xfrm>
            <a:off x="227203" y="1906945"/>
            <a:ext cx="6101080" cy="523220"/>
          </a:xfrm>
          <a:prstGeom prst="rect">
            <a:avLst/>
          </a:prstGeom>
          <a:noFill/>
        </p:spPr>
        <p:txBody>
          <a:bodyPr wrap="square">
            <a:spAutoFit/>
          </a:bodyPr>
          <a:lstStyle/>
          <a:p>
            <a:pPr algn="r" rtl="1"/>
            <a:r>
              <a:rPr lang="ar-JO" sz="2800" b="1" dirty="0">
                <a:solidFill>
                  <a:schemeClr val="bg1"/>
                </a:solidFill>
                <a:latin typeface="Arial" panose="020B0604020202020204" pitchFamily="34" charset="0"/>
                <a:cs typeface="Arial" panose="020B0604020202020204" pitchFamily="34" charset="0"/>
              </a:rPr>
              <a:t>التجاوب مع النزاهة </a:t>
            </a:r>
            <a:r>
              <a:rPr lang="ar-JO" sz="2800" dirty="0">
                <a:solidFill>
                  <a:schemeClr val="bg1"/>
                </a:solidFill>
                <a:latin typeface="Arial" panose="020B0604020202020204" pitchFamily="34" charset="0"/>
                <a:cs typeface="Arial" panose="020B0604020202020204" pitchFamily="34" charset="0"/>
              </a:rPr>
              <a:t>(1: 8-16)</a:t>
            </a:r>
          </a:p>
        </p:txBody>
      </p:sp>
      <p:sp>
        <p:nvSpPr>
          <p:cNvPr id="6" name="TextBox 5">
            <a:extLst>
              <a:ext uri="{FF2B5EF4-FFF2-40B4-BE49-F238E27FC236}">
                <a16:creationId xmlns:a16="http://schemas.microsoft.com/office/drawing/2014/main" id="{17CDA24E-D4C8-702E-C700-09AA134DDF69}"/>
              </a:ext>
            </a:extLst>
          </p:cNvPr>
          <p:cNvSpPr txBox="1"/>
          <p:nvPr/>
        </p:nvSpPr>
        <p:spPr>
          <a:xfrm>
            <a:off x="726440" y="2776287"/>
            <a:ext cx="5369560" cy="558743"/>
          </a:xfrm>
          <a:prstGeom prst="rect">
            <a:avLst/>
          </a:prstGeom>
          <a:noFill/>
          <a:ln>
            <a:solidFill>
              <a:schemeClr val="accent6">
                <a:lumMod val="50000"/>
              </a:schemeClr>
            </a:solidFill>
          </a:ln>
        </p:spPr>
        <p:txBody>
          <a:bodyPr wrap="square">
            <a:spAutoFit/>
          </a:bodyPr>
          <a:lstStyle/>
          <a:p>
            <a:pPr marL="342900" lvl="0" indent="-342900" algn="r" rtl="1">
              <a:lnSpc>
                <a:spcPct val="115000"/>
              </a:lnSpc>
              <a:spcBef>
                <a:spcPts val="1200"/>
              </a:spcBef>
              <a:spcAft>
                <a:spcPts val="800"/>
              </a:spcAft>
              <a:buFont typeface="Symbol" panose="05050102010706020507" pitchFamily="18" charset="2"/>
              <a:buChar char=""/>
            </a:pP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بناء القناعات في القلب</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14D502-A0C0-5C80-854D-9B80D1392AC1}"/>
              </a:ext>
            </a:extLst>
          </p:cNvPr>
          <p:cNvSpPr txBox="1"/>
          <p:nvPr/>
        </p:nvSpPr>
        <p:spPr>
          <a:xfrm>
            <a:off x="726440" y="3545841"/>
            <a:ext cx="5369560" cy="558743"/>
          </a:xfrm>
          <a:prstGeom prst="rect">
            <a:avLst/>
          </a:prstGeom>
          <a:noFill/>
          <a:ln>
            <a:solidFill>
              <a:schemeClr val="accent6">
                <a:lumMod val="50000"/>
              </a:schemeClr>
            </a:solidFill>
          </a:ln>
        </p:spPr>
        <p:txBody>
          <a:bodyPr wrap="square">
            <a:spAutoFit/>
          </a:bodyPr>
          <a:lstStyle/>
          <a:p>
            <a:pPr marL="342900" lvl="0" indent="-342900" algn="r" rtl="1">
              <a:lnSpc>
                <a:spcPct val="115000"/>
              </a:lnSpc>
              <a:spcBef>
                <a:spcPts val="1200"/>
              </a:spcBef>
              <a:spcAft>
                <a:spcPts val="800"/>
              </a:spcAft>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معرفة حدودك</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8934BEE-A842-2A32-6D0A-B265787BBA81}"/>
              </a:ext>
            </a:extLst>
          </p:cNvPr>
          <p:cNvSpPr txBox="1"/>
          <p:nvPr/>
        </p:nvSpPr>
        <p:spPr>
          <a:xfrm>
            <a:off x="726440" y="4364711"/>
            <a:ext cx="5369560" cy="558743"/>
          </a:xfrm>
          <a:prstGeom prst="rect">
            <a:avLst/>
          </a:prstGeom>
          <a:noFill/>
          <a:ln>
            <a:solidFill>
              <a:schemeClr val="accent6">
                <a:lumMod val="50000"/>
              </a:schemeClr>
            </a:solidFill>
          </a:ln>
        </p:spPr>
        <p:txBody>
          <a:bodyPr wrap="square">
            <a:spAutoFit/>
          </a:bodyPr>
          <a:lstStyle/>
          <a:p>
            <a:pPr marL="342900" lvl="0" indent="-342900" algn="r" rtl="1">
              <a:lnSpc>
                <a:spcPct val="115000"/>
              </a:lnSpc>
              <a:spcBef>
                <a:spcPts val="1200"/>
              </a:spcBef>
              <a:spcAft>
                <a:spcPts val="800"/>
              </a:spcAft>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تعرف على مكان التفاوض</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8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841741"/>
            <a:ext cx="6101080" cy="556434"/>
          </a:xfrm>
          <a:prstGeom prst="rect">
            <a:avLst/>
          </a:prstGeom>
          <a:noFill/>
        </p:spPr>
        <p:txBody>
          <a:bodyPr wrap="square">
            <a:spAutoFit/>
          </a:bodyPr>
          <a:lstStyle/>
          <a:p>
            <a:pPr algn="r" rtl="1">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امتحان النزاهة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(1: 1-7)</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5BC714-D80F-D601-8D87-671B4FF0E990}"/>
              </a:ext>
            </a:extLst>
          </p:cNvPr>
          <p:cNvSpPr txBox="1"/>
          <p:nvPr/>
        </p:nvSpPr>
        <p:spPr>
          <a:xfrm>
            <a:off x="227203" y="1906945"/>
            <a:ext cx="6101080"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التجاوب مع النزاهة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 8-16)</a:t>
            </a:r>
          </a:p>
        </p:txBody>
      </p:sp>
      <p:sp>
        <p:nvSpPr>
          <p:cNvPr id="7" name="TextBox 6">
            <a:extLst>
              <a:ext uri="{FF2B5EF4-FFF2-40B4-BE49-F238E27FC236}">
                <a16:creationId xmlns:a16="http://schemas.microsoft.com/office/drawing/2014/main" id="{41E94CFB-E805-B9C6-1EEA-D34231465A4B}"/>
              </a:ext>
            </a:extLst>
          </p:cNvPr>
          <p:cNvSpPr txBox="1"/>
          <p:nvPr/>
        </p:nvSpPr>
        <p:spPr>
          <a:xfrm>
            <a:off x="264414" y="2936626"/>
            <a:ext cx="6101080" cy="556434"/>
          </a:xfrm>
          <a:prstGeom prst="rect">
            <a:avLst/>
          </a:prstGeom>
          <a:noFill/>
        </p:spPr>
        <p:txBody>
          <a:bodyPr wrap="square">
            <a:spAutoFit/>
          </a:bodyPr>
          <a:lstStyle/>
          <a:p>
            <a:pPr algn="r" rtl="1">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تدبير الله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(1: 17-21)</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619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3F3B243-EF0E-1674-0498-3FEC92A25FBC}"/>
              </a:ext>
            </a:extLst>
          </p:cNvPr>
          <p:cNvSpPr txBox="1"/>
          <p:nvPr/>
        </p:nvSpPr>
        <p:spPr>
          <a:xfrm>
            <a:off x="256286" y="159509"/>
            <a:ext cx="6126480" cy="3970318"/>
          </a:xfrm>
          <a:prstGeom prst="rect">
            <a:avLst/>
          </a:prstGeom>
          <a:noFill/>
        </p:spPr>
        <p:txBody>
          <a:bodyPr wrap="square">
            <a:spAutoFit/>
          </a:bodyPr>
          <a:lstStyle/>
          <a:p>
            <a:pPr algn="ctr">
              <a:spcBef>
                <a:spcPts val="1200"/>
              </a:spcBef>
            </a:pPr>
            <a:r>
              <a:rPr lang="ar-JO" sz="2800" dirty="0">
                <a:solidFill>
                  <a:schemeClr val="bg1"/>
                </a:solidFill>
                <a:latin typeface="Arial" panose="020B0604020202020204" pitchFamily="34" charset="0"/>
                <a:ea typeface="Arial Unicode MS"/>
                <a:cs typeface="Arial" panose="020B0604020202020204" pitchFamily="34" charset="0"/>
              </a:rPr>
              <a:t>شهد</a:t>
            </a:r>
            <a:r>
              <a:rPr lang="ar-JO" sz="2800" dirty="0">
                <a:solidFill>
                  <a:schemeClr val="bg1"/>
                </a:solidFill>
                <a:effectLst/>
                <a:latin typeface="Arial" panose="020B0604020202020204" pitchFamily="34" charset="0"/>
                <a:ea typeface="Arial Unicode MS"/>
                <a:cs typeface="Arial" panose="020B0604020202020204" pitchFamily="34" charset="0"/>
              </a:rPr>
              <a:t> طول عمر دانيال شهد على كل من سيادة الله على الأمم وأمانته لشعبه إسرائيل، فحتى عندما صمد دانيال بعد ملوك الإمبراطورية البابلية، كذلك ظل شعب الله في السبي وسُمح لهم في النهاية بالعودة إلى وطنهم بسبب وعد العهد. . . وبالمثل فإن وجود الإسرائيلي المسمى دانيال في البلاط الملكي، لسبعة ملوك بابليين وأول ملك من ملوك فارس، كان بمثابة تذكير ملموس بأن الله هو الذي يقيم الملوك ويعزلهم.</a:t>
            </a:r>
            <a:endParaRPr lang="en-SG" sz="2800" dirty="0">
              <a:solidFill>
                <a:schemeClr val="bg1"/>
              </a:solidFill>
              <a:effectLst/>
              <a:latin typeface="Arial" panose="020B0604020202020204" pitchFamily="34" charset="0"/>
              <a:ea typeface="Arial Unicode MS"/>
              <a:cs typeface="Arial" panose="020B0604020202020204" pitchFamily="34" charset="0"/>
            </a:endParaRPr>
          </a:p>
          <a:p>
            <a:pPr algn="ctr"/>
            <a:r>
              <a:rPr lang="ar-JO" sz="2800" b="1" dirty="0">
                <a:solidFill>
                  <a:schemeClr val="bg1"/>
                </a:solidFill>
                <a:effectLst/>
                <a:latin typeface="Arial" panose="020B0604020202020204" pitchFamily="34" charset="0"/>
                <a:ea typeface="Arial Unicode MS"/>
                <a:cs typeface="Arial" panose="020B0604020202020204" pitchFamily="34" charset="0"/>
              </a:rPr>
              <a:t>آندرو هيل</a:t>
            </a:r>
            <a:endParaRPr lang="en-SG" sz="2800" dirty="0">
              <a:solidFill>
                <a:schemeClr val="bg1"/>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8025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348</Words>
  <Application>Microsoft Macintosh PowerPoint</Application>
  <PresentationFormat>Widescreen</PresentationFormat>
  <Paragraphs>38</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ＭＳ Ｐゴシック</vt:lpstr>
      <vt:lpstr>Arial</vt:lpstr>
      <vt:lpstr>Calibri</vt:lpstr>
      <vt:lpstr>Calibri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على رابط وعظ العهد القديم BibleStudyDownloads.org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8</cp:revision>
  <dcterms:created xsi:type="dcterms:W3CDTF">2023-02-03T06:01:14Z</dcterms:created>
  <dcterms:modified xsi:type="dcterms:W3CDTF">2024-06-13T19:20:18Z</dcterms:modified>
</cp:coreProperties>
</file>