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0" r:id="rId3"/>
    <p:sldMasterId id="2147483714" r:id="rId4"/>
    <p:sldMasterId id="2147483728" r:id="rId5"/>
    <p:sldMasterId id="2147483742" r:id="rId6"/>
  </p:sldMasterIdLst>
  <p:notesMasterIdLst>
    <p:notesMasterId r:id="rId62"/>
  </p:notesMasterIdLst>
  <p:sldIdLst>
    <p:sldId id="670" r:id="rId7"/>
    <p:sldId id="4796" r:id="rId8"/>
    <p:sldId id="4797" r:id="rId9"/>
    <p:sldId id="4798" r:id="rId10"/>
    <p:sldId id="4799" r:id="rId11"/>
    <p:sldId id="523" r:id="rId12"/>
    <p:sldId id="425" r:id="rId13"/>
    <p:sldId id="372" r:id="rId14"/>
    <p:sldId id="524" r:id="rId15"/>
    <p:sldId id="4800" r:id="rId16"/>
    <p:sldId id="4801" r:id="rId17"/>
    <p:sldId id="539" r:id="rId18"/>
    <p:sldId id="538" r:id="rId19"/>
    <p:sldId id="390" r:id="rId20"/>
    <p:sldId id="388" r:id="rId21"/>
    <p:sldId id="391" r:id="rId22"/>
    <p:sldId id="389" r:id="rId23"/>
    <p:sldId id="414" r:id="rId24"/>
    <p:sldId id="426" r:id="rId25"/>
    <p:sldId id="530" r:id="rId26"/>
    <p:sldId id="375" r:id="rId27"/>
    <p:sldId id="554" r:id="rId28"/>
    <p:sldId id="546" r:id="rId29"/>
    <p:sldId id="551" r:id="rId30"/>
    <p:sldId id="553" r:id="rId31"/>
    <p:sldId id="550" r:id="rId32"/>
    <p:sldId id="376" r:id="rId33"/>
    <p:sldId id="5690" r:id="rId34"/>
    <p:sldId id="541" r:id="rId35"/>
    <p:sldId id="4802" r:id="rId36"/>
    <p:sldId id="556" r:id="rId37"/>
    <p:sldId id="4803" r:id="rId38"/>
    <p:sldId id="435" r:id="rId39"/>
    <p:sldId id="552" r:id="rId40"/>
    <p:sldId id="544" r:id="rId41"/>
    <p:sldId id="545" r:id="rId42"/>
    <p:sldId id="525" r:id="rId43"/>
    <p:sldId id="526" r:id="rId44"/>
    <p:sldId id="543" r:id="rId45"/>
    <p:sldId id="547" r:id="rId46"/>
    <p:sldId id="527" r:id="rId47"/>
    <p:sldId id="430" r:id="rId48"/>
    <p:sldId id="4804" r:id="rId49"/>
    <p:sldId id="419" r:id="rId50"/>
    <p:sldId id="548" r:id="rId51"/>
    <p:sldId id="5691" r:id="rId52"/>
    <p:sldId id="411" r:id="rId53"/>
    <p:sldId id="377" r:id="rId54"/>
    <p:sldId id="559" r:id="rId55"/>
    <p:sldId id="392" r:id="rId56"/>
    <p:sldId id="418" r:id="rId57"/>
    <p:sldId id="4831" r:id="rId58"/>
    <p:sldId id="555" r:id="rId59"/>
    <p:sldId id="406" r:id="rId60"/>
    <p:sldId id="557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A6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721" autoAdjust="0"/>
    <p:restoredTop sz="94249" autoAdjust="0"/>
  </p:normalViewPr>
  <p:slideViewPr>
    <p:cSldViewPr snapToGrid="0" snapToObjects="1">
      <p:cViewPr>
        <p:scale>
          <a:sx n="87" d="100"/>
          <a:sy n="87" d="100"/>
        </p:scale>
        <p:origin x="2576" y="1080"/>
      </p:cViewPr>
      <p:guideLst>
        <p:guide orient="horz" pos="2160"/>
        <p:guide pos="2880"/>
      </p:guideLst>
    </p:cSldViewPr>
  </p:slideViewPr>
  <p:outlineViewPr>
    <p:cViewPr>
      <p:scale>
        <a:sx n="33" d="100"/>
        <a:sy n="33" d="100"/>
      </p:scale>
      <p:origin x="0" y="198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heonion.com/features/new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theonion.com/issue/3102/" TargetMode="External"/><Relationship Id="rId4" Type="http://schemas.openxmlformats.org/officeDocument/2006/relationships/hyperlink" Target="http://www.theonion.com/channels/surviva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heonion.com/features/new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theonion.com/issue/3102/" TargetMode="External"/><Relationship Id="rId4" Type="http://schemas.openxmlformats.org/officeDocument/2006/relationships/hyperlink" Target="http://www.theonion.com/channels/surviva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heatlantic.com/entertainment/archive/2014/08/the-brilliant-nihilism-of-the-leftovers/375563/"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google.com/search?tbs=sbi:AMhZZitUpU9E4L0Hyrz4lsSfSqbjYYCtYcQjkzuWG3xo6-4rJgMsH1_18r8C7QeYOyJKhCtz3zOsrfKt-q3QNM5BeKdAdTsfq-LFmu-2V1B5nYvXxIL2ip0T-Rc0sYY0LM9iG99bN4v63nUerAmqELimsHWS2T0k4166kE1MfSmVtDflTSapeHcex0OFsXvrIU0NMdCh1dyoLsDTtPOGvgTsn5f8HMrEoXw&amp;ei=Nd44VI7tO8aluQTJ1oCoAg" TargetMode="External"/><Relationship Id="rId4" Type="http://schemas.openxmlformats.org/officeDocument/2006/relationships/hyperlink" Target="http://www.google.com/search?safe=active&amp;imgurl=http://cdn.theatlantic.com/static/newsroom/img/mt/2014/08/The_Leftovers/lead.jpg?n9uvlc&amp;imgrefurl=http://www.theatlantic.com/entertainment/archive/2014/08/the-brilliant-nihilism-of-the-leftovers/375563/&amp;h=427&amp;w=570&amp;ndsp=13&amp;biw=798&amp;bih=643&amp;tbm=isch&amp;tbs=simg:CAQSWQkfLHDzTfSSuxpFCxCwjKcIGjwKOggCEhS4CKUJowm3CNMbwA6oCf8Jmgj4CRogj74wOvv87jkbXO_1kRstQqtaq2qMAxotci0urHwDT2FEMIYvZRk8jAtaz"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Is the death rate</a:t>
            </a:r>
            <a:r>
              <a:rPr lang="en-US" b="0" baseline="0" dirty="0"/>
              <a:t> goinng up or going down?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Although the number of deaths increased over the 75 years, the risk of dying decreased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NCHS Data Brief</a:t>
            </a:r>
          </a:p>
          <a:p>
            <a:r>
              <a:rPr lang="en-US" b="0" dirty="0"/>
              <a:t>Number 88, March 2012</a:t>
            </a:r>
          </a:p>
          <a:p>
            <a:r>
              <a:rPr lang="en-US" b="0" dirty="0"/>
              <a:t>Donna L. Hoyert, Ph.D.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http://www.cdc.gov/nchs/data/databriefs/db88.htm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Onion:</a:t>
            </a:r>
            <a:r>
              <a:rPr lang="en-US" baseline="0" dirty="0"/>
              <a:t> America</a:t>
            </a:r>
            <a:r>
              <a:rPr lang="fr-FR" baseline="0" dirty="0"/>
              <a:t>'</a:t>
            </a:r>
            <a:r>
              <a:rPr lang="en-US" baseline="0" dirty="0"/>
              <a:t>s Finest News Source, reports…</a:t>
            </a:r>
          </a:p>
          <a:p>
            <a:r>
              <a:rPr lang="en-US" dirty="0"/>
              <a:t>GENEVA, SWITZERLAND—World Health Organization officials expressed disappointment Monday at the group</a:t>
            </a:r>
            <a:r>
              <a:rPr lang="fr-FR" dirty="0"/>
              <a:t>'</a:t>
            </a:r>
            <a:r>
              <a:rPr lang="en-US" dirty="0"/>
              <a:t>s finding that, despite the enormous efforts of doctors, rescue workers and other medical professionals worldwide, the global death rate remains constant at 100 percent.</a:t>
            </a:r>
          </a:p>
          <a:p>
            <a:r>
              <a:rPr lang="en-US" dirty="0"/>
              <a:t>Death, a metabolic affliction causing total shutdown of all life functions, has long been considered humanity</a:t>
            </a:r>
            <a:r>
              <a:rPr lang="fr-FR" dirty="0"/>
              <a:t>'</a:t>
            </a:r>
            <a:r>
              <a:rPr lang="en-US" dirty="0"/>
              <a:t>s number one health concern. Responsible for 100 percent of all recorded fatalities worldwide, the condition has no cure.</a:t>
            </a:r>
          </a:p>
          <a:p>
            <a:r>
              <a:rPr lang="en-US" dirty="0"/>
              <a:t>"I was really hoping, what with all those new radiology treatments, rescue helicopters, aerobics TV shows and what have you, that we might at least make a dent in it this year," WHO Director General Dr. Gernst Bladt said. "Unfortunately, it would appear that the death rate remains constant and total, as it has inviolably since the dawn of time."</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pl-PL" dirty="0">
                <a:hlinkClick r:id="rId3"/>
              </a:rPr>
              <a:t>News</a:t>
            </a:r>
            <a:r>
              <a:rPr lang="pl-PL" dirty="0"/>
              <a:t> • </a:t>
            </a:r>
            <a:r>
              <a:rPr lang="pl-PL" dirty="0">
                <a:hlinkClick r:id="rId4"/>
              </a:rPr>
              <a:t>survival</a:t>
            </a:r>
            <a:r>
              <a:rPr lang="pl-PL" dirty="0"/>
              <a:t> • </a:t>
            </a:r>
            <a:r>
              <a:rPr lang="pl-PL" dirty="0">
                <a:hlinkClick r:id="rId5"/>
              </a:rPr>
              <a:t>ISSUE 31•02</a:t>
            </a:r>
            <a:r>
              <a:rPr lang="pl-PL" dirty="0"/>
              <a:t> • Jan 22, 1997 </a:t>
            </a:r>
          </a:p>
          <a:p>
            <a:pPr marL="0" marR="0" indent="0" algn="l" defTabSz="457200" rtl="0" eaLnBrk="1" fontAlgn="auto" latinLnBrk="0" hangingPunct="1">
              <a:lnSpc>
                <a:spcPct val="100000"/>
              </a:lnSpc>
              <a:spcBef>
                <a:spcPts val="0"/>
              </a:spcBef>
              <a:spcAft>
                <a:spcPts val="0"/>
              </a:spcAft>
              <a:buClrTx/>
              <a:buSzTx/>
              <a:buFontTx/>
              <a:buNone/>
              <a:tabLst/>
              <a:defRPr/>
            </a:pPr>
            <a:r>
              <a:rPr lang="pl-PL" dirty="0"/>
              <a:t>http://</a:t>
            </a:r>
            <a:r>
              <a:rPr lang="pl-PL" dirty="0" err="1"/>
              <a:t>www.theonion.com</a:t>
            </a:r>
            <a:r>
              <a:rPr lang="pl-PL" dirty="0"/>
              <a:t>/</a:t>
            </a:r>
            <a:r>
              <a:rPr lang="pl-PL" dirty="0" err="1"/>
              <a:t>articles</a:t>
            </a:r>
            <a:r>
              <a:rPr lang="pl-PL" dirty="0"/>
              <a:t>/world-death-rate-holding-steady-at-100-percent,1670/</a:t>
            </a:r>
          </a:p>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Onion</a:t>
            </a:r>
            <a:r>
              <a:rPr lang="en-US" baseline="0" dirty="0"/>
              <a:t> continues in this article entitled “</a:t>
            </a:r>
            <a:r>
              <a:rPr lang="en-US" b="1" dirty="0"/>
              <a:t>World Death Rate Holding Steady At 100 Percent”</a:t>
            </a:r>
            <a:r>
              <a:rPr lang="en-US" baseline="0" dirty="0"/>
              <a:t>…</a:t>
            </a:r>
          </a:p>
          <a:p>
            <a:r>
              <a:rPr lang="en-US" dirty="0"/>
              <a:t>“Many are suggesting that the high mortality rate represents a massive failure on the part of the planet</a:t>
            </a:r>
            <a:r>
              <a:rPr lang="fr-FR" dirty="0"/>
              <a:t>'</a:t>
            </a:r>
            <a:r>
              <a:rPr lang="en-US" dirty="0"/>
              <a:t>s health care workers.</a:t>
            </a:r>
          </a:p>
          <a:p>
            <a:r>
              <a:rPr lang="en-US" dirty="0"/>
              <a:t>"The inability of doctors and scientists to adequately address this issue of death is nothing less than a scandal," concerned parent Marcia Gretto said. "Do you have any idea what a full-blown case of death looks like? Well, I do, and believe me, it</a:t>
            </a:r>
            <a:r>
              <a:rPr lang="fr-FR" dirty="0"/>
              <a:t>'</a:t>
            </a:r>
            <a:r>
              <a:rPr lang="en-US" dirty="0"/>
              <a:t>s not pretty. In prolonged cases, total decomposition of the corpse is the result."</a:t>
            </a:r>
          </a:p>
          <a:p>
            <a:r>
              <a:rPr lang="en-US" dirty="0"/>
              <a:t>"What about the children?" the visibly moved Gretto added.</a:t>
            </a:r>
          </a:p>
          <a:p>
            <a:r>
              <a:rPr lang="en-US" dirty="0"/>
              <a:t>"At this early date, I don</a:t>
            </a:r>
            <a:r>
              <a:rPr lang="fr-FR" dirty="0"/>
              <a:t>'</a:t>
            </a:r>
            <a:r>
              <a:rPr lang="en-US" dirty="0"/>
              <a:t>t want to start making broad generalizations," Citizens for Safety</a:t>
            </a:r>
            <a:r>
              <a:rPr lang="fr-FR" dirty="0"/>
              <a:t>'</a:t>
            </a:r>
            <a:r>
              <a:rPr lang="en-US" dirty="0"/>
              <a:t>s Robert Hemmlin said, "but it is beginning to seem possible that birth—as well as the subsequent life cycle that follows it—may be a serious safety risk for all those involved."</a:t>
            </a:r>
          </a:p>
          <a:p>
            <a:r>
              <a:rPr lang="en-US" dirty="0"/>
              <a:t>Death, experts say, affects not only the dead, but the non-dead as well.”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pl-PL" dirty="0">
                <a:hlinkClick r:id="rId3"/>
              </a:rPr>
              <a:t>News</a:t>
            </a:r>
            <a:r>
              <a:rPr lang="pl-PL" dirty="0"/>
              <a:t> • </a:t>
            </a:r>
            <a:r>
              <a:rPr lang="pl-PL" dirty="0">
                <a:hlinkClick r:id="rId4"/>
              </a:rPr>
              <a:t>survival</a:t>
            </a:r>
            <a:r>
              <a:rPr lang="pl-PL" dirty="0"/>
              <a:t> • </a:t>
            </a:r>
            <a:r>
              <a:rPr lang="pl-PL" dirty="0">
                <a:hlinkClick r:id="rId5"/>
              </a:rPr>
              <a:t>ISSUE 31•02</a:t>
            </a:r>
            <a:r>
              <a:rPr lang="pl-PL" dirty="0"/>
              <a:t> • Jan 22, 1997 </a:t>
            </a:r>
          </a:p>
          <a:p>
            <a:pPr marL="0" marR="0" indent="0" algn="l" defTabSz="457200" rtl="0" eaLnBrk="1" fontAlgn="auto" latinLnBrk="0" hangingPunct="1">
              <a:lnSpc>
                <a:spcPct val="100000"/>
              </a:lnSpc>
              <a:spcBef>
                <a:spcPts val="0"/>
              </a:spcBef>
              <a:spcAft>
                <a:spcPts val="0"/>
              </a:spcAft>
              <a:buClrTx/>
              <a:buSzTx/>
              <a:buFontTx/>
              <a:buNone/>
              <a:tabLst/>
              <a:defRPr/>
            </a:pPr>
            <a:r>
              <a:rPr lang="pl-PL" dirty="0"/>
              <a:t>http://</a:t>
            </a:r>
            <a:r>
              <a:rPr lang="pl-PL" dirty="0" err="1"/>
              <a:t>www.theonion.com</a:t>
            </a:r>
            <a:r>
              <a:rPr lang="pl-PL" dirty="0"/>
              <a:t>/</a:t>
            </a:r>
            <a:r>
              <a:rPr lang="pl-PL" dirty="0" err="1"/>
              <a:t>articles</a:t>
            </a:r>
            <a:r>
              <a:rPr lang="pl-PL" dirty="0"/>
              <a:t>/world-death-rate-holding-steady-at-100-percent,1670/</a:t>
            </a:r>
          </a:p>
          <a:p>
            <a:endParaRPr lang="en-US" dirty="0">
              <a:cs typeface="ＭＳ Ｐゴシック" charset="0"/>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unfortunate part of this common destiny is that it causes people to sin terribly in their madness (9:3).</a:t>
            </a:r>
            <a:r>
              <a:rPr lang="en-SG" dirty="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ffectLst/>
                <a:hlinkClick r:id="rId3"/>
              </a:rPr>
              <a:t>The Brilliant Nihilism of The Leftovers - The Atlantic</a:t>
            </a:r>
            <a:r>
              <a:rPr lang="en-US" dirty="0">
                <a:hlinkClick r:id="rId3"/>
              </a:rPr>
              <a:t>www.theatlantic.com</a:t>
            </a:r>
            <a:r>
              <a:rPr lang="en-US" dirty="0">
                <a:hlinkClick r:id="rId4"/>
              </a:rPr>
              <a:t>570 × 427</a:t>
            </a:r>
            <a:r>
              <a:rPr lang="en-US" dirty="0">
                <a:hlinkClick r:id="rId5"/>
              </a:rPr>
              <a:t>Search by image</a:t>
            </a:r>
            <a:r>
              <a:rPr lang="en-US" dirty="0">
                <a:effectLst/>
              </a:rPr>
              <a:t>The Brilliant Nihilism of The Leftovers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may not make all the right</a:t>
            </a:r>
            <a:r>
              <a:rPr lang="en-US" sz="1200" kern="1200" baseline="0" dirty="0">
                <a:solidFill>
                  <a:schemeClr val="tx1"/>
                </a:solidFill>
                <a:effectLst/>
                <a:latin typeface="+mn-lt"/>
                <a:ea typeface="+mn-ea"/>
                <a:cs typeface="+mn-cs"/>
              </a:rPr>
              <a:t> decisions, but at least we are still alive!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Paradise before Christ's death was part of OT Sheol, or the underworld of the dead, both saved and unsaved. But Jesus brought Paradise up to God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OB-38-Salvation-45</a:t>
            </a:r>
          </a:p>
          <a:p>
            <a:r>
              <a:rPr lang="en-US" dirty="0"/>
              <a:t>OP-Eccles9:1-18—slide 28</a:t>
            </a:r>
          </a:p>
          <a:p>
            <a:r>
              <a:rPr lang="en-US" dirty="0"/>
              <a:t>NS-08-2Cor-268</a:t>
            </a:r>
          </a:p>
          <a:p>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pitchFamily="34" charset="0"/>
            </a:endParaRPr>
          </a:p>
        </p:txBody>
      </p:sp>
    </p:spTree>
    <p:extLst>
      <p:ext uri="{BB962C8B-B14F-4D97-AF65-F5344CB8AC3E}">
        <p14:creationId xmlns:p14="http://schemas.microsoft.com/office/powerpoint/2010/main" val="2924848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know </a:t>
            </a:r>
            <a:r>
              <a:rPr lang="en-US" sz="1200" i="1" kern="1200" dirty="0">
                <a:solidFill>
                  <a:schemeClr val="tx1"/>
                </a:solidFill>
                <a:effectLst/>
                <a:latin typeface="+mn-lt"/>
                <a:ea typeface="+mn-ea"/>
                <a:cs typeface="+mn-cs"/>
              </a:rPr>
              <a:t>nothing</a:t>
            </a:r>
            <a:r>
              <a:rPr lang="en-US" sz="1200" kern="1200" dirty="0">
                <a:solidFill>
                  <a:schemeClr val="tx1"/>
                </a:solidFill>
                <a:effectLst/>
                <a:latin typeface="+mn-lt"/>
                <a:ea typeface="+mn-ea"/>
                <a:cs typeface="+mn-cs"/>
              </a:rPr>
              <a:t> of what will happen to you except that you will </a:t>
            </a:r>
            <a:r>
              <a:rPr lang="en-US" sz="1200" i="1" kern="1200" dirty="0">
                <a:solidFill>
                  <a:schemeClr val="tx1"/>
                </a:solidFill>
                <a:effectLst/>
                <a:latin typeface="+mn-lt"/>
                <a:ea typeface="+mn-ea"/>
                <a:cs typeface="+mn-cs"/>
              </a:rPr>
              <a:t>die</a:t>
            </a:r>
            <a:r>
              <a:rPr lang="en-SG" sz="1200" i="0" kern="1200" dirty="0">
                <a:solidFill>
                  <a:schemeClr val="tx1"/>
                </a:solidFill>
                <a:effectLst/>
                <a:latin typeface="+mn-lt"/>
                <a:ea typeface="+mn-ea"/>
                <a:cs typeface="+mn-cs"/>
              </a:rPr>
              <a: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Enjoy life as God enables (9:7-9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Enjoy life as God enables (9:7-9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Transition: Solomon first tells us </a:t>
            </a:r>
            <a:r>
              <a:rPr lang="en-US" sz="1200" i="1" kern="1200" dirty="0">
                <a:solidFill>
                  <a:schemeClr val="tx1"/>
                </a:solidFill>
                <a:effectLst/>
                <a:latin typeface="+mn-lt"/>
                <a:ea typeface="+mn-ea"/>
                <a:cs typeface="+mn-cs"/>
              </a:rPr>
              <a:t>the reality</a:t>
            </a:r>
            <a:r>
              <a:rPr lang="en-US" sz="1200" kern="1200" dirty="0">
                <a:solidFill>
                  <a:schemeClr val="tx1"/>
                </a:solidFill>
                <a:effectLst/>
                <a:latin typeface="+mn-lt"/>
                <a:ea typeface="+mn-ea"/>
                <a:cs typeface="+mn-cs"/>
              </a:rPr>
              <a:t> that we all face...</a:t>
            </a:r>
            <a:r>
              <a:rPr lang="en-SG" dirty="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know </a:t>
            </a:r>
            <a:r>
              <a:rPr lang="en-US" sz="1200" i="1" kern="1200" dirty="0">
                <a:solidFill>
                  <a:schemeClr val="tx1"/>
                </a:solidFill>
                <a:effectLst/>
                <a:latin typeface="+mn-lt"/>
                <a:ea typeface="+mn-ea"/>
                <a:cs typeface="+mn-cs"/>
              </a:rPr>
              <a:t>nothing</a:t>
            </a:r>
            <a:r>
              <a:rPr lang="en-US" sz="1200" kern="1200" dirty="0">
                <a:solidFill>
                  <a:schemeClr val="tx1"/>
                </a:solidFill>
                <a:effectLst/>
                <a:latin typeface="+mn-lt"/>
                <a:ea typeface="+mn-ea"/>
                <a:cs typeface="+mn-cs"/>
              </a:rPr>
              <a:t> of what will happen to you except that you will </a:t>
            </a:r>
            <a:r>
              <a:rPr lang="en-US" sz="1200" i="1" kern="1200" dirty="0">
                <a:solidFill>
                  <a:schemeClr val="tx1"/>
                </a:solidFill>
                <a:effectLst/>
                <a:latin typeface="+mn-lt"/>
                <a:ea typeface="+mn-ea"/>
                <a:cs typeface="+mn-cs"/>
              </a:rPr>
              <a:t>die</a:t>
            </a:r>
            <a:r>
              <a:rPr lang="en-SG" sz="1200" i="0" kern="1200" dirty="0">
                <a:solidFill>
                  <a:schemeClr val="tx1"/>
                </a:solidFill>
                <a:effectLst/>
                <a:latin typeface="+mn-lt"/>
                <a:ea typeface="+mn-ea"/>
                <a:cs typeface="+mn-cs"/>
              </a:rPr>
              <a: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56553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know </a:t>
            </a:r>
            <a:r>
              <a:rPr lang="en-US" sz="1200" i="1" kern="1200" dirty="0">
                <a:solidFill>
                  <a:schemeClr val="tx1"/>
                </a:solidFill>
                <a:effectLst/>
                <a:latin typeface="+mn-lt"/>
                <a:ea typeface="+mn-ea"/>
                <a:cs typeface="+mn-cs"/>
              </a:rPr>
              <a:t>nothing</a:t>
            </a:r>
            <a:r>
              <a:rPr lang="en-US" sz="1200" kern="1200" dirty="0">
                <a:solidFill>
                  <a:schemeClr val="tx1"/>
                </a:solidFill>
                <a:effectLst/>
                <a:latin typeface="+mn-lt"/>
                <a:ea typeface="+mn-ea"/>
                <a:cs typeface="+mn-cs"/>
              </a:rPr>
              <a:t> of what will happen to you except that you will </a:t>
            </a:r>
            <a:r>
              <a:rPr lang="en-US" sz="1200" i="1" kern="1200" dirty="0">
                <a:solidFill>
                  <a:schemeClr val="tx1"/>
                </a:solidFill>
                <a:effectLst/>
                <a:latin typeface="+mn-lt"/>
                <a:ea typeface="+mn-ea"/>
                <a:cs typeface="+mn-cs"/>
              </a:rPr>
              <a:t>die</a:t>
            </a:r>
            <a:r>
              <a:rPr lang="en-SG" sz="1200" i="0" kern="1200" dirty="0">
                <a:solidFill>
                  <a:schemeClr val="tx1"/>
                </a:solidFill>
                <a:effectLst/>
                <a:latin typeface="+mn-lt"/>
                <a:ea typeface="+mn-ea"/>
                <a:cs typeface="+mn-cs"/>
              </a:rPr>
              <a:t>!</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r>
              <a:rPr lang="en-US" dirty="0"/>
              <a:t>Arabic Common Slides-310</a:t>
            </a:r>
          </a:p>
          <a:p>
            <a:pPr algn="l" rtl="0" latinLnBrk="0">
              <a:spcBef>
                <a:spcPts val="400"/>
              </a:spcBef>
            </a:pPr>
            <a:r>
              <a:rPr lang="en-US" dirty="0"/>
              <a:t>OS-21-Ecclesiastes-291</a:t>
            </a:r>
          </a:p>
          <a:p>
            <a:pPr algn="l" rtl="0" latinLnBrk="0">
              <a:spcBef>
                <a:spcPts val="400"/>
              </a:spcBef>
            </a:pPr>
            <a:r>
              <a:rPr lang="en-US" dirty="0"/>
              <a:t>NS-02-Mark1-8-slide 22</a:t>
            </a:r>
          </a:p>
          <a:p>
            <a:pPr algn="l" rtl="0" latinLnBrk="0">
              <a:spcBef>
                <a:spcPts val="400"/>
              </a:spcBef>
            </a:pPr>
            <a:endParaRPr lang="en-US" dirty="0"/>
          </a:p>
        </p:txBody>
      </p:sp>
    </p:spTree>
    <p:extLst>
      <p:ext uri="{BB962C8B-B14F-4D97-AF65-F5344CB8AC3E}">
        <p14:creationId xmlns:p14="http://schemas.microsoft.com/office/powerpoint/2010/main" val="4073704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Even godly and wise people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if God will allow others to love or hate them (9:1).</a:t>
            </a:r>
            <a:r>
              <a:rPr lang="en-SG" dirty="0">
                <a:effectLst/>
              </a:rPr>
              <a: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 matter what kind of life we live, 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still die (9:2).</a:t>
            </a:r>
            <a:r>
              <a:rPr lang="en-SG" dirty="0">
                <a:effectLst/>
              </a:rPr>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1982908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1545980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3338907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180974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3943670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1205410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4246586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907107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944193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299688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989938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4197428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01937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68808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67361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55536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97121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05116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6158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03649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76486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40577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22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56012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4151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89517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078814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945996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94727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590794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2069525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3360891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146930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2947330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1250087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1482983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2756584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smtClean="0"/>
              <a:pPr>
                <a:defRPr/>
              </a:pPr>
              <a:t>‹#›</a:t>
            </a:fld>
            <a:endParaRPr lang="en-US"/>
          </a:p>
        </p:txBody>
      </p:sp>
    </p:spTree>
    <p:extLst>
      <p:ext uri="{BB962C8B-B14F-4D97-AF65-F5344CB8AC3E}">
        <p14:creationId xmlns:p14="http://schemas.microsoft.com/office/powerpoint/2010/main" val="2425288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smtClean="0"/>
              <a:pPr>
                <a:defRPr/>
              </a:pPr>
              <a:t>‹#›</a:t>
            </a:fld>
            <a:endParaRPr lang="en-US"/>
          </a:p>
        </p:txBody>
      </p:sp>
    </p:spTree>
    <p:extLst>
      <p:ext uri="{BB962C8B-B14F-4D97-AF65-F5344CB8AC3E}">
        <p14:creationId xmlns:p14="http://schemas.microsoft.com/office/powerpoint/2010/main" val="2123853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4133666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305155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734170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779629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20136284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2829722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4034283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68463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053499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3809086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246233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41501677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702148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167962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025479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7.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3.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0.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39" y="1313"/>
            <a:ext cx="9184609" cy="6091511"/>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9: 1-10</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43321"/>
            <a:ext cx="9094787" cy="1583567"/>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مستقبلنا الأكيد</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261998605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4120"/>
            <a:ext cx="9144000" cy="619125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6580"/>
            <a:ext cx="9143999" cy="1080120"/>
          </a:xfrm>
          <a:solidFill>
            <a:schemeClr val="bg1"/>
          </a:solidFill>
          <a:effectLst/>
        </p:spPr>
        <p:txBody>
          <a:bodyPr/>
          <a:lstStyle/>
          <a:p>
            <a:pPr>
              <a:defRPr/>
            </a:pPr>
            <a:r>
              <a:rPr lang="ar-JO" sz="3200" dirty="0">
                <a:solidFill>
                  <a:schemeClr val="tx1"/>
                </a:solidFill>
              </a:rPr>
              <a:t>75 عاماً من الوفيات في الولايات المتحدة ،</a:t>
            </a:r>
            <a:br>
              <a:rPr lang="ar-JO" sz="3200" dirty="0">
                <a:solidFill>
                  <a:schemeClr val="tx1"/>
                </a:solidFill>
              </a:rPr>
            </a:br>
            <a:r>
              <a:rPr lang="ar-JO" sz="3200" dirty="0">
                <a:solidFill>
                  <a:schemeClr val="tx1"/>
                </a:solidFill>
              </a:rPr>
              <a:t> 1935-2010</a:t>
            </a:r>
            <a:endParaRPr lang="en-US" sz="3200" dirty="0">
              <a:solidFill>
                <a:schemeClr val="tx1"/>
              </a:solidFill>
              <a:ea typeface="ＭＳ Ｐゴシック" charset="0"/>
            </a:endParaRPr>
          </a:p>
        </p:txBody>
      </p:sp>
      <p:sp>
        <p:nvSpPr>
          <p:cNvPr id="100357" name="TextBox 2"/>
          <p:cNvSpPr txBox="1">
            <a:spLocks noChangeArrowheads="1"/>
          </p:cNvSpPr>
          <p:nvPr/>
        </p:nvSpPr>
        <p:spPr bwMode="auto">
          <a:xfrm>
            <a:off x="0" y="6254627"/>
            <a:ext cx="9143999" cy="623996"/>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مراكز السيطرة على الأمراض والوقاية منها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9016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نسبة الوفيات 1992-1996</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9144000" cy="5742432"/>
          </a:xfrm>
          <a:prstGeom prst="rect">
            <a:avLst/>
          </a:prstGeom>
        </p:spPr>
      </p:pic>
      <p:sp>
        <p:nvSpPr>
          <p:cNvPr id="4" name="Rectangle 2"/>
          <p:cNvSpPr txBox="1">
            <a:spLocks noChangeArrowheads="1"/>
          </p:cNvSpPr>
          <p:nvPr/>
        </p:nvSpPr>
        <p:spPr bwMode="auto">
          <a:xfrm>
            <a:off x="49482" y="230940"/>
            <a:ext cx="5261666" cy="95674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معدل الوفيات العالمي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104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2666" y="829734"/>
            <a:ext cx="7535333" cy="60282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549412"/>
          </a:xfrm>
          <a:effectLst>
            <a:outerShdw blurRad="63500" dist="35921" dir="2700000" algn="ctr" rotWithShape="0">
              <a:schemeClr val="tx2">
                <a:alpha val="74998"/>
              </a:schemeClr>
            </a:outerShdw>
          </a:effectLst>
        </p:spPr>
        <p:txBody>
          <a:bodyPr anchor="t"/>
          <a:lstStyle/>
          <a:p>
            <a:r>
              <a:rPr lang="ar-JO" b="1" dirty="0"/>
              <a:t>معدل الوفيات العالمي ثابت عند 100 بالمئة</a:t>
            </a:r>
            <a:endParaRPr lang="en-US" b="1" dirty="0"/>
          </a:p>
        </p:txBody>
      </p:sp>
    </p:spTree>
    <p:extLst>
      <p:ext uri="{BB962C8B-B14F-4D97-AF65-F5344CB8AC3E}">
        <p14:creationId xmlns:p14="http://schemas.microsoft.com/office/powerpoint/2010/main" val="20369091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7040"/>
            <a:ext cx="9144000" cy="51409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99884" y="116632"/>
            <a:ext cx="5944115"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هذا أشر كل ما عمل تحت الشمس: أن حادثة واحدة للجميع، وأيضا قلب بني البشر ملآن من الشر، والحماقة في قلبهم وهم أحياء، وبعد ذلك يذهبون إلى الأموات (9: 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9109528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59840"/>
          </a:xfrm>
          <a:prstGeom prst="rect">
            <a:avLst/>
          </a:prstGeom>
        </p:spPr>
      </p:pic>
      <p:sp>
        <p:nvSpPr>
          <p:cNvPr id="13" name="Rectangle 12">
            <a:extLst>
              <a:ext uri="{FF2B5EF4-FFF2-40B4-BE49-F238E27FC236}">
                <a16:creationId xmlns:a16="http://schemas.microsoft.com/office/drawing/2014/main" id="{723AAE02-6BFE-414B-423D-6C908D8E6985}"/>
              </a:ext>
            </a:extLst>
          </p:cNvPr>
          <p:cNvSpPr/>
          <p:nvPr/>
        </p:nvSpPr>
        <p:spPr bwMode="auto">
          <a:xfrm>
            <a:off x="60289" y="5235122"/>
            <a:ext cx="8832501" cy="373625"/>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nvGrpSpPr>
          <p:cNvPr id="9" name="Group 8">
            <a:extLst>
              <a:ext uri="{FF2B5EF4-FFF2-40B4-BE49-F238E27FC236}">
                <a16:creationId xmlns:a16="http://schemas.microsoft.com/office/drawing/2014/main" id="{1CB51C8E-13AE-A7E6-0072-FC0647160227}"/>
              </a:ext>
            </a:extLst>
          </p:cNvPr>
          <p:cNvGrpSpPr/>
          <p:nvPr/>
        </p:nvGrpSpPr>
        <p:grpSpPr>
          <a:xfrm>
            <a:off x="80673" y="1175256"/>
            <a:ext cx="8410184" cy="3752371"/>
            <a:chOff x="80673" y="1175256"/>
            <a:chExt cx="8410184" cy="3752371"/>
          </a:xfrm>
        </p:grpSpPr>
        <p:sp>
          <p:nvSpPr>
            <p:cNvPr id="5" name="Rectangle 4">
              <a:extLst>
                <a:ext uri="{FF2B5EF4-FFF2-40B4-BE49-F238E27FC236}">
                  <a16:creationId xmlns:a16="http://schemas.microsoft.com/office/drawing/2014/main" id="{E372C38E-C80A-03C7-0B6A-C93A4B198947}"/>
                </a:ext>
              </a:extLst>
            </p:cNvPr>
            <p:cNvSpPr/>
            <p:nvPr/>
          </p:nvSpPr>
          <p:spPr bwMode="auto">
            <a:xfrm>
              <a:off x="90435" y="1175256"/>
              <a:ext cx="8400422" cy="106552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A2ACD2FD-2E6F-6EA0-E7C1-A39D7D3F556C}"/>
                </a:ext>
              </a:extLst>
            </p:cNvPr>
            <p:cNvSpPr/>
            <p:nvPr/>
          </p:nvSpPr>
          <p:spPr bwMode="auto">
            <a:xfrm>
              <a:off x="120865" y="2244316"/>
              <a:ext cx="5867953" cy="106552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F07C26F9-ED60-1207-7067-FF99E0384695}"/>
                </a:ext>
              </a:extLst>
            </p:cNvPr>
            <p:cNvSpPr/>
            <p:nvPr/>
          </p:nvSpPr>
          <p:spPr bwMode="auto">
            <a:xfrm>
              <a:off x="80673" y="3068281"/>
              <a:ext cx="5405728" cy="106552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07B7EEB2-908B-DF5C-D3CB-C210FA90C13B}"/>
                </a:ext>
              </a:extLst>
            </p:cNvPr>
            <p:cNvSpPr/>
            <p:nvPr/>
          </p:nvSpPr>
          <p:spPr bwMode="auto">
            <a:xfrm>
              <a:off x="100769" y="3862101"/>
              <a:ext cx="5405728" cy="106552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0774" y="-852684"/>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مقولة بن فرانكلين الشهيرة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03D80D39-4C2B-DB58-064B-CF6D53794546}"/>
              </a:ext>
            </a:extLst>
          </p:cNvPr>
          <p:cNvSpPr txBox="1">
            <a:spLocks noChangeArrowheads="1"/>
          </p:cNvSpPr>
          <p:nvPr/>
        </p:nvSpPr>
        <p:spPr bwMode="auto">
          <a:xfrm>
            <a:off x="120865" y="1119102"/>
            <a:ext cx="5727276" cy="407589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solidFill>
                  <a:srgbClr val="000000"/>
                </a:solidFill>
                <a:latin typeface="Arial" panose="020B0604020202020204" pitchFamily="34" charset="0"/>
                <a:ea typeface="ＭＳ Ｐゴシック" charset="0"/>
                <a:cs typeface="Arial" panose="020B0604020202020204" pitchFamily="34" charset="0"/>
              </a:rPr>
              <a:t>في هذا العالم، لا شيء يمكن أن يقال أنَّه مؤكد باستثناء الموت والضرائب.</a:t>
            </a:r>
            <a:endParaRPr lang="en-US" b="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E304F7A3-0EB9-FB5F-4E56-80098889C8BB}"/>
              </a:ext>
            </a:extLst>
          </p:cNvPr>
          <p:cNvSpPr txBox="1">
            <a:spLocks noChangeArrowheads="1"/>
          </p:cNvSpPr>
          <p:nvPr/>
        </p:nvSpPr>
        <p:spPr bwMode="auto">
          <a:xfrm>
            <a:off x="813916" y="5300980"/>
            <a:ext cx="8330084" cy="33166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1800" b="1" kern="0" dirty="0">
                <a:solidFill>
                  <a:srgbClr val="000000"/>
                </a:solidFill>
                <a:latin typeface="Arial" panose="020B0604020202020204" pitchFamily="34" charset="0"/>
                <a:ea typeface="ＭＳ Ｐゴシック" charset="0"/>
                <a:cs typeface="Arial" panose="020B0604020202020204" pitchFamily="34" charset="0"/>
              </a:rPr>
              <a:t>بنيجامين فرانكلين، مقتطف من رسالة إلى جان بابتيست ليروي</a:t>
            </a:r>
            <a:endParaRPr lang="en-US" sz="1800" b="1" kern="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2087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4749"/>
            <a:ext cx="7179734" cy="9035513"/>
          </a:xfrm>
          <a:prstGeom prst="rect">
            <a:avLst/>
          </a:prstGeom>
        </p:spPr>
      </p:pic>
      <p:sp>
        <p:nvSpPr>
          <p:cNvPr id="4" name="Oval Callout 3"/>
          <p:cNvSpPr/>
          <p:nvPr/>
        </p:nvSpPr>
        <p:spPr bwMode="auto">
          <a:xfrm>
            <a:off x="4869733" y="-239897"/>
            <a:ext cx="4267200" cy="3335867"/>
          </a:xfrm>
          <a:prstGeom prst="wedgeEllipseCallout">
            <a:avLst>
              <a:gd name="adj1" fmla="val -62171"/>
              <a:gd name="adj2" fmla="val 19136"/>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5249331" y="-63487"/>
            <a:ext cx="3684403" cy="2762583"/>
          </a:xfrm>
          <a:noFill/>
          <a:effectLst/>
        </p:spPr>
        <p:txBody>
          <a:bodyPr/>
          <a:lstStyle/>
          <a:p>
            <a:pPr>
              <a:defRPr/>
            </a:pPr>
            <a:r>
              <a:rPr lang="ar-JO" sz="5400" b="1" dirty="0">
                <a:solidFill>
                  <a:srgbClr val="000000"/>
                </a:solidFill>
                <a:effectLst/>
                <a:latin typeface="Arial" panose="020B0604020202020204" pitchFamily="34" charset="0"/>
                <a:ea typeface="ＭＳ Ｐゴシック" charset="0"/>
                <a:cs typeface="Arial" panose="020B0604020202020204" pitchFamily="34" charset="0"/>
              </a:rPr>
              <a:t>لقد </a:t>
            </a:r>
            <a:br>
              <a:rPr lang="ar-JO" sz="5400" b="1" dirty="0">
                <a:solidFill>
                  <a:srgbClr val="000000"/>
                </a:solidFill>
                <a:effectLst/>
                <a:latin typeface="Arial" panose="020B0604020202020204" pitchFamily="34" charset="0"/>
                <a:ea typeface="ＭＳ Ｐゴシック" charset="0"/>
                <a:cs typeface="Arial" panose="020B0604020202020204" pitchFamily="34" charset="0"/>
              </a:rPr>
            </a:br>
            <a:r>
              <a:rPr lang="ar-JO" sz="5400" b="1" dirty="0">
                <a:solidFill>
                  <a:srgbClr val="000000"/>
                </a:solidFill>
                <a:effectLst/>
                <a:latin typeface="Arial" panose="020B0604020202020204" pitchFamily="34" charset="0"/>
                <a:ea typeface="ＭＳ Ｐゴシック" charset="0"/>
                <a:cs typeface="Arial" panose="020B0604020202020204" pitchFamily="34" charset="0"/>
              </a:rPr>
              <a:t>اندمجنا</a:t>
            </a:r>
            <a:endParaRPr lang="en-US" sz="54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119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Death</a:t>
            </a:r>
            <a:r>
              <a:rPr lang="en-US" sz="5400" b="1" baseline="0" dirty="0">
                <a:effectLst>
                  <a:glow rad="127000">
                    <a:schemeClr val="tx1"/>
                  </a:glow>
                </a:effectLst>
                <a:latin typeface="Arial" charset="0"/>
                <a:ea typeface="ＭＳ Ｐゴシック" charset="0"/>
                <a:cs typeface="ＭＳ Ｐゴシック" charset="0"/>
              </a:rPr>
              <a:t> Tax</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6010" y="-558104"/>
            <a:ext cx="8342086" cy="7889230"/>
          </a:xfrm>
          <a:prstGeom prst="rect">
            <a:avLst/>
          </a:prstGeom>
        </p:spPr>
      </p:pic>
      <p:sp>
        <p:nvSpPr>
          <p:cNvPr id="6" name="Rectangle 5">
            <a:extLst>
              <a:ext uri="{FF2B5EF4-FFF2-40B4-BE49-F238E27FC236}">
                <a16:creationId xmlns:a16="http://schemas.microsoft.com/office/drawing/2014/main" id="{DA56D2FF-5F78-231E-A8B2-59F459FE38B0}"/>
              </a:ext>
            </a:extLst>
          </p:cNvPr>
          <p:cNvSpPr/>
          <p:nvPr/>
        </p:nvSpPr>
        <p:spPr bwMode="auto">
          <a:xfrm>
            <a:off x="1657978" y="5416062"/>
            <a:ext cx="5868237" cy="71343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BE355784-E274-6ADA-A173-91A0F0EFE735}"/>
              </a:ext>
            </a:extLst>
          </p:cNvPr>
          <p:cNvSpPr/>
          <p:nvPr/>
        </p:nvSpPr>
        <p:spPr bwMode="auto">
          <a:xfrm>
            <a:off x="834013" y="6039060"/>
            <a:ext cx="7606602" cy="71343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3F26A356-E7B5-DA5F-54EA-EC88E2A7CD65}"/>
              </a:ext>
            </a:extLst>
          </p:cNvPr>
          <p:cNvSpPr/>
          <p:nvPr/>
        </p:nvSpPr>
        <p:spPr bwMode="auto">
          <a:xfrm>
            <a:off x="4383831" y="1694915"/>
            <a:ext cx="1552273" cy="2926242"/>
          </a:xfrm>
          <a:prstGeom prst="rect">
            <a:avLst/>
          </a:prstGeom>
          <a:solidFill>
            <a:schemeClr val="bg1">
              <a:lumMod val="85000"/>
            </a:schemeClr>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a:extLst>
              <a:ext uri="{FF2B5EF4-FFF2-40B4-BE49-F238E27FC236}">
                <a16:creationId xmlns:a16="http://schemas.microsoft.com/office/drawing/2014/main" id="{B6DFD75C-6C6F-9B1D-115C-D598A7D26DD5}"/>
              </a:ext>
            </a:extLst>
          </p:cNvPr>
          <p:cNvSpPr txBox="1">
            <a:spLocks noChangeArrowheads="1"/>
          </p:cNvSpPr>
          <p:nvPr/>
        </p:nvSpPr>
        <p:spPr bwMode="auto">
          <a:xfrm>
            <a:off x="918429" y="6129495"/>
            <a:ext cx="8044701" cy="651491"/>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يقدمها لكم هرلاء الليبراليون المستنيرون الرحماء                                الذين يرون الموت كحدث خاضع للضريبة</a:t>
            </a:r>
            <a:endParaRPr lang="en-US" sz="2400" b="1" kern="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8ACD89-716C-048E-C1FE-06B8F6CFC287}"/>
              </a:ext>
            </a:extLst>
          </p:cNvPr>
          <p:cNvSpPr txBox="1">
            <a:spLocks noChangeArrowheads="1"/>
          </p:cNvSpPr>
          <p:nvPr/>
        </p:nvSpPr>
        <p:spPr bwMode="auto">
          <a:xfrm>
            <a:off x="1892725" y="5363374"/>
            <a:ext cx="5858938" cy="779861"/>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000" b="1" kern="0" dirty="0">
                <a:solidFill>
                  <a:srgbClr val="FFFF00"/>
                </a:solidFill>
                <a:latin typeface="Arial" panose="020B0604020202020204" pitchFamily="34" charset="0"/>
                <a:ea typeface="ＭＳ Ｐゴシック" charset="0"/>
                <a:cs typeface="Arial" panose="020B0604020202020204" pitchFamily="34" charset="0"/>
              </a:rPr>
              <a:t>ضريبة الموت</a:t>
            </a:r>
            <a:endParaRPr lang="en-US" sz="6000" b="1" kern="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C16312A9-CF76-27A5-8BC6-89BBC2ED421D}"/>
              </a:ext>
            </a:extLst>
          </p:cNvPr>
          <p:cNvSpPr txBox="1">
            <a:spLocks noChangeArrowheads="1"/>
          </p:cNvSpPr>
          <p:nvPr/>
        </p:nvSpPr>
        <p:spPr bwMode="auto">
          <a:xfrm>
            <a:off x="4428801" y="1709410"/>
            <a:ext cx="1421842" cy="292624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1"/>
                </a:solidFill>
                <a:latin typeface="Arial" panose="020B0604020202020204" pitchFamily="34" charset="0"/>
                <a:ea typeface="ＭＳ Ｐゴシック" charset="0"/>
                <a:cs typeface="Arial" panose="020B0604020202020204" pitchFamily="34" charset="0"/>
              </a:rPr>
              <a:t>لا تفرض الضرائب على أطفالي لمجرد أنني مت</a:t>
            </a:r>
            <a:endParaRPr lang="en-US" sz="2800" b="1" kern="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8897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8797"/>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Obama Tax Plan</a:t>
            </a:r>
          </a:p>
        </p:txBody>
      </p:sp>
      <p:pic>
        <p:nvPicPr>
          <p:cNvPr id="2" name="Picture 1"/>
          <p:cNvPicPr>
            <a:picLocks noChangeAspect="1"/>
          </p:cNvPicPr>
          <p:nvPr/>
        </p:nvPicPr>
        <p:blipFill>
          <a:blip r:embed="rId3"/>
          <a:stretch>
            <a:fillRect/>
          </a:stretch>
        </p:blipFill>
        <p:spPr>
          <a:xfrm>
            <a:off x="-1" y="504051"/>
            <a:ext cx="9068033" cy="5797225"/>
          </a:xfrm>
          <a:prstGeom prst="rect">
            <a:avLst/>
          </a:prstGeom>
        </p:spPr>
      </p:pic>
    </p:spTree>
    <p:extLst>
      <p:ext uri="{BB962C8B-B14F-4D97-AF65-F5344CB8AC3E}">
        <p14:creationId xmlns:p14="http://schemas.microsoft.com/office/powerpoint/2010/main" val="3471248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49979"/>
          </a:xfrm>
          <a:prstGeom prst="rect">
            <a:avLst/>
          </a:prstGeom>
        </p:spPr>
      </p:pic>
      <p:sp>
        <p:nvSpPr>
          <p:cNvPr id="900098" name="Rectangle 2"/>
          <p:cNvSpPr>
            <a:spLocks noGrp="1" noChangeArrowheads="1"/>
          </p:cNvSpPr>
          <p:nvPr>
            <p:ph type="ctrTitle"/>
          </p:nvPr>
        </p:nvSpPr>
        <p:spPr>
          <a:xfrm>
            <a:off x="0" y="337532"/>
            <a:ext cx="9144000" cy="967393"/>
          </a:xfrm>
          <a:effectLst>
            <a:outerShdw blurRad="63500" dist="35921" dir="2700000" algn="ctr" rotWithShape="0">
              <a:schemeClr val="tx2">
                <a:alpha val="74998"/>
              </a:schemeClr>
            </a:outerShdw>
          </a:effectLst>
        </p:spPr>
        <p:txBody>
          <a:bodyPr/>
          <a:lstStyle/>
          <a:p>
            <a:pPr>
              <a:defRPr/>
            </a:pPr>
            <a:r>
              <a:rPr lang="ar-JO" sz="6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اليأس</a:t>
            </a:r>
            <a:endParaRPr lang="en-US"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1856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933235"/>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تزال الحياة أفضل من الموت (9: 4-6)</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43526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sz="7200" dirty="0">
                <a:solidFill>
                  <a:schemeClr val="tx2"/>
                </a:solidFill>
                <a:effectLst>
                  <a:glow rad="127000">
                    <a:schemeClr val="bg1"/>
                  </a:glow>
                </a:effectLst>
                <a:ea typeface="ＭＳ Ｐゴシック" charset="0"/>
              </a:rPr>
              <a:t>المستقبل</a:t>
            </a:r>
            <a:endParaRPr lang="en-US" sz="7200" dirty="0">
              <a:solidFill>
                <a:schemeClr val="tx2"/>
              </a:solidFill>
              <a:effectLst>
                <a:glow rad="127000">
                  <a:schemeClr val="bg1"/>
                </a:glow>
              </a:effectLst>
              <a:ea typeface="ＭＳ Ｐゴシック" charset="0"/>
            </a:endParaRPr>
          </a:p>
        </p:txBody>
      </p:sp>
      <p:sp>
        <p:nvSpPr>
          <p:cNvPr id="100357" name="TextBox 2"/>
          <p:cNvSpPr txBox="1">
            <a:spLocks noChangeArrowheads="1"/>
          </p:cNvSpPr>
          <p:nvPr/>
        </p:nvSpPr>
        <p:spPr bwMode="auto">
          <a:xfrm>
            <a:off x="0" y="6336745"/>
            <a:ext cx="9144000" cy="4270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Website</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577841"/>
            <a:ext cx="6418852" cy="4292734"/>
          </a:xfrm>
          <a:prstGeom prst="rect">
            <a:avLst/>
          </a:prstGeom>
        </p:spPr>
      </p:pic>
      <p:sp>
        <p:nvSpPr>
          <p:cNvPr id="6" name="Rectangle 2"/>
          <p:cNvSpPr txBox="1">
            <a:spLocks noChangeArrowheads="1"/>
          </p:cNvSpPr>
          <p:nvPr/>
        </p:nvSpPr>
        <p:spPr bwMode="auto">
          <a:xfrm rot="20253776">
            <a:off x="-740167" y="2189150"/>
            <a:ext cx="10599926" cy="22083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غير مؤكد</a:t>
            </a:r>
            <a:endParaRPr kumimoji="0" lang="en-US" sz="9600" b="1" i="0"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1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016"/>
            <a:ext cx="9144001" cy="63179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234887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لدى الناس الأحياء رجاء بالتمتع المستقبلي على الأرض</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4-5أ)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62719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59654" y="116632"/>
            <a:ext cx="4865803" cy="524440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من يستثنى؟ لكل الأحياء يوجد رجاء، فإن الكلب الحي خير من الأسد الميت.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25454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33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96722" y="0"/>
            <a:ext cx="4047278" cy="1879322"/>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دان ومارسيا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ويست</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275903">
            <a:off x="161869" y="1001401"/>
            <a:ext cx="3739904" cy="5948854"/>
          </a:xfrm>
          <a:prstGeom prst="rect">
            <a:avLst/>
          </a:prstGeom>
        </p:spPr>
      </p:pic>
    </p:spTree>
    <p:extLst>
      <p:ext uri="{BB962C8B-B14F-4D97-AF65-F5344CB8AC3E}">
        <p14:creationId xmlns:p14="http://schemas.microsoft.com/office/powerpoint/2010/main" val="3949028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01093" cy="56881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9144001" cy="616298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يوجد شر قد رأيته تحت الشمس وهو كثير بين الناس:</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رجل أعطاه الله غنى ومالاً وكرامة، وليس لنفسه عوز من كل ما يشتهيه، ولم يعطه الله استطاعة على أن يأكل منه، بل يأكله إنسان غريب، هذا باطل ومصيبة رديئة هو.</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2263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25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367" y="368300"/>
            <a:ext cx="4047278" cy="1879322"/>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بين وبارب</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كرنيليوس</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335840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367" y="368300"/>
            <a:ext cx="4047278" cy="1879322"/>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راندي وجانيس</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يوف</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17484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4984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96722" y="116632"/>
            <a:ext cx="4047278" cy="463406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الأحياء يعلمون أنهم سيموتون، أما الموتى فلا يعلمون شيئاً.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82524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73084"/>
            <a:ext cx="9144000" cy="6084916"/>
          </a:xfrm>
          <a:prstGeom prst="rect">
            <a:avLst/>
          </a:prstGeom>
        </p:spPr>
      </p:pic>
      <p:sp>
        <p:nvSpPr>
          <p:cNvPr id="900098" name="Rectangle 2"/>
          <p:cNvSpPr>
            <a:spLocks noGrp="1" noChangeArrowheads="1"/>
          </p:cNvSpPr>
          <p:nvPr>
            <p:ph type="ctrTitle"/>
          </p:nvPr>
        </p:nvSpPr>
        <p:spPr>
          <a:xfrm>
            <a:off x="107504" y="116632"/>
            <a:ext cx="4599963" cy="61825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وليس لهم (الموتى) أجر بعد لأن ذكرهم نسي، ومحبتهم وبغضتهم وحسدهم هلكت منذ زمان، ولا نصيب لهم بعد إلى الأبد، في كل ما عمل تحت الشمس (9: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09541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 </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b="1" dirty="0">
                <a:latin typeface="Arial" panose="020B0604020202020204" pitchFamily="34" charset="0"/>
                <a:ea typeface="ＭＳ Ｐゴシック" charset="0"/>
                <a:cs typeface="Arial" panose="020B0604020202020204" pitchFamily="34" charset="0"/>
              </a:rPr>
              <a:t>نقل              الفردوس</a:t>
            </a:r>
            <a:endParaRPr lang="en-US" sz="4000" b="1" dirty="0">
              <a:latin typeface="Arial" panose="020B0604020202020204" pitchFamily="34" charset="0"/>
              <a:ea typeface="ＭＳ Ｐゴシック" charset="0"/>
              <a:cs typeface="Arial" panose="020B0604020202020204" pitchFamily="34"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14و16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الفردوس</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4788024"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رؤيا يوحنَّا 20: 14-15</a:t>
            </a:r>
            <a:endParaRPr kumimoji="0" lang="en-US" sz="2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indent="0" algn="l" defTabSz="4572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indent="0" algn="r" defTabSz="4572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كو 12: 2، 4</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1بطرس 3: 18-20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3628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p:spPr>
        <p:txBody>
          <a:bodyPr/>
          <a:lstStyle/>
          <a:p>
            <a:pPr marL="627063" indent="-627063" algn="r" rtl="1">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مستقبلك </a:t>
            </a:r>
            <a:r>
              <a:rPr kumimoji="0" lang="ar-JO" sz="4400" b="1" i="0" u="none" strike="noStrike" kern="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غير المؤكد </a:t>
            </a: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يتضمن الموت </a:t>
            </a:r>
            <a:r>
              <a:rPr kumimoji="0" lang="ar-JO" sz="4400" b="1" i="0" u="none" strike="noStrike" kern="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المؤكد</a:t>
            </a: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 1-6)</a:t>
            </a:r>
            <a:r>
              <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lang="en-US"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8479821"/>
      </p:ext>
    </p:extLst>
  </p:cSld>
  <p:clrMapOvr>
    <a:overrideClrMapping bg1="lt1" tx1="dk1" bg2="lt2" tx2="dk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15530"/>
            <a:ext cx="7275378" cy="5142469"/>
          </a:xfrm>
          <a:prstGeom prst="rect">
            <a:avLst/>
          </a:prstGeom>
        </p:spPr>
      </p:pic>
      <p:sp>
        <p:nvSpPr>
          <p:cNvPr id="900098" name="Rectangle 2"/>
          <p:cNvSpPr>
            <a:spLocks noGrp="1" noChangeArrowheads="1"/>
          </p:cNvSpPr>
          <p:nvPr>
            <p:ph type="ctrTitle"/>
          </p:nvPr>
        </p:nvSpPr>
        <p:spPr>
          <a:xfrm>
            <a:off x="82470" y="49197"/>
            <a:ext cx="8923391" cy="1286938"/>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يتعامل معظم الناس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مع مستقبلنا غير المؤكد؟</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618390" y="1715530"/>
            <a:ext cx="4525609" cy="51424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3538" marR="0" lvl="0" indent="-363538" algn="r" defTabSz="457200" rtl="1" eaLnBrk="0" fontAlgn="base" latinLnBrk="0" hangingPunct="0">
              <a:lnSpc>
                <a:spcPct val="100000"/>
              </a:lnSpc>
              <a:spcBef>
                <a:spcPct val="0"/>
              </a:spcBef>
              <a:spcAft>
                <a:spcPct val="0"/>
              </a:spcAft>
              <a:buClrTx/>
              <a:buSzTx/>
              <a:buFont typeface="Arial"/>
              <a:buChar char="•"/>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المذهب المادي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457200" rtl="1" eaLnBrk="0" fontAlgn="base" latinLnBrk="0" hangingPunct="0">
              <a:lnSpc>
                <a:spcPct val="100000"/>
              </a:lnSpc>
              <a:spcBef>
                <a:spcPct val="0"/>
              </a:spcBef>
              <a:spcAft>
                <a:spcPct val="0"/>
              </a:spcAft>
              <a:buClrTx/>
              <a:buSzTx/>
              <a:buFont typeface="Arial"/>
              <a:buChar char="•"/>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مذهب المتعة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457200" rtl="1" eaLnBrk="0" fontAlgn="base" latinLnBrk="0" hangingPunct="0">
              <a:lnSpc>
                <a:spcPct val="100000"/>
              </a:lnSpc>
              <a:spcBef>
                <a:spcPct val="0"/>
              </a:spcBef>
              <a:spcAft>
                <a:spcPct val="0"/>
              </a:spcAft>
              <a:buClrTx/>
              <a:buSzTx/>
              <a:buFont typeface="Arial"/>
              <a:buChar char="•"/>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المذهب الإنساني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457200" rtl="1" eaLnBrk="0" fontAlgn="base" latinLnBrk="0" hangingPunct="0">
              <a:lnSpc>
                <a:spcPct val="100000"/>
              </a:lnSpc>
              <a:spcBef>
                <a:spcPct val="0"/>
              </a:spcBef>
              <a:spcAft>
                <a:spcPct val="0"/>
              </a:spcAft>
              <a:buClrTx/>
              <a:buSzTx/>
              <a:buFont typeface="Arial"/>
              <a:buChar char="•"/>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المذهب القدري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4894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57812"/>
            <a:ext cx="9144000" cy="1382713"/>
          </a:xfrm>
          <a:effectLst>
            <a:outerShdw blurRad="63500" dist="35921" dir="2700000" algn="ctr" rotWithShape="0">
              <a:schemeClr val="tx2">
                <a:alpha val="74998"/>
              </a:schemeClr>
            </a:outerShdw>
          </a:effectLst>
        </p:spPr>
        <p:txBody>
          <a:bodyPr/>
          <a:lstStyle/>
          <a:p>
            <a:pPr marL="626400" indent="-626400" algn="r" rtl="1">
              <a:defRPr/>
            </a:pPr>
            <a:r>
              <a:rPr lang="ar-JO" sz="4800" dirty="0">
                <a:effectLst>
                  <a:glow rad="127000">
                    <a:schemeClr val="tx1"/>
                  </a:glow>
                </a:effectLst>
                <a:ea typeface="ＭＳ Ｐゴシック" charset="0"/>
              </a:rPr>
              <a:t>2. بما أنك ستموت </a:t>
            </a:r>
            <a:r>
              <a:rPr lang="ar-JO" sz="4800" dirty="0">
                <a:solidFill>
                  <a:srgbClr val="FFFF00"/>
                </a:solidFill>
                <a:effectLst>
                  <a:glow rad="127000">
                    <a:schemeClr val="tx1"/>
                  </a:glow>
                </a:effectLst>
                <a:ea typeface="ＭＳ Ｐゴシック" charset="0"/>
              </a:rPr>
              <a:t>تمتع</a:t>
            </a:r>
            <a:r>
              <a:rPr lang="ar-JO" sz="4800" dirty="0">
                <a:effectLst>
                  <a:glow rad="127000">
                    <a:schemeClr val="tx1"/>
                  </a:glow>
                </a:effectLst>
                <a:ea typeface="ＭＳ Ｐゴシック" charset="0"/>
              </a:rPr>
              <a:t> بالحياة واعمل </a:t>
            </a:r>
            <a:r>
              <a:rPr lang="ar-JO" sz="4800" dirty="0">
                <a:solidFill>
                  <a:srgbClr val="FFFF00"/>
                </a:solidFill>
                <a:effectLst>
                  <a:glow rad="127000">
                    <a:schemeClr val="tx1"/>
                  </a:glow>
                </a:effectLst>
                <a:ea typeface="ＭＳ Ｐゴシック" charset="0"/>
              </a:rPr>
              <a:t>بجد</a:t>
            </a:r>
            <a:r>
              <a:rPr lang="ar-JO" sz="4800" dirty="0">
                <a:effectLst>
                  <a:glow rad="127000">
                    <a:schemeClr val="tx1"/>
                  </a:glow>
                </a:effectLst>
                <a:ea typeface="ＭＳ Ｐゴシック" charset="0"/>
              </a:rPr>
              <a:t> الآن (9: 7-10)</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
            <a:ext cx="9144000" cy="5357813"/>
          </a:xfrm>
          <a:prstGeom prst="rect">
            <a:avLst/>
          </a:prstGeom>
        </p:spPr>
      </p:pic>
    </p:spTree>
    <p:extLst>
      <p:ext uri="{BB962C8B-B14F-4D97-AF65-F5344CB8AC3E}">
        <p14:creationId xmlns:p14="http://schemas.microsoft.com/office/powerpoint/2010/main" val="1376099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descr="ATT00014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48261"/>
            <a:ext cx="5838964" cy="7763898"/>
          </a:xfrm>
          <a:prstGeom prst="rect">
            <a:avLst/>
          </a:prstGeom>
        </p:spPr>
      </p:pic>
      <p:sp>
        <p:nvSpPr>
          <p:cNvPr id="900098" name="Rectangle 2"/>
          <p:cNvSpPr>
            <a:spLocks noGrp="1" noChangeArrowheads="1"/>
          </p:cNvSpPr>
          <p:nvPr>
            <p:ph type="ctrTitle"/>
          </p:nvPr>
        </p:nvSpPr>
        <p:spPr>
          <a:xfrm>
            <a:off x="5838965" y="116632"/>
            <a:ext cx="3305034" cy="6350843"/>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بالحياة بقدر ما     يمكِّنُك الله    (9: 7-9)</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34506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4555067" cy="6832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691466" y="116632"/>
            <a:ext cx="5452533" cy="635084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اذهب كل خبزك بفرح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واشرب خمرك بقلب طيب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 الله منذ زمان قد رضي عملك (9: 7)</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00251299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438" y="29925"/>
            <a:ext cx="8535094" cy="68280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438" y="6059697"/>
            <a:ext cx="6655139" cy="798303"/>
          </a:xfrm>
          <a:effectLst>
            <a:outerShdw blurRad="63500" dist="35921" dir="2700000" algn="ctr" rotWithShape="0">
              <a:schemeClr val="tx2">
                <a:alpha val="74998"/>
              </a:schemeClr>
            </a:outerShdw>
          </a:effectLst>
        </p:spPr>
        <p:txBody>
          <a:bodyPr anchor="t"/>
          <a:lstStyle/>
          <a:p>
            <a:pPr algn="l">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يستمتع الأطفال بالحياة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98384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5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بيبر بيرسون</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65608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4" y="2013293"/>
            <a:ext cx="9144000" cy="557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980" y="0"/>
            <a:ext cx="3722837" cy="4574899"/>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هوذا الذي رأيته أنا خيراً الذي هو حسن: أن يأكل الإنسان ويشرب ويرى خيراً من كل تعبه الذي يتعب فيه تحت الشمس.</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71001" y="0"/>
            <a:ext cx="4279703" cy="4301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مدة أيام حياته التي أعطاه الله إياها، لأنه نصيبه     (5: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12815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67" y="-1512"/>
            <a:ext cx="9159873" cy="611556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583381"/>
            <a:ext cx="9145106" cy="339638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أيضا كل إنسان أعطاه الله غنى ومالاً وسلطه عليه حتى يأكل منه، ويأخذ نصيبه، ويفرح بتعبه، فهذا هو عطية الله (5: 19)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08078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80" y="2976707"/>
            <a:ext cx="5812664" cy="3868064"/>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9558" y="-101742"/>
            <a:ext cx="4712546" cy="6959742"/>
          </a:xfrm>
          <a:prstGeom prst="rect">
            <a:avLst/>
          </a:prstGeom>
        </p:spPr>
      </p:pic>
      <p:sp>
        <p:nvSpPr>
          <p:cNvPr id="900098" name="Rectangle 2"/>
          <p:cNvSpPr>
            <a:spLocks noGrp="1" noChangeArrowheads="1"/>
          </p:cNvSpPr>
          <p:nvPr>
            <p:ph type="ctrTitle"/>
          </p:nvPr>
        </p:nvSpPr>
        <p:spPr>
          <a:xfrm>
            <a:off x="107504" y="116632"/>
            <a:ext cx="5368975" cy="262193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لتكن ثيابك في كل حين بيضاء، ولا يعوز رأسك الدهن.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94554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15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900" y="-1"/>
            <a:ext cx="9659900" cy="72449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267" y="116632"/>
            <a:ext cx="3877733"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التذ عيشاً مع المرأة التي أحببتها كل أيام حياة باطلك، التي أعطاك إياها تحت الشمس، كل أيام باطلك.</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9أ)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958356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102023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07010" y="116632"/>
            <a:ext cx="3436989"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ذلك نصيبك في الحياة وفي تعبك الذي تتعبه تحت الشمس.</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9ب)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59255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56192"/>
            <a:ext cx="9129888" cy="610180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نتجاوب مع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المستقبل </a:t>
            </a:r>
            <a:r>
              <a:rPr lang="ar-JO" sz="5400" dirty="0">
                <a:solidFill>
                  <a:srgbClr val="FFFF00"/>
                </a:solidFill>
                <a:effectLst>
                  <a:glow rad="127000">
                    <a:schemeClr val="tx1"/>
                  </a:glow>
                </a:effectLst>
                <a:ea typeface="ＭＳ Ｐゴシック" charset="0"/>
              </a:rPr>
              <a:t>غير المؤكد</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97931" y="39682"/>
            <a:ext cx="7455402" cy="1411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9: 1-10</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Cloud Callout 1"/>
          <p:cNvSpPr/>
          <p:nvPr/>
        </p:nvSpPr>
        <p:spPr bwMode="auto">
          <a:xfrm>
            <a:off x="0" y="1283860"/>
            <a:ext cx="3925632" cy="706087"/>
          </a:xfrm>
          <a:prstGeom prst="cloudCallout">
            <a:avLst>
              <a:gd name="adj1" fmla="val 50175"/>
              <a:gd name="adj2" fmla="val 59980"/>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97931"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واقعنا</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1-6</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7" name="Cloud Callout 6"/>
          <p:cNvSpPr/>
          <p:nvPr/>
        </p:nvSpPr>
        <p:spPr bwMode="auto">
          <a:xfrm>
            <a:off x="4432729" y="1283860"/>
            <a:ext cx="3925632" cy="706087"/>
          </a:xfrm>
          <a:prstGeom prst="cloudCallout">
            <a:avLst>
              <a:gd name="adj1" fmla="val -42295"/>
              <a:gd name="adj2" fmla="val 64373"/>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630660"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تجاوبنا</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7-10</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0792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اعمل بجد ما دمت تستطيع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(9: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4780230"/>
          </a:xfrm>
          <a:prstGeom prst="rect">
            <a:avLst/>
          </a:prstGeom>
        </p:spPr>
      </p:pic>
    </p:spTree>
    <p:extLst>
      <p:ext uri="{BB962C8B-B14F-4D97-AF65-F5344CB8AC3E}">
        <p14:creationId xmlns:p14="http://schemas.microsoft.com/office/powerpoint/2010/main" val="355567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34157"/>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 ما تجده يدك لتفعله فافعله بقوتك، لأنه ليس من عمل ولا اختراع ولا معرفة ولا حكمة في الهاوية التي أنت ذاهب إليها (9: 10)</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40379" y="2348878"/>
            <a:ext cx="8626144" cy="4509121"/>
          </a:xfrm>
          <a:prstGeom prst="rect">
            <a:avLst/>
          </a:prstGeom>
        </p:spPr>
      </p:pic>
    </p:spTree>
    <p:extLst>
      <p:ext uri="{BB962C8B-B14F-4D97-AF65-F5344CB8AC3E}">
        <p14:creationId xmlns:p14="http://schemas.microsoft.com/office/powerpoint/2010/main" val="39904561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أدرس بجد أيضاً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68400"/>
            <a:ext cx="9144000" cy="4510743"/>
          </a:xfrm>
          <a:prstGeom prst="rect">
            <a:avLst/>
          </a:prstGeom>
        </p:spPr>
      </p:pic>
    </p:spTree>
    <p:extLst>
      <p:ext uri="{BB962C8B-B14F-4D97-AF65-F5344CB8AC3E}">
        <p14:creationId xmlns:p14="http://schemas.microsoft.com/office/powerpoint/2010/main" val="1540008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213945"/>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ea typeface="ＭＳ Ｐゴシック" charset="0"/>
              </a:rPr>
              <a:t>الفكرة الرئيسية في الجامعة 9: 1-10</a:t>
            </a:r>
            <a:endParaRPr lang="en-US" sz="4000" b="1"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213945"/>
            <a:ext cx="9144000" cy="5644055"/>
          </a:xfrm>
          <a:prstGeom prst="rect">
            <a:avLst/>
          </a:prstGeom>
        </p:spPr>
      </p:pic>
      <p:sp>
        <p:nvSpPr>
          <p:cNvPr id="5" name="Rectangle 2"/>
          <p:cNvSpPr txBox="1">
            <a:spLocks noChangeArrowheads="1"/>
          </p:cNvSpPr>
          <p:nvPr/>
        </p:nvSpPr>
        <p:spPr bwMode="auto">
          <a:xfrm>
            <a:off x="4502930" y="2348879"/>
            <a:ext cx="4641070" cy="411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بما أنك لا تعرف </a:t>
            </a:r>
            <a:r>
              <a:rPr kumimoji="0" lang="ar-JO"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المستقبل</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فاعمل بجد وتمتع بالحياة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64663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02155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يمسك الله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4594"/>
            <a:ext cx="9144000" cy="2846070"/>
          </a:xfrm>
          <a:prstGeom prst="rect">
            <a:avLst/>
          </a:prstGeom>
        </p:spPr>
      </p:pic>
      <p:sp>
        <p:nvSpPr>
          <p:cNvPr id="5" name="Rounded Rectangular Callout 4">
            <a:extLst>
              <a:ext uri="{FF2B5EF4-FFF2-40B4-BE49-F238E27FC236}">
                <a16:creationId xmlns:a16="http://schemas.microsoft.com/office/drawing/2014/main" id="{AC19035A-5535-A273-BE3E-AF7AABFD1406}"/>
              </a:ext>
            </a:extLst>
          </p:cNvPr>
          <p:cNvSpPr/>
          <p:nvPr/>
        </p:nvSpPr>
        <p:spPr bwMode="auto">
          <a:xfrm>
            <a:off x="751840" y="1493520"/>
            <a:ext cx="1991360" cy="1042967"/>
          </a:xfrm>
          <a:prstGeom prst="wedgeRoundRectCallout">
            <a:avLst>
              <a:gd name="adj1" fmla="val -18586"/>
              <a:gd name="adj2" fmla="val 79377"/>
              <a:gd name="adj3" fmla="val 16667"/>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Comic Sans MS" pitchFamily="-112" charset="0"/>
            </a:endParaRPr>
          </a:p>
        </p:txBody>
      </p:sp>
      <p:sp>
        <p:nvSpPr>
          <p:cNvPr id="6" name="Rounded Rectangular Callout 5">
            <a:extLst>
              <a:ext uri="{FF2B5EF4-FFF2-40B4-BE49-F238E27FC236}">
                <a16:creationId xmlns:a16="http://schemas.microsoft.com/office/drawing/2014/main" id="{C78CCE0F-A52C-B601-DA09-A8B2DA95CC41}"/>
              </a:ext>
            </a:extLst>
          </p:cNvPr>
          <p:cNvSpPr/>
          <p:nvPr/>
        </p:nvSpPr>
        <p:spPr bwMode="auto">
          <a:xfrm>
            <a:off x="3769360" y="1442720"/>
            <a:ext cx="1991360" cy="1042967"/>
          </a:xfrm>
          <a:prstGeom prst="wedgeRoundRectCallout">
            <a:avLst>
              <a:gd name="adj1" fmla="val -18586"/>
              <a:gd name="adj2" fmla="val 79377"/>
              <a:gd name="adj3" fmla="val 16667"/>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Comic Sans MS" pitchFamily="-112" charset="0"/>
            </a:endParaRPr>
          </a:p>
        </p:txBody>
      </p:sp>
      <p:sp>
        <p:nvSpPr>
          <p:cNvPr id="4" name="Rectangle 2">
            <a:extLst>
              <a:ext uri="{FF2B5EF4-FFF2-40B4-BE49-F238E27FC236}">
                <a16:creationId xmlns:a16="http://schemas.microsoft.com/office/drawing/2014/main" id="{6BAFAA5E-8475-BD7D-836F-60281CB2F303}"/>
              </a:ext>
            </a:extLst>
          </p:cNvPr>
          <p:cNvSpPr txBox="1">
            <a:spLocks noChangeArrowheads="1"/>
          </p:cNvSpPr>
          <p:nvPr/>
        </p:nvSpPr>
        <p:spPr bwMode="auto">
          <a:xfrm>
            <a:off x="751840" y="1493520"/>
            <a:ext cx="1991360" cy="104296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سيكون </a:t>
            </a:r>
          </a:p>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المستقبل </a:t>
            </a:r>
          </a:p>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عظيماً</a:t>
            </a:r>
            <a:endParaRPr lang="en-US" sz="2000" b="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E1BA7445-8194-5AD2-BEA4-CCAC62FD1A61}"/>
              </a:ext>
            </a:extLst>
          </p:cNvPr>
          <p:cNvSpPr txBox="1">
            <a:spLocks noChangeArrowheads="1"/>
          </p:cNvSpPr>
          <p:nvPr/>
        </p:nvSpPr>
        <p:spPr bwMode="auto">
          <a:xfrm>
            <a:off x="3779520" y="1483360"/>
            <a:ext cx="1991360" cy="104296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سيكون </a:t>
            </a:r>
          </a:p>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المستقبل </a:t>
            </a:r>
          </a:p>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فظيعاً</a:t>
            </a:r>
            <a:endParaRPr lang="en-US" sz="2000" b="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1DD060F4-D3E9-18EA-B462-96B3139D6FCF}"/>
              </a:ext>
            </a:extLst>
          </p:cNvPr>
          <p:cNvSpPr/>
          <p:nvPr/>
        </p:nvSpPr>
        <p:spPr bwMode="auto">
          <a:xfrm>
            <a:off x="6675120" y="1516970"/>
            <a:ext cx="1178560" cy="104296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Oval 9">
            <a:extLst>
              <a:ext uri="{FF2B5EF4-FFF2-40B4-BE49-F238E27FC236}">
                <a16:creationId xmlns:a16="http://schemas.microsoft.com/office/drawing/2014/main" id="{22FD6912-0A52-7F67-3B93-93EC6008909E}"/>
              </a:ext>
            </a:extLst>
          </p:cNvPr>
          <p:cNvSpPr/>
          <p:nvPr/>
        </p:nvSpPr>
        <p:spPr bwMode="auto">
          <a:xfrm>
            <a:off x="7233920" y="1567770"/>
            <a:ext cx="1178560" cy="104296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FFCC5DCB-06A3-9BD2-3105-981F3E52EEDA}"/>
              </a:ext>
            </a:extLst>
          </p:cNvPr>
          <p:cNvSpPr/>
          <p:nvPr/>
        </p:nvSpPr>
        <p:spPr bwMode="auto">
          <a:xfrm>
            <a:off x="7366000" y="1577930"/>
            <a:ext cx="1178560" cy="104296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Oval 11">
            <a:extLst>
              <a:ext uri="{FF2B5EF4-FFF2-40B4-BE49-F238E27FC236}">
                <a16:creationId xmlns:a16="http://schemas.microsoft.com/office/drawing/2014/main" id="{0CC99F48-767D-4574-2E18-E227E56948CE}"/>
              </a:ext>
            </a:extLst>
          </p:cNvPr>
          <p:cNvSpPr/>
          <p:nvPr/>
        </p:nvSpPr>
        <p:spPr bwMode="auto">
          <a:xfrm>
            <a:off x="7030720" y="1730330"/>
            <a:ext cx="1178560" cy="104296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2">
            <a:extLst>
              <a:ext uri="{FF2B5EF4-FFF2-40B4-BE49-F238E27FC236}">
                <a16:creationId xmlns:a16="http://schemas.microsoft.com/office/drawing/2014/main" id="{BD8F1124-AC48-871A-4DA1-012C44B3DCBD}"/>
              </a:ext>
            </a:extLst>
          </p:cNvPr>
          <p:cNvSpPr txBox="1">
            <a:spLocks noChangeArrowheads="1"/>
          </p:cNvSpPr>
          <p:nvPr/>
        </p:nvSpPr>
        <p:spPr bwMode="auto">
          <a:xfrm>
            <a:off x="6685280" y="1645920"/>
            <a:ext cx="1859280" cy="104296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يهتم </a:t>
            </a:r>
          </a:p>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المستقبل </a:t>
            </a:r>
          </a:p>
          <a:p>
            <a:pPr defTabSz="914400">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بما تفكر فيه</a:t>
            </a:r>
            <a:endParaRPr lang="en-US" sz="2000" b="1" kern="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157659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p:spPr>
        <p:txBody>
          <a:bodyPr/>
          <a:lstStyle/>
          <a:p>
            <a:pPr marL="627063" indent="-627063" algn="r" rtl="1">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مستقبلك </a:t>
            </a:r>
            <a:r>
              <a:rPr kumimoji="0" lang="ar-JO" sz="4400" b="1" i="0" u="none" strike="noStrike" kern="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غير المؤكد </a:t>
            </a: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يتضمن الموت </a:t>
            </a:r>
            <a:r>
              <a:rPr kumimoji="0" lang="ar-JO" sz="4400" b="1" i="0" u="none" strike="noStrike" kern="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المؤكد</a:t>
            </a: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 1-6)</a:t>
            </a:r>
            <a:r>
              <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lang="en-US"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5175010"/>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57812"/>
            <a:ext cx="9144000" cy="1382713"/>
          </a:xfrm>
          <a:effectLst>
            <a:outerShdw blurRad="63500" dist="35921" dir="2700000" algn="ctr" rotWithShape="0">
              <a:schemeClr val="tx2">
                <a:alpha val="74998"/>
              </a:schemeClr>
            </a:outerShdw>
          </a:effectLst>
        </p:spPr>
        <p:txBody>
          <a:bodyPr/>
          <a:lstStyle/>
          <a:p>
            <a:pPr marL="626400" indent="-626400" algn="r" rtl="1">
              <a:defRPr/>
            </a:pPr>
            <a:r>
              <a:rPr lang="ar-JO" sz="4800" dirty="0">
                <a:effectLst>
                  <a:glow rad="127000">
                    <a:schemeClr val="tx1"/>
                  </a:glow>
                </a:effectLst>
                <a:ea typeface="ＭＳ Ｐゴシック" charset="0"/>
              </a:rPr>
              <a:t>2. بما أنك ستموت </a:t>
            </a:r>
            <a:r>
              <a:rPr lang="ar-JO" sz="4800" dirty="0">
                <a:solidFill>
                  <a:srgbClr val="FFFF00"/>
                </a:solidFill>
                <a:effectLst>
                  <a:glow rad="127000">
                    <a:schemeClr val="tx1"/>
                  </a:glow>
                </a:effectLst>
                <a:ea typeface="ＭＳ Ｐゴシック" charset="0"/>
              </a:rPr>
              <a:t>تمتع</a:t>
            </a:r>
            <a:r>
              <a:rPr lang="ar-JO" sz="4800" dirty="0">
                <a:effectLst>
                  <a:glow rad="127000">
                    <a:schemeClr val="tx1"/>
                  </a:glow>
                </a:effectLst>
                <a:ea typeface="ＭＳ Ｐゴシック" charset="0"/>
              </a:rPr>
              <a:t> بالحياة واعمل </a:t>
            </a:r>
            <a:r>
              <a:rPr lang="ar-JO" sz="4800" dirty="0">
                <a:solidFill>
                  <a:srgbClr val="FFFF00"/>
                </a:solidFill>
                <a:effectLst>
                  <a:glow rad="127000">
                    <a:schemeClr val="tx1"/>
                  </a:glow>
                </a:effectLst>
                <a:ea typeface="ＭＳ Ｐゴシック" charset="0"/>
              </a:rPr>
              <a:t>بجد</a:t>
            </a:r>
            <a:r>
              <a:rPr lang="ar-JO" sz="4800" dirty="0">
                <a:effectLst>
                  <a:glow rad="127000">
                    <a:schemeClr val="tx1"/>
                  </a:glow>
                </a:effectLst>
                <a:ea typeface="ＭＳ Ｐゴシック" charset="0"/>
              </a:rPr>
              <a:t> الآن (9: 7-10)</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
            <a:ext cx="9144000" cy="5357813"/>
          </a:xfrm>
          <a:prstGeom prst="rect">
            <a:avLst/>
          </a:prstGeom>
        </p:spPr>
      </p:pic>
    </p:spTree>
    <p:extLst>
      <p:ext uri="{BB962C8B-B14F-4D97-AF65-F5344CB8AC3E}">
        <p14:creationId xmlns:p14="http://schemas.microsoft.com/office/powerpoint/2010/main" val="3192321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68847"/>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ضع هدفاً لمحاربة ذلك الخوف</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738239" y="694871"/>
            <a:ext cx="6405367" cy="4284479"/>
          </a:xfrm>
          <a:prstGeom prst="rect">
            <a:avLst/>
          </a:prstGeom>
        </p:spPr>
      </p:pic>
      <p:sp>
        <p:nvSpPr>
          <p:cNvPr id="5" name="Rectangle 2"/>
          <p:cNvSpPr txBox="1">
            <a:spLocks noChangeArrowheads="1"/>
          </p:cNvSpPr>
          <p:nvPr/>
        </p:nvSpPr>
        <p:spPr bwMode="auto">
          <a:xfrm>
            <a:off x="0" y="1023633"/>
            <a:ext cx="5238371" cy="27795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ما هو    خوفك؟</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46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752" y="116633"/>
            <a:ext cx="9036496" cy="734268"/>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اجعل هدفك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098325"/>
            <a:ext cx="9144000" cy="5143500"/>
          </a:xfrm>
          <a:prstGeom prst="rect">
            <a:avLst/>
          </a:prstGeom>
        </p:spPr>
      </p:pic>
      <p:sp>
        <p:nvSpPr>
          <p:cNvPr id="5" name="Rectangle 2"/>
          <p:cNvSpPr txBox="1">
            <a:spLocks noChangeArrowheads="1"/>
          </p:cNvSpPr>
          <p:nvPr/>
        </p:nvSpPr>
        <p:spPr bwMode="auto">
          <a:xfrm>
            <a:off x="53752" y="1105198"/>
            <a:ext cx="9036496" cy="247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قابلاً للقياس</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(يجب أن يكون الهدف محدداً بما يكفي                       حتى تتمكن من تحديد ما إذا تم تحقيقه أم لا)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3752" y="3998432"/>
            <a:ext cx="9036496" cy="247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واقعياً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(يجب أن يكون الهدف قابلاً للتحقيق خلال أسبوع)</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1468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من ستخدم في مستقبلك؟</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5562600"/>
          </a:xfrm>
          <a:prstGeom prst="rect">
            <a:avLst/>
          </a:prstGeom>
        </p:spPr>
      </p:pic>
    </p:spTree>
    <p:extLst>
      <p:ext uri="{BB962C8B-B14F-4D97-AF65-F5344CB8AC3E}">
        <p14:creationId xmlns:p14="http://schemas.microsoft.com/office/powerpoint/2010/main" val="280404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8892480" cy="1640475"/>
          </a:xfrm>
          <a:effectLst/>
        </p:spPr>
        <p:txBody>
          <a:bodyPr/>
          <a:lstStyle/>
          <a:p>
            <a:pPr marL="627063" indent="-627063" algn="r" rtl="1">
              <a:defRPr/>
            </a:pPr>
            <a:r>
              <a:rPr lang="ar-JO" dirty="0">
                <a:solidFill>
                  <a:schemeClr val="tx1"/>
                </a:solidFill>
                <a:ea typeface="ＭＳ Ｐゴシック" charset="0"/>
              </a:rPr>
              <a:t>1. مستقبلك </a:t>
            </a:r>
            <a:r>
              <a:rPr lang="ar-JO" dirty="0">
                <a:solidFill>
                  <a:schemeClr val="accent2"/>
                </a:solidFill>
                <a:ea typeface="ＭＳ Ｐゴシック" charset="0"/>
              </a:rPr>
              <a:t>غير المؤكد </a:t>
            </a:r>
            <a:r>
              <a:rPr lang="ar-JO" dirty="0">
                <a:solidFill>
                  <a:schemeClr val="tx1"/>
                </a:solidFill>
                <a:ea typeface="ＭＳ Ｐゴシック" charset="0"/>
              </a:rPr>
              <a:t>يتضمن الموت </a:t>
            </a:r>
            <a:r>
              <a:rPr lang="ar-JO" dirty="0">
                <a:solidFill>
                  <a:schemeClr val="accent2"/>
                </a:solidFill>
                <a:ea typeface="ＭＳ Ｐゴシック" charset="0"/>
              </a:rPr>
              <a:t>المؤكد</a:t>
            </a:r>
            <a:r>
              <a:rPr lang="ar-JO" dirty="0">
                <a:solidFill>
                  <a:schemeClr val="tx1"/>
                </a:solidFill>
                <a:ea typeface="ＭＳ Ｐゴシック" charset="0"/>
              </a:rPr>
              <a:t> (9: 1-6)</a:t>
            </a:r>
            <a:r>
              <a:rPr lang="en-US" dirty="0">
                <a:solidFill>
                  <a:schemeClr val="tx1"/>
                </a:solidFill>
                <a:effectLst/>
                <a:ea typeface="ＭＳ Ｐゴシック" charset="0"/>
              </a:rPr>
              <a:t> </a:t>
            </a:r>
          </a:p>
        </p:txBody>
      </p:sp>
    </p:spTree>
    <p:extLst>
      <p:ext uri="{BB962C8B-B14F-4D97-AF65-F5344CB8AC3E}">
        <p14:creationId xmlns:p14="http://schemas.microsoft.com/office/powerpoint/2010/main" val="4108847342"/>
      </p:ext>
    </p:extLst>
  </p:cSld>
  <p:clrMapOvr>
    <a:overrideClrMapping bg1="lt1" tx1="dk1" bg2="lt2" tx2="dk2" accent1="accent1" accent2="accent2" accent3="accent3" accent4="accent4" accent5="accent5" accent6="accent6" hlink="hlink" folHlink="folHlink"/>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328" y="15666"/>
            <a:ext cx="5303904" cy="6798640"/>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000" b="1" dirty="0">
                <a:effectLst>
                  <a:glow rad="457200">
                    <a:schemeClr val="tx2"/>
                  </a:glow>
                </a:effectLst>
                <a:latin typeface="Arial" panose="020B0604020202020204" pitchFamily="34" charset="0"/>
                <a:ea typeface="ＭＳ Ｐゴシック" charset="0"/>
                <a:cs typeface="Arial" panose="020B0604020202020204" pitchFamily="34" charset="0"/>
              </a:rPr>
              <a:t>هل أنت مستعد للموت؟</a:t>
            </a:r>
            <a:endParaRPr lang="en-US" sz="4000" b="1" dirty="0">
              <a:effectLst>
                <a:glow rad="457200">
                  <a:schemeClr val="tx2"/>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75298" y="1362732"/>
            <a:ext cx="5968702" cy="3273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effectLst>
                  <a:glow rad="457200">
                    <a:schemeClr val="tx2"/>
                  </a:glow>
                </a:effectLst>
              </a:rPr>
              <a:t>حلق حول الوردة، جيب مليء بالأزهار، رماد! رماد! </a:t>
            </a:r>
          </a:p>
          <a:p>
            <a:endParaRPr lang="ar-JO" sz="4000" b="1" dirty="0">
              <a:effectLst>
                <a:glow rad="457200">
                  <a:schemeClr val="tx2"/>
                </a:glow>
              </a:effectLst>
            </a:endParaRPr>
          </a:p>
          <a:p>
            <a:r>
              <a:rPr lang="ar-JO" sz="4000" b="1" dirty="0">
                <a:effectLst>
                  <a:glow rad="457200">
                    <a:schemeClr val="tx2"/>
                  </a:glow>
                </a:effectLst>
              </a:rPr>
              <a:t>نحن جميعاً نسقط.</a:t>
            </a:r>
            <a:endParaRPr lang="en-US" sz="4000" b="1" dirty="0">
              <a:effectLst>
                <a:glow rad="457200">
                  <a:schemeClr val="tx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558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Loophole</a:t>
            </a:r>
          </a:p>
        </p:txBody>
      </p:sp>
      <p:pic>
        <p:nvPicPr>
          <p:cNvPr id="2" name="Picture 1"/>
          <p:cNvPicPr>
            <a:picLocks noChangeAspect="1"/>
          </p:cNvPicPr>
          <p:nvPr/>
        </p:nvPicPr>
        <p:blipFill>
          <a:blip r:embed="rId3"/>
          <a:stretch>
            <a:fillRect/>
          </a:stretch>
        </p:blipFill>
        <p:spPr>
          <a:xfrm>
            <a:off x="586779" y="0"/>
            <a:ext cx="7939106" cy="6857379"/>
          </a:xfrm>
          <a:prstGeom prst="rect">
            <a:avLst/>
          </a:prstGeom>
        </p:spPr>
      </p:pic>
    </p:spTree>
    <p:extLst>
      <p:ext uri="{BB962C8B-B14F-4D97-AF65-F5344CB8AC3E}">
        <p14:creationId xmlns:p14="http://schemas.microsoft.com/office/powerpoint/2010/main" val="168016046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9" name="Rectangle 2"/>
          <p:cNvSpPr txBox="1">
            <a:spLocks noGrp="1"/>
          </p:cNvSpPr>
          <p:nvPr>
            <p:ph type="title"/>
          </p:nvPr>
        </p:nvSpPr>
        <p:spPr>
          <a:xfrm>
            <a:off x="0" y="4724437"/>
            <a:ext cx="9144000" cy="2016126"/>
          </a:xfrm>
          <a:prstGeom prst="rect">
            <a:avLst/>
          </a:prstGeom>
          <a:effectLst>
            <a:outerShdw blurRad="63500" dist="35921" dir="2700000" rotWithShape="0">
              <a:srgbClr val="000000">
                <a:alpha val="74998"/>
              </a:srgbClr>
            </a:outerShdw>
          </a:effectLst>
        </p:spPr>
        <p:txBody>
          <a:bodyPr/>
          <a:lstStyle>
            <a:lvl1pPr>
              <a:defRPr sz="5400" b="1"/>
            </a:lvl1pPr>
          </a:lstStyle>
          <a:p>
            <a:pPr rtl="0">
              <a:defRPr/>
            </a:pPr>
            <a:r>
              <a:rPr dirty="0">
                <a:latin typeface="Arial" panose="020B0604020202020204" pitchFamily="34" charset="0"/>
                <a:cs typeface="Arial" panose="020B0604020202020204" pitchFamily="34" charset="0"/>
              </a:rPr>
              <a:t>Albert Einstein on Jesus</a:t>
            </a:r>
          </a:p>
        </p:txBody>
      </p:sp>
      <p:pic>
        <p:nvPicPr>
          <p:cNvPr id="4540" name="Picture 1" descr="Picture 1"/>
          <p:cNvPicPr>
            <a:picLocks noChangeAspect="1"/>
          </p:cNvPicPr>
          <p:nvPr/>
        </p:nvPicPr>
        <p:blipFill rotWithShape="1">
          <a:blip r:embed="rId3" cstate="print"/>
          <a:srcRect l="3273"/>
          <a:stretch/>
        </p:blipFill>
        <p:spPr>
          <a:xfrm>
            <a:off x="0" y="199242"/>
            <a:ext cx="9097864" cy="6459516"/>
          </a:xfrm>
          <a:prstGeom prst="rect">
            <a:avLst/>
          </a:prstGeom>
          <a:ln w="12700">
            <a:miter lim="400000"/>
          </a:ln>
        </p:spPr>
      </p:pic>
      <p:sp>
        <p:nvSpPr>
          <p:cNvPr id="4541" name="TextBox 2"/>
          <p:cNvSpPr txBox="1"/>
          <p:nvPr/>
        </p:nvSpPr>
        <p:spPr>
          <a:xfrm>
            <a:off x="3491880" y="156883"/>
            <a:ext cx="5468599" cy="618612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marL="0" marR="0" lvl="0" indent="0" algn="ctr" defTabSz="457200" rtl="1" eaLnBrk="1" fontAlgn="auto" latinLnBrk="0" hangingPunct="0">
              <a:lnSpc>
                <a:spcPct val="100000"/>
              </a:lnSpc>
              <a:spcBef>
                <a:spcPts val="0"/>
              </a:spcBef>
              <a:spcAft>
                <a:spcPts val="0"/>
              </a:spcAft>
              <a:buClrTx/>
              <a:buSzTx/>
              <a:buFontTx/>
              <a:buNone/>
              <a:tabLst/>
              <a:defRPr sz="3600" b="1">
                <a:solidFill>
                  <a:srgbClr val="FFFFFF"/>
                </a:solidFill>
              </a:defRPr>
            </a:pP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عندما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كنت</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طفلا</a:t>
            </a:r>
            <a:r>
              <a:rPr lang="ar-JO" sz="3600" b="1" kern="0" dirty="0">
                <a:solidFill>
                  <a:srgbClr val="FFFFFF"/>
                </a:solidFill>
                <a:latin typeface="Arial" panose="020B0604020202020204" pitchFamily="34" charset="0"/>
                <a:cs typeface="Arial" panose="020B0604020202020204" pitchFamily="34" charset="0"/>
                <a:sym typeface="Arial"/>
              </a:rPr>
              <a:t>ً</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تلقيت</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تعليم</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من</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الكتاب</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المقدس</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والتمل</a:t>
            </a:r>
            <a:r>
              <a:rPr lang="ar-JO" sz="3600" b="1" kern="0" dirty="0">
                <a:solidFill>
                  <a:srgbClr val="FFFFFF"/>
                </a:solidFill>
                <a:latin typeface="Arial" panose="020B0604020202020204" pitchFamily="34" charset="0"/>
                <a:cs typeface="Arial" panose="020B0604020202020204" pitchFamily="34" charset="0"/>
                <a:sym typeface="Arial"/>
              </a:rPr>
              <a:t>ود، </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نا</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يهودي</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لكنني</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مفتون</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بشخ</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ص</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ية</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الناصري</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المبهر</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ة،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لا</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أحد</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يستطيع</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قراءة</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الأناجيل</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دون</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الشعور</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بالحضور</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الفعلي</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ليسوع</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ل</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ن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شخصيته</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تنبض</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في</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كل</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كلمة</a:t>
            </a: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لا</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توجد</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أسطورة</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تمتلئ</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بمثل</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هذه</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الحياة</a:t>
            </a:r>
            <a:endPar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l" defTabSz="457200" rtl="1" eaLnBrk="1" fontAlgn="auto" latinLnBrk="0" hangingPunct="0">
              <a:lnSpc>
                <a:spcPct val="100000"/>
              </a:lnSpc>
              <a:spcBef>
                <a:spcPts val="0"/>
              </a:spcBef>
              <a:spcAft>
                <a:spcPts val="0"/>
              </a:spcAft>
              <a:buClrTx/>
              <a:buSzTx/>
              <a:buFontTx/>
              <a:buNone/>
              <a:tabLst/>
              <a:defRPr sz="3600" b="1">
                <a:solidFill>
                  <a:srgbClr val="FFFFFF"/>
                </a:solidFill>
              </a:defRPr>
            </a:pPr>
            <a:endPar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457200" rtl="1" eaLnBrk="1" fontAlgn="auto" latinLnBrk="0" hangingPunct="0">
              <a:lnSpc>
                <a:spcPct val="100000"/>
              </a:lnSpc>
              <a:spcBef>
                <a:spcPts val="0"/>
              </a:spcBef>
              <a:spcAft>
                <a:spcPts val="0"/>
              </a:spcAft>
              <a:buClrTx/>
              <a:buSzTx/>
              <a:buFontTx/>
              <a:buNone/>
              <a:tabLst/>
              <a:defRPr sz="3600" b="1">
                <a:solidFill>
                  <a:srgbClr val="FFFFFF"/>
                </a:solidFill>
              </a:defRPr>
            </a:pPr>
            <a:r>
              <a:rPr kumimoji="0" lang="ar-JO"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أ</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لبرت</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أينشتاين</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a:p>
            <a:pPr marL="0" marR="0" lvl="0" indent="0" algn="r" defTabSz="457200" rtl="1" eaLnBrk="1" fontAlgn="auto" latinLnBrk="0" hangingPunct="0">
              <a:lnSpc>
                <a:spcPct val="100000"/>
              </a:lnSpc>
              <a:spcBef>
                <a:spcPts val="0"/>
              </a:spcBef>
              <a:spcAft>
                <a:spcPts val="0"/>
              </a:spcAft>
              <a:buClrTx/>
              <a:buSzTx/>
              <a:buFontTx/>
              <a:buNone/>
              <a:tabLst/>
              <a:defRPr sz="3600" b="1">
                <a:solidFill>
                  <a:srgbClr val="FFFFFF"/>
                </a:solidFill>
              </a:defRPr>
            </a:pPr>
            <a:r>
              <a:rPr kumimoji="0" sz="3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مساء</a:t>
            </a:r>
            <a:r>
              <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السبت٢٦ أكتوبر١٩٢٩ م</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H="1">
            <a:off x="0" y="114830"/>
            <a:ext cx="9144000" cy="6634480"/>
          </a:xfrm>
          <a:prstGeom prst="rect">
            <a:avLst/>
          </a:prstGeom>
        </p:spPr>
      </p:pic>
      <p:sp>
        <p:nvSpPr>
          <p:cNvPr id="2" name="Title 1"/>
          <p:cNvSpPr>
            <a:spLocks noGrp="1"/>
          </p:cNvSpPr>
          <p:nvPr>
            <p:ph type="title"/>
          </p:nvPr>
        </p:nvSpPr>
        <p:spPr>
          <a:xfrm>
            <a:off x="0" y="4624072"/>
            <a:ext cx="9144000" cy="2112008"/>
          </a:xfrm>
          <a:solidFill>
            <a:schemeClr val="tx1"/>
          </a:solidFill>
        </p:spPr>
        <p:txBody>
          <a:bodyPr/>
          <a:lstStyle/>
          <a:p>
            <a:r>
              <a:rPr lang="ar-JO" sz="2800" b="1" dirty="0"/>
              <a:t>الحق الحق أقول لكم: إن من يسمع كلامي ويؤمن بالذي أرسلني فله حياة أبدية، ولا يأتي إلى دينونة، بل قد انتقل من الموت إلى الحياة.</a:t>
            </a:r>
            <a:br>
              <a:rPr lang="ar-JO" sz="2800" b="1" dirty="0"/>
            </a:br>
            <a:r>
              <a:rPr lang="ar-JO" sz="2800" b="1" dirty="0"/>
              <a:t>(يوحنا </a:t>
            </a:r>
            <a:r>
              <a:rPr lang="ar-JO" sz="2800" b="1" dirty="0">
                <a:sym typeface="Wingdings" panose="05000000000000000000" pitchFamily="2" charset="2"/>
              </a:rPr>
              <a:t>5: 24)</a:t>
            </a:r>
            <a:r>
              <a:rPr lang="ar-JO" sz="2800" b="1" dirty="0"/>
              <a:t> </a:t>
            </a:r>
            <a:endParaRPr lang="en-US" sz="2800" b="1" dirty="0"/>
          </a:p>
        </p:txBody>
      </p:sp>
    </p:spTree>
    <p:extLst>
      <p:ext uri="{BB962C8B-B14F-4D97-AF65-F5344CB8AC3E}">
        <p14:creationId xmlns:p14="http://schemas.microsoft.com/office/powerpoint/2010/main" val="3445865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131"/>
            <a:ext cx="9144000" cy="6797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528" y="100137"/>
            <a:ext cx="4065540" cy="669188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لأن هذا كله جعلته في قلبي، وامتحنت هذا كله: أن الصديقين والحكماء وأعمالهم في يد الله، الإنسان لا يعلم حباً ولا بغضاً، الكل أمامهم.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70700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267815" cy="6882881"/>
          </a:xfrm>
          <a:prstGeom prst="rect">
            <a:avLst/>
          </a:prstGeom>
        </p:spPr>
      </p:pic>
      <p:sp>
        <p:nvSpPr>
          <p:cNvPr id="900098" name="Rectangle 2"/>
          <p:cNvSpPr>
            <a:spLocks noGrp="1" noChangeArrowheads="1"/>
          </p:cNvSpPr>
          <p:nvPr>
            <p:ph type="ctrTitle"/>
          </p:nvPr>
        </p:nvSpPr>
        <p:spPr>
          <a:xfrm>
            <a:off x="6267814" y="0"/>
            <a:ext cx="2876186" cy="6740525"/>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المشكلة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الرسالة؟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Oval 2"/>
          <p:cNvSpPr/>
          <p:nvPr/>
        </p:nvSpPr>
        <p:spPr bwMode="auto">
          <a:xfrm>
            <a:off x="0" y="-1"/>
            <a:ext cx="2622926" cy="2305558"/>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p:cNvSpPr txBox="1">
            <a:spLocks noChangeArrowheads="1"/>
          </p:cNvSpPr>
          <p:nvPr/>
        </p:nvSpPr>
        <p:spPr bwMode="auto">
          <a:xfrm>
            <a:off x="0" y="0"/>
            <a:ext cx="2824821" cy="23607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1"/>
                </a:solidFill>
                <a:latin typeface="Arial" panose="020B0604020202020204" pitchFamily="34" charset="0"/>
                <a:ea typeface="ＭＳ Ｐゴシック" charset="0"/>
                <a:cs typeface="Arial" panose="020B0604020202020204" pitchFamily="34" charset="0"/>
              </a:rPr>
              <a:t>الإيجار، الضرائب، الموت. </a:t>
            </a:r>
          </a:p>
          <a:p>
            <a:pPr>
              <a:defRPr/>
            </a:pPr>
            <a:r>
              <a:rPr lang="ar-JO" sz="2800" b="1" dirty="0">
                <a:solidFill>
                  <a:schemeClr val="tx1"/>
                </a:solidFill>
                <a:latin typeface="Arial" panose="020B0604020202020204" pitchFamily="34" charset="0"/>
                <a:ea typeface="ＭＳ Ｐゴシック" charset="0"/>
                <a:cs typeface="Arial" panose="020B0604020202020204" pitchFamily="34" charset="0"/>
              </a:rPr>
              <a:t>أكره أن أكبر</a:t>
            </a:r>
            <a:endParaRPr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9635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86"/>
            <a:ext cx="6845114" cy="68451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لن يهرب أحد من الموت، المصير المشترك للجميع (9: 2-3)</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19084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13429"/>
            <a:ext cx="9144000" cy="46445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5746" y="0"/>
            <a:ext cx="7702815" cy="590538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الكل على ما للكل، حادثة واحدة للصديق وللشرير، للصالح وللطاهر وللنجس، للذابح وللذي لا يذبح، كالصالح الخاطئ. الحالف كالذي يخاف الحلف.</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7289469"/>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1734</TotalTime>
  <Words>1964</Words>
  <Application>Microsoft Macintosh PowerPoint</Application>
  <PresentationFormat>On-screen Show (4:3)</PresentationFormat>
  <Paragraphs>235</Paragraphs>
  <Slides>55</Slides>
  <Notes>53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55</vt:i4>
      </vt:variant>
    </vt:vector>
  </HeadingPairs>
  <TitlesOfParts>
    <vt:vector size="68" baseType="lpstr">
      <vt:lpstr>ＭＳ Ｐゴシック</vt:lpstr>
      <vt:lpstr>Arial</vt:lpstr>
      <vt:lpstr>Arial Black</vt:lpstr>
      <vt:lpstr>Calibri</vt:lpstr>
      <vt:lpstr>Comic Sans MS</vt:lpstr>
      <vt:lpstr>Times New Roman</vt:lpstr>
      <vt:lpstr>Wingdings</vt:lpstr>
      <vt:lpstr>49_Blank Presentation</vt:lpstr>
      <vt:lpstr>46_Blank Presentation</vt:lpstr>
      <vt:lpstr>47_Blank Presentation</vt:lpstr>
      <vt:lpstr>50_Blank Presentation</vt:lpstr>
      <vt:lpstr>48_Blank Presentation</vt:lpstr>
      <vt:lpstr>22_Blank Presentation</vt:lpstr>
      <vt:lpstr>مستقبلنا الأكيد</vt:lpstr>
      <vt:lpstr>المستقبل</vt:lpstr>
      <vt:lpstr>كيف يتعامل معظم الناس  مع مستقبلنا غير المؤكد؟</vt:lpstr>
      <vt:lpstr>كيف نتجاوب مع  المستقبل غير المؤكد؟</vt:lpstr>
      <vt:lpstr>1. مستقبلك غير المؤكد يتضمن الموت المؤكد (9: 1-6) </vt:lpstr>
      <vt:lpstr> لأن هذا كله جعلته في قلبي، وامتحنت هذا كله: أن الصديقين والحكماء وأعمالهم في يد الله، الإنسان لا يعلم حباً ولا بغضاً، الكل أمامهم. (9: 1)</vt:lpstr>
      <vt:lpstr>المشكلة  في  الرسالة؟</vt:lpstr>
      <vt:lpstr>لن يهرب أحد من الموت، المصير المشترك للجميع (9: 2-3)</vt:lpstr>
      <vt:lpstr>الكل على ما للكل، حادثة واحدة للصديق وللشرير، للصالح وللطاهر وللنجس، للذابح وللذي لا يذبح، كالصالح الخاطئ. الحالف كالذي يخاف الحلف. (9: 2) </vt:lpstr>
      <vt:lpstr>75 عاماً من الوفيات في الولايات المتحدة ،  1935-2010</vt:lpstr>
      <vt:lpstr>نسبة الوفيات 1992-1996</vt:lpstr>
      <vt:lpstr>معدل الوفيات العالمي ثابت عند 100 بالمئة</vt:lpstr>
      <vt:lpstr>هذا أشر كل ما عمل تحت الشمس: أن حادثة واحدة للجميع، وأيضا قلب بني البشر ملآن من الشر، والحماقة في قلبهم وهم أحياء، وبعد ذلك يذهبون إلى الأموات (9: 3) </vt:lpstr>
      <vt:lpstr>مقولة بن فرانكلين الشهيرة</vt:lpstr>
      <vt:lpstr>لقد  اندمجنا</vt:lpstr>
      <vt:lpstr>Death Tax</vt:lpstr>
      <vt:lpstr>Obama Tax Plan</vt:lpstr>
      <vt:lpstr>اليأس</vt:lpstr>
      <vt:lpstr>لا تزال الحياة أفضل من الموت (9: 4-6)</vt:lpstr>
      <vt:lpstr>لدى الناس الأحياء رجاء بالتمتع المستقبلي على الأرض (9: 4-5أ) </vt:lpstr>
      <vt:lpstr>لأنه من يستثنى؟ لكل الأحياء يوجد رجاء، فإن الكلب الحي خير من الأسد الميت. (9: 4)</vt:lpstr>
      <vt:lpstr>دان ومارسيا ويست</vt:lpstr>
      <vt:lpstr>يوجد شر قد رأيته تحت الشمس وهو كثير بين الناس: رجل أعطاه الله غنى ومالاً وكرامة، وليس لنفسه عوز من كل ما يشتهيه، ولم يعطه الله استطاعة على أن يأكل منه، بل يأكله إنسان غريب، هذا باطل ومصيبة رديئة هو. (6: 1-2)</vt:lpstr>
      <vt:lpstr>بين وبارب كرنيليوس</vt:lpstr>
      <vt:lpstr>راندي وجانيس يوف</vt:lpstr>
      <vt:lpstr>لأن الأحياء يعلمون أنهم سيموتون، أما الموتى فلا يعلمون شيئاً. (9: 5)</vt:lpstr>
      <vt:lpstr>وليس لهم (الموتى) أجر بعد لأن ذكرهم نسي، ومحبتهم وبغضتهم وحسدهم هلكت منذ زمان، ولا نصيب لهم بعد إلى الأبد، في كل ما عمل تحت الشمس (9: 6)</vt:lpstr>
      <vt:lpstr>نقل              الفردوس</vt:lpstr>
      <vt:lpstr>1. مستقبلك غير المؤكد يتضمن الموت المؤكد (9: 1-6) </vt:lpstr>
      <vt:lpstr>2. بما أنك ستموت تمتع بالحياة واعمل بجد الآن (9: 7-10)</vt:lpstr>
      <vt:lpstr>استمتع بالحياة بقدر ما     يمكِّنُك الله    (9: 7-9)</vt:lpstr>
      <vt:lpstr>اذهب كل خبزك بفرح  واشرب خمرك بقلب طيب  لأن الله منذ زمان قد رضي عملك (9: 7)</vt:lpstr>
      <vt:lpstr>يستمتع الأطفال بالحياة</vt:lpstr>
      <vt:lpstr>بيبر بيرسون</vt:lpstr>
      <vt:lpstr>هوذا الذي رأيته أنا خيراً الذي هو حسن: أن يأكل الإنسان ويشرب ويرى خيراً من كل تعبه الذي يتعب فيه تحت الشمس.</vt:lpstr>
      <vt:lpstr>أيضا كل إنسان أعطاه الله غنى ومالاً وسلطه عليه حتى يأكل منه، ويأخذ نصيبه، ويفرح بتعبه، فهذا هو عطية الله (5: 19)</vt:lpstr>
      <vt:lpstr>لتكن ثيابك في كل حين بيضاء، ولا يعوز رأسك الدهن. (9: 8)</vt:lpstr>
      <vt:lpstr>التذ عيشاً مع المرأة التي أحببتها كل أيام حياة باطلك، التي أعطاك إياها تحت الشمس، كل أيام باطلك. (9: 9أ)</vt:lpstr>
      <vt:lpstr>لأن ذلك نصيبك في الحياة وفي تعبك الذي تتعبه تحت الشمس. (9: 9ب)</vt:lpstr>
      <vt:lpstr>اعمل بجد ما دمت تستطيع (9: 10)</vt:lpstr>
      <vt:lpstr>كل ما تجده يدك لتفعله فافعله بقوتك، لأنه ليس من عمل ولا اختراع ولا معرفة ولا حكمة في الهاوية التي أنت ذاهب إليها (9: 10) </vt:lpstr>
      <vt:lpstr>أدرس بجد أيضاً</vt:lpstr>
      <vt:lpstr>الفكرة الرئيسية في الجامعة 9: 1-10</vt:lpstr>
      <vt:lpstr>يمسك الله المستقبل</vt:lpstr>
      <vt:lpstr>1. مستقبلك غير المؤكد يتضمن الموت المؤكد (9: 1-6) </vt:lpstr>
      <vt:lpstr>2. بما أنك ستموت تمتع بالحياة واعمل بجد الآن (9: 7-10)</vt:lpstr>
      <vt:lpstr>ضع هدفاً لمحاربة ذلك الخوف</vt:lpstr>
      <vt:lpstr>اجعل هدفك</vt:lpstr>
      <vt:lpstr>من ستخدم في مستقبلك؟</vt:lpstr>
      <vt:lpstr>هل أنت مستعد للموت؟</vt:lpstr>
      <vt:lpstr>The Loophole</vt:lpstr>
      <vt:lpstr>Albert Einstein on Jesus</vt:lpstr>
      <vt:lpstr>الحق الحق أقول لكم: إن من يسمع كلامي ويؤمن بالذي أرسلني فله حياة أبدية، ولا يأتي إلى دينونة، بل قد انتقل من الموت إلى الحياة. (يوحنا 5: 24) </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78</cp:revision>
  <dcterms:created xsi:type="dcterms:W3CDTF">2014-08-02T06:39:19Z</dcterms:created>
  <dcterms:modified xsi:type="dcterms:W3CDTF">2024-05-28T14:11:05Z</dcterms:modified>
</cp:coreProperties>
</file>