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02" r:id="rId4"/>
  </p:sldMasterIdLst>
  <p:notesMasterIdLst>
    <p:notesMasterId r:id="rId53"/>
  </p:notesMasterIdLst>
  <p:sldIdLst>
    <p:sldId id="4787" r:id="rId5"/>
    <p:sldId id="391" r:id="rId6"/>
    <p:sldId id="503" r:id="rId7"/>
    <p:sldId id="504" r:id="rId8"/>
    <p:sldId id="505" r:id="rId9"/>
    <p:sldId id="506" r:id="rId10"/>
    <p:sldId id="512" r:id="rId11"/>
    <p:sldId id="4789" r:id="rId12"/>
    <p:sldId id="513" r:id="rId13"/>
    <p:sldId id="430" r:id="rId14"/>
    <p:sldId id="495" r:id="rId15"/>
    <p:sldId id="661" r:id="rId16"/>
    <p:sldId id="368" r:id="rId17"/>
    <p:sldId id="380" r:id="rId18"/>
    <p:sldId id="381" r:id="rId19"/>
    <p:sldId id="378" r:id="rId20"/>
    <p:sldId id="519" r:id="rId21"/>
    <p:sldId id="522" r:id="rId22"/>
    <p:sldId id="374" r:id="rId23"/>
    <p:sldId id="521" r:id="rId24"/>
    <p:sldId id="523" r:id="rId25"/>
    <p:sldId id="524" r:id="rId26"/>
    <p:sldId id="662" r:id="rId27"/>
    <p:sldId id="4793" r:id="rId28"/>
    <p:sldId id="527" r:id="rId29"/>
    <p:sldId id="528" r:id="rId30"/>
    <p:sldId id="531" r:id="rId31"/>
    <p:sldId id="4792" r:id="rId32"/>
    <p:sldId id="529" r:id="rId33"/>
    <p:sldId id="4791" r:id="rId34"/>
    <p:sldId id="4790" r:id="rId35"/>
    <p:sldId id="4794" r:id="rId36"/>
    <p:sldId id="461" r:id="rId37"/>
    <p:sldId id="4795" r:id="rId38"/>
    <p:sldId id="534" r:id="rId39"/>
    <p:sldId id="532" r:id="rId40"/>
    <p:sldId id="515" r:id="rId41"/>
    <p:sldId id="275" r:id="rId42"/>
    <p:sldId id="667" r:id="rId43"/>
    <p:sldId id="431" r:id="rId44"/>
    <p:sldId id="373" r:id="rId45"/>
    <p:sldId id="464" r:id="rId46"/>
    <p:sldId id="533" r:id="rId47"/>
    <p:sldId id="4796" r:id="rId48"/>
    <p:sldId id="4797" r:id="rId49"/>
    <p:sldId id="4798" r:id="rId50"/>
    <p:sldId id="406" r:id="rId51"/>
    <p:sldId id="5570"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64"/>
    <p:restoredTop sz="94249" autoAdjust="0"/>
  </p:normalViewPr>
  <p:slideViewPr>
    <p:cSldViewPr snapToGrid="0" snapToObjects="1">
      <p:cViewPr>
        <p:scale>
          <a:sx n="87" d="100"/>
          <a:sy n="87" d="100"/>
        </p:scale>
        <p:origin x="2584" y="108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pastor@joyfm.or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nypost.com/2013/11/05/i-want-to-die-running-race-fall-fatal-for-marathoner-86/"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arxiv.org/ftp/arxiv/papers/1208/1208.2686.pdf"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www.rsc.org/chemistryworld/more/?author=32" TargetMode="External"/><Relationship Id="rId4" Type="http://schemas.openxmlformats.org/officeDocument/2006/relationships/hyperlink" Target="http://realtime.springer.com/"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goaltriangle.com/advanced-goal-setting/abou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goaltriangle.com/advanced-goal-setting/setting-goals-101/better-smart-goal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a:t>
            </a:r>
            <a:r>
              <a:rPr lang="en-US" dirty="0" err="1"/>
              <a:t>www.joyfm.org</a:t>
            </a:r>
            <a:r>
              <a:rPr lang="en-US" dirty="0"/>
              <a:t>/2011/02/turn-it-around-with-</a:t>
            </a:r>
            <a:r>
              <a:rPr lang="en-US" dirty="0" err="1"/>
              <a:t>alan</a:t>
            </a:r>
            <a:r>
              <a:rPr lang="en-US" dirty="0"/>
              <a:t>-wright/</a:t>
            </a:r>
          </a:p>
          <a:p>
            <a:endParaRPr lang="en-US" dirty="0"/>
          </a:p>
          <a:p>
            <a:r>
              <a:rPr lang="en-US" b="1" dirty="0">
                <a:effectLst/>
              </a:rPr>
              <a:t>Ask the Pastor</a:t>
            </a:r>
          </a:p>
          <a:p>
            <a:r>
              <a:rPr lang="en-US" dirty="0">
                <a:effectLst/>
              </a:rPr>
              <a:t>Alan Wright</a:t>
            </a:r>
          </a:p>
          <a:p>
            <a:r>
              <a:rPr lang="en-US" dirty="0">
                <a:effectLst/>
              </a:rPr>
              <a:t>Joy FM is Real Music for Real Life … because Real Life happens to us all. Do you wonder how the Gospel applies to YOUR problem or need RIGHT NOW, TODAY? Maybe you</a:t>
            </a:r>
            <a:r>
              <a:rPr lang="fr-FR" dirty="0">
                <a:effectLst/>
              </a:rPr>
              <a:t>'</a:t>
            </a:r>
            <a:r>
              <a:rPr lang="en-US" dirty="0">
                <a:effectLst/>
              </a:rPr>
              <a:t>re interested to know what God</a:t>
            </a:r>
            <a:r>
              <a:rPr lang="fr-FR" dirty="0">
                <a:effectLst/>
              </a:rPr>
              <a:t>'</a:t>
            </a:r>
            <a:r>
              <a:rPr lang="en-US" dirty="0">
                <a:effectLst/>
              </a:rPr>
              <a:t>s word says on a topic, but not sure where to turn. You can "Ask the Pastor" when you email our staff pastor, Alan Wright</a:t>
            </a:r>
          </a:p>
          <a:p>
            <a:r>
              <a:rPr lang="en-US" b="1" dirty="0">
                <a:effectLst/>
                <a:hlinkClick r:id="rId3"/>
              </a:rPr>
              <a:t>pastor@joyfm.org</a:t>
            </a:r>
            <a:endParaRPr lang="en-US" dirty="0">
              <a:effectLst/>
            </a:endParaRPr>
          </a:p>
          <a:p>
            <a:r>
              <a:rPr lang="en-US" b="1" dirty="0">
                <a:effectLst/>
              </a:rPr>
              <a:t>Pastor and Author, Alan Wright</a:t>
            </a:r>
            <a:endParaRPr lang="en-US" dirty="0">
              <a:effectLst/>
            </a:endParaRPr>
          </a:p>
          <a:p>
            <a:r>
              <a:rPr lang="en-US" dirty="0">
                <a:effectLst/>
              </a:rPr>
              <a:t>Alan and Anne, are the parents of Bennett and Abigail.  They make their home in Winston-Salem, NC where Alan has served as Sr. Pastor of the historic and dynamic </a:t>
            </a:r>
            <a:r>
              <a:rPr lang="en-US" dirty="0" err="1">
                <a:effectLst/>
              </a:rPr>
              <a:t>Reynolda</a:t>
            </a:r>
            <a:r>
              <a:rPr lang="en-US" dirty="0">
                <a:effectLst/>
              </a:rPr>
              <a:t> Presbyterian Church.  Alan loves golf, tennis, piano and still going on dates with Anne.  Anne, a former teacher, is back at it again as she accommodates the family</a:t>
            </a:r>
            <a:r>
              <a:rPr lang="fr-FR" dirty="0">
                <a:effectLst/>
              </a:rPr>
              <a:t>'</a:t>
            </a:r>
            <a:r>
              <a:rPr lang="en-US" dirty="0">
                <a:effectLst/>
              </a:rPr>
              <a:t>s ministry schedule by home educating Bennett and Abigail.   Bennett is a golfer and avid reader. Abby is a dancer and horseback rider.</a:t>
            </a:r>
          </a:p>
          <a:p>
            <a:r>
              <a:rPr lang="en-US" dirty="0">
                <a:effectLst/>
              </a:rPr>
              <a:t>Alan was always devoted to sharpening his mind (Phi Beta Kappa from the University of North Carolina Chapel Hill and valedictorian of his Columbia Theological Seminary class), but his heart was touched by the Spirit in deep and profound ways in 1993.   That touch of grace began a healing journey in which Alan discovered how the love of God mends the emptiness left from a broken home.   Since 1997, Alan has authored several books, all published by the Random House subsidiary, Multnomah Publishers.  Readers are inspired by the tapestry of word images that Alan paints and transformed as the truths of God</a:t>
            </a:r>
            <a:r>
              <a:rPr lang="fr-FR" dirty="0">
                <a:effectLst/>
              </a:rPr>
              <a:t>'</a:t>
            </a:r>
            <a:r>
              <a:rPr lang="en-US" dirty="0">
                <a:effectLst/>
              </a:rPr>
              <a:t>s Word become vivid in new ways.  Currently, in addition to his pastoral leadership and weekly preaching, Alan ministers around the world sharing the light of God</a:t>
            </a:r>
            <a:r>
              <a:rPr lang="fr-FR" dirty="0">
                <a:effectLst/>
              </a:rPr>
              <a:t>'</a:t>
            </a:r>
            <a:r>
              <a:rPr lang="en-US" dirty="0">
                <a:effectLst/>
              </a:rPr>
              <a:t>s love.   The daily radio broadcast, Sharing the Light with Alan Wright debuted in 2008. Since 2011, Alan joined The Morning </a:t>
            </a:r>
            <a:r>
              <a:rPr lang="en-US" dirty="0" err="1">
                <a:effectLst/>
              </a:rPr>
              <a:t>JoyRide</a:t>
            </a:r>
            <a:r>
              <a:rPr lang="en-US" dirty="0">
                <a:effectLst/>
              </a:rPr>
              <a:t> as Joy FM</a:t>
            </a:r>
            <a:r>
              <a:rPr lang="fr-FR" dirty="0">
                <a:effectLst/>
              </a:rPr>
              <a:t>'</a:t>
            </a:r>
            <a:r>
              <a:rPr lang="en-US" dirty="0">
                <a:effectLst/>
              </a:rPr>
              <a:t>s Staff Pastor and tackles the "Ask the Pastor" questions on-air. (Send your questions to </a:t>
            </a:r>
            <a:r>
              <a:rPr lang="en-US" dirty="0" err="1">
                <a:effectLst/>
              </a:rPr>
              <a:t>pastor@joyfm.org</a:t>
            </a:r>
            <a:r>
              <a:rPr lang="en-US" dirty="0">
                <a:effectLst/>
              </a:rPr>
              <a:t>)</a:t>
            </a:r>
          </a:p>
          <a:p>
            <a:r>
              <a:rPr lang="en-US" dirty="0">
                <a:effectLst/>
              </a:rPr>
              <a:t>- See more at: http://</a:t>
            </a:r>
            <a:r>
              <a:rPr lang="en-US" dirty="0" err="1">
                <a:effectLst/>
              </a:rPr>
              <a:t>www.joyfm.org</a:t>
            </a:r>
            <a:r>
              <a:rPr lang="en-US" dirty="0">
                <a:effectLst/>
              </a:rPr>
              <a:t>/2011/02/turn-it-around-with-</a:t>
            </a:r>
            <a:r>
              <a:rPr lang="en-US" dirty="0" err="1">
                <a:effectLst/>
              </a:rPr>
              <a:t>alan</a:t>
            </a:r>
            <a:r>
              <a:rPr lang="en-US" dirty="0">
                <a:effectLst/>
              </a:rPr>
              <a:t>-wright/#sthash.t33O8Oed.dpuf</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11767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5834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hlinkClick r:id="rId3"/>
              </a:rPr>
              <a:t>Marathoner </a:t>
            </a:r>
            <a:r>
              <a:rPr lang="fr-FR" b="1" dirty="0">
                <a:hlinkClick r:id="rId3"/>
              </a:rPr>
              <a:t>'</a:t>
            </a:r>
            <a:r>
              <a:rPr lang="en-US" b="1" dirty="0">
                <a:hlinkClick r:id="rId3"/>
              </a:rPr>
              <a:t>dies happy</a:t>
            </a:r>
            <a:r>
              <a:rPr lang="fr-FR" b="1" dirty="0">
                <a:hlinkClick r:id="rId3"/>
              </a:rPr>
              <a:t>'</a:t>
            </a:r>
            <a:r>
              <a:rPr lang="en-US" b="1" dirty="0">
                <a:hlinkClick r:id="rId3"/>
              </a:rPr>
              <a:t> after chasing dream to last mile</a:t>
            </a:r>
            <a:r>
              <a:rPr lang="en-US" b="1" dirty="0"/>
              <a:t> </a:t>
            </a:r>
          </a:p>
          <a:p>
            <a:r>
              <a:rPr lang="en-US" b="1" dirty="0"/>
              <a:t>http://</a:t>
            </a:r>
            <a:r>
              <a:rPr lang="en-US" b="1" dirty="0" err="1"/>
              <a:t>nypost.com</a:t>
            </a:r>
            <a:r>
              <a:rPr lang="en-US" b="1" dirty="0"/>
              <a:t>/2013/11/05/i-want-to-die-running-race-fall-fatal-for-marathoner-86/</a:t>
            </a:r>
          </a:p>
          <a:p>
            <a:r>
              <a:rPr lang="en-US" dirty="0"/>
              <a:t>Published: November 5, 2013 | 5:23pm</a:t>
            </a:r>
          </a:p>
          <a:p>
            <a:r>
              <a:rPr lang="en-US" dirty="0"/>
              <a:t>She crossed the finish line — and then continued on to the great beyond.</a:t>
            </a:r>
          </a:p>
          <a:p>
            <a:r>
              <a:rPr lang="en-US" dirty="0"/>
              <a:t>An celebrated octogenarian runner who loved the sport so much that she proclaimed "I want to die running" suffered a deadly injury when she stumbled during Sunday</a:t>
            </a:r>
            <a:r>
              <a:rPr lang="fr-FR" dirty="0"/>
              <a:t>'</a:t>
            </a:r>
            <a:r>
              <a:rPr lang="en-US" dirty="0"/>
              <a:t>s New York City Marathon.</a:t>
            </a:r>
          </a:p>
          <a:p>
            <a:r>
              <a:rPr lang="en-US" dirty="0"/>
              <a:t>Joy Johnson, 86, of San Jose, Calif., died Monday from complications of blunt trauma to her head and blood-thinning drug therapy for a heart ailment, according to the Medical Examiner</a:t>
            </a:r>
            <a:r>
              <a:rPr lang="fr-FR" dirty="0"/>
              <a:t>'</a:t>
            </a:r>
            <a:r>
              <a:rPr lang="en-US" dirty="0"/>
              <a:t>s Office.</a:t>
            </a:r>
          </a:p>
          <a:p>
            <a:r>
              <a:rPr lang="en-US" dirty="0"/>
              <a:t>Johnson</a:t>
            </a:r>
            <a:r>
              <a:rPr lang="fr-FR" dirty="0"/>
              <a:t>'</a:t>
            </a:r>
            <a:r>
              <a:rPr lang="en-US" dirty="0"/>
              <a:t>s death was ruled an accident, spokeswoman Grace </a:t>
            </a:r>
            <a:r>
              <a:rPr lang="en-US" dirty="0" err="1"/>
              <a:t>Brugess</a:t>
            </a:r>
            <a:r>
              <a:rPr lang="en-US" dirty="0"/>
              <a:t> said.</a:t>
            </a:r>
          </a:p>
          <a:p>
            <a:r>
              <a:rPr lang="en-US" dirty="0"/>
              <a:t>Johnson</a:t>
            </a:r>
            <a:r>
              <a:rPr lang="fr-FR" dirty="0"/>
              <a:t>'</a:t>
            </a:r>
            <a:r>
              <a:rPr lang="en-US" dirty="0"/>
              <a:t>s younger sister, Faith Anderson, said Johnson — who was running her 25th consecutive New York City Marathon — told her that she tripped and fell around Mile 20 of the five-borough foot tour.</a:t>
            </a:r>
          </a:p>
          <a:p>
            <a:r>
              <a:rPr lang="en-US" dirty="0"/>
              <a:t>That stretch features a dreaded uphill approach to the Willis Avenue Bridge, where many runners hit "the Wall" and lose steam.</a:t>
            </a:r>
          </a:p>
          <a:p>
            <a:r>
              <a:rPr lang="en-US" dirty="0"/>
              <a:t>Another competitor helped Johnson to her feet and she resumed running, with unofficial results showing that she crossed the finish line after 7 hours, 51 minutes, 41 seconds, making her the oldest woman to complete Sunday</a:t>
            </a:r>
            <a:r>
              <a:rPr lang="fr-FR" dirty="0"/>
              <a:t>'</a:t>
            </a:r>
            <a:r>
              <a:rPr lang="en-US" dirty="0"/>
              <a:t>s race.</a:t>
            </a:r>
          </a:p>
          <a:p>
            <a:r>
              <a:rPr lang="en-US" dirty="0"/>
              <a:t>"She did what she wanted," said Anderson, 83, of Young America, Minn.</a:t>
            </a:r>
          </a:p>
          <a:p>
            <a:r>
              <a:rPr lang="en-US" dirty="0"/>
              <a:t>"She said: If I can die running I</a:t>
            </a:r>
            <a:r>
              <a:rPr lang="fr-FR" dirty="0"/>
              <a:t>'</a:t>
            </a:r>
            <a:r>
              <a:rPr lang="en-US" dirty="0" err="1"/>
              <a:t>ll</a:t>
            </a:r>
            <a:r>
              <a:rPr lang="en-US" dirty="0"/>
              <a:t> die happy."</a:t>
            </a:r>
          </a:p>
          <a:p>
            <a:r>
              <a:rPr lang="en-US" dirty="0"/>
              <a:t>A spokesman for marathon organizer New York Road Runners said Johnson went to the medical tent after finishing the 26.2-mile course and was "alert and in good spirits."</a:t>
            </a:r>
          </a:p>
          <a:p>
            <a:r>
              <a:rPr lang="en-US" dirty="0"/>
              <a:t>"When evaluated by our medical team she was strongly advised to allow our Emergency Medical Services team to take her to the hospital for further evaluation, but Joy declined," said Chris </a:t>
            </a:r>
            <a:r>
              <a:rPr lang="en-US" dirty="0" err="1"/>
              <a:t>Weiller</a:t>
            </a:r>
            <a:r>
              <a:rPr lang="en-US" dirty="0"/>
              <a:t> of NYRR.</a:t>
            </a:r>
          </a:p>
          <a:p>
            <a:r>
              <a:rPr lang="en-US" dirty="0"/>
              <a:t>"Our deepest condolences go out to Joy</a:t>
            </a:r>
            <a:r>
              <a:rPr lang="fr-FR" dirty="0"/>
              <a:t>'</a:t>
            </a:r>
            <a:r>
              <a:rPr lang="en-US" dirty="0"/>
              <a:t>s family and friends. She was an inspiration to us all."</a:t>
            </a:r>
          </a:p>
          <a:p>
            <a:r>
              <a:rPr lang="en-US" dirty="0"/>
              <a:t>Johnson</a:t>
            </a:r>
            <a:r>
              <a:rPr lang="fr-FR" dirty="0"/>
              <a:t>'</a:t>
            </a:r>
            <a:r>
              <a:rPr lang="en-US" dirty="0"/>
              <a:t>s death came shortly after she and her sister made their annual post-race pilgrimage to Rockefeller Center to see "Today" show host Al </a:t>
            </a:r>
            <a:r>
              <a:rPr lang="en-US" dirty="0" err="1"/>
              <a:t>Roker</a:t>
            </a:r>
            <a:r>
              <a:rPr lang="en-US" dirty="0"/>
              <a:t>, who greeted Johnson warmly.</a:t>
            </a:r>
          </a:p>
          <a:p>
            <a:r>
              <a:rPr lang="en-US" dirty="0"/>
              <a:t>"He says to her, </a:t>
            </a:r>
            <a:r>
              <a:rPr lang="fr-FR" dirty="0"/>
              <a:t>'</a:t>
            </a:r>
            <a:r>
              <a:rPr lang="en-US" dirty="0"/>
              <a:t>What happened to you? You have some bandages,</a:t>
            </a:r>
            <a:r>
              <a:rPr lang="fr-FR" dirty="0"/>
              <a:t>'</a:t>
            </a:r>
            <a:r>
              <a:rPr lang="en-US" dirty="0"/>
              <a:t>" Anderson recalled.</a:t>
            </a:r>
          </a:p>
          <a:p>
            <a:r>
              <a:rPr lang="en-US" dirty="0"/>
              <a:t>"She said, </a:t>
            </a:r>
            <a:r>
              <a:rPr lang="fr-FR" dirty="0"/>
              <a:t>'</a:t>
            </a:r>
            <a:r>
              <a:rPr lang="en-US" dirty="0"/>
              <a:t>I </a:t>
            </a:r>
            <a:r>
              <a:rPr lang="en-US" dirty="0" err="1"/>
              <a:t>wasn</a:t>
            </a:r>
            <a:r>
              <a:rPr lang="fr-FR" dirty="0"/>
              <a:t>'</a:t>
            </a:r>
            <a:r>
              <a:rPr lang="en-US" dirty="0"/>
              <a:t>t watching where I was running.</a:t>
            </a:r>
            <a:r>
              <a:rPr lang="fr-FR" dirty="0"/>
              <a:t>'</a:t>
            </a:r>
            <a:r>
              <a:rPr lang="en-US" dirty="0"/>
              <a:t> She said, </a:t>
            </a:r>
            <a:r>
              <a:rPr lang="fr-FR" dirty="0"/>
              <a:t>'</a:t>
            </a:r>
            <a:r>
              <a:rPr lang="en-US" dirty="0"/>
              <a:t>I</a:t>
            </a:r>
            <a:r>
              <a:rPr lang="fr-FR" dirty="0"/>
              <a:t>'</a:t>
            </a:r>
            <a:r>
              <a:rPr lang="en-US" dirty="0"/>
              <a:t>m fine, it just looks awful."</a:t>
            </a:r>
          </a:p>
          <a:p>
            <a:r>
              <a:rPr lang="en-US" dirty="0"/>
              <a:t>But when they returned to their room at the Roosevelt Hotel, Johnson lay down on her bed and lapsed into unconsciousness, Anderson said.</a:t>
            </a:r>
          </a:p>
          <a:p>
            <a:r>
              <a:rPr lang="en-US" dirty="0"/>
              <a:t>Hotel security workers and EMTs were unable to revive her, and Johnson was taken to Bellevue Hospital where doctors pronounced her brain dead and Anderson decided to have her taken off life-support machines, she said.</a:t>
            </a:r>
          </a:p>
          <a:p>
            <a:r>
              <a:rPr lang="en-US" dirty="0"/>
              <a:t>Anderson said her widowed sister began running after retiring as a physical-education teacher, and had completed more than 70 marathons across the country.</a:t>
            </a:r>
          </a:p>
          <a:p>
            <a:r>
              <a:rPr lang="en-US" dirty="0"/>
              <a:t>"I always said, if we started at the same time I</a:t>
            </a:r>
            <a:r>
              <a:rPr lang="fr-FR" dirty="0"/>
              <a:t>'</a:t>
            </a:r>
            <a:r>
              <a:rPr lang="en-US" dirty="0"/>
              <a:t>d get there two weeks later," Anderson said.</a:t>
            </a:r>
          </a:p>
          <a:p>
            <a:r>
              <a:rPr lang="en-US" dirty="0"/>
              <a:t>A devout Lutheran who ran every day but Sunday so she could attend church, Johnson sang hymns to herself and "thought happy thoughts" to pass the time while running, Anderson said,</a:t>
            </a:r>
          </a:p>
          <a:p>
            <a:r>
              <a:rPr lang="en-US" dirty="0"/>
              <a:t>Daughter Diana </a:t>
            </a:r>
            <a:r>
              <a:rPr lang="en-US" dirty="0" err="1"/>
              <a:t>Boydston</a:t>
            </a:r>
            <a:r>
              <a:rPr lang="en-US" dirty="0"/>
              <a:t>, 54, said of her mom: "She was always a happy runner — and besides her faith and family, this was something she loved the most."</a:t>
            </a:r>
          </a:p>
          <a:p>
            <a:endParaRPr lang="en-US" dirty="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 new study has found what many already know – that when the sun goes down researchers don</a:t>
            </a:r>
            <a:r>
              <a:rPr lang="fr-FR" dirty="0"/>
              <a:t>'</a:t>
            </a:r>
            <a:r>
              <a:rPr lang="en-US" dirty="0"/>
              <a:t>t go to bed, but continue working on into the wee small hours of the night. And many of them also carry on working through the weekend too.</a:t>
            </a:r>
          </a:p>
          <a:p>
            <a:r>
              <a:rPr lang="fr-FR" dirty="0"/>
              <a:t>'</a:t>
            </a:r>
            <a:r>
              <a:rPr lang="en-US" dirty="0"/>
              <a:t>In the science community, achievements always correlate with hard work,</a:t>
            </a:r>
            <a:r>
              <a:rPr lang="fr-FR" dirty="0"/>
              <a:t>'</a:t>
            </a:r>
            <a:r>
              <a:rPr lang="en-US" dirty="0"/>
              <a:t> according to a paper written by a team of Chinese researchers, who have been following the working habits of scientists around the world. </a:t>
            </a:r>
            <a:r>
              <a:rPr lang="fr-FR" dirty="0"/>
              <a:t>'</a:t>
            </a:r>
            <a:r>
              <a:rPr lang="en-US" dirty="0"/>
              <a:t>Motivated by the pressure of competition from all over the world, most scientists today are living and breathing their work.</a:t>
            </a:r>
            <a:r>
              <a:rPr lang="fr-FR" dirty="0"/>
              <a:t>'</a:t>
            </a:r>
            <a:endParaRPr lang="en-US" dirty="0"/>
          </a:p>
          <a:p>
            <a:r>
              <a:rPr lang="en-US" dirty="0"/>
              <a:t>In the Chinese study, researchers at Dalian University of Technology used a </a:t>
            </a:r>
            <a:r>
              <a:rPr lang="fr-FR" dirty="0">
                <a:hlinkClick r:id="rId3"/>
              </a:rPr>
              <a:t>'</a:t>
            </a:r>
            <a:r>
              <a:rPr lang="en-US" dirty="0">
                <a:hlinkClick r:id="rId3"/>
              </a:rPr>
              <a:t>novel method</a:t>
            </a:r>
            <a:r>
              <a:rPr lang="fr-FR" dirty="0">
                <a:hlinkClick r:id="rId3"/>
              </a:rPr>
              <a:t>'</a:t>
            </a:r>
            <a:r>
              <a:rPr lang="en-US" dirty="0">
                <a:hlinkClick r:id="rId3"/>
              </a:rPr>
              <a:t> to monitor researcher work habits</a:t>
            </a:r>
            <a:r>
              <a:rPr lang="en-US" dirty="0"/>
              <a:t>. They </a:t>
            </a:r>
            <a:r>
              <a:rPr lang="en-US" dirty="0" err="1"/>
              <a:t>analysed</a:t>
            </a:r>
            <a:r>
              <a:rPr lang="en-US" dirty="0"/>
              <a:t> global downloads of scientific papers from the German publisher Springer </a:t>
            </a:r>
            <a:r>
              <a:rPr lang="en-US" dirty="0" err="1"/>
              <a:t>Verlag</a:t>
            </a:r>
            <a:r>
              <a:rPr lang="en-US" dirty="0"/>
              <a:t>, which provides real time download information on its website </a:t>
            </a:r>
            <a:r>
              <a:rPr lang="en-US" dirty="0">
                <a:hlinkClick r:id="rId4"/>
              </a:rPr>
              <a:t>Realtime.springer.com</a:t>
            </a:r>
            <a:r>
              <a:rPr lang="en-US" dirty="0"/>
              <a:t>. </a:t>
            </a:r>
          </a:p>
          <a:p>
            <a:r>
              <a:rPr lang="en-US" b="1" dirty="0"/>
              <a:t>Beyond expectations</a:t>
            </a:r>
          </a:p>
          <a:p>
            <a:r>
              <a:rPr lang="en-US" dirty="0"/>
              <a:t>The team monitored download data in April 2012 during the working week and over two separate weekends, dividing each day into 144 slots of 10 minutes. The researchers focused on the three biggest downloaders: the US (29.6% of total), Germany (15%), and China (9.6%). The UK came in at fourth place with 3.9% of total downloads.</a:t>
            </a:r>
          </a:p>
          <a:p>
            <a:r>
              <a:rPr lang="en-US" dirty="0">
                <a:effectLst/>
              </a:rPr>
              <a:t>Chinese scientists are more likely to be downloading papers at weekends than their counterparts in the US and Germany. © Elsevier</a:t>
            </a:r>
          </a:p>
          <a:p>
            <a:r>
              <a:rPr lang="en-US" dirty="0"/>
              <a:t>Unsurprisingly, downloads in the three countries slowed down during the night and on weekends, but never ceased. However, scientists in the US were most likely to be working through the night, with post-midnight to sunrise downloads remaining between 100 and 300 downloads for each 10-minute time slot, compared with the weekday late afternoon highs of around 700 downloads. Downloads in Germany and China generally tapered off sharply after midnight to below 50 downloads every 10 minutes until sunrise. </a:t>
            </a:r>
          </a:p>
          <a:p>
            <a:r>
              <a:rPr lang="en-US" dirty="0"/>
              <a:t>On weekends, night time downloads in all three nations were nearly identical to night time downloads on weekdays. However, weekend downloads during the day in all three nations were down from weekday levels, but not as sharply in China as in the US and Germany.</a:t>
            </a:r>
          </a:p>
          <a:p>
            <a:endParaRPr lang="en-US" dirty="0">
              <a:cs typeface="ＭＳ Ｐゴシック" charset="0"/>
            </a:endParaRPr>
          </a:p>
          <a:p>
            <a:r>
              <a:rPr lang="en-US" b="1" dirty="0"/>
              <a:t>Scientists: workaholics but happy</a:t>
            </a:r>
          </a:p>
          <a:p>
            <a:r>
              <a:rPr lang="en-US" dirty="0"/>
              <a:t>6 September 2012</a:t>
            </a:r>
            <a:r>
              <a:rPr lang="en-US" dirty="0">
                <a:hlinkClick r:id="rId5"/>
              </a:rPr>
              <a:t>Ned Stafford</a:t>
            </a:r>
            <a:endParaRPr lang="en-US" dirty="0"/>
          </a:p>
          <a:p>
            <a:r>
              <a:rPr lang="en-US" dirty="0">
                <a:cs typeface="ＭＳ Ｐゴシック" charset="0"/>
              </a:rPr>
              <a:t>http://</a:t>
            </a:r>
            <a:r>
              <a:rPr lang="en-US" dirty="0" err="1">
                <a:cs typeface="ＭＳ Ｐゴシック" charset="0"/>
              </a:rPr>
              <a:t>www.rsc.org</a:t>
            </a:r>
            <a:r>
              <a:rPr lang="en-US" dirty="0">
                <a:cs typeface="ＭＳ Ｐゴシック" charset="0"/>
              </a:rPr>
              <a:t>/</a:t>
            </a:r>
            <a:r>
              <a:rPr lang="en-US" dirty="0" err="1">
                <a:cs typeface="ＭＳ Ｐゴシック" charset="0"/>
              </a:rPr>
              <a:t>chemistryworld</a:t>
            </a:r>
            <a:r>
              <a:rPr lang="en-US" dirty="0">
                <a:cs typeface="ＭＳ Ｐゴシック" charset="0"/>
              </a:rPr>
              <a:t>/2012/09/scientists-workaholics-research-downloads-long-hours</a:t>
            </a:r>
          </a:p>
          <a:p>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 OT Preaching</a:t>
            </a:r>
          </a:p>
          <a:p>
            <a:r>
              <a:rPr lang="en-US" dirty="0"/>
              <a:t>_____________</a:t>
            </a:r>
          </a:p>
          <a:p>
            <a:r>
              <a:rPr lang="en-US" dirty="0"/>
              <a:t>Common-</a:t>
            </a:r>
            <a:r>
              <a:rPr lang="en-US" dirty="0">
                <a:latin typeface="Arial" charset="0"/>
                <a:ea typeface="ＭＳ Ｐゴシック" charset="0"/>
              </a:rPr>
              <a:t>29</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4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Should a Christian always, without question do everything the governing authorities demand?</a:t>
            </a:r>
          </a:p>
          <a:p>
            <a:r>
              <a:rPr lang="en-US" dirty="0"/>
              <a:t>If so, how can you have God as your highest priority in life?</a:t>
            </a:r>
          </a:p>
          <a:p>
            <a:r>
              <a:rPr lang="en-US" dirty="0"/>
              <a:t>If not, then how do you decide where you draw the line on the areas where you will not obey?</a:t>
            </a:r>
          </a:p>
          <a:p>
            <a:r>
              <a:rPr lang="en-US" dirty="0"/>
              <a:t>Christians need to know how to relate to authority—especially when their country is doing things that are very controversial.   </a:t>
            </a:r>
          </a:p>
          <a:p>
            <a:r>
              <a:rPr lang="en-US" dirty="0"/>
              <a:t>We also need to see how to respond when we don</a:t>
            </a:r>
            <a:r>
              <a:rPr lang="fr-FR" dirty="0"/>
              <a:t>'</a:t>
            </a:r>
            <a:r>
              <a:rPr lang="en-US" dirty="0"/>
              <a:t>t understand all God is doing as our ultimate authority.</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Myth of the Balanced</a:t>
            </a:r>
            <a:r>
              <a:rPr lang="en-US" baseline="0" dirty="0"/>
              <a:t> Life—Success Comes from Imbalance, not Balance</a:t>
            </a:r>
          </a:p>
          <a:p>
            <a:r>
              <a:rPr lang="en-US" dirty="0"/>
              <a:t>http://</a:t>
            </a:r>
            <a:r>
              <a:rPr lang="en-US" dirty="0" err="1"/>
              <a:t>goaltriangle.com</a:t>
            </a:r>
            <a:r>
              <a:rPr lang="en-US" dirty="0"/>
              <a:t>/advanced-goal-setting/the-myth-of-the-balanced-life-success-comes-from-imbalance-not-balance/</a:t>
            </a:r>
          </a:p>
          <a:p>
            <a:endParaRPr lang="en-US" dirty="0"/>
          </a:p>
          <a:p>
            <a:r>
              <a:rPr lang="en-US" dirty="0"/>
              <a:t>Is your life "balanced"?</a:t>
            </a:r>
          </a:p>
          <a:p>
            <a:r>
              <a:rPr lang="en-US" dirty="0"/>
              <a:t>If you are one of the rare people who would answer yes, then here</a:t>
            </a:r>
            <a:r>
              <a:rPr lang="fr-FR" dirty="0"/>
              <a:t>'</a:t>
            </a:r>
            <a:r>
              <a:rPr lang="en-US" dirty="0"/>
              <a:t>s a follow-up question:  how long have you been "balanced" and how long do you expect it to last?</a:t>
            </a:r>
          </a:p>
          <a:p>
            <a:r>
              <a:rPr lang="en-US" dirty="0"/>
              <a:t>We</a:t>
            </a:r>
            <a:r>
              <a:rPr lang="fr-FR" dirty="0"/>
              <a:t>'</a:t>
            </a:r>
            <a:r>
              <a:rPr lang="en-US" dirty="0"/>
              <a:t>re told by psychologists, talk show hosts, life-coaches, and parents that we should be seeking "more balance".</a:t>
            </a:r>
          </a:p>
          <a:p>
            <a:r>
              <a:rPr lang="en-US" dirty="0"/>
              <a:t>From my experience, people who are spending their time seeking a "balanced" life fall into two categories:</a:t>
            </a:r>
          </a:p>
          <a:p>
            <a:r>
              <a:rPr lang="en-US" dirty="0"/>
              <a:t>a)      </a:t>
            </a:r>
            <a:r>
              <a:rPr lang="en-US" b="1" dirty="0"/>
              <a:t>People who have not accomplished anything remarkable</a:t>
            </a:r>
            <a:r>
              <a:rPr lang="en-US" dirty="0"/>
              <a:t>, and never will, because they are constantly striving for "balance" (and are thus secretly afraid that doing what it takes to achieve true success in one area will put them out of balance).</a:t>
            </a:r>
          </a:p>
          <a:p>
            <a:r>
              <a:rPr lang="en-US" dirty="0"/>
              <a:t>b)      </a:t>
            </a:r>
            <a:r>
              <a:rPr lang="en-US" b="1" dirty="0"/>
              <a:t>People who have already achieved amazing things</a:t>
            </a:r>
            <a:r>
              <a:rPr lang="en-US" dirty="0"/>
              <a:t> in one (or many) areas of their lives, and are now attending to the previously ignored aspects.  Better term here would be people seeking to "rebalance".</a:t>
            </a:r>
          </a:p>
          <a:p>
            <a:r>
              <a:rPr lang="en-US" dirty="0"/>
              <a:t>These are two vastly different approaches to living.  And I</a:t>
            </a:r>
            <a:r>
              <a:rPr lang="fr-FR" dirty="0"/>
              <a:t>'</a:t>
            </a:r>
            <a:r>
              <a:rPr lang="en-US" dirty="0" err="1"/>
              <a:t>ll</a:t>
            </a:r>
            <a:r>
              <a:rPr lang="en-US" dirty="0"/>
              <a:t> argue that the second is more admirable than the first.  You see,</a:t>
            </a:r>
          </a:p>
          <a:p>
            <a:r>
              <a:rPr lang="en-US" b="1" dirty="0"/>
              <a:t>To accomplish truly great things, you need to seek an imbalanced life.</a:t>
            </a:r>
            <a:endParaRPr lang="en-US" dirty="0"/>
          </a:p>
          <a:p>
            <a:r>
              <a:rPr lang="en-US" dirty="0"/>
              <a:t>This imbalance I</a:t>
            </a:r>
            <a:r>
              <a:rPr lang="fr-FR" dirty="0"/>
              <a:t>'</a:t>
            </a:r>
            <a:r>
              <a:rPr lang="en-US" dirty="0"/>
              <a:t>m referring to is usually temporary.  And the degree of imbalance depends on your specific goals.</a:t>
            </a:r>
          </a:p>
          <a:p>
            <a:r>
              <a:rPr lang="en-US" dirty="0"/>
              <a:t>But make no mistake, achievement of your most important, most ambitious goals, you need to embrace imbalance.</a:t>
            </a:r>
          </a:p>
          <a:p>
            <a:r>
              <a:rPr lang="en-US" dirty="0"/>
              <a:t>Let</a:t>
            </a:r>
            <a:r>
              <a:rPr lang="fr-FR" dirty="0"/>
              <a:t>'</a:t>
            </a:r>
            <a:r>
              <a:rPr lang="en-US" dirty="0"/>
              <a:t>s start with a simple example, using the three corners of </a:t>
            </a:r>
            <a:r>
              <a:rPr lang="en-US" dirty="0">
                <a:hlinkClick r:id="rId3"/>
              </a:rPr>
              <a:t>The Goal Triangle</a:t>
            </a:r>
            <a:r>
              <a:rPr lang="en-US" dirty="0"/>
              <a:t>:  family/relationships, fitness and health, and finances/career.</a:t>
            </a:r>
          </a:p>
          <a:p>
            <a:r>
              <a:rPr lang="en-US" dirty="0"/>
              <a:t>Imagine trying this coming month to "balance" these.  If you are accustomed to goal setting, you will quickly come up with </a:t>
            </a:r>
            <a:r>
              <a:rPr lang="en-US" dirty="0">
                <a:hlinkClick r:id="rId4"/>
              </a:rPr>
              <a:t>measureable, timebound goals</a:t>
            </a:r>
            <a:r>
              <a:rPr lang="en-US" dirty="0"/>
              <a:t> for this month in each area.  And you</a:t>
            </a:r>
            <a:r>
              <a:rPr lang="fr-FR" dirty="0"/>
              <a:t>'</a:t>
            </a:r>
            <a:r>
              <a:rPr lang="en-US" dirty="0" err="1"/>
              <a:t>ll</a:t>
            </a:r>
            <a:r>
              <a:rPr lang="en-US" dirty="0"/>
              <a:t> make some progress.  But will you accomplish anything truly great, without having to "borrow" time, energy, or resources from another area?</a:t>
            </a:r>
          </a:p>
          <a:p>
            <a:r>
              <a:rPr lang="en-US" dirty="0"/>
              <a:t>For examples, here are three truly great (in terms of ambitious) goals for 30 days:</a:t>
            </a:r>
          </a:p>
          <a:p>
            <a:r>
              <a:rPr lang="en-US" b="1" dirty="0"/>
              <a:t>Fitness</a:t>
            </a:r>
            <a:r>
              <a:rPr lang="en-US" dirty="0"/>
              <a:t>:  Lose 10 pounds of fat without losing muscle.</a:t>
            </a:r>
          </a:p>
          <a:p>
            <a:r>
              <a:rPr lang="en-US" b="1" dirty="0"/>
              <a:t>Family</a:t>
            </a:r>
            <a:r>
              <a:rPr lang="en-US" dirty="0"/>
              <a:t>: Spend extra time every day with your teenage kids (or working on strategies), beyond what you are already spending, resulting in 50% fewer arguments each week.</a:t>
            </a:r>
          </a:p>
          <a:p>
            <a:r>
              <a:rPr lang="en-US" b="1" dirty="0"/>
              <a:t>Finances</a:t>
            </a:r>
            <a:r>
              <a:rPr lang="en-US" dirty="0"/>
              <a:t>: Perform so well in your job, through ingenuity or extra effort, that you could ask your boss in 30 days for a 5% raise and she would grant it.</a:t>
            </a:r>
          </a:p>
          <a:p>
            <a:r>
              <a:rPr lang="en-US" dirty="0"/>
              <a:t>Are these the "best" goals?  Maybe not, but they are all examples of amazing accomplishments for a single month.</a:t>
            </a:r>
          </a:p>
          <a:p>
            <a:r>
              <a:rPr lang="en-US" dirty="0"/>
              <a:t>Could anyone achieve all of them at once?  Not a chance.  (Ok, maybe 1 out of 1000 people could; I know I </a:t>
            </a:r>
            <a:r>
              <a:rPr lang="en-US" dirty="0" err="1"/>
              <a:t>couldn</a:t>
            </a:r>
            <a:r>
              <a:rPr lang="fr-FR" dirty="0"/>
              <a:t>'</a:t>
            </a:r>
            <a:r>
              <a:rPr lang="en-US" dirty="0"/>
              <a:t>t.  But later in this article I</a:t>
            </a:r>
            <a:r>
              <a:rPr lang="fr-FR" dirty="0"/>
              <a:t>'</a:t>
            </a:r>
            <a:r>
              <a:rPr lang="en-US" dirty="0" err="1"/>
              <a:t>ll</a:t>
            </a:r>
            <a:r>
              <a:rPr lang="en-US" dirty="0"/>
              <a:t> share how you can accomplish them all, just not in the same month.)</a:t>
            </a:r>
          </a:p>
          <a:p>
            <a:r>
              <a:rPr lang="en-US" dirty="0"/>
              <a:t>In fact, each one of these is so ambitious that I would argue accomplishing even one of them would be difficult.</a:t>
            </a:r>
          </a:p>
          <a:p>
            <a:r>
              <a:rPr lang="en-US" dirty="0"/>
              <a:t>And doing so – accomplishing just one of them – would require some sacrifices in the other areas of your Goal Triangle.  If you dedicated yourself to fat loss, you</a:t>
            </a:r>
            <a:r>
              <a:rPr lang="fr-FR" dirty="0"/>
              <a:t>'</a:t>
            </a:r>
            <a:r>
              <a:rPr lang="en-US" dirty="0" err="1"/>
              <a:t>ll</a:t>
            </a:r>
            <a:r>
              <a:rPr lang="en-US" dirty="0"/>
              <a:t> need to exercise more, spend more time planning your menus, extra time doing research into food and calories, and possibly even extra time meditating to get through the emotional/mental struggle involved in losing so much fat without losing muscle!</a:t>
            </a:r>
          </a:p>
          <a:p>
            <a:r>
              <a:rPr lang="en-US" dirty="0"/>
              <a:t>The best-case result: your family and your work are simply "maintained" at their previous level of effectiveness.  The worst case:  less time and energy for your family and work, either of which hurts those corners of your Goal Triangle.</a:t>
            </a:r>
          </a:p>
          <a:p>
            <a:r>
              <a:rPr lang="en-US" dirty="0"/>
              <a:t>In other words, for that month, you will be imbalanced.</a:t>
            </a:r>
          </a:p>
          <a:p>
            <a:r>
              <a:rPr lang="en-US" dirty="0"/>
              <a:t>I</a:t>
            </a:r>
            <a:r>
              <a:rPr lang="fr-FR" dirty="0"/>
              <a:t>'</a:t>
            </a:r>
            <a:r>
              <a:rPr lang="en-US" dirty="0" err="1"/>
              <a:t>ll</a:t>
            </a:r>
            <a:r>
              <a:rPr lang="en-US" dirty="0"/>
              <a:t> repeat it again, knowing that I</a:t>
            </a:r>
            <a:r>
              <a:rPr lang="fr-FR" dirty="0"/>
              <a:t>'</a:t>
            </a:r>
            <a:r>
              <a:rPr lang="en-US" dirty="0"/>
              <a:t>m repeating myself:  </a:t>
            </a:r>
            <a:r>
              <a:rPr lang="en-US" b="1" dirty="0"/>
              <a:t>To accomplish truly great things, you need to seek an imbalanced life.</a:t>
            </a:r>
            <a:endParaRPr lang="en-US" dirty="0"/>
          </a:p>
          <a:p>
            <a:r>
              <a:rPr lang="en-US" b="1" dirty="0"/>
              <a:t>Does That Mean The Other Areas Must Suffer?</a:t>
            </a:r>
          </a:p>
          <a:p>
            <a:r>
              <a:rPr lang="en-US" dirty="0"/>
              <a:t>No, it </a:t>
            </a:r>
            <a:r>
              <a:rPr lang="en-US" dirty="0" err="1"/>
              <a:t>doesn</a:t>
            </a:r>
            <a:r>
              <a:rPr lang="fr-FR" dirty="0"/>
              <a:t>'</a:t>
            </a:r>
            <a:r>
              <a:rPr lang="en-US" dirty="0"/>
              <a:t>t mean that the other areas </a:t>
            </a:r>
            <a:r>
              <a:rPr lang="en-US" b="1" dirty="0"/>
              <a:t>must </a:t>
            </a:r>
            <a:r>
              <a:rPr lang="en-US" dirty="0"/>
              <a:t>suffer.  Quite possibly, you can still accomplish small things.  In the example above, while focused on losing the fat, you should still able to do your job at work.  You</a:t>
            </a:r>
            <a:r>
              <a:rPr lang="fr-FR" dirty="0"/>
              <a:t>'</a:t>
            </a:r>
            <a:r>
              <a:rPr lang="en-US" dirty="0"/>
              <a:t>d still spend time with your kids.  You may even make a little progress on small goals in each of those areas, but that depends on how deep you need to go into the main goal (in this case, fat-loss).</a:t>
            </a:r>
          </a:p>
          <a:p>
            <a:r>
              <a:rPr lang="en-US" dirty="0"/>
              <a:t>The more ambitious your goal (in terms of aggressive timelines or amazing results), the more likely other areas of your life could decline.</a:t>
            </a:r>
          </a:p>
          <a:p>
            <a:r>
              <a:rPr lang="en-US" dirty="0"/>
              <a:t>This is "temporary imbalance in the interest of achieving something truly great."</a:t>
            </a:r>
          </a:p>
          <a:p>
            <a:r>
              <a:rPr lang="en-US" b="1" dirty="0"/>
              <a:t>How Much Imbalance Is Too Much?</a:t>
            </a:r>
          </a:p>
          <a:p>
            <a:r>
              <a:rPr lang="en-US" dirty="0"/>
              <a:t>Depending on your main goal, you may be willing to go deep into imbalance or not so much.  There is no single formula.</a:t>
            </a:r>
          </a:p>
          <a:p>
            <a:r>
              <a:rPr lang="en-US" dirty="0"/>
              <a:t>Stephen Covey talks about the "emotional bank account".  The basic concept is that you are always either making deposits into or withdrawals out of your life</a:t>
            </a:r>
            <a:r>
              <a:rPr lang="fr-FR" dirty="0"/>
              <a:t>'</a:t>
            </a:r>
            <a:r>
              <a:rPr lang="en-US" dirty="0"/>
              <a:t>s key areas.  With work, you are either doing things to improve your skills, relationships, and performance or you are letting those things slip a bit.  With your family, you are either building stronger relationships or you are straining them.  Same with your fitness.</a:t>
            </a:r>
          </a:p>
          <a:p>
            <a:r>
              <a:rPr lang="en-US" dirty="0"/>
              <a:t>Taking relationships as a deeper example, you can miss one of your kids</a:t>
            </a:r>
            <a:r>
              <a:rPr lang="fr-FR" dirty="0"/>
              <a:t>'</a:t>
            </a:r>
            <a:r>
              <a:rPr lang="en-US" dirty="0"/>
              <a:t> basketball games (a withdrawal from the emotional bank account) if you</a:t>
            </a:r>
            <a:r>
              <a:rPr lang="fr-FR" dirty="0"/>
              <a:t>'</a:t>
            </a:r>
            <a:r>
              <a:rPr lang="en-US" dirty="0" err="1"/>
              <a:t>ve</a:t>
            </a:r>
            <a:r>
              <a:rPr lang="en-US" dirty="0"/>
              <a:t> already been to the past three games (previous deposits into the emotional bank account).  You can only withdraw what you</a:t>
            </a:r>
            <a:r>
              <a:rPr lang="fr-FR" dirty="0"/>
              <a:t>'</a:t>
            </a:r>
            <a:r>
              <a:rPr lang="en-US" dirty="0" err="1"/>
              <a:t>ve</a:t>
            </a:r>
            <a:r>
              <a:rPr lang="en-US" dirty="0"/>
              <a:t> deposited.  If you are taking more withdrawals than you</a:t>
            </a:r>
            <a:r>
              <a:rPr lang="fr-FR" dirty="0"/>
              <a:t>'</a:t>
            </a:r>
            <a:r>
              <a:rPr lang="en-US" dirty="0" err="1"/>
              <a:t>ve</a:t>
            </a:r>
            <a:r>
              <a:rPr lang="en-US" dirty="0"/>
              <a:t> made deposits, then you are in trouble.  Once an account balance is negative, it not only takes much more effort to restore good standing; </a:t>
            </a:r>
            <a:r>
              <a:rPr lang="en-US" b="1" dirty="0"/>
              <a:t>you may also never recover</a:t>
            </a:r>
            <a:r>
              <a:rPr lang="en-US" dirty="0"/>
              <a:t>.</a:t>
            </a:r>
          </a:p>
          <a:p>
            <a:r>
              <a:rPr lang="en-US" dirty="0"/>
              <a:t>I</a:t>
            </a:r>
            <a:r>
              <a:rPr lang="fr-FR" dirty="0"/>
              <a:t>'</a:t>
            </a:r>
            <a:r>
              <a:rPr lang="en-US" dirty="0"/>
              <a:t>m not advocating having a negative account balance in any area of your life.  So you have to stay very aware of the impacts of your chosen imbalance.  If you take the imbalance too deep or for too long, you obviously have to pull back.</a:t>
            </a:r>
          </a:p>
          <a:p>
            <a:r>
              <a:rPr lang="en-US" dirty="0"/>
              <a:t>So how does imbalance actually result in a greater life, full of diverse areas of achievement?</a:t>
            </a:r>
          </a:p>
          <a:p>
            <a:r>
              <a:rPr lang="en-US" b="1" dirty="0"/>
              <a:t>The Key To Balancing Imbalance</a:t>
            </a:r>
          </a:p>
          <a:p>
            <a:r>
              <a:rPr lang="en-US" dirty="0"/>
              <a:t>A simple but extremely effective way to avoid too much imbalance is this:</a:t>
            </a:r>
          </a:p>
          <a:p>
            <a:r>
              <a:rPr lang="en-US" b="1" dirty="0"/>
              <a:t>Cycle your imbalance.</a:t>
            </a:r>
            <a:endParaRPr lang="en-US" dirty="0"/>
          </a:p>
          <a:p>
            <a:r>
              <a:rPr lang="en-US" dirty="0"/>
              <a:t>Focus on one area, intentionally being imbalanced, for a period of time.  Then switch gears to a different area, while simply maintaining the gains you made in the first area.</a:t>
            </a:r>
          </a:p>
          <a:p>
            <a:r>
              <a:rPr lang="en-US" dirty="0"/>
              <a:t>Over time, you are actually achieving life-long balance, even though there is never a single point in time where you are balanced.  Think of it as a helix, where you are cycling around but over time climbing higher and higher because you are periodically rebalancing your life.</a:t>
            </a:r>
          </a:p>
          <a:p>
            <a:r>
              <a:rPr lang="en-US" b="1" dirty="0"/>
              <a:t>How Often To "Rebalance"?</a:t>
            </a:r>
          </a:p>
          <a:p>
            <a:r>
              <a:rPr lang="en-US" dirty="0"/>
              <a:t>I like to think of most big things in longer blocks than a month.  </a:t>
            </a:r>
            <a:r>
              <a:rPr lang="en-US" b="1" dirty="0"/>
              <a:t>Three months</a:t>
            </a:r>
            <a:r>
              <a:rPr lang="en-US" dirty="0"/>
              <a:t> works pretty well for most ambitious objectives, because it</a:t>
            </a:r>
            <a:r>
              <a:rPr lang="fr-FR" dirty="0"/>
              <a:t>'</a:t>
            </a:r>
            <a:r>
              <a:rPr lang="en-US" dirty="0"/>
              <a:t>s enough time to accomplish truly great things but short enough that less attention to the other areas won</a:t>
            </a:r>
            <a:r>
              <a:rPr lang="fr-FR" dirty="0"/>
              <a:t>'</a:t>
            </a:r>
            <a:r>
              <a:rPr lang="en-US" dirty="0"/>
              <a:t>t do too much damage.  This gives you 4 really ambitious goals to accomplish each year.</a:t>
            </a:r>
          </a:p>
          <a:p>
            <a:r>
              <a:rPr lang="en-US" dirty="0"/>
              <a:t>But some goals may require longer periods of imbalance.  If you</a:t>
            </a:r>
            <a:r>
              <a:rPr lang="fr-FR" dirty="0"/>
              <a:t>'</a:t>
            </a:r>
            <a:r>
              <a:rPr lang="en-US" dirty="0" err="1"/>
              <a:t>ve</a:t>
            </a:r>
            <a:r>
              <a:rPr lang="en-US" dirty="0"/>
              <a:t> been a horrible dad for 10 years and suddenly want to be a great dad, you are going to need to make that your primary focus for much longer than 3 months, even if that means you make little to no progress on career and fitness.</a:t>
            </a:r>
          </a:p>
          <a:p>
            <a:r>
              <a:rPr lang="en-US" dirty="0"/>
              <a:t>And some goals could take shorter than 3 months.  For example, quitting smoking.</a:t>
            </a:r>
          </a:p>
          <a:p>
            <a:r>
              <a:rPr lang="en-US" b="1" dirty="0"/>
              <a:t>You</a:t>
            </a:r>
            <a:r>
              <a:rPr lang="fr-FR" b="1" dirty="0"/>
              <a:t>'</a:t>
            </a:r>
            <a:r>
              <a:rPr lang="en-US" b="1" dirty="0"/>
              <a:t>re not looking for a balanced life, you</a:t>
            </a:r>
            <a:r>
              <a:rPr lang="fr-FR" b="1" dirty="0"/>
              <a:t>'</a:t>
            </a:r>
            <a:r>
              <a:rPr lang="en-US" b="1" dirty="0"/>
              <a:t>re looking to constantly shift your balance one way then another.</a:t>
            </a:r>
            <a:endParaRPr lang="en-US" dirty="0"/>
          </a:p>
          <a:p>
            <a:r>
              <a:rPr lang="en-US" dirty="0"/>
              <a:t>And the magic of this is that once you achieve an ambitious goal, it usually is long lasting with reduced effort.  You focus on learning the basics of a certain language, and then maintaining your fluency is easier than the initial learning.  You focus for a few months really hard on learning everything about the right way to eat, even to the point where other parts of your life become secondary, but then you have that knowledge. It </a:t>
            </a:r>
            <a:r>
              <a:rPr lang="en-US" dirty="0" err="1"/>
              <a:t>doesn</a:t>
            </a:r>
            <a:r>
              <a:rPr lang="fr-FR" dirty="0"/>
              <a:t>'</a:t>
            </a:r>
            <a:r>
              <a:rPr lang="en-US" dirty="0"/>
              <a:t>t go away. It</a:t>
            </a:r>
            <a:r>
              <a:rPr lang="fr-FR" dirty="0"/>
              <a:t>'</a:t>
            </a:r>
            <a:r>
              <a:rPr lang="en-US" dirty="0"/>
              <a:t>s like an investment.</a:t>
            </a:r>
          </a:p>
          <a:p>
            <a:r>
              <a:rPr lang="en-US" b="1" dirty="0"/>
              <a:t>What Goals Are Worth Being Imbalanced Over?</a:t>
            </a:r>
          </a:p>
          <a:p>
            <a:r>
              <a:rPr lang="en-US" dirty="0"/>
              <a:t>When you</a:t>
            </a:r>
            <a:r>
              <a:rPr lang="fr-FR" dirty="0"/>
              <a:t>'</a:t>
            </a:r>
            <a:r>
              <a:rPr lang="en-US" dirty="0"/>
              <a:t>re setting a goal that feels really ambitious, ask "Is this goal really important enough to me that I</a:t>
            </a:r>
            <a:r>
              <a:rPr lang="fr-FR" dirty="0"/>
              <a:t>'</a:t>
            </a:r>
            <a:r>
              <a:rPr lang="en-US" dirty="0"/>
              <a:t>m willing to be imbalanced as I pursue it?  Am I willing to somewhat neglect other areas of my life to achieve it?"</a:t>
            </a:r>
          </a:p>
          <a:p>
            <a:r>
              <a:rPr lang="en-US" dirty="0"/>
              <a:t>If it is truly a great, ambitious goal, then you should feel some butterflies in your stomach as you ask those questions.  Achieving great things </a:t>
            </a:r>
            <a:r>
              <a:rPr lang="en-US" dirty="0" err="1"/>
              <a:t>doesn</a:t>
            </a:r>
            <a:r>
              <a:rPr lang="fr-FR" dirty="0"/>
              <a:t>'</a:t>
            </a:r>
            <a:r>
              <a:rPr lang="en-US" dirty="0"/>
              <a:t>t come easily.  If you don</a:t>
            </a:r>
            <a:r>
              <a:rPr lang="fr-FR" dirty="0"/>
              <a:t>'</a:t>
            </a:r>
            <a:r>
              <a:rPr lang="en-US" dirty="0"/>
              <a:t>t feel butterflies, then maybe it</a:t>
            </a:r>
            <a:r>
              <a:rPr lang="fr-FR" dirty="0"/>
              <a:t>'</a:t>
            </a:r>
            <a:r>
              <a:rPr lang="en-US" dirty="0"/>
              <a:t>s not ambitious enough to earn the description of "truly great".</a:t>
            </a:r>
          </a:p>
          <a:p>
            <a:r>
              <a:rPr lang="en-US" dirty="0"/>
              <a:t>Perhaps there</a:t>
            </a:r>
            <a:r>
              <a:rPr lang="fr-FR" dirty="0"/>
              <a:t>'</a:t>
            </a:r>
            <a:r>
              <a:rPr lang="en-US" dirty="0"/>
              <a:t>s a better big, ambitious goal to pursue.   One whose achievement is worth being "temporarily imbalanced".</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44893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20508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26659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68954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81571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31040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5333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99881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68065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96839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34034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21636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9645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4231452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1667546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819407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2147428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3587086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4130627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3093415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25797964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8677146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1223952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1127014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3457554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224014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6459650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42745879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500" y="1524000"/>
            <a:ext cx="7239000" cy="3810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 8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6845" y="192768"/>
            <a:ext cx="9117155" cy="1254125"/>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ea typeface="ＭＳ Ｐゴシック" charset="0"/>
              </a:rPr>
              <a:t>الخضوع والفرح</a:t>
            </a:r>
            <a:endParaRPr lang="en-US" sz="6600" b="1"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161093146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90715"/>
            <a:ext cx="8572500" cy="6858000"/>
          </a:xfrm>
          <a:prstGeom prst="rect">
            <a:avLst/>
          </a:prstGeom>
        </p:spPr>
      </p:pic>
      <p:sp>
        <p:nvSpPr>
          <p:cNvPr id="900098" name="Rectangle 2"/>
          <p:cNvSpPr>
            <a:spLocks noGrp="1" noChangeArrowheads="1"/>
          </p:cNvSpPr>
          <p:nvPr>
            <p:ph type="ctrTitle"/>
          </p:nvPr>
        </p:nvSpPr>
        <p:spPr>
          <a:xfrm>
            <a:off x="0" y="5297714"/>
            <a:ext cx="9144000" cy="1442812"/>
          </a:xfrm>
          <a:solidFill>
            <a:schemeClr val="tx1"/>
          </a:solidFill>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تأتي كلمة حكيم وحكمة أكثر من 30 مرة في      جامعة 7-12</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95013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9144000" cy="6099599"/>
          </a:xfrm>
          <a:prstGeom prst="rect">
            <a:avLst/>
          </a:prstGeom>
        </p:spPr>
      </p:pic>
      <p:sp>
        <p:nvSpPr>
          <p:cNvPr id="900098" name="Rectangle 2"/>
          <p:cNvSpPr>
            <a:spLocks noGrp="1" noChangeArrowheads="1"/>
          </p:cNvSpPr>
          <p:nvPr>
            <p:ph type="ctrTitle"/>
          </p:nvPr>
        </p:nvSpPr>
        <p:spPr>
          <a:xfrm>
            <a:off x="0" y="876304"/>
            <a:ext cx="9144000" cy="2023382"/>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1. </a:t>
            </a:r>
            <a:r>
              <a:rPr lang="ar-JO" dirty="0">
                <a:solidFill>
                  <a:srgbClr val="FFFF00"/>
                </a:solidFill>
                <a:effectLst>
                  <a:glow rad="127000">
                    <a:schemeClr val="tx1"/>
                  </a:glow>
                </a:effectLst>
                <a:ea typeface="ＭＳ Ｐゴシック" charset="0"/>
              </a:rPr>
              <a:t>أطع</a:t>
            </a:r>
            <a:r>
              <a:rPr lang="ar-JO" dirty="0">
                <a:effectLst>
                  <a:glow rad="127000">
                    <a:schemeClr val="tx1"/>
                  </a:glow>
                </a:effectLst>
                <a:ea typeface="ＭＳ Ｐゴシック" charset="0"/>
              </a:rPr>
              <a:t> السلطات بسبب الفوائد العديدة (8: 1-9)</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193531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52143" y="116632"/>
            <a:ext cx="3791856" cy="5507654"/>
          </a:xfrm>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ＭＳ Ｐゴシック" charset="0"/>
              </a:rPr>
              <a:t>جامعة ٨ : ١</a:t>
            </a:r>
            <a:br>
              <a:rPr lang="en-US" dirty="0">
                <a:effectLst>
                  <a:glow rad="127000">
                    <a:schemeClr val="tx1"/>
                  </a:glow>
                </a:effectLst>
                <a:ea typeface="ＭＳ Ｐゴシック" charset="0"/>
              </a:rPr>
            </a:br>
            <a:br>
              <a:rPr lang="ar-SA" dirty="0">
                <a:effectLst>
                  <a:glow rad="127000">
                    <a:schemeClr val="tx1"/>
                  </a:glow>
                </a:effectLst>
                <a:ea typeface="ＭＳ Ｐゴシック" charset="0"/>
              </a:rPr>
            </a:br>
            <a:r>
              <a:rPr lang="ar-SA" dirty="0">
                <a:effectLst>
                  <a:glow rad="127000">
                    <a:schemeClr val="tx1"/>
                  </a:glow>
                </a:effectLst>
                <a:ea typeface="ＭＳ Ｐゴシック" charset="0"/>
              </a:rPr>
              <a:t>من كالحكيم؟ ومن يفهم تفسير أمر؟ حكمة الإنسان تنير وجهه، وصلابة وجهه تتغير.</a:t>
            </a:r>
          </a:p>
        </p:txBody>
      </p:sp>
    </p:spTree>
    <p:extLst>
      <p:ext uri="{BB962C8B-B14F-4D97-AF65-F5344CB8AC3E}">
        <p14:creationId xmlns:p14="http://schemas.microsoft.com/office/powerpoint/2010/main" val="347041575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Varied Expressions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300" y="0"/>
            <a:ext cx="762521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29020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727700" cy="6362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727700" y="116632"/>
            <a:ext cx="3416300" cy="320351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تخبر الحكمة عادة عن وجهك.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177142" y="5769433"/>
            <a:ext cx="6966857" cy="11375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القس آلان رايت</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647931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1218" y="62203"/>
            <a:ext cx="9036496" cy="122593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أرني كيف يبدو وجه الحكمة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342571"/>
            <a:ext cx="9192382" cy="5515429"/>
          </a:xfrm>
          <a:prstGeom prst="rect">
            <a:avLst/>
          </a:prstGeom>
        </p:spPr>
      </p:pic>
    </p:spTree>
    <p:extLst>
      <p:ext uri="{BB962C8B-B14F-4D97-AF65-F5344CB8AC3E}">
        <p14:creationId xmlns:p14="http://schemas.microsoft.com/office/powerpoint/2010/main" val="52448220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يرى الحكيم فوائد الخضوع للسلطات البشرية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(8: 2-9)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7849003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أنا أقول: احفظ أمر الملك، وذاك بسبب يمين الله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(8: 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62859" y="1759858"/>
            <a:ext cx="9795653" cy="4081522"/>
          </a:xfrm>
          <a:prstGeom prst="rect">
            <a:avLst/>
          </a:prstGeom>
        </p:spPr>
      </p:pic>
    </p:spTree>
    <p:extLst>
      <p:ext uri="{BB962C8B-B14F-4D97-AF65-F5344CB8AC3E}">
        <p14:creationId xmlns:p14="http://schemas.microsoft.com/office/powerpoint/2010/main" val="12029990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11279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لا تعجل إلى الذهاب من وجهه، لا تقف في أمر شاق، لأنه يفعل كل ما شاء. حيث تكون كلمة الملك فهناك سلطان، ومن يقول له: ماذا تفعل؟ (8: 3-4)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42358" y="3047999"/>
            <a:ext cx="6234548" cy="3810001"/>
          </a:xfrm>
          <a:prstGeom prst="rect">
            <a:avLst/>
          </a:prstGeom>
        </p:spPr>
      </p:pic>
    </p:spTree>
    <p:extLst>
      <p:ext uri="{BB962C8B-B14F-4D97-AF65-F5344CB8AC3E}">
        <p14:creationId xmlns:p14="http://schemas.microsoft.com/office/powerpoint/2010/main" val="321347093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497" y="1213556"/>
            <a:ext cx="9144000" cy="564444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80347"/>
            <a:ext cx="9036496" cy="1096924"/>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اخضع للسلطات لأن العصيان له عواقب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(8: 5-9)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190847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Pulpit Freedom Sunday</a:t>
            </a:r>
          </a:p>
        </p:txBody>
      </p:sp>
      <p:pic>
        <p:nvPicPr>
          <p:cNvPr id="2" name="Picture 1" descr="Screen Shot 2014-10-03 at 10.17.0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5212"/>
            <a:ext cx="9144000" cy="6782788"/>
          </a:xfrm>
          <a:prstGeom prst="rect">
            <a:avLst/>
          </a:prstGeom>
        </p:spPr>
      </p:pic>
    </p:spTree>
    <p:extLst>
      <p:ext uri="{BB962C8B-B14F-4D97-AF65-F5344CB8AC3E}">
        <p14:creationId xmlns:p14="http://schemas.microsoft.com/office/powerpoint/2010/main" val="1698897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حافظ الوصية لا يشعر بأمر شاق، وقلب الحكيم يعرف الوقت والحكم (8: 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952952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09" y="368300"/>
            <a:ext cx="9132191" cy="645341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3185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لكل أمر وقتاً وحكماً، لأن شر الإنسان عظيم عليه،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لا يعلم ما سيكون لأنه من يخبره كيف يكون؟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(8: 6-7)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027549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932" y="-1"/>
            <a:ext cx="9109068" cy="68318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416508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ليس لإنسان سلطان على الروح ليمسك الروح، ولا سلطان على يوم الموت، ولا تخلية في الحرب، ولا ينجي الشر أصحابه (8: 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027549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rtl="1">
              <a:defRPr/>
            </a:pPr>
            <a:r>
              <a:rPr lang="ar-SA" sz="3600" dirty="0">
                <a:effectLst>
                  <a:glow rad="127000">
                    <a:schemeClr val="tx1"/>
                  </a:glow>
                </a:effectLst>
                <a:ea typeface="ＭＳ Ｐゴシック" charset="0"/>
              </a:rPr>
              <a:t>جامعة ٨ : ٩</a:t>
            </a:r>
            <a:br>
              <a:rPr lang="ar-SA" sz="32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كل هذا رأيته إذ وجهت قلبي لكل عمل ع</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م</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ل تحت الشمس وقتما يتسلط إنسان على إنسان لضرر نفسه.</a:t>
            </a:r>
          </a:p>
        </p:txBody>
      </p:sp>
      <p:pic>
        <p:nvPicPr>
          <p:cNvPr id="2" name="Picture 1"/>
          <p:cNvPicPr>
            <a:picLocks noChangeAspect="1"/>
          </p:cNvPicPr>
          <p:nvPr/>
        </p:nvPicPr>
        <p:blipFill>
          <a:blip r:embed="rId3"/>
          <a:stretch>
            <a:fillRect/>
          </a:stretch>
        </p:blipFill>
        <p:spPr>
          <a:xfrm>
            <a:off x="2161945" y="3099135"/>
            <a:ext cx="4820109" cy="3610429"/>
          </a:xfrm>
          <a:prstGeom prst="rect">
            <a:avLst/>
          </a:prstGeom>
        </p:spPr>
      </p:pic>
    </p:spTree>
    <p:extLst>
      <p:ext uri="{BB962C8B-B14F-4D97-AF65-F5344CB8AC3E}">
        <p14:creationId xmlns:p14="http://schemas.microsoft.com/office/powerpoint/2010/main" val="15649092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98286"/>
            <a:ext cx="9106128" cy="60597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116632"/>
            <a:ext cx="9036496" cy="1298511"/>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من نعاقب؟</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785775"/>
            <a:ext cx="4354286" cy="3693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 لا نعاقب الأشخاص السيئين</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8: 10-13</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601410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6432" y="1706563"/>
            <a:ext cx="7492999" cy="51514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وهكذا رأيت أشراراً يدفنون وضموا، والذين عملوا بالحق ذهبوا من مكان القدس ونسوا في المدينة، هذا أيضاً باطل.</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(8: 10)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269476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القضاء على العمل الرديء لا يجرى سريعاً، فلذلك قد امتلأ قلب بني البشر فيهم لفعل الشر.</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(8: 11)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31800" y="2828472"/>
            <a:ext cx="3441700" cy="2362200"/>
          </a:xfrm>
          <a:prstGeom prst="rect">
            <a:avLst/>
          </a:prstGeom>
        </p:spPr>
      </p:pic>
      <p:pic>
        <p:nvPicPr>
          <p:cNvPr id="3" name="Picture 2"/>
          <p:cNvPicPr>
            <a:picLocks noChangeAspect="1"/>
          </p:cNvPicPr>
          <p:nvPr/>
        </p:nvPicPr>
        <p:blipFill>
          <a:blip r:embed="rId4"/>
          <a:stretch>
            <a:fillRect/>
          </a:stretch>
        </p:blipFill>
        <p:spPr>
          <a:xfrm>
            <a:off x="4086803" y="2348879"/>
            <a:ext cx="4663497" cy="3493121"/>
          </a:xfrm>
          <a:prstGeom prst="rect">
            <a:avLst/>
          </a:prstGeom>
        </p:spPr>
      </p:pic>
      <p:sp>
        <p:nvSpPr>
          <p:cNvPr id="4" name="TextBox 3"/>
          <p:cNvSpPr txBox="1"/>
          <p:nvPr/>
        </p:nvSpPr>
        <p:spPr>
          <a:xfrm>
            <a:off x="12243558" y="198617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3554764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5" y="98489"/>
            <a:ext cx="5680066"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الخاطئ وإن عمل شراً مئة مرة وطالت أيامه، إلا أني أعلم أنه يكون خير للمتقين الله الذين يخافون قدامه، ولا يكون خير للشرير، وكالظل لا يطيل أيامه لأنه لا يخشى قدام الله.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(8: 12-13)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787570" y="2122715"/>
            <a:ext cx="3112025" cy="4154714"/>
          </a:xfrm>
          <a:prstGeom prst="rect">
            <a:avLst/>
          </a:prstGeom>
        </p:spPr>
      </p:pic>
    </p:spTree>
    <p:extLst>
      <p:ext uri="{BB962C8B-B14F-4D97-AF65-F5344CB8AC3E}">
        <p14:creationId xmlns:p14="http://schemas.microsoft.com/office/powerpoint/2010/main" val="80923302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98286"/>
            <a:ext cx="9106128" cy="60597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116632"/>
            <a:ext cx="9036496" cy="1298511"/>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من نعاقب؟</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785775"/>
            <a:ext cx="4354286" cy="3693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 لا نعاقب الأشخاص السيئين</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8: 10-13</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6" name="Rectangle 2"/>
          <p:cNvSpPr txBox="1">
            <a:spLocks noChangeArrowheads="1"/>
          </p:cNvSpPr>
          <p:nvPr/>
        </p:nvSpPr>
        <p:spPr bwMode="auto">
          <a:xfrm>
            <a:off x="4751842" y="1785775"/>
            <a:ext cx="4354285" cy="3693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 نعاقب الأشخاص الصالحين بدلاً منهم</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8: 14</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058020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729654"/>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يوجد باطل يجرى على الأرض: أن يوجد صديقون يصيبهم مثل عمل الأشرار، ويوجد أشرار يصيبهم مثل عمل الصديقين. فقلت: إن هذا أيضاً باطل.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93945" y="3447143"/>
            <a:ext cx="5139647" cy="3410857"/>
          </a:xfrm>
          <a:prstGeom prst="rect">
            <a:avLst/>
          </a:prstGeom>
        </p:spPr>
      </p:pic>
      <p:pic>
        <p:nvPicPr>
          <p:cNvPr id="4" name="Picture 3"/>
          <p:cNvPicPr>
            <a:picLocks noChangeAspect="1"/>
          </p:cNvPicPr>
          <p:nvPr/>
        </p:nvPicPr>
        <p:blipFill>
          <a:blip r:embed="rId4"/>
          <a:stretch>
            <a:fillRect/>
          </a:stretch>
        </p:blipFill>
        <p:spPr>
          <a:xfrm rot="20746925">
            <a:off x="4245427" y="3937716"/>
            <a:ext cx="4824518" cy="2364014"/>
          </a:xfrm>
          <a:prstGeom prst="rect">
            <a:avLst/>
          </a:prstGeom>
        </p:spPr>
      </p:pic>
    </p:spTree>
    <p:extLst>
      <p:ext uri="{BB962C8B-B14F-4D97-AF65-F5344CB8AC3E}">
        <p14:creationId xmlns:p14="http://schemas.microsoft.com/office/powerpoint/2010/main" val="275376085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Pulpit Freedom Sunday</a:t>
            </a:r>
          </a:p>
        </p:txBody>
      </p:sp>
      <p:pic>
        <p:nvPicPr>
          <p:cNvPr id="3" name="Picture 2" descr="Screen Shot 2014-10-03 at 10.17.43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132"/>
            <a:ext cx="9144000" cy="4706033"/>
          </a:xfrm>
          <a:prstGeom prst="rect">
            <a:avLst/>
          </a:prstGeom>
        </p:spPr>
      </p:pic>
    </p:spTree>
    <p:extLst>
      <p:ext uri="{BB962C8B-B14F-4D97-AF65-F5344CB8AC3E}">
        <p14:creationId xmlns:p14="http://schemas.microsoft.com/office/powerpoint/2010/main" val="1440458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9144000" cy="6099599"/>
          </a:xfrm>
          <a:prstGeom prst="rect">
            <a:avLst/>
          </a:prstGeom>
        </p:spPr>
      </p:pic>
      <p:sp>
        <p:nvSpPr>
          <p:cNvPr id="900098" name="Rectangle 2"/>
          <p:cNvSpPr>
            <a:spLocks noGrp="1" noChangeArrowheads="1"/>
          </p:cNvSpPr>
          <p:nvPr>
            <p:ph type="ctrTitle"/>
          </p:nvPr>
        </p:nvSpPr>
        <p:spPr>
          <a:xfrm>
            <a:off x="0" y="876304"/>
            <a:ext cx="9144000" cy="2023382"/>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1. </a:t>
            </a:r>
            <a:r>
              <a:rPr lang="ar-JO" dirty="0">
                <a:solidFill>
                  <a:srgbClr val="FFFF00"/>
                </a:solidFill>
                <a:effectLst>
                  <a:glow rad="127000">
                    <a:schemeClr val="tx1"/>
                  </a:glow>
                </a:effectLst>
                <a:ea typeface="ＭＳ Ｐゴシック" charset="0"/>
              </a:rPr>
              <a:t>أطع</a:t>
            </a:r>
            <a:r>
              <a:rPr lang="ar-JO" dirty="0">
                <a:effectLst>
                  <a:glow rad="127000">
                    <a:schemeClr val="tx1"/>
                  </a:glow>
                </a:effectLst>
                <a:ea typeface="ＭＳ Ｐゴシック" charset="0"/>
              </a:rPr>
              <a:t> السلطات بسبب الفوائد العديدة (8: 1-9)</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443434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16000"/>
            <a:ext cx="9124122" cy="5842000"/>
          </a:xfrm>
          <a:prstGeom prst="rect">
            <a:avLst/>
          </a:prstGeom>
        </p:spPr>
      </p:pic>
      <p:sp>
        <p:nvSpPr>
          <p:cNvPr id="900098" name="Rectangle 2"/>
          <p:cNvSpPr>
            <a:spLocks noGrp="1" noChangeArrowheads="1"/>
          </p:cNvSpPr>
          <p:nvPr>
            <p:ph type="ctrTitle"/>
          </p:nvPr>
        </p:nvSpPr>
        <p:spPr>
          <a:xfrm>
            <a:off x="0" y="92669"/>
            <a:ext cx="9144000" cy="1464123"/>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2. نحن نعاقب الأشخاص </a:t>
            </a:r>
            <a:r>
              <a:rPr lang="ar-JO" dirty="0">
                <a:solidFill>
                  <a:srgbClr val="FFFF00"/>
                </a:solidFill>
                <a:effectLst>
                  <a:glow rad="127000">
                    <a:schemeClr val="tx1"/>
                  </a:glow>
                </a:effectLst>
                <a:ea typeface="ＭＳ Ｐゴシック" charset="0"/>
              </a:rPr>
              <a:t>الخطأ</a:t>
            </a:r>
            <a:r>
              <a:rPr lang="ar-JO" dirty="0">
                <a:effectLst>
                  <a:glow rad="127000">
                    <a:schemeClr val="tx1"/>
                  </a:glow>
                </a:effectLst>
                <a:ea typeface="ＭＳ Ｐゴシック" charset="0"/>
              </a:rPr>
              <a:t> – لهذا فإنها تحيرنا (8: 10-14)</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714640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31549"/>
            <a:ext cx="9144000" cy="5153025"/>
          </a:xfrm>
          <a:prstGeom prst="rect">
            <a:avLst/>
          </a:prstGeom>
        </p:spPr>
      </p:pic>
      <p:sp>
        <p:nvSpPr>
          <p:cNvPr id="900098" name="Rectangle 2"/>
          <p:cNvSpPr>
            <a:spLocks noGrp="1" noChangeArrowheads="1"/>
          </p:cNvSpPr>
          <p:nvPr>
            <p:ph type="ctrTitle"/>
          </p:nvPr>
        </p:nvSpPr>
        <p:spPr>
          <a:xfrm>
            <a:off x="35496" y="41733"/>
            <a:ext cx="8964488" cy="2023382"/>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ea typeface="ＭＳ Ｐゴシック" charset="0"/>
              </a:rPr>
              <a:t>3. تمتع بالحياة و</a:t>
            </a:r>
            <a:r>
              <a:rPr lang="ar-JO" b="1" dirty="0">
                <a:solidFill>
                  <a:srgbClr val="FFFF00"/>
                </a:solidFill>
                <a:effectLst>
                  <a:glow rad="127000">
                    <a:schemeClr val="tx1"/>
                  </a:glow>
                </a:effectLst>
                <a:ea typeface="ＭＳ Ｐゴシック" charset="0"/>
              </a:rPr>
              <a:t>اخضع</a:t>
            </a:r>
            <a:r>
              <a:rPr lang="ar-JO" b="1" dirty="0">
                <a:effectLst>
                  <a:glow rad="127000">
                    <a:schemeClr val="tx1"/>
                  </a:glow>
                </a:effectLst>
                <a:ea typeface="ＭＳ Ｐゴシック" charset="0"/>
              </a:rPr>
              <a:t> لله حتى لو لم يخبرنا عن أسبابه (8: 15-17)</a:t>
            </a:r>
            <a:endParaRPr lang="en-US" b="1" dirty="0">
              <a:effectLst>
                <a:glow rad="127000">
                  <a:schemeClr val="tx1"/>
                </a:glow>
              </a:effectLst>
              <a:ea typeface="ＭＳ Ｐゴシック" charset="0"/>
            </a:endParaRPr>
          </a:p>
        </p:txBody>
      </p:sp>
    </p:spTree>
    <p:extLst>
      <p:ext uri="{BB962C8B-B14F-4D97-AF65-F5344CB8AC3E}">
        <p14:creationId xmlns:p14="http://schemas.microsoft.com/office/powerpoint/2010/main" val="1871664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96065"/>
            <a:ext cx="9144000" cy="5161935"/>
          </a:xfrm>
          <a:prstGeom prst="rect">
            <a:avLst/>
          </a:prstGeom>
        </p:spPr>
      </p:pic>
      <p:sp>
        <p:nvSpPr>
          <p:cNvPr id="900098" name="Rectangle 2"/>
          <p:cNvSpPr>
            <a:spLocks noGrp="1" noChangeArrowheads="1"/>
          </p:cNvSpPr>
          <p:nvPr>
            <p:ph type="ctrTitle"/>
          </p:nvPr>
        </p:nvSpPr>
        <p:spPr>
          <a:xfrm>
            <a:off x="0" y="0"/>
            <a:ext cx="9144000" cy="1696065"/>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يجب أن تكون الحياة كلها عملاً شاقاً؟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6856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820" y="1316736"/>
            <a:ext cx="9144000" cy="58704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4932" y="62203"/>
            <a:ext cx="9036496" cy="1254533"/>
          </a:xfrm>
          <a:solidFill>
            <a:schemeClr val="tx1"/>
          </a:solid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ea typeface="ＭＳ Ｐゴシック" charset="0"/>
              </a:rPr>
              <a:t>فمدحت الفرح لأنه ليس للإنسان خير تحت الشمس إلا أن يأكل ويشرب ويفرح</a:t>
            </a:r>
            <a:endParaRPr lang="en-US" sz="3600" b="1"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995715"/>
            <a:ext cx="3900714" cy="48622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وهذا يبقى له في تعبه مدة أيام حياته التي يعطيه الله إياها تحت الشمس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(8: 15)</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792088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4668" y="2421450"/>
            <a:ext cx="7089331" cy="44365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53436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كان سليمان أبيقورياً؟</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كل واشرب وكن سعيداً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598719" y="2421451"/>
            <a:ext cx="5543924" cy="4439557"/>
          </a:xfrm>
          <a:prstGeom prst="rect">
            <a:avLst/>
          </a:prstGeom>
        </p:spPr>
      </p:pic>
      <p:sp>
        <p:nvSpPr>
          <p:cNvPr id="6" name="Rectangle 2"/>
          <p:cNvSpPr txBox="1">
            <a:spLocks noChangeArrowheads="1"/>
          </p:cNvSpPr>
          <p:nvPr/>
        </p:nvSpPr>
        <p:spPr bwMode="auto">
          <a:xfrm>
            <a:off x="0" y="1651001"/>
            <a:ext cx="9036496" cy="770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لأننا غداً نموت ــــ أبيقورس</a:t>
            </a:r>
            <a:endParaRPr lang="en-US" sz="2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9233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4" y="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5810865" cy="6467475"/>
          </a:xfrm>
          <a:solidFill>
            <a:srgbClr val="000000"/>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كن شاكراً لأن لديك حياة، وتخلى عن رغبتك العبثية والمتغطرسة في الحصول على حياة ثانية (ريتشارد دوكينز).</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923302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88856" y="116632"/>
            <a:ext cx="3955144" cy="449165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يعلمنا الأطفال الكثير عن     التمتع بالحياة.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45818"/>
            <a:ext cx="5188857" cy="6903818"/>
          </a:xfrm>
          <a:prstGeom prst="rect">
            <a:avLst/>
          </a:prstGeom>
        </p:spPr>
      </p:pic>
    </p:spTree>
    <p:extLst>
      <p:ext uri="{BB962C8B-B14F-4D97-AF65-F5344CB8AC3E}">
        <p14:creationId xmlns:p14="http://schemas.microsoft.com/office/powerpoint/2010/main" val="42638264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نصيحة عظيمة</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90579" y="1773238"/>
            <a:ext cx="2703302" cy="294046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spc="-100" dirty="0">
                <a:solidFill>
                  <a:srgbClr val="000090"/>
                </a:solidFill>
                <a:ea typeface="ＭＳ Ｐゴシック" charset="0"/>
              </a:rPr>
              <a:t>عش      جيداً</a:t>
            </a:r>
            <a:endParaRPr lang="en-US" sz="4800" b="1" spc="-100" dirty="0">
              <a:solidFill>
                <a:srgbClr val="000090"/>
              </a:solidFill>
              <a:ea typeface="ＭＳ Ｐゴシック" charset="0"/>
            </a:endParaRPr>
          </a:p>
        </p:txBody>
      </p:sp>
      <p:sp>
        <p:nvSpPr>
          <p:cNvPr id="5" name="Rectangle 2"/>
          <p:cNvSpPr txBox="1">
            <a:spLocks noChangeArrowheads="1"/>
          </p:cNvSpPr>
          <p:nvPr/>
        </p:nvSpPr>
        <p:spPr bwMode="auto">
          <a:xfrm>
            <a:off x="3228010" y="1773238"/>
            <a:ext cx="2703302" cy="294046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spc="-100" dirty="0">
                <a:solidFill>
                  <a:srgbClr val="000090"/>
                </a:solidFill>
                <a:ea typeface="ＭＳ Ｐゴシック" charset="0"/>
              </a:rPr>
              <a:t>اضحك   غالباً</a:t>
            </a:r>
            <a:endParaRPr lang="en-US" sz="4800" b="1" spc="-100" dirty="0">
              <a:solidFill>
                <a:srgbClr val="000090"/>
              </a:solidFill>
              <a:ea typeface="ＭＳ Ｐゴシック" charset="0"/>
            </a:endParaRPr>
          </a:p>
        </p:txBody>
      </p:sp>
      <p:sp>
        <p:nvSpPr>
          <p:cNvPr id="6" name="Rectangle 2"/>
          <p:cNvSpPr txBox="1">
            <a:spLocks noChangeArrowheads="1"/>
          </p:cNvSpPr>
          <p:nvPr/>
        </p:nvSpPr>
        <p:spPr bwMode="auto">
          <a:xfrm>
            <a:off x="6143918" y="1773238"/>
            <a:ext cx="2703302" cy="294046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spc="-100" dirty="0">
                <a:solidFill>
                  <a:srgbClr val="000090"/>
                </a:solidFill>
                <a:ea typeface="ＭＳ Ｐゴシック" charset="0"/>
              </a:rPr>
              <a:t>أحبب     كثيراً</a:t>
            </a:r>
            <a:endParaRPr lang="en-US" sz="4800" b="1" spc="-100" dirty="0">
              <a:solidFill>
                <a:srgbClr val="000090"/>
              </a:solidFill>
              <a:ea typeface="ＭＳ Ｐゴシック" charset="0"/>
            </a:endParaRPr>
          </a:p>
        </p:txBody>
      </p:sp>
    </p:spTree>
    <p:extLst>
      <p:ext uri="{BB962C8B-B14F-4D97-AF65-F5344CB8AC3E}">
        <p14:creationId xmlns:p14="http://schemas.microsoft.com/office/powerpoint/2010/main" val="155601267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443728"/>
          </a:xfrm>
          <a:prstGeom prst="rect">
            <a:avLst/>
          </a:prstGeom>
        </p:spPr>
      </p:pic>
      <p:sp>
        <p:nvSpPr>
          <p:cNvPr id="900098" name="Rectangle 2"/>
          <p:cNvSpPr>
            <a:spLocks noGrp="1" noChangeArrowheads="1"/>
          </p:cNvSpPr>
          <p:nvPr>
            <p:ph type="ctrTitle"/>
          </p:nvPr>
        </p:nvSpPr>
        <p:spPr>
          <a:xfrm>
            <a:off x="0" y="4476335"/>
            <a:ext cx="9144000" cy="96739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ea typeface="ＭＳ Ｐゴシック" charset="0"/>
              </a:rPr>
              <a:t>جوي جونسون، 86</a:t>
            </a:r>
            <a:endParaRPr lang="en-US" sz="5400" b="1"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5443728"/>
            <a:ext cx="9144000" cy="14142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أرادت أن تموت وهي تركض.                                   لقد فعلت مباشرة بعد عبور خط النهاية</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344598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Pulpit Freedom Sunday</a:t>
            </a:r>
          </a:p>
        </p:txBody>
      </p:sp>
      <p:pic>
        <p:nvPicPr>
          <p:cNvPr id="2" name="Picture 1" descr="Screen Shot 2014-10-03 at 10.18.1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261" y="0"/>
            <a:ext cx="8197453" cy="6858000"/>
          </a:xfrm>
          <a:prstGeom prst="rect">
            <a:avLst/>
          </a:prstGeom>
        </p:spPr>
      </p:pic>
    </p:spTree>
    <p:extLst>
      <p:ext uri="{BB962C8B-B14F-4D97-AF65-F5344CB8AC3E}">
        <p14:creationId xmlns:p14="http://schemas.microsoft.com/office/powerpoint/2010/main" val="189730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243286"/>
            <a:ext cx="9036496" cy="145987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اخضع لله حتى لو كنت لا تعرف طرقه          (8: 16-17).</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96257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7934" y="0"/>
            <a:ext cx="8636000" cy="6889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337298" cy="5141846"/>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لما وجهت قلبي لأعرف الحكمة، وأنظر العمل الذي عمل على الأرض، وأنه نهاراً وليلاً لا يرى النوم بعينيه (8: 16)</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4993" y="5287016"/>
            <a:ext cx="9036496" cy="663124"/>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Times New Roman"/>
                <a:ea typeface="ＭＳ Ｐゴシック" charset="0"/>
                <a:cs typeface="Times New Roman"/>
              </a:rPr>
              <a:t>الإنترنت</a:t>
            </a:r>
            <a:endParaRPr lang="en-US" b="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964408"/>
            <a:ext cx="9036496" cy="62068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نقرة واحدة فقط قبل أن تذهب إلى النوم</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2545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العلماء =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مدمنو العمل السعداء؟</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3728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871" y="116632"/>
            <a:ext cx="4074419"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رأيت كل عمل الله أن الإنسان لا يستطيع أن يجد العمل الذي عمل تحت الشمس، مهما تعب الإنسان في الطلب فلا يجده، والحكيم أيضاً وإن قال بمعرفته لا يقدر أن يجده.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(8: 17)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101290" y="0"/>
            <a:ext cx="5143500" cy="6858000"/>
          </a:xfrm>
          <a:prstGeom prst="rect">
            <a:avLst/>
          </a:prstGeom>
        </p:spPr>
      </p:pic>
    </p:spTree>
    <p:extLst>
      <p:ext uri="{BB962C8B-B14F-4D97-AF65-F5344CB8AC3E}">
        <p14:creationId xmlns:p14="http://schemas.microsoft.com/office/powerpoint/2010/main" val="80923302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23000" cy="4572000"/>
          </a:xfrm>
          <a:prstGeom prst="rect">
            <a:avLst/>
          </a:prstGeom>
        </p:spPr>
      </p:pic>
      <p:sp>
        <p:nvSpPr>
          <p:cNvPr id="900098" name="Rectangle 2"/>
          <p:cNvSpPr>
            <a:spLocks noGrp="1" noChangeArrowheads="1"/>
          </p:cNvSpPr>
          <p:nvPr>
            <p:ph type="ctrTitle"/>
          </p:nvPr>
        </p:nvSpPr>
        <p:spPr>
          <a:xfrm>
            <a:off x="0" y="4064000"/>
            <a:ext cx="9144000" cy="2676525"/>
          </a:xfrm>
          <a:noFill/>
          <a:effectLst/>
        </p:spPr>
        <p:txBody>
          <a:bodyPr/>
          <a:lstStyle/>
          <a:p>
            <a:pPr>
              <a:defRPr/>
            </a:pPr>
            <a:r>
              <a:rPr lang="ar-JO" sz="5400" dirty="0">
                <a:effectLst>
                  <a:glow rad="127000">
                    <a:schemeClr val="tx1"/>
                  </a:glow>
                </a:effectLst>
                <a:ea typeface="ＭＳ Ｐゴシック" charset="0"/>
              </a:rPr>
              <a:t>كيف يجب أن نتجاوب مع</a:t>
            </a:r>
            <a:br>
              <a:rPr lang="ar-JO"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السلطة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لكل من الله والناس؟</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649727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697980"/>
          </a:xfrm>
          <a:prstGeom prst="rect">
            <a:avLst/>
          </a:prstGeom>
        </p:spPr>
      </p:pic>
      <p:sp>
        <p:nvSpPr>
          <p:cNvPr id="900098" name="Rectangle 2"/>
          <p:cNvSpPr>
            <a:spLocks noGrp="1" noChangeArrowheads="1"/>
          </p:cNvSpPr>
          <p:nvPr>
            <p:ph type="ctrTitle"/>
          </p:nvPr>
        </p:nvSpPr>
        <p:spPr>
          <a:xfrm>
            <a:off x="0" y="5370286"/>
            <a:ext cx="9144000" cy="1442812"/>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اخضع بتواضع للناس والله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وسوف تنال </a:t>
            </a:r>
            <a:r>
              <a:rPr lang="ar-JO" dirty="0">
                <a:solidFill>
                  <a:srgbClr val="FFFF00"/>
                </a:solidFill>
                <a:effectLst>
                  <a:glow rad="127000">
                    <a:schemeClr val="tx1"/>
                  </a:glow>
                </a:effectLst>
                <a:ea typeface="ＭＳ Ｐゴシック" charset="0"/>
              </a:rPr>
              <a:t>الفرح</a:t>
            </a:r>
            <a:r>
              <a:rPr lang="en-US" dirty="0">
                <a:effectLst>
                  <a:glow rad="127000">
                    <a:schemeClr val="tx1"/>
                  </a:glow>
                </a:effectLst>
                <a:ea typeface="ＭＳ Ｐゴシック" charset="0"/>
              </a:rPr>
              <a:t> </a:t>
            </a:r>
          </a:p>
        </p:txBody>
      </p:sp>
      <p:sp>
        <p:nvSpPr>
          <p:cNvPr id="4" name="Rectangle 2"/>
          <p:cNvSpPr txBox="1">
            <a:spLocks noChangeArrowheads="1"/>
          </p:cNvSpPr>
          <p:nvPr/>
        </p:nvSpPr>
        <p:spPr bwMode="auto">
          <a:xfrm>
            <a:off x="0" y="-43995"/>
            <a:ext cx="9144000" cy="16423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الجامعة 8</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6532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676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أين تحتاج أن</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634972" y="1367531"/>
            <a:ext cx="8509028" cy="2444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36575" marR="0" lvl="0" indent="-536575" algn="r" defTabSz="457200" rtl="1"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تخضع للسلطة؟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36575" marR="0" lvl="0" indent="-536575" algn="r" defTabSz="457200" rtl="1"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تدرك فهمك المحدود؟</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41400" y="3962400"/>
            <a:ext cx="7048500" cy="2895600"/>
          </a:xfrm>
          <a:prstGeom prst="rect">
            <a:avLst/>
          </a:prstGeom>
        </p:spPr>
      </p:pic>
    </p:spTree>
    <p:extLst>
      <p:ext uri="{BB962C8B-B14F-4D97-AF65-F5344CB8AC3E}">
        <p14:creationId xmlns:p14="http://schemas.microsoft.com/office/powerpoint/2010/main" val="2971503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43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Pulpit Freedom Sunday</a:t>
            </a:r>
          </a:p>
        </p:txBody>
      </p:sp>
      <p:pic>
        <p:nvPicPr>
          <p:cNvPr id="2" name="Picture 1" descr="Screen Shot 2014-10-03 at 10.18.4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8430" y="-3294130"/>
            <a:ext cx="9452429" cy="8120130"/>
          </a:xfrm>
          <a:prstGeom prst="rect">
            <a:avLst/>
          </a:prstGeom>
        </p:spPr>
      </p:pic>
    </p:spTree>
    <p:extLst>
      <p:ext uri="{BB962C8B-B14F-4D97-AF65-F5344CB8AC3E}">
        <p14:creationId xmlns:p14="http://schemas.microsoft.com/office/powerpoint/2010/main" val="189730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132"/>
            <a:ext cx="9144000" cy="967393"/>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Pulpit Freedom Sunday</a:t>
            </a:r>
          </a:p>
        </p:txBody>
      </p:sp>
      <p:pic>
        <p:nvPicPr>
          <p:cNvPr id="2" name="Picture 1" descr="Screen Shot 2014-10-03 at 10.19.0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9575" y="0"/>
            <a:ext cx="7384852" cy="6858000"/>
          </a:xfrm>
          <a:prstGeom prst="rect">
            <a:avLst/>
          </a:prstGeom>
        </p:spPr>
      </p:pic>
    </p:spTree>
    <p:extLst>
      <p:ext uri="{BB962C8B-B14F-4D97-AF65-F5344CB8AC3E}">
        <p14:creationId xmlns:p14="http://schemas.microsoft.com/office/powerpoint/2010/main" val="189730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629480"/>
          </a:xfrm>
          <a:effectLst/>
        </p:spPr>
        <p:txBody>
          <a:bodyPr/>
          <a:lstStyle/>
          <a:p>
            <a:pPr>
              <a:defRPr/>
            </a:pPr>
            <a:r>
              <a:rPr lang="ar-JO" b="1" dirty="0">
                <a:solidFill>
                  <a:srgbClr val="000000"/>
                </a:solidFill>
                <a:latin typeface="Arial" panose="020B0604020202020204" pitchFamily="34" charset="0"/>
                <a:ea typeface="ＭＳ Ｐゴシック" charset="0"/>
                <a:cs typeface="Arial" panose="020B0604020202020204" pitchFamily="34" charset="0"/>
              </a:rPr>
              <a:t>إلى اي مدى يجب أن نطيع الحكومة؟</a:t>
            </a:r>
            <a:endParaRPr lang="en-US" b="1" dirty="0">
              <a:solidFill>
                <a:srgbClr val="000000"/>
              </a:solidFill>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0" y="1612900"/>
            <a:ext cx="7874000" cy="5245100"/>
          </a:xfrm>
          <a:prstGeom prst="rect">
            <a:avLst/>
          </a:prstGeom>
        </p:spPr>
      </p:pic>
    </p:spTree>
    <p:extLst>
      <p:ext uri="{BB962C8B-B14F-4D97-AF65-F5344CB8AC3E}">
        <p14:creationId xmlns:p14="http://schemas.microsoft.com/office/powerpoint/2010/main" val="178134086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23000" cy="4572000"/>
          </a:xfrm>
          <a:prstGeom prst="rect">
            <a:avLst/>
          </a:prstGeom>
        </p:spPr>
      </p:pic>
      <p:sp>
        <p:nvSpPr>
          <p:cNvPr id="900098" name="Rectangle 2"/>
          <p:cNvSpPr>
            <a:spLocks noGrp="1" noChangeArrowheads="1"/>
          </p:cNvSpPr>
          <p:nvPr>
            <p:ph type="ctrTitle"/>
          </p:nvPr>
        </p:nvSpPr>
        <p:spPr>
          <a:xfrm>
            <a:off x="0" y="4064000"/>
            <a:ext cx="9144000" cy="2676525"/>
          </a:xfrm>
          <a:noFill/>
          <a:effectLst/>
        </p:spPr>
        <p:txBody>
          <a:bodyPr/>
          <a:lstStyle/>
          <a:p>
            <a:pPr>
              <a:defRPr/>
            </a:pPr>
            <a:r>
              <a:rPr lang="ar-JO" sz="5400" dirty="0">
                <a:effectLst>
                  <a:glow rad="127000">
                    <a:schemeClr val="tx1"/>
                  </a:glow>
                </a:effectLst>
                <a:ea typeface="ＭＳ Ｐゴシック" charset="0"/>
              </a:rPr>
              <a:t>كيف يجب أن نتجاوب مع</a:t>
            </a:r>
            <a:br>
              <a:rPr lang="ar-JO"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السلطة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لكل من الله والناس؟</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053068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0182"/>
            <a:ext cx="9036496" cy="623751"/>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7: 15-29</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740383"/>
            <a:ext cx="9144000" cy="6117617"/>
          </a:xfrm>
          <a:prstGeom prst="rect">
            <a:avLst/>
          </a:prstGeom>
        </p:spPr>
      </p:pic>
      <p:sp>
        <p:nvSpPr>
          <p:cNvPr id="5" name="Rectangle 2"/>
          <p:cNvSpPr txBox="1">
            <a:spLocks noChangeArrowheads="1"/>
          </p:cNvSpPr>
          <p:nvPr/>
        </p:nvSpPr>
        <p:spPr bwMode="auto">
          <a:xfrm>
            <a:off x="0" y="29358"/>
            <a:ext cx="4051495" cy="6828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الحكمة</a:t>
            </a:r>
          </a:p>
          <a:p>
            <a:pPr>
              <a:defRPr/>
            </a:pP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متوازنة،</a:t>
            </a:r>
          </a:p>
          <a:p>
            <a:pPr>
              <a:defRPr/>
            </a:pP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قوية </a:t>
            </a:r>
          </a:p>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و</a:t>
            </a:r>
          </a:p>
          <a:p>
            <a:pPr>
              <a:defRPr/>
            </a:pP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متبصرة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5228499"/>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1418</TotalTime>
  <Words>4101</Words>
  <Application>Microsoft Macintosh PowerPoint</Application>
  <PresentationFormat>On-screen Show (4:3)</PresentationFormat>
  <Paragraphs>225</Paragraphs>
  <Slides>48</Slides>
  <Notes>47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48</vt:i4>
      </vt:variant>
    </vt:vector>
  </HeadingPairs>
  <TitlesOfParts>
    <vt:vector size="57" baseType="lpstr">
      <vt:lpstr>ＭＳ Ｐゴシック</vt:lpstr>
      <vt:lpstr>Arial</vt:lpstr>
      <vt:lpstr>Calibri</vt:lpstr>
      <vt:lpstr>Comic Sans MS</vt:lpstr>
      <vt:lpstr>Times New Roman</vt:lpstr>
      <vt:lpstr>49_Blank Presentation</vt:lpstr>
      <vt:lpstr>46_Blank Presentation</vt:lpstr>
      <vt:lpstr>50_Blank Presentation</vt:lpstr>
      <vt:lpstr>47_Blank Presentation</vt:lpstr>
      <vt:lpstr>الخضوع والفرح</vt:lpstr>
      <vt:lpstr>Pulpit Freedom Sunday</vt:lpstr>
      <vt:lpstr>Pulpit Freedom Sunday</vt:lpstr>
      <vt:lpstr>Pulpit Freedom Sunday</vt:lpstr>
      <vt:lpstr>Pulpit Freedom Sunday</vt:lpstr>
      <vt:lpstr>Pulpit Freedom Sunday</vt:lpstr>
      <vt:lpstr>إلى اي مدى يجب أن نطيع الحكومة؟</vt:lpstr>
      <vt:lpstr>كيف يجب أن نتجاوب مع السلطة لكل من الله والناس؟</vt:lpstr>
      <vt:lpstr>الفكرة الرئيسية في 7: 15-29</vt:lpstr>
      <vt:lpstr>تأتي كلمة حكيم وحكمة أكثر من 30 مرة في      جامعة 7-12</vt:lpstr>
      <vt:lpstr>1. أطع السلطات بسبب الفوائد العديدة (8: 1-9)</vt:lpstr>
      <vt:lpstr>جامعة ٨ : ١  من كالحكيم؟ ومن يفهم تفسير أمر؟ حكمة الإنسان تنير وجهه، وصلابة وجهه تتغير.</vt:lpstr>
      <vt:lpstr>Varied Expressions</vt:lpstr>
      <vt:lpstr>تخبر الحكمة عادة عن وجهك.</vt:lpstr>
      <vt:lpstr>أرني كيف يبدو وجه الحكمة</vt:lpstr>
      <vt:lpstr>يرى الحكيم فوائد الخضوع للسلطات البشرية  (8: 2-9)</vt:lpstr>
      <vt:lpstr>أنا أقول: احفظ أمر الملك، وذاك بسبب يمين الله (8: 2)</vt:lpstr>
      <vt:lpstr> لا تعجل إلى الذهاب من وجهه، لا تقف في أمر شاق، لأنه يفعل كل ما شاء. حيث تكون كلمة الملك فهناك سلطان، ومن يقول له: ماذا تفعل؟ (8: 3-4)</vt:lpstr>
      <vt:lpstr>اخضع للسلطات لأن العصيان له عواقب  (8: 5-9)</vt:lpstr>
      <vt:lpstr>حافظ الوصية لا يشعر بأمر شاق، وقلب الحكيم يعرف الوقت والحكم (8: 5)</vt:lpstr>
      <vt:lpstr>لأن لكل أمر وقتاً وحكماً، لأن شر الإنسان عظيم عليه، لأنه لا يعلم ما سيكون لأنه من يخبره كيف يكون؟ (8: 6-7)</vt:lpstr>
      <vt:lpstr>ليس لإنسان سلطان على الروح ليمسك الروح، ولا سلطان على يوم الموت، ولا تخلية في الحرب، ولا ينجي الشر أصحابه (8: 8)</vt:lpstr>
      <vt:lpstr>جامعة ٨ : ٩  كل هذا رأيته إذ وجهت قلبي لكل عمل عُمِل تحت الشمس وقتما يتسلط إنسان على إنسان لضرر نفسه.</vt:lpstr>
      <vt:lpstr>من نعاقب؟</vt:lpstr>
      <vt:lpstr>وهكذا رأيت أشراراً يدفنون وضموا، والذين عملوا بالحق ذهبوا من مكان القدس ونسوا في المدينة، هذا أيضاً باطل. (8: 10)</vt:lpstr>
      <vt:lpstr>لأن القضاء على العمل الرديء لا يجرى سريعاً، فلذلك قد امتلأ قلب بني البشر فيهم لفعل الشر. (8: 11)</vt:lpstr>
      <vt:lpstr>الخاطئ وإن عمل شراً مئة مرة وطالت أيامه، إلا أني أعلم أنه يكون خير للمتقين الله الذين يخافون قدامه، ولا يكون خير للشرير، وكالظل لا يطيل أيامه لأنه لا يخشى قدام الله. (8: 12-13)</vt:lpstr>
      <vt:lpstr>من نعاقب؟</vt:lpstr>
      <vt:lpstr>يوجد باطل يجرى على الأرض: أن يوجد صديقون يصيبهم مثل عمل الأشرار، ويوجد أشرار يصيبهم مثل عمل الصديقين. فقلت: إن هذا أيضاً باطل.</vt:lpstr>
      <vt:lpstr>1. أطع السلطات بسبب الفوائد العديدة (8: 1-9)</vt:lpstr>
      <vt:lpstr>2. نحن نعاقب الأشخاص الخطأ – لهذا فإنها تحيرنا (8: 10-14)</vt:lpstr>
      <vt:lpstr>3. تمتع بالحياة واخضع لله حتى لو لم يخبرنا عن أسبابه (8: 15-17)</vt:lpstr>
      <vt:lpstr>هل يجب أن تكون الحياة كلها عملاً شاقاً؟</vt:lpstr>
      <vt:lpstr>فمدحت الفرح لأنه ليس للإنسان خير تحت الشمس إلا أن يأكل ويشرب ويفرح</vt:lpstr>
      <vt:lpstr>هل كان سليمان أبيقورياً؟ كل واشرب وكن سعيداً</vt:lpstr>
      <vt:lpstr>كن شاكراً لأن لديك حياة، وتخلى عن رغبتك العبثية والمتغطرسة في الحصول على حياة ثانية (ريتشارد دوكينز).</vt:lpstr>
      <vt:lpstr>يعلمنا الأطفال الكثير عن     التمتع بالحياة.</vt:lpstr>
      <vt:lpstr>نصيحة عظيمة</vt:lpstr>
      <vt:lpstr>جوي جونسون، 86</vt:lpstr>
      <vt:lpstr>اخضع لله حتى لو كنت لا تعرف طرقه          (8: 16-17).</vt:lpstr>
      <vt:lpstr>لما وجهت قلبي لأعرف الحكمة، وأنظر العمل الذي عمل على الأرض، وأنه نهاراً وليلاً لا يرى النوم بعينيه (8: 16) </vt:lpstr>
      <vt:lpstr>العلماء =  مدمنو العمل السعداء؟</vt:lpstr>
      <vt:lpstr>رأيت كل عمل الله أن الإنسان لا يستطيع أن يجد العمل الذي عمل تحت الشمس، مهما تعب الإنسان في الطلب فلا يجده، والحكيم أيضاً وإن قال بمعرفته لا يقدر أن يجده. (8: 17)</vt:lpstr>
      <vt:lpstr>كيف يجب أن نتجاوب مع السلطة لكل من الله والناس؟</vt:lpstr>
      <vt:lpstr>اخضع بتواضع للناس والله  وسوف تنال الفرح </vt:lpstr>
      <vt:lpstr>أين تحتاج أن</vt:lpstr>
      <vt:lpstr>Black</vt:lpstr>
      <vt:lpstr>الرابط للعرض التقديميِّ "وعْظُ العهد القديم"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71</cp:revision>
  <dcterms:created xsi:type="dcterms:W3CDTF">2014-08-02T06:39:19Z</dcterms:created>
  <dcterms:modified xsi:type="dcterms:W3CDTF">2024-05-27T20:26:35Z</dcterms:modified>
</cp:coreProperties>
</file>