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 id="2147483713" r:id="rId4"/>
    <p:sldMasterId id="2147483727" r:id="rId5"/>
    <p:sldMasterId id="2147483739" r:id="rId6"/>
  </p:sldMasterIdLst>
  <p:notesMasterIdLst>
    <p:notesMasterId r:id="rId53"/>
  </p:notesMasterIdLst>
  <p:sldIdLst>
    <p:sldId id="4780" r:id="rId7"/>
    <p:sldId id="280" r:id="rId8"/>
    <p:sldId id="379" r:id="rId9"/>
    <p:sldId id="642" r:id="rId10"/>
    <p:sldId id="418" r:id="rId11"/>
    <p:sldId id="401" r:id="rId12"/>
    <p:sldId id="482" r:id="rId13"/>
    <p:sldId id="394" r:id="rId14"/>
    <p:sldId id="643" r:id="rId15"/>
    <p:sldId id="646" r:id="rId16"/>
    <p:sldId id="408" r:id="rId17"/>
    <p:sldId id="409" r:id="rId18"/>
    <p:sldId id="4781" r:id="rId19"/>
    <p:sldId id="4782" r:id="rId20"/>
    <p:sldId id="429" r:id="rId21"/>
    <p:sldId id="650" r:id="rId22"/>
    <p:sldId id="392" r:id="rId23"/>
    <p:sldId id="425" r:id="rId24"/>
    <p:sldId id="426" r:id="rId25"/>
    <p:sldId id="415" r:id="rId26"/>
    <p:sldId id="651" r:id="rId27"/>
    <p:sldId id="424" r:id="rId28"/>
    <p:sldId id="427" r:id="rId29"/>
    <p:sldId id="428" r:id="rId30"/>
    <p:sldId id="4783" r:id="rId31"/>
    <p:sldId id="4788" r:id="rId32"/>
    <p:sldId id="381" r:id="rId33"/>
    <p:sldId id="653" r:id="rId34"/>
    <p:sldId id="4791" r:id="rId35"/>
    <p:sldId id="4792" r:id="rId36"/>
    <p:sldId id="4793" r:id="rId37"/>
    <p:sldId id="382" r:id="rId38"/>
    <p:sldId id="436" r:id="rId39"/>
    <p:sldId id="383" r:id="rId40"/>
    <p:sldId id="376" r:id="rId41"/>
    <p:sldId id="431" r:id="rId42"/>
    <p:sldId id="435" r:id="rId43"/>
    <p:sldId id="437" r:id="rId44"/>
    <p:sldId id="438" r:id="rId45"/>
    <p:sldId id="439" r:id="rId46"/>
    <p:sldId id="4790" r:id="rId47"/>
    <p:sldId id="4784" r:id="rId48"/>
    <p:sldId id="315" r:id="rId49"/>
    <p:sldId id="413" r:id="rId50"/>
    <p:sldId id="406" r:id="rId51"/>
    <p:sldId id="557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966"/>
    <p:restoredTop sz="90724" autoAdjust="0"/>
  </p:normalViewPr>
  <p:slideViewPr>
    <p:cSldViewPr snapToGrid="0" snapToObjects="1">
      <p:cViewPr varScale="1">
        <p:scale>
          <a:sx n="128" d="100"/>
          <a:sy n="128" d="100"/>
        </p:scale>
        <p:origin x="848"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goaltriangle.com/advanced-goal-setting/setting-goals-101/better-smart-goal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Trust the Lord’s will even though you can’t figure it out (MI restated)!</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"Uncle Sam" is the popular mascot of the USA.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chapter 7, </a:t>
            </a:r>
            <a:r>
              <a:rPr lang="en-US" sz="1200" kern="1200" dirty="0">
                <a:solidFill>
                  <a:schemeClr val="tx1"/>
                </a:solidFill>
                <a:effectLst/>
                <a:latin typeface="+mn-lt"/>
                <a:ea typeface="+mn-ea"/>
                <a:cs typeface="+mn-cs"/>
              </a:rPr>
              <a:t>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righteous</a:t>
            </a:r>
            <a:r>
              <a:rPr lang="en-US" sz="1200" kern="1200" dirty="0">
                <a:solidFill>
                  <a:schemeClr val="tx1"/>
                </a:solidFill>
                <a:effectLst/>
                <a:latin typeface="+mn-lt"/>
                <a:ea typeface="+mn-ea"/>
                <a:cs typeface="+mn-cs"/>
              </a:rPr>
              <a:t> living a </a:t>
            </a:r>
            <a:r>
              <a:rPr lang="en-US" sz="1200" i="1" kern="1200" dirty="0">
                <a:solidFill>
                  <a:schemeClr val="tx1"/>
                </a:solidFill>
                <a:effectLst/>
                <a:latin typeface="+mn-lt"/>
                <a:ea typeface="+mn-ea"/>
                <a:cs typeface="+mn-cs"/>
              </a:rPr>
              <a:t>short</a:t>
            </a:r>
            <a:r>
              <a:rPr lang="en-US" sz="1200" kern="1200" dirty="0">
                <a:solidFill>
                  <a:schemeClr val="tx1"/>
                </a:solidFill>
                <a:effectLst/>
                <a:latin typeface="+mn-lt"/>
                <a:ea typeface="+mn-ea"/>
                <a:cs typeface="+mn-cs"/>
              </a:rPr>
              <a:t> life seems to contradict Scripture (Exod. 20:12; Deut. 4:40; Ps. 91:16).</a:t>
            </a:r>
            <a:r>
              <a:rPr lang="en-SG" dirty="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wicked</a:t>
            </a:r>
            <a:r>
              <a:rPr lang="en-US" sz="1200" kern="1200" dirty="0">
                <a:solidFill>
                  <a:schemeClr val="tx1"/>
                </a:solidFill>
                <a:effectLst/>
                <a:latin typeface="+mn-lt"/>
                <a:ea typeface="+mn-ea"/>
                <a:cs typeface="+mn-cs"/>
              </a:rPr>
              <a:t> living a </a:t>
            </a:r>
            <a:r>
              <a:rPr lang="en-US" sz="1200" i="1" kern="1200" dirty="0">
                <a:solidFill>
                  <a:schemeClr val="tx1"/>
                </a:solidFill>
                <a:effectLst/>
                <a:latin typeface="+mn-lt"/>
                <a:ea typeface="+mn-ea"/>
                <a:cs typeface="+mn-cs"/>
              </a:rPr>
              <a:t>long</a:t>
            </a:r>
            <a:r>
              <a:rPr lang="en-US" sz="1200" kern="1200" dirty="0">
                <a:solidFill>
                  <a:schemeClr val="tx1"/>
                </a:solidFill>
                <a:effectLst/>
                <a:latin typeface="+mn-lt"/>
                <a:ea typeface="+mn-ea"/>
                <a:cs typeface="+mn-cs"/>
              </a:rPr>
              <a:t> life seems to contradict Scripture (</a:t>
            </a:r>
            <a:r>
              <a:rPr lang="en-US" sz="1200" kern="1200" dirty="0" err="1">
                <a:solidFill>
                  <a:schemeClr val="tx1"/>
                </a:solidFill>
                <a:effectLst/>
                <a:latin typeface="+mn-lt"/>
                <a:ea typeface="+mn-ea"/>
                <a:cs typeface="+mn-cs"/>
              </a:rPr>
              <a:t>Pss</a:t>
            </a:r>
            <a:r>
              <a:rPr lang="en-US" sz="1200" kern="1200" dirty="0">
                <a:solidFill>
                  <a:schemeClr val="tx1"/>
                </a:solidFill>
                <a:effectLst/>
                <a:latin typeface="+mn-lt"/>
                <a:ea typeface="+mn-ea"/>
                <a:cs typeface="+mn-cs"/>
              </a:rPr>
              <a:t>. 55:23; 58:3-9; 73:18)</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dirty="0">
                <a:cs typeface="ＭＳ Ｐゴシック" charset="0"/>
              </a:rPr>
              <a:t>A doctor on his morning walk, noticed an older lady sitting on her front step smoking a cigar, so he walked up to her and said, "I couldn</a:t>
            </a:r>
            <a:r>
              <a:rPr lang="fr-FR" dirty="0">
                <a:cs typeface="ＭＳ Ｐゴシック" charset="0"/>
              </a:rPr>
              <a:t>'</a:t>
            </a:r>
            <a:r>
              <a:rPr lang="en-SG" dirty="0">
                <a:cs typeface="ＭＳ Ｐゴシック" charset="0"/>
              </a:rPr>
              <a:t>t help but notice how happy you look! What is your secret?"</a:t>
            </a:r>
          </a:p>
          <a:p>
            <a:r>
              <a:rPr lang="en-SG" dirty="0">
                <a:cs typeface="ＭＳ Ｐゴシック" charset="0"/>
              </a:rPr>
              <a:t>"I smoke ten cigars a day," she said. "Before I go to bed, I smoke a nice big joint. Apart from that, I drink a whole bottle of Jack Daniels every week, and eat only junk food. On weekends, I pop pills, get laid, and don</a:t>
            </a:r>
            <a:r>
              <a:rPr lang="fr-FR" dirty="0">
                <a:cs typeface="ＭＳ Ｐゴシック" charset="0"/>
              </a:rPr>
              <a:t>'</a:t>
            </a:r>
            <a:r>
              <a:rPr lang="en-SG" dirty="0">
                <a:cs typeface="ＭＳ Ｐゴシック" charset="0"/>
              </a:rPr>
              <a:t>t exercise at all."</a:t>
            </a:r>
          </a:p>
          <a:p>
            <a:r>
              <a:rPr lang="en-SG" dirty="0">
                <a:cs typeface="ＭＳ Ｐゴシック" charset="0"/>
              </a:rPr>
              <a:t>"That is absolutely amazing! How old are you?"</a:t>
            </a:r>
          </a:p>
          <a:p>
            <a:r>
              <a:rPr lang="en-SG" dirty="0">
                <a:cs typeface="ＭＳ Ｐゴシック" charset="0"/>
              </a:rPr>
              <a:t>"Thirty-four," she replied.</a:t>
            </a:r>
          </a:p>
          <a:p>
            <a:r>
              <a:rPr lang="en-SG" dirty="0">
                <a:cs typeface="ＭＳ Ｐゴシック" charset="0"/>
              </a:rPr>
              <a:t>There are consequences of the evil lifestyle.</a:t>
            </a:r>
          </a:p>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once I sat next to an elderly man on a plane.  He was amazingly spry—he spoke with a lot of energy, was fit as can be, and very lively to talk to.  I asked him, "How old are you?"  "88," he replied.  "And what profession have you had all your life?"  I asked.  He replied, "I worked 40 years as a bookie!"</a:t>
            </a:r>
          </a:p>
          <a:p>
            <a:endParaRPr lang="en-US" dirty="0">
              <a:cs typeface="ＭＳ Ｐゴシック" charset="0"/>
            </a:endParaRPr>
          </a:p>
          <a:p>
            <a:r>
              <a:rPr lang="en-US" dirty="0">
                <a:cs typeface="ＭＳ Ｐゴシック" charset="0"/>
              </a:rPr>
              <a:t>I thought of Ecclesiastes right there.  Here was this man who had managed thousands of horse races and likely destroyed countless homes.  Instead of dying early, he was healthy, wealthy and not-so-wise.</a:t>
            </a:r>
          </a:p>
          <a:p>
            <a:endParaRPr lang="en-US" dirty="0">
              <a:cs typeface="ＭＳ Ｐゴシック" charset="0"/>
            </a:endParaRPr>
          </a:p>
          <a:p>
            <a:r>
              <a:rPr lang="en-US" sz="1200" kern="1200" dirty="0">
                <a:solidFill>
                  <a:schemeClr val="tx1"/>
                </a:solidFill>
                <a:effectLst/>
                <a:latin typeface="+mn-lt"/>
                <a:ea typeface="+mn-ea"/>
                <a:cs typeface="+mn-cs"/>
              </a:rPr>
              <a:t>(The paradox is that sometimes the wicked live longer than the righteous.  But here is…)</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is your main goal in life?  In the next 30 seconds, tell the person next to you.</a:t>
            </a:r>
          </a:p>
          <a:p>
            <a:endParaRPr lang="en-US" dirty="0"/>
          </a:p>
          <a:p>
            <a:r>
              <a:rPr lang="en-US" dirty="0"/>
              <a:t>Some people say their chief goal is happiness—money—retirement—marriage—grandkids (forget the kids, just go straight to grandkids!)—whatever.</a:t>
            </a:r>
          </a:p>
          <a:p>
            <a:endParaRPr lang="en-US" dirty="0"/>
          </a:p>
          <a:p>
            <a:r>
              <a:rPr lang="en-US" dirty="0"/>
              <a:t>Christians might have a more spiritual answer as to their chief objective in life—reaching the lost, becoming like Christ, living for God, investing in eternity, etc.</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"7:16-18</a:t>
            </a:r>
            <a:r>
              <a:rPr lang="en-US" sz="1200" b="0" i="0" u="none" strike="noStrike" kern="1200" baseline="0" dirty="0">
                <a:solidFill>
                  <a:schemeClr val="tx1"/>
                </a:solidFill>
                <a:latin typeface="+mn-lt"/>
                <a:ea typeface="+mn-ea"/>
                <a:cs typeface="+mn-cs"/>
              </a:rPr>
              <a:t>. These verses have generally been interpreted as teaching the "golden mean" or a moderate lifestyle, avoiding both overzealous righteousness and overindulgent sinfulness. And righteousness here is generally interpreted as referring to legalistic or Pharisaic self-righteousness. But this interpretation fails to relate these verses adequately to Solomon</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argument against the rigid application of the doctrine of retribution in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distributing adversity and prosperity. Moreover, the meaning of the verb… must be correctly interpreted. Though almost universally interpreted in the sense of "to </a:t>
            </a:r>
            <a:r>
              <a:rPr lang="en-US" sz="1200" b="1" i="0" u="none" strike="noStrike" kern="1200" baseline="0" dirty="0">
                <a:solidFill>
                  <a:schemeClr val="tx1"/>
                </a:solidFill>
                <a:latin typeface="+mn-lt"/>
                <a:ea typeface="+mn-ea"/>
                <a:cs typeface="+mn-cs"/>
              </a:rPr>
              <a:t>destroy</a:t>
            </a:r>
            <a:r>
              <a:rPr lang="en-US" sz="1200" b="0" i="0" u="none" strike="noStrike" kern="1200" baseline="0" dirty="0">
                <a:solidFill>
                  <a:schemeClr val="tx1"/>
                </a:solidFill>
                <a:latin typeface="+mn-lt"/>
                <a:ea typeface="+mn-ea"/>
                <a:cs typeface="+mn-cs"/>
              </a:rPr>
              <a:t> or ruin oneself," the verb in this form never means this elsewhere. Instead it means "to be appalled or astounded" (cf. Dan. 8:27, "appalled"; Ps. 143:4, "dismayed"). This fits in nicely with Solomon</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argument here. He urged his readers </a:t>
            </a:r>
            <a:r>
              <a:rPr lang="en-US" sz="1200" b="1" i="0" u="none" strike="noStrike" kern="1200" baseline="0" dirty="0">
                <a:solidFill>
                  <a:schemeClr val="tx1"/>
                </a:solidFill>
                <a:latin typeface="+mn-lt"/>
                <a:ea typeface="+mn-ea"/>
                <a:cs typeface="+mn-cs"/>
              </a:rPr>
              <a:t>not</a:t>
            </a:r>
            <a:r>
              <a:rPr lang="en-US" sz="1200" b="0" i="0" u="none" strike="noStrike" kern="1200" baseline="0" dirty="0">
                <a:solidFill>
                  <a:schemeClr val="tx1"/>
                </a:solidFill>
                <a:latin typeface="+mn-lt"/>
                <a:ea typeface="+mn-ea"/>
                <a:cs typeface="+mn-cs"/>
              </a:rPr>
              <a:t> to </a:t>
            </a:r>
            <a:r>
              <a:rPr lang="en-US" sz="1200" b="1" i="0" u="none" strike="noStrike" kern="1200" baseline="0" dirty="0">
                <a:solidFill>
                  <a:schemeClr val="tx1"/>
                </a:solidFill>
                <a:latin typeface="+mn-lt"/>
                <a:ea typeface="+mn-ea"/>
                <a:cs typeface="+mn-cs"/>
              </a:rPr>
              <a:t>be </a:t>
            </a:r>
            <a:r>
              <a:rPr lang="en-US" sz="1200" b="1" i="0" u="none" strike="noStrike" kern="1200" baseline="0" dirty="0" err="1">
                <a:solidFill>
                  <a:schemeClr val="tx1"/>
                </a:solidFill>
                <a:latin typeface="+mn-lt"/>
                <a:ea typeface="+mn-ea"/>
                <a:cs typeface="+mn-cs"/>
              </a:rPr>
              <a:t>overrighteous</a:t>
            </a:r>
            <a:r>
              <a:rPr lang="en-US" sz="1200" b="0" i="0" u="none" strike="noStrike" kern="1200" baseline="0" dirty="0">
                <a:solidFill>
                  <a:schemeClr val="tx1"/>
                </a:solidFill>
                <a:latin typeface="+mn-lt"/>
                <a:ea typeface="+mn-ea"/>
                <a:cs typeface="+mn-cs"/>
              </a:rPr>
              <a:t> or </a:t>
            </a:r>
            <a:r>
              <a:rPr lang="en-US" sz="1200" b="1" i="0" u="none" strike="noStrike" kern="1200" baseline="0" dirty="0" err="1">
                <a:solidFill>
                  <a:schemeClr val="tx1"/>
                </a:solidFill>
                <a:latin typeface="+mn-lt"/>
                <a:ea typeface="+mn-ea"/>
                <a:cs typeface="+mn-cs"/>
              </a:rPr>
              <a:t>overwise</a:t>
            </a:r>
            <a:r>
              <a:rPr lang="en-US" sz="1200" b="0" i="0" u="none" strike="noStrike" kern="1200" baseline="0" dirty="0">
                <a:solidFill>
                  <a:schemeClr val="tx1"/>
                </a:solidFill>
                <a:latin typeface="+mn-lt"/>
                <a:ea typeface="+mn-ea"/>
                <a:cs typeface="+mn-cs"/>
              </a:rPr>
              <a:t> "lest they be confounded or astonished." He meant they should not depend on their righteousness or wisdom to guarantee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blessing because </a:t>
            </a:r>
            <a:r>
              <a:rPr lang="en-US" sz="1200" b="0" i="1" u="none" strike="noStrike" kern="1200" baseline="0" dirty="0">
                <a:solidFill>
                  <a:schemeClr val="tx1"/>
                </a:solidFill>
                <a:latin typeface="+mn-lt"/>
                <a:ea typeface="+mn-ea"/>
                <a:cs typeface="+mn-cs"/>
              </a:rPr>
              <a:t>they</a:t>
            </a:r>
            <a:r>
              <a:rPr lang="en-US" sz="1200" b="0" i="0" u="none" strike="noStrike" kern="1200" baseline="0" dirty="0">
                <a:solidFill>
                  <a:schemeClr val="tx1"/>
                </a:solidFill>
                <a:latin typeface="+mn-lt"/>
                <a:ea typeface="+mn-ea"/>
                <a:cs typeface="+mn-cs"/>
              </a:rPr>
              <a:t> might be confounded, dismayed, or disappointed like the righteous people whom Solomon had seen perishing in spite of their righteousness (</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7:15)" (Glenn, </a:t>
            </a:r>
            <a:r>
              <a:rPr lang="en-US" sz="1200" b="0" i="1" u="none" strike="noStrike" kern="1200" baseline="0" dirty="0">
                <a:solidFill>
                  <a:schemeClr val="tx1"/>
                </a:solidFill>
                <a:latin typeface="+mn-lt"/>
                <a:ea typeface="+mn-ea"/>
                <a:cs typeface="+mn-cs"/>
              </a:rPr>
              <a:t>BKC</a:t>
            </a:r>
            <a:r>
              <a:rPr lang="en-US" sz="1200" b="0" i="0" u="none" strike="noStrike" kern="1200" baseline="0" dirty="0">
                <a:solidFill>
                  <a:schemeClr val="tx1"/>
                </a:solidFill>
                <a:latin typeface="+mn-lt"/>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my first pastorate in 1987, I naïvely thought that, if I did everything right, I wouldn’t be disappointed.  Less than a year later, I had to resign.  I got five years of experience all in one year!  I saw that my wisdom wasn’t appreciated due to my young age of 29.</a:t>
            </a:r>
          </a:p>
          <a:p>
            <a:endParaRPr lang="en-US" dirty="0">
              <a:cs typeface="ＭＳ Ｐゴシック" charset="0"/>
            </a:endParaRPr>
          </a:p>
          <a:p>
            <a:r>
              <a:rPr lang="en-US" dirty="0">
                <a:cs typeface="ＭＳ Ｐゴシック" charset="0"/>
              </a:rPr>
              <a:t>That same year Susan and I became parents.  At that time I thought that raising our sons in a godly way would guarantee that they would walk with God.  Now I see that it is God’s grace and prayer that is more important than any strategy!</a:t>
            </a:r>
          </a:p>
          <a:p>
            <a:r>
              <a:rPr lang="en-US" dirty="0">
                <a:cs typeface="ＭＳ Ｐゴシック" charset="0"/>
              </a:rPr>
              <a:t> </a:t>
            </a:r>
          </a:p>
          <a:p>
            <a:r>
              <a:rPr lang="en-US" dirty="0">
                <a:cs typeface="ＭＳ Ｐゴシック" charset="0"/>
              </a:rPr>
              <a:t>(But someone may ask, "If the wicked sometimes live longer than the righteous, why don't I go out and 'sin up a storm?'  What's to keep me from a life of sin?  Verse 17 answers…)</a:t>
            </a: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 wonder how many of us said that our main goal is wisdom?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once told Solomon that he would give him anything he wanted.</a:t>
            </a:r>
          </a:p>
          <a:p>
            <a:r>
              <a:rPr lang="en-US" sz="1200" kern="1200" dirty="0">
                <a:solidFill>
                  <a:schemeClr val="tx1"/>
                </a:solidFill>
                <a:effectLst/>
                <a:latin typeface="+mn-lt"/>
                <a:ea typeface="+mn-ea"/>
                <a:cs typeface="+mn-cs"/>
              </a:rPr>
              <a:t>Solomon was wise enough to ask for wisdom!</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a:t>
            </a:r>
            <a:r>
              <a:rPr lang="en-US" sz="1200" i="1" kern="1200" dirty="0">
                <a:solidFill>
                  <a:schemeClr val="tx1"/>
                </a:solidFill>
                <a:effectLst/>
                <a:latin typeface="+mn-lt"/>
                <a:ea typeface="+mn-ea"/>
                <a:cs typeface="+mn-cs"/>
              </a:rPr>
              <a:t>can</a:t>
            </a:r>
            <a:r>
              <a:rPr lang="fr-FR"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find out everything (7:23-24)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why God prospers some and troubles others (7:23)</a:t>
            </a:r>
            <a:r>
              <a:rPr lang="en-SG" sz="1200" kern="1200" dirty="0">
                <a:solidFill>
                  <a:schemeClr val="tx1"/>
                </a:solidFill>
                <a:effectLst/>
                <a:latin typeface="+mn-lt"/>
                <a:ea typeface="+mn-ea"/>
                <a:cs typeface="+mn-cs"/>
              </a:rPr>
              <a:t>—the</a:t>
            </a:r>
            <a:r>
              <a:rPr lang="en-SG" sz="1200" kern="1200" baseline="0" dirty="0">
                <a:solidFill>
                  <a:schemeClr val="tx1"/>
                </a:solidFill>
                <a:effectLst/>
                <a:latin typeface="+mn-lt"/>
                <a:ea typeface="+mn-ea"/>
                <a:cs typeface="+mn-cs"/>
              </a:rPr>
              <a:t> context</a:t>
            </a:r>
          </a:p>
          <a:p>
            <a:r>
              <a:rPr lang="en-US" sz="1200" kern="1200" dirty="0">
                <a:solidFill>
                  <a:schemeClr val="tx1"/>
                </a:solidFill>
                <a:effectLst/>
                <a:latin typeface="+mn-lt"/>
                <a:ea typeface="+mn-ea"/>
                <a:cs typeface="+mn-cs"/>
              </a:rPr>
              <a:t>Wisdom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understand the past (7:24)</a:t>
            </a:r>
            <a:r>
              <a:rPr lang="en-SG" sz="1200" kern="1200" dirty="0">
                <a:solidFill>
                  <a:schemeClr val="tx1"/>
                </a:solidFill>
                <a:effectLst/>
                <a:latin typeface="+mn-lt"/>
                <a:ea typeface="+mn-ea"/>
                <a:cs typeface="+mn-cs"/>
              </a:rPr>
              <a:t>—the</a:t>
            </a:r>
            <a:r>
              <a:rPr lang="en-SG" sz="1200" kern="1200" baseline="0" dirty="0">
                <a:solidFill>
                  <a:schemeClr val="tx1"/>
                </a:solidFill>
                <a:effectLst/>
                <a:latin typeface="+mn-lt"/>
                <a:ea typeface="+mn-ea"/>
                <a:cs typeface="+mn-cs"/>
              </a:rPr>
              <a:t> NAU is preferred</a:t>
            </a:r>
          </a:p>
          <a:p>
            <a:endParaRPr lang="en-SG" sz="1200" kern="1200" baseline="0" dirty="0">
              <a:solidFill>
                <a:schemeClr val="tx1"/>
              </a:solidFill>
              <a:effectLst/>
              <a:latin typeface="+mn-lt"/>
              <a:ea typeface="+mn-ea"/>
              <a:cs typeface="+mn-cs"/>
            </a:endParaRPr>
          </a:p>
          <a:p>
            <a:r>
              <a:rPr lang="en-SG" sz="1200" kern="1200" baseline="0" dirty="0">
                <a:solidFill>
                  <a:schemeClr val="tx1"/>
                </a:solidFill>
                <a:effectLst/>
                <a:latin typeface="+mn-lt"/>
                <a:ea typeface="+mn-ea"/>
                <a:cs typeface="+mn-cs"/>
              </a:rPr>
              <a:t>The word "wisdom" doesn</a:t>
            </a:r>
            <a:r>
              <a:rPr lang="fr-FR" sz="1200" kern="1200" baseline="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t appear in verse 24 as in the NIV and NLT.  </a:t>
            </a:r>
          </a:p>
          <a:p>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NIV wrongly adds the word </a:t>
            </a:r>
            <a:r>
              <a:rPr lang="en-US" sz="1200" b="1" kern="1200" dirty="0">
                <a:solidFill>
                  <a:schemeClr val="tx1"/>
                </a:solidFill>
                <a:effectLst/>
                <a:latin typeface="+mn-lt"/>
                <a:ea typeface="+mn-ea"/>
                <a:cs typeface="+mn-cs"/>
              </a:rPr>
              <a:t>wisdom</a:t>
            </a:r>
            <a:r>
              <a:rPr lang="en-US" sz="1200" kern="1200" dirty="0">
                <a:solidFill>
                  <a:schemeClr val="tx1"/>
                </a:solidFill>
                <a:effectLst/>
                <a:latin typeface="+mn-lt"/>
                <a:ea typeface="+mn-ea"/>
                <a:cs typeface="+mn-cs"/>
              </a:rPr>
              <a:t> to verse 24 (the Hebrew… means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has happened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exists,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in 1:9; 3:15; 6:10)" (Glenn,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then, that even those with wisdom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have insight into all the events of the past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find some things (7:25-29)</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Wisdom knows about wisdom, foolishness, and mental illness (7:25).</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realizes that nobody has real wisdom (7:27-29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 not one in a thousand has true wisdom (7:28c).</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why is this latter part of the book on wisdom in the Bible</a:t>
            </a:r>
            <a:r>
              <a:rPr lang="en-SG" sz="1200" kern="1200" dirty="0">
                <a:solidFill>
                  <a:schemeClr val="tx1"/>
                </a:solidFill>
                <a:effectLst/>
                <a:latin typeface="+mn-lt"/>
                <a:ea typeface="+mn-ea"/>
                <a:cs typeface="+mn-cs"/>
              </a:rPr>
              <a:t>?</a:t>
            </a:r>
            <a:endParaRPr lang="en-US" dirty="0">
              <a:cs typeface="ＭＳ Ｐゴシック" charset="0"/>
            </a:endParaRPr>
          </a:p>
          <a:p>
            <a:endParaRPr lang="en-US" dirty="0">
              <a:cs typeface="ＭＳ Ｐゴシック" charset="0"/>
            </a:endParaRPr>
          </a:p>
          <a:p>
            <a:r>
              <a:rPr lang="en-US" sz="1200" kern="1200" dirty="0">
                <a:solidFill>
                  <a:schemeClr val="tx1"/>
                </a:solidFill>
                <a:effectLst/>
                <a:latin typeface="+mn-lt"/>
                <a:ea typeface="+mn-ea"/>
                <a:cs typeface="+mn-cs"/>
              </a:rPr>
              <a:t>Some might think, “I agree.  Life is more important than just work.  What really makes life worthwhile is wisdom!”  So now the topic shifts to addressing wisdom itself—but it will surprise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chapter 7, </a:t>
            </a:r>
            <a:r>
              <a:rPr lang="en-US" sz="1200" kern="1200" dirty="0">
                <a:solidFill>
                  <a:schemeClr val="tx1"/>
                </a:solidFill>
                <a:effectLst/>
                <a:latin typeface="+mn-lt"/>
                <a:ea typeface="+mn-ea"/>
                <a:cs typeface="+mn-cs"/>
              </a:rPr>
              <a:t>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 Myth of the Balanced</a:t>
            </a:r>
            <a:r>
              <a:rPr lang="en-US" baseline="0" dirty="0"/>
              <a:t> Life—Success Comes from Imbalance, not Balance</a:t>
            </a:r>
          </a:p>
          <a:p>
            <a:r>
              <a:rPr lang="en-US" dirty="0"/>
              <a:t>http://</a:t>
            </a:r>
            <a:r>
              <a:rPr lang="en-US" dirty="0" err="1"/>
              <a:t>goaltriangle.com</a:t>
            </a:r>
            <a:r>
              <a:rPr lang="en-US" dirty="0"/>
              <a:t>/advanced-goal-setting/the-myth-of-the-balanced-life-success-comes-from-imbalance-not-balance/</a:t>
            </a:r>
          </a:p>
          <a:p>
            <a:endParaRPr lang="en-US" dirty="0"/>
          </a:p>
          <a:p>
            <a:r>
              <a:rPr lang="en-US" dirty="0"/>
              <a:t>Is your life "balanced"?</a:t>
            </a:r>
          </a:p>
          <a:p>
            <a:r>
              <a:rPr lang="en-US" dirty="0"/>
              <a:t>If you are one of the rare people who would answer yes, then here</a:t>
            </a:r>
            <a:r>
              <a:rPr lang="fr-FR" dirty="0"/>
              <a:t>'</a:t>
            </a:r>
            <a:r>
              <a:rPr lang="en-US" dirty="0"/>
              <a:t>s a follow-up question:  how long have you been "balanced" and how long do you expect it to last?</a:t>
            </a:r>
          </a:p>
          <a:p>
            <a:r>
              <a:rPr lang="en-US" dirty="0"/>
              <a:t>We</a:t>
            </a:r>
            <a:r>
              <a:rPr lang="fr-FR" dirty="0"/>
              <a:t>'</a:t>
            </a:r>
            <a:r>
              <a:rPr lang="en-US" dirty="0"/>
              <a:t>re told by psychologists, talk show hosts, life-coaches, and parents that we should be seeking "more balance".</a:t>
            </a:r>
          </a:p>
          <a:p>
            <a:r>
              <a:rPr lang="en-US" dirty="0"/>
              <a:t>From my experience, people who are spending their time seeking a "balanced" life fall into two categories:</a:t>
            </a:r>
          </a:p>
          <a:p>
            <a:r>
              <a:rPr lang="en-US" dirty="0"/>
              <a:t>a)      </a:t>
            </a:r>
            <a:r>
              <a:rPr lang="en-US" b="1" dirty="0"/>
              <a:t>People who have not accomplished anything remarkable</a:t>
            </a:r>
            <a:r>
              <a:rPr lang="en-US" dirty="0"/>
              <a:t>, and never will, because they are constantly striving for "balance" (and are thus secretly afraid that doing what it takes to achieve true success in one area will put them out of balance).</a:t>
            </a:r>
          </a:p>
          <a:p>
            <a:r>
              <a:rPr lang="en-US" dirty="0"/>
              <a:t>b)      </a:t>
            </a:r>
            <a:r>
              <a:rPr lang="en-US" b="1" dirty="0"/>
              <a:t>People who have already achieved amazing things</a:t>
            </a:r>
            <a:r>
              <a:rPr lang="en-US" dirty="0"/>
              <a:t> in one (or many) areas of their lives, and are now attending to the previously ignored aspects.  Better term here would be people seeking to "rebalance".</a:t>
            </a:r>
          </a:p>
          <a:p>
            <a:r>
              <a:rPr lang="en-US" dirty="0"/>
              <a:t>These are two vastly different approaches to living.  And I</a:t>
            </a:r>
            <a:r>
              <a:rPr lang="fr-FR" dirty="0"/>
              <a:t>'</a:t>
            </a:r>
            <a:r>
              <a:rPr lang="en-US" dirty="0" err="1"/>
              <a:t>ll</a:t>
            </a:r>
            <a:r>
              <a:rPr lang="en-US" dirty="0"/>
              <a:t> argue that the second is more admirable than the first.  You see,</a:t>
            </a:r>
          </a:p>
          <a:p>
            <a:r>
              <a:rPr lang="en-US" b="1" dirty="0"/>
              <a:t>To accomplish truly great things, you need to seek an imbalanced life.</a:t>
            </a:r>
            <a:endParaRPr lang="en-US" dirty="0"/>
          </a:p>
          <a:p>
            <a:r>
              <a:rPr lang="en-US" dirty="0"/>
              <a:t>This imbalance I</a:t>
            </a:r>
            <a:r>
              <a:rPr lang="fr-FR" dirty="0"/>
              <a:t>'</a:t>
            </a:r>
            <a:r>
              <a:rPr lang="en-US" dirty="0"/>
              <a:t>m referring to is usually temporary.  And the degree of imbalance depends on your specific goals.</a:t>
            </a:r>
          </a:p>
          <a:p>
            <a:r>
              <a:rPr lang="en-US" dirty="0"/>
              <a:t>But make no mistake, achievement of your most important, most ambitious goals, you need to embrace imbalance.</a:t>
            </a:r>
          </a:p>
          <a:p>
            <a:r>
              <a:rPr lang="en-US" dirty="0"/>
              <a:t>Let</a:t>
            </a:r>
            <a:r>
              <a:rPr lang="fr-FR" dirty="0"/>
              <a:t>'</a:t>
            </a:r>
            <a:r>
              <a:rPr lang="en-US" dirty="0"/>
              <a:t>s start with a simple example, using the three corners of </a:t>
            </a:r>
            <a:r>
              <a:rPr lang="en-US" dirty="0">
                <a:hlinkClick r:id="rId3"/>
              </a:rPr>
              <a:t>The Goal Triangle</a:t>
            </a:r>
            <a:r>
              <a:rPr lang="en-US" dirty="0"/>
              <a:t>:  family/relationships, fitness and health, and finances/career.</a:t>
            </a:r>
          </a:p>
          <a:p>
            <a:r>
              <a:rPr lang="en-US" dirty="0"/>
              <a:t>Imagine trying this coming month to "balance" these.  If you are accustomed to goal setting, you will quickly come up with </a:t>
            </a:r>
            <a:r>
              <a:rPr lang="en-US" dirty="0">
                <a:hlinkClick r:id="rId4"/>
              </a:rPr>
              <a:t>measureable, timebound goals</a:t>
            </a:r>
            <a:r>
              <a:rPr lang="en-US" dirty="0"/>
              <a:t> for this month in each area.  And you</a:t>
            </a:r>
            <a:r>
              <a:rPr lang="fr-FR" dirty="0"/>
              <a:t>'</a:t>
            </a:r>
            <a:r>
              <a:rPr lang="en-US" dirty="0" err="1"/>
              <a:t>ll</a:t>
            </a:r>
            <a:r>
              <a:rPr lang="en-US" dirty="0"/>
              <a:t> make some progress.  But will you accomplish anything truly great, without having to "borrow" time, energy, or resources from another area?</a:t>
            </a:r>
          </a:p>
          <a:p>
            <a:r>
              <a:rPr lang="en-US" dirty="0"/>
              <a:t>For examples, here are three truly great (in terms of ambitious) goals for 30 days:</a:t>
            </a:r>
          </a:p>
          <a:p>
            <a:r>
              <a:rPr lang="en-US" b="1" dirty="0"/>
              <a:t>Fitness</a:t>
            </a:r>
            <a:r>
              <a:rPr lang="en-US" dirty="0"/>
              <a:t>:  Lose 10 pounds of fat without losing muscle.</a:t>
            </a:r>
          </a:p>
          <a:p>
            <a:r>
              <a:rPr lang="en-US" b="1" dirty="0"/>
              <a:t>Family</a:t>
            </a:r>
            <a:r>
              <a:rPr lang="en-US" dirty="0"/>
              <a:t>: Spend extra time every day with your teenage kids (or working on strategies), beyond what you are already spending, resulting in 50% fewer arguments each week.</a:t>
            </a:r>
          </a:p>
          <a:p>
            <a:r>
              <a:rPr lang="en-US" b="1" dirty="0"/>
              <a:t>Finances</a:t>
            </a:r>
            <a:r>
              <a:rPr lang="en-US" dirty="0"/>
              <a:t>: Perform so well in your job, through ingenuity or extra effort, that you could ask your boss in 30 days for a 5% raise and she would grant it.</a:t>
            </a:r>
          </a:p>
          <a:p>
            <a:r>
              <a:rPr lang="en-US" dirty="0"/>
              <a:t>Are these the "best" goals?  Maybe not, but they are all examples of amazing accomplishments for a single month.</a:t>
            </a:r>
          </a:p>
          <a:p>
            <a:r>
              <a:rPr lang="en-US" dirty="0"/>
              <a:t>Could anyone achieve all of them at once?  Not a chance.  (Ok, maybe 1 out of 1000 people could; I know I </a:t>
            </a:r>
            <a:r>
              <a:rPr lang="en-US" dirty="0" err="1"/>
              <a:t>couldn</a:t>
            </a:r>
            <a:r>
              <a:rPr lang="fr-FR" dirty="0"/>
              <a:t>'</a:t>
            </a:r>
            <a:r>
              <a:rPr lang="en-US" dirty="0"/>
              <a:t>t.  But later in this article I</a:t>
            </a:r>
            <a:r>
              <a:rPr lang="fr-FR" dirty="0"/>
              <a:t>'</a:t>
            </a:r>
            <a:r>
              <a:rPr lang="en-US" dirty="0" err="1"/>
              <a:t>ll</a:t>
            </a:r>
            <a:r>
              <a:rPr lang="en-US" dirty="0"/>
              <a:t> share how you can accomplish them all, just not in the same month.)</a:t>
            </a:r>
          </a:p>
          <a:p>
            <a:r>
              <a:rPr lang="en-US" dirty="0"/>
              <a:t>In fact, each one of these is so ambitious that I would argue accomplishing even one of them would be difficult.</a:t>
            </a:r>
          </a:p>
          <a:p>
            <a:r>
              <a:rPr lang="en-US" dirty="0"/>
              <a:t>And doing so – accomplishing just one of them – would require some sacrifices in the other areas of your Goal Triangle.  If you dedicated yourself to fat loss, you</a:t>
            </a:r>
            <a:r>
              <a:rPr lang="fr-FR" dirty="0"/>
              <a:t>'</a:t>
            </a:r>
            <a:r>
              <a:rPr lang="en-US" dirty="0" err="1"/>
              <a:t>ll</a:t>
            </a:r>
            <a:r>
              <a:rPr lang="en-US" dirty="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a:t>The best-case result: your family and your work are simply "maintained" at their previous level of effectiveness.  The worst case:  less time and energy for your family and work, either of which hurts those corners of your Goal Triangle.</a:t>
            </a:r>
          </a:p>
          <a:p>
            <a:r>
              <a:rPr lang="en-US" dirty="0"/>
              <a:t>In other words, for that month, you will be imbalanced.</a:t>
            </a:r>
          </a:p>
          <a:p>
            <a:r>
              <a:rPr lang="en-US" dirty="0"/>
              <a:t>I</a:t>
            </a:r>
            <a:r>
              <a:rPr lang="fr-FR" dirty="0"/>
              <a:t>'</a:t>
            </a:r>
            <a:r>
              <a:rPr lang="en-US" dirty="0" err="1"/>
              <a:t>ll</a:t>
            </a:r>
            <a:r>
              <a:rPr lang="en-US" dirty="0"/>
              <a:t> repeat it again, knowing that I</a:t>
            </a:r>
            <a:r>
              <a:rPr lang="fr-FR" dirty="0"/>
              <a:t>'</a:t>
            </a:r>
            <a:r>
              <a:rPr lang="en-US" dirty="0"/>
              <a:t>m repeating myself:  </a:t>
            </a:r>
            <a:r>
              <a:rPr lang="en-US" b="1" dirty="0"/>
              <a:t>To accomplish truly great things, you need to seek an imbalanced life.</a:t>
            </a:r>
            <a:endParaRPr lang="en-US" dirty="0"/>
          </a:p>
          <a:p>
            <a:r>
              <a:rPr lang="en-US" b="1" dirty="0"/>
              <a:t>Does That Mean The Other Areas Must Suffer?</a:t>
            </a:r>
          </a:p>
          <a:p>
            <a:r>
              <a:rPr lang="en-US" dirty="0"/>
              <a:t>No, it </a:t>
            </a:r>
            <a:r>
              <a:rPr lang="en-US" dirty="0" err="1"/>
              <a:t>doesn</a:t>
            </a:r>
            <a:r>
              <a:rPr lang="fr-FR" dirty="0"/>
              <a:t>'</a:t>
            </a:r>
            <a:r>
              <a:rPr lang="en-US" dirty="0"/>
              <a:t>t mean that the other areas </a:t>
            </a:r>
            <a:r>
              <a:rPr lang="en-US" b="1" dirty="0"/>
              <a:t>must </a:t>
            </a:r>
            <a:r>
              <a:rPr lang="en-US" dirty="0"/>
              <a:t>suffer.  Quite possibly, you can still accomplish small things.  In the example above, while focused on losing the fat, you should still able to do your job at work.  You</a:t>
            </a:r>
            <a:r>
              <a:rPr lang="fr-FR" dirty="0"/>
              <a:t>'</a:t>
            </a:r>
            <a:r>
              <a:rPr lang="en-US" dirty="0"/>
              <a:t>d still spend time with your kids.  You may even make a little progress on small goals in each of those areas, but that depends on how deep you need to go into the main goal (in this case, fat-loss).</a:t>
            </a:r>
          </a:p>
          <a:p>
            <a:r>
              <a:rPr lang="en-US" dirty="0"/>
              <a:t>The more ambitious your goal (in terms of aggressive timelines or amazing results), the more likely other areas of your life could decline.</a:t>
            </a:r>
          </a:p>
          <a:p>
            <a:r>
              <a:rPr lang="en-US" dirty="0"/>
              <a:t>This is "temporary imbalance in the interest of achieving something truly great."</a:t>
            </a:r>
          </a:p>
          <a:p>
            <a:r>
              <a:rPr lang="en-US" b="1" dirty="0"/>
              <a:t>How Much Imbalance Is Too Much?</a:t>
            </a:r>
          </a:p>
          <a:p>
            <a:r>
              <a:rPr lang="en-US" dirty="0"/>
              <a:t>Depending on your main goal, you may be willing to go deep into imbalance or not so much.  There is no single formula.</a:t>
            </a:r>
          </a:p>
          <a:p>
            <a:r>
              <a:rPr lang="en-US" dirty="0"/>
              <a:t>Stephen Covey talks about the "emotional bank account".  The basic concept is that you are always either making deposits into or withdrawals out of your life</a:t>
            </a:r>
            <a:r>
              <a:rPr lang="fr-FR" dirty="0"/>
              <a:t>'</a:t>
            </a:r>
            <a:r>
              <a:rPr lang="en-US" dirty="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a:t>Taking relationships as a deeper example, you can miss one of your kids</a:t>
            </a:r>
            <a:r>
              <a:rPr lang="fr-FR" dirty="0"/>
              <a:t>'</a:t>
            </a:r>
            <a:r>
              <a:rPr lang="en-US" dirty="0"/>
              <a:t> basketball games (a withdrawal from the emotional bank account) if you</a:t>
            </a:r>
            <a:r>
              <a:rPr lang="fr-FR" dirty="0"/>
              <a:t>'</a:t>
            </a:r>
            <a:r>
              <a:rPr lang="en-US" dirty="0" err="1"/>
              <a:t>ve</a:t>
            </a:r>
            <a:r>
              <a:rPr lang="en-US" dirty="0"/>
              <a:t> already been to the past three games (previous deposits into the emotional bank account).  You can only withdraw what you</a:t>
            </a:r>
            <a:r>
              <a:rPr lang="fr-FR" dirty="0"/>
              <a:t>'</a:t>
            </a:r>
            <a:r>
              <a:rPr lang="en-US" dirty="0" err="1"/>
              <a:t>ve</a:t>
            </a:r>
            <a:r>
              <a:rPr lang="en-US" dirty="0"/>
              <a:t> deposited.  If you are taking more withdrawals than you</a:t>
            </a:r>
            <a:r>
              <a:rPr lang="fr-FR" dirty="0"/>
              <a:t>'</a:t>
            </a:r>
            <a:r>
              <a:rPr lang="en-US" dirty="0" err="1"/>
              <a:t>ve</a:t>
            </a:r>
            <a:r>
              <a:rPr lang="en-US" dirty="0"/>
              <a:t> made deposits, then you are in trouble.  Once an account balance is negative, it not only takes much more effort to restore good standing; </a:t>
            </a:r>
            <a:r>
              <a:rPr lang="en-US" b="1" dirty="0"/>
              <a:t>you may also never recover</a:t>
            </a:r>
            <a:r>
              <a:rPr lang="en-US" dirty="0"/>
              <a:t>.</a:t>
            </a:r>
          </a:p>
          <a:p>
            <a:r>
              <a:rPr lang="en-US" dirty="0"/>
              <a:t>I</a:t>
            </a:r>
            <a:r>
              <a:rPr lang="fr-FR" dirty="0"/>
              <a:t>'</a:t>
            </a:r>
            <a:r>
              <a:rPr lang="en-US" dirty="0"/>
              <a:t>m not advocating having a negative account balance in any area of your life.  So you have to stay very aware of the impacts of your chosen imbalance.  If you take the imbalance too deep or for too long, you obviously have to pull back.</a:t>
            </a:r>
          </a:p>
          <a:p>
            <a:r>
              <a:rPr lang="en-US" dirty="0"/>
              <a:t>So how does imbalance actually result in a greater life, full of diverse areas of achievement?</a:t>
            </a:r>
          </a:p>
          <a:p>
            <a:r>
              <a:rPr lang="en-US" b="1" dirty="0"/>
              <a:t>The Key To Balancing Imbalance</a:t>
            </a:r>
          </a:p>
          <a:p>
            <a:r>
              <a:rPr lang="en-US" dirty="0"/>
              <a:t>A simple but extremely effective way to avoid too much imbalance is this:</a:t>
            </a:r>
          </a:p>
          <a:p>
            <a:r>
              <a:rPr lang="en-US" b="1" dirty="0"/>
              <a:t>Cycle your imbalance.</a:t>
            </a:r>
            <a:endParaRPr lang="en-US" dirty="0"/>
          </a:p>
          <a:p>
            <a:r>
              <a:rPr lang="en-US" dirty="0"/>
              <a:t>Focus on one area, intentionally being imbalanced, for a period of time.  Then switch gears to a different area, while simply maintaining the gains you made in the first area.</a:t>
            </a:r>
          </a:p>
          <a:p>
            <a:r>
              <a:rPr lang="en-US" dirty="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a:t>How Often To "Rebalance"?</a:t>
            </a:r>
          </a:p>
          <a:p>
            <a:r>
              <a:rPr lang="en-US" dirty="0"/>
              <a:t>I like to think of most big things in longer blocks than a month.  </a:t>
            </a:r>
            <a:r>
              <a:rPr lang="en-US" b="1" dirty="0"/>
              <a:t>Three months</a:t>
            </a:r>
            <a:r>
              <a:rPr lang="en-US" dirty="0"/>
              <a:t> works pretty well for most ambitious objectives, because it</a:t>
            </a:r>
            <a:r>
              <a:rPr lang="fr-FR" dirty="0"/>
              <a:t>'</a:t>
            </a:r>
            <a:r>
              <a:rPr lang="en-US" dirty="0"/>
              <a:t>s enough time to accomplish truly great things but short enough that less attention to the other areas won</a:t>
            </a:r>
            <a:r>
              <a:rPr lang="fr-FR" dirty="0"/>
              <a:t>'</a:t>
            </a:r>
            <a:r>
              <a:rPr lang="en-US" dirty="0"/>
              <a:t>t do too much damage.  This gives you 4 really ambitious goals to accomplish each year.</a:t>
            </a:r>
          </a:p>
          <a:p>
            <a:r>
              <a:rPr lang="en-US" dirty="0"/>
              <a:t>But some goals may require longer periods of imbalance.  If you</a:t>
            </a:r>
            <a:r>
              <a:rPr lang="fr-FR" dirty="0"/>
              <a:t>'</a:t>
            </a:r>
            <a:r>
              <a:rPr lang="en-US" dirty="0" err="1"/>
              <a:t>ve</a:t>
            </a:r>
            <a:r>
              <a:rPr lang="en-US" dirty="0"/>
              <a:t> been a horrible dad for 10 years and suddenly want to be a great dad, you are going to need to make that your primary focus for much longer than 3 months, even if that means you make little to no progress on career and fitness.</a:t>
            </a:r>
          </a:p>
          <a:p>
            <a:r>
              <a:rPr lang="en-US" dirty="0"/>
              <a:t>And some goals could take shorter than 3 months.  For example, quitting smoking.</a:t>
            </a:r>
          </a:p>
          <a:p>
            <a:r>
              <a:rPr lang="en-US" b="1" dirty="0"/>
              <a:t>You</a:t>
            </a:r>
            <a:r>
              <a:rPr lang="fr-FR" b="1" dirty="0"/>
              <a:t>'</a:t>
            </a:r>
            <a:r>
              <a:rPr lang="en-US" b="1" dirty="0"/>
              <a:t>re not looking for a balanced life, you</a:t>
            </a:r>
            <a:r>
              <a:rPr lang="fr-FR" b="1" dirty="0"/>
              <a:t>'</a:t>
            </a:r>
            <a:r>
              <a:rPr lang="en-US" b="1" dirty="0"/>
              <a:t>re looking to constantly shift your balance one way then another.</a:t>
            </a:r>
            <a:endParaRPr lang="en-US" dirty="0"/>
          </a:p>
          <a:p>
            <a:r>
              <a:rPr lang="en-US" dirty="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a:t>doesn</a:t>
            </a:r>
            <a:r>
              <a:rPr lang="fr-FR" dirty="0"/>
              <a:t>'</a:t>
            </a:r>
            <a:r>
              <a:rPr lang="en-US" dirty="0"/>
              <a:t>t go away. It</a:t>
            </a:r>
            <a:r>
              <a:rPr lang="fr-FR" dirty="0"/>
              <a:t>'</a:t>
            </a:r>
            <a:r>
              <a:rPr lang="en-US" dirty="0"/>
              <a:t>s like an investment.</a:t>
            </a:r>
          </a:p>
          <a:p>
            <a:r>
              <a:rPr lang="en-US" b="1" dirty="0"/>
              <a:t>What Goals Are Worth Being Imbalanced Over?</a:t>
            </a:r>
          </a:p>
          <a:p>
            <a:r>
              <a:rPr lang="en-US" dirty="0"/>
              <a:t>When you</a:t>
            </a:r>
            <a:r>
              <a:rPr lang="fr-FR" dirty="0"/>
              <a:t>'</a:t>
            </a:r>
            <a:r>
              <a:rPr lang="en-US" dirty="0"/>
              <a:t>re setting a goal that feels really ambitious, ask "Is this goal really important enough to me that I</a:t>
            </a:r>
            <a:r>
              <a:rPr lang="fr-FR" dirty="0"/>
              <a:t>'</a:t>
            </a:r>
            <a:r>
              <a:rPr lang="en-US" dirty="0"/>
              <a:t>m willing to be imbalanced as I pursue it?  Am I willing to somewhat neglect other areas of my life to achieve it?"</a:t>
            </a:r>
          </a:p>
          <a:p>
            <a:r>
              <a:rPr lang="en-US" dirty="0"/>
              <a:t>If it is truly a great, ambitious goal, then you should feel some butterflies in your stomach as you ask those questions.  Achieving great things </a:t>
            </a:r>
            <a:r>
              <a:rPr lang="en-US" dirty="0" err="1"/>
              <a:t>doesn</a:t>
            </a:r>
            <a:r>
              <a:rPr lang="fr-FR" dirty="0"/>
              <a:t>'</a:t>
            </a:r>
            <a:r>
              <a:rPr lang="en-US" dirty="0"/>
              <a:t>t come easily.  If you don</a:t>
            </a:r>
            <a:r>
              <a:rPr lang="fr-FR" dirty="0"/>
              <a:t>'</a:t>
            </a:r>
            <a:r>
              <a:rPr lang="en-US" dirty="0"/>
              <a:t>t feel butterflies, then maybe it</a:t>
            </a:r>
            <a:r>
              <a:rPr lang="fr-FR" dirty="0"/>
              <a:t>'</a:t>
            </a:r>
            <a:r>
              <a:rPr lang="en-US" dirty="0"/>
              <a:t>s not ambitious enough to earn the description of "truly great".</a:t>
            </a:r>
          </a:p>
          <a:p>
            <a:r>
              <a:rPr lang="en-US" dirty="0"/>
              <a:t>Perhaps there</a:t>
            </a:r>
            <a:r>
              <a:rPr lang="fr-FR" dirty="0"/>
              <a:t>'</a:t>
            </a:r>
            <a:r>
              <a:rPr lang="en-US" dirty="0"/>
              <a:t>s a better big, ambitious goal to pursue.   One whose achievement is worth being "temporarily imbalanced".</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can</a:t>
            </a:r>
            <a:r>
              <a:rPr lang="fr-FR" dirty="0">
                <a:cs typeface="ＭＳ Ｐゴシック" charset="0"/>
              </a:rPr>
              <a:t>'</a:t>
            </a:r>
            <a:r>
              <a:rPr lang="en-US" dirty="0">
                <a:cs typeface="ＭＳ Ｐゴシック" charset="0"/>
              </a:rPr>
              <a:t>t have Christ</a:t>
            </a:r>
            <a:r>
              <a:rPr lang="fr-FR" dirty="0">
                <a:cs typeface="ＭＳ Ｐゴシック" charset="0"/>
              </a:rPr>
              <a:t>'</a:t>
            </a:r>
            <a:r>
              <a:rPr lang="en-US" dirty="0">
                <a:cs typeface="ＭＳ Ｐゴシック" charset="0"/>
              </a:rPr>
              <a:t>s wisdom without first having Christ.  Do you know him?</a:t>
            </a:r>
          </a:p>
          <a:p>
            <a:endParaRPr lang="en-US" dirty="0">
              <a:cs typeface="ＭＳ Ｐゴシック" charset="0"/>
            </a:endParaRPr>
          </a:p>
          <a:p>
            <a:r>
              <a:rPr lang="en-US" dirty="0">
                <a:cs typeface="ＭＳ Ｐゴシック" charset="0"/>
              </a:rPr>
              <a:t>In what area of your life do you need balance, strength, or insight?  Identify it and ask God</a:t>
            </a:r>
            <a:r>
              <a:rPr lang="fr-FR" dirty="0">
                <a:cs typeface="ＭＳ Ｐゴシック" charset="0"/>
              </a:rPr>
              <a:t>'</a:t>
            </a:r>
            <a:r>
              <a:rPr lang="en-US" dirty="0">
                <a:cs typeface="ＭＳ Ｐゴシック" charset="0"/>
              </a:rPr>
              <a:t>s wisdom and courage to put this wisdom to work!</a:t>
            </a:r>
          </a:p>
          <a:p>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text gives </a:t>
            </a:r>
            <a:r>
              <a:rPr lang="en-US" sz="1200" i="1" kern="1200" dirty="0">
                <a:solidFill>
                  <a:schemeClr val="tx1"/>
                </a:solidFill>
                <a:effectLst/>
                <a:latin typeface="+mn-lt"/>
                <a:ea typeface="+mn-ea"/>
                <a:cs typeface="+mn-cs"/>
              </a:rPr>
              <a:t>two reasons</a:t>
            </a:r>
            <a:r>
              <a:rPr lang="en-US" sz="1200" kern="1200" dirty="0">
                <a:solidFill>
                  <a:schemeClr val="tx1"/>
                </a:solidFill>
                <a:effectLst/>
                <a:latin typeface="+mn-lt"/>
                <a:ea typeface="+mn-ea"/>
                <a:cs typeface="+mn-cs"/>
              </a:rPr>
              <a:t> we should trust in God’s plan for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AFBA84EA-5C13-C640-A14C-D417B7EC107A}" type="slidenum">
              <a:rPr lang="en-US"/>
              <a:pPr>
                <a:defRPr/>
              </a:pPr>
              <a:t>‹#›</a:t>
            </a:fld>
            <a:endParaRPr lang="en-US"/>
          </a:p>
        </p:txBody>
      </p:sp>
    </p:spTree>
    <p:extLst>
      <p:ext uri="{BB962C8B-B14F-4D97-AF65-F5344CB8AC3E}">
        <p14:creationId xmlns:p14="http://schemas.microsoft.com/office/powerpoint/2010/main" val="93782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4E69AE5-1832-AB49-92F0-8900EC82EC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355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2B86319-874C-1249-81C3-6712B10E7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5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7A44FD7-6C35-1449-9D24-69816D231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124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F40A008F-7492-E34A-806D-AC2F7D5C65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45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86D3B1-79A7-A54B-A510-5FC38185F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9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927B0078-87DF-614C-97AD-3FC6CC9A4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157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34D386-B3D0-9843-9B1A-0E672D8BC8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785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4D47468E-C3DF-ED43-88D5-ED8D7D9CFB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17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B4C87163-E1A8-7744-964F-D56245257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77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31F81B4-D809-5A48-978C-2616ABFA6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172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366297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55112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371109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155184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299232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2168112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1715849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127277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1682885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150753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673184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380626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4275741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635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9980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6502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1285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1544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9332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6454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5193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9483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1080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65410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91615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65866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15320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01157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78981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7999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375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07076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1285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8820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1880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3360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7F70E07D-368B-184F-BC5D-69CFAD6EB053}"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7426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5174825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498576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519603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themeOverride" Target="../theme/themeOverride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2.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 y="0"/>
            <a:ext cx="8918075"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7 : 15-29</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743500" y="-62707"/>
            <a:ext cx="6351288"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cs typeface="Arial" panose="020B0604020202020204" pitchFamily="34" charset="0"/>
              </a:rPr>
              <a:t>علامات           الحكمة الحقيقية</a:t>
            </a:r>
            <a:endParaRPr lang="en-US" sz="6600" dirty="0">
              <a:effectLst>
                <a:glow rad="127000">
                  <a:schemeClr val="tx1"/>
                </a:glow>
              </a:effectLst>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1107277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82" y="539750"/>
            <a:ext cx="9105318" cy="4581657"/>
          </a:xfrm>
          <a:prstGeom prst="rect">
            <a:avLst/>
          </a:prstGeom>
        </p:spPr>
      </p:pic>
      <p:sp>
        <p:nvSpPr>
          <p:cNvPr id="900098" name="Rectangle 2"/>
          <p:cNvSpPr>
            <a:spLocks noGrp="1" noChangeArrowheads="1"/>
          </p:cNvSpPr>
          <p:nvPr>
            <p:ph type="ctrTitle"/>
          </p:nvPr>
        </p:nvSpPr>
        <p:spPr>
          <a:xfrm>
            <a:off x="0" y="5107730"/>
            <a:ext cx="9144000" cy="166108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خطة الله </a:t>
            </a:r>
            <a:r>
              <a:rPr lang="ar-JO" dirty="0">
                <a:solidFill>
                  <a:srgbClr val="FFFF00"/>
                </a:solidFill>
                <a:effectLst>
                  <a:glow rad="127000">
                    <a:schemeClr val="tx1"/>
                  </a:glow>
                </a:effectLst>
                <a:ea typeface="ＭＳ Ｐゴシック" charset="0"/>
              </a:rPr>
              <a:t>لا تتغير </a:t>
            </a:r>
            <a:br>
              <a:rPr lang="ar-JO" dirty="0">
                <a:solidFill>
                  <a:srgbClr val="FFFF00"/>
                </a:solidFill>
                <a:effectLst>
                  <a:glow rad="127000">
                    <a:schemeClr val="tx1"/>
                  </a:glow>
                </a:effectLst>
                <a:ea typeface="ＭＳ Ｐゴシック" charset="0"/>
              </a:rPr>
            </a:br>
            <a:r>
              <a:rPr lang="ar-JO" dirty="0">
                <a:effectLst>
                  <a:glow rad="127000">
                    <a:schemeClr val="tx1"/>
                  </a:glow>
                </a:effectLst>
                <a:ea typeface="ＭＳ Ｐゴシック" charset="0"/>
              </a:rPr>
              <a:t>وأنت </a:t>
            </a:r>
            <a:r>
              <a:rPr lang="ar-JO" dirty="0">
                <a:solidFill>
                  <a:srgbClr val="FFFF00"/>
                </a:solidFill>
                <a:effectLst>
                  <a:glow rad="127000">
                    <a:schemeClr val="tx1"/>
                  </a:glow>
                </a:effectLst>
                <a:ea typeface="ＭＳ Ｐゴシック" charset="0"/>
              </a:rPr>
              <a:t>تجهل</a:t>
            </a:r>
            <a:r>
              <a:rPr lang="ar-JO" dirty="0">
                <a:effectLst>
                  <a:glow rad="127000">
                    <a:schemeClr val="tx1"/>
                  </a:glow>
                </a:effectLst>
                <a:ea typeface="ＭＳ Ｐゴシック" charset="0"/>
              </a:rPr>
              <a:t>ها.</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38682" y="-31751"/>
            <a:ext cx="9144000" cy="889001"/>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6: 10-7: 14</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682" y="890202"/>
            <a:ext cx="9144000" cy="840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نثق في خطة 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09655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p:cNvPicPr>
            <a:picLocks noChangeAspect="1"/>
          </p:cNvPicPr>
          <p:nvPr/>
        </p:nvPicPr>
        <p:blipFill>
          <a:blip r:embed="rId3"/>
          <a:stretch>
            <a:fillRect/>
          </a:stretch>
        </p:blipFill>
        <p:spPr>
          <a:xfrm>
            <a:off x="110798" y="184246"/>
            <a:ext cx="8879116" cy="6469070"/>
          </a:xfrm>
          <a:prstGeom prst="rect">
            <a:avLst/>
          </a:prstGeom>
        </p:spPr>
      </p:pic>
      <p:sp>
        <p:nvSpPr>
          <p:cNvPr id="4" name="Rectangle 1">
            <a:extLst>
              <a:ext uri="{FF2B5EF4-FFF2-40B4-BE49-F238E27FC236}">
                <a16:creationId xmlns:a16="http://schemas.microsoft.com/office/drawing/2014/main" id="{2E05A7A3-36DA-8DFF-0092-73ACD10476A6}"/>
              </a:ext>
            </a:extLst>
          </p:cNvPr>
          <p:cNvSpPr>
            <a:spLocks noChangeArrowheads="1"/>
          </p:cNvSpPr>
          <p:nvPr/>
        </p:nvSpPr>
        <p:spPr bwMode="auto">
          <a:xfrm>
            <a:off x="516828" y="536201"/>
            <a:ext cx="1409943" cy="128016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5FC86CA5-6000-B450-B6F7-176EB847A0CE}"/>
              </a:ext>
            </a:extLst>
          </p:cNvPr>
          <p:cNvSpPr>
            <a:spLocks noChangeArrowheads="1"/>
          </p:cNvSpPr>
          <p:nvPr/>
        </p:nvSpPr>
        <p:spPr bwMode="auto">
          <a:xfrm>
            <a:off x="7001784" y="435715"/>
            <a:ext cx="1674375" cy="1784967"/>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ACB9FC35-69F8-3D8C-3488-7A74AECE9F87}"/>
              </a:ext>
            </a:extLst>
          </p:cNvPr>
          <p:cNvSpPr txBox="1">
            <a:spLocks noChangeArrowheads="1"/>
          </p:cNvSpPr>
          <p:nvPr/>
        </p:nvSpPr>
        <p:spPr bwMode="auto">
          <a:xfrm>
            <a:off x="154086" y="540430"/>
            <a:ext cx="1944439" cy="1275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هل تستطيعين</a:t>
            </a:r>
            <a:r>
              <a:rPr kumimoji="0" lang="ar-JO" sz="28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إخباري عن مستقبلي؟</a:t>
            </a:r>
            <a:endPar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F8CD578-48C2-0865-909E-71567F828779}"/>
              </a:ext>
            </a:extLst>
          </p:cNvPr>
          <p:cNvSpPr txBox="1">
            <a:spLocks noChangeArrowheads="1"/>
          </p:cNvSpPr>
          <p:nvPr/>
        </p:nvSpPr>
        <p:spPr bwMode="auto">
          <a:xfrm>
            <a:off x="6866751" y="223439"/>
            <a:ext cx="1944439" cy="2225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0" fontAlgn="base" hangingPunct="0">
              <a:spcBef>
                <a:spcPct val="0"/>
              </a:spcBef>
              <a:spcAft>
                <a:spcPct val="0"/>
              </a:spcAft>
              <a:defRPr/>
            </a:pPr>
            <a:r>
              <a:rPr lang="ar-JO" sz="2800" b="1" dirty="0">
                <a:solidFill>
                  <a:srgbClr val="000000"/>
                </a:solidFill>
                <a:latin typeface="Arial" panose="020B0604020202020204" pitchFamily="34" charset="0"/>
                <a:cs typeface="Arial" panose="020B0604020202020204" pitchFamily="34" charset="0"/>
              </a:rPr>
              <a:t>مممم... أودُّ ذلك ولكني لا أستطيع قراءة اللغة الصينية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6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767" y="-42092"/>
            <a:ext cx="8282382" cy="7130294"/>
          </a:xfrm>
          <a:prstGeom prst="rect">
            <a:avLst/>
          </a:prstGeom>
        </p:spPr>
      </p:pic>
      <p:sp>
        <p:nvSpPr>
          <p:cNvPr id="3" name="Rectangle 1">
            <a:extLst>
              <a:ext uri="{FF2B5EF4-FFF2-40B4-BE49-F238E27FC236}">
                <a16:creationId xmlns:a16="http://schemas.microsoft.com/office/drawing/2014/main" id="{658B7232-8D9F-6175-4587-958155D3C812}"/>
              </a:ext>
            </a:extLst>
          </p:cNvPr>
          <p:cNvSpPr>
            <a:spLocks noChangeArrowheads="1"/>
          </p:cNvSpPr>
          <p:nvPr/>
        </p:nvSpPr>
        <p:spPr bwMode="auto">
          <a:xfrm>
            <a:off x="3924732" y="11696"/>
            <a:ext cx="4990668" cy="265176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F57E3351-4CF0-F52E-E837-80CD1EE37E47}"/>
              </a:ext>
            </a:extLst>
          </p:cNvPr>
          <p:cNvSpPr>
            <a:spLocks noChangeArrowheads="1"/>
          </p:cNvSpPr>
          <p:nvPr/>
        </p:nvSpPr>
        <p:spPr bwMode="auto">
          <a:xfrm>
            <a:off x="5474463" y="2069892"/>
            <a:ext cx="3357811" cy="92046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18C3C8E-862B-7204-1307-10C37CC7E259}"/>
              </a:ext>
            </a:extLst>
          </p:cNvPr>
          <p:cNvGrpSpPr/>
          <p:nvPr/>
        </p:nvGrpSpPr>
        <p:grpSpPr>
          <a:xfrm>
            <a:off x="3924732" y="117475"/>
            <a:ext cx="3489923" cy="1544633"/>
            <a:chOff x="3924732" y="117475"/>
            <a:chExt cx="3489923" cy="1544633"/>
          </a:xfrm>
        </p:grpSpPr>
        <p:sp>
          <p:nvSpPr>
            <p:cNvPr id="7" name="Rectangular Callout 6">
              <a:extLst>
                <a:ext uri="{FF2B5EF4-FFF2-40B4-BE49-F238E27FC236}">
                  <a16:creationId xmlns:a16="http://schemas.microsoft.com/office/drawing/2014/main" id="{73C1122D-4BB2-31E5-3453-8A095B239F4A}"/>
                </a:ext>
              </a:extLst>
            </p:cNvPr>
            <p:cNvSpPr/>
            <p:nvPr/>
          </p:nvSpPr>
          <p:spPr bwMode="auto">
            <a:xfrm>
              <a:off x="3924732" y="117475"/>
              <a:ext cx="3489923" cy="1544633"/>
            </a:xfrm>
            <a:prstGeom prst="wedgeRectCallout">
              <a:avLst>
                <a:gd name="adj1" fmla="val -56342"/>
                <a:gd name="adj2" fmla="val 67786"/>
              </a:avLst>
            </a:prstGeom>
            <a:solidFill>
              <a:schemeClr val="bg1"/>
            </a:solidFill>
            <a:ln w="190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EB9F3D48-7BF8-09F3-CB69-E40DD717AABD}"/>
                </a:ext>
              </a:extLst>
            </p:cNvPr>
            <p:cNvSpPr txBox="1">
              <a:spLocks noChangeArrowheads="1"/>
            </p:cNvSpPr>
            <p:nvPr/>
          </p:nvSpPr>
          <p:spPr bwMode="auto">
            <a:xfrm>
              <a:off x="3972237" y="237876"/>
              <a:ext cx="3426089" cy="1275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الجهل بالقانون            ليس عذراً</a:t>
              </a:r>
              <a:endPar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AF1D1A2D-0F42-5437-7663-F5E1A7F6D367}"/>
              </a:ext>
            </a:extLst>
          </p:cNvPr>
          <p:cNvGrpSpPr/>
          <p:nvPr/>
        </p:nvGrpSpPr>
        <p:grpSpPr>
          <a:xfrm>
            <a:off x="5133049" y="1861463"/>
            <a:ext cx="2900611" cy="1107117"/>
            <a:chOff x="5133049" y="1861463"/>
            <a:chExt cx="2900611" cy="1107117"/>
          </a:xfrm>
        </p:grpSpPr>
        <p:sp>
          <p:nvSpPr>
            <p:cNvPr id="8" name="Rectangular Callout 7">
              <a:extLst>
                <a:ext uri="{FF2B5EF4-FFF2-40B4-BE49-F238E27FC236}">
                  <a16:creationId xmlns:a16="http://schemas.microsoft.com/office/drawing/2014/main" id="{7B6B12E2-AA97-BCC6-4855-D888C4997674}"/>
                </a:ext>
              </a:extLst>
            </p:cNvPr>
            <p:cNvSpPr/>
            <p:nvPr/>
          </p:nvSpPr>
          <p:spPr bwMode="auto">
            <a:xfrm>
              <a:off x="5133049" y="1861463"/>
              <a:ext cx="2900611" cy="1097844"/>
            </a:xfrm>
            <a:prstGeom prst="wedgeRectCallout">
              <a:avLst>
                <a:gd name="adj1" fmla="val -86"/>
                <a:gd name="adj2" fmla="val 78357"/>
              </a:avLst>
            </a:prstGeom>
            <a:solidFill>
              <a:schemeClr val="bg1"/>
            </a:solidFill>
            <a:ln w="190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a:extLst>
                <a:ext uri="{FF2B5EF4-FFF2-40B4-BE49-F238E27FC236}">
                  <a16:creationId xmlns:a16="http://schemas.microsoft.com/office/drawing/2014/main" id="{DF4EDC12-B0FD-2E4E-2788-F7BCF2F946DA}"/>
                </a:ext>
              </a:extLst>
            </p:cNvPr>
            <p:cNvSpPr txBox="1">
              <a:spLocks noChangeArrowheads="1"/>
            </p:cNvSpPr>
            <p:nvPr/>
          </p:nvSpPr>
          <p:spPr bwMode="auto">
            <a:xfrm>
              <a:off x="5133049" y="1870735"/>
              <a:ext cx="2652735" cy="1097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أكن أعلم ذلك أيضاً...</a:t>
              </a:r>
              <a:endPar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01883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هي </a:t>
            </a:r>
            <a:r>
              <a:rPr lang="ar-JO" sz="5400" dirty="0">
                <a:solidFill>
                  <a:srgbClr val="FFFF00"/>
                </a:solidFill>
                <a:effectLst>
                  <a:glow rad="127000">
                    <a:schemeClr val="tx1"/>
                  </a:glow>
                </a:effectLst>
                <a:ea typeface="ＭＳ Ｐゴシック" charset="0"/>
              </a:rPr>
              <a:t>صفات</a:t>
            </a:r>
            <a:r>
              <a:rPr lang="ar-JO" sz="5400" dirty="0">
                <a:effectLst>
                  <a:glow rad="127000">
                    <a:schemeClr val="tx1"/>
                  </a:glow>
                </a:effectLst>
                <a:ea typeface="ＭＳ Ｐゴシック" charset="0"/>
              </a:rPr>
              <a:t> الحكمة؟</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198540">
            <a:off x="1376471" y="2029227"/>
            <a:ext cx="7895790" cy="213562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خصائص</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7: 15-29</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266668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الحكمة </a:t>
            </a:r>
            <a:r>
              <a:rPr lang="ar-JO" dirty="0">
                <a:solidFill>
                  <a:srgbClr val="FFFF00"/>
                </a:solidFill>
                <a:effectLst>
                  <a:glow rad="127000">
                    <a:schemeClr val="tx1"/>
                  </a:glow>
                </a:effectLst>
                <a:ea typeface="ＭＳ Ｐゴシック" charset="0"/>
              </a:rPr>
              <a:t>متوازنة</a:t>
            </a:r>
            <a:r>
              <a:rPr lang="ar-JO" dirty="0">
                <a:effectLst>
                  <a:glow rad="127000">
                    <a:schemeClr val="tx1"/>
                  </a:glow>
                </a:effectLst>
                <a:ea typeface="ＭＳ Ｐゴシック" charset="0"/>
              </a:rPr>
              <a:t> :</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النقيضين ما بين الإعتماد على البر الذاتي والعيش في الخطية (7: 15-18)</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6140044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charset="0"/>
                <a:ea typeface="ＭＳ Ｐゴシック" charset="0"/>
                <a:cs typeface="Arial" charset="0"/>
              </a:rPr>
              <a:t>الشرير والتقي</a:t>
            </a:r>
            <a:endParaRPr lang="en-US"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lnSpc>
                <a:spcPct val="90000"/>
              </a:lnSpc>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بيت الأشرار يخرب، وخيمة المستقيمين تزهر.</a:t>
            </a:r>
            <a:endParaRPr lang="en-US" altLang="zh-CN" sz="2800" b="1" dirty="0">
              <a:solidFill>
                <a:srgbClr val="000000"/>
              </a:solidFill>
              <a:latin typeface="Arial" charset="0"/>
              <a:ea typeface="ＭＳ Ｐゴシック" charset="0"/>
              <a:cs typeface="Arial" charset="0"/>
            </a:endParaRPr>
          </a:p>
          <a:p>
            <a:pPr algn="ctr" defTabSz="914400" fontAlgn="base">
              <a:lnSpc>
                <a:spcPct val="90000"/>
              </a:lnSpc>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(أم 14: 11)</a:t>
            </a:r>
            <a:endParaRPr lang="en-US" altLang="zh-CN" sz="2800" b="1" dirty="0">
              <a:solidFill>
                <a:srgbClr val="000000"/>
              </a:solidFill>
              <a:latin typeface="Arial" charset="0"/>
              <a:ea typeface="ＭＳ Ｐゴシック" charset="0"/>
              <a:cs typeface="Arial" charset="0"/>
            </a:endParaRPr>
          </a:p>
          <a:p>
            <a:pPr algn="ctr" defTabSz="914400" fontAlgn="base">
              <a:lnSpc>
                <a:spcPct val="90000"/>
              </a:lnSpc>
              <a:spcBef>
                <a:spcPct val="20000"/>
              </a:spcBef>
              <a:spcAft>
                <a:spcPct val="0"/>
              </a:spcAft>
              <a:buClr>
                <a:srgbClr val="3C2800"/>
              </a:buClr>
            </a:pP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ar-JO" altLang="zh-CN" sz="2800" b="1" dirty="0">
                <a:solidFill>
                  <a:srgbClr val="000000"/>
                </a:solidFill>
                <a:latin typeface="Arial" charset="0"/>
                <a:ea typeface="ＭＳ Ｐゴシック" charset="0"/>
                <a:cs typeface="Arial" charset="0"/>
              </a:rPr>
              <a:t>في مخافة الرب ثقة شديدة، ويكون لبنيه ملجأ.</a:t>
            </a: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ar-JO" altLang="zh-CN" sz="2800" b="1" dirty="0">
                <a:solidFill>
                  <a:srgbClr val="000000"/>
                </a:solidFill>
                <a:latin typeface="Arial" charset="0"/>
                <a:ea typeface="ＭＳ Ｐゴシック" charset="0"/>
                <a:cs typeface="Arial" charset="0"/>
              </a:rPr>
              <a:t>(أم 14: 26)</a:t>
            </a: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endParaRPr lang="en-US" altLang="zh-CN" sz="2800" b="1" dirty="0">
              <a:solidFill>
                <a:srgbClr val="000000"/>
              </a:solidFill>
              <a:latin typeface="Arial" charset="0"/>
              <a:ea typeface="ＭＳ Ｐゴシック" charset="0"/>
              <a:cs typeface="Arial" charset="0"/>
            </a:endParaRPr>
          </a:p>
        </p:txBody>
      </p:sp>
      <p:pic>
        <p:nvPicPr>
          <p:cNvPr id="11161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ar-JO"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حقاً؟</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ar-JO"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دائماً؟</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329286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3" end="3"/>
                                            </p:txEl>
                                          </p:spTgt>
                                        </p:tgtEl>
                                        <p:attrNameLst>
                                          <p:attrName>style.visibility</p:attrName>
                                        </p:attrNameLst>
                                      </p:cBhvr>
                                      <p:to>
                                        <p:strVal val="visible"/>
                                      </p:to>
                                    </p:set>
                                    <p:anim calcmode="lin" valueType="num">
                                      <p:cBhvr additive="base">
                                        <p:cTn id="19"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7">
                                            <p:txEl>
                                              <p:pRg st="4" end="4"/>
                                            </p:txEl>
                                          </p:spTgt>
                                        </p:tgtEl>
                                        <p:attrNameLst>
                                          <p:attrName>style.visibility</p:attrName>
                                        </p:attrNameLst>
                                      </p:cBhvr>
                                      <p:to>
                                        <p:strVal val="visible"/>
                                      </p:to>
                                    </p:set>
                                    <p:anim calcmode="lin" valueType="num">
                                      <p:cBhvr additive="base">
                                        <p:cTn id="25"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03076" y="2825262"/>
            <a:ext cx="5040923" cy="403273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6580"/>
            <a:ext cx="7799440" cy="3084118"/>
          </a:xfrm>
          <a:effectLst/>
        </p:spPr>
        <p:txBody>
          <a:bodyPr anchor="ctr"/>
          <a:lstStyle/>
          <a:p>
            <a:pPr rtl="1"/>
            <a:r>
              <a:rPr lang="ar-JO" sz="5400" dirty="0">
                <a:solidFill>
                  <a:srgbClr val="000000"/>
                </a:solidFill>
                <a:ea typeface="ＭＳ Ｐゴシック" charset="0"/>
              </a:rPr>
              <a:t>قد رأيت الكل في أيام بطلي، </a:t>
            </a:r>
            <a:br>
              <a:rPr lang="ar-JO" sz="5400" dirty="0">
                <a:solidFill>
                  <a:srgbClr val="000000"/>
                </a:solidFill>
                <a:ea typeface="ＭＳ Ｐゴシック" charset="0"/>
              </a:rPr>
            </a:br>
            <a:r>
              <a:rPr lang="ar-JO" sz="5400" dirty="0">
                <a:solidFill>
                  <a:srgbClr val="000000"/>
                </a:solidFill>
                <a:ea typeface="ＭＳ Ｐゴシック" charset="0"/>
              </a:rPr>
              <a:t>قد يكون بار يبيد في بره، </a:t>
            </a:r>
            <a:br>
              <a:rPr lang="ar-JO" sz="5400" dirty="0">
                <a:solidFill>
                  <a:srgbClr val="000000"/>
                </a:solidFill>
                <a:ea typeface="ＭＳ Ｐゴシック" charset="0"/>
              </a:rPr>
            </a:br>
            <a:r>
              <a:rPr lang="ar-JO" sz="5400" dirty="0">
                <a:solidFill>
                  <a:srgbClr val="000000"/>
                </a:solidFill>
                <a:ea typeface="ＭＳ Ｐゴシック" charset="0"/>
              </a:rPr>
              <a:t>وقد يكون شرير يطول في شره.</a:t>
            </a:r>
            <a:r>
              <a:rPr lang="ar-SA" sz="5400" dirty="0">
                <a:solidFill>
                  <a:srgbClr val="000000"/>
                </a:solidFill>
                <a:ea typeface="ＭＳ Ｐゴシック" charset="0"/>
              </a:rPr>
              <a:t> </a:t>
            </a:r>
          </a:p>
        </p:txBody>
      </p:sp>
      <p:sp>
        <p:nvSpPr>
          <p:cNvPr id="100357" name="TextBox 2"/>
          <p:cNvSpPr txBox="1">
            <a:spLocks noChangeArrowheads="1"/>
          </p:cNvSpPr>
          <p:nvPr/>
        </p:nvSpPr>
        <p:spPr bwMode="auto">
          <a:xfrm>
            <a:off x="0" y="5949280"/>
            <a:ext cx="543169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جامعة ٧ : ١٥</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23471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يعيش البار عمراً طويلاً؟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0155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يعيش الشرير عمراً قصيراً؟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20800" y="1183054"/>
            <a:ext cx="6502400" cy="5156200"/>
          </a:xfrm>
          <a:prstGeom prst="rect">
            <a:avLst/>
          </a:prstGeom>
        </p:spPr>
      </p:pic>
    </p:spTree>
    <p:extLst>
      <p:ext uri="{BB962C8B-B14F-4D97-AF65-F5344CB8AC3E}">
        <p14:creationId xmlns:p14="http://schemas.microsoft.com/office/powerpoint/2010/main" val="348197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على متن طائرة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157653"/>
            <a:ext cx="9117235" cy="4488961"/>
          </a:xfrm>
          <a:prstGeom prst="rect">
            <a:avLst/>
          </a:prstGeom>
        </p:spPr>
      </p:pic>
    </p:spTree>
    <p:extLst>
      <p:ext uri="{BB962C8B-B14F-4D97-AF65-F5344CB8AC3E}">
        <p14:creationId xmlns:p14="http://schemas.microsoft.com/office/powerpoint/2010/main" val="362406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t>ما هو هدفك الرئيسي في الحياة؟</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836319"/>
            <a:ext cx="7620000" cy="3810000"/>
          </a:xfrm>
          <a:prstGeom prst="rect">
            <a:avLst/>
          </a:prstGeom>
        </p:spPr>
      </p:pic>
    </p:spTree>
    <p:extLst>
      <p:ext uri="{BB962C8B-B14F-4D97-AF65-F5344CB8AC3E}">
        <p14:creationId xmlns:p14="http://schemas.microsoft.com/office/powerpoint/2010/main" val="33532358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09387"/>
            <a:ext cx="9118512" cy="6048613"/>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الحل</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تعتمد على البر أو الإثم (7: 16-18).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41303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184" y="1637462"/>
            <a:ext cx="7958058" cy="483001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6580"/>
            <a:ext cx="9143999" cy="1324363"/>
          </a:xfrm>
          <a:effectLst/>
        </p:spPr>
        <p:txBody>
          <a:bodyPr anchor="t"/>
          <a:lstStyle/>
          <a:p>
            <a:pPr>
              <a:defRPr/>
            </a:pPr>
            <a:r>
              <a:rPr lang="ar-JO" sz="4000" dirty="0">
                <a:solidFill>
                  <a:srgbClr val="000000"/>
                </a:solidFill>
                <a:ea typeface="ＭＳ Ｐゴシック" charset="0"/>
              </a:rPr>
              <a:t>لا تكن </a:t>
            </a:r>
            <a:r>
              <a:rPr lang="ar-JO" sz="4000" dirty="0">
                <a:solidFill>
                  <a:srgbClr val="0070C0"/>
                </a:solidFill>
                <a:ea typeface="ＭＳ Ｐゴシック" charset="0"/>
              </a:rPr>
              <a:t>باراً كثيراً </a:t>
            </a:r>
            <a:r>
              <a:rPr lang="ar-JO" sz="4000" dirty="0">
                <a:solidFill>
                  <a:srgbClr val="000000"/>
                </a:solidFill>
                <a:ea typeface="ＭＳ Ｐゴシック" charset="0"/>
              </a:rPr>
              <a:t>ولا تكن </a:t>
            </a:r>
            <a:r>
              <a:rPr lang="ar-JO" sz="4000" dirty="0">
                <a:solidFill>
                  <a:srgbClr val="0070C0"/>
                </a:solidFill>
                <a:ea typeface="ＭＳ Ｐゴシック" charset="0"/>
              </a:rPr>
              <a:t>حكيماً بزيادة</a:t>
            </a:r>
            <a:r>
              <a:rPr lang="ar-JO" sz="4000" dirty="0">
                <a:solidFill>
                  <a:srgbClr val="000000"/>
                </a:solidFill>
                <a:ea typeface="ＭＳ Ｐゴシック" charset="0"/>
              </a:rPr>
              <a:t>، لماذا تخرب نفسك؟ (7: 16)</a:t>
            </a:r>
            <a:endParaRPr lang="en-US" sz="4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solidFill>
            <a:schemeClr val="bg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هنا يأتي السيد (أقدس منك).</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3061252" y="1307783"/>
            <a:ext cx="6082747" cy="4499998"/>
            <a:chOff x="2715852" y="1307783"/>
            <a:chExt cx="6428147" cy="4499998"/>
          </a:xfrm>
        </p:grpSpPr>
        <p:sp>
          <p:nvSpPr>
            <p:cNvPr id="3" name="Rounded Rectangular Callout 2"/>
            <p:cNvSpPr/>
            <p:nvPr/>
          </p:nvSpPr>
          <p:spPr bwMode="auto">
            <a:xfrm>
              <a:off x="2715853" y="1307783"/>
              <a:ext cx="6428146" cy="4499998"/>
            </a:xfrm>
            <a:prstGeom prst="wedgeRoundRectCallout">
              <a:avLst>
                <a:gd name="adj1" fmla="val -62560"/>
                <a:gd name="adj2" fmla="val -53084"/>
                <a:gd name="adj3" fmla="val 16667"/>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TextBox 4"/>
            <p:cNvSpPr txBox="1"/>
            <p:nvPr/>
          </p:nvSpPr>
          <p:spPr>
            <a:xfrm>
              <a:off x="2715852" y="1524978"/>
              <a:ext cx="6327441" cy="2677656"/>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الرغم من تفسيره عالمياً تقريباً (ترجمته) بمعنى تدمير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(NIV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 تحطيم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(NASB</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نفسه، فإن الفعل في هذا النموذج لا يعني هذا أبداً في أي مكان آخر، بل تعني يرتعب أو يتعجب (راجع دا 8: 27، يرتعب؛    مز 143: 4، يرتاع)</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(جلين، بي كيه سي، 994).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779238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687" y="1689742"/>
            <a:ext cx="9029252" cy="5168258"/>
          </a:xfrm>
          <a:prstGeom prst="rect">
            <a:avLst/>
          </a:prstGeom>
        </p:spPr>
      </p:pic>
      <p:sp>
        <p:nvSpPr>
          <p:cNvPr id="900098" name="Rectangle 2"/>
          <p:cNvSpPr>
            <a:spLocks noGrp="1" noChangeArrowheads="1"/>
          </p:cNvSpPr>
          <p:nvPr>
            <p:ph type="ctrTitle"/>
          </p:nvPr>
        </p:nvSpPr>
        <p:spPr>
          <a:xfrm>
            <a:off x="0" y="0"/>
            <a:ext cx="9144000" cy="2439518"/>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charset="0"/>
                <a:ea typeface="ＭＳ Ｐゴシック" charset="0"/>
                <a:cs typeface="ＭＳ Ｐゴシック" charset="0"/>
              </a:rPr>
              <a:t>1987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8367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433531"/>
            <a:ext cx="9120141" cy="545978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5846" y="-16581"/>
            <a:ext cx="8968153" cy="2517503"/>
          </a:xfrm>
          <a:effectLst/>
        </p:spPr>
        <p:txBody>
          <a:bodyPr/>
          <a:lstStyle/>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لا تكن شريراً كثيراً، ولا تكن</a:t>
            </a:r>
            <a:r>
              <a:rPr lang="ar-JO" sz="4000" b="1" dirty="0">
                <a:solidFill>
                  <a:srgbClr val="FF0000"/>
                </a:solidFill>
                <a:latin typeface="Arial" panose="020B0604020202020204" pitchFamily="34" charset="0"/>
                <a:ea typeface="ＭＳ Ｐゴシック" charset="0"/>
                <a:cs typeface="Arial" panose="020B0604020202020204" pitchFamily="34" charset="0"/>
              </a:rPr>
              <a:t> جاهلاً</a:t>
            </a:r>
            <a:r>
              <a:rPr lang="ar-JO" sz="4000" b="1" dirty="0">
                <a:solidFill>
                  <a:srgbClr val="000000"/>
                </a:solidFill>
                <a:latin typeface="Arial" panose="020B0604020202020204" pitchFamily="34" charset="0"/>
                <a:ea typeface="ＭＳ Ｐゴシック" charset="0"/>
                <a:cs typeface="Arial" panose="020B0604020202020204" pitchFamily="34" charset="0"/>
              </a:rPr>
              <a:t>. لماذا تموت في غير وقتك؟</a:t>
            </a:r>
            <a:br>
              <a:rPr lang="ar-JO" sz="4000" b="1" dirty="0">
                <a:solidFill>
                  <a:srgbClr val="000000"/>
                </a:solidFill>
                <a:latin typeface="Arial" panose="020B0604020202020204" pitchFamily="34" charset="0"/>
                <a:ea typeface="ＭＳ Ｐゴシック" charset="0"/>
                <a:cs typeface="Arial" panose="020B0604020202020204" pitchFamily="34" charset="0"/>
              </a:rPr>
            </a:br>
            <a:r>
              <a:rPr lang="ar-JO" sz="4000" b="1" dirty="0">
                <a:solidFill>
                  <a:srgbClr val="000000"/>
                </a:solidFill>
                <a:latin typeface="Arial" panose="020B0604020202020204" pitchFamily="34" charset="0"/>
                <a:ea typeface="ＭＳ Ｐゴシック" charset="0"/>
                <a:cs typeface="Arial" panose="020B0604020202020204" pitchFamily="34" charset="0"/>
              </a:rPr>
              <a:t>(7: 17)</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8789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926" y="-16580"/>
            <a:ext cx="2901233" cy="3885196"/>
          </a:xfrm>
          <a:effectLst/>
        </p:spPr>
        <p:txBody>
          <a:bodyPr anchor="t"/>
          <a:lstStyle/>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 لا تكن </a:t>
            </a:r>
            <a:r>
              <a:rPr lang="ar-JO" sz="4000" b="1" dirty="0">
                <a:solidFill>
                  <a:schemeClr val="accent2"/>
                </a:solidFill>
                <a:latin typeface="Arial" panose="020B0604020202020204" pitchFamily="34" charset="0"/>
                <a:ea typeface="ＭＳ Ｐゴシック" charset="0"/>
                <a:cs typeface="Arial" panose="020B0604020202020204" pitchFamily="34" charset="0"/>
              </a:rPr>
              <a:t>باراً كثيراً</a:t>
            </a:r>
            <a:r>
              <a:rPr lang="ar-JO" sz="4000" b="1" dirty="0">
                <a:solidFill>
                  <a:srgbClr val="000000"/>
                </a:solidFill>
                <a:latin typeface="Arial" panose="020B0604020202020204" pitchFamily="34" charset="0"/>
                <a:ea typeface="ＭＳ Ｐゴシック" charset="0"/>
                <a:cs typeface="Arial" panose="020B0604020202020204" pitchFamily="34" charset="0"/>
              </a:rPr>
              <a:t>، ولا تكن </a:t>
            </a:r>
            <a:r>
              <a:rPr lang="ar-JO" sz="4000" b="1" dirty="0">
                <a:solidFill>
                  <a:schemeClr val="accent2"/>
                </a:solidFill>
                <a:latin typeface="Arial" panose="020B0604020202020204" pitchFamily="34" charset="0"/>
                <a:ea typeface="ＭＳ Ｐゴシック" charset="0"/>
                <a:cs typeface="Arial" panose="020B0604020202020204" pitchFamily="34" charset="0"/>
              </a:rPr>
              <a:t>حكيماً</a:t>
            </a:r>
            <a:r>
              <a:rPr lang="ar-JO" sz="4000" b="1" dirty="0">
                <a:solidFill>
                  <a:srgbClr val="000000"/>
                </a:solidFill>
                <a:latin typeface="Arial" panose="020B0604020202020204" pitchFamily="34" charset="0"/>
                <a:ea typeface="ＭＳ Ｐゴシック" charset="0"/>
                <a:cs typeface="Arial" panose="020B0604020202020204" pitchFamily="34" charset="0"/>
              </a:rPr>
              <a:t> بزيادة، لماذا </a:t>
            </a:r>
            <a:r>
              <a:rPr lang="ar-JO" sz="4000" b="1" dirty="0">
                <a:solidFill>
                  <a:srgbClr val="C00000"/>
                </a:solidFill>
                <a:latin typeface="Arial" panose="020B0604020202020204" pitchFamily="34" charset="0"/>
                <a:ea typeface="ＭＳ Ｐゴシック" charset="0"/>
                <a:cs typeface="Arial" panose="020B0604020202020204" pitchFamily="34" charset="0"/>
              </a:rPr>
              <a:t>تخرب</a:t>
            </a:r>
            <a:r>
              <a:rPr lang="ar-JO" sz="4000" b="1" dirty="0">
                <a:solidFill>
                  <a:srgbClr val="000000"/>
                </a:solidFill>
                <a:latin typeface="Arial" panose="020B0604020202020204" pitchFamily="34" charset="0"/>
                <a:ea typeface="ＭＳ Ｐゴシック" charset="0"/>
                <a:cs typeface="Arial" panose="020B0604020202020204" pitchFamily="34" charset="0"/>
              </a:rPr>
              <a:t> نفسك؟</a:t>
            </a:r>
            <a:br>
              <a:rPr lang="ar-JO" sz="4000" b="1" dirty="0">
                <a:solidFill>
                  <a:srgbClr val="000000"/>
                </a:solidFill>
                <a:latin typeface="Arial" panose="020B0604020202020204" pitchFamily="34" charset="0"/>
                <a:ea typeface="ＭＳ Ｐゴシック" charset="0"/>
                <a:cs typeface="Arial" panose="020B0604020202020204" pitchFamily="34" charset="0"/>
              </a:rPr>
            </a:br>
            <a:r>
              <a:rPr lang="ar-JO" sz="4000" b="1" dirty="0">
                <a:solidFill>
                  <a:srgbClr val="000000"/>
                </a:solidFill>
                <a:latin typeface="Arial" panose="020B0604020202020204" pitchFamily="34" charset="0"/>
                <a:ea typeface="ＭＳ Ｐゴシック" charset="0"/>
                <a:cs typeface="Arial" panose="020B0604020202020204" pitchFamily="34" charset="0"/>
              </a:rPr>
              <a:t>(7: 16)</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388114" y="-16581"/>
            <a:ext cx="4755885" cy="39755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لا تكن </a:t>
            </a:r>
            <a:r>
              <a:rPr lang="ar-JO" sz="4000" b="1" dirty="0">
                <a:solidFill>
                  <a:srgbClr val="FF0000"/>
                </a:solidFill>
                <a:latin typeface="Arial" panose="020B0604020202020204" pitchFamily="34" charset="0"/>
                <a:ea typeface="ＭＳ Ｐゴシック" charset="0"/>
                <a:cs typeface="Arial" panose="020B0604020202020204" pitchFamily="34" charset="0"/>
              </a:rPr>
              <a:t>شريراً كثيراً</a:t>
            </a:r>
            <a:r>
              <a:rPr lang="ar-JO" sz="4000" b="1" dirty="0">
                <a:solidFill>
                  <a:srgbClr val="000000"/>
                </a:solidFill>
                <a:latin typeface="Arial" panose="020B0604020202020204" pitchFamily="34" charset="0"/>
                <a:ea typeface="ＭＳ Ｐゴシック" charset="0"/>
                <a:cs typeface="Arial" panose="020B0604020202020204" pitchFamily="34" charset="0"/>
              </a:rPr>
              <a:t>، ولا تكن جاهلاً، لماذا تموت في غير وقتك؟</a:t>
            </a:r>
          </a:p>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(7: 17)</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Left-Right Arrow 1"/>
          <p:cNvSpPr/>
          <p:nvPr/>
        </p:nvSpPr>
        <p:spPr bwMode="auto">
          <a:xfrm>
            <a:off x="2879307" y="1056286"/>
            <a:ext cx="1508808" cy="1031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0" y="4552462"/>
            <a:ext cx="9144000" cy="2239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حسن أن تتمسك بهذا، وأيضا أن لا ترخي يدك عن ذاك، لأن متقي الله يخرج منهما كليهما.</a:t>
            </a:r>
          </a:p>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(7: 18)</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7454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الحكمة </a:t>
            </a:r>
            <a:r>
              <a:rPr lang="ar-JO" dirty="0">
                <a:solidFill>
                  <a:srgbClr val="FFFF00"/>
                </a:solidFill>
                <a:effectLst>
                  <a:glow rad="127000">
                    <a:schemeClr val="tx1"/>
                  </a:glow>
                </a:effectLst>
                <a:ea typeface="ＭＳ Ｐゴシック" charset="0"/>
              </a:rPr>
              <a:t>متوازنة</a:t>
            </a:r>
            <a:r>
              <a:rPr lang="ar-JO" dirty="0">
                <a:effectLst>
                  <a:glow rad="127000">
                    <a:schemeClr val="tx1"/>
                  </a:glow>
                </a:effectLst>
                <a:ea typeface="ＭＳ Ｐゴシック" charset="0"/>
              </a:rPr>
              <a:t> :</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النقيضين ما بين الإعتماد على البر الذاتي والعيش في الخطية (7: 15-18)</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257170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2. الحكمة </a:t>
            </a:r>
            <a:r>
              <a:rPr lang="ar-JO" dirty="0">
                <a:solidFill>
                  <a:srgbClr val="FFFF00"/>
                </a:solidFill>
                <a:effectLst>
                  <a:glow rad="127000">
                    <a:schemeClr val="tx1"/>
                  </a:glow>
                </a:effectLst>
                <a:ea typeface="ＭＳ Ｐゴシック" charset="0"/>
              </a:rPr>
              <a:t>قوية</a:t>
            </a:r>
            <a:r>
              <a:rPr lang="ar-JO"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الضعف بسبب العمى عن أخطائك الشخصية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19-22)</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1308632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bwMode="auto">
          <a:xfrm>
            <a:off x="-113161" y="2716164"/>
            <a:ext cx="3155922" cy="3319756"/>
          </a:xfrm>
          <a:prstGeom prst="verticalScroll">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الحكمة تقوي الحكيم أكثر من عشرة مسلطين، الذين هم في المدينة (7: 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242796" y="2837451"/>
            <a:ext cx="4774482" cy="2928349"/>
          </a:xfrm>
          <a:prstGeom prst="rect">
            <a:avLst/>
          </a:prstGeom>
        </p:spPr>
      </p:pic>
      <p:sp>
        <p:nvSpPr>
          <p:cNvPr id="5" name="Rectangle 2"/>
          <p:cNvSpPr txBox="1">
            <a:spLocks noChangeArrowheads="1"/>
          </p:cNvSpPr>
          <p:nvPr/>
        </p:nvSpPr>
        <p:spPr bwMode="auto">
          <a:xfrm>
            <a:off x="201168" y="3007732"/>
            <a:ext cx="2639505" cy="26132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شخص  واحد    حكيم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137470" y="3060378"/>
            <a:ext cx="2639505" cy="26132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effectLst>
                  <a:glow rad="127000">
                    <a:schemeClr val="tx1"/>
                  </a:glow>
                </a:effectLst>
                <a:latin typeface="Arial" charset="0"/>
                <a:ea typeface="ＭＳ Ｐゴシック" charset="0"/>
                <a:cs typeface="ＭＳ Ｐゴシック" charset="0"/>
              </a:rPr>
              <a:t>&gt;</a:t>
            </a:r>
          </a:p>
        </p:txBody>
      </p:sp>
    </p:spTree>
    <p:extLst>
      <p:ext uri="{BB962C8B-B14F-4D97-AF65-F5344CB8AC3E}">
        <p14:creationId xmlns:p14="http://schemas.microsoft.com/office/powerpoint/2010/main" val="5244822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54380"/>
            <a:ext cx="9144000" cy="6103620"/>
          </a:xfrm>
          <a:prstGeom prst="rect">
            <a:avLst/>
          </a:prstGeom>
        </p:spPr>
      </p:pic>
      <p:sp>
        <p:nvSpPr>
          <p:cNvPr id="5" name="Rectangle 2"/>
          <p:cNvSpPr txBox="1">
            <a:spLocks noChangeArrowheads="1"/>
          </p:cNvSpPr>
          <p:nvPr/>
        </p:nvSpPr>
        <p:spPr bwMode="auto">
          <a:xfrm>
            <a:off x="0" y="1277400"/>
            <a:ext cx="3433341" cy="5580600"/>
          </a:xfrm>
          <a:prstGeom prst="rect">
            <a:avLst/>
          </a:prstGeom>
          <a:solidFill>
            <a:schemeClr val="tx2"/>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تتجنب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الكمالية</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لأنه لا إنسان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صديق في الأرض يعمل صلاحاً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يخطئ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 20)</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966" y="-22261"/>
            <a:ext cx="9036496" cy="90913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3600" kern="1200" dirty="0">
                <a:effectLst>
                  <a:glow rad="127000">
                    <a:schemeClr val="tx1"/>
                  </a:glow>
                </a:effectLst>
                <a:ea typeface="ＭＳ Ｐゴシック" charset="0"/>
              </a:rPr>
              <a:t>الحكمة تعطينا القوة لرؤية ضعفاتنا (7: 20-22)</a:t>
            </a:r>
            <a:endParaRPr lang="en-US" sz="3600" kern="1200" dirty="0">
              <a:effectLst>
                <a:glow rad="127000">
                  <a:schemeClr val="tx1"/>
                </a:glow>
              </a:effectLst>
              <a:ea typeface="ＭＳ Ｐゴシック" charset="0"/>
            </a:endParaRPr>
          </a:p>
        </p:txBody>
      </p:sp>
      <p:sp>
        <p:nvSpPr>
          <p:cNvPr id="6" name="Rectangle 2"/>
          <p:cNvSpPr txBox="1">
            <a:spLocks noChangeArrowheads="1"/>
          </p:cNvSpPr>
          <p:nvPr/>
        </p:nvSpPr>
        <p:spPr bwMode="auto">
          <a:xfrm>
            <a:off x="3254728" y="1277400"/>
            <a:ext cx="5889272" cy="5580600"/>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تتحمل الحكمة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بدون إدانة:</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أيضاً لا تضع قلبك على كل الكلام الذي يقال، لئلا تسمع عبدك يسبك لأن قلبك أيضاً يعلم أنك أنت كذلك مراراً كثيرة سببت آخرين (7: 21-22)</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2221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الحكمة </a:t>
            </a:r>
            <a:r>
              <a:rPr lang="ar-JO" dirty="0">
                <a:solidFill>
                  <a:srgbClr val="FFFF00"/>
                </a:solidFill>
                <a:effectLst>
                  <a:glow rad="127000">
                    <a:schemeClr val="tx1"/>
                  </a:glow>
                </a:effectLst>
                <a:ea typeface="ＭＳ Ｐゴシック" charset="0"/>
              </a:rPr>
              <a:t>متوازنة</a:t>
            </a:r>
            <a:r>
              <a:rPr lang="ar-JO" dirty="0">
                <a:effectLst>
                  <a:glow rad="127000">
                    <a:schemeClr val="tx1"/>
                  </a:glow>
                </a:effectLst>
                <a:ea typeface="ＭＳ Ｐゴシック" charset="0"/>
              </a:rPr>
              <a:t> :</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النقيضين ما بين الإعتماد على البر الذاتي والعيش في الخطية (7: 15-18)</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3928488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121" y="116632"/>
            <a:ext cx="3976146" cy="4568150"/>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طلب       سليمان    الحكمة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753288" y="-32151"/>
            <a:ext cx="4390712" cy="7008703"/>
          </a:xfrm>
          <a:prstGeom prst="rect">
            <a:avLst/>
          </a:prstGeom>
        </p:spPr>
      </p:pic>
    </p:spTree>
    <p:extLst>
      <p:ext uri="{BB962C8B-B14F-4D97-AF65-F5344CB8AC3E}">
        <p14:creationId xmlns:p14="http://schemas.microsoft.com/office/powerpoint/2010/main" val="34295442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2. الحكمة </a:t>
            </a:r>
            <a:r>
              <a:rPr lang="ar-JO" dirty="0">
                <a:solidFill>
                  <a:srgbClr val="FFFF00"/>
                </a:solidFill>
                <a:effectLst>
                  <a:glow rad="127000">
                    <a:schemeClr val="tx1"/>
                  </a:glow>
                </a:effectLst>
                <a:ea typeface="ＭＳ Ｐゴシック" charset="0"/>
              </a:rPr>
              <a:t>قوية</a:t>
            </a:r>
            <a:r>
              <a:rPr lang="ar-JO"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الضعف بسبب العمى عن أخطائك الشخصية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19-22)</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692312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3. الحكمة </a:t>
            </a:r>
            <a:r>
              <a:rPr lang="ar-JO" dirty="0">
                <a:solidFill>
                  <a:srgbClr val="FFFF00"/>
                </a:solidFill>
                <a:effectLst>
                  <a:glow rad="127000">
                    <a:schemeClr val="tx1"/>
                  </a:glow>
                </a:effectLst>
                <a:ea typeface="ＭＳ Ｐゴシック" charset="0"/>
              </a:rPr>
              <a:t>متبصرة</a:t>
            </a:r>
            <a:r>
              <a:rPr lang="ar-JO"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التفكير أنك تمتلك كل الإجابات لكنها تقدم البصيرة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23-29)</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490897" y="2100698"/>
            <a:ext cx="5550988" cy="4250658"/>
          </a:xfrm>
          <a:prstGeom prst="rect">
            <a:avLst/>
          </a:prstGeom>
        </p:spPr>
      </p:pic>
    </p:spTree>
    <p:extLst>
      <p:ext uri="{BB962C8B-B14F-4D97-AF65-F5344CB8AC3E}">
        <p14:creationId xmlns:p14="http://schemas.microsoft.com/office/powerpoint/2010/main" val="9868005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 y="1207184"/>
            <a:ext cx="9041306" cy="5650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 هذا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امتحنته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بالحكمة، قلت: أكون حكيماً، أما هي فبعيدة عني. </a:t>
            </a:r>
            <a:r>
              <a:rPr lang="ar-JO" sz="3600" b="1" dirty="0">
                <a:solidFill>
                  <a:schemeClr val="accent1">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rPr>
              <a:t>بعيد ما كان بعيداً</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والعميق العميق من يجده؟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23-24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3753937"/>
            <a:ext cx="9036496" cy="2972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كل هذا امتحنته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بالحكمة، قلت: أصير حكيماً، فإذا الحكمة بعيدة عني، </a:t>
            </a:r>
            <a:r>
              <a:rPr lang="ar-JO" sz="3600" b="1" dirty="0">
                <a:solidFill>
                  <a:schemeClr val="accent1">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rPr>
              <a:t>فما هو بعيد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وعميق جداً من يجده؟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23-24 المشتركة)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7452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 y="1207184"/>
            <a:ext cx="9041306" cy="5650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3277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درت أنا وقلبي لأعلم ولأبحث ولأطلب حكمة وعقلاً، ولأعرف الشر أنه جهالة، والحماقة أنها جنون.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25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9956" y="3849412"/>
            <a:ext cx="9036496" cy="26775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فتوجهت بكل قلبي إلى العلم والدرس، باحثاً عن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الحكمة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وحقيقة الأمور، وإلى معرفة الشر على أنه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حماقة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والجهل على أنه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جنون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(7: 25 المشتركة)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028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492500" cy="232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31362" y="116632"/>
            <a:ext cx="5912638" cy="63508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فوجدت أمر من الموت: المرأة التي هي شباك، وقلبها أشراك، ويداها قيود. الصالح قدام الله ينجو منها، أما الخاطئ فيؤخذ بها.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rot="16200000">
            <a:off x="-321168" y="3495296"/>
            <a:ext cx="4084285" cy="2450571"/>
          </a:xfrm>
          <a:prstGeom prst="rect">
            <a:avLst/>
          </a:prstGeom>
        </p:spPr>
      </p:pic>
    </p:spTree>
    <p:extLst>
      <p:ext uri="{BB962C8B-B14F-4D97-AF65-F5344CB8AC3E}">
        <p14:creationId xmlns:p14="http://schemas.microsoft.com/office/powerpoint/2010/main" val="22124096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تتجنب الحكمة الجنس خارج الزواج</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09541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انظر، هذا وجدته، قال الجامعة: واحدة فواحدة لأجد النتيجة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التي لم تزل نفسي تطلبها فلم أجدها.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1232452"/>
            <a:ext cx="9036496" cy="50589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00"/>
                </a:solidFill>
                <a:latin typeface="Arial" panose="020B0604020202020204" pitchFamily="34" charset="0"/>
                <a:cs typeface="Arial" panose="020B0604020202020204" pitchFamily="34" charset="0"/>
              </a:rPr>
              <a:t>رجلاً واحداً بين ألف وجدت، أما امرأة فبين كل أولئك لم أجد</a:t>
            </a:r>
            <a:r>
              <a:rPr lang="ar-JO" dirty="0">
                <a:latin typeface="Arial" panose="020B0604020202020204" pitchFamily="34" charset="0"/>
                <a:cs typeface="Arial" panose="020B0604020202020204" pitchFamily="34" charset="0"/>
              </a:rPr>
              <a:t>،</a:t>
            </a:r>
          </a:p>
          <a:p>
            <a:r>
              <a:rPr lang="ar-JO" dirty="0">
                <a:latin typeface="Arial" panose="020B0604020202020204" pitchFamily="34" charset="0"/>
                <a:cs typeface="Arial" panose="020B0604020202020204" pitchFamily="34" charset="0"/>
              </a:rPr>
              <a:t>انظر. هذا وجدت فقط: أن الله صنع الإنسان مستقيماً، أما هم فطلبوا اختراعات كثيرة.</a:t>
            </a:r>
          </a:p>
          <a:p>
            <a:r>
              <a:rPr lang="ar-JO" dirty="0">
                <a:latin typeface="Arial" panose="020B0604020202020204" pitchFamily="34" charset="0"/>
                <a:cs typeface="Arial" panose="020B0604020202020204" pitchFamily="34" charset="0"/>
              </a:rPr>
              <a:t>(7: 27-29)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955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رجلاً واحداً بين ألف وجدت، أما امرأة فبين كل أولئك لم أجد</a:t>
            </a:r>
            <a:r>
              <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74" y="1546706"/>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200" dirty="0">
                <a:latin typeface="Arial" panose="020B0604020202020204" pitchFamily="34" charset="0"/>
                <a:cs typeface="Arial" panose="020B0604020202020204" pitchFamily="34" charset="0"/>
              </a:rPr>
              <a:t>نظر سليمان إلى ألف شخص </a:t>
            </a:r>
            <a:r>
              <a:rPr lang="ar-JO" sz="3200" dirty="0">
                <a:solidFill>
                  <a:srgbClr val="FFFF00"/>
                </a:solidFill>
                <a:latin typeface="Arial" panose="020B0604020202020204" pitchFamily="34" charset="0"/>
                <a:cs typeface="Arial" panose="020B0604020202020204" pitchFamily="34" charset="0"/>
              </a:rPr>
              <a:t>فوجد رجلاً واحداً </a:t>
            </a:r>
            <a:r>
              <a:rPr lang="ar-JO" sz="3200" dirty="0">
                <a:latin typeface="Arial" panose="020B0604020202020204" pitchFamily="34" charset="0"/>
                <a:cs typeface="Arial" panose="020B0604020202020204" pitchFamily="34" charset="0"/>
              </a:rPr>
              <a:t>وليس امرأة (</a:t>
            </a:r>
            <a:r>
              <a:rPr lang="en-US" sz="3200" dirty="0">
                <a:latin typeface="Arial" panose="020B0604020202020204" pitchFamily="34" charset="0"/>
                <a:cs typeface="Arial" panose="020B0604020202020204" pitchFamily="34" charset="0"/>
              </a:rPr>
              <a:t>(NAU؟</a:t>
            </a:r>
          </a:p>
        </p:txBody>
      </p:sp>
      <p:sp>
        <p:nvSpPr>
          <p:cNvPr id="6" name="Rectangle 2"/>
          <p:cNvSpPr txBox="1">
            <a:spLocks noChangeArrowheads="1"/>
          </p:cNvSpPr>
          <p:nvPr/>
        </p:nvSpPr>
        <p:spPr bwMode="auto">
          <a:xfrm>
            <a:off x="0" y="2758082"/>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00"/>
                </a:solidFill>
                <a:latin typeface="Arial" panose="020B0604020202020204" pitchFamily="34" charset="0"/>
                <a:cs typeface="Arial" panose="020B0604020202020204" pitchFamily="34" charset="0"/>
              </a:rPr>
              <a:t>وجد</a:t>
            </a:r>
            <a:r>
              <a:rPr lang="ar-JO" sz="3200" dirty="0">
                <a:latin typeface="Arial" panose="020B0604020202020204" pitchFamily="34" charset="0"/>
                <a:cs typeface="Arial" panose="020B0604020202020204" pitchFamily="34" charset="0"/>
              </a:rPr>
              <a:t> سليمان </a:t>
            </a:r>
            <a:r>
              <a:rPr lang="ar-JO" sz="3200" dirty="0">
                <a:solidFill>
                  <a:srgbClr val="FFFF00"/>
                </a:solidFill>
                <a:latin typeface="Arial" panose="020B0604020202020204" pitchFamily="34" charset="0"/>
                <a:cs typeface="Arial" panose="020B0604020202020204" pitchFamily="34" charset="0"/>
              </a:rPr>
              <a:t>رجلاً مستقيماً واحداً </a:t>
            </a:r>
            <a:r>
              <a:rPr lang="ar-JO" sz="3200" dirty="0">
                <a:latin typeface="Arial" panose="020B0604020202020204" pitchFamily="34" charset="0"/>
                <a:cs typeface="Arial" panose="020B0604020202020204" pitchFamily="34" charset="0"/>
              </a:rPr>
              <a:t>ولم يجد امرأة مستقيمة في الألف؟</a:t>
            </a:r>
          </a:p>
          <a:p>
            <a:r>
              <a:rPr lang="en-US" sz="3200" dirty="0">
                <a:latin typeface="Arial" panose="020B0604020202020204" pitchFamily="34" charset="0"/>
                <a:cs typeface="Arial" panose="020B0604020202020204" pitchFamily="34" charset="0"/>
              </a:rPr>
              <a:t>(NIV)</a:t>
            </a:r>
          </a:p>
        </p:txBody>
      </p:sp>
      <p:sp>
        <p:nvSpPr>
          <p:cNvPr id="7" name="Rectangle 2"/>
          <p:cNvSpPr txBox="1">
            <a:spLocks noChangeArrowheads="1"/>
          </p:cNvSpPr>
          <p:nvPr/>
        </p:nvSpPr>
        <p:spPr bwMode="auto">
          <a:xfrm>
            <a:off x="0" y="3969458"/>
            <a:ext cx="9135726" cy="23403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لم يجد سليمان سوى </a:t>
            </a:r>
            <a:r>
              <a:rPr lang="ar-JO" sz="3200" dirty="0">
                <a:solidFill>
                  <a:srgbClr val="FFFF00"/>
                </a:solidFill>
                <a:latin typeface="Arial" panose="020B0604020202020204" pitchFamily="34" charset="0"/>
                <a:cs typeface="Arial" panose="020B0604020202020204" pitchFamily="34" charset="0"/>
              </a:rPr>
              <a:t>رجل واحد من بين الألف يستطيع الإجابة على أسئلته،</a:t>
            </a:r>
            <a:r>
              <a:rPr lang="ar-JO" sz="3200" dirty="0">
                <a:latin typeface="Arial" panose="020B0604020202020204" pitchFamily="34" charset="0"/>
                <a:cs typeface="Arial" panose="020B0604020202020204" pitchFamily="34" charset="0"/>
              </a:rPr>
              <a:t> ولم يجد أي امرأة يمكنها أن توفر له الرضا </a:t>
            </a:r>
          </a:p>
          <a:p>
            <a:r>
              <a:rPr lang="ar-JO" sz="3200" dirty="0">
                <a:latin typeface="Arial" panose="020B0604020202020204" pitchFamily="34" charset="0"/>
                <a:cs typeface="Arial" panose="020B0604020202020204" pitchFamily="34" charset="0"/>
              </a:rPr>
              <a:t>(سويندول، دليل لوتري الدراسي، 73)</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179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رجلاً واحداً بين ألف وجدت، أما امرأة فبين كل أولئك لم أجد ؟؟؟؟؟؟؟؟؟؟؟</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74" y="1546706"/>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هل وجد سليمان واحداً من بين ألف رجل حكيم، </a:t>
            </a:r>
            <a:r>
              <a:rPr lang="ar-JO" sz="3200" dirty="0">
                <a:solidFill>
                  <a:srgbClr val="FFFF00"/>
                </a:solidFill>
                <a:effectLst>
                  <a:glow rad="127000">
                    <a:srgbClr val="000000"/>
                  </a:glow>
                </a:effectLst>
                <a:latin typeface="Arial" panose="020B0604020202020204" pitchFamily="34" charset="0"/>
                <a:cs typeface="Arial" panose="020B0604020202020204" pitchFamily="34" charset="0"/>
              </a:rPr>
              <a:t>ولكن لم يجد امرأة حكيمة واحدة في نسائه</a:t>
            </a:r>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 البالغ عددهن ألف زوجة وثنية             (راجع 1 ملوك 11: 1-11)؟</a:t>
            </a:r>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3770038"/>
            <a:ext cx="9135726" cy="1805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سليمان </a:t>
            </a:r>
            <a:r>
              <a:rPr lang="ar-JO" sz="3200" dirty="0">
                <a:solidFill>
                  <a:srgbClr val="FFFF00"/>
                </a:solidFill>
                <a:effectLst>
                  <a:glow rad="127000">
                    <a:srgbClr val="000000"/>
                  </a:glow>
                </a:effectLst>
                <a:latin typeface="Arial" panose="020B0604020202020204" pitchFamily="34" charset="0"/>
                <a:cs typeface="Arial" panose="020B0604020202020204" pitchFamily="34" charset="0"/>
              </a:rPr>
              <a:t>لا يقارن بين الرجال والنساء على الإطلاق</a:t>
            </a:r>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 بل يرسم فقط توازياً تكميلياً.</a:t>
            </a:r>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464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رجلاً واحداً بين ألف وجدت، أما امرأة فبين كل أولئك لم أجد ؟؟؟؟؟؟؟؟؟؟؟</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74" y="1348285"/>
            <a:ext cx="9135726" cy="5517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الكلمة هنا ليست الكلمة العادية التي تشير إلى (رجل/زوج)، ولكنها كلمة آدم، وهي كلمة عامة تعني (رجل أو نوع)، لذلك فإن إنساناً واحداً من بين الألف هو حكيم حقاً (7: 28ب).</a:t>
            </a:r>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a:p>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a:p>
            <a:pPr rtl="1"/>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ذروة هذه النقطة هي أن مثل هؤلاء الأشخاص - رجالاً ونساءً على السواء - ليسوا نادرين فحسب، بل غير موجودين ... وهذا تدعمه حقيقة أن كلمة رجال في جامعة 7: 29 تعني هُم في العبرية (أي كلاً من الرجال والنساء) </a:t>
            </a:r>
          </a:p>
          <a:p>
            <a:pPr rtl="1"/>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(جلين، </a:t>
            </a:r>
            <a:r>
              <a:rPr lang="en-US" sz="3200" dirty="0">
                <a:solidFill>
                  <a:srgbClr val="FFFFFF"/>
                </a:solidFill>
                <a:effectLst>
                  <a:glow rad="127000">
                    <a:srgbClr val="000000"/>
                  </a:glow>
                </a:effectLst>
                <a:latin typeface="Arial" panose="020B0604020202020204" pitchFamily="34" charset="0"/>
                <a:cs typeface="Arial" panose="020B0604020202020204" pitchFamily="34" charset="0"/>
              </a:rPr>
              <a:t>BKC، </a:t>
            </a:r>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1: 996 </a:t>
            </a:r>
            <a:r>
              <a:rPr lang="en-US" sz="3200" dirty="0">
                <a:solidFill>
                  <a:srgbClr val="FFFFFF"/>
                </a:solidFill>
                <a:effectLst>
                  <a:glow rad="127000">
                    <a:srgbClr val="000000"/>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06658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a:t>
            </a:r>
            <a:r>
              <a:rPr lang="ar-SA" sz="7200" dirty="0">
                <a:effectLst>
                  <a:glow rad="127000">
                    <a:schemeClr val="tx1"/>
                  </a:glow>
                </a:effectLst>
                <a:ea typeface="ＭＳ Ｐゴシック" charset="0"/>
              </a:rPr>
              <a:t>حكمة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7030432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12907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انظر، هذا وجدته، قال الجامعة: واحدة فواحدة لأجد النتيجة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التي لم تزل نفسي تطلبها فلم أجدها.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1245704"/>
            <a:ext cx="9036496" cy="50457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00"/>
                </a:solidFill>
                <a:effectLst>
                  <a:glow rad="127000">
                    <a:srgbClr val="000000"/>
                  </a:glow>
                </a:effectLst>
                <a:latin typeface="Arial" panose="020B0604020202020204" pitchFamily="34" charset="0"/>
                <a:cs typeface="Arial" panose="020B0604020202020204" pitchFamily="34" charset="0"/>
              </a:rPr>
              <a:t>رجلاً واحداً بين ألف وجدت، أما امرأة فبين كل أولئك لم أجد,</a:t>
            </a:r>
          </a:p>
          <a:p>
            <a:r>
              <a:rPr lang="ar-JO" dirty="0">
                <a:solidFill>
                  <a:srgbClr val="FFFFFF"/>
                </a:solidFill>
                <a:effectLst>
                  <a:glow rad="127000">
                    <a:srgbClr val="000000"/>
                  </a:glow>
                </a:effectLst>
                <a:latin typeface="Arial" panose="020B0604020202020204" pitchFamily="34" charset="0"/>
                <a:cs typeface="Arial" panose="020B0604020202020204" pitchFamily="34" charset="0"/>
              </a:rPr>
              <a:t>انظر، هذا وجدت فقط: أن الله صنع الإنسان مستقيماً، أما هم فطلبوا اختراعات كثيرة.</a:t>
            </a:r>
          </a:p>
          <a:p>
            <a:r>
              <a:rPr lang="ar-JO" dirty="0">
                <a:solidFill>
                  <a:srgbClr val="FFFFFF"/>
                </a:solidFill>
                <a:effectLst>
                  <a:glow rad="127000">
                    <a:srgbClr val="000000"/>
                  </a:glow>
                </a:effectLst>
                <a:latin typeface="Arial" panose="020B0604020202020204" pitchFamily="34" charset="0"/>
                <a:cs typeface="Arial" panose="020B0604020202020204" pitchFamily="34" charset="0"/>
              </a:rPr>
              <a:t>(7: 27-29)</a:t>
            </a:r>
            <a:endParaRPr lang="en-US"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55860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هي </a:t>
            </a:r>
            <a:r>
              <a:rPr lang="ar-JO" sz="5400" dirty="0">
                <a:solidFill>
                  <a:srgbClr val="FFFF00"/>
                </a:solidFill>
                <a:effectLst>
                  <a:glow rad="127000">
                    <a:schemeClr val="tx1"/>
                  </a:glow>
                </a:effectLst>
                <a:ea typeface="ＭＳ Ｐゴシック" charset="0"/>
              </a:rPr>
              <a:t>صفات</a:t>
            </a:r>
            <a:r>
              <a:rPr lang="ar-JO" sz="5400" dirty="0">
                <a:effectLst>
                  <a:glow rad="127000">
                    <a:schemeClr val="tx1"/>
                  </a:glow>
                </a:effectLst>
                <a:ea typeface="ＭＳ Ｐゴシック" charset="0"/>
              </a:rPr>
              <a:t> الحكمة؟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698284087"/>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الفكرة الرئيسية</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متوازنة،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قوية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متبصرة</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86045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37660"/>
            <a:ext cx="9144000" cy="9994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أسئلة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
            <a:ext cx="9144000" cy="5143500"/>
          </a:xfrm>
          <a:prstGeom prst="rect">
            <a:avLst/>
          </a:prstGeom>
        </p:spPr>
      </p:pic>
      <p:sp>
        <p:nvSpPr>
          <p:cNvPr id="4" name="Rectangle 2"/>
          <p:cNvSpPr txBox="1">
            <a:spLocks noChangeArrowheads="1"/>
          </p:cNvSpPr>
          <p:nvPr/>
        </p:nvSpPr>
        <p:spPr bwMode="auto">
          <a:xfrm>
            <a:off x="0" y="29358"/>
            <a:ext cx="9144000" cy="5101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التوازن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هل تحميني الحكمة من التطرف؟</a:t>
            </a:r>
          </a:p>
          <a:p>
            <a:pPr>
              <a:defRPr/>
            </a:pPr>
            <a:endParaRPr lang="ar-JO"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القوة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هل تحفظني الحكمة مستقراً؟</a:t>
            </a:r>
          </a:p>
          <a:p>
            <a:pPr>
              <a:defRPr/>
            </a:pPr>
            <a:endParaRPr lang="ar-JO"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البصيرة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هل تصفي الحكمة ذهني لرؤية الواقع؟</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6365703"/>
            <a:ext cx="9144000" cy="4922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(سويندول، دليل دراسة العيش على الحافة الخشنة، 73)</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7575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75271"/>
            <a:ext cx="9144000" cy="243243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سؤال الحافة الخشنة ليس: هل ستنجح حكمته؟  بل بالأحرى: هل نستخدم حكمته في العمل؟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845275"/>
            <a:ext cx="9144000" cy="10127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(سويندول، العيش على الحافة الخشنة، 218)</a:t>
            </a:r>
          </a:p>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47799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صفات</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الحكمة؟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59610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45389" y="368300"/>
            <a:ext cx="6868687" cy="10801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White Background</a:t>
            </a:r>
          </a:p>
        </p:txBody>
      </p:sp>
      <p:sp>
        <p:nvSpPr>
          <p:cNvPr id="100357" name="TextBox 2"/>
          <p:cNvSpPr txBox="1">
            <a:spLocks noChangeArrowheads="1"/>
          </p:cNvSpPr>
          <p:nvPr/>
        </p:nvSpPr>
        <p:spPr bwMode="auto">
          <a:xfrm>
            <a:off x="0" y="6273224"/>
            <a:ext cx="9144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a:cs typeface="Arial"/>
              </a:rPr>
              <a:t>Website</a:t>
            </a:r>
            <a:endParaRPr lang="en-US" sz="40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277675" y="0"/>
            <a:ext cx="6864012" cy="6864012"/>
          </a:xfrm>
          <a:prstGeom prst="rect">
            <a:avLst/>
          </a:prstGeom>
        </p:spPr>
      </p:pic>
    </p:spTree>
    <p:extLst>
      <p:ext uri="{BB962C8B-B14F-4D97-AF65-F5344CB8AC3E}">
        <p14:creationId xmlns:p14="http://schemas.microsoft.com/office/powerpoint/2010/main" val="1762434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6580"/>
            <a:ext cx="9143998" cy="1080120"/>
          </a:xfrm>
          <a:effectLst/>
        </p:spPr>
        <p:txBody>
          <a:bodyPr/>
          <a:lstStyle/>
          <a:p>
            <a:pPr>
              <a:defRPr/>
            </a:pPr>
            <a:r>
              <a:rPr lang="ar-JO" dirty="0">
                <a:solidFill>
                  <a:srgbClr val="000000"/>
                </a:solidFill>
                <a:ea typeface="ＭＳ Ｐゴシック" charset="0"/>
              </a:rPr>
              <a:t>الحكمة عملية</a:t>
            </a:r>
            <a:endParaRPr lang="en-US" dirty="0">
              <a:solidFill>
                <a:srgbClr val="000000"/>
              </a:solidFill>
              <a:effectLst/>
              <a:ea typeface="ＭＳ Ｐゴシック" charset="0"/>
            </a:endParaRPr>
          </a:p>
        </p:txBody>
      </p:sp>
      <p:pic>
        <p:nvPicPr>
          <p:cNvPr id="6" name="Picture 5"/>
          <p:cNvPicPr>
            <a:picLocks noChangeAspect="1"/>
          </p:cNvPicPr>
          <p:nvPr/>
        </p:nvPicPr>
        <p:blipFill>
          <a:blip r:embed="rId3"/>
          <a:stretch>
            <a:fillRect/>
          </a:stretch>
        </p:blipFill>
        <p:spPr>
          <a:xfrm>
            <a:off x="3733778" y="3035300"/>
            <a:ext cx="5715000" cy="3822700"/>
          </a:xfrm>
          <a:prstGeom prst="rect">
            <a:avLst/>
          </a:prstGeom>
        </p:spPr>
      </p:pic>
      <p:sp>
        <p:nvSpPr>
          <p:cNvPr id="100357" name="TextBox 2"/>
          <p:cNvSpPr txBox="1">
            <a:spLocks noChangeArrowheads="1"/>
          </p:cNvSpPr>
          <p:nvPr/>
        </p:nvSpPr>
        <p:spPr bwMode="auto">
          <a:xfrm>
            <a:off x="-1" y="1290918"/>
            <a:ext cx="666153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تتضمن الحكمة الكتابية فن أن يكون المرء ماهراً وناجحاً في علاقاته ومسؤولياته في الحياة ... يكون الفرد ناجحاً حين يوجه حياته وفقاً لمخطط الله الإلهي وخططه للعالم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2"/>
          <p:cNvSpPr txBox="1">
            <a:spLocks noChangeArrowheads="1"/>
          </p:cNvSpPr>
          <p:nvPr/>
        </p:nvSpPr>
        <p:spPr bwMode="auto">
          <a:xfrm>
            <a:off x="1" y="5695681"/>
            <a:ext cx="41318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روي ب. زوك،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اللاهوت الكتابي للعهد القديم، 213</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6902551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7475"/>
            <a:ext cx="5043837" cy="6858000"/>
          </a:xfrm>
          <a:prstGeom prst="rect">
            <a:avLst/>
          </a:prstGeom>
        </p:spPr>
      </p:pic>
    </p:spTree>
    <p:extLst>
      <p:ext uri="{BB962C8B-B14F-4D97-AF65-F5344CB8AC3E}">
        <p14:creationId xmlns:p14="http://schemas.microsoft.com/office/powerpoint/2010/main" val="352600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لماذا يجب أن نثق في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خطة</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الله لحياتنا؟</a:t>
            </a:r>
            <a:endParaRPr lang="en-US" sz="54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13525" y="2126926"/>
            <a:ext cx="6549100" cy="208034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6: 10-7: 14)</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8261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1161</TotalTime>
  <Words>4209</Words>
  <Application>Microsoft Macintosh PowerPoint</Application>
  <PresentationFormat>On-screen Show (4:3)</PresentationFormat>
  <Paragraphs>283</Paragraphs>
  <Slides>46</Slides>
  <Notes>44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46</vt:i4>
      </vt:variant>
    </vt:vector>
  </HeadingPairs>
  <TitlesOfParts>
    <vt:vector size="59" baseType="lpstr">
      <vt:lpstr>ＭＳ Ｐゴシック</vt:lpstr>
      <vt:lpstr>Arial</vt:lpstr>
      <vt:lpstr>Arial Narrow</vt:lpstr>
      <vt:lpstr>Calibri</vt:lpstr>
      <vt:lpstr>Comic Sans MS</vt:lpstr>
      <vt:lpstr>Times New Roman</vt:lpstr>
      <vt:lpstr>Wingdings</vt:lpstr>
      <vt:lpstr>49_Blank Presentation</vt:lpstr>
      <vt:lpstr>46_Blank Presentation</vt:lpstr>
      <vt:lpstr>Strategic</vt:lpstr>
      <vt:lpstr>47_Blank Presentation</vt:lpstr>
      <vt:lpstr>2_Blank Presentation</vt:lpstr>
      <vt:lpstr>50_Blank Presentation</vt:lpstr>
      <vt:lpstr>علامات           الحكمة الحقيقية</vt:lpstr>
      <vt:lpstr>ما هو هدفك الرئيسي في الحياة؟</vt:lpstr>
      <vt:lpstr>طلب       سليمان    الحكمة</vt:lpstr>
      <vt:lpstr>الحكمة</vt:lpstr>
      <vt:lpstr>ما هي صفات الحكمة؟</vt:lpstr>
      <vt:lpstr>White Background</vt:lpstr>
      <vt:lpstr>الحكمة عملية</vt:lpstr>
      <vt:lpstr>Title</vt:lpstr>
      <vt:lpstr>لماذا يجب أن نثق في خطة الله لحياتنا؟</vt:lpstr>
      <vt:lpstr>خطة الله لا تتغير  وأنت تجهلها.</vt:lpstr>
      <vt:lpstr>Title</vt:lpstr>
      <vt:lpstr>Title</vt:lpstr>
      <vt:lpstr>ما هي صفات الحكمة؟</vt:lpstr>
      <vt:lpstr>1. الحكمة متوازنة :  تتجنب النقيضين ما بين الإعتماد على البر الذاتي والعيش في الخطية (7: 15-18) </vt:lpstr>
      <vt:lpstr>الشرير والتقي</vt:lpstr>
      <vt:lpstr>قد رأيت الكل في أيام بطلي،  قد يكون بار يبيد في بره،  وقد يكون شرير يطول في شره. </vt:lpstr>
      <vt:lpstr>يعيش البار عمراً طويلاً؟</vt:lpstr>
      <vt:lpstr>يعيش الشرير عمراً قصيراً؟</vt:lpstr>
      <vt:lpstr>على متن طائرة ...</vt:lpstr>
      <vt:lpstr>الحل لا تعتمد على البر أو الإثم (7: 16-18).</vt:lpstr>
      <vt:lpstr>لا تكن باراً كثيراً ولا تكن حكيماً بزيادة، لماذا تخرب نفسك؟ (7: 16)</vt:lpstr>
      <vt:lpstr>1987</vt:lpstr>
      <vt:lpstr>لا تكن شريراً كثيراً، ولا تكن جاهلاً. لماذا تموت في غير وقتك؟ (7: 17)</vt:lpstr>
      <vt:lpstr> لا تكن باراً كثيراً، ولا تكن حكيماً بزيادة، لماذا تخرب نفسك؟ (7: 16)</vt:lpstr>
      <vt:lpstr>1. الحكمة متوازنة :  تتجنب النقيضين ما بين الإعتماد على البر الذاتي والعيش في الخطية (7: 15-18) </vt:lpstr>
      <vt:lpstr>2. الحكمة قوية : تتجنب الضعف بسبب العمى عن أخطائك الشخصية  (7: 19-22)</vt:lpstr>
      <vt:lpstr>الحكمة تقوي الحكيم أكثر من عشرة مسلطين، الذين هم في المدينة (7: 19)</vt:lpstr>
      <vt:lpstr>الحكمة تعطينا القوة لرؤية ضعفاتنا (7: 20-22)</vt:lpstr>
      <vt:lpstr>1. الحكمة متوازنة :  تتجنب النقيضين ما بين الإعتماد على البر الذاتي والعيش في الخطية (7: 15-18) </vt:lpstr>
      <vt:lpstr>2. الحكمة قوية : تتجنب الضعف بسبب العمى عن أخطائك الشخصية  (7: 19-22)</vt:lpstr>
      <vt:lpstr>3. الحكمة متبصرة : تتجنب التفكير أنك تمتلك كل الإجابات لكنها تقدم البصيرة  (7: 23-29) </vt:lpstr>
      <vt:lpstr>كل هذا امتحنته بالحكمة، قلت: أكون حكيماً، أما هي فبعيدة عني. بعيد ما كان بعيداً، والعميق العميق من يجده؟ (7: 23-24 فاندايك)</vt:lpstr>
      <vt:lpstr>درت أنا وقلبي لأعلم ولأبحث ولأطلب حكمة وعقلاً، ولأعرف الشر أنه جهالة، والحماقة أنها جنون. (7: 25 فاندايك)</vt:lpstr>
      <vt:lpstr>فوجدت أمر من الموت: المرأة التي هي شباك، وقلبها أشراك، ويداها قيود. الصالح قدام الله ينجو منها، أما الخاطئ فيؤخذ بها. (7: 26)</vt:lpstr>
      <vt:lpstr>تتجنب الحكمة الجنس خارج الزواج (7: 26)</vt:lpstr>
      <vt:lpstr>انظر، هذا وجدته، قال الجامعة: واحدة فواحدة لأجد النتيجة التي لم تزل نفسي تطلبها فلم أجدها. </vt:lpstr>
      <vt:lpstr>رجلاً واحداً بين ألف وجدت، أما امرأة فبين كل أولئك لم أجد ؟؟؟؟؟؟؟؟؟؟؟</vt:lpstr>
      <vt:lpstr>رجلاً واحداً بين ألف وجدت، أما امرأة فبين كل أولئك لم أجد ؟؟؟؟؟؟؟؟؟؟؟</vt:lpstr>
      <vt:lpstr>رجلاً واحداً بين ألف وجدت، أما امرأة فبين كل أولئك لم أجد ؟؟؟؟؟؟؟؟؟؟؟</vt:lpstr>
      <vt:lpstr>انظر، هذا وجدته، قال الجامعة: واحدة فواحدة لأجد النتيجة التي لم تزل نفسي تطلبها فلم أجدها. </vt:lpstr>
      <vt:lpstr>ما هي صفات الحكمة؟</vt:lpstr>
      <vt:lpstr>الفكرة الرئيسية</vt:lpstr>
      <vt:lpstr>أسئلة</vt:lpstr>
      <vt:lpstr>سؤال الحافة الخشنة ليس: هل ستنجح حكمته؟  بل بالأحرى: هل نستخدم حكمته في العمل؟</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99</cp:revision>
  <dcterms:created xsi:type="dcterms:W3CDTF">2014-08-02T06:39:19Z</dcterms:created>
  <dcterms:modified xsi:type="dcterms:W3CDTF">2024-05-27T20:21:29Z</dcterms:modified>
</cp:coreProperties>
</file>