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1.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701" r:id="rId3"/>
    <p:sldMasterId id="2147483713" r:id="rId4"/>
  </p:sldMasterIdLst>
  <p:notesMasterIdLst>
    <p:notesMasterId r:id="rId74"/>
  </p:notesMasterIdLst>
  <p:sldIdLst>
    <p:sldId id="633" r:id="rId5"/>
    <p:sldId id="361" r:id="rId6"/>
    <p:sldId id="406" r:id="rId7"/>
    <p:sldId id="408" r:id="rId8"/>
    <p:sldId id="407" r:id="rId9"/>
    <p:sldId id="410" r:id="rId10"/>
    <p:sldId id="412" r:id="rId11"/>
    <p:sldId id="411" r:id="rId12"/>
    <p:sldId id="409" r:id="rId13"/>
    <p:sldId id="634" r:id="rId14"/>
    <p:sldId id="404" r:id="rId15"/>
    <p:sldId id="405" r:id="rId16"/>
    <p:sldId id="398" r:id="rId17"/>
    <p:sldId id="380" r:id="rId18"/>
    <p:sldId id="378" r:id="rId19"/>
    <p:sldId id="325" r:id="rId20"/>
    <p:sldId id="5576" r:id="rId21"/>
    <p:sldId id="413" r:id="rId22"/>
    <p:sldId id="439" r:id="rId23"/>
    <p:sldId id="440" r:id="rId24"/>
    <p:sldId id="5574" r:id="rId25"/>
    <p:sldId id="5575" r:id="rId26"/>
    <p:sldId id="382" r:id="rId27"/>
    <p:sldId id="376" r:id="rId28"/>
    <p:sldId id="383" r:id="rId29"/>
    <p:sldId id="415" r:id="rId30"/>
    <p:sldId id="427" r:id="rId31"/>
    <p:sldId id="424" r:id="rId32"/>
    <p:sldId id="362" r:id="rId33"/>
    <p:sldId id="421" r:id="rId34"/>
    <p:sldId id="420" r:id="rId35"/>
    <p:sldId id="423" r:id="rId36"/>
    <p:sldId id="397" r:id="rId37"/>
    <p:sldId id="379" r:id="rId38"/>
    <p:sldId id="422" r:id="rId39"/>
    <p:sldId id="5571" r:id="rId40"/>
    <p:sldId id="5572" r:id="rId41"/>
    <p:sldId id="5573" r:id="rId42"/>
    <p:sldId id="428" r:id="rId43"/>
    <p:sldId id="394" r:id="rId44"/>
    <p:sldId id="452" r:id="rId45"/>
    <p:sldId id="366" r:id="rId46"/>
    <p:sldId id="364" r:id="rId47"/>
    <p:sldId id="418" r:id="rId48"/>
    <p:sldId id="377" r:id="rId49"/>
    <p:sldId id="367" r:id="rId50"/>
    <p:sldId id="360" r:id="rId51"/>
    <p:sldId id="433" r:id="rId52"/>
    <p:sldId id="444" r:id="rId53"/>
    <p:sldId id="445" r:id="rId54"/>
    <p:sldId id="396" r:id="rId55"/>
    <p:sldId id="260" r:id="rId56"/>
    <p:sldId id="447" r:id="rId57"/>
    <p:sldId id="416" r:id="rId58"/>
    <p:sldId id="448" r:id="rId59"/>
    <p:sldId id="453" r:id="rId60"/>
    <p:sldId id="635" r:id="rId61"/>
    <p:sldId id="363" r:id="rId62"/>
    <p:sldId id="636" r:id="rId63"/>
    <p:sldId id="637" r:id="rId64"/>
    <p:sldId id="638" r:id="rId65"/>
    <p:sldId id="434" r:id="rId66"/>
    <p:sldId id="365" r:id="rId67"/>
    <p:sldId id="458" r:id="rId68"/>
    <p:sldId id="459" r:id="rId69"/>
    <p:sldId id="399" r:id="rId70"/>
    <p:sldId id="259" r:id="rId71"/>
    <p:sldId id="419" r:id="rId72"/>
    <p:sldId id="5570" r:id="rId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B5A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89"/>
    <p:restoredTop sz="94249" autoAdjust="0"/>
  </p:normalViewPr>
  <p:slideViewPr>
    <p:cSldViewPr snapToGrid="0" snapToObjects="1">
      <p:cViewPr>
        <p:scale>
          <a:sx n="85" d="100"/>
          <a:sy n="85" d="100"/>
        </p:scale>
        <p:origin x="1504" y="182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5/24/24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8" Type="http://schemas.openxmlformats.org/officeDocument/2006/relationships/hyperlink" Target="http://www.moneylessmanifesto.org/the-moneyless-man-book/" TargetMode="External"/><Relationship Id="rId3" Type="http://schemas.openxmlformats.org/officeDocument/2006/relationships/hyperlink" Target="http://www.abc.net.au/environment/articles/2010/04/12/2870334.htm" TargetMode="External"/><Relationship Id="rId7" Type="http://schemas.openxmlformats.org/officeDocument/2006/relationships/hyperlink" Target="http://www.freecycle.org/" TargetMode="External"/><Relationship Id="rId2" Type="http://schemas.openxmlformats.org/officeDocument/2006/relationships/slide" Target="../slides/slide63.xml"/><Relationship Id="rId1" Type="http://schemas.openxmlformats.org/officeDocument/2006/relationships/notesMaster" Target="../notesMasters/notesMaster1.xml"/><Relationship Id="rId6" Type="http://schemas.openxmlformats.org/officeDocument/2006/relationships/hyperlink" Target="http://www.justfortheloveofit.org/" TargetMode="External"/><Relationship Id="rId5" Type="http://schemas.openxmlformats.org/officeDocument/2006/relationships/hyperlink" Target="https://www.couchsurfing.org/" TargetMode="External"/><Relationship Id="rId10" Type="http://schemas.openxmlformats.org/officeDocument/2006/relationships/hyperlink" Target="http://www.justfortheloveofit.org" TargetMode="External"/><Relationship Id="rId4" Type="http://schemas.openxmlformats.org/officeDocument/2006/relationships/hyperlink" Target="http://www.abc.net.au/environment/articles/2013/10/09/3864668.htm%23comments" TargetMode="External"/><Relationship Id="rId9" Type="http://schemas.openxmlformats.org/officeDocument/2006/relationships/hyperlink" Target="http://www.moneylessmanifesto.org" TargetMode="Externa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kern="1200" dirty="0">
                <a:solidFill>
                  <a:schemeClr val="tx1"/>
                </a:solidFill>
                <a:effectLst/>
                <a:latin typeface="+mn-lt"/>
                <a:ea typeface="+mn-ea"/>
                <a:cs typeface="+mn-cs"/>
              </a:rPr>
              <a:t>One article on “Money and Happiness” that I consulted gave some interesting data.  The author writes, </a:t>
            </a:r>
            <a:r>
              <a:rPr lang="ru-RU" dirty="0"/>
              <a:t>"</a:t>
            </a:r>
            <a:r>
              <a:rPr lang="en-US" dirty="0"/>
              <a:t>The idea here is that while controlling for other factors that might influence happiness, a person</a:t>
            </a:r>
            <a:r>
              <a:rPr lang="uk-UA" dirty="0"/>
              <a:t>'</a:t>
            </a:r>
            <a:r>
              <a:rPr lang="en-US" dirty="0"/>
              <a:t>s level of happiness should increase with the level of money that they possess. The same also applies to other items that are </a:t>
            </a:r>
            <a:r>
              <a:rPr lang="uk-UA" dirty="0"/>
              <a:t>'</a:t>
            </a:r>
            <a:r>
              <a:rPr lang="en-US" dirty="0"/>
              <a:t>good</a:t>
            </a:r>
            <a:r>
              <a:rPr lang="uk-UA" dirty="0"/>
              <a:t>'</a:t>
            </a:r>
            <a:r>
              <a:rPr lang="en-US" dirty="0"/>
              <a:t> and also experiences. If you love chocolate, then two pieces of chocolate are better than one piece.  If a holiday is enjoyable, two weeks on a holiday are better than only one week.</a:t>
            </a:r>
          </a:p>
          <a:p>
            <a:r>
              <a:rPr lang="en-US" dirty="0"/>
              <a:t>The happiness associated with money or the amount of a good thing does not increase in a straight line. The relationship is curved so that the more of something that you already have, the harder it is to increase your level of happiness by having more of it. So going from $10,000 to $20,000 yields a lot more happiness than going from $1,000,000 to $1,020,000. The second chocolate is not quite as enjoyable as the first one (unless you are a very serious chocoholic!). The second week on holiday </a:t>
            </a:r>
            <a:r>
              <a:rPr lang="en-US" dirty="0" err="1"/>
              <a:t>doesn</a:t>
            </a:r>
            <a:r>
              <a:rPr lang="uk-UA" dirty="0"/>
              <a:t>'</a:t>
            </a:r>
            <a:r>
              <a:rPr lang="en-US" dirty="0"/>
              <a:t>t bring quite as much relaxation benefits or fun as the first week. Economists call this </a:t>
            </a:r>
            <a:r>
              <a:rPr lang="en-US" b="1" dirty="0"/>
              <a:t>diminishing marginal utility</a:t>
            </a:r>
            <a:r>
              <a:rPr lang="en-US" dirty="0"/>
              <a:t> because the additional satisfaction (marginal utility) from having more of something diminishes with each additional unit. In other words, the additional happiness from one more dollar will be lower than it was for the previous dollar.</a:t>
            </a:r>
          </a:p>
          <a:p>
            <a:r>
              <a:rPr lang="en-US" dirty="0"/>
              <a:t>Now this all might make a lot of sense. The problem is that people simply don</a:t>
            </a:r>
            <a:r>
              <a:rPr lang="uk-UA" dirty="0"/>
              <a:t>'</a:t>
            </a:r>
            <a:r>
              <a:rPr lang="en-US" dirty="0"/>
              <a:t>t assess happiness or satisfaction this way on a day-to-day basis. Sure, when people with more money are asked to take stock of their lives, they give the </a:t>
            </a:r>
            <a:r>
              <a:rPr lang="uk-UA" dirty="0"/>
              <a:t>'</a:t>
            </a:r>
            <a:r>
              <a:rPr lang="en-US" dirty="0"/>
              <a:t>socially right</a:t>
            </a:r>
            <a:r>
              <a:rPr lang="uk-UA" dirty="0"/>
              <a:t>'</a:t>
            </a:r>
            <a:r>
              <a:rPr lang="en-US" dirty="0"/>
              <a:t> answer by saying that they are happier. However, when asked how happy they are at any particular point of time, people with more money are barely different to those with less money [</a:t>
            </a:r>
            <a:r>
              <a:rPr lang="en-US" dirty="0" err="1"/>
              <a:t>Diener</a:t>
            </a:r>
            <a:r>
              <a:rPr lang="en-US" dirty="0"/>
              <a:t>, Ng, </a:t>
            </a:r>
            <a:r>
              <a:rPr lang="en-US" dirty="0" err="1"/>
              <a:t>Hartner</a:t>
            </a:r>
            <a:r>
              <a:rPr lang="en-US" dirty="0"/>
              <a:t> and </a:t>
            </a:r>
            <a:r>
              <a:rPr lang="en-US" dirty="0" err="1"/>
              <a:t>Arora</a:t>
            </a:r>
            <a:r>
              <a:rPr lang="en-US" dirty="0"/>
              <a:t> (2010)].</a:t>
            </a:r>
          </a:p>
          <a:p>
            <a:r>
              <a:rPr lang="en-US" dirty="0"/>
              <a:t>So while this classical view of the relationship between money and happiness might make a lot of sense, it is completely wrong!</a:t>
            </a:r>
            <a:r>
              <a:rPr lang="ru-RU" dirty="0"/>
              <a:t>"</a:t>
            </a:r>
            <a:endParaRPr lang="en-US" dirty="0"/>
          </a:p>
          <a:p>
            <a:endParaRPr lang="en-US" dirty="0"/>
          </a:p>
          <a:p>
            <a:r>
              <a:rPr lang="en-US" dirty="0"/>
              <a:t>Adapted from http://</a:t>
            </a:r>
            <a:r>
              <a:rPr lang="en-US" dirty="0" err="1"/>
              <a:t>ahingston.wordpress.com</a:t>
            </a:r>
            <a:r>
              <a:rPr lang="en-US" dirty="0"/>
              <a:t>/2012/12/14/money-and-happiness/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I</a:t>
            </a:r>
            <a:r>
              <a:rPr lang="uk-UA" dirty="0"/>
              <a:t>'</a:t>
            </a:r>
            <a:r>
              <a:rPr lang="en-US" dirty="0"/>
              <a:t>d like you to conduct a quick thought experiment. Imagine three people: John, David and Barry. For the sake of the thought experiment, I</a:t>
            </a:r>
            <a:r>
              <a:rPr lang="uk-UA" dirty="0"/>
              <a:t>'</a:t>
            </a:r>
            <a:r>
              <a:rPr lang="en-US" dirty="0"/>
              <a:t>d like you to imagine that their lives are pretty much the same. They are all equally satisfied with their jobs, they are physically healthy and are all equally happy with their family and relationships. They drive the same type of cars and live in similar houses. Their lives are basically the same.</a:t>
            </a:r>
          </a:p>
          <a:p>
            <a:r>
              <a:rPr lang="en-US" dirty="0"/>
              <a:t>The only thing that is different is how much money they have. John has $300,000, David has $500,000 and Barry has $1,000,000.</a:t>
            </a:r>
          </a:p>
          <a:p>
            <a:endParaRPr lang="en-US" dirty="0"/>
          </a:p>
          <a:p>
            <a:r>
              <a:rPr lang="en-US" dirty="0"/>
              <a:t>Adapted from http://</a:t>
            </a:r>
            <a:r>
              <a:rPr lang="en-US" dirty="0" err="1"/>
              <a:t>ahingston.wordpress.com</a:t>
            </a:r>
            <a:r>
              <a:rPr lang="en-US" dirty="0"/>
              <a:t>/2012/12/14/money-and-happiness/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ru-RU" dirty="0"/>
              <a:t>"</a:t>
            </a:r>
            <a:r>
              <a:rPr lang="en-US" dirty="0"/>
              <a:t>To illustrate why the classical view of the relationship between money and happiness is so wrong, let me add one more piece of information to our earlier thought experiment. One year ago, John had $200,000, David had $500,000 and Barry had $2,000,000.  Do you see how this extra piece of information changes things quite a bit? John might only have $300,000 but he feels as though things are much better now. He has gained $100,000 in money over the last year. Indeed he has increased his money by 50% in one year and feels good about it. David has the same amount of money that he had one year ago. He is pretty neutral about his money since nothing has changed. He neither feels a sense of gain nor a sense of loss. Barry, on the other hand, is the least happy of the three. In fact, he is very annoyed. Last year he had $2,000,000 but he has lost half of it! He feels as though he has gone backwards.</a:t>
            </a:r>
            <a:r>
              <a:rPr lang="ru-RU" dirty="0"/>
              <a:t>"</a:t>
            </a:r>
            <a:endParaRPr lang="en-US" dirty="0"/>
          </a:p>
          <a:p>
            <a:endParaRPr lang="en-US" dirty="0"/>
          </a:p>
          <a:p>
            <a:r>
              <a:rPr lang="en-US" dirty="0"/>
              <a:t>Adapted from http://</a:t>
            </a:r>
            <a:r>
              <a:rPr lang="en-US" dirty="0" err="1"/>
              <a:t>ahingston.wordpress.com</a:t>
            </a:r>
            <a:r>
              <a:rPr lang="en-US" dirty="0"/>
              <a:t>/2012/12/14/money-and-happiness/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Is there any correlation between wealth and happiness? </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Our title today is Money Matters.  It does!  So let's look at the poor and the rich to see if there is any correlation between who is satisfied or dissatisfied with life.</a:t>
            </a:r>
            <a:r>
              <a:rPr lang="en-SG" dirty="0">
                <a:effectLst/>
              </a:rPr>
              <a:t> </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Solomon knew about wealth more than anyone, so what correlation did he discover between money and fulfillment in life? </a:t>
            </a:r>
          </a:p>
          <a:p>
            <a:r>
              <a:rPr lang="en-US" sz="1200" kern="1200" dirty="0">
                <a:solidFill>
                  <a:schemeClr val="tx1"/>
                </a:solidFill>
                <a:effectLst/>
                <a:latin typeface="+mn-lt"/>
                <a:ea typeface="+mn-ea"/>
                <a:cs typeface="+mn-cs"/>
              </a:rPr>
              <a:t>He penned his conclusions in Ecclesiastes 5:8–6:9.</a:t>
            </a:r>
            <a:r>
              <a:rPr lang="en-SG" dirty="0">
                <a:effectLst/>
              </a:rPr>
              <a:t> </a:t>
            </a:r>
          </a:p>
          <a:p>
            <a:r>
              <a:rPr lang="en-US" sz="1200" kern="1200" dirty="0">
                <a:solidFill>
                  <a:schemeClr val="tx1"/>
                </a:solidFill>
                <a:effectLst/>
                <a:latin typeface="+mn-lt"/>
                <a:ea typeface="+mn-ea"/>
                <a:cs typeface="+mn-cs"/>
              </a:rPr>
              <a:t>Solomon’s first conclusion regarding wealth here is a command…</a:t>
            </a:r>
            <a:r>
              <a:rPr lang="en-SG" dirty="0">
                <a:effectLst/>
              </a:rPr>
              <a:t> </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ISIS continues its march across Iraq.</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19</a:t>
            </a:fld>
            <a:endParaRPr lang="en-US"/>
          </a:p>
        </p:txBody>
      </p:sp>
    </p:spTree>
    <p:extLst>
      <p:ext uri="{BB962C8B-B14F-4D97-AF65-F5344CB8AC3E}">
        <p14:creationId xmlns:p14="http://schemas.microsoft.com/office/powerpoint/2010/main" val="2364637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latin typeface="+mn-lt"/>
                <a:ea typeface="+mn-ea"/>
                <a:cs typeface="+mn-cs"/>
              </a:rPr>
              <a:t>Most people believe that more money leads to more happiness</a:t>
            </a:r>
            <a:r>
              <a:rPr lang="en-SG" sz="1200" kern="1200" dirty="0">
                <a:solidFill>
                  <a:schemeClr val="tx1"/>
                </a:solidFill>
                <a:effectLst/>
                <a:latin typeface="+mn-lt"/>
                <a:ea typeface="+mn-ea"/>
                <a:cs typeface="+mn-cs"/>
              </a:rPr>
              <a:t>.</a:t>
            </a:r>
          </a:p>
          <a:p>
            <a:r>
              <a:rPr lang="en-SG" sz="1200" kern="1200" dirty="0">
                <a:solidFill>
                  <a:schemeClr val="tx1"/>
                </a:solidFill>
                <a:effectLst/>
                <a:latin typeface="+mn-lt"/>
                <a:ea typeface="+mn-ea"/>
                <a:cs typeface="+mn-cs"/>
              </a:rPr>
              <a:t>Many make fun of the old adage about money leading to happiness.</a:t>
            </a:r>
            <a:endParaRPr lang="en-US" dirty="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endParaRPr lang="en-US" dirty="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 Lord wants </a:t>
            </a:r>
            <a:r>
              <a:rPr lang="en-US" sz="1200" i="1" kern="1200" dirty="0">
                <a:solidFill>
                  <a:schemeClr val="tx1"/>
                </a:solidFill>
                <a:effectLst/>
                <a:latin typeface="+mn-lt"/>
                <a:ea typeface="+mn-ea"/>
                <a:cs typeface="+mn-cs"/>
              </a:rPr>
              <a:t>someone</a:t>
            </a:r>
            <a:r>
              <a:rPr lang="en-US" sz="1200" kern="1200" dirty="0">
                <a:solidFill>
                  <a:schemeClr val="tx1"/>
                </a:solidFill>
                <a:effectLst/>
                <a:latin typeface="+mn-lt"/>
                <a:ea typeface="+mn-ea"/>
                <a:cs typeface="+mn-cs"/>
              </a:rPr>
              <a:t> to benefit from money—either you or someone else!</a:t>
            </a:r>
            <a:r>
              <a:rPr lang="en-SG" dirty="0">
                <a:effectLst/>
              </a:rPr>
              <a:t> </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dirty="0">
                <a:solidFill>
                  <a:schemeClr val="tx1"/>
                </a:solidFill>
                <a:effectLst/>
                <a:latin typeface="+mn-lt"/>
                <a:ea typeface="+mn-ea"/>
                <a:cs typeface="+mn-cs"/>
              </a:rPr>
              <a:t>How do you know if you are rich or poor?  Someone has said, “Rich is the one who earns more than he spends and poor is the one whose expenses exceed his income.”</a:t>
            </a:r>
            <a:r>
              <a:rPr lang="en-SG" dirty="0">
                <a:effectLst/>
              </a:rPr>
              <a:t> </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Verse 19 shows us that God isn’t against money!</a:t>
            </a:r>
            <a:r>
              <a:rPr lang="en-SG" dirty="0">
                <a:effectLst/>
              </a:rPr>
              <a:t> </a:t>
            </a:r>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Verse 20 says that accepting your lot in life helps you look forward instead of looking back at the past.</a:t>
            </a:r>
            <a:r>
              <a:rPr lang="en-SG" dirty="0">
                <a:effectLst/>
              </a:rPr>
              <a:t> </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t>God prevents some people from enjoying their wealth and honor (6:1-2a).</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t>God gives their wealth to others instead, which is very perplexing and painful (6:2b).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It is better to be stillborn than to be wealthy and miserable (6:3-6).</a:t>
            </a:r>
            <a:r>
              <a:rPr lang="en-SG" dirty="0">
                <a:effectLst/>
              </a:rPr>
              <a:t> </a:t>
            </a: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pPr marL="0" marR="0" lvl="4" indent="0" algn="l" defTabSz="457200" rtl="0" eaLnBrk="1" fontAlgn="auto" latinLnBrk="0" hangingPunct="1">
              <a:lnSpc>
                <a:spcPct val="100000"/>
              </a:lnSpc>
              <a:spcBef>
                <a:spcPts val="0"/>
              </a:spcBef>
              <a:spcAft>
                <a:spcPts val="0"/>
              </a:spcAft>
              <a:buClrTx/>
              <a:buSzTx/>
              <a:buFontTx/>
              <a:buNone/>
              <a:tabLst/>
              <a:defRPr/>
            </a:pPr>
            <a:r>
              <a:rPr lang="en-US" dirty="0"/>
              <a:t>Miscarriages don't benefit from being born (6:4).</a:t>
            </a:r>
          </a:p>
          <a:p>
            <a:pPr marL="0" marR="0" lvl="4" indent="0" algn="l" defTabSz="457200" rtl="0" eaLnBrk="1" fontAlgn="auto" latinLnBrk="0" hangingPunct="1">
              <a:lnSpc>
                <a:spcPct val="100000"/>
              </a:lnSpc>
              <a:spcBef>
                <a:spcPts val="0"/>
              </a:spcBef>
              <a:spcAft>
                <a:spcPts val="0"/>
              </a:spcAft>
              <a:buClrTx/>
              <a:buSzTx/>
              <a:buFontTx/>
              <a:buNone/>
              <a:tabLst/>
              <a:defRPr/>
            </a:pPr>
            <a:r>
              <a:rPr lang="en-US" dirty="0"/>
              <a:t>Miscarriages don't have any joys so they don't miss them (6:5).</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pPr marL="0" marR="0" lvl="4" indent="0" algn="l" defTabSz="457200" rtl="0" eaLnBrk="1" fontAlgn="auto" latinLnBrk="0" hangingPunct="1">
              <a:lnSpc>
                <a:spcPct val="100000"/>
              </a:lnSpc>
              <a:spcBef>
                <a:spcPts val="0"/>
              </a:spcBef>
              <a:spcAft>
                <a:spcPts val="0"/>
              </a:spcAft>
              <a:buClrTx/>
              <a:buSzTx/>
              <a:buFontTx/>
              <a:buNone/>
              <a:tabLst/>
              <a:defRPr/>
            </a:pPr>
            <a:r>
              <a:rPr lang="en-US" dirty="0"/>
              <a:t>Miscarriages and rich, unfulfilled men both eventually die anyway (6:6).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We work to eat but food doesn't ultimately satisfy (6:7).</a:t>
            </a:r>
            <a:r>
              <a:rPr lang="en-SG" dirty="0">
                <a:effectLst/>
              </a:rPr>
              <a:t> </a:t>
            </a:r>
          </a:p>
          <a:p>
            <a:r>
              <a:rPr lang="en-US" sz="1200" kern="1200" dirty="0">
                <a:solidFill>
                  <a:schemeClr val="tx1"/>
                </a:solidFill>
                <a:effectLst/>
                <a:latin typeface="+mn-lt"/>
                <a:ea typeface="+mn-ea"/>
                <a:cs typeface="+mn-cs"/>
              </a:rPr>
              <a:t>Some think that eating at places like Hungry Heaven in Tokyo will satisfy.</a:t>
            </a:r>
            <a:r>
              <a:rPr lang="en-SG" dirty="0">
                <a:effectLst/>
              </a:rPr>
              <a:t> </a:t>
            </a:r>
            <a:endParaRPr lang="en-US" dirty="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Wisdom and poverty don’t conquer materialism (6:8).</a:t>
            </a:r>
            <a:r>
              <a:rPr lang="en-SG" dirty="0">
                <a:effectLst/>
              </a:rPr>
              <a:t> </a:t>
            </a:r>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Materialists are never satisfied (6:9a).</a:t>
            </a:r>
            <a:r>
              <a:rPr lang="en-SG" dirty="0">
                <a:effectLst/>
              </a:rPr>
              <a:t> </a:t>
            </a:r>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Materialism is a worthless pursuit (6:9b).</a:t>
            </a:r>
            <a:r>
              <a:rPr lang="en-SG" dirty="0">
                <a:effectLst/>
              </a:rPr>
              <a:t> </a:t>
            </a:r>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Wow, a lot of wisdom on money in one chapter!  Can we sum it all up in a sentence?  Try this…</a:t>
            </a:r>
            <a:r>
              <a:rPr lang="en-SG" dirty="0">
                <a:effectLst/>
              </a:rPr>
              <a:t> </a:t>
            </a:r>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latin typeface="+mn-lt"/>
                <a:ea typeface="+mn-ea"/>
                <a:cs typeface="+mn-cs"/>
              </a:rPr>
              <a:t>Hoarding money brings many disillusioning results, but one who honors God can enjoy money (restated MI).</a:t>
            </a:r>
            <a:r>
              <a:rPr lang="en-SG" dirty="0">
                <a:effectLst/>
              </a:rPr>
              <a:t> </a:t>
            </a:r>
            <a:endParaRPr lang="en-US" dirty="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latin typeface="+mn-lt"/>
                <a:ea typeface="+mn-ea"/>
                <a:cs typeface="+mn-cs"/>
              </a:rPr>
              <a:t>Solomon has given us three profound truths today:</a:t>
            </a:r>
            <a:r>
              <a:rPr lang="en-SG" dirty="0">
                <a:effectLst/>
              </a:rPr>
              <a:t> </a:t>
            </a:r>
            <a:endParaRPr lang="en-US" dirty="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 Lord wants </a:t>
            </a:r>
            <a:r>
              <a:rPr lang="en-US" sz="1200" i="1" kern="1200" dirty="0">
                <a:solidFill>
                  <a:schemeClr val="tx1"/>
                </a:solidFill>
                <a:effectLst/>
                <a:latin typeface="+mn-lt"/>
                <a:ea typeface="+mn-ea"/>
                <a:cs typeface="+mn-cs"/>
              </a:rPr>
              <a:t>someone</a:t>
            </a:r>
            <a:r>
              <a:rPr lang="en-US" sz="1200" kern="1200" dirty="0">
                <a:solidFill>
                  <a:schemeClr val="tx1"/>
                </a:solidFill>
                <a:effectLst/>
                <a:latin typeface="+mn-lt"/>
                <a:ea typeface="+mn-ea"/>
                <a:cs typeface="+mn-cs"/>
              </a:rPr>
              <a:t> to benefit from money—either you or someone else!</a:t>
            </a:r>
            <a:r>
              <a:rPr lang="en-SG" dirty="0">
                <a:effectLst/>
              </a:rPr>
              <a:t> </a:t>
            </a:r>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Moneyless man finds happiness</a:t>
            </a:r>
          </a:p>
          <a:p>
            <a:r>
              <a:rPr lang="en-US" i="1" dirty="0"/>
              <a:t>Mark Boyle ABC Environment 9 Oct 2013 </a:t>
            </a:r>
            <a:endParaRPr lang="en-US" dirty="0"/>
          </a:p>
          <a:p>
            <a:r>
              <a:rPr lang="en-US" dirty="0"/>
              <a:t>Mark Boyle believes that a life free of money liberates and inspires. </a:t>
            </a:r>
            <a:r>
              <a:rPr lang="en-US" i="1" dirty="0"/>
              <a:t>Credit: Jose </a:t>
            </a:r>
            <a:r>
              <a:rPr lang="en-US" i="1" dirty="0" err="1"/>
              <a:t>Lasheras</a:t>
            </a:r>
            <a:r>
              <a:rPr lang="en-US" i="1" dirty="0"/>
              <a:t> (supplied)</a:t>
            </a:r>
            <a:r>
              <a:rPr lang="en-US" dirty="0"/>
              <a:t> </a:t>
            </a:r>
          </a:p>
          <a:p>
            <a:r>
              <a:rPr lang="en-US" b="1" dirty="0"/>
              <a:t>See also</a:t>
            </a:r>
          </a:p>
          <a:p>
            <a:r>
              <a:rPr lang="en-US" b="1" dirty="0"/>
              <a:t>Related Story:</a:t>
            </a:r>
            <a:r>
              <a:rPr lang="en-US" dirty="0"/>
              <a:t> </a:t>
            </a:r>
            <a:r>
              <a:rPr lang="en-US" dirty="0">
                <a:hlinkClick r:id="rId3"/>
              </a:rPr>
              <a:t>The man who lives without money</a:t>
            </a:r>
            <a:r>
              <a:rPr lang="en-US" dirty="0"/>
              <a:t> </a:t>
            </a:r>
            <a:r>
              <a:rPr lang="en-US" i="1" dirty="0"/>
              <a:t>Mark Boyle 12 Apr 2010 </a:t>
            </a:r>
            <a:endParaRPr lang="en-US" dirty="0"/>
          </a:p>
          <a:p>
            <a:r>
              <a:rPr lang="en-US" dirty="0">
                <a:hlinkClick r:id="rId4"/>
              </a:rPr>
              <a:t>Comments (174)</a:t>
            </a:r>
            <a:r>
              <a:rPr lang="en-US" dirty="0"/>
              <a:t> Mark Boyle, a man who 5 years ago decided to live without money, is surviving and thriving. He has plans for a new venture and he just got engaged.</a:t>
            </a:r>
          </a:p>
          <a:p>
            <a:r>
              <a:rPr lang="en-US" dirty="0"/>
              <a:t>IT WAS 2008 and news of the deep-rooted problems in the financial industry had begun to hit the headlines. People were losing their jobs and their homes, and the institutions we perceived to be the bedrock of our society were crumbling around us. Within days we were on the verge of an </a:t>
            </a:r>
            <a:r>
              <a:rPr lang="ru-RU" dirty="0"/>
              <a:t>"</a:t>
            </a:r>
            <a:r>
              <a:rPr lang="en-US" dirty="0"/>
              <a:t>economic meltdown</a:t>
            </a:r>
            <a:r>
              <a:rPr lang="ru-RU" dirty="0"/>
              <a:t>"</a:t>
            </a:r>
            <a:r>
              <a:rPr lang="en-US" dirty="0"/>
              <a:t>. Whilst my heart despaired for the ordinary people</a:t>
            </a:r>
            <a:r>
              <a:rPr lang="uk-UA" dirty="0"/>
              <a:t>'</a:t>
            </a:r>
            <a:r>
              <a:rPr lang="en-US" dirty="0"/>
              <a:t>s lives that were being drastically affected by decisions made outside of their control, I remained insulated from it all through the unlikeliest of routes: I had just begun living completely without money.</a:t>
            </a:r>
          </a:p>
          <a:p>
            <a:r>
              <a:rPr lang="en-US" dirty="0"/>
              <a:t>Up to that point I had spent years feeling overwhelmed by the horrors I was witnessing around me — the mass extinction of species, </a:t>
            </a:r>
            <a:r>
              <a:rPr lang="en-US" dirty="0" err="1"/>
              <a:t>homogenisation</a:t>
            </a:r>
            <a:r>
              <a:rPr lang="en-US" dirty="0"/>
              <a:t> of cultures, </a:t>
            </a:r>
            <a:r>
              <a:rPr lang="en-US" dirty="0" err="1"/>
              <a:t>mechanisation</a:t>
            </a:r>
            <a:r>
              <a:rPr lang="en-US" dirty="0"/>
              <a:t> of our livelihoods and the general flat-packing of the Earth along the assembly line of industrial </a:t>
            </a:r>
            <a:r>
              <a:rPr lang="en-US" dirty="0" err="1"/>
              <a:t>civilisation</a:t>
            </a:r>
            <a:r>
              <a:rPr lang="en-US" dirty="0"/>
              <a:t>. I wanted to do something to act as a counter-friction to the cogs of the machine economy, which I believed were reducing our beautifully diverse world to cold, inanimate numbers. But as </a:t>
            </a:r>
            <a:r>
              <a:rPr lang="en-US" dirty="0" err="1"/>
              <a:t>globalisation</a:t>
            </a:r>
            <a:r>
              <a:rPr lang="en-US" dirty="0"/>
              <a:t> disempowers us through its sheer scale, I, like most of us, had absolutely no idea what meaningfully to do about any of it.</a:t>
            </a:r>
          </a:p>
          <a:p>
            <a:r>
              <a:rPr lang="en-US" dirty="0"/>
              <a:t>That all changed one day, after a long process of inquiry. I came to the understanding that, in general terms, these issues had a common denominator: they were symptoms of our perceived separation from the natural world and each other. This can seem like an abstract concept to grasp, but at its heart it means that, through various means, we have convinced ourselves that our own health is not dependent on the health of the Earth as a whole, and that somehow our fate is not linked to that of the intricate web of life we</a:t>
            </a:r>
            <a:r>
              <a:rPr lang="uk-UA" dirty="0"/>
              <a:t>'</a:t>
            </a:r>
            <a:r>
              <a:rPr lang="en-US" dirty="0"/>
              <a:t>re inextricably dependent on. Through this </a:t>
            </a:r>
            <a:r>
              <a:rPr lang="en-US" dirty="0" err="1"/>
              <a:t>realisation</a:t>
            </a:r>
            <a:r>
              <a:rPr lang="en-US" dirty="0"/>
              <a:t> came a second one: that money is the most potent tool we possess in creating and perpetuating this illusion of separation and independence.</a:t>
            </a:r>
          </a:p>
          <a:p>
            <a:r>
              <a:rPr lang="en-US" dirty="0"/>
              <a:t>Through its function as a medium of exchange, money allows us to consume products with components or ingredients from all over the Earth. On a short-term and often superficial level, this can seem like it has many benefits. What </a:t>
            </a:r>
            <a:r>
              <a:rPr lang="en-US" dirty="0" err="1"/>
              <a:t>wasn</a:t>
            </a:r>
            <a:r>
              <a:rPr lang="uk-UA" dirty="0"/>
              <a:t>'</a:t>
            </a:r>
            <a:r>
              <a:rPr lang="en-US" dirty="0"/>
              <a:t>t being spoken about at the time, however, were the unintended consequences of money, and like all technologies, it has far-reaching and deep consequences. Apart from its widely ignored psychological, emotional, spiritual and physical effects on us personally, it also affords us an unwise buffer from the abuses and massacres that occur throughout the supply chains of the products we consume, and all the social and ecological problems associated with that.</a:t>
            </a:r>
          </a:p>
          <a:p>
            <a:r>
              <a:rPr lang="en-US" dirty="0"/>
              <a:t>After speaking out about these for a time, I began to feel that talk was cheap. I was also embroiled in the world of money as much as the next person, and so my arguments felt arrogant and theoretical. How could I know if a life without money was even possible or desirable, and if it was, how would it feel as a human to live without money in a world increasingly addicted to it? So in 2008 I decided to live without money, as a one year experiment initially. </a:t>
            </a:r>
            <a:r>
              <a:rPr lang="en-US" dirty="0">
                <a:hlinkClick r:id="rId3"/>
              </a:rPr>
              <a:t>It became the greatest experience of my life</a:t>
            </a:r>
            <a:r>
              <a:rPr lang="en-US" dirty="0"/>
              <a:t>.</a:t>
            </a:r>
          </a:p>
          <a:p>
            <a:r>
              <a:rPr lang="en-US" dirty="0"/>
              <a:t>A lot has changed since I started out on this path, both in myself and the world around me. As the financial world began to crumble, it became clear to me that this </a:t>
            </a:r>
            <a:r>
              <a:rPr lang="uk-UA" dirty="0"/>
              <a:t>'</a:t>
            </a:r>
            <a:r>
              <a:rPr lang="en-US" dirty="0"/>
              <a:t>economic meltdown</a:t>
            </a:r>
            <a:r>
              <a:rPr lang="uk-UA" dirty="0"/>
              <a:t>'</a:t>
            </a:r>
            <a:r>
              <a:rPr lang="en-US" dirty="0"/>
              <a:t> was a misnomer; what it was, in fact, was a </a:t>
            </a:r>
            <a:r>
              <a:rPr lang="uk-UA" dirty="0"/>
              <a:t>'</a:t>
            </a:r>
            <a:r>
              <a:rPr lang="en-US" dirty="0"/>
              <a:t>financial meltdown</a:t>
            </a:r>
            <a:r>
              <a:rPr lang="uk-UA" dirty="0"/>
              <a:t>'</a:t>
            </a:r>
            <a:r>
              <a:rPr lang="en-US" dirty="0"/>
              <a:t>. Politicians and economists alike have been conflating </a:t>
            </a:r>
            <a:r>
              <a:rPr lang="uk-UA" dirty="0"/>
              <a:t>'</a:t>
            </a:r>
            <a:r>
              <a:rPr lang="en-US" dirty="0"/>
              <a:t>finance</a:t>
            </a:r>
            <a:r>
              <a:rPr lang="uk-UA" dirty="0"/>
              <a:t>'</a:t>
            </a:r>
            <a:r>
              <a:rPr lang="en-US" dirty="0"/>
              <a:t> with </a:t>
            </a:r>
            <a:r>
              <a:rPr lang="uk-UA" dirty="0"/>
              <a:t>'</a:t>
            </a:r>
            <a:r>
              <a:rPr lang="en-US" dirty="0"/>
              <a:t>economics</a:t>
            </a:r>
            <a:r>
              <a:rPr lang="uk-UA" dirty="0"/>
              <a:t>'</a:t>
            </a:r>
            <a:r>
              <a:rPr lang="en-US" dirty="0"/>
              <a:t> for so long that we can now only imagine an economy facilitated by money.</a:t>
            </a:r>
          </a:p>
          <a:p>
            <a:r>
              <a:rPr lang="en-US" b="1" dirty="0"/>
              <a:t>The man who lives without money</a:t>
            </a:r>
            <a:br>
              <a:rPr lang="en-US" dirty="0"/>
            </a:br>
            <a:r>
              <a:rPr lang="ru-RU" dirty="0"/>
              <a:t>"</a:t>
            </a:r>
            <a:r>
              <a:rPr lang="en-US" dirty="0"/>
              <a:t>If someone told me seven years ago, in my final year of a business and economics degree, that I</a:t>
            </a:r>
            <a:r>
              <a:rPr lang="uk-UA" dirty="0"/>
              <a:t>'</a:t>
            </a:r>
            <a:r>
              <a:rPr lang="en-US" dirty="0"/>
              <a:t>d now be living without money, I</a:t>
            </a:r>
            <a:r>
              <a:rPr lang="uk-UA" dirty="0"/>
              <a:t>'</a:t>
            </a:r>
            <a:r>
              <a:rPr lang="en-US" dirty="0"/>
              <a:t>d have probably choked on my microwaved ready meal...</a:t>
            </a:r>
            <a:r>
              <a:rPr lang="ru-RU" dirty="0"/>
              <a:t>"</a:t>
            </a:r>
            <a:br>
              <a:rPr lang="en-US" dirty="0"/>
            </a:br>
            <a:br>
              <a:rPr lang="en-US" dirty="0"/>
            </a:br>
            <a:r>
              <a:rPr lang="en-US" i="1" dirty="0"/>
              <a:t>Read the first part of Mark</a:t>
            </a:r>
            <a:r>
              <a:rPr lang="uk-UA" i="1" dirty="0"/>
              <a:t>'</a:t>
            </a:r>
            <a:r>
              <a:rPr lang="en-US" i="1" dirty="0"/>
              <a:t>s story </a:t>
            </a:r>
            <a:r>
              <a:rPr lang="en-US" i="1" dirty="0">
                <a:hlinkClick r:id="rId3"/>
              </a:rPr>
              <a:t>here</a:t>
            </a:r>
            <a:r>
              <a:rPr lang="en-US" i="1" dirty="0"/>
              <a:t>.</a:t>
            </a:r>
            <a:r>
              <a:rPr lang="en-US" dirty="0"/>
              <a:t> However, despite the headlines, another model — what anthropologists refer to as gift culture — was filling the void left by the dearth of money and credit. Economics, contrary to popular opinion, has very little to do with money; it is simply a social science concerned with how we meet our needs. Money is obviously one way of doing this. What I began learning in 2008 was that there are no end of ways you can meet your needs without money, and more than one way of being human in this world.</a:t>
            </a:r>
          </a:p>
          <a:p>
            <a:r>
              <a:rPr lang="en-US" dirty="0"/>
              <a:t>The gift economy has since become the only booming economy in the world. This ancient form has taken a very modern evolution, and much of it is now </a:t>
            </a:r>
            <a:r>
              <a:rPr lang="en-US" dirty="0" err="1"/>
              <a:t>organised</a:t>
            </a:r>
            <a:r>
              <a:rPr lang="en-US" dirty="0"/>
              <a:t> online. Many popular websites such as </a:t>
            </a:r>
            <a:r>
              <a:rPr lang="en-US" dirty="0">
                <a:hlinkClick r:id="rId5"/>
              </a:rPr>
              <a:t>Couch-surfing</a:t>
            </a:r>
            <a:r>
              <a:rPr lang="en-US" dirty="0"/>
              <a:t>, </a:t>
            </a:r>
            <a:r>
              <a:rPr lang="en-US" dirty="0">
                <a:hlinkClick r:id="rId6"/>
              </a:rPr>
              <a:t>Freeconomy</a:t>
            </a:r>
            <a:r>
              <a:rPr lang="en-US" dirty="0"/>
              <a:t> and </a:t>
            </a:r>
            <a:r>
              <a:rPr lang="en-US" dirty="0">
                <a:hlinkClick r:id="rId7"/>
              </a:rPr>
              <a:t>Freecycle </a:t>
            </a:r>
            <a:r>
              <a:rPr lang="en-US" dirty="0"/>
              <a:t>have seen an astronomical growth in membership as money has become scarcer, and more join every second. Many others projects, both local, national and global, are also helping people reduce their dependency on money. Thankfully this emerging movement is also moving away from its own dependence on industrial infrastructure, and ideas such as </a:t>
            </a:r>
            <a:r>
              <a:rPr lang="en-US" dirty="0" err="1"/>
              <a:t>Freeshops</a:t>
            </a:r>
            <a:r>
              <a:rPr lang="en-US" dirty="0"/>
              <a:t>, gift circles (regular meetings where people offer/request skills, tools, lifts, advice, stuff and so forth for free), clothes swapping parties and </a:t>
            </a:r>
            <a:r>
              <a:rPr lang="en-US" dirty="0" err="1"/>
              <a:t>freeskilling</a:t>
            </a:r>
            <a:r>
              <a:rPr lang="en-US" dirty="0"/>
              <a:t> evenings are quickly taking modern gift culture into a more personal, </a:t>
            </a:r>
            <a:r>
              <a:rPr lang="en-US" dirty="0" err="1"/>
              <a:t>localised</a:t>
            </a:r>
            <a:r>
              <a:rPr lang="en-US" dirty="0"/>
              <a:t> realm.</a:t>
            </a:r>
          </a:p>
          <a:p>
            <a:r>
              <a:rPr lang="en-US" dirty="0"/>
              <a:t>Life has changed for myself also. Three years after starting to live without money, I was lucky enough to meet someone who shared a similar outlook on life as myself, and within three months we were engaged. Next year we are planning a moneyless wedding. We want to show that you can have a celebration of love without burdening your first years of marital bliss with enormous debt ($37,500 is the average wedding spend), or racking up a hefty ecological footprint, in the process. The home-brew is already being made, and plans for the feast are being formulated. Instead of bringing presents and money for the bride and groom, friends and family will be invited to bring along something to be shared with everyone on the day: an instrument and a song, a bottle of raspberry wine, or their </a:t>
            </a:r>
            <a:r>
              <a:rPr lang="en-US" dirty="0" err="1"/>
              <a:t>favourite</a:t>
            </a:r>
            <a:r>
              <a:rPr lang="en-US" dirty="0"/>
              <a:t> dish. It will be based on participation instead of consumption.</a:t>
            </a:r>
          </a:p>
          <a:p>
            <a:r>
              <a:rPr lang="en-US" dirty="0"/>
              <a:t>We</a:t>
            </a:r>
            <a:r>
              <a:rPr lang="uk-UA" dirty="0"/>
              <a:t>'</a:t>
            </a:r>
            <a:r>
              <a:rPr lang="en-US" dirty="0" err="1"/>
              <a:t>ve</a:t>
            </a:r>
            <a:r>
              <a:rPr lang="en-US" dirty="0"/>
              <a:t> also just begun setting up a three acre small-holding in Ireland. We</a:t>
            </a:r>
            <a:r>
              <a:rPr lang="uk-UA" dirty="0"/>
              <a:t>'</a:t>
            </a:r>
            <a:r>
              <a:rPr lang="en-US" dirty="0" err="1"/>
              <a:t>ve</a:t>
            </a:r>
            <a:r>
              <a:rPr lang="en-US" dirty="0"/>
              <a:t> called it An Teach </a:t>
            </a:r>
            <a:r>
              <a:rPr lang="en-US" dirty="0" err="1"/>
              <a:t>Saor</a:t>
            </a:r>
            <a:r>
              <a:rPr lang="en-US" dirty="0"/>
              <a:t>, meaning The Free House in my mother tongue. Here we plan to merge fossil-fuel free permaculture principles with gift-based values. We</a:t>
            </a:r>
            <a:r>
              <a:rPr lang="uk-UA" dirty="0"/>
              <a:t>'</a:t>
            </a:r>
            <a:r>
              <a:rPr lang="en-US" dirty="0"/>
              <a:t>re integrating everything from forest gardening to pedal-powered washing machines and </a:t>
            </a:r>
            <a:r>
              <a:rPr lang="en-US" dirty="0" err="1"/>
              <a:t>humanure</a:t>
            </a:r>
            <a:r>
              <a:rPr lang="en-US" dirty="0"/>
              <a:t> composting systems, no-dig perennial crops to rocket stoves and </a:t>
            </a:r>
            <a:r>
              <a:rPr lang="en-US" dirty="0" err="1"/>
              <a:t>wormeries</a:t>
            </a:r>
            <a:r>
              <a:rPr lang="en-US" dirty="0"/>
              <a:t>, into one holistic culture. Augment that with music, storytelling and art and you have the potential to create truly sustainable ways of living.</a:t>
            </a:r>
          </a:p>
          <a:p>
            <a:r>
              <a:rPr lang="en-US" dirty="0"/>
              <a:t>Our aim, apart from living free and happy lives, is to create closed loop systems that require no ongoing external inputs. It </a:t>
            </a:r>
            <a:r>
              <a:rPr lang="en-US" dirty="0" err="1"/>
              <a:t>hasn</a:t>
            </a:r>
            <a:r>
              <a:rPr lang="uk-UA" dirty="0"/>
              <a:t>'</a:t>
            </a:r>
            <a:r>
              <a:rPr lang="en-US" dirty="0"/>
              <a:t>t got all the glamour and glitz of urban life, but I feel it gives me a great sense of freedom, peace, meaning and connection to the entire community of life mine is dependent on. Those are experiences that I believe money can never buy.</a:t>
            </a:r>
          </a:p>
          <a:p>
            <a:r>
              <a:rPr lang="en-US" i="1" dirty="0"/>
              <a:t>Mark Boyle is the author of </a:t>
            </a:r>
            <a:r>
              <a:rPr lang="en-US" dirty="0">
                <a:hlinkClick r:id="rId8"/>
              </a:rPr>
              <a:t>The Moneyless Man</a:t>
            </a:r>
            <a:r>
              <a:rPr lang="en-US" i="1" dirty="0"/>
              <a:t> and </a:t>
            </a:r>
            <a:r>
              <a:rPr lang="en-US" dirty="0">
                <a:hlinkClick r:id="rId9"/>
              </a:rPr>
              <a:t>The Moneyless Manifesto</a:t>
            </a:r>
            <a:r>
              <a:rPr lang="en-US" i="1" dirty="0"/>
              <a:t>, released by his publishers under a Creative Commons </a:t>
            </a:r>
            <a:r>
              <a:rPr lang="en-US" i="1" dirty="0" err="1"/>
              <a:t>licence</a:t>
            </a:r>
            <a:r>
              <a:rPr lang="en-US" i="1" dirty="0"/>
              <a:t>. He is the founder of </a:t>
            </a:r>
            <a:r>
              <a:rPr lang="en-US" i="1" dirty="0">
                <a:hlinkClick r:id="rId10"/>
              </a:rPr>
              <a:t>Freeconomy</a:t>
            </a:r>
            <a:r>
              <a:rPr lang="en-US" i="1" dirty="0"/>
              <a:t>. </a:t>
            </a:r>
          </a:p>
          <a:p>
            <a:r>
              <a:rPr lang="en-US" dirty="0"/>
              <a:t>http://</a:t>
            </a:r>
            <a:r>
              <a:rPr lang="en-US" dirty="0" err="1"/>
              <a:t>www.abc.net.au</a:t>
            </a:r>
            <a:r>
              <a:rPr lang="en-US" dirty="0"/>
              <a:t>/environment/articles/2013/10/09/3864668.htm accessed 30 Aug 2014</a:t>
            </a:r>
          </a:p>
          <a:p>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Our happiness comes from whether we seek God or money.  Which of these two do you seek more: knowing God or accumulating wealth</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Which pursuit takes more of your time? Or think about more</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Are you more interested in passing on to your children Jesus or money</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latin typeface="+mn-lt"/>
                <a:ea typeface="+mn-ea"/>
                <a:cs typeface="+mn-cs"/>
              </a:rPr>
              <a:t>Einstein said to live for others</a:t>
            </a:r>
            <a:r>
              <a:rPr lang="is-IS"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do you share your money?</a:t>
            </a:r>
            <a:r>
              <a:rPr lang="en-SG" dirty="0">
                <a:effectLst/>
              </a:rPr>
              <a:t> </a:t>
            </a:r>
            <a:endParaRPr lang="en-US" dirty="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OP Arabic OT Preaching</a:t>
            </a:r>
          </a:p>
          <a:p>
            <a:r>
              <a:rPr lang="en-US" dirty="0"/>
              <a:t>_____________</a:t>
            </a:r>
          </a:p>
          <a:p>
            <a:r>
              <a:rPr lang="en-US" dirty="0"/>
              <a:t>Common-</a:t>
            </a:r>
            <a:r>
              <a:rPr lang="en-US" dirty="0">
                <a:latin typeface="Arial" charset="0"/>
                <a:ea typeface="ＭＳ Ｐゴシック" charset="0"/>
              </a:rPr>
              <a:t>29</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18845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BF087A3-123A-664D-B3F6-48A85450A453}" type="slidenum">
              <a:rPr lang="en-US"/>
              <a:pPr>
                <a:defRPr/>
              </a:pPr>
              <a:t>‹#›</a:t>
            </a:fld>
            <a:endParaRPr lang="en-US"/>
          </a:p>
        </p:txBody>
      </p:sp>
    </p:spTree>
    <p:extLst>
      <p:ext uri="{BB962C8B-B14F-4D97-AF65-F5344CB8AC3E}">
        <p14:creationId xmlns:p14="http://schemas.microsoft.com/office/powerpoint/2010/main" val="3329810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DBF52FF-1C53-8A43-A362-255DDB4DB431}" type="slidenum">
              <a:rPr lang="en-US"/>
              <a:pPr>
                <a:defRPr/>
              </a:pPr>
              <a:t>‹#›</a:t>
            </a:fld>
            <a:endParaRPr lang="en-US"/>
          </a:p>
        </p:txBody>
      </p:sp>
    </p:spTree>
    <p:extLst>
      <p:ext uri="{BB962C8B-B14F-4D97-AF65-F5344CB8AC3E}">
        <p14:creationId xmlns:p14="http://schemas.microsoft.com/office/powerpoint/2010/main" val="2028902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2F68ADF-4921-F442-AAFE-464246EB6B81}" type="slidenum">
              <a:rPr lang="en-US"/>
              <a:pPr>
                <a:defRPr/>
              </a:pPr>
              <a:t>‹#›</a:t>
            </a:fld>
            <a:endParaRPr lang="en-US"/>
          </a:p>
        </p:txBody>
      </p:sp>
    </p:spTree>
    <p:extLst>
      <p:ext uri="{BB962C8B-B14F-4D97-AF65-F5344CB8AC3E}">
        <p14:creationId xmlns:p14="http://schemas.microsoft.com/office/powerpoint/2010/main" val="3798156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5DFCD6E-4373-6A4E-9728-344ED44072AC}" type="slidenum">
              <a:rPr lang="en-US"/>
              <a:pPr>
                <a:defRPr/>
              </a:pPr>
              <a:t>‹#›</a:t>
            </a:fld>
            <a:endParaRPr lang="en-US"/>
          </a:p>
        </p:txBody>
      </p:sp>
    </p:spTree>
    <p:extLst>
      <p:ext uri="{BB962C8B-B14F-4D97-AF65-F5344CB8AC3E}">
        <p14:creationId xmlns:p14="http://schemas.microsoft.com/office/powerpoint/2010/main" val="1762015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5490AA17-F213-B043-B5C0-FFE01FAD90A0}" type="slidenum">
              <a:rPr lang="en-US"/>
              <a:pPr>
                <a:defRPr/>
              </a:pPr>
              <a:t>‹#›</a:t>
            </a:fld>
            <a:endParaRPr lang="en-US"/>
          </a:p>
        </p:txBody>
      </p:sp>
    </p:spTree>
    <p:extLst>
      <p:ext uri="{BB962C8B-B14F-4D97-AF65-F5344CB8AC3E}">
        <p14:creationId xmlns:p14="http://schemas.microsoft.com/office/powerpoint/2010/main" val="1758749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206B807-AA06-594F-B51B-F477762B7A0A}" type="slidenum">
              <a:rPr lang="en-US"/>
              <a:pPr>
                <a:defRPr/>
              </a:pPr>
              <a:t>‹#›</a:t>
            </a:fld>
            <a:endParaRPr lang="en-US"/>
          </a:p>
        </p:txBody>
      </p:sp>
    </p:spTree>
    <p:extLst>
      <p:ext uri="{BB962C8B-B14F-4D97-AF65-F5344CB8AC3E}">
        <p14:creationId xmlns:p14="http://schemas.microsoft.com/office/powerpoint/2010/main" val="364722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65688FB9-6FE5-2448-9BC0-D8FFED616330}" type="slidenum">
              <a:rPr lang="en-US"/>
              <a:pPr>
                <a:defRPr/>
              </a:pPr>
              <a:t>‹#›</a:t>
            </a:fld>
            <a:endParaRPr lang="en-US"/>
          </a:p>
        </p:txBody>
      </p:sp>
    </p:spTree>
    <p:extLst>
      <p:ext uri="{BB962C8B-B14F-4D97-AF65-F5344CB8AC3E}">
        <p14:creationId xmlns:p14="http://schemas.microsoft.com/office/powerpoint/2010/main" val="3310582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AE2DC48-6B04-1A4C-8BC4-39FC0719E342}" type="slidenum">
              <a:rPr lang="en-US"/>
              <a:pPr>
                <a:defRPr/>
              </a:pPr>
              <a:t>‹#›</a:t>
            </a:fld>
            <a:endParaRPr lang="en-US"/>
          </a:p>
        </p:txBody>
      </p:sp>
    </p:spTree>
    <p:extLst>
      <p:ext uri="{BB962C8B-B14F-4D97-AF65-F5344CB8AC3E}">
        <p14:creationId xmlns:p14="http://schemas.microsoft.com/office/powerpoint/2010/main" val="3323997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11F1305-3967-4A41-968E-7B88B0C0D812}" type="slidenum">
              <a:rPr lang="en-US"/>
              <a:pPr>
                <a:defRPr/>
              </a:pPr>
              <a:t>‹#›</a:t>
            </a:fld>
            <a:endParaRPr lang="en-US"/>
          </a:p>
        </p:txBody>
      </p:sp>
    </p:spTree>
    <p:extLst>
      <p:ext uri="{BB962C8B-B14F-4D97-AF65-F5344CB8AC3E}">
        <p14:creationId xmlns:p14="http://schemas.microsoft.com/office/powerpoint/2010/main" val="2803370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4436C3-CB7B-E645-93BE-3702475DBC58}" type="slidenum">
              <a:rPr lang="en-US"/>
              <a:pPr>
                <a:defRPr/>
              </a:pPr>
              <a:t>‹#›</a:t>
            </a:fld>
            <a:endParaRPr lang="en-US"/>
          </a:p>
        </p:txBody>
      </p:sp>
    </p:spTree>
    <p:extLst>
      <p:ext uri="{BB962C8B-B14F-4D97-AF65-F5344CB8AC3E}">
        <p14:creationId xmlns:p14="http://schemas.microsoft.com/office/powerpoint/2010/main" val="41040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17D5A61-93F7-AB4A-B607-31885549D78B}" type="slidenum">
              <a:rPr lang="en-US"/>
              <a:pPr>
                <a:defRPr/>
              </a:pPr>
              <a:t>‹#›</a:t>
            </a:fld>
            <a:endParaRPr lang="en-US"/>
          </a:p>
        </p:txBody>
      </p:sp>
    </p:spTree>
    <p:extLst>
      <p:ext uri="{BB962C8B-B14F-4D97-AF65-F5344CB8AC3E}">
        <p14:creationId xmlns:p14="http://schemas.microsoft.com/office/powerpoint/2010/main" val="3627918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0547E08-48C5-6645-AE6D-EF36BD606F65}" type="slidenum">
              <a:rPr lang="en-US"/>
              <a:pPr>
                <a:defRPr/>
              </a:pPr>
              <a:t>‹#›</a:t>
            </a:fld>
            <a:endParaRPr lang="en-US"/>
          </a:p>
        </p:txBody>
      </p:sp>
    </p:spTree>
    <p:extLst>
      <p:ext uri="{BB962C8B-B14F-4D97-AF65-F5344CB8AC3E}">
        <p14:creationId xmlns:p14="http://schemas.microsoft.com/office/powerpoint/2010/main" val="6294298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A305CB2E-1AB1-944B-9D6B-DF9EC1B1AC7A}" type="slidenum">
              <a:rPr lang="en-US"/>
              <a:pPr>
                <a:defRPr/>
              </a:pPr>
              <a:t>‹#›</a:t>
            </a:fld>
            <a:endParaRPr lang="en-US"/>
          </a:p>
        </p:txBody>
      </p:sp>
    </p:spTree>
    <p:extLst>
      <p:ext uri="{BB962C8B-B14F-4D97-AF65-F5344CB8AC3E}">
        <p14:creationId xmlns:p14="http://schemas.microsoft.com/office/powerpoint/2010/main" val="4107967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224F2A2-74EF-5F49-80A9-32EC32D394CE}" type="datetimeFigureOut">
              <a:rPr lang="en-US" smtClean="0">
                <a:solidFill>
                  <a:prstClr val="black">
                    <a:tint val="75000"/>
                  </a:prstClr>
                </a:solidFill>
                <a:latin typeface="Arial"/>
              </a:rPr>
              <a:pPr/>
              <a:t>5/24/24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C43E7624-54BF-F048-ADE9-C7E0B55810C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2016336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24F2A2-74EF-5F49-80A9-32EC32D394CE}" type="datetimeFigureOut">
              <a:rPr lang="en-US" smtClean="0">
                <a:solidFill>
                  <a:prstClr val="black">
                    <a:tint val="75000"/>
                  </a:prstClr>
                </a:solidFill>
                <a:latin typeface="Arial"/>
              </a:rPr>
              <a:pPr/>
              <a:t>5/24/24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C43E7624-54BF-F048-ADE9-C7E0B55810C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5442343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24F2A2-74EF-5F49-80A9-32EC32D394CE}" type="datetimeFigureOut">
              <a:rPr lang="en-US" smtClean="0">
                <a:solidFill>
                  <a:prstClr val="black">
                    <a:tint val="75000"/>
                  </a:prstClr>
                </a:solidFill>
                <a:latin typeface="Arial"/>
              </a:rPr>
              <a:pPr/>
              <a:t>5/24/24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C43E7624-54BF-F048-ADE9-C7E0B55810C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551608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224F2A2-74EF-5F49-80A9-32EC32D394CE}" type="datetimeFigureOut">
              <a:rPr lang="en-US" smtClean="0">
                <a:solidFill>
                  <a:prstClr val="black">
                    <a:tint val="75000"/>
                  </a:prstClr>
                </a:solidFill>
                <a:latin typeface="Arial"/>
              </a:rPr>
              <a:pPr/>
              <a:t>5/24/24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C43E7624-54BF-F048-ADE9-C7E0B55810C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7931346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24F2A2-74EF-5F49-80A9-32EC32D394CE}" type="datetimeFigureOut">
              <a:rPr lang="en-US" smtClean="0">
                <a:solidFill>
                  <a:prstClr val="black">
                    <a:tint val="75000"/>
                  </a:prstClr>
                </a:solidFill>
                <a:latin typeface="Arial"/>
              </a:rPr>
              <a:pPr/>
              <a:t>5/24/24</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C43E7624-54BF-F048-ADE9-C7E0B55810C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28319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224F2A2-74EF-5F49-80A9-32EC32D394CE}" type="datetimeFigureOut">
              <a:rPr lang="en-US" smtClean="0">
                <a:solidFill>
                  <a:prstClr val="black">
                    <a:tint val="75000"/>
                  </a:prstClr>
                </a:solidFill>
                <a:latin typeface="Arial"/>
              </a:rPr>
              <a:pPr/>
              <a:t>5/24/24</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C43E7624-54BF-F048-ADE9-C7E0B55810C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5755288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24F2A2-74EF-5F49-80A9-32EC32D394CE}" type="datetimeFigureOut">
              <a:rPr lang="en-US" smtClean="0">
                <a:solidFill>
                  <a:prstClr val="black">
                    <a:tint val="75000"/>
                  </a:prstClr>
                </a:solidFill>
                <a:latin typeface="Arial"/>
              </a:rPr>
              <a:pPr/>
              <a:t>5/24/24</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C43E7624-54BF-F048-ADE9-C7E0B55810C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1300663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24F2A2-74EF-5F49-80A9-32EC32D394CE}" type="datetimeFigureOut">
              <a:rPr lang="en-US" smtClean="0">
                <a:solidFill>
                  <a:prstClr val="black">
                    <a:tint val="75000"/>
                  </a:prstClr>
                </a:solidFill>
                <a:latin typeface="Arial"/>
              </a:rPr>
              <a:pPr/>
              <a:t>5/24/24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C43E7624-54BF-F048-ADE9-C7E0B55810C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5964760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24F2A2-74EF-5F49-80A9-32EC32D394CE}" type="datetimeFigureOut">
              <a:rPr lang="en-US" smtClean="0">
                <a:solidFill>
                  <a:prstClr val="black">
                    <a:tint val="75000"/>
                  </a:prstClr>
                </a:solidFill>
                <a:latin typeface="Arial"/>
              </a:rPr>
              <a:pPr/>
              <a:t>5/24/24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C43E7624-54BF-F048-ADE9-C7E0B55810C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5482157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24F2A2-74EF-5F49-80A9-32EC32D394CE}" type="datetimeFigureOut">
              <a:rPr lang="en-US" smtClean="0">
                <a:solidFill>
                  <a:prstClr val="black">
                    <a:tint val="75000"/>
                  </a:prstClr>
                </a:solidFill>
                <a:latin typeface="Arial"/>
              </a:rPr>
              <a:pPr/>
              <a:t>5/24/24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C43E7624-54BF-F048-ADE9-C7E0B55810C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2153736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24F2A2-74EF-5F49-80A9-32EC32D394CE}" type="datetimeFigureOut">
              <a:rPr lang="en-US" smtClean="0">
                <a:solidFill>
                  <a:prstClr val="black">
                    <a:tint val="75000"/>
                  </a:prstClr>
                </a:solidFill>
                <a:latin typeface="Arial"/>
              </a:rPr>
              <a:pPr/>
              <a:t>5/24/24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C43E7624-54BF-F048-ADE9-C7E0B55810C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7693694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1F9AB7E-EE84-A448-B56E-927658C469B6}" type="slidenum">
              <a:rPr lang="en-US"/>
              <a:pPr>
                <a:defRPr/>
              </a:pPr>
              <a:t>‹#›</a:t>
            </a:fld>
            <a:endParaRPr lang="en-US"/>
          </a:p>
        </p:txBody>
      </p:sp>
    </p:spTree>
    <p:extLst>
      <p:ext uri="{BB962C8B-B14F-4D97-AF65-F5344CB8AC3E}">
        <p14:creationId xmlns:p14="http://schemas.microsoft.com/office/powerpoint/2010/main" val="17413966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1C992F2-44A8-D244-932C-F3265202B4EA}" type="slidenum">
              <a:rPr lang="en-US"/>
              <a:pPr>
                <a:defRPr/>
              </a:pPr>
              <a:t>‹#›</a:t>
            </a:fld>
            <a:endParaRPr lang="en-US"/>
          </a:p>
        </p:txBody>
      </p:sp>
    </p:spTree>
    <p:extLst>
      <p:ext uri="{BB962C8B-B14F-4D97-AF65-F5344CB8AC3E}">
        <p14:creationId xmlns:p14="http://schemas.microsoft.com/office/powerpoint/2010/main" val="1034195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38BFA3-9F77-9D43-90E8-29157309B708}" type="slidenum">
              <a:rPr lang="en-US"/>
              <a:pPr>
                <a:defRPr/>
              </a:pPr>
              <a:t>‹#›</a:t>
            </a:fld>
            <a:endParaRPr lang="en-US"/>
          </a:p>
        </p:txBody>
      </p:sp>
    </p:spTree>
    <p:extLst>
      <p:ext uri="{BB962C8B-B14F-4D97-AF65-F5344CB8AC3E}">
        <p14:creationId xmlns:p14="http://schemas.microsoft.com/office/powerpoint/2010/main" val="4831075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F221CFD-7E04-9C4C-B7C1-96FEC2B8FAED}" type="slidenum">
              <a:rPr lang="en-US"/>
              <a:pPr>
                <a:defRPr/>
              </a:pPr>
              <a:t>‹#›</a:t>
            </a:fld>
            <a:endParaRPr lang="en-US"/>
          </a:p>
        </p:txBody>
      </p:sp>
    </p:spTree>
    <p:extLst>
      <p:ext uri="{BB962C8B-B14F-4D97-AF65-F5344CB8AC3E}">
        <p14:creationId xmlns:p14="http://schemas.microsoft.com/office/powerpoint/2010/main" val="42267611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E5578B-FF68-0042-B0B0-4AE9927A6940}" type="slidenum">
              <a:rPr lang="en-US"/>
              <a:pPr>
                <a:defRPr/>
              </a:pPr>
              <a:t>‹#›</a:t>
            </a:fld>
            <a:endParaRPr lang="en-US"/>
          </a:p>
        </p:txBody>
      </p:sp>
    </p:spTree>
    <p:extLst>
      <p:ext uri="{BB962C8B-B14F-4D97-AF65-F5344CB8AC3E}">
        <p14:creationId xmlns:p14="http://schemas.microsoft.com/office/powerpoint/2010/main" val="39244051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B5B0D19-50DE-0047-A6EC-BBBCA219AE91}" type="slidenum">
              <a:rPr lang="en-US"/>
              <a:pPr>
                <a:defRPr/>
              </a:pPr>
              <a:t>‹#›</a:t>
            </a:fld>
            <a:endParaRPr lang="en-US"/>
          </a:p>
        </p:txBody>
      </p:sp>
    </p:spTree>
    <p:extLst>
      <p:ext uri="{BB962C8B-B14F-4D97-AF65-F5344CB8AC3E}">
        <p14:creationId xmlns:p14="http://schemas.microsoft.com/office/powerpoint/2010/main" val="7079252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9C1B9710-A218-E84F-8654-74584C2FDB8A}" type="slidenum">
              <a:rPr lang="en-US"/>
              <a:pPr>
                <a:defRPr/>
              </a:pPr>
              <a:t>‹#›</a:t>
            </a:fld>
            <a:endParaRPr lang="en-US"/>
          </a:p>
        </p:txBody>
      </p:sp>
    </p:spTree>
    <p:extLst>
      <p:ext uri="{BB962C8B-B14F-4D97-AF65-F5344CB8AC3E}">
        <p14:creationId xmlns:p14="http://schemas.microsoft.com/office/powerpoint/2010/main" val="27311355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00BCBF1-1E15-234E-8E57-9A08863B08DB}" type="slidenum">
              <a:rPr lang="en-US"/>
              <a:pPr>
                <a:defRPr/>
              </a:pPr>
              <a:t>‹#›</a:t>
            </a:fld>
            <a:endParaRPr lang="en-US"/>
          </a:p>
        </p:txBody>
      </p:sp>
    </p:spTree>
    <p:extLst>
      <p:ext uri="{BB962C8B-B14F-4D97-AF65-F5344CB8AC3E}">
        <p14:creationId xmlns:p14="http://schemas.microsoft.com/office/powerpoint/2010/main" val="42099038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926DF43-F34A-B44E-AF7A-34D403A4AB99}" type="slidenum">
              <a:rPr lang="en-US"/>
              <a:pPr>
                <a:defRPr/>
              </a:pPr>
              <a:t>‹#›</a:t>
            </a:fld>
            <a:endParaRPr lang="en-US"/>
          </a:p>
        </p:txBody>
      </p:sp>
    </p:spTree>
    <p:extLst>
      <p:ext uri="{BB962C8B-B14F-4D97-AF65-F5344CB8AC3E}">
        <p14:creationId xmlns:p14="http://schemas.microsoft.com/office/powerpoint/2010/main" val="3365128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57EE6F-89C0-144F-9A6F-4A29E8CB3F67}" type="slidenum">
              <a:rPr lang="en-US"/>
              <a:pPr>
                <a:defRPr/>
              </a:pPr>
              <a:t>‹#›</a:t>
            </a:fld>
            <a:endParaRPr lang="en-US"/>
          </a:p>
        </p:txBody>
      </p:sp>
    </p:spTree>
    <p:extLst>
      <p:ext uri="{BB962C8B-B14F-4D97-AF65-F5344CB8AC3E}">
        <p14:creationId xmlns:p14="http://schemas.microsoft.com/office/powerpoint/2010/main" val="12300258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6EAF88B-182E-6F40-8AD5-31231903959A}" type="slidenum">
              <a:rPr lang="en-US"/>
              <a:pPr>
                <a:defRPr/>
              </a:pPr>
              <a:t>‹#›</a:t>
            </a:fld>
            <a:endParaRPr lang="en-US"/>
          </a:p>
        </p:txBody>
      </p:sp>
    </p:spTree>
    <p:extLst>
      <p:ext uri="{BB962C8B-B14F-4D97-AF65-F5344CB8AC3E}">
        <p14:creationId xmlns:p14="http://schemas.microsoft.com/office/powerpoint/2010/main" val="32849761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15F778C-41F0-A44B-90CA-8CDCE80FE9E6}" type="slidenum">
              <a:rPr lang="en-US"/>
              <a:pPr>
                <a:defRPr/>
              </a:pPr>
              <a:t>‹#›</a:t>
            </a:fld>
            <a:endParaRPr lang="en-US"/>
          </a:p>
        </p:txBody>
      </p:sp>
    </p:spTree>
    <p:extLst>
      <p:ext uri="{BB962C8B-B14F-4D97-AF65-F5344CB8AC3E}">
        <p14:creationId xmlns:p14="http://schemas.microsoft.com/office/powerpoint/2010/main" val="238676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3445E820-A3DA-B34F-B2B6-D6E451276F28}" type="slidenum">
              <a:rPr lang="en-US"/>
              <a:pPr>
                <a:defRPr/>
              </a:pPr>
              <a:t>‹#›</a:t>
            </a:fld>
            <a:endParaRPr lang="en-US"/>
          </a:p>
        </p:txBody>
      </p:sp>
    </p:spTree>
    <p:extLst>
      <p:ext uri="{BB962C8B-B14F-4D97-AF65-F5344CB8AC3E}">
        <p14:creationId xmlns:p14="http://schemas.microsoft.com/office/powerpoint/2010/main" val="4271926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BCE96F82-B17B-4745-80AC-0C2886684728}"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6977858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24F2A2-74EF-5F49-80A9-32EC32D394CE}" type="datetimeFigureOut">
              <a:rPr lang="en-US" smtClean="0">
                <a:solidFill>
                  <a:prstClr val="black">
                    <a:tint val="75000"/>
                  </a:prstClr>
                </a:solidFill>
                <a:latin typeface="Arial"/>
              </a:rPr>
              <a:pPr/>
              <a:t>5/24/24</a:t>
            </a:fld>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3E7624-54BF-F048-ADE9-C7E0B55810C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43448329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89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03B5D9BB-0D7D-B743-BE3F-DB2A53AB4246}" type="slidenum">
              <a:rPr lang="en-US"/>
              <a:pPr>
                <a:defRPr/>
              </a:pPr>
              <a:t>‹#›</a:t>
            </a:fld>
            <a:endParaRPr lang="en-US"/>
          </a:p>
        </p:txBody>
      </p:sp>
    </p:spTree>
    <p:extLst>
      <p:ext uri="{BB962C8B-B14F-4D97-AF65-F5344CB8AC3E}">
        <p14:creationId xmlns:p14="http://schemas.microsoft.com/office/powerpoint/2010/main" val="346458210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6.xml"/><Relationship Id="rId1" Type="http://schemas.openxmlformats.org/officeDocument/2006/relationships/slideLayout" Target="../slideLayouts/slideLayout38.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8.xm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9.xml"/><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0.xml"/><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7909507-9C12-0BC1-7DE4-05AF81045B47}"/>
              </a:ext>
            </a:extLst>
          </p:cNvPr>
          <p:cNvSpPr/>
          <p:nvPr/>
        </p:nvSpPr>
        <p:spPr bwMode="auto">
          <a:xfrm>
            <a:off x="1678898" y="0"/>
            <a:ext cx="5816184" cy="5205033"/>
          </a:xfrm>
          <a:prstGeom prst="rect">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ectangle 2"/>
          <p:cNvSpPr txBox="1">
            <a:spLocks noChangeArrowheads="1"/>
          </p:cNvSpPr>
          <p:nvPr/>
        </p:nvSpPr>
        <p:spPr bwMode="auto">
          <a:xfrm>
            <a:off x="-26844" y="507019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الجامعة 5: 8-6: 9</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2082800" y="110043"/>
            <a:ext cx="4978400" cy="5080000"/>
          </a:xfrm>
          <a:prstGeom prst="rect">
            <a:avLst/>
          </a:prstGeom>
        </p:spPr>
      </p:pic>
      <p:sp>
        <p:nvSpPr>
          <p:cNvPr id="6" name="Text Box 5"/>
          <p:cNvSpPr txBox="1">
            <a:spLocks noChangeArrowheads="1"/>
          </p:cNvSpPr>
          <p:nvPr/>
        </p:nvSpPr>
        <p:spPr bwMode="auto">
          <a:xfrm>
            <a:off x="-23813" y="607783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CICFamily.com • BibleStudyDownloads.org</a:t>
            </a:r>
          </a:p>
        </p:txBody>
      </p:sp>
      <p:sp>
        <p:nvSpPr>
          <p:cNvPr id="3" name="Rounded Rectangle 2">
            <a:extLst>
              <a:ext uri="{FF2B5EF4-FFF2-40B4-BE49-F238E27FC236}">
                <a16:creationId xmlns:a16="http://schemas.microsoft.com/office/drawing/2014/main" id="{58996E50-50BC-B474-68EA-1F9C4CD0E1E9}"/>
              </a:ext>
            </a:extLst>
          </p:cNvPr>
          <p:cNvSpPr/>
          <p:nvPr/>
        </p:nvSpPr>
        <p:spPr bwMode="auto">
          <a:xfrm rot="18953939">
            <a:off x="1734262" y="1068044"/>
            <a:ext cx="3230540" cy="884420"/>
          </a:xfrm>
          <a:prstGeom prst="round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Rounded Rectangle 4">
            <a:extLst>
              <a:ext uri="{FF2B5EF4-FFF2-40B4-BE49-F238E27FC236}">
                <a16:creationId xmlns:a16="http://schemas.microsoft.com/office/drawing/2014/main" id="{04A5FD07-B718-183B-DAF6-AD7BA20B749A}"/>
              </a:ext>
            </a:extLst>
          </p:cNvPr>
          <p:cNvSpPr/>
          <p:nvPr/>
        </p:nvSpPr>
        <p:spPr bwMode="auto">
          <a:xfrm rot="2698602">
            <a:off x="3880660" y="993594"/>
            <a:ext cx="3594880" cy="884420"/>
          </a:xfrm>
          <a:prstGeom prst="round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00098" name="Rectangle 2"/>
          <p:cNvSpPr>
            <a:spLocks noGrp="1" noChangeArrowheads="1"/>
          </p:cNvSpPr>
          <p:nvPr>
            <p:ph type="ctrTitle"/>
          </p:nvPr>
        </p:nvSpPr>
        <p:spPr>
          <a:xfrm>
            <a:off x="1531597" y="-1462377"/>
            <a:ext cx="5730565" cy="1150938"/>
          </a:xfrm>
          <a:effectLst/>
        </p:spPr>
        <p:txBody>
          <a:bodyPr/>
          <a:lstStyle/>
          <a:p>
            <a:pPr>
              <a:defRPr/>
            </a:pPr>
            <a:r>
              <a:rPr lang="ar-JO" sz="8000" dirty="0">
                <a:solidFill>
                  <a:srgbClr val="02B5AE"/>
                </a:solidFill>
                <a:effectLst/>
                <a:ea typeface="ＭＳ Ｐゴシック" charset="0"/>
              </a:rPr>
              <a:t>شؤون المال</a:t>
            </a:r>
            <a:endParaRPr lang="en-US" sz="8000" dirty="0">
              <a:solidFill>
                <a:srgbClr val="02B5AE"/>
              </a:solidFill>
              <a:effectLst/>
              <a:ea typeface="ＭＳ Ｐゴシック" charset="0"/>
            </a:endParaRPr>
          </a:p>
        </p:txBody>
      </p:sp>
      <p:sp>
        <p:nvSpPr>
          <p:cNvPr id="9" name="Rectangle 2">
            <a:extLst>
              <a:ext uri="{FF2B5EF4-FFF2-40B4-BE49-F238E27FC236}">
                <a16:creationId xmlns:a16="http://schemas.microsoft.com/office/drawing/2014/main" id="{4F655000-D00B-3D93-DAB2-EA33ED5C186B}"/>
              </a:ext>
            </a:extLst>
          </p:cNvPr>
          <p:cNvSpPr txBox="1">
            <a:spLocks noChangeArrowheads="1"/>
          </p:cNvSpPr>
          <p:nvPr/>
        </p:nvSpPr>
        <p:spPr bwMode="auto">
          <a:xfrm rot="19149812">
            <a:off x="1636833" y="1012381"/>
            <a:ext cx="3079137" cy="110927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9600" kern="0" dirty="0">
                <a:solidFill>
                  <a:srgbClr val="02B5AE"/>
                </a:solidFill>
                <a:effectLst/>
                <a:ea typeface="ＭＳ Ｐゴシック" charset="0"/>
              </a:rPr>
              <a:t>المال</a:t>
            </a:r>
            <a:endParaRPr lang="en-US" sz="9600" kern="0" dirty="0">
              <a:solidFill>
                <a:srgbClr val="02B5AE"/>
              </a:solidFill>
              <a:effectLst/>
              <a:ea typeface="ＭＳ Ｐゴシック" charset="0"/>
            </a:endParaRPr>
          </a:p>
        </p:txBody>
      </p:sp>
      <p:sp>
        <p:nvSpPr>
          <p:cNvPr id="11" name="Rounded Rectangle 10">
            <a:extLst>
              <a:ext uri="{FF2B5EF4-FFF2-40B4-BE49-F238E27FC236}">
                <a16:creationId xmlns:a16="http://schemas.microsoft.com/office/drawing/2014/main" id="{77CF9195-32DF-9ECC-9ECB-038D4FD0E626}"/>
              </a:ext>
            </a:extLst>
          </p:cNvPr>
          <p:cNvSpPr/>
          <p:nvPr/>
        </p:nvSpPr>
        <p:spPr bwMode="auto">
          <a:xfrm rot="8079212">
            <a:off x="4155080" y="3725678"/>
            <a:ext cx="3334717" cy="365760"/>
          </a:xfrm>
          <a:prstGeom prst="round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0" name="Rectangle 2">
            <a:extLst>
              <a:ext uri="{FF2B5EF4-FFF2-40B4-BE49-F238E27FC236}">
                <a16:creationId xmlns:a16="http://schemas.microsoft.com/office/drawing/2014/main" id="{E5A60A2C-DCE1-0A14-0285-0940EFEBF1F3}"/>
              </a:ext>
            </a:extLst>
          </p:cNvPr>
          <p:cNvSpPr txBox="1">
            <a:spLocks noChangeArrowheads="1"/>
          </p:cNvSpPr>
          <p:nvPr/>
        </p:nvSpPr>
        <p:spPr bwMode="auto">
          <a:xfrm rot="2762929">
            <a:off x="4466213" y="1069103"/>
            <a:ext cx="3231568" cy="1150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9600" kern="0" dirty="0">
                <a:solidFill>
                  <a:srgbClr val="02B5AE"/>
                </a:solidFill>
                <a:effectLst/>
                <a:ea typeface="ＭＳ Ｐゴシック" charset="0"/>
              </a:rPr>
              <a:t>شؤون</a:t>
            </a:r>
            <a:endParaRPr lang="en-US" sz="9600" kern="0" dirty="0">
              <a:solidFill>
                <a:srgbClr val="02B5AE"/>
              </a:solidFill>
              <a:effectLst/>
              <a:ea typeface="ＭＳ Ｐゴシック" charset="0"/>
            </a:endParaRPr>
          </a:p>
        </p:txBody>
      </p:sp>
    </p:spTree>
    <p:extLst>
      <p:ext uri="{BB962C8B-B14F-4D97-AF65-F5344CB8AC3E}">
        <p14:creationId xmlns:p14="http://schemas.microsoft.com/office/powerpoint/2010/main" val="328480687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84092" y="1475181"/>
            <a:ext cx="5816600" cy="46101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63030"/>
            <a:ext cx="9143999" cy="852050"/>
          </a:xfrm>
          <a:effectLst/>
        </p:spPr>
        <p:txBody>
          <a:bodyPr/>
          <a:lstStyle/>
          <a:p>
            <a:pPr>
              <a:defRPr/>
            </a:pPr>
            <a:r>
              <a:rPr lang="ar-JO" dirty="0">
                <a:solidFill>
                  <a:srgbClr val="000000"/>
                </a:solidFill>
                <a:effectLst/>
                <a:ea typeface="ＭＳ Ｐゴシック" charset="0"/>
              </a:rPr>
              <a:t>مال أكثر = سعادة أكثر؟</a:t>
            </a:r>
            <a:endParaRPr lang="en-US" dirty="0">
              <a:solidFill>
                <a:srgbClr val="000000"/>
              </a:solidFill>
              <a:effectLst/>
              <a:ea typeface="ＭＳ Ｐゴシック" charset="0"/>
            </a:endParaRPr>
          </a:p>
        </p:txBody>
      </p:sp>
      <p:sp>
        <p:nvSpPr>
          <p:cNvPr id="6" name="Rectangle 2"/>
          <p:cNvSpPr txBox="1">
            <a:spLocks noChangeArrowheads="1"/>
          </p:cNvSpPr>
          <p:nvPr/>
        </p:nvSpPr>
        <p:spPr bwMode="auto">
          <a:xfrm>
            <a:off x="1090483" y="1475181"/>
            <a:ext cx="3220120" cy="705526"/>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السعادة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4977728" y="5511810"/>
            <a:ext cx="3220120" cy="705526"/>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المال</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6121792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1" y="3796991"/>
            <a:ext cx="3166150" cy="1808703"/>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solidFill>
                  <a:srgbClr val="000000"/>
                </a:solidFill>
                <a:latin typeface="Arial" panose="020B0604020202020204" pitchFamily="34" charset="0"/>
                <a:ea typeface="ＭＳ Ｐゴシック" charset="0"/>
                <a:cs typeface="Arial" panose="020B0604020202020204" pitchFamily="34" charset="0"/>
              </a:rPr>
              <a:t>يوحنا</a:t>
            </a:r>
            <a:endParaRPr lang="en-US" sz="1000" b="1" dirty="0">
              <a:solidFill>
                <a:srgbClr val="000000"/>
              </a:solidFill>
              <a:latin typeface="Arial" panose="020B0604020202020204" pitchFamily="34" charset="0"/>
              <a:ea typeface="ＭＳ Ｐゴシック" charset="0"/>
              <a:cs typeface="Arial" panose="020B0604020202020204" pitchFamily="34" charset="0"/>
            </a:endParaRPr>
          </a:p>
          <a:p>
            <a:pPr>
              <a:defRPr/>
            </a:pPr>
            <a:endParaRPr lang="en-US" sz="900" b="1" dirty="0">
              <a:solidFill>
                <a:srgbClr val="000000"/>
              </a:solidFill>
              <a:latin typeface="Arial" panose="020B0604020202020204" pitchFamily="34" charset="0"/>
              <a:ea typeface="ＭＳ Ｐゴシック" charset="0"/>
              <a:cs typeface="Arial" panose="020B0604020202020204" pitchFamily="34" charset="0"/>
            </a:endParaRPr>
          </a:p>
          <a:p>
            <a:pPr algn="l">
              <a:defRPr/>
            </a:pPr>
            <a:r>
              <a:rPr lang="ar-JO" sz="3200" b="1" dirty="0">
                <a:solidFill>
                  <a:srgbClr val="000000"/>
                </a:solidFill>
                <a:latin typeface="Arial" panose="020B0604020202020204" pitchFamily="34" charset="0"/>
                <a:ea typeface="ＭＳ Ｐゴシック" charset="0"/>
                <a:cs typeface="Arial" panose="020B0604020202020204" pitchFamily="34" charset="0"/>
              </a:rPr>
              <a:t>يمتلك 300000$</a:t>
            </a:r>
            <a:endParaRPr lang="en-US" sz="3200" b="1" dirty="0">
              <a:solidFill>
                <a:srgbClr val="000000"/>
              </a:solidFill>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15080"/>
            <a:ext cx="9087034" cy="276221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63030"/>
            <a:ext cx="9143999" cy="852050"/>
          </a:xfrm>
          <a:effectLst/>
        </p:spPr>
        <p:txBody>
          <a:bodyPr/>
          <a:lstStyle/>
          <a:p>
            <a:pPr>
              <a:defRPr/>
            </a:pPr>
            <a:r>
              <a:rPr lang="ar-JO" b="1" dirty="0">
                <a:solidFill>
                  <a:srgbClr val="000000"/>
                </a:solidFill>
                <a:latin typeface="Arial" panose="020B0604020202020204" pitchFamily="34" charset="0"/>
                <a:ea typeface="ＭＳ Ｐゴシック" charset="0"/>
                <a:cs typeface="Arial" panose="020B0604020202020204" pitchFamily="34" charset="0"/>
              </a:rPr>
              <a:t>مكال أكثر = سعادة أكثر؟</a:t>
            </a:r>
            <a:endParaRPr lang="en-US" b="1" dirty="0">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2938151" y="3796991"/>
            <a:ext cx="2916193" cy="1808703"/>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solidFill>
                  <a:srgbClr val="000000"/>
                </a:solidFill>
                <a:latin typeface="Arial" panose="020B0604020202020204" pitchFamily="34" charset="0"/>
                <a:ea typeface="ＭＳ Ｐゴシック" charset="0"/>
                <a:cs typeface="Arial" panose="020B0604020202020204" pitchFamily="34" charset="0"/>
              </a:rPr>
              <a:t>داود</a:t>
            </a:r>
            <a:endParaRPr lang="en-US" sz="1000" b="1" dirty="0">
              <a:solidFill>
                <a:srgbClr val="000000"/>
              </a:solidFill>
              <a:latin typeface="Arial" panose="020B0604020202020204" pitchFamily="34" charset="0"/>
              <a:ea typeface="ＭＳ Ｐゴシック" charset="0"/>
              <a:cs typeface="Arial" panose="020B0604020202020204" pitchFamily="34" charset="0"/>
            </a:endParaRPr>
          </a:p>
          <a:p>
            <a:pPr>
              <a:defRPr/>
            </a:pPr>
            <a:endParaRPr lang="en-US" sz="900" b="1" dirty="0">
              <a:solidFill>
                <a:srgbClr val="000000"/>
              </a:solidFill>
              <a:latin typeface="Arial" panose="020B0604020202020204" pitchFamily="34" charset="0"/>
              <a:ea typeface="ＭＳ Ｐゴシック" charset="0"/>
              <a:cs typeface="Arial" panose="020B0604020202020204" pitchFamily="34" charset="0"/>
            </a:endParaRPr>
          </a:p>
          <a:p>
            <a:pPr algn="l">
              <a:defRPr/>
            </a:pPr>
            <a:r>
              <a:rPr lang="ar-JO" sz="3200" b="1" dirty="0">
                <a:solidFill>
                  <a:srgbClr val="000000"/>
                </a:solidFill>
                <a:latin typeface="Arial" panose="020B0604020202020204" pitchFamily="34" charset="0"/>
                <a:ea typeface="ＭＳ Ｐゴシック" charset="0"/>
                <a:cs typeface="Arial" panose="020B0604020202020204" pitchFamily="34" charset="0"/>
              </a:rPr>
              <a:t>يمتلك 500000$</a:t>
            </a:r>
            <a:endParaRPr lang="en-US" sz="32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5918753" y="3796991"/>
            <a:ext cx="3446069" cy="1808703"/>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solidFill>
                  <a:srgbClr val="000000"/>
                </a:solidFill>
                <a:latin typeface="Arial" panose="020B0604020202020204" pitchFamily="34" charset="0"/>
                <a:ea typeface="ＭＳ Ｐゴシック" charset="0"/>
                <a:cs typeface="Arial" panose="020B0604020202020204" pitchFamily="34" charset="0"/>
              </a:rPr>
              <a:t>باري</a:t>
            </a:r>
            <a:endParaRPr lang="en-US" sz="1000" b="1" dirty="0">
              <a:solidFill>
                <a:srgbClr val="000000"/>
              </a:solidFill>
              <a:latin typeface="Arial" panose="020B0604020202020204" pitchFamily="34" charset="0"/>
              <a:ea typeface="ＭＳ Ｐゴシック" charset="0"/>
              <a:cs typeface="Arial" panose="020B0604020202020204" pitchFamily="34" charset="0"/>
            </a:endParaRPr>
          </a:p>
          <a:p>
            <a:pPr>
              <a:defRPr/>
            </a:pPr>
            <a:endParaRPr lang="en-US" sz="900" b="1" dirty="0">
              <a:solidFill>
                <a:srgbClr val="000000"/>
              </a:solidFill>
              <a:latin typeface="Arial" panose="020B0604020202020204" pitchFamily="34" charset="0"/>
              <a:ea typeface="ＭＳ Ｐゴシック" charset="0"/>
              <a:cs typeface="Arial" panose="020B0604020202020204" pitchFamily="34" charset="0"/>
            </a:endParaRPr>
          </a:p>
          <a:p>
            <a:pPr algn="l">
              <a:defRPr/>
            </a:pPr>
            <a:r>
              <a:rPr lang="ar-JO" sz="3200" b="1" dirty="0">
                <a:solidFill>
                  <a:srgbClr val="000000"/>
                </a:solidFill>
                <a:latin typeface="Arial" panose="020B0604020202020204" pitchFamily="34" charset="0"/>
                <a:ea typeface="ＭＳ Ｐゴシック" charset="0"/>
                <a:cs typeface="Arial" panose="020B0604020202020204" pitchFamily="34" charset="0"/>
              </a:rPr>
              <a:t>يمتلك 1000000$</a:t>
            </a:r>
            <a:endParaRPr lang="en-US" sz="3200"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163570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15080"/>
            <a:ext cx="9087034" cy="594292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63030"/>
            <a:ext cx="9143999" cy="852050"/>
          </a:xfrm>
          <a:effectLst/>
        </p:spPr>
        <p:txBody>
          <a:bodyPr/>
          <a:lstStyle/>
          <a:p>
            <a:pPr>
              <a:defRPr/>
            </a:pPr>
            <a:r>
              <a:rPr lang="ar-JO" b="1" dirty="0">
                <a:solidFill>
                  <a:srgbClr val="000000"/>
                </a:solidFill>
                <a:latin typeface="Arial" panose="020B0604020202020204" pitchFamily="34" charset="0"/>
                <a:ea typeface="ＭＳ Ｐゴシック" charset="0"/>
                <a:cs typeface="Arial" panose="020B0604020202020204" pitchFamily="34" charset="0"/>
              </a:rPr>
              <a:t>مكال أكثر = سعادة أقل؟</a:t>
            </a:r>
            <a:endParaRPr lang="en-US" b="1" dirty="0">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 y="3796991"/>
            <a:ext cx="3166150" cy="1808703"/>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solidFill>
                  <a:srgbClr val="000000"/>
                </a:solidFill>
                <a:latin typeface="Arial" panose="020B0604020202020204" pitchFamily="34" charset="0"/>
                <a:ea typeface="ＭＳ Ｐゴシック" charset="0"/>
                <a:cs typeface="Arial" panose="020B0604020202020204" pitchFamily="34" charset="0"/>
              </a:rPr>
              <a:t>يوحنا</a:t>
            </a:r>
            <a:endParaRPr lang="en-US" sz="1000" b="1" dirty="0">
              <a:solidFill>
                <a:srgbClr val="000000"/>
              </a:solidFill>
              <a:latin typeface="Arial" panose="020B0604020202020204" pitchFamily="34" charset="0"/>
              <a:ea typeface="ＭＳ Ｐゴシック" charset="0"/>
              <a:cs typeface="Arial" panose="020B0604020202020204" pitchFamily="34" charset="0"/>
            </a:endParaRPr>
          </a:p>
          <a:p>
            <a:pPr>
              <a:defRPr/>
            </a:pPr>
            <a:endParaRPr lang="en-US" sz="900" b="1" dirty="0">
              <a:solidFill>
                <a:srgbClr val="000000"/>
              </a:solidFill>
              <a:latin typeface="Arial" panose="020B0604020202020204" pitchFamily="34" charset="0"/>
              <a:ea typeface="ＭＳ Ｐゴシック" charset="0"/>
              <a:cs typeface="Arial" panose="020B0604020202020204" pitchFamily="34" charset="0"/>
            </a:endParaRPr>
          </a:p>
          <a:p>
            <a:pPr>
              <a:defRPr/>
            </a:pPr>
            <a:r>
              <a:rPr lang="ar-JO" sz="3200" b="1" dirty="0">
                <a:solidFill>
                  <a:srgbClr val="000000"/>
                </a:solidFill>
                <a:latin typeface="Arial" panose="020B0604020202020204" pitchFamily="34" charset="0"/>
                <a:ea typeface="ＭＳ Ｐゴシック" charset="0"/>
                <a:cs typeface="Arial" panose="020B0604020202020204" pitchFamily="34" charset="0"/>
              </a:rPr>
              <a:t>يمتلك 300000$</a:t>
            </a:r>
            <a:endParaRPr lang="en-US" sz="3200" b="1" dirty="0">
              <a:solidFill>
                <a:srgbClr val="000000"/>
              </a:solidFill>
              <a:latin typeface="Arial" panose="020B0604020202020204" pitchFamily="34" charset="0"/>
              <a:ea typeface="ＭＳ Ｐゴシック" charset="0"/>
              <a:cs typeface="Arial" panose="020B0604020202020204" pitchFamily="34" charset="0"/>
            </a:endParaRPr>
          </a:p>
          <a:p>
            <a:pPr>
              <a:defRPr/>
            </a:pPr>
            <a:r>
              <a:rPr lang="ar-JO" sz="3200" b="1" dirty="0">
                <a:solidFill>
                  <a:srgbClr val="000000"/>
                </a:solidFill>
                <a:latin typeface="Arial" panose="020B0604020202020204" pitchFamily="34" charset="0"/>
                <a:ea typeface="ＭＳ Ｐゴシック" charset="0"/>
                <a:cs typeface="Arial" panose="020B0604020202020204" pitchFamily="34" charset="0"/>
              </a:rPr>
              <a:t>يمتلك 200000$</a:t>
            </a:r>
            <a:endParaRPr lang="en-US" sz="32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2938151" y="3796991"/>
            <a:ext cx="2916193" cy="1808703"/>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solidFill>
                  <a:srgbClr val="000000"/>
                </a:solidFill>
                <a:latin typeface="Arial" panose="020B0604020202020204" pitchFamily="34" charset="0"/>
                <a:ea typeface="ＭＳ Ｐゴシック" charset="0"/>
                <a:cs typeface="Arial" panose="020B0604020202020204" pitchFamily="34" charset="0"/>
              </a:rPr>
              <a:t>داود</a:t>
            </a:r>
            <a:endParaRPr lang="en-US" sz="1000" b="1" dirty="0">
              <a:solidFill>
                <a:srgbClr val="000000"/>
              </a:solidFill>
              <a:latin typeface="Arial" panose="020B0604020202020204" pitchFamily="34" charset="0"/>
              <a:ea typeface="ＭＳ Ｐゴシック" charset="0"/>
              <a:cs typeface="Arial" panose="020B0604020202020204" pitchFamily="34" charset="0"/>
            </a:endParaRPr>
          </a:p>
          <a:p>
            <a:pPr>
              <a:defRPr/>
            </a:pPr>
            <a:endParaRPr lang="en-US" sz="900" b="1" dirty="0">
              <a:solidFill>
                <a:srgbClr val="000000"/>
              </a:solidFill>
              <a:latin typeface="Arial" panose="020B0604020202020204" pitchFamily="34" charset="0"/>
              <a:ea typeface="ＭＳ Ｐゴシック" charset="0"/>
              <a:cs typeface="Arial" panose="020B0604020202020204" pitchFamily="34" charset="0"/>
            </a:endParaRPr>
          </a:p>
          <a:p>
            <a:pPr>
              <a:defRPr/>
            </a:pPr>
            <a:r>
              <a:rPr lang="ar-JO" sz="3200" b="1" dirty="0">
                <a:solidFill>
                  <a:srgbClr val="000000"/>
                </a:solidFill>
                <a:latin typeface="Arial" panose="020B0604020202020204" pitchFamily="34" charset="0"/>
                <a:ea typeface="ＭＳ Ｐゴシック" charset="0"/>
                <a:cs typeface="Arial" panose="020B0604020202020204" pitchFamily="34" charset="0"/>
              </a:rPr>
              <a:t>يمتلك 500000$</a:t>
            </a:r>
            <a:endParaRPr lang="en-US" sz="3200" b="1" dirty="0">
              <a:solidFill>
                <a:srgbClr val="000000"/>
              </a:solidFill>
              <a:latin typeface="Arial" panose="020B0604020202020204" pitchFamily="34" charset="0"/>
              <a:ea typeface="ＭＳ Ｐゴシック" charset="0"/>
              <a:cs typeface="Arial" panose="020B0604020202020204" pitchFamily="34" charset="0"/>
            </a:endParaRPr>
          </a:p>
          <a:p>
            <a:pPr>
              <a:defRPr/>
            </a:pPr>
            <a:r>
              <a:rPr lang="ar-JO" sz="3200" b="1" dirty="0">
                <a:solidFill>
                  <a:srgbClr val="000000"/>
                </a:solidFill>
                <a:latin typeface="Arial" panose="020B0604020202020204" pitchFamily="34" charset="0"/>
                <a:ea typeface="ＭＳ Ｐゴシック" charset="0"/>
                <a:cs typeface="Arial" panose="020B0604020202020204" pitchFamily="34" charset="0"/>
              </a:rPr>
              <a:t>يمتلك 500000$</a:t>
            </a:r>
          </a:p>
        </p:txBody>
      </p:sp>
      <p:sp>
        <p:nvSpPr>
          <p:cNvPr id="7" name="Rectangle 2"/>
          <p:cNvSpPr txBox="1">
            <a:spLocks noChangeArrowheads="1"/>
          </p:cNvSpPr>
          <p:nvPr/>
        </p:nvSpPr>
        <p:spPr bwMode="auto">
          <a:xfrm>
            <a:off x="5918753" y="3796991"/>
            <a:ext cx="3446069" cy="1808703"/>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solidFill>
                  <a:srgbClr val="000000"/>
                </a:solidFill>
                <a:latin typeface="Arial" panose="020B0604020202020204" pitchFamily="34" charset="0"/>
                <a:ea typeface="ＭＳ Ｐゴシック" charset="0"/>
                <a:cs typeface="Arial" panose="020B0604020202020204" pitchFamily="34" charset="0"/>
              </a:rPr>
              <a:t>باري</a:t>
            </a:r>
            <a:endParaRPr lang="en-US" sz="1000" b="1" dirty="0">
              <a:solidFill>
                <a:srgbClr val="000000"/>
              </a:solidFill>
              <a:latin typeface="Arial" panose="020B0604020202020204" pitchFamily="34" charset="0"/>
              <a:ea typeface="ＭＳ Ｐゴシック" charset="0"/>
              <a:cs typeface="Arial" panose="020B0604020202020204" pitchFamily="34" charset="0"/>
            </a:endParaRPr>
          </a:p>
          <a:p>
            <a:pPr>
              <a:defRPr/>
            </a:pPr>
            <a:endParaRPr lang="en-US" sz="900" b="1" dirty="0">
              <a:solidFill>
                <a:srgbClr val="000000"/>
              </a:solidFill>
              <a:latin typeface="Arial" panose="020B0604020202020204" pitchFamily="34" charset="0"/>
              <a:ea typeface="ＭＳ Ｐゴシック" charset="0"/>
              <a:cs typeface="Arial" panose="020B0604020202020204" pitchFamily="34" charset="0"/>
            </a:endParaRPr>
          </a:p>
          <a:p>
            <a:pPr>
              <a:defRPr/>
            </a:pPr>
            <a:r>
              <a:rPr lang="ar-JO" sz="3200" b="1" dirty="0">
                <a:solidFill>
                  <a:srgbClr val="000000"/>
                </a:solidFill>
                <a:latin typeface="Arial" panose="020B0604020202020204" pitchFamily="34" charset="0"/>
                <a:ea typeface="ＭＳ Ｐゴシック" charset="0"/>
                <a:cs typeface="Arial" panose="020B0604020202020204" pitchFamily="34" charset="0"/>
              </a:rPr>
              <a:t>يمتلك 1000000$</a:t>
            </a:r>
            <a:endParaRPr lang="en-US" sz="3200" b="1" dirty="0">
              <a:solidFill>
                <a:srgbClr val="000000"/>
              </a:solidFill>
              <a:latin typeface="Arial" panose="020B0604020202020204" pitchFamily="34" charset="0"/>
              <a:ea typeface="ＭＳ Ｐゴシック" charset="0"/>
              <a:cs typeface="Arial" panose="020B0604020202020204" pitchFamily="34" charset="0"/>
            </a:endParaRPr>
          </a:p>
          <a:p>
            <a:pPr>
              <a:defRPr/>
            </a:pPr>
            <a:r>
              <a:rPr lang="ar-JO" sz="3200" b="1" dirty="0">
                <a:solidFill>
                  <a:srgbClr val="000000"/>
                </a:solidFill>
                <a:latin typeface="Arial" panose="020B0604020202020204" pitchFamily="34" charset="0"/>
                <a:ea typeface="ＭＳ Ｐゴシック" charset="0"/>
                <a:cs typeface="Arial" panose="020B0604020202020204" pitchFamily="34" charset="0"/>
              </a:rPr>
              <a:t>يمتلك 2000000$</a:t>
            </a:r>
            <a:endParaRPr lang="en-US" sz="3200"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4525598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30936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759992" y="368300"/>
            <a:ext cx="6384008" cy="1080120"/>
          </a:xfrm>
          <a:effectLst/>
        </p:spPr>
        <p:txBody>
          <a:bodyPr/>
          <a:lstStyle/>
          <a:p>
            <a:pPr>
              <a:defRPr/>
            </a:pPr>
            <a:r>
              <a:rPr lang="ar-JO" sz="3200" b="1" dirty="0">
                <a:solidFill>
                  <a:srgbClr val="000000"/>
                </a:solidFill>
                <a:effectLst/>
                <a:latin typeface="Arial" panose="020B0604020202020204" pitchFamily="34" charset="0"/>
                <a:ea typeface="ＭＳ Ｐゴシック" charset="0"/>
                <a:cs typeface="Arial" panose="020B0604020202020204" pitchFamily="34" charset="0"/>
              </a:rPr>
              <a:t>إذا كان المال يأتي بالسعادة،</a:t>
            </a:r>
            <a:br>
              <a:rPr lang="ar-JO" sz="3200" b="1" dirty="0">
                <a:solidFill>
                  <a:srgbClr val="000000"/>
                </a:solidFill>
                <a:effectLst/>
                <a:latin typeface="Arial" panose="020B0604020202020204" pitchFamily="34" charset="0"/>
                <a:ea typeface="ＭＳ Ｐゴシック" charset="0"/>
                <a:cs typeface="Arial" panose="020B0604020202020204" pitchFamily="34" charset="0"/>
              </a:rPr>
            </a:br>
            <a:r>
              <a:rPr lang="ar-JO" sz="3200" b="1" dirty="0">
                <a:solidFill>
                  <a:srgbClr val="000000"/>
                </a:solidFill>
                <a:effectLst/>
                <a:latin typeface="Arial" panose="020B0604020202020204" pitchFamily="34" charset="0"/>
                <a:ea typeface="ＭＳ Ｐゴシック" charset="0"/>
                <a:cs typeface="Arial" panose="020B0604020202020204" pitchFamily="34" charset="0"/>
              </a:rPr>
              <a:t>بالتالي يجب أن يمتلك الغني ...</a:t>
            </a:r>
            <a:endParaRPr lang="en-US" sz="3200" b="1" dirty="0">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100357" name="TextBox 2"/>
          <p:cNvSpPr txBox="1">
            <a:spLocks noChangeArrowheads="1"/>
          </p:cNvSpPr>
          <p:nvPr/>
        </p:nvSpPr>
        <p:spPr bwMode="auto">
          <a:xfrm>
            <a:off x="3663706" y="1733961"/>
            <a:ext cx="5480294" cy="3108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268288" lvl="3" indent="-268288" algn="r" defTabSz="914400" rtl="1" eaLnBrk="0" fontAlgn="base" hangingPunct="0">
              <a:spcBef>
                <a:spcPct val="0"/>
              </a:spcBef>
              <a:spcAft>
                <a:spcPct val="0"/>
              </a:spcAft>
              <a:buFont typeface="Arial"/>
              <a:buChar char="•"/>
            </a:pPr>
            <a:r>
              <a:rPr lang="ar-JO" sz="2800" b="1" dirty="0">
                <a:solidFill>
                  <a:srgbClr val="000000"/>
                </a:solidFill>
                <a:latin typeface="Arial"/>
                <a:cs typeface="Arial"/>
              </a:rPr>
              <a:t>صداقات أكثر أصالة</a:t>
            </a:r>
          </a:p>
          <a:p>
            <a:pPr marL="268288" lvl="3" indent="-268288" algn="r" defTabSz="914400" rtl="1" eaLnBrk="0" fontAlgn="base" hangingPunct="0">
              <a:spcBef>
                <a:spcPct val="0"/>
              </a:spcBef>
              <a:spcAft>
                <a:spcPct val="0"/>
              </a:spcAft>
              <a:buFont typeface="Arial"/>
              <a:buChar char="•"/>
            </a:pPr>
            <a:r>
              <a:rPr lang="ar-JO" sz="2800" b="1" dirty="0">
                <a:solidFill>
                  <a:srgbClr val="000000"/>
                </a:solidFill>
                <a:latin typeface="Arial"/>
                <a:cs typeface="Arial"/>
              </a:rPr>
              <a:t>معدل طلاق أقل</a:t>
            </a:r>
          </a:p>
          <a:p>
            <a:pPr marL="268288" lvl="3" indent="-268288" algn="r" defTabSz="914400" rtl="1" eaLnBrk="0" fontAlgn="base" hangingPunct="0">
              <a:spcBef>
                <a:spcPct val="0"/>
              </a:spcBef>
              <a:spcAft>
                <a:spcPct val="0"/>
              </a:spcAft>
              <a:buFont typeface="Arial"/>
              <a:buChar char="•"/>
            </a:pPr>
            <a:r>
              <a:rPr lang="ar-JO" sz="2800" b="1" dirty="0">
                <a:solidFill>
                  <a:srgbClr val="000000"/>
                </a:solidFill>
                <a:latin typeface="Arial"/>
                <a:cs typeface="Arial"/>
              </a:rPr>
              <a:t>ابتسامات أكثر أصالة</a:t>
            </a:r>
          </a:p>
          <a:p>
            <a:pPr marL="268288" lvl="3" indent="-268288" algn="r" defTabSz="914400" rtl="1" eaLnBrk="0" fontAlgn="base" hangingPunct="0">
              <a:spcBef>
                <a:spcPct val="0"/>
              </a:spcBef>
              <a:spcAft>
                <a:spcPct val="0"/>
              </a:spcAft>
              <a:buFont typeface="Arial"/>
              <a:buChar char="•"/>
            </a:pPr>
            <a:r>
              <a:rPr lang="ar-JO" sz="2800" b="1" dirty="0">
                <a:solidFill>
                  <a:srgbClr val="000000"/>
                </a:solidFill>
                <a:latin typeface="Arial"/>
                <a:cs typeface="Arial"/>
              </a:rPr>
              <a:t>ضحك أكثر</a:t>
            </a:r>
          </a:p>
          <a:p>
            <a:pPr marL="268288" lvl="3" indent="-268288" algn="r" defTabSz="914400" rtl="1" eaLnBrk="0" fontAlgn="base" hangingPunct="0">
              <a:spcBef>
                <a:spcPct val="0"/>
              </a:spcBef>
              <a:spcAft>
                <a:spcPct val="0"/>
              </a:spcAft>
              <a:buFont typeface="Arial"/>
              <a:buChar char="•"/>
            </a:pPr>
            <a:r>
              <a:rPr lang="ar-JO" sz="2800" b="1" dirty="0">
                <a:solidFill>
                  <a:srgbClr val="000000"/>
                </a:solidFill>
                <a:latin typeface="Arial"/>
                <a:cs typeface="Arial"/>
              </a:rPr>
              <a:t>مزيد من وقت الفراغ للإستمتاع بالحياة</a:t>
            </a:r>
          </a:p>
          <a:p>
            <a:pPr marL="268288" lvl="3" indent="-268288" algn="r" defTabSz="914400" rtl="1" eaLnBrk="0" fontAlgn="base" hangingPunct="0">
              <a:spcBef>
                <a:spcPct val="0"/>
              </a:spcBef>
              <a:spcAft>
                <a:spcPct val="0"/>
              </a:spcAft>
              <a:buFont typeface="Arial"/>
              <a:buChar char="•"/>
            </a:pPr>
            <a:r>
              <a:rPr lang="ar-JO" sz="2800" b="1" dirty="0">
                <a:solidFill>
                  <a:srgbClr val="000000"/>
                </a:solidFill>
                <a:latin typeface="Arial"/>
                <a:cs typeface="Arial"/>
              </a:rPr>
              <a:t>قصد وتوجه أكبر في الحياة</a:t>
            </a:r>
          </a:p>
          <a:p>
            <a:pPr marL="268288" lvl="3" indent="-268288" algn="r" defTabSz="914400" rtl="1" eaLnBrk="0" fontAlgn="base" hangingPunct="0">
              <a:spcBef>
                <a:spcPct val="0"/>
              </a:spcBef>
              <a:spcAft>
                <a:spcPct val="0"/>
              </a:spcAft>
              <a:buFont typeface="Arial"/>
              <a:buChar char="•"/>
            </a:pPr>
            <a:endParaRPr lang="en-US" sz="2800" b="1" dirty="0">
              <a:solidFill>
                <a:srgbClr val="000000"/>
              </a:solidFill>
              <a:latin typeface="Arial"/>
              <a:cs typeface="Arial"/>
            </a:endParaRPr>
          </a:p>
        </p:txBody>
      </p:sp>
    </p:spTree>
    <p:extLst>
      <p:ext uri="{BB962C8B-B14F-4D97-AF65-F5344CB8AC3E}">
        <p14:creationId xmlns:p14="http://schemas.microsoft.com/office/powerpoint/2010/main" val="14165794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0357">
                                            <p:txEl>
                                              <p:pRg st="0" end="0"/>
                                            </p:txEl>
                                          </p:spTgt>
                                        </p:tgtEl>
                                        <p:attrNameLst>
                                          <p:attrName>style.visibility</p:attrName>
                                        </p:attrNameLst>
                                      </p:cBhvr>
                                      <p:to>
                                        <p:strVal val="visible"/>
                                      </p:to>
                                    </p:set>
                                    <p:anim calcmode="lin" valueType="num">
                                      <p:cBhvr additive="base">
                                        <p:cTn id="7" dur="500"/>
                                        <p:tgtEl>
                                          <p:spTgt spid="100357">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00357">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00357">
                                            <p:txEl>
                                              <p:pRg st="1" end="1"/>
                                            </p:txEl>
                                          </p:spTgt>
                                        </p:tgtEl>
                                        <p:attrNameLst>
                                          <p:attrName>style.visibility</p:attrName>
                                        </p:attrNameLst>
                                      </p:cBhvr>
                                      <p:to>
                                        <p:strVal val="visible"/>
                                      </p:to>
                                    </p:set>
                                    <p:anim calcmode="lin" valueType="num">
                                      <p:cBhvr additive="base">
                                        <p:cTn id="13" dur="500"/>
                                        <p:tgtEl>
                                          <p:spTgt spid="100357">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10035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00357">
                                            <p:txEl>
                                              <p:pRg st="2" end="2"/>
                                            </p:txEl>
                                          </p:spTgt>
                                        </p:tgtEl>
                                        <p:attrNameLst>
                                          <p:attrName>style.visibility</p:attrName>
                                        </p:attrNameLst>
                                      </p:cBhvr>
                                      <p:to>
                                        <p:strVal val="visible"/>
                                      </p:to>
                                    </p:set>
                                    <p:anim calcmode="lin" valueType="num">
                                      <p:cBhvr additive="base">
                                        <p:cTn id="19" dur="500"/>
                                        <p:tgtEl>
                                          <p:spTgt spid="100357">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10035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00357">
                                            <p:txEl>
                                              <p:pRg st="3" end="3"/>
                                            </p:txEl>
                                          </p:spTgt>
                                        </p:tgtEl>
                                        <p:attrNameLst>
                                          <p:attrName>style.visibility</p:attrName>
                                        </p:attrNameLst>
                                      </p:cBhvr>
                                      <p:to>
                                        <p:strVal val="visible"/>
                                      </p:to>
                                    </p:set>
                                    <p:anim calcmode="lin" valueType="num">
                                      <p:cBhvr additive="base">
                                        <p:cTn id="25" dur="500"/>
                                        <p:tgtEl>
                                          <p:spTgt spid="100357">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100357">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00357">
                                            <p:txEl>
                                              <p:pRg st="4" end="4"/>
                                            </p:txEl>
                                          </p:spTgt>
                                        </p:tgtEl>
                                        <p:attrNameLst>
                                          <p:attrName>style.visibility</p:attrName>
                                        </p:attrNameLst>
                                      </p:cBhvr>
                                      <p:to>
                                        <p:strVal val="visible"/>
                                      </p:to>
                                    </p:set>
                                    <p:anim calcmode="lin" valueType="num">
                                      <p:cBhvr additive="base">
                                        <p:cTn id="31" dur="500"/>
                                        <p:tgtEl>
                                          <p:spTgt spid="100357">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10035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100357">
                                            <p:txEl>
                                              <p:pRg st="5" end="5"/>
                                            </p:txEl>
                                          </p:spTgt>
                                        </p:tgtEl>
                                        <p:attrNameLst>
                                          <p:attrName>style.visibility</p:attrName>
                                        </p:attrNameLst>
                                      </p:cBhvr>
                                      <p:to>
                                        <p:strVal val="visible"/>
                                      </p:to>
                                    </p:set>
                                    <p:anim calcmode="lin" valueType="num">
                                      <p:cBhvr additive="base">
                                        <p:cTn id="37" dur="500"/>
                                        <p:tgtEl>
                                          <p:spTgt spid="100357">
                                            <p:txEl>
                                              <p:pRg st="5" end="5"/>
                                            </p:txEl>
                                          </p:spTgt>
                                        </p:tgtEl>
                                        <p:attrNameLst>
                                          <p:attrName>ppt_y</p:attrName>
                                        </p:attrNameLst>
                                      </p:cBhvr>
                                      <p:tavLst>
                                        <p:tav tm="0">
                                          <p:val>
                                            <p:strVal val="#ppt_y+#ppt_h*1.125000"/>
                                          </p:val>
                                        </p:tav>
                                        <p:tav tm="100000">
                                          <p:val>
                                            <p:strVal val="#ppt_y"/>
                                          </p:val>
                                        </p:tav>
                                      </p:tavLst>
                                    </p:anim>
                                    <p:animEffect transition="in" filter="wipe(up)">
                                      <p:cBhvr>
                                        <p:cTn id="38" dur="500"/>
                                        <p:tgtEl>
                                          <p:spTgt spid="10035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lstStyle/>
          <a:p>
            <a:pPr>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ماذا يجب أن تكون نظرتنا للمال؟</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8048497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26272" y="-42182"/>
            <a:ext cx="7828393" cy="693595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26272" y="4194598"/>
            <a:ext cx="7828393" cy="935846"/>
          </a:xfrm>
          <a:solidFill>
            <a:schemeClr val="bg1"/>
          </a:solidFill>
          <a:effectLst/>
        </p:spPr>
        <p:txBody>
          <a:bodyPr/>
          <a:lstStyle/>
          <a:p>
            <a:pPr>
              <a:defRPr/>
            </a:pPr>
            <a:r>
              <a:rPr lang="ar-JO" sz="6000" b="1" dirty="0">
                <a:solidFill>
                  <a:schemeClr val="accent6">
                    <a:lumMod val="75000"/>
                  </a:schemeClr>
                </a:solidFill>
              </a:rPr>
              <a:t>شؤون المال</a:t>
            </a:r>
            <a:endParaRPr lang="en-US" sz="6000" b="1" dirty="0">
              <a:solidFill>
                <a:schemeClr val="accent6">
                  <a:lumMod val="75000"/>
                </a:schemeClr>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9850445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450" y="0"/>
            <a:ext cx="916145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7450" y="4625753"/>
            <a:ext cx="9036496" cy="2232247"/>
          </a:xfrm>
          <a:effectLst>
            <a:outerShdw blurRad="63500" dist="35921" dir="2700000" algn="ctr" rotWithShape="0">
              <a:schemeClr val="tx2">
                <a:alpha val="74998"/>
              </a:schemeClr>
            </a:outerShdw>
          </a:effectLst>
        </p:spPr>
        <p:txBody>
          <a:bodyPr/>
          <a:lstStyle/>
          <a:p>
            <a:pPr>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سليمان عن المال في</a:t>
            </a:r>
            <a:b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جامعة 5: 8-6: 9</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6245772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1. لا تستغرب أن بعض المسؤولين الفاسدين </a:t>
            </a:r>
            <a:r>
              <a:rPr lang="ar-JO" sz="4000" dirty="0">
                <a:solidFill>
                  <a:srgbClr val="FFFF00"/>
                </a:solidFill>
                <a:effectLst>
                  <a:glow rad="127000">
                    <a:schemeClr val="tx1"/>
                  </a:glow>
                </a:effectLst>
                <a:ea typeface="ＭＳ Ｐゴシック" charset="0"/>
              </a:rPr>
              <a:t>يكنزون</a:t>
            </a:r>
            <a:r>
              <a:rPr lang="ar-JO" sz="4000" dirty="0">
                <a:effectLst>
                  <a:glow rad="127000">
                    <a:schemeClr val="tx1"/>
                  </a:glow>
                </a:effectLst>
                <a:ea typeface="ＭＳ Ｐゴシック" charset="0"/>
              </a:rPr>
              <a:t> الثروة (5: 8-9)</a:t>
            </a:r>
            <a:r>
              <a:rPr lang="en-US" sz="4000" dirty="0">
                <a:effectLst>
                  <a:glow rad="127000">
                    <a:schemeClr val="tx1"/>
                  </a:glow>
                </a:effectLst>
                <a:ea typeface="ＭＳ Ｐゴシック" charset="0"/>
              </a:rPr>
              <a:t> </a:t>
            </a:r>
          </a:p>
        </p:txBody>
      </p:sp>
      <p:pic>
        <p:nvPicPr>
          <p:cNvPr id="3" name="Picture 2"/>
          <p:cNvPicPr>
            <a:picLocks noChangeAspect="1"/>
          </p:cNvPicPr>
          <p:nvPr/>
        </p:nvPicPr>
        <p:blipFill>
          <a:blip r:embed="rId3"/>
          <a:stretch>
            <a:fillRect/>
          </a:stretch>
        </p:blipFill>
        <p:spPr>
          <a:xfrm>
            <a:off x="469900" y="114300"/>
            <a:ext cx="8191500" cy="4610100"/>
          </a:xfrm>
          <a:prstGeom prst="rect">
            <a:avLst/>
          </a:prstGeom>
        </p:spPr>
      </p:pic>
    </p:spTree>
    <p:extLst>
      <p:ext uri="{BB962C8B-B14F-4D97-AF65-F5344CB8AC3E}">
        <p14:creationId xmlns:p14="http://schemas.microsoft.com/office/powerpoint/2010/main" val="234792542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95732" y="4560508"/>
            <a:ext cx="8848268" cy="1301626"/>
          </a:xfrm>
          <a:effectLst/>
        </p:spPr>
        <p:txBody>
          <a:bodyPr/>
          <a:lstStyle/>
          <a:p>
            <a:pPr marL="539750" indent="-539750" algn="r">
              <a:defRPr/>
            </a:pPr>
            <a:r>
              <a:rPr lang="ar-JO" sz="2800" b="1" dirty="0">
                <a:solidFill>
                  <a:srgbClr val="000000"/>
                </a:solidFill>
                <a:latin typeface="Arial" panose="020B0604020202020204" pitchFamily="34" charset="0"/>
                <a:ea typeface="ＭＳ Ｐゴシック" charset="0"/>
                <a:cs typeface="Arial" panose="020B0604020202020204" pitchFamily="34" charset="0"/>
              </a:rPr>
              <a:t>أ: لا ينبغي أن يكون الظلم وإنكار العدل والبر مفاجئاً (5: 8 أ).</a:t>
            </a:r>
            <a:endParaRPr lang="en-US" sz="2800" b="1" dirty="0">
              <a:solidFill>
                <a:srgbClr val="000000"/>
              </a:solidFill>
              <a:effectLst/>
              <a:latin typeface="Arial" panose="020B0604020202020204" pitchFamily="34" charset="0"/>
              <a:ea typeface="ＭＳ Ｐゴシック"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0" y="0"/>
            <a:ext cx="8750300" cy="4699000"/>
          </a:xfrm>
          <a:prstGeom prst="rect">
            <a:avLst/>
          </a:prstGeom>
        </p:spPr>
      </p:pic>
      <p:sp>
        <p:nvSpPr>
          <p:cNvPr id="7" name="Rectangle 2"/>
          <p:cNvSpPr txBox="1">
            <a:spLocks noChangeArrowheads="1"/>
          </p:cNvSpPr>
          <p:nvPr/>
        </p:nvSpPr>
        <p:spPr bwMode="auto">
          <a:xfrm>
            <a:off x="295732" y="6042990"/>
            <a:ext cx="8848268" cy="81500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539750" indent="-539750" eaLnBrk="0" fontAlgn="base" hangingPunct="0">
              <a:spcBef>
                <a:spcPct val="0"/>
              </a:spcBef>
              <a:spcAft>
                <a:spcPct val="0"/>
              </a:spcAft>
              <a:defRPr sz="2800" b="1">
                <a:solidFill>
                  <a:srgbClr val="000000"/>
                </a:solidFill>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32000" indent="-432000" algn="r" rtl="1"/>
            <a:r>
              <a:rPr lang="ar-JO" dirty="0">
                <a:latin typeface="Arial" panose="020B0604020202020204" pitchFamily="34" charset="0"/>
                <a:cs typeface="Arial" panose="020B0604020202020204" pitchFamily="34" charset="0"/>
              </a:rPr>
              <a:t>ب. يحدث الإبتزاز والجشع على جميع مستويات الحكومة، بما في ذلك المستويات العليا (5: 8ب-9).</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1022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rabic Symbol to Persecute Christian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570022" cy="4570022"/>
          </a:xfrm>
          <a:prstGeom prst="rect">
            <a:avLst/>
          </a:prstGeom>
        </p:spPr>
      </p:pic>
      <p:sp>
        <p:nvSpPr>
          <p:cNvPr id="3" name="Title 2"/>
          <p:cNvSpPr>
            <a:spLocks noGrp="1"/>
          </p:cNvSpPr>
          <p:nvPr>
            <p:ph type="title"/>
          </p:nvPr>
        </p:nvSpPr>
        <p:spPr>
          <a:xfrm>
            <a:off x="3732719" y="274638"/>
            <a:ext cx="4954081" cy="6184506"/>
          </a:xfrm>
        </p:spPr>
        <p:txBody>
          <a:bodyPr>
            <a:normAutofit/>
          </a:bodyPr>
          <a:lstStyle/>
          <a:p>
            <a:r>
              <a:rPr lang="ar-JO" dirty="0">
                <a:solidFill>
                  <a:srgbClr val="FFFFFF"/>
                </a:solidFill>
              </a:rPr>
              <a:t>رسم حرف (ن) العربي على بيوت المسيحيين (وضع علامة عليها للتدمير) وهو الحرف الأول من كلمة نصراني</a:t>
            </a:r>
            <a:endParaRPr lang="en-US" dirty="0">
              <a:solidFill>
                <a:srgbClr val="FFFFFF"/>
              </a:solidFill>
            </a:endParaRPr>
          </a:p>
        </p:txBody>
      </p:sp>
    </p:spTree>
    <p:extLst>
      <p:ext uri="{BB962C8B-B14F-4D97-AF65-F5344CB8AC3E}">
        <p14:creationId xmlns:p14="http://schemas.microsoft.com/office/powerpoint/2010/main" val="19138966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62745" cy="6114050"/>
          </a:xfrm>
          <a:prstGeom prst="rect">
            <a:avLst/>
          </a:prstGeom>
        </p:spPr>
      </p:pic>
      <p:sp>
        <p:nvSpPr>
          <p:cNvPr id="900098" name="Rectangle 2"/>
          <p:cNvSpPr>
            <a:spLocks noGrp="1" noChangeArrowheads="1"/>
          </p:cNvSpPr>
          <p:nvPr>
            <p:ph type="ctrTitle"/>
          </p:nvPr>
        </p:nvSpPr>
        <p:spPr>
          <a:xfrm>
            <a:off x="0" y="6025439"/>
            <a:ext cx="9144000" cy="847998"/>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هل يستطيع المال أن يشتري السعادة؟</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37566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732719" y="274638"/>
            <a:ext cx="4954081" cy="6184506"/>
          </a:xfrm>
        </p:spPr>
        <p:txBody>
          <a:bodyPr>
            <a:normAutofit/>
          </a:bodyPr>
          <a:lstStyle/>
          <a:p>
            <a:r>
              <a:rPr lang="en-US" dirty="0">
                <a:solidFill>
                  <a:srgbClr val="FFFFFF"/>
                </a:solidFill>
              </a:rPr>
              <a:t>Map</a:t>
            </a:r>
          </a:p>
        </p:txBody>
      </p:sp>
      <p:pic>
        <p:nvPicPr>
          <p:cNvPr id="4" name="Picture 3"/>
          <p:cNvPicPr>
            <a:picLocks noChangeAspect="1"/>
          </p:cNvPicPr>
          <p:nvPr/>
        </p:nvPicPr>
        <p:blipFill>
          <a:blip r:embed="rId2"/>
          <a:stretch>
            <a:fillRect/>
          </a:stretch>
        </p:blipFill>
        <p:spPr>
          <a:xfrm>
            <a:off x="0" y="-1"/>
            <a:ext cx="6350206" cy="5544583"/>
          </a:xfrm>
          <a:prstGeom prst="rect">
            <a:avLst/>
          </a:prstGeom>
        </p:spPr>
      </p:pic>
      <p:pic>
        <p:nvPicPr>
          <p:cNvPr id="5" name="Picture 4"/>
          <p:cNvPicPr>
            <a:picLocks noChangeAspect="1"/>
          </p:cNvPicPr>
          <p:nvPr/>
        </p:nvPicPr>
        <p:blipFill>
          <a:blip r:embed="rId3"/>
          <a:stretch>
            <a:fillRect/>
          </a:stretch>
        </p:blipFill>
        <p:spPr>
          <a:xfrm>
            <a:off x="4331373" y="2658922"/>
            <a:ext cx="4812626" cy="4148306"/>
          </a:xfrm>
          <a:prstGeom prst="rect">
            <a:avLst/>
          </a:prstGeom>
        </p:spPr>
      </p:pic>
    </p:spTree>
    <p:extLst>
      <p:ext uri="{BB962C8B-B14F-4D97-AF65-F5344CB8AC3E}">
        <p14:creationId xmlns:p14="http://schemas.microsoft.com/office/powerpoint/2010/main" val="18739094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1. لا تستغرب أن بعض المسؤولين الفاسدين </a:t>
            </a:r>
            <a:r>
              <a:rPr lang="ar-JO" sz="4000" dirty="0">
                <a:solidFill>
                  <a:srgbClr val="FFFF00"/>
                </a:solidFill>
                <a:effectLst>
                  <a:glow rad="127000">
                    <a:schemeClr val="tx1"/>
                  </a:glow>
                </a:effectLst>
                <a:ea typeface="ＭＳ Ｐゴシック" charset="0"/>
              </a:rPr>
              <a:t>يكنزون</a:t>
            </a:r>
            <a:r>
              <a:rPr lang="ar-JO" sz="4000" dirty="0">
                <a:effectLst>
                  <a:glow rad="127000">
                    <a:schemeClr val="tx1"/>
                  </a:glow>
                </a:effectLst>
                <a:ea typeface="ＭＳ Ｐゴシック" charset="0"/>
              </a:rPr>
              <a:t> الثروة (5: 8-9)</a:t>
            </a:r>
            <a:r>
              <a:rPr lang="en-US" sz="4000" dirty="0">
                <a:effectLst>
                  <a:glow rad="127000">
                    <a:schemeClr val="tx1"/>
                  </a:glow>
                </a:effectLst>
                <a:ea typeface="ＭＳ Ｐゴシック" charset="0"/>
              </a:rPr>
              <a:t> </a:t>
            </a:r>
          </a:p>
        </p:txBody>
      </p:sp>
      <p:pic>
        <p:nvPicPr>
          <p:cNvPr id="3" name="Picture 2"/>
          <p:cNvPicPr>
            <a:picLocks noChangeAspect="1"/>
          </p:cNvPicPr>
          <p:nvPr/>
        </p:nvPicPr>
        <p:blipFill>
          <a:blip r:embed="rId3"/>
          <a:stretch>
            <a:fillRect/>
          </a:stretch>
        </p:blipFill>
        <p:spPr>
          <a:xfrm>
            <a:off x="469900" y="114300"/>
            <a:ext cx="8191500" cy="4610100"/>
          </a:xfrm>
          <a:prstGeom prst="rect">
            <a:avLst/>
          </a:prstGeom>
        </p:spPr>
      </p:pic>
    </p:spTree>
    <p:extLst>
      <p:ext uri="{BB962C8B-B14F-4D97-AF65-F5344CB8AC3E}">
        <p14:creationId xmlns:p14="http://schemas.microsoft.com/office/powerpoint/2010/main" val="22994298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7083" y="0"/>
            <a:ext cx="9191083" cy="689331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marL="712788" indent="-712788">
              <a:defRPr/>
            </a:pPr>
            <a:r>
              <a:rPr lang="ar-JO" dirty="0">
                <a:solidFill>
                  <a:srgbClr val="000000"/>
                </a:solidFill>
                <a:ea typeface="ＭＳ Ｐゴシック" charset="0"/>
              </a:rPr>
              <a:t>2. للمادية نتائج </a:t>
            </a:r>
            <a:r>
              <a:rPr lang="ar-JO" dirty="0">
                <a:solidFill>
                  <a:srgbClr val="FF0000"/>
                </a:solidFill>
                <a:ea typeface="ＭＳ Ｐゴシック" charset="0"/>
              </a:rPr>
              <a:t>محزنة</a:t>
            </a:r>
            <a:r>
              <a:rPr lang="ar-JO" dirty="0">
                <a:solidFill>
                  <a:srgbClr val="000000"/>
                </a:solidFill>
                <a:ea typeface="ＭＳ Ｐゴシック" charset="0"/>
              </a:rPr>
              <a:t> كثيرة (5: 10-17)</a:t>
            </a:r>
            <a:endParaRPr lang="en-US" dirty="0">
              <a:solidFill>
                <a:srgbClr val="000000"/>
              </a:solidFill>
              <a:effectLst/>
              <a:ea typeface="ＭＳ Ｐゴシック" charset="0"/>
            </a:endParaRPr>
          </a:p>
        </p:txBody>
      </p:sp>
    </p:spTree>
    <p:extLst>
      <p:ext uri="{BB962C8B-B14F-4D97-AF65-F5344CB8AC3E}">
        <p14:creationId xmlns:p14="http://schemas.microsoft.com/office/powerpoint/2010/main" val="1804170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110" y="0"/>
            <a:ext cx="9153110" cy="303535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5316" y="3513802"/>
            <a:ext cx="9036496" cy="3200690"/>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عدم الإكتفاء</a:t>
            </a:r>
            <a:b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من يحب الفضة لا يشبع من الفضة، ومن يحب الثروة لا يشبع من دخل. هذا أيضا باطل.</a:t>
            </a:r>
            <a:b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(5: 10)</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1"/>
            <a:ext cx="6140941" cy="62622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نتائج المادية المحزنة</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1298984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0" cy="6858000"/>
          </a:xfrm>
          <a:prstGeom prst="rect">
            <a:avLst/>
          </a:prstGeom>
        </p:spPr>
      </p:pic>
      <p:sp>
        <p:nvSpPr>
          <p:cNvPr id="900098" name="Rectangle 2"/>
          <p:cNvSpPr>
            <a:spLocks noGrp="1" noChangeArrowheads="1"/>
          </p:cNvSpPr>
          <p:nvPr>
            <p:ph type="ctrTitle"/>
          </p:nvPr>
        </p:nvSpPr>
        <p:spPr>
          <a:xfrm>
            <a:off x="0" y="5705578"/>
            <a:ext cx="9144000" cy="1034947"/>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الخلافات الزوجية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
            <a:ext cx="6140941" cy="62622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effectLst>
                  <a:glow rad="127000">
                    <a:srgbClr val="000000"/>
                  </a:glow>
                </a:effectLst>
                <a:uLnTx/>
                <a:uFillTx/>
                <a:latin typeface="Arial" panose="020B0604020202020204" pitchFamily="34" charset="0"/>
                <a:ea typeface="ＭＳ Ｐゴシック" charset="0"/>
                <a:cs typeface="Arial" panose="020B0604020202020204" pitchFamily="34" charset="0"/>
              </a:rPr>
              <a:t>نتائج المادية المحزنة</a:t>
            </a:r>
            <a:endParaRPr kumimoji="0" lang="en-US" sz="3600" b="1" i="0" u="none" strike="noStrike" kern="1200" cap="none" spc="0" normalizeH="0" baseline="0" noProof="0" dirty="0">
              <a:ln>
                <a:noFill/>
              </a:ln>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7002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8547"/>
            <a:ext cx="9174687" cy="610116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107" y="6092620"/>
            <a:ext cx="9144001" cy="744571"/>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كن متوافقاً فيما يتعلق بالمال</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1"/>
            <a:ext cx="6140941" cy="62622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effectLst>
                  <a:glow rad="127000">
                    <a:srgbClr val="000000"/>
                  </a:glow>
                </a:effectLst>
                <a:uLnTx/>
                <a:uFillTx/>
                <a:latin typeface="Arial" panose="020B0604020202020204" pitchFamily="34" charset="0"/>
                <a:ea typeface="ＭＳ Ｐゴシック" charset="0"/>
                <a:cs typeface="Arial" panose="020B0604020202020204" pitchFamily="34" charset="0"/>
              </a:rPr>
              <a:t>نتائج المادية المحزنة</a:t>
            </a:r>
            <a:endParaRPr kumimoji="0" lang="en-US" sz="3600" b="1" i="0" u="none" strike="noStrike" kern="1200" cap="none" spc="0" normalizeH="0" baseline="0" noProof="0" dirty="0">
              <a:ln>
                <a:noFill/>
              </a:ln>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7260240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38100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861703"/>
            <a:ext cx="9144000" cy="2879666"/>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مصاريف أعلى:</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إذا كثرت الخيرات كثر الذين يأكلونها ... (5: 11أ)</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
        <p:nvSpPr>
          <p:cNvPr id="6" name="Rectangle 2"/>
          <p:cNvSpPr txBox="1">
            <a:spLocks noChangeArrowheads="1"/>
          </p:cNvSpPr>
          <p:nvPr/>
        </p:nvSpPr>
        <p:spPr bwMode="auto">
          <a:xfrm>
            <a:off x="0" y="-1"/>
            <a:ext cx="6140941" cy="62622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نتائج المادية المحزنة</a:t>
            </a:r>
          </a:p>
        </p:txBody>
      </p:sp>
    </p:spTree>
    <p:extLst>
      <p:ext uri="{BB962C8B-B14F-4D97-AF65-F5344CB8AC3E}">
        <p14:creationId xmlns:p14="http://schemas.microsoft.com/office/powerpoint/2010/main" val="258060367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861703"/>
            <a:ext cx="9144000" cy="2879666"/>
          </a:xfrm>
          <a:effectLst>
            <a:outerShdw blurRad="63500" dist="35921" dir="2700000" algn="ctr" rotWithShape="0">
              <a:schemeClr val="tx2">
                <a:alpha val="74998"/>
              </a:schemeClr>
            </a:outerShdw>
          </a:effectLst>
        </p:spPr>
        <p:txBody>
          <a:bodyP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 more you have, the more people come to help you spend it…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(5:11a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0" y="12700"/>
            <a:ext cx="9144000" cy="682942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0" y="-1"/>
            <a:ext cx="6140941" cy="62622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effectLst>
                  <a:glow rad="127000">
                    <a:srgbClr val="000000"/>
                  </a:glow>
                </a:effectLst>
                <a:uLnTx/>
                <a:uFillTx/>
                <a:latin typeface="Arial" panose="020B0604020202020204" pitchFamily="34" charset="0"/>
                <a:ea typeface="ＭＳ Ｐゴシック" charset="0"/>
                <a:cs typeface="Arial" panose="020B0604020202020204" pitchFamily="34" charset="0"/>
              </a:rPr>
              <a:t>نتائج المادية المحزنة</a:t>
            </a:r>
          </a:p>
        </p:txBody>
      </p:sp>
      <p:sp>
        <p:nvSpPr>
          <p:cNvPr id="7" name="TextBox 6"/>
          <p:cNvSpPr txBox="1"/>
          <p:nvPr/>
        </p:nvSpPr>
        <p:spPr>
          <a:xfrm>
            <a:off x="0" y="1087253"/>
            <a:ext cx="9109313" cy="707886"/>
          </a:xfrm>
          <a:prstGeom prst="rect">
            <a:avLst/>
          </a:prstGeom>
          <a:solidFill>
            <a:schemeClr val="bg1"/>
          </a:solidFill>
        </p:spPr>
        <p:txBody>
          <a:bodyPr wrap="square" rtlCol="0">
            <a:spAutoFit/>
          </a:bodyPr>
          <a:lstStyle/>
          <a:p>
            <a:pPr algn="ctr"/>
            <a:r>
              <a:rPr lang="ar-JO" sz="4000" b="1" dirty="0">
                <a:ln w="1905"/>
                <a:solidFill>
                  <a:srgbClr val="000000"/>
                </a:solidFill>
                <a:effectLst>
                  <a:innerShdw blurRad="69850" dist="43180" dir="5400000">
                    <a:srgbClr val="000000">
                      <a:alpha val="65000"/>
                    </a:srgbClr>
                  </a:innerShdw>
                </a:effectLst>
                <a:latin typeface="Arial"/>
                <a:cs typeface="Arial"/>
              </a:rPr>
              <a:t>تلك اللحظة التي يكتشف فيها أصدقائك</a:t>
            </a:r>
            <a:endParaRPr lang="en-US" sz="4000" b="1" dirty="0">
              <a:ln w="1905"/>
              <a:solidFill>
                <a:srgbClr val="000000"/>
              </a:solidFill>
              <a:effectLst>
                <a:innerShdw blurRad="69850" dist="43180" dir="5400000">
                  <a:srgbClr val="000000">
                    <a:alpha val="65000"/>
                  </a:srgbClr>
                </a:innerShdw>
              </a:effectLst>
              <a:latin typeface="Arial"/>
              <a:cs typeface="Arial"/>
            </a:endParaRPr>
          </a:p>
        </p:txBody>
      </p:sp>
      <p:sp>
        <p:nvSpPr>
          <p:cNvPr id="8" name="TextBox 7"/>
          <p:cNvSpPr txBox="1"/>
          <p:nvPr/>
        </p:nvSpPr>
        <p:spPr>
          <a:xfrm>
            <a:off x="0" y="5948143"/>
            <a:ext cx="9109313" cy="707886"/>
          </a:xfrm>
          <a:prstGeom prst="rect">
            <a:avLst/>
          </a:prstGeom>
          <a:solidFill>
            <a:schemeClr val="bg1"/>
          </a:solidFill>
        </p:spPr>
        <p:txBody>
          <a:bodyPr wrap="square" rtlCol="0">
            <a:spAutoFit/>
          </a:bodyPr>
          <a:lstStyle/>
          <a:p>
            <a:pPr algn="ctr"/>
            <a:r>
              <a:rPr lang="ar-JO" sz="4000" b="1" dirty="0">
                <a:ln w="1905"/>
                <a:solidFill>
                  <a:srgbClr val="000000"/>
                </a:solidFill>
                <a:effectLst>
                  <a:innerShdw blurRad="69850" dist="43180" dir="5400000">
                    <a:srgbClr val="000000">
                      <a:alpha val="65000"/>
                    </a:srgbClr>
                  </a:innerShdw>
                </a:effectLst>
                <a:latin typeface="Arial"/>
                <a:cs typeface="Arial"/>
              </a:rPr>
              <a:t>أنك تمتلك المال.</a:t>
            </a:r>
            <a:endParaRPr lang="en-US" sz="4000" b="1" dirty="0">
              <a:ln w="1905"/>
              <a:solidFill>
                <a:srgbClr val="000000"/>
              </a:solidFill>
              <a:effectLst>
                <a:innerShdw blurRad="69850" dist="43180" dir="5400000">
                  <a:srgbClr val="000000">
                    <a:alpha val="65000"/>
                  </a:srgbClr>
                </a:innerShdw>
              </a:effectLst>
              <a:latin typeface="Arial"/>
              <a:cs typeface="Arial"/>
            </a:endParaRPr>
          </a:p>
        </p:txBody>
      </p:sp>
    </p:spTree>
    <p:extLst>
      <p:ext uri="{BB962C8B-B14F-4D97-AF65-F5344CB8AC3E}">
        <p14:creationId xmlns:p14="http://schemas.microsoft.com/office/powerpoint/2010/main" val="226556772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02963" y="0"/>
            <a:ext cx="8005410" cy="68579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02962" y="4609689"/>
            <a:ext cx="8005411" cy="2131680"/>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وأي منفعة لصاحبها إلا رؤيتها بعينيه؟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(5: 11)</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1"/>
            <a:ext cx="6140941" cy="62622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effectLst>
                  <a:glow rad="127000">
                    <a:srgbClr val="000000"/>
                  </a:glow>
                </a:effectLst>
                <a:uLnTx/>
                <a:uFillTx/>
                <a:latin typeface="Arial" panose="020B0604020202020204" pitchFamily="34" charset="0"/>
                <a:ea typeface="ＭＳ Ｐゴシック" charset="0"/>
                <a:cs typeface="Arial" panose="020B0604020202020204" pitchFamily="34" charset="0"/>
              </a:rPr>
              <a:t>نتائج المادية المحزنة</a:t>
            </a:r>
          </a:p>
        </p:txBody>
      </p:sp>
    </p:spTree>
    <p:extLst>
      <p:ext uri="{BB962C8B-B14F-4D97-AF65-F5344CB8AC3E}">
        <p14:creationId xmlns:p14="http://schemas.microsoft.com/office/powerpoint/2010/main" val="265799646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5959231"/>
          </a:xfrm>
          <a:prstGeom prst="rect">
            <a:avLst/>
          </a:prstGeom>
        </p:spPr>
      </p:pic>
      <p:sp>
        <p:nvSpPr>
          <p:cNvPr id="900098" name="Rectangle 2"/>
          <p:cNvSpPr>
            <a:spLocks noGrp="1" noChangeArrowheads="1"/>
          </p:cNvSpPr>
          <p:nvPr>
            <p:ph type="ctrTitle"/>
          </p:nvPr>
        </p:nvSpPr>
        <p:spPr>
          <a:xfrm>
            <a:off x="0" y="5827343"/>
            <a:ext cx="9144000" cy="1034947"/>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حقاً؟</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
            <a:ext cx="6140941" cy="62622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effectLst>
                  <a:glow rad="127000">
                    <a:srgbClr val="000000"/>
                  </a:glow>
                </a:effectLst>
                <a:uLnTx/>
                <a:uFillTx/>
                <a:latin typeface="Arial" panose="020B0604020202020204" pitchFamily="34" charset="0"/>
                <a:ea typeface="ＭＳ Ｐゴシック" charset="0"/>
                <a:cs typeface="Arial" panose="020B0604020202020204" pitchFamily="34" charset="0"/>
              </a:rPr>
              <a:t>نتائج المادية المحزنة</a:t>
            </a:r>
          </a:p>
        </p:txBody>
      </p:sp>
    </p:spTree>
    <p:extLst>
      <p:ext uri="{BB962C8B-B14F-4D97-AF65-F5344CB8AC3E}">
        <p14:creationId xmlns:p14="http://schemas.microsoft.com/office/powerpoint/2010/main" val="683505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Title</a:t>
            </a:r>
          </a:p>
        </p:txBody>
      </p:sp>
      <p:pic>
        <p:nvPicPr>
          <p:cNvPr id="2" name="Picture 1"/>
          <p:cNvPicPr>
            <a:picLocks noChangeAspect="1"/>
          </p:cNvPicPr>
          <p:nvPr/>
        </p:nvPicPr>
        <p:blipFill>
          <a:blip r:embed="rId3"/>
          <a:stretch>
            <a:fillRect/>
          </a:stretch>
        </p:blipFill>
        <p:spPr>
          <a:xfrm>
            <a:off x="-1" y="405165"/>
            <a:ext cx="9136781" cy="6048549"/>
          </a:xfrm>
          <a:prstGeom prst="rect">
            <a:avLst/>
          </a:prstGeom>
        </p:spPr>
      </p:pic>
      <p:sp>
        <p:nvSpPr>
          <p:cNvPr id="4" name="TextBox 3"/>
          <p:cNvSpPr txBox="1"/>
          <p:nvPr/>
        </p:nvSpPr>
        <p:spPr>
          <a:xfrm>
            <a:off x="-7221" y="117027"/>
            <a:ext cx="9136780" cy="1188720"/>
          </a:xfrm>
          <a:prstGeom prst="rect">
            <a:avLst/>
          </a:prstGeom>
          <a:solidFill>
            <a:srgbClr val="000000"/>
          </a:solidFill>
        </p:spPr>
        <p:txBody>
          <a:bodyPr wrap="square" rtlCol="0" anchor="ctr">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ar-JO" sz="4400" b="1" dirty="0">
                <a:ln/>
                <a:solidFill>
                  <a:schemeClr val="bg1"/>
                </a:solidFill>
                <a:latin typeface="Arial"/>
                <a:cs typeface="Arial"/>
              </a:rPr>
              <a:t>لا يستطيع المال أن يشتري السعادة</a:t>
            </a:r>
            <a:endParaRPr lang="en-US" sz="4400" b="1" dirty="0">
              <a:ln/>
              <a:solidFill>
                <a:schemeClr val="bg1"/>
              </a:solidFill>
              <a:latin typeface="Arial"/>
              <a:cs typeface="Arial"/>
            </a:endParaRPr>
          </a:p>
        </p:txBody>
      </p:sp>
      <p:sp>
        <p:nvSpPr>
          <p:cNvPr id="5" name="TextBox 4"/>
          <p:cNvSpPr txBox="1"/>
          <p:nvPr/>
        </p:nvSpPr>
        <p:spPr>
          <a:xfrm>
            <a:off x="-1" y="5331246"/>
            <a:ext cx="9136780" cy="1323439"/>
          </a:xfrm>
          <a:prstGeom prst="rect">
            <a:avLst/>
          </a:prstGeom>
          <a:solidFill>
            <a:schemeClr val="tx1"/>
          </a:solidFill>
        </p:spPr>
        <p:txBody>
          <a:bodyPr wrap="square" rtlCol="0"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JO" sz="4000" b="1" dirty="0">
                <a:ln w="11430"/>
                <a:solidFill>
                  <a:schemeClr val="bg1"/>
                </a:solidFill>
                <a:effectLst>
                  <a:outerShdw blurRad="50800" dist="39000" dir="5460000" algn="tl">
                    <a:srgbClr val="000000">
                      <a:alpha val="38000"/>
                    </a:srgbClr>
                  </a:outerShdw>
                </a:effectLst>
                <a:latin typeface="Arial"/>
                <a:cs typeface="Arial"/>
              </a:rPr>
              <a:t>ولكنه يستطيع شراء زلاجة مائية، هل سبق لك أن رأيت أحداً حزيناً على الزلاجة المائية؟</a:t>
            </a:r>
            <a:endParaRPr lang="en-US" sz="4000" b="1" dirty="0">
              <a:ln w="11430"/>
              <a:solidFill>
                <a:schemeClr val="bg1"/>
              </a:solidFill>
              <a:effectLst>
                <a:outerShdw blurRad="50800" dist="39000" dir="5460000" algn="tl">
                  <a:srgbClr val="000000">
                    <a:alpha val="38000"/>
                  </a:srgbClr>
                </a:outerShdw>
              </a:effectLst>
              <a:latin typeface="Arial"/>
              <a:cs typeface="Arial"/>
            </a:endParaRPr>
          </a:p>
        </p:txBody>
      </p:sp>
    </p:spTree>
    <p:extLst>
      <p:ext uri="{BB962C8B-B14F-4D97-AF65-F5344CB8AC3E}">
        <p14:creationId xmlns:p14="http://schemas.microsoft.com/office/powerpoint/2010/main" val="3605582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4488281" y="3720539"/>
            <a:ext cx="5682109" cy="2623904"/>
          </a:xfrm>
          <a:prstGeom prst="rect">
            <a:avLst/>
          </a:prstGeom>
        </p:spPr>
      </p:pic>
      <p:pic>
        <p:nvPicPr>
          <p:cNvPr id="2" name="Picture 1"/>
          <p:cNvPicPr>
            <a:picLocks noChangeAspect="1"/>
          </p:cNvPicPr>
          <p:nvPr/>
        </p:nvPicPr>
        <p:blipFill>
          <a:blip r:embed="rId4"/>
          <a:stretch>
            <a:fillRect/>
          </a:stretch>
        </p:blipFill>
        <p:spPr>
          <a:xfrm>
            <a:off x="-278336" y="2355347"/>
            <a:ext cx="4853605" cy="4502652"/>
          </a:xfrm>
          <a:prstGeom prst="rect">
            <a:avLst/>
          </a:prstGeom>
        </p:spPr>
      </p:pic>
      <p:sp>
        <p:nvSpPr>
          <p:cNvPr id="900098" name="Rectangle 2"/>
          <p:cNvSpPr>
            <a:spLocks noGrp="1" noChangeArrowheads="1"/>
          </p:cNvSpPr>
          <p:nvPr>
            <p:ph type="ctrTitle"/>
          </p:nvPr>
        </p:nvSpPr>
        <p:spPr>
          <a:xfrm>
            <a:off x="0" y="698804"/>
            <a:ext cx="9143999" cy="2153983"/>
          </a:xfrm>
          <a:effectLst/>
        </p:spPr>
        <p:txBody>
          <a:bodyPr/>
          <a:lstStyle/>
          <a:p>
            <a:pPr>
              <a:defRPr/>
            </a:pPr>
            <a:r>
              <a:rPr lang="ar-JO" sz="3600" b="1" dirty="0">
                <a:solidFill>
                  <a:srgbClr val="000000"/>
                </a:solidFill>
                <a:latin typeface="Arial" panose="020B0604020202020204" pitchFamily="34" charset="0"/>
                <a:ea typeface="ＭＳ Ｐゴシック" charset="0"/>
                <a:cs typeface="Arial" panose="020B0604020202020204" pitchFamily="34" charset="0"/>
              </a:rPr>
              <a:t>الأرق: نوم المشتغل حلو إن أكل قليلاً أو كثيراً، ووفر الغني لا يريحه حتى ينام.</a:t>
            </a:r>
            <a:br>
              <a:rPr lang="ar-JO" sz="3600" b="1" dirty="0">
                <a:solidFill>
                  <a:srgbClr val="000000"/>
                </a:solidFill>
                <a:latin typeface="Arial" panose="020B0604020202020204" pitchFamily="34" charset="0"/>
                <a:ea typeface="ＭＳ Ｐゴシック" charset="0"/>
                <a:cs typeface="Arial" panose="020B0604020202020204" pitchFamily="34" charset="0"/>
              </a:rPr>
            </a:br>
            <a:r>
              <a:rPr lang="ar-JO" sz="3600" b="1" dirty="0">
                <a:solidFill>
                  <a:srgbClr val="000000"/>
                </a:solidFill>
                <a:latin typeface="Arial" panose="020B0604020202020204" pitchFamily="34" charset="0"/>
                <a:ea typeface="ＭＳ Ｐゴシック" charset="0"/>
                <a:cs typeface="Arial" panose="020B0604020202020204" pitchFamily="34" charset="0"/>
              </a:rPr>
              <a:t>(5: 12)</a:t>
            </a:r>
            <a:endParaRPr lang="en-US" sz="3600" b="1" dirty="0">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1"/>
            <a:ext cx="6140941" cy="62622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effectLst>
                  <a:glow rad="127000">
                    <a:srgbClr val="000000"/>
                  </a:glow>
                </a:effectLst>
                <a:uLnTx/>
                <a:uFillTx/>
                <a:latin typeface="Arial" panose="020B0604020202020204" pitchFamily="34" charset="0"/>
                <a:ea typeface="ＭＳ Ｐゴシック" charset="0"/>
                <a:cs typeface="Arial" panose="020B0604020202020204" pitchFamily="34" charset="0"/>
              </a:rPr>
              <a:t>نتائج المادية المحزنة</a:t>
            </a:r>
          </a:p>
        </p:txBody>
      </p:sp>
    </p:spTree>
    <p:extLst>
      <p:ext uri="{BB962C8B-B14F-4D97-AF65-F5344CB8AC3E}">
        <p14:creationId xmlns:p14="http://schemas.microsoft.com/office/powerpoint/2010/main" val="138246807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30592"/>
            <a:ext cx="9250432" cy="6178208"/>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24855"/>
            <a:ext cx="9143999" cy="1080120"/>
          </a:xfrm>
          <a:effectLst/>
        </p:spPr>
        <p:txBody>
          <a:bodyPr/>
          <a:lstStyle/>
          <a:p>
            <a:pPr>
              <a:defRPr/>
            </a:pPr>
            <a:r>
              <a:rPr lang="ar-JO" b="1" dirty="0">
                <a:solidFill>
                  <a:srgbClr val="000000"/>
                </a:solidFill>
                <a:effectLst/>
                <a:latin typeface="Arial" panose="020B0604020202020204" pitchFamily="34" charset="0"/>
                <a:ea typeface="ＭＳ Ｐゴシック" charset="0"/>
                <a:cs typeface="Arial" panose="020B0604020202020204" pitchFamily="34" charset="0"/>
              </a:rPr>
              <a:t>هل تفقد النوم بسبب المال؟</a:t>
            </a:r>
            <a:endParaRPr lang="en-US" b="1" dirty="0">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0" y="-1"/>
            <a:ext cx="6140941" cy="62622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effectLst>
                  <a:glow rad="127000">
                    <a:srgbClr val="000000"/>
                  </a:glow>
                </a:effectLst>
                <a:uLnTx/>
                <a:uFillTx/>
                <a:latin typeface="Arial" panose="020B0604020202020204" pitchFamily="34" charset="0"/>
                <a:ea typeface="ＭＳ Ｐゴシック" charset="0"/>
                <a:cs typeface="Arial" panose="020B0604020202020204" pitchFamily="34" charset="0"/>
              </a:rPr>
              <a:t>نتائج المادية المحزنة</a:t>
            </a:r>
          </a:p>
        </p:txBody>
      </p:sp>
    </p:spTree>
    <p:extLst>
      <p:ext uri="{BB962C8B-B14F-4D97-AF65-F5344CB8AC3E}">
        <p14:creationId xmlns:p14="http://schemas.microsoft.com/office/powerpoint/2010/main" val="116306605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1"/>
            <a:ext cx="9144000" cy="608729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861703"/>
            <a:ext cx="9036496" cy="2225587"/>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يوجد شر خبيث رأيته تحت الشمس: ثروة مصونة لصاحبها لضرره.</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(5: 13)</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1"/>
            <a:ext cx="6140941" cy="62622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effectLst>
                  <a:glow rad="127000">
                    <a:srgbClr val="000000"/>
                  </a:glow>
                </a:effectLst>
                <a:uLnTx/>
                <a:uFillTx/>
                <a:latin typeface="Arial" panose="020B0604020202020204" pitchFamily="34" charset="0"/>
                <a:ea typeface="ＭＳ Ｐゴシック" charset="0"/>
                <a:cs typeface="Arial" panose="020B0604020202020204" pitchFamily="34" charset="0"/>
              </a:rPr>
              <a:t>نتائج المادية المحزنة</a:t>
            </a:r>
          </a:p>
        </p:txBody>
      </p:sp>
      <p:sp>
        <p:nvSpPr>
          <p:cNvPr id="8" name="Rectangle 2"/>
          <p:cNvSpPr txBox="1">
            <a:spLocks noChangeArrowheads="1"/>
          </p:cNvSpPr>
          <p:nvPr/>
        </p:nvSpPr>
        <p:spPr bwMode="auto">
          <a:xfrm>
            <a:off x="0" y="6156870"/>
            <a:ext cx="9144000" cy="62622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آلام النفس</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4953007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 y="1975463"/>
            <a:ext cx="9100069" cy="4882537"/>
          </a:xfrm>
          <a:prstGeom prst="rect">
            <a:avLst/>
          </a:prstGeom>
        </p:spPr>
      </p:pic>
      <p:sp>
        <p:nvSpPr>
          <p:cNvPr id="7" name="Rectangle 2"/>
          <p:cNvSpPr txBox="1">
            <a:spLocks noChangeArrowheads="1"/>
          </p:cNvSpPr>
          <p:nvPr/>
        </p:nvSpPr>
        <p:spPr bwMode="auto">
          <a:xfrm>
            <a:off x="0" y="-1"/>
            <a:ext cx="6140941" cy="62622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effectLst>
                  <a:glow rad="127000">
                    <a:srgbClr val="000000"/>
                  </a:glow>
                </a:effectLst>
                <a:uLnTx/>
                <a:uFillTx/>
                <a:latin typeface="Arial" panose="020B0604020202020204" pitchFamily="34" charset="0"/>
                <a:ea typeface="ＭＳ Ｐゴシック" charset="0"/>
                <a:cs typeface="Arial" panose="020B0604020202020204" pitchFamily="34" charset="0"/>
              </a:rPr>
              <a:t>نتائج المادية المحزنة</a:t>
            </a: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3931" y="626222"/>
            <a:ext cx="9143999" cy="3305060"/>
          </a:xfrm>
          <a:effectLst/>
        </p:spPr>
        <p:txBody>
          <a:bodyPr anchor="t"/>
          <a:lstStyle/>
          <a:p>
            <a:pPr>
              <a:defRPr/>
            </a:pPr>
            <a:r>
              <a:rPr lang="ar-JO" sz="4000" b="1" dirty="0">
                <a:solidFill>
                  <a:srgbClr val="000000"/>
                </a:solidFill>
                <a:latin typeface="Arial" panose="020B0604020202020204" pitchFamily="34" charset="0"/>
                <a:ea typeface="ＭＳ Ｐゴシック" charset="0"/>
                <a:cs typeface="Arial" panose="020B0604020202020204" pitchFamily="34" charset="0"/>
              </a:rPr>
              <a:t>فهلكت تلك الثروة بأمر سيء، ثم ولد ابناً وما بيده شيء.</a:t>
            </a:r>
            <a:br>
              <a:rPr lang="ar-JO" sz="4000" b="1" dirty="0">
                <a:solidFill>
                  <a:srgbClr val="000000"/>
                </a:solidFill>
                <a:latin typeface="Arial" panose="020B0604020202020204" pitchFamily="34" charset="0"/>
                <a:ea typeface="ＭＳ Ｐゴシック" charset="0"/>
                <a:cs typeface="Arial" panose="020B0604020202020204" pitchFamily="34" charset="0"/>
              </a:rPr>
            </a:br>
            <a:r>
              <a:rPr lang="ar-JO" sz="4000" b="1" dirty="0">
                <a:solidFill>
                  <a:srgbClr val="000000"/>
                </a:solidFill>
                <a:latin typeface="Arial" panose="020B0604020202020204" pitchFamily="34" charset="0"/>
                <a:ea typeface="ＭＳ Ｐゴシック" charset="0"/>
                <a:cs typeface="Arial" panose="020B0604020202020204" pitchFamily="34" charset="0"/>
              </a:rPr>
              <a:t>(5: 14)</a:t>
            </a:r>
            <a:endParaRPr lang="en-US" sz="4000" b="1" dirty="0">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100357" name="TextBox 2"/>
          <p:cNvSpPr txBox="1">
            <a:spLocks noChangeArrowheads="1"/>
          </p:cNvSpPr>
          <p:nvPr/>
        </p:nvSpPr>
        <p:spPr bwMode="auto">
          <a:xfrm>
            <a:off x="0" y="6370092"/>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sz="2800" b="1" dirty="0">
                <a:solidFill>
                  <a:srgbClr val="000000"/>
                </a:solidFill>
                <a:latin typeface="Arial"/>
                <a:cs typeface="Arial"/>
              </a:rPr>
              <a:t>لم يترك ميراثاً لمن يعولهم</a:t>
            </a:r>
            <a:endParaRPr lang="en-US" sz="2800" b="1" dirty="0">
              <a:solidFill>
                <a:srgbClr val="000000"/>
              </a:solidFill>
              <a:latin typeface="Arial"/>
              <a:cs typeface="Arial"/>
            </a:endParaRPr>
          </a:p>
        </p:txBody>
      </p:sp>
    </p:spTree>
    <p:extLst>
      <p:ext uri="{BB962C8B-B14F-4D97-AF65-F5344CB8AC3E}">
        <p14:creationId xmlns:p14="http://schemas.microsoft.com/office/powerpoint/2010/main" val="231272283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chemeClr val="tx1">
                <a:lumMod val="65000"/>
                <a:lumOff val="3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dirty="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638484"/>
            <a:ext cx="9036496" cy="5832476"/>
          </a:xfrm>
          <a:effectLst>
            <a:outerShdw blurRad="63500" dist="35921" dir="2700000" algn="ctr" rotWithShape="0">
              <a:schemeClr val="tx2">
                <a:alpha val="74998"/>
              </a:schemeClr>
            </a:outerShdw>
          </a:effectLst>
        </p:spPr>
        <p:txBody>
          <a:bodyPr anchor="t"/>
          <a:lstStyle/>
          <a:p>
            <a:pPr>
              <a:defRPr/>
            </a:pPr>
            <a:r>
              <a:rPr lang="ar-JO" sz="40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لا يوجد شيء لأخذه إلى الحياة القادمة: </a:t>
            </a: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كما خرج من بطن أمه عرياناً يرجع ذاهباً كما جاء، ولا يأخذ شيئاً من تعبه فيذهب به في يده. وهذا أيضاً مصيبة رديئة، في كل شيء كما جاء هكذا يذهب، فأية منفعة له، للذي تعب للريح؟ (5: 15-16)</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1"/>
            <a:ext cx="6140941" cy="62622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effectLst>
                  <a:glow rad="127000">
                    <a:srgbClr val="000000"/>
                  </a:glow>
                </a:effectLst>
                <a:uLnTx/>
                <a:uFillTx/>
                <a:latin typeface="Arial" panose="020B0604020202020204" pitchFamily="34" charset="0"/>
                <a:ea typeface="ＭＳ Ｐゴシック" charset="0"/>
                <a:cs typeface="Arial" panose="020B0604020202020204" pitchFamily="34" charset="0"/>
              </a:rPr>
              <a:t>نتائج المادية المحزنة</a:t>
            </a:r>
          </a:p>
        </p:txBody>
      </p:sp>
    </p:spTree>
    <p:extLst>
      <p:ext uri="{BB962C8B-B14F-4D97-AF65-F5344CB8AC3E}">
        <p14:creationId xmlns:p14="http://schemas.microsoft.com/office/powerpoint/2010/main" val="287055302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96234" cy="450912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509121"/>
            <a:ext cx="9036496" cy="2232248"/>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أيضا يأكل كل أيامه في الظلام، ويغتم كثيراً مع حزن وغيظ (5: 17)</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1"/>
            <a:ext cx="6140941" cy="62622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effectLst>
                  <a:glow rad="127000">
                    <a:srgbClr val="000000"/>
                  </a:glow>
                </a:effectLst>
                <a:uLnTx/>
                <a:uFillTx/>
                <a:latin typeface="Arial" panose="020B0604020202020204" pitchFamily="34" charset="0"/>
                <a:ea typeface="ＭＳ Ｐゴシック" charset="0"/>
                <a:cs typeface="Arial" panose="020B0604020202020204" pitchFamily="34" charset="0"/>
              </a:rPr>
              <a:t>نتائج المادية المحزنة</a:t>
            </a:r>
          </a:p>
        </p:txBody>
      </p:sp>
    </p:spTree>
    <p:extLst>
      <p:ext uri="{BB962C8B-B14F-4D97-AF65-F5344CB8AC3E}">
        <p14:creationId xmlns:p14="http://schemas.microsoft.com/office/powerpoint/2010/main" val="364005667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1. لا تستغرب أن بعض المسؤولين الفاسدين </a:t>
            </a:r>
            <a:r>
              <a:rPr lang="ar-JO" sz="4000" dirty="0">
                <a:solidFill>
                  <a:srgbClr val="FFFF00"/>
                </a:solidFill>
                <a:effectLst>
                  <a:glow rad="127000">
                    <a:schemeClr val="tx1"/>
                  </a:glow>
                </a:effectLst>
                <a:ea typeface="ＭＳ Ｐゴシック" charset="0"/>
              </a:rPr>
              <a:t>يكنزون</a:t>
            </a:r>
            <a:r>
              <a:rPr lang="ar-JO" sz="4000" dirty="0">
                <a:effectLst>
                  <a:glow rad="127000">
                    <a:schemeClr val="tx1"/>
                  </a:glow>
                </a:effectLst>
                <a:ea typeface="ＭＳ Ｐゴシック" charset="0"/>
              </a:rPr>
              <a:t> الثروة (5: 8-9)</a:t>
            </a:r>
            <a:r>
              <a:rPr lang="en-US" sz="4000" dirty="0">
                <a:effectLst>
                  <a:glow rad="127000">
                    <a:schemeClr val="tx1"/>
                  </a:glow>
                </a:effectLst>
                <a:ea typeface="ＭＳ Ｐゴシック" charset="0"/>
              </a:rPr>
              <a:t> </a:t>
            </a:r>
          </a:p>
        </p:txBody>
      </p:sp>
      <p:pic>
        <p:nvPicPr>
          <p:cNvPr id="3" name="Picture 2"/>
          <p:cNvPicPr>
            <a:picLocks noChangeAspect="1"/>
          </p:cNvPicPr>
          <p:nvPr/>
        </p:nvPicPr>
        <p:blipFill>
          <a:blip r:embed="rId3"/>
          <a:stretch>
            <a:fillRect/>
          </a:stretch>
        </p:blipFill>
        <p:spPr>
          <a:xfrm>
            <a:off x="469900" y="114300"/>
            <a:ext cx="8191500" cy="4610100"/>
          </a:xfrm>
          <a:prstGeom prst="rect">
            <a:avLst/>
          </a:prstGeom>
        </p:spPr>
      </p:pic>
    </p:spTree>
    <p:extLst>
      <p:ext uri="{BB962C8B-B14F-4D97-AF65-F5344CB8AC3E}">
        <p14:creationId xmlns:p14="http://schemas.microsoft.com/office/powerpoint/2010/main" val="50915380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7083" y="0"/>
            <a:ext cx="9191083" cy="689331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marL="712788" indent="-712788">
              <a:defRPr/>
            </a:pPr>
            <a:r>
              <a:rPr lang="ar-JO" dirty="0">
                <a:solidFill>
                  <a:srgbClr val="000000"/>
                </a:solidFill>
                <a:ea typeface="ＭＳ Ｐゴシック" charset="0"/>
              </a:rPr>
              <a:t>2. للمادية نتائج </a:t>
            </a:r>
            <a:r>
              <a:rPr lang="ar-JO" dirty="0">
                <a:solidFill>
                  <a:srgbClr val="FF0000"/>
                </a:solidFill>
                <a:ea typeface="ＭＳ Ｐゴシック" charset="0"/>
              </a:rPr>
              <a:t>محزنة</a:t>
            </a:r>
            <a:r>
              <a:rPr lang="ar-JO" dirty="0">
                <a:solidFill>
                  <a:srgbClr val="000000"/>
                </a:solidFill>
                <a:ea typeface="ＭＳ Ｐゴシック" charset="0"/>
              </a:rPr>
              <a:t> كثيرة (5: 10-17)</a:t>
            </a:r>
            <a:endParaRPr lang="en-US" dirty="0">
              <a:solidFill>
                <a:srgbClr val="000000"/>
              </a:solidFill>
              <a:effectLst/>
              <a:ea typeface="ＭＳ Ｐゴシック" charset="0"/>
            </a:endParaRPr>
          </a:p>
        </p:txBody>
      </p:sp>
    </p:spTree>
    <p:extLst>
      <p:ext uri="{BB962C8B-B14F-4D97-AF65-F5344CB8AC3E}">
        <p14:creationId xmlns:p14="http://schemas.microsoft.com/office/powerpoint/2010/main" val="288580951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658" y="1982109"/>
            <a:ext cx="9209380" cy="492619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07504" y="58900"/>
            <a:ext cx="9036496" cy="1692283"/>
          </a:xfrm>
          <a:effectLst>
            <a:outerShdw blurRad="63500" dist="35921" dir="2700000" algn="ctr" rotWithShape="0">
              <a:schemeClr val="tx2">
                <a:alpha val="74998"/>
              </a:schemeClr>
            </a:outerShdw>
          </a:effectLst>
        </p:spPr>
        <p:txBody>
          <a:bodyPr/>
          <a:lstStyle/>
          <a:p>
            <a:pPr marL="712788" indent="-712788">
              <a:defRPr/>
            </a:pPr>
            <a:r>
              <a:rPr lang="ar-JO" sz="4000" dirty="0">
                <a:effectLst>
                  <a:glow rad="127000">
                    <a:schemeClr val="tx1"/>
                  </a:glow>
                </a:effectLst>
                <a:ea typeface="ＭＳ Ｐゴシック" charset="0"/>
              </a:rPr>
              <a:t>3. يعطي الله المال إما </a:t>
            </a:r>
            <a:r>
              <a:rPr lang="ar-JO" sz="4000" dirty="0">
                <a:solidFill>
                  <a:srgbClr val="FFFF00"/>
                </a:solidFill>
                <a:effectLst>
                  <a:glow rad="127000">
                    <a:schemeClr val="tx1"/>
                  </a:glow>
                </a:effectLst>
                <a:ea typeface="ＭＳ Ｐゴシック" charset="0"/>
              </a:rPr>
              <a:t>للعاملين</a:t>
            </a:r>
            <a:r>
              <a:rPr lang="ar-JO" sz="4000" dirty="0">
                <a:effectLst>
                  <a:glow rad="127000">
                    <a:schemeClr val="tx1"/>
                  </a:glow>
                </a:effectLst>
                <a:ea typeface="ＭＳ Ｐゴシック" charset="0"/>
              </a:rPr>
              <a:t> أو </a:t>
            </a:r>
            <a:r>
              <a:rPr lang="ar-JO" sz="4000" dirty="0">
                <a:solidFill>
                  <a:srgbClr val="FFFF00"/>
                </a:solidFill>
                <a:effectLst>
                  <a:glow rad="127000">
                    <a:schemeClr val="tx1"/>
                  </a:glow>
                </a:effectLst>
                <a:ea typeface="ＭＳ Ｐゴシック" charset="0"/>
              </a:rPr>
              <a:t>للآخرين</a:t>
            </a:r>
            <a:r>
              <a:rPr lang="ar-JO" sz="4000" dirty="0">
                <a:effectLst>
                  <a:glow rad="127000">
                    <a:schemeClr val="tx1"/>
                  </a:glow>
                </a:effectLst>
                <a:ea typeface="ＭＳ Ｐゴシック" charset="0"/>
              </a:rPr>
              <a:t> كي يتمتعوا (5: 18-6: 9)</a:t>
            </a:r>
            <a:endParaRPr lang="en-US" sz="4000" dirty="0">
              <a:effectLst>
                <a:glow rad="127000">
                  <a:schemeClr val="tx1"/>
                </a:glow>
              </a:effectLst>
              <a:ea typeface="ＭＳ Ｐゴシック" charset="0"/>
            </a:endParaRPr>
          </a:p>
        </p:txBody>
      </p:sp>
    </p:spTree>
    <p:extLst>
      <p:ext uri="{BB962C8B-B14F-4D97-AF65-F5344CB8AC3E}">
        <p14:creationId xmlns:p14="http://schemas.microsoft.com/office/powerpoint/2010/main" val="15044901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704" y="2013293"/>
            <a:ext cx="9144000" cy="55753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86980" y="0"/>
            <a:ext cx="3722837" cy="4574899"/>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هوذا الذي رأيته أنا خيراً، الذي هو حسن: أن يأكل الإنسان ويشرب ويرى خيراً من كل تعبه الذي يتعب فيه تحت الشمس</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871001" y="0"/>
            <a:ext cx="4279703" cy="4301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مدة أيام حياته التي أعطاه الله إياها، لأنه نصيبه.</a:t>
            </a:r>
          </a:p>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(5: 18)</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4915155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Title</a:t>
            </a:r>
          </a:p>
        </p:txBody>
      </p:sp>
      <p:pic>
        <p:nvPicPr>
          <p:cNvPr id="2" name="Picture 1"/>
          <p:cNvPicPr>
            <a:picLocks noChangeAspect="1"/>
          </p:cNvPicPr>
          <p:nvPr/>
        </p:nvPicPr>
        <p:blipFill>
          <a:blip r:embed="rId3"/>
          <a:stretch>
            <a:fillRect/>
          </a:stretch>
        </p:blipFill>
        <p:spPr>
          <a:xfrm>
            <a:off x="762000" y="800100"/>
            <a:ext cx="7620000" cy="5257800"/>
          </a:xfrm>
          <a:prstGeom prst="rect">
            <a:avLst/>
          </a:prstGeom>
        </p:spPr>
      </p:pic>
      <p:sp>
        <p:nvSpPr>
          <p:cNvPr id="4" name="TextBox 3"/>
          <p:cNvSpPr txBox="1"/>
          <p:nvPr/>
        </p:nvSpPr>
        <p:spPr>
          <a:xfrm>
            <a:off x="764329" y="1102992"/>
            <a:ext cx="3949699" cy="2554545"/>
          </a:xfrm>
          <a:prstGeom prst="rect">
            <a:avLst/>
          </a:prstGeom>
          <a:solidFill>
            <a:srgbClr val="000000"/>
          </a:solidFill>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ar-JO" sz="3200" b="1" spc="150" dirty="0">
                <a:ln w="11430"/>
                <a:solidFill>
                  <a:srgbClr val="FFFFFF"/>
                </a:solidFill>
                <a:latin typeface="Arial"/>
                <a:cs typeface="Arial"/>
              </a:rPr>
              <a:t>لا يستطيع المال أن يشتري لي السعادة</a:t>
            </a:r>
            <a:endParaRPr lang="en-US" sz="3200" b="1" spc="150" dirty="0">
              <a:ln w="11430"/>
              <a:solidFill>
                <a:srgbClr val="FFFFFF"/>
              </a:solidFill>
              <a:latin typeface="Arial"/>
              <a:cs typeface="Arial"/>
            </a:endParaRPr>
          </a:p>
          <a:p>
            <a:pPr algn="ctr"/>
            <a:endParaRPr lang="en-US" sz="3200" b="1" spc="150" dirty="0">
              <a:ln w="11430"/>
              <a:solidFill>
                <a:srgbClr val="FFFFFF"/>
              </a:solidFill>
              <a:latin typeface="Arial"/>
              <a:cs typeface="Arial"/>
            </a:endParaRPr>
          </a:p>
          <a:p>
            <a:pPr algn="ctr"/>
            <a:r>
              <a:rPr lang="ar-JO" sz="3200" b="1" spc="150" dirty="0">
                <a:ln w="11430"/>
                <a:solidFill>
                  <a:srgbClr val="FFFFFF"/>
                </a:solidFill>
                <a:latin typeface="Arial"/>
                <a:cs typeface="Arial"/>
              </a:rPr>
              <a:t>لكنني أفضل البكاء      في القصر.</a:t>
            </a:r>
            <a:endParaRPr lang="en-US" sz="3200" b="1" spc="150" dirty="0">
              <a:ln w="11430"/>
              <a:solidFill>
                <a:srgbClr val="FFFFFF"/>
              </a:solidFill>
              <a:latin typeface="Arial"/>
              <a:cs typeface="Arial"/>
            </a:endParaRPr>
          </a:p>
        </p:txBody>
      </p:sp>
    </p:spTree>
    <p:extLst>
      <p:ext uri="{BB962C8B-B14F-4D97-AF65-F5344CB8AC3E}">
        <p14:creationId xmlns:p14="http://schemas.microsoft.com/office/powerpoint/2010/main" val="34939478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356922" y="1073770"/>
            <a:ext cx="6297509" cy="472313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88162" y="173951"/>
            <a:ext cx="5055838" cy="6684049"/>
          </a:xfrm>
          <a:effectLst/>
        </p:spPr>
        <p:txBody>
          <a:bodyPr/>
          <a:lstStyle/>
          <a:p>
            <a:pPr>
              <a:defRPr/>
            </a:pPr>
            <a:r>
              <a:rPr lang="ar-JO" b="1" dirty="0">
                <a:solidFill>
                  <a:srgbClr val="000000"/>
                </a:solidFill>
                <a:latin typeface="Arial" panose="020B0604020202020204" pitchFamily="34" charset="0"/>
                <a:ea typeface="ＭＳ Ｐゴシック" charset="0"/>
                <a:cs typeface="Arial" panose="020B0604020202020204" pitchFamily="34" charset="0"/>
              </a:rPr>
              <a:t>الغني هو من يكسب أكثر مما ينفق، والفقير من زادت نفقاته على دخله.</a:t>
            </a:r>
            <a:endParaRPr lang="en-US" b="1" dirty="0">
              <a:solidFill>
                <a:srgbClr val="000000"/>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4736919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625753"/>
            <a:ext cx="9036496" cy="2232247"/>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استمتع بما تملك</a:t>
            </a:r>
            <a:b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مع من تملك</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943390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625753"/>
            <a:ext cx="9036496" cy="2232247"/>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يسمح الله للبعض أن يتمتعوا</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بثروتهم كعطية من الله (5: 19-20)</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2269327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767" y="-1512"/>
            <a:ext cx="9159873" cy="685951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583381"/>
            <a:ext cx="9145106" cy="3396384"/>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 أيضاً كل إنسان أعطاه الله غنى ومالاً وسلطه عليه حتى يأكل منه، ويأخذ نصيبه ويفرح بتعبه، فهذا هو عطية الله (5: 19)</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1060775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0357" name="TextBox 2"/>
          <p:cNvSpPr txBox="1">
            <a:spLocks noChangeArrowheads="1"/>
          </p:cNvSpPr>
          <p:nvPr/>
        </p:nvSpPr>
        <p:spPr bwMode="auto">
          <a:xfrm>
            <a:off x="0" y="6370092"/>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2800" b="1" dirty="0">
                <a:solidFill>
                  <a:srgbClr val="000000"/>
                </a:solidFill>
                <a:latin typeface="Arial"/>
                <a:cs typeface="Arial"/>
              </a:rPr>
              <a:t>Website</a:t>
            </a:r>
          </a:p>
        </p:txBody>
      </p:sp>
      <p:pic>
        <p:nvPicPr>
          <p:cNvPr id="2" name="Picture 1"/>
          <p:cNvPicPr>
            <a:picLocks noChangeAspect="1"/>
          </p:cNvPicPr>
          <p:nvPr/>
        </p:nvPicPr>
        <p:blipFill>
          <a:blip r:embed="rId3"/>
          <a:stretch>
            <a:fillRect/>
          </a:stretch>
        </p:blipFill>
        <p:spPr>
          <a:xfrm>
            <a:off x="-1" y="1861271"/>
            <a:ext cx="9261425" cy="5032041"/>
          </a:xfrm>
          <a:prstGeom prst="rect">
            <a:avLst/>
          </a:prstGeom>
        </p:spPr>
      </p:pic>
      <p:sp>
        <p:nvSpPr>
          <p:cNvPr id="900098" name="Rectangle 2"/>
          <p:cNvSpPr>
            <a:spLocks noGrp="1" noChangeArrowheads="1"/>
          </p:cNvSpPr>
          <p:nvPr>
            <p:ph type="ctrTitle"/>
          </p:nvPr>
        </p:nvSpPr>
        <p:spPr>
          <a:xfrm>
            <a:off x="1" y="368299"/>
            <a:ext cx="8941766" cy="2588859"/>
          </a:xfrm>
          <a:solidFill>
            <a:schemeClr val="bg1"/>
          </a:solidFill>
          <a:effectLst/>
        </p:spPr>
        <p:txBody>
          <a:bodyPr/>
          <a:lstStyle/>
          <a:p>
            <a:pPr>
              <a:defRPr/>
            </a:pPr>
            <a:r>
              <a:rPr lang="ar-JO" sz="3600" b="1" dirty="0">
                <a:solidFill>
                  <a:srgbClr val="000000"/>
                </a:solidFill>
                <a:latin typeface="Arial" panose="020B0604020202020204" pitchFamily="34" charset="0"/>
                <a:ea typeface="ＭＳ Ｐゴシック" charset="0"/>
                <a:cs typeface="Arial" panose="020B0604020202020204" pitchFamily="34" charset="0"/>
              </a:rPr>
              <a:t>لأنه لا يذكر أيام حياته كثيراً، لأن الله ملهيه بفرح قلبه.</a:t>
            </a:r>
            <a:br>
              <a:rPr lang="ar-JO" sz="3600" b="1" dirty="0">
                <a:solidFill>
                  <a:srgbClr val="000000"/>
                </a:solidFill>
                <a:latin typeface="Arial" panose="020B0604020202020204" pitchFamily="34" charset="0"/>
                <a:ea typeface="ＭＳ Ｐゴシック" charset="0"/>
                <a:cs typeface="Arial" panose="020B0604020202020204" pitchFamily="34" charset="0"/>
              </a:rPr>
            </a:br>
            <a:r>
              <a:rPr lang="ar-JO" sz="3600" b="1" dirty="0">
                <a:solidFill>
                  <a:srgbClr val="000000"/>
                </a:solidFill>
                <a:latin typeface="Arial" panose="020B0604020202020204" pitchFamily="34" charset="0"/>
                <a:ea typeface="ＭＳ Ｐゴシック" charset="0"/>
                <a:cs typeface="Arial" panose="020B0604020202020204" pitchFamily="34" charset="0"/>
              </a:rPr>
              <a:t>(5: 20)</a:t>
            </a:r>
            <a:endParaRPr lang="en-US" sz="3600" b="1" dirty="0">
              <a:solidFill>
                <a:srgbClr val="000000"/>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8307252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858001"/>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يمنع الله كثيرين من التمتع بثرواتهم وكرامتهم (6: 1-2).</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965248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01093" cy="6858001"/>
          </a:xfrm>
          <a:prstGeom prst="rect">
            <a:avLst/>
          </a:prstGeom>
        </p:spPr>
      </p:pic>
      <p:sp>
        <p:nvSpPr>
          <p:cNvPr id="900098" name="Rectangle 2"/>
          <p:cNvSpPr>
            <a:spLocks noGrp="1" noChangeArrowheads="1"/>
          </p:cNvSpPr>
          <p:nvPr>
            <p:ph type="ctrTitle"/>
          </p:nvPr>
        </p:nvSpPr>
        <p:spPr>
          <a:xfrm>
            <a:off x="-1" y="116632"/>
            <a:ext cx="9144001" cy="6162982"/>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يوجد شر قد رأيته تحت الشمس وهو كثير بين الناس: رجل أعطاه الله غنى ومالاً وكرامة، وليس لنفسه عوز من كل ما يشتهيه، ولم يعطه الله استطاعة على أن يأكل منه، بل يأكله إنسان غريب. هذا باطل ومصيبة رديئة هو.</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(6: 1-2)</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748201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dissolve">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2524452"/>
            <a:ext cx="9218828" cy="4399895"/>
          </a:xfrm>
          <a:prstGeom prst="rect">
            <a:avLst/>
          </a:prstGeom>
        </p:spPr>
      </p:pic>
      <p:sp>
        <p:nvSpPr>
          <p:cNvPr id="900098" name="Rectangle 2"/>
          <p:cNvSpPr>
            <a:spLocks noGrp="1" noChangeArrowheads="1"/>
          </p:cNvSpPr>
          <p:nvPr>
            <p:ph type="ctrTitle"/>
          </p:nvPr>
        </p:nvSpPr>
        <p:spPr>
          <a:xfrm>
            <a:off x="0" y="149500"/>
            <a:ext cx="9144000" cy="2016125"/>
          </a:xfrm>
          <a:effectLst>
            <a:outerShdw blurRad="63500" dist="35921" dir="2700000" algn="ctr" rotWithShape="0">
              <a:schemeClr val="tx2">
                <a:alpha val="74998"/>
              </a:schemeClr>
            </a:outerShdw>
          </a:effectLst>
        </p:spPr>
        <p:txBody>
          <a:bodyPr/>
          <a:lstStyle/>
          <a:p>
            <a:pPr>
              <a:defRPr/>
            </a:pPr>
            <a:r>
              <a:rPr lang="ar-JO" sz="4800" b="1" dirty="0">
                <a:solidFill>
                  <a:schemeClr val="tx1"/>
                </a:solidFill>
              </a:rPr>
              <a:t>إذا لم تستمتع بممتلكاتك، </a:t>
            </a:r>
            <a:br>
              <a:rPr lang="ar-JO" sz="4800" b="1" dirty="0">
                <a:solidFill>
                  <a:schemeClr val="tx1"/>
                </a:solidFill>
              </a:rPr>
            </a:br>
            <a:r>
              <a:rPr lang="ar-JO" sz="4800" b="1" dirty="0">
                <a:solidFill>
                  <a:schemeClr val="tx1"/>
                </a:solidFill>
              </a:rPr>
              <a:t>فلن تستمتع بالحياة أبداً </a:t>
            </a:r>
            <a:br>
              <a:rPr lang="ar-JO" sz="4800" b="1" dirty="0">
                <a:solidFill>
                  <a:schemeClr val="tx1"/>
                </a:solidFill>
              </a:rPr>
            </a:br>
            <a:r>
              <a:rPr lang="ar-JO" sz="4800" b="1" dirty="0">
                <a:solidFill>
                  <a:schemeClr val="tx1"/>
                </a:solidFill>
              </a:rPr>
              <a:t>(6: 3-9).</a:t>
            </a:r>
            <a:endParaRPr lang="en-US" sz="4800" b="1" dirty="0">
              <a:solidFill>
                <a:schemeClr val="tx1"/>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21376071"/>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572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09818" y="116632"/>
            <a:ext cx="5334181" cy="6741368"/>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إن ولد إنسان مئة، وعاش سنين كثيرة حتى تصير أيام سنيه كثيرة، ولم تشبع نفسه من الخير، وليس له أيضاً دفن، فأقول إن السقط خير منه (6: 3)</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559883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286" y="2800604"/>
            <a:ext cx="3795447" cy="405739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357512" y="116632"/>
            <a:ext cx="5803884" cy="6741368"/>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لأنه في الباطل يجيء، وفي الظلام يذهب، واسمه يغطى بالظلام.</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وأيضاً لم ير الشمس ولم يعلم.       فهذا له راحة أكثر من ذاك.</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(6: 4-5)</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4389915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Title</a:t>
            </a:r>
          </a:p>
        </p:txBody>
      </p:sp>
      <p:pic>
        <p:nvPicPr>
          <p:cNvPr id="3" name="Picture 2"/>
          <p:cNvPicPr>
            <a:picLocks noChangeAspect="1"/>
          </p:cNvPicPr>
          <p:nvPr/>
        </p:nvPicPr>
        <p:blipFill>
          <a:blip r:embed="rId3"/>
          <a:stretch>
            <a:fillRect/>
          </a:stretch>
        </p:blipFill>
        <p:spPr>
          <a:xfrm>
            <a:off x="762000" y="215900"/>
            <a:ext cx="7620000" cy="6413500"/>
          </a:xfrm>
          <a:prstGeom prst="rect">
            <a:avLst/>
          </a:prstGeom>
        </p:spPr>
      </p:pic>
      <p:sp>
        <p:nvSpPr>
          <p:cNvPr id="4" name="TextBox 3"/>
          <p:cNvSpPr txBox="1"/>
          <p:nvPr/>
        </p:nvSpPr>
        <p:spPr>
          <a:xfrm>
            <a:off x="0" y="5162857"/>
            <a:ext cx="9136780" cy="1323439"/>
          </a:xfrm>
          <a:prstGeom prst="rect">
            <a:avLst/>
          </a:prstGeom>
          <a:solidFill>
            <a:schemeClr val="tx1"/>
          </a:solidFill>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ar-JO" sz="4800" b="1" dirty="0">
                <a:ln/>
                <a:solidFill>
                  <a:schemeClr val="accent3"/>
                </a:solidFill>
                <a:latin typeface="Arial"/>
                <a:cs typeface="Arial"/>
              </a:rPr>
              <a:t>لا يستطيع المال أن يشتري السعادة</a:t>
            </a:r>
            <a:endParaRPr lang="en-US" sz="3200" b="1" dirty="0">
              <a:ln/>
              <a:solidFill>
                <a:schemeClr val="accent3"/>
              </a:solidFill>
              <a:latin typeface="Arial"/>
              <a:cs typeface="Arial"/>
            </a:endParaRPr>
          </a:p>
          <a:p>
            <a:pPr algn="ctr"/>
            <a:r>
              <a:rPr lang="ar-JO" sz="3200" b="1" dirty="0">
                <a:ln/>
                <a:solidFill>
                  <a:schemeClr val="accent3"/>
                </a:solidFill>
                <a:latin typeface="Arial"/>
                <a:cs typeface="Arial"/>
              </a:rPr>
              <a:t>لكني أفضل البكاء في سيارتي الفيراري</a:t>
            </a:r>
            <a:endParaRPr lang="en-US" sz="3000" b="1" dirty="0">
              <a:ln/>
              <a:solidFill>
                <a:schemeClr val="accent3"/>
              </a:solidFill>
              <a:latin typeface="Arial"/>
              <a:cs typeface="Arial"/>
            </a:endParaRPr>
          </a:p>
        </p:txBody>
      </p:sp>
    </p:spTree>
    <p:extLst>
      <p:ext uri="{BB962C8B-B14F-4D97-AF65-F5344CB8AC3E}">
        <p14:creationId xmlns:p14="http://schemas.microsoft.com/office/powerpoint/2010/main" val="895486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06400"/>
            <a:ext cx="9144000" cy="60305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37263" y="116632"/>
            <a:ext cx="5106736" cy="6741368"/>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وإن عاش ألف سنة مضاعفة ولم ير خيراً، أليس إلى موضع واحد يذهب الجميع؟</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(6: 6)</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7269390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753392" y="1878666"/>
            <a:ext cx="7469001" cy="4979334"/>
          </a:xfrm>
          <a:prstGeom prst="rect">
            <a:avLst/>
          </a:prstGeom>
        </p:spPr>
      </p:pic>
      <p:sp>
        <p:nvSpPr>
          <p:cNvPr id="900098" name="Rectangle 2"/>
          <p:cNvSpPr>
            <a:spLocks noGrp="1" noChangeArrowheads="1"/>
          </p:cNvSpPr>
          <p:nvPr>
            <p:ph type="ctrTitle"/>
          </p:nvPr>
        </p:nvSpPr>
        <p:spPr>
          <a:xfrm>
            <a:off x="0" y="368300"/>
            <a:ext cx="9144000" cy="2136588"/>
          </a:xfrm>
          <a:effectLst/>
        </p:spPr>
        <p:txBody>
          <a:bodyPr/>
          <a:lstStyle/>
          <a:p>
            <a:pPr>
              <a:defRPr/>
            </a:pPr>
            <a:r>
              <a:rPr lang="ar-JO" sz="4800" b="1" dirty="0">
                <a:solidFill>
                  <a:srgbClr val="000000"/>
                </a:solidFill>
                <a:latin typeface="Arial" panose="020B0604020202020204" pitchFamily="34" charset="0"/>
                <a:ea typeface="ＭＳ Ｐゴシック" charset="0"/>
                <a:cs typeface="Arial" panose="020B0604020202020204" pitchFamily="34" charset="0"/>
              </a:rPr>
              <a:t>الحياة عقيمة بالنسبة لأولئك الذين لا يشبعون من أموالهم (6: 7-9).</a:t>
            </a:r>
            <a:endParaRPr lang="en-US" sz="4800" b="1" dirty="0">
              <a:solidFill>
                <a:srgbClr val="000000"/>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8679906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93700"/>
            <a:ext cx="9144000" cy="6464300"/>
          </a:xfrm>
          <a:prstGeom prst="rect">
            <a:avLst/>
          </a:prstGeom>
        </p:spPr>
      </p:pic>
      <p:sp>
        <p:nvSpPr>
          <p:cNvPr id="900098" name="Rectangle 2"/>
          <p:cNvSpPr>
            <a:spLocks noGrp="1" noChangeArrowheads="1"/>
          </p:cNvSpPr>
          <p:nvPr>
            <p:ph type="ctrTitle"/>
          </p:nvPr>
        </p:nvSpPr>
        <p:spPr>
          <a:xfrm>
            <a:off x="0" y="5138087"/>
            <a:ext cx="9144000" cy="1602437"/>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كل تعب الإنسان لفمه، ومع ذلك فالنفس لا تمتلئ.</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(6: 7)</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3914555" cy="2591863"/>
          </a:xfrm>
          <a:prstGeom prst="rect">
            <a:avLst/>
          </a:prstGeom>
        </p:spPr>
      </p:pic>
    </p:spTree>
    <p:extLst>
      <p:ext uri="{BB962C8B-B14F-4D97-AF65-F5344CB8AC3E}">
        <p14:creationId xmlns:p14="http://schemas.microsoft.com/office/powerpoint/2010/main" val="237717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792"/>
            <a:ext cx="5149344" cy="686579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383901" y="116632"/>
            <a:ext cx="4760098" cy="6741368"/>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لأنه ماذا يبقى للحكيم أكثر من الجاهل؟ ماذا للفقير العارف السلوك أمام الأحياء؟</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(6: 8)</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43719378"/>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592658" y="116632"/>
            <a:ext cx="4551342" cy="3710280"/>
          </a:xfrm>
          <a:solidFill>
            <a:srgbClr val="000000"/>
          </a:solidFill>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رؤية العيون خير من شهوة النفس.</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(6: 9 أ)</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6025577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765383"/>
            <a:ext cx="9161831" cy="609261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91360" y="1408999"/>
            <a:ext cx="4551342" cy="3710280"/>
          </a:xfrm>
          <a:noFill/>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هذا أيضاً باطل وقبض الريح(6: 9ب)</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5817878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lstStyle/>
          <a:p>
            <a:pPr>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كيف يجب أن تكون نظرتنا للمال؟</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97004773"/>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11200" y="515948"/>
            <a:ext cx="7708900" cy="4851400"/>
          </a:xfrm>
          <a:prstGeom prst="rect">
            <a:avLst/>
          </a:prstGeom>
        </p:spPr>
      </p:pic>
      <p:sp>
        <p:nvSpPr>
          <p:cNvPr id="900098" name="Rectangle 2"/>
          <p:cNvSpPr>
            <a:spLocks noGrp="1" noChangeArrowheads="1"/>
          </p:cNvSpPr>
          <p:nvPr>
            <p:ph type="ctrTitle"/>
          </p:nvPr>
        </p:nvSpPr>
        <p:spPr>
          <a:xfrm>
            <a:off x="0" y="97316"/>
            <a:ext cx="9144000" cy="1503030"/>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الفكرة الرئيسية في 5: 8-6: 9</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5354970"/>
            <a:ext cx="9144000" cy="15030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للمادية نتائج سلبية كثيرة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لكن الناس الأتقياء يستطيعون </a:t>
            </a:r>
            <a:r>
              <a:rPr kumimoji="0" lang="ar-JO" sz="36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التمتع</a:t>
            </a: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بالثروة</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53784918"/>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95732" y="0"/>
            <a:ext cx="8586788" cy="6858000"/>
          </a:xfrm>
          <a:prstGeom prst="rect">
            <a:avLst/>
          </a:prstGeom>
        </p:spPr>
      </p:pic>
      <p:sp>
        <p:nvSpPr>
          <p:cNvPr id="900098" name="Rectangle 2"/>
          <p:cNvSpPr>
            <a:spLocks noGrp="1" noChangeArrowheads="1"/>
          </p:cNvSpPr>
          <p:nvPr>
            <p:ph type="ctrTitle"/>
          </p:nvPr>
        </p:nvSpPr>
        <p:spPr>
          <a:xfrm>
            <a:off x="0" y="1"/>
            <a:ext cx="9144000" cy="2504888"/>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ثلاث حقائق عميقة عن المال...</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235130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1. لا تستغرب أن بعض المسؤولين الفاسدين </a:t>
            </a:r>
            <a:r>
              <a:rPr lang="ar-JO" sz="4000" dirty="0">
                <a:solidFill>
                  <a:srgbClr val="FFFF00"/>
                </a:solidFill>
                <a:effectLst>
                  <a:glow rad="127000">
                    <a:schemeClr val="tx1"/>
                  </a:glow>
                </a:effectLst>
                <a:ea typeface="ＭＳ Ｐゴシック" charset="0"/>
              </a:rPr>
              <a:t>يكنزون</a:t>
            </a:r>
            <a:r>
              <a:rPr lang="ar-JO" sz="4000" dirty="0">
                <a:effectLst>
                  <a:glow rad="127000">
                    <a:schemeClr val="tx1"/>
                  </a:glow>
                </a:effectLst>
                <a:ea typeface="ＭＳ Ｐゴシック" charset="0"/>
              </a:rPr>
              <a:t> الثروة (5: 8-9)</a:t>
            </a:r>
            <a:r>
              <a:rPr lang="en-US" sz="4000" dirty="0">
                <a:effectLst>
                  <a:glow rad="127000">
                    <a:schemeClr val="tx1"/>
                  </a:glow>
                </a:effectLst>
                <a:ea typeface="ＭＳ Ｐゴシック" charset="0"/>
              </a:rPr>
              <a:t> </a:t>
            </a:r>
          </a:p>
        </p:txBody>
      </p:sp>
      <p:pic>
        <p:nvPicPr>
          <p:cNvPr id="3" name="Picture 2"/>
          <p:cNvPicPr>
            <a:picLocks noChangeAspect="1"/>
          </p:cNvPicPr>
          <p:nvPr/>
        </p:nvPicPr>
        <p:blipFill>
          <a:blip r:embed="rId3"/>
          <a:stretch>
            <a:fillRect/>
          </a:stretch>
        </p:blipFill>
        <p:spPr>
          <a:xfrm>
            <a:off x="469900" y="114300"/>
            <a:ext cx="8191500" cy="4610100"/>
          </a:xfrm>
          <a:prstGeom prst="rect">
            <a:avLst/>
          </a:prstGeom>
        </p:spPr>
      </p:pic>
    </p:spTree>
    <p:extLst>
      <p:ext uri="{BB962C8B-B14F-4D97-AF65-F5344CB8AC3E}">
        <p14:creationId xmlns:p14="http://schemas.microsoft.com/office/powerpoint/2010/main" val="47407828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Title</a:t>
            </a:r>
          </a:p>
        </p:txBody>
      </p:sp>
      <p:pic>
        <p:nvPicPr>
          <p:cNvPr id="3" name="Picture 2"/>
          <p:cNvPicPr>
            <a:picLocks noChangeAspect="1"/>
          </p:cNvPicPr>
          <p:nvPr/>
        </p:nvPicPr>
        <p:blipFill>
          <a:blip r:embed="rId3"/>
          <a:stretch>
            <a:fillRect/>
          </a:stretch>
        </p:blipFill>
        <p:spPr>
          <a:xfrm>
            <a:off x="1143000" y="0"/>
            <a:ext cx="6858000" cy="6858000"/>
          </a:xfrm>
          <a:prstGeom prst="rect">
            <a:avLst/>
          </a:prstGeom>
        </p:spPr>
      </p:pic>
      <p:sp>
        <p:nvSpPr>
          <p:cNvPr id="4" name="TextBox 3"/>
          <p:cNvSpPr txBox="1"/>
          <p:nvPr/>
        </p:nvSpPr>
        <p:spPr>
          <a:xfrm>
            <a:off x="0" y="5127080"/>
            <a:ext cx="9136780" cy="1323439"/>
          </a:xfrm>
          <a:prstGeom prst="rect">
            <a:avLst/>
          </a:prstGeom>
          <a:solidFill>
            <a:schemeClr val="tx1"/>
          </a:solidFill>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solidFill>
                  <a:srgbClr val="FFFFFF"/>
                </a:solidFill>
                <a:effectLst/>
                <a:uLnTx/>
                <a:uFillTx/>
                <a:latin typeface="Arial"/>
                <a:ea typeface="+mn-ea"/>
                <a:cs typeface="Arial"/>
              </a:rPr>
              <a:t>لا يستطيع المال أن يشتري السعادة</a:t>
            </a:r>
            <a:endParaRPr kumimoji="0" lang="en-US" sz="3200" b="1" i="0" u="none" strike="noStrike" kern="1200" cap="none" spc="0" normalizeH="0" baseline="0" noProof="0" dirty="0">
              <a:ln/>
              <a:solidFill>
                <a:srgbClr val="FFFFFF"/>
              </a:solidFill>
              <a:effectLst/>
              <a:uLnTx/>
              <a:uFillTx/>
              <a:latin typeface="Arial"/>
              <a:ea typeface="+mn-ea"/>
              <a:cs typeface="Arial"/>
            </a:endParaRPr>
          </a:p>
          <a:p>
            <a:pPr algn="ctr"/>
            <a:r>
              <a:rPr lang="ar-JO" sz="3200" b="1" dirty="0">
                <a:ln/>
                <a:solidFill>
                  <a:schemeClr val="accent3"/>
                </a:solidFill>
                <a:latin typeface="Arial"/>
                <a:cs typeface="Arial"/>
              </a:rPr>
              <a:t>لكن من المؤكد أنه يجعل البؤس أسهل للتعايش معه</a:t>
            </a:r>
            <a:endParaRPr lang="en-US" sz="3000" b="1" dirty="0">
              <a:ln/>
              <a:solidFill>
                <a:schemeClr val="accent3"/>
              </a:solidFill>
              <a:latin typeface="Arial"/>
              <a:cs typeface="Arial"/>
            </a:endParaRPr>
          </a:p>
        </p:txBody>
      </p:sp>
    </p:spTree>
    <p:extLst>
      <p:ext uri="{BB962C8B-B14F-4D97-AF65-F5344CB8AC3E}">
        <p14:creationId xmlns:p14="http://schemas.microsoft.com/office/powerpoint/2010/main" val="21357887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7083" y="0"/>
            <a:ext cx="9191083" cy="689331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marL="712788" indent="-712788">
              <a:defRPr/>
            </a:pPr>
            <a:r>
              <a:rPr lang="ar-JO" dirty="0">
                <a:solidFill>
                  <a:srgbClr val="000000"/>
                </a:solidFill>
                <a:ea typeface="ＭＳ Ｐゴシック" charset="0"/>
              </a:rPr>
              <a:t>2. للمادية نتائج </a:t>
            </a:r>
            <a:r>
              <a:rPr lang="ar-JO" dirty="0">
                <a:solidFill>
                  <a:srgbClr val="FF0000"/>
                </a:solidFill>
                <a:ea typeface="ＭＳ Ｐゴシック" charset="0"/>
              </a:rPr>
              <a:t>محزنة</a:t>
            </a:r>
            <a:r>
              <a:rPr lang="ar-JO" dirty="0">
                <a:solidFill>
                  <a:srgbClr val="000000"/>
                </a:solidFill>
                <a:ea typeface="ＭＳ Ｐゴシック" charset="0"/>
              </a:rPr>
              <a:t> كثيرة (5: 10-17)</a:t>
            </a:r>
            <a:endParaRPr lang="en-US" dirty="0">
              <a:solidFill>
                <a:srgbClr val="000000"/>
              </a:solidFill>
              <a:effectLst/>
              <a:ea typeface="ＭＳ Ｐゴシック" charset="0"/>
            </a:endParaRPr>
          </a:p>
        </p:txBody>
      </p:sp>
    </p:spTree>
    <p:extLst>
      <p:ext uri="{BB962C8B-B14F-4D97-AF65-F5344CB8AC3E}">
        <p14:creationId xmlns:p14="http://schemas.microsoft.com/office/powerpoint/2010/main" val="193694596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658" y="1982109"/>
            <a:ext cx="9209380" cy="492619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07504" y="58900"/>
            <a:ext cx="9036496" cy="1692283"/>
          </a:xfrm>
          <a:effectLst>
            <a:outerShdw blurRad="63500" dist="35921" dir="2700000" algn="ctr" rotWithShape="0">
              <a:schemeClr val="tx2">
                <a:alpha val="74998"/>
              </a:schemeClr>
            </a:outerShdw>
          </a:effectLst>
        </p:spPr>
        <p:txBody>
          <a:bodyPr/>
          <a:lstStyle/>
          <a:p>
            <a:pPr marL="712788" indent="-712788">
              <a:defRPr/>
            </a:pPr>
            <a:r>
              <a:rPr lang="ar-JO" sz="4000" dirty="0">
                <a:effectLst>
                  <a:glow rad="127000">
                    <a:schemeClr val="tx1"/>
                  </a:glow>
                </a:effectLst>
                <a:ea typeface="ＭＳ Ｐゴシック" charset="0"/>
              </a:rPr>
              <a:t>3. يعطي الله المال إما </a:t>
            </a:r>
            <a:r>
              <a:rPr lang="ar-JO" sz="4000" dirty="0">
                <a:solidFill>
                  <a:srgbClr val="FFFF00"/>
                </a:solidFill>
                <a:effectLst>
                  <a:glow rad="127000">
                    <a:schemeClr val="tx1"/>
                  </a:glow>
                </a:effectLst>
                <a:ea typeface="ＭＳ Ｐゴシック" charset="0"/>
              </a:rPr>
              <a:t>للعاملين</a:t>
            </a:r>
            <a:r>
              <a:rPr lang="ar-JO" sz="4000" dirty="0">
                <a:effectLst>
                  <a:glow rad="127000">
                    <a:schemeClr val="tx1"/>
                  </a:glow>
                </a:effectLst>
                <a:ea typeface="ＭＳ Ｐゴシック" charset="0"/>
              </a:rPr>
              <a:t> أو </a:t>
            </a:r>
            <a:r>
              <a:rPr lang="ar-JO" sz="4000" dirty="0">
                <a:solidFill>
                  <a:srgbClr val="FFFF00"/>
                </a:solidFill>
                <a:effectLst>
                  <a:glow rad="127000">
                    <a:schemeClr val="tx1"/>
                  </a:glow>
                </a:effectLst>
                <a:ea typeface="ＭＳ Ｐゴシック" charset="0"/>
              </a:rPr>
              <a:t>للآخرين</a:t>
            </a:r>
            <a:r>
              <a:rPr lang="ar-JO" sz="4000" dirty="0">
                <a:effectLst>
                  <a:glow rad="127000">
                    <a:schemeClr val="tx1"/>
                  </a:glow>
                </a:effectLst>
                <a:ea typeface="ＭＳ Ｐゴシック" charset="0"/>
              </a:rPr>
              <a:t> كي يتمتعوا (5: 18-6: 9)</a:t>
            </a:r>
            <a:endParaRPr lang="en-US" sz="4000" dirty="0">
              <a:effectLst>
                <a:glow rad="127000">
                  <a:schemeClr val="tx1"/>
                </a:glow>
              </a:effectLst>
              <a:ea typeface="ＭＳ Ｐゴシック" charset="0"/>
            </a:endParaRPr>
          </a:p>
        </p:txBody>
      </p:sp>
    </p:spTree>
    <p:extLst>
      <p:ext uri="{BB962C8B-B14F-4D97-AF65-F5344CB8AC3E}">
        <p14:creationId xmlns:p14="http://schemas.microsoft.com/office/powerpoint/2010/main" val="239668755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286000"/>
            <a:ext cx="9144000" cy="4572000"/>
          </a:xfrm>
          <a:prstGeom prst="rect">
            <a:avLst/>
          </a:prstGeom>
        </p:spPr>
      </p:pic>
      <p:sp>
        <p:nvSpPr>
          <p:cNvPr id="900098" name="Rectangle 2"/>
          <p:cNvSpPr>
            <a:spLocks noGrp="1" noChangeArrowheads="1"/>
          </p:cNvSpPr>
          <p:nvPr>
            <p:ph type="ctrTitle"/>
          </p:nvPr>
        </p:nvSpPr>
        <p:spPr>
          <a:xfrm>
            <a:off x="0" y="45131"/>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هل أنت راضٍ بما لديك من المال؟</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459685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200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4471"/>
            <a:ext cx="9036496" cy="507658"/>
          </a:xfrm>
          <a:effectLst>
            <a:outerShdw blurRad="63500" dist="35921" dir="2700000" algn="ctr" rotWithShape="0">
              <a:schemeClr val="tx2">
                <a:alpha val="74998"/>
              </a:schemeClr>
            </a:outerShdw>
          </a:effectLst>
        </p:spPr>
        <p:txBody>
          <a:bodyPr/>
          <a:lstStyle/>
          <a:p>
            <a:r>
              <a:rPr lang="ar-JO" sz="4000" b="1" dirty="0"/>
              <a:t>رجل بلا مال يجد السعادة</a:t>
            </a:r>
            <a:endParaRPr lang="en-US" sz="4000" b="1" dirty="0"/>
          </a:p>
        </p:txBody>
      </p:sp>
    </p:spTree>
    <p:extLst>
      <p:ext uri="{BB962C8B-B14F-4D97-AF65-F5344CB8AC3E}">
        <p14:creationId xmlns:p14="http://schemas.microsoft.com/office/powerpoint/2010/main" val="230959747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336800" y="883323"/>
            <a:ext cx="4409412" cy="4832078"/>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ماذا يقول     الكتاب المقدس  عن المال؟</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192362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273300" y="857923"/>
            <a:ext cx="4409412" cy="4645796"/>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الشخص الذي يعطي يُبارَك</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030721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363975" y="1193494"/>
            <a:ext cx="3530600" cy="3810000"/>
          </a:xfrm>
          <a:prstGeom prst="rect">
            <a:avLst/>
          </a:prstGeom>
        </p:spPr>
      </p:pic>
      <p:pic>
        <p:nvPicPr>
          <p:cNvPr id="2" name="Picture 1"/>
          <p:cNvPicPr>
            <a:picLocks noChangeAspect="1"/>
          </p:cNvPicPr>
          <p:nvPr/>
        </p:nvPicPr>
        <p:blipFill>
          <a:blip r:embed="rId4"/>
          <a:stretch>
            <a:fillRect/>
          </a:stretch>
        </p:blipFill>
        <p:spPr>
          <a:xfrm>
            <a:off x="222301" y="1424252"/>
            <a:ext cx="4248581" cy="3364261"/>
          </a:xfrm>
          <a:prstGeom prst="rect">
            <a:avLst/>
          </a:prstGeom>
        </p:spPr>
      </p:pic>
      <p:sp>
        <p:nvSpPr>
          <p:cNvPr id="900098" name="Rectangle 2"/>
          <p:cNvSpPr>
            <a:spLocks noGrp="1" noChangeArrowheads="1"/>
          </p:cNvSpPr>
          <p:nvPr>
            <p:ph type="ctrTitle"/>
          </p:nvPr>
        </p:nvSpPr>
        <p:spPr>
          <a:xfrm>
            <a:off x="222301" y="1568560"/>
            <a:ext cx="4470881" cy="1080120"/>
          </a:xfrm>
          <a:effectLst/>
        </p:spPr>
        <p:txBody>
          <a:bodyPr/>
          <a:lstStyle/>
          <a:p>
            <a:pPr>
              <a:defRPr/>
            </a:pPr>
            <a:r>
              <a:rPr lang="ar-JO" sz="6000" b="1" dirty="0">
                <a:solidFill>
                  <a:srgbClr val="000000"/>
                </a:solidFill>
                <a:latin typeface="Arial" panose="020B0604020202020204" pitchFamily="34" charset="0"/>
                <a:ea typeface="ＭＳ Ｐゴシック" charset="0"/>
                <a:cs typeface="Arial" panose="020B0604020202020204" pitchFamily="34" charset="0"/>
              </a:rPr>
              <a:t>الله؟</a:t>
            </a:r>
            <a:endParaRPr lang="en-US" sz="6000" b="1" dirty="0">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4227333" y="3708393"/>
            <a:ext cx="5138968" cy="1080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000" b="1" dirty="0">
                <a:solidFill>
                  <a:srgbClr val="000000"/>
                </a:solidFill>
                <a:latin typeface="Arial" panose="020B0604020202020204" pitchFamily="34" charset="0"/>
                <a:ea typeface="ＭＳ Ｐゴシック" charset="0"/>
                <a:cs typeface="Arial" panose="020B0604020202020204" pitchFamily="34" charset="0"/>
              </a:rPr>
              <a:t>أم المال؟</a:t>
            </a:r>
            <a:endParaRPr lang="en-US" sz="6000"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49601319"/>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5723426" cy="67405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الحياة التي نعيشها من أجل الآخرين هي الحياة الجديرة بالإهتمام</a:t>
            </a:r>
            <a:b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آلبرت آينشتاين</a:t>
            </a:r>
            <a:r>
              <a:rPr lang="en-US" b="1" dirty="0">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23426" y="1269839"/>
            <a:ext cx="2887808" cy="3635566"/>
          </a:xfrm>
          <a:prstGeom prst="rect">
            <a:avLst/>
          </a:prstGeom>
        </p:spPr>
      </p:pic>
    </p:spTree>
    <p:extLst>
      <p:ext uri="{BB962C8B-B14F-4D97-AF65-F5344CB8AC3E}">
        <p14:creationId xmlns:p14="http://schemas.microsoft.com/office/powerpoint/2010/main" val="34341692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331" y="295716"/>
            <a:ext cx="9127538" cy="6070874"/>
          </a:xfrm>
          <a:prstGeom prst="rect">
            <a:avLst/>
          </a:prstGeom>
        </p:spPr>
      </p:pic>
      <p:sp>
        <p:nvSpPr>
          <p:cNvPr id="900098" name="Rectangle 2"/>
          <p:cNvSpPr>
            <a:spLocks noGrp="1" noChangeArrowheads="1"/>
          </p:cNvSpPr>
          <p:nvPr>
            <p:ph type="ctrTitle"/>
          </p:nvPr>
        </p:nvSpPr>
        <p:spPr>
          <a:xfrm>
            <a:off x="800236" y="6740525"/>
            <a:ext cx="5723426" cy="126108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Share!</a:t>
            </a:r>
          </a:p>
        </p:txBody>
      </p:sp>
    </p:spTree>
    <p:extLst>
      <p:ext uri="{BB962C8B-B14F-4D97-AF65-F5344CB8AC3E}">
        <p14:creationId xmlns:p14="http://schemas.microsoft.com/office/powerpoint/2010/main" val="36603071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"وعْظُ العهد القديم"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2437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Title</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42134"/>
            <a:ext cx="9136780" cy="5715129"/>
          </a:xfrm>
          <a:prstGeom prst="rect">
            <a:avLst/>
          </a:prstGeom>
        </p:spPr>
      </p:pic>
      <p:sp>
        <p:nvSpPr>
          <p:cNvPr id="4" name="TextBox 3"/>
          <p:cNvSpPr txBox="1"/>
          <p:nvPr/>
        </p:nvSpPr>
        <p:spPr>
          <a:xfrm>
            <a:off x="0" y="5340115"/>
            <a:ext cx="9136780" cy="1261884"/>
          </a:xfrm>
          <a:prstGeom prst="rect">
            <a:avLst/>
          </a:prstGeom>
          <a:solidFill>
            <a:schemeClr val="tx1"/>
          </a:solidFill>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ar-JO" sz="4800" b="1" dirty="0">
                <a:ln/>
                <a:solidFill>
                  <a:schemeClr val="accent3"/>
                </a:solidFill>
                <a:latin typeface="Arial"/>
                <a:cs typeface="Arial"/>
              </a:rPr>
              <a:t>لا يستطيع المال أن يشتري السعادة</a:t>
            </a:r>
            <a:endParaRPr lang="en-US" sz="3200" b="1" dirty="0">
              <a:ln/>
              <a:solidFill>
                <a:schemeClr val="accent3"/>
              </a:solidFill>
              <a:latin typeface="Arial"/>
              <a:cs typeface="Arial"/>
            </a:endParaRPr>
          </a:p>
          <a:p>
            <a:pPr algn="ctr"/>
            <a:r>
              <a:rPr lang="ar-JO" sz="2800" b="1" dirty="0">
                <a:ln/>
                <a:solidFill>
                  <a:schemeClr val="accent3"/>
                </a:solidFill>
                <a:latin typeface="Arial"/>
                <a:cs typeface="Arial"/>
              </a:rPr>
              <a:t>ولكن يتيح لك التسوق للحصول عليه في حي أفضل</a:t>
            </a:r>
            <a:endParaRPr lang="en-US" sz="2800" b="1" dirty="0">
              <a:ln/>
              <a:solidFill>
                <a:schemeClr val="accent3"/>
              </a:solidFill>
              <a:latin typeface="Arial"/>
              <a:cs typeface="Arial"/>
            </a:endParaRPr>
          </a:p>
        </p:txBody>
      </p:sp>
    </p:spTree>
    <p:extLst>
      <p:ext uri="{BB962C8B-B14F-4D97-AF65-F5344CB8AC3E}">
        <p14:creationId xmlns:p14="http://schemas.microsoft.com/office/powerpoint/2010/main" val="2617253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Title</a:t>
            </a:r>
          </a:p>
        </p:txBody>
      </p:sp>
      <p:pic>
        <p:nvPicPr>
          <p:cNvPr id="4" name="Picture 3"/>
          <p:cNvPicPr>
            <a:picLocks noChangeAspect="1"/>
          </p:cNvPicPr>
          <p:nvPr/>
        </p:nvPicPr>
        <p:blipFill>
          <a:blip r:embed="rId3"/>
          <a:stretch>
            <a:fillRect/>
          </a:stretch>
        </p:blipFill>
        <p:spPr>
          <a:xfrm>
            <a:off x="1270000" y="0"/>
            <a:ext cx="6594231" cy="6858000"/>
          </a:xfrm>
          <a:prstGeom prst="rect">
            <a:avLst/>
          </a:prstGeom>
        </p:spPr>
      </p:pic>
      <p:sp>
        <p:nvSpPr>
          <p:cNvPr id="5" name="TextBox 4"/>
          <p:cNvSpPr txBox="1"/>
          <p:nvPr/>
        </p:nvSpPr>
        <p:spPr>
          <a:xfrm>
            <a:off x="0" y="5337366"/>
            <a:ext cx="9136780" cy="1261884"/>
          </a:xfrm>
          <a:prstGeom prst="rect">
            <a:avLst/>
          </a:prstGeom>
          <a:solidFill>
            <a:schemeClr val="tx1"/>
          </a:solidFill>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ar-JO" sz="4800" b="1" dirty="0">
                <a:ln/>
                <a:solidFill>
                  <a:schemeClr val="accent3"/>
                </a:solidFill>
                <a:latin typeface="Arial"/>
                <a:cs typeface="Arial"/>
              </a:rPr>
              <a:t>لا يستطيع المال أن يشتري السعادة</a:t>
            </a:r>
          </a:p>
          <a:p>
            <a:pPr algn="ctr"/>
            <a:r>
              <a:rPr lang="ar-JO" sz="2800" b="1" dirty="0">
                <a:ln/>
                <a:solidFill>
                  <a:schemeClr val="accent3"/>
                </a:solidFill>
                <a:latin typeface="Arial"/>
                <a:cs typeface="Arial"/>
              </a:rPr>
              <a:t>لكن الفقر لا يشتري لك شيئاً</a:t>
            </a:r>
            <a:endParaRPr lang="en-US" sz="2800" b="1" dirty="0">
              <a:ln/>
              <a:solidFill>
                <a:schemeClr val="accent3"/>
              </a:solidFill>
              <a:latin typeface="Arial"/>
              <a:cs typeface="Arial"/>
            </a:endParaRPr>
          </a:p>
        </p:txBody>
      </p:sp>
    </p:spTree>
    <p:extLst>
      <p:ext uri="{BB962C8B-B14F-4D97-AF65-F5344CB8AC3E}">
        <p14:creationId xmlns:p14="http://schemas.microsoft.com/office/powerpoint/2010/main" val="2945448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Title</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0295" y="952558"/>
            <a:ext cx="8570106" cy="5314490"/>
          </a:xfrm>
          <a:prstGeom prst="rect">
            <a:avLst/>
          </a:prstGeom>
        </p:spPr>
      </p:pic>
      <p:sp>
        <p:nvSpPr>
          <p:cNvPr id="4" name="TextBox 3"/>
          <p:cNvSpPr txBox="1"/>
          <p:nvPr/>
        </p:nvSpPr>
        <p:spPr>
          <a:xfrm>
            <a:off x="7220" y="280088"/>
            <a:ext cx="9136780" cy="2123658"/>
          </a:xfrm>
          <a:prstGeom prst="rect">
            <a:avLst/>
          </a:prstGeom>
          <a:solidFill>
            <a:schemeClr val="tx1"/>
          </a:solidFill>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ar-JO" sz="4400" b="1" dirty="0">
                <a:ln/>
                <a:solidFill>
                  <a:schemeClr val="accent3"/>
                </a:solidFill>
                <a:latin typeface="Arial"/>
                <a:cs typeface="Arial"/>
              </a:rPr>
              <a:t>من قال </a:t>
            </a:r>
          </a:p>
          <a:p>
            <a:pPr algn="ctr"/>
            <a:r>
              <a:rPr lang="ar-JO" sz="4400" b="1" dirty="0">
                <a:ln/>
                <a:solidFill>
                  <a:schemeClr val="accent3"/>
                </a:solidFill>
                <a:latin typeface="Arial"/>
                <a:cs typeface="Arial"/>
              </a:rPr>
              <a:t>أن المال لا يشتري السعادة                         لم يشترِ كلباً أبداً.</a:t>
            </a:r>
            <a:endParaRPr lang="en-US" sz="2400" b="1" dirty="0">
              <a:ln/>
              <a:solidFill>
                <a:schemeClr val="accent3"/>
              </a:solidFill>
              <a:latin typeface="Arial"/>
              <a:cs typeface="Arial"/>
            </a:endParaRPr>
          </a:p>
        </p:txBody>
      </p:sp>
    </p:spTree>
    <p:extLst>
      <p:ext uri="{BB962C8B-B14F-4D97-AF65-F5344CB8AC3E}">
        <p14:creationId xmlns:p14="http://schemas.microsoft.com/office/powerpoint/2010/main" val="3442529250"/>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2577</TotalTime>
  <Words>3952</Words>
  <Application>Microsoft Macintosh PowerPoint</Application>
  <PresentationFormat>On-screen Show (4:3)</PresentationFormat>
  <Paragraphs>300</Paragraphs>
  <Slides>69</Slides>
  <Notes>68</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69</vt:i4>
      </vt:variant>
    </vt:vector>
  </HeadingPairs>
  <TitlesOfParts>
    <vt:vector size="78" baseType="lpstr">
      <vt:lpstr>ＭＳ Ｐゴシック</vt:lpstr>
      <vt:lpstr>Arial</vt:lpstr>
      <vt:lpstr>Calibri</vt:lpstr>
      <vt:lpstr>Comic Sans MS</vt:lpstr>
      <vt:lpstr>Times New Roman</vt:lpstr>
      <vt:lpstr>49_Blank Presentation</vt:lpstr>
      <vt:lpstr>46_Blank Presentation</vt:lpstr>
      <vt:lpstr>Office Theme</vt:lpstr>
      <vt:lpstr>47_Blank Presentation</vt:lpstr>
      <vt:lpstr>شؤون المال</vt:lpstr>
      <vt:lpstr>هل يستطيع المال أن يشتري السعادة؟</vt:lpstr>
      <vt:lpstr>Title</vt:lpstr>
      <vt:lpstr>Title</vt:lpstr>
      <vt:lpstr>Title</vt:lpstr>
      <vt:lpstr>Title</vt:lpstr>
      <vt:lpstr>Title</vt:lpstr>
      <vt:lpstr>Title</vt:lpstr>
      <vt:lpstr>Title</vt:lpstr>
      <vt:lpstr>مال أكثر = سعادة أكثر؟</vt:lpstr>
      <vt:lpstr>مكال أكثر = سعادة أكثر؟</vt:lpstr>
      <vt:lpstr>مكال أكثر = سعادة أقل؟</vt:lpstr>
      <vt:lpstr>إذا كان المال يأتي بالسعادة، بالتالي يجب أن يمتلك الغني ...</vt:lpstr>
      <vt:lpstr>ماذا يجب أن تكون نظرتنا للمال؟</vt:lpstr>
      <vt:lpstr>شؤون المال</vt:lpstr>
      <vt:lpstr>سليمان عن المال في جامعة 5: 8-6: 9</vt:lpstr>
      <vt:lpstr>1. لا تستغرب أن بعض المسؤولين الفاسدين يكنزون الثروة (5: 8-9) </vt:lpstr>
      <vt:lpstr>أ: لا ينبغي أن يكون الظلم وإنكار العدل والبر مفاجئاً (5: 8 أ).</vt:lpstr>
      <vt:lpstr>رسم حرف (ن) العربي على بيوت المسيحيين (وضع علامة عليها للتدمير) وهو الحرف الأول من كلمة نصراني</vt:lpstr>
      <vt:lpstr>Map</vt:lpstr>
      <vt:lpstr>1. لا تستغرب أن بعض المسؤولين الفاسدين يكنزون الثروة (5: 8-9) </vt:lpstr>
      <vt:lpstr>2. للمادية نتائج محزنة كثيرة (5: 10-17)</vt:lpstr>
      <vt:lpstr>عدم الإكتفاء من يحب الفضة لا يشبع من الفضة، ومن يحب الثروة لا يشبع من دخل. هذا أيضا باطل. (5: 10)</vt:lpstr>
      <vt:lpstr>الخلافات الزوجية</vt:lpstr>
      <vt:lpstr>كن متوافقاً فيما يتعلق بالمال</vt:lpstr>
      <vt:lpstr>مصاريف أعلى: إذا كثرت الخيرات كثر الذين يأكلونها ... (5: 11أ) </vt:lpstr>
      <vt:lpstr>"The more you have, the more people come to help you spend it…" (5:11a NLT).</vt:lpstr>
      <vt:lpstr>وأي منفعة لصاحبها إلا رؤيتها بعينيه؟  (5: 11)</vt:lpstr>
      <vt:lpstr>حقاً؟</vt:lpstr>
      <vt:lpstr>الأرق: نوم المشتغل حلو إن أكل قليلاً أو كثيراً، ووفر الغني لا يريحه حتى ينام. (5: 12)</vt:lpstr>
      <vt:lpstr>هل تفقد النوم بسبب المال؟</vt:lpstr>
      <vt:lpstr>يوجد شر خبيث رأيته تحت الشمس: ثروة مصونة لصاحبها لضرره. (5: 13)</vt:lpstr>
      <vt:lpstr>فهلكت تلك الثروة بأمر سيء، ثم ولد ابناً وما بيده شيء. (5: 14)</vt:lpstr>
      <vt:lpstr>لا يوجد شيء لأخذه إلى الحياة القادمة: كما خرج من بطن أمه عرياناً يرجع ذاهباً كما جاء، ولا يأخذ شيئاً من تعبه فيذهب به في يده. وهذا أيضاً مصيبة رديئة، في كل شيء كما جاء هكذا يذهب، فأية منفعة له، للذي تعب للريح؟ (5: 15-16)</vt:lpstr>
      <vt:lpstr>أيضا يأكل كل أيامه في الظلام، ويغتم كثيراً مع حزن وغيظ (5: 17)</vt:lpstr>
      <vt:lpstr>1. لا تستغرب أن بعض المسؤولين الفاسدين يكنزون الثروة (5: 8-9) </vt:lpstr>
      <vt:lpstr>2. للمادية نتائج محزنة كثيرة (5: 10-17)</vt:lpstr>
      <vt:lpstr>3. يعطي الله المال إما للعاملين أو للآخرين كي يتمتعوا (5: 18-6: 9)</vt:lpstr>
      <vt:lpstr>هوذا الذي رأيته أنا خيراً، الذي هو حسن: أن يأكل الإنسان ويشرب ويرى خيراً من كل تعبه الذي يتعب فيه تحت الشمس</vt:lpstr>
      <vt:lpstr>الغني هو من يكسب أكثر مما ينفق، والفقير من زادت نفقاته على دخله.</vt:lpstr>
      <vt:lpstr>استمتع بما تملك مع من تملك</vt:lpstr>
      <vt:lpstr>يسمح الله للبعض أن يتمتعوا بثروتهم كعطية من الله (5: 19-20)</vt:lpstr>
      <vt:lpstr> أيضاً كل إنسان أعطاه الله غنى ومالاً وسلطه عليه حتى يأكل منه، ويأخذ نصيبه ويفرح بتعبه، فهذا هو عطية الله (5: 19)</vt:lpstr>
      <vt:lpstr>لأنه لا يذكر أيام حياته كثيراً، لأن الله ملهيه بفرح قلبه. (5: 20)</vt:lpstr>
      <vt:lpstr>يمنع الله كثيرين من التمتع بثرواتهم وكرامتهم (6: 1-2).</vt:lpstr>
      <vt:lpstr>يوجد شر قد رأيته تحت الشمس وهو كثير بين الناس: رجل أعطاه الله غنى ومالاً وكرامة، وليس لنفسه عوز من كل ما يشتهيه، ولم يعطه الله استطاعة على أن يأكل منه، بل يأكله إنسان غريب. هذا باطل ومصيبة رديئة هو. (6: 1-2)</vt:lpstr>
      <vt:lpstr>إذا لم تستمتع بممتلكاتك،  فلن تستمتع بالحياة أبداً  (6: 3-9).</vt:lpstr>
      <vt:lpstr>إن ولد إنسان مئة، وعاش سنين كثيرة حتى تصير أيام سنيه كثيرة، ولم تشبع نفسه من الخير، وليس له أيضاً دفن، فأقول إن السقط خير منه (6: 3)</vt:lpstr>
      <vt:lpstr>لأنه في الباطل يجيء، وفي الظلام يذهب، واسمه يغطى بالظلام. وأيضاً لم ير الشمس ولم يعلم.       فهذا له راحة أكثر من ذاك. (6: 4-5)</vt:lpstr>
      <vt:lpstr>وإن عاش ألف سنة مضاعفة ولم ير خيراً، أليس إلى موضع واحد يذهب الجميع؟ (6: 6)</vt:lpstr>
      <vt:lpstr>الحياة عقيمة بالنسبة لأولئك الذين لا يشبعون من أموالهم (6: 7-9).</vt:lpstr>
      <vt:lpstr>كل تعب الإنسان لفمه، ومع ذلك فالنفس لا تمتلئ. (6: 7) </vt:lpstr>
      <vt:lpstr>لأنه ماذا يبقى للحكيم أكثر من الجاهل؟ ماذا للفقير العارف السلوك أمام الأحياء؟ (6: 8)</vt:lpstr>
      <vt:lpstr>رؤية العيون خير من شهوة النفس. (6: 9 أ)</vt:lpstr>
      <vt:lpstr>هذا أيضاً باطل وقبض الريح(6: 9ب)</vt:lpstr>
      <vt:lpstr>كيف يجب أن تكون نظرتنا للمال؟</vt:lpstr>
      <vt:lpstr>الفكرة الرئيسية في 5: 8-6: 9</vt:lpstr>
      <vt:lpstr>ثلاث حقائق عميقة عن المال...</vt:lpstr>
      <vt:lpstr>1. لا تستغرب أن بعض المسؤولين الفاسدين يكنزون الثروة (5: 8-9) </vt:lpstr>
      <vt:lpstr>2. للمادية نتائج محزنة كثيرة (5: 10-17)</vt:lpstr>
      <vt:lpstr>3. يعطي الله المال إما للعاملين أو للآخرين كي يتمتعوا (5: 18-6: 9)</vt:lpstr>
      <vt:lpstr>هل أنت راضٍ بما لديك من المال؟</vt:lpstr>
      <vt:lpstr>رجل بلا مال يجد السعادة</vt:lpstr>
      <vt:lpstr>ماذا يقول     الكتاب المقدس  عن المال؟</vt:lpstr>
      <vt:lpstr>الشخص الذي يعطي يُبارَك</vt:lpstr>
      <vt:lpstr>الله؟</vt:lpstr>
      <vt:lpstr>الحياة التي نعيشها من أجل الآخرين هي الحياة الجديرة بالإهتمام    آلبرت آينشتاين—</vt:lpstr>
      <vt:lpstr>Share!</vt:lpstr>
      <vt:lpstr>الرابط للعرض التقديميِّ "وعْظُ العهد القديم" متاحٌ على الموقع الإلكترونيّ: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164</cp:revision>
  <dcterms:created xsi:type="dcterms:W3CDTF">2014-08-02T06:39:19Z</dcterms:created>
  <dcterms:modified xsi:type="dcterms:W3CDTF">2024-05-24T20:54:51Z</dcterms:modified>
</cp:coreProperties>
</file>