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13" r:id="rId3"/>
    <p:sldMasterId id="2147483725" r:id="rId4"/>
    <p:sldMasterId id="2147483737" r:id="rId5"/>
  </p:sldMasterIdLst>
  <p:notesMasterIdLst>
    <p:notesMasterId r:id="rId83"/>
  </p:notesMasterIdLst>
  <p:sldIdLst>
    <p:sldId id="454" r:id="rId6"/>
    <p:sldId id="258" r:id="rId7"/>
    <p:sldId id="260" r:id="rId8"/>
    <p:sldId id="455" r:id="rId9"/>
    <p:sldId id="356" r:id="rId10"/>
    <p:sldId id="456" r:id="rId11"/>
    <p:sldId id="365" r:id="rId12"/>
    <p:sldId id="729" r:id="rId13"/>
    <p:sldId id="470" r:id="rId14"/>
    <p:sldId id="458" r:id="rId15"/>
    <p:sldId id="457" r:id="rId16"/>
    <p:sldId id="395" r:id="rId17"/>
    <p:sldId id="349" r:id="rId18"/>
    <p:sldId id="378" r:id="rId19"/>
    <p:sldId id="375" r:id="rId20"/>
    <p:sldId id="377" r:id="rId21"/>
    <p:sldId id="353" r:id="rId22"/>
    <p:sldId id="379" r:id="rId23"/>
    <p:sldId id="393" r:id="rId24"/>
    <p:sldId id="337" r:id="rId25"/>
    <p:sldId id="336" r:id="rId26"/>
    <p:sldId id="307" r:id="rId27"/>
    <p:sldId id="354" r:id="rId28"/>
    <p:sldId id="5574" r:id="rId29"/>
    <p:sldId id="357" r:id="rId30"/>
    <p:sldId id="387" r:id="rId31"/>
    <p:sldId id="371" r:id="rId32"/>
    <p:sldId id="397" r:id="rId33"/>
    <p:sldId id="396" r:id="rId34"/>
    <p:sldId id="400" r:id="rId35"/>
    <p:sldId id="398" r:id="rId36"/>
    <p:sldId id="399" r:id="rId37"/>
    <p:sldId id="401" r:id="rId38"/>
    <p:sldId id="352" r:id="rId39"/>
    <p:sldId id="261" r:id="rId40"/>
    <p:sldId id="5575" r:id="rId41"/>
    <p:sldId id="388" r:id="rId42"/>
    <p:sldId id="262" r:id="rId43"/>
    <p:sldId id="408" r:id="rId44"/>
    <p:sldId id="412" r:id="rId45"/>
    <p:sldId id="409" r:id="rId46"/>
    <p:sldId id="407" r:id="rId47"/>
    <p:sldId id="355" r:id="rId48"/>
    <p:sldId id="413" r:id="rId49"/>
    <p:sldId id="414" r:id="rId50"/>
    <p:sldId id="5571" r:id="rId51"/>
    <p:sldId id="5576" r:id="rId52"/>
    <p:sldId id="5572" r:id="rId53"/>
    <p:sldId id="381" r:id="rId54"/>
    <p:sldId id="362" r:id="rId55"/>
    <p:sldId id="386" r:id="rId56"/>
    <p:sldId id="631" r:id="rId57"/>
    <p:sldId id="390" r:id="rId58"/>
    <p:sldId id="415" r:id="rId59"/>
    <p:sldId id="416" r:id="rId60"/>
    <p:sldId id="417" r:id="rId61"/>
    <p:sldId id="418" r:id="rId62"/>
    <p:sldId id="419" r:id="rId63"/>
    <p:sldId id="420" r:id="rId64"/>
    <p:sldId id="391" r:id="rId65"/>
    <p:sldId id="421" r:id="rId66"/>
    <p:sldId id="422" r:id="rId67"/>
    <p:sldId id="423" r:id="rId68"/>
    <p:sldId id="392" r:id="rId69"/>
    <p:sldId id="358" r:id="rId70"/>
    <p:sldId id="425" r:id="rId71"/>
    <p:sldId id="287" r:id="rId72"/>
    <p:sldId id="5577" r:id="rId73"/>
    <p:sldId id="424" r:id="rId74"/>
    <p:sldId id="5573" r:id="rId75"/>
    <p:sldId id="460" r:id="rId76"/>
    <p:sldId id="273" r:id="rId77"/>
    <p:sldId id="426" r:id="rId78"/>
    <p:sldId id="345" r:id="rId79"/>
    <p:sldId id="427" r:id="rId80"/>
    <p:sldId id="428" r:id="rId81"/>
    <p:sldId id="5570"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147" autoAdjust="0"/>
    <p:restoredTop sz="94249" autoAdjust="0"/>
  </p:normalViewPr>
  <p:slideViewPr>
    <p:cSldViewPr snapToGrid="0" snapToObjects="1">
      <p:cViewPr>
        <p:scale>
          <a:sx n="85" d="100"/>
          <a:sy n="85" d="100"/>
        </p:scale>
        <p:origin x="2208" y="110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Today’s passage will show two ways we should honor God.  </a:t>
            </a:r>
            <a:r>
              <a:rPr lang="en-US" sz="1200" u="sng" kern="1200" dirty="0">
                <a:solidFill>
                  <a:schemeClr val="tx1"/>
                </a:solidFill>
                <a:effectLst/>
                <a:latin typeface="+mn-lt"/>
                <a:ea typeface="+mn-ea"/>
                <a:cs typeface="+mn-cs"/>
              </a:rPr>
              <a:t>Restatement</a:t>
            </a:r>
            <a:r>
              <a:rPr lang="en-US" sz="1200" kern="1200" dirty="0">
                <a:solidFill>
                  <a:schemeClr val="tx1"/>
                </a:solidFill>
                <a:effectLst/>
                <a:latin typeface="+mn-lt"/>
                <a:ea typeface="+mn-ea"/>
                <a:cs typeface="+mn-cs"/>
              </a:rPr>
              <a:t>: Solomon tells us how to truly honor God in Ecclesiastes 5:1-7 (</a:t>
            </a:r>
            <a:r>
              <a:rPr lang="en-US" sz="1200" u="sng" kern="1200" dirty="0">
                <a:solidFill>
                  <a:schemeClr val="tx1"/>
                </a:solidFill>
                <a:effectLst/>
                <a:latin typeface="+mn-lt"/>
                <a:ea typeface="+mn-ea"/>
                <a:cs typeface="+mn-cs"/>
              </a:rPr>
              <a:t>passage</a:t>
            </a:r>
            <a:r>
              <a:rPr lang="en-US" sz="1200" kern="1200" dirty="0">
                <a:solidFill>
                  <a:schemeClr val="tx1"/>
                </a:solidFill>
                <a:effectLst/>
                <a:latin typeface="+mn-lt"/>
                <a:ea typeface="+mn-ea"/>
                <a:cs typeface="+mn-cs"/>
              </a:rPr>
              <a:t>).  The Book of Ecclesiastes, chapter 5, verses 1-7.  Verses 1-3 tell you to… (</a:t>
            </a:r>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960181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We need to honor God by ascribing worth to Him in a way He accepts.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Solomon gives us three tips here on proper worship.  First…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Proper worship can best happen when we </a:t>
            </a:r>
            <a:r>
              <a:rPr lang="en-US" sz="1200" i="1" kern="1200" dirty="0">
                <a:solidFill>
                  <a:schemeClr val="tx1"/>
                </a:solidFill>
                <a:effectLst/>
                <a:latin typeface="+mn-lt"/>
                <a:ea typeface="+mn-ea"/>
                <a:cs typeface="+mn-cs"/>
              </a:rPr>
              <a:t>prepare ourselves</a:t>
            </a:r>
            <a:r>
              <a:rPr lang="en-US" sz="1200" kern="1200" dirty="0">
                <a:solidFill>
                  <a:schemeClr val="tx1"/>
                </a:solidFill>
                <a:effectLst/>
                <a:latin typeface="+mn-lt"/>
                <a:ea typeface="+mn-ea"/>
                <a:cs typeface="+mn-cs"/>
              </a:rPr>
              <a:t> </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“house of God” in Solomon’s day was the Jerusalem temple.  Scripture says that Solomon’s palace was right next to the temple complex.  I wonder how many times Solomon had looked out his window down at the people filing into the temple courts—and many of them doing so without the slightest bit of reverence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But there’s no temple today and the Spirit Himself indwells us, so we must apply this concept more broadly.  It means whenever and wherever we approach God in worship</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Think of how you literally have to guard your steps at times.  When our sons were small, a regular one for us was when we went into our boys’ room!  Who knows what wooden block or car or other toy could trip us up—especially with the lights off</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 “guard your steps” has the idea of being careful, and in this case it means that we should make sure we are properly prepared to pay homage to a holy God—to watch out for what might be tripping us up and prevent us from really worshipping God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of my more disturbing observations is that young Christians seem to be better worshippers than older believers.  Young lambs bounce but old sheep sulk</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same was true when I was in seminary.  Once the students’ picture depicted a guy walking around campus and spotting another guy reading by the fountain.  He said to himself, “Hey!  There’s a guy reading his Bible between classes—must be a first year student!”  The whole chapel burst out laughing, and I chuckled too.  But then I began thinking, “Hey, what happened to my times of worship, praise, and Scripture reading under the trees which fed my soul those first few semesters?”</a:t>
            </a:r>
            <a:r>
              <a:rPr lang="en-SG" dirty="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I’ve found the same true in the churches.  The older Christians do not necessarily make the best worshippers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But why?  I think part of the problem is that after we have known the Lord a number of years and worshipped often, we can shift into autopilot at church.  Stand…sit…sing…smile…stare…sleep!</a:t>
            </a:r>
            <a:r>
              <a:rPr lang="en-SG" dirty="0">
                <a:effectLst/>
              </a:rPr>
              <a:t> </a:t>
            </a:r>
          </a:p>
          <a:p>
            <a:endParaRPr lang="en-SG" dirty="0">
              <a:effectLst/>
              <a:cs typeface="ＭＳ Ｐゴシック" charset="0"/>
            </a:endParaRPr>
          </a:p>
          <a:p>
            <a:r>
              <a:rPr lang="en-SG" dirty="0">
                <a:effectLst/>
                <a:cs typeface="ＭＳ Ｐゴシック" charset="0"/>
              </a:rPr>
              <a:t>___________</a:t>
            </a:r>
          </a:p>
          <a:p>
            <a:endParaRPr lang="en-SG" dirty="0">
              <a:effectLst/>
              <a:cs typeface="ＭＳ Ｐゴシック" charset="0"/>
            </a:endParaRPr>
          </a:p>
          <a:p>
            <a:r>
              <a:rPr lang="en-US" dirty="0">
                <a:cs typeface="ＭＳ Ｐゴシック" charset="0"/>
              </a:rPr>
              <a:t>http://</a:t>
            </a:r>
            <a:r>
              <a:rPr lang="en-US" dirty="0" err="1">
                <a:cs typeface="ＭＳ Ｐゴシック" charset="0"/>
              </a:rPr>
              <a:t>jmarkfox.com</a:t>
            </a:r>
            <a:r>
              <a:rPr lang="en-US" dirty="0">
                <a:cs typeface="ＭＳ Ｐゴシック" charset="0"/>
              </a:rPr>
              <a:t>/tag/spiritual-lethargy/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disgusted wife complained to the marriage counselor…</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way is to arrive early for personal prayer.  At many churches you must arrive at least 15 minutes early to get a parking space—and this is good of us in worship too</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I’m also a fan for prayer in natural settings.  Some of my most precious times of prayer have been near the ocean, a lake, in the forest, etc.  Susan and I pray as we walk through the Botanic Gardens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way I find helpful to prepare myself to meet the Lord is to pray with worship music in the background.  Soft music has a way of quieting our spirits to meet with God and be ready for what He has to tell us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Solomon gives us three tips here on proper worship.  First…</a:t>
            </a:r>
          </a:p>
        </p:txBody>
      </p:sp>
    </p:spTree>
    <p:extLst>
      <p:ext uri="{BB962C8B-B14F-4D97-AF65-F5344CB8AC3E}">
        <p14:creationId xmlns:p14="http://schemas.microsoft.com/office/powerpoint/2010/main" val="3785236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little boy once attended church with his father one Sunday morning.  That night before he got into bed he kneeled at his bedside and prayed…</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Realize God is awesome and majestic and you are puny in comparison (5:2b).</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dwells in heaven in unapproachable light in impeccable holiness!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 confined to but a tiny, rotating ball among the millions of planetary creations.  How can we earthlings be so presumptuous as to barge our way mouth-first into His awesome presence? </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Solomon gives us three tips here on proper worship.  First…</a:t>
            </a:r>
          </a:p>
        </p:txBody>
      </p:sp>
    </p:spTree>
    <p:extLst>
      <p:ext uri="{BB962C8B-B14F-4D97-AF65-F5344CB8AC3E}">
        <p14:creationId xmlns:p14="http://schemas.microsoft.com/office/powerpoint/2010/main" val="1771934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we need is more care-less worship.  Notice said "care-less" not "careless."</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confess to you that I really struggle with keeping my mind from wandering in prayer.  I start off real well, but after ten or fifteen seconds I begin thinking about an errand I need to do, an event that happened yesterday, or whatever</a:t>
            </a:r>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 you have this problem?  Let me give you a few suggestions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Obviously God is there when we attend church, and God is there when we approach Him in our own personal quiet time</a:t>
            </a:r>
            <a:r>
              <a:rPr lang="en-SG" sz="1200" b="1" kern="1200" dirty="0">
                <a:solidFill>
                  <a:schemeClr val="tx1"/>
                </a:solidFill>
                <a:effectLst/>
                <a:latin typeface="Arial" panose="020B0604020202020204" pitchFamily="34" charset="0"/>
                <a:ea typeface="+mn-ea"/>
                <a:cs typeface="Arial" panose="020B0604020202020204" pitchFamily="34" charset="0"/>
              </a:rPr>
              <a:t>.</a:t>
            </a:r>
          </a:p>
          <a:p>
            <a:r>
              <a:rPr lang="en-US" sz="1200" b="1" kern="1200" dirty="0">
                <a:solidFill>
                  <a:schemeClr val="tx1"/>
                </a:solidFill>
                <a:effectLst/>
                <a:latin typeface="Arial" panose="020B0604020202020204" pitchFamily="34" charset="0"/>
                <a:ea typeface="+mn-ea"/>
                <a:cs typeface="Arial" panose="020B0604020202020204" pitchFamily="34" charset="0"/>
              </a:rPr>
              <a:t>But unfortunately, we often don’t recognize His presence and sometimes we even end up in slumber land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We need to honor God by ascribing worth to Him in a way He accepts.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Solomon gives us three tips here on proper worship.  First…</a:t>
            </a:r>
          </a:p>
        </p:txBody>
      </p:sp>
    </p:spTree>
    <p:extLst>
      <p:ext uri="{BB962C8B-B14F-4D97-AF65-F5344CB8AC3E}">
        <p14:creationId xmlns:p14="http://schemas.microsoft.com/office/powerpoint/2010/main" val="261626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If we truly respect the Lord in worship, we must keep our promises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don’t mean to be disrespectful, but often we are.  We know we should </a:t>
            </a:r>
            <a:r>
              <a:rPr lang="en-US" sz="1200" b="1" kern="1200" dirty="0">
                <a:solidFill>
                  <a:schemeClr val="tx1"/>
                </a:solidFill>
                <a:effectLst/>
                <a:latin typeface="+mn-lt"/>
                <a:ea typeface="+mn-ea"/>
                <a:cs typeface="+mn-cs"/>
              </a:rPr>
              <a:t>burst</a:t>
            </a:r>
            <a:r>
              <a:rPr lang="en-US" sz="1200" kern="1200" dirty="0">
                <a:solidFill>
                  <a:schemeClr val="tx1"/>
                </a:solidFill>
                <a:effectLst/>
                <a:latin typeface="+mn-lt"/>
                <a:ea typeface="+mn-ea"/>
                <a:cs typeface="+mn-cs"/>
              </a:rPr>
              <a:t> forth in awe of God, but instead, our thoughts wander, we yawn, and we go through the same motions and mutter the same clichés.  </a:t>
            </a:r>
          </a:p>
          <a:p>
            <a:r>
              <a:rPr lang="en-US" sz="1200" kern="1200" dirty="0">
                <a:solidFill>
                  <a:schemeClr val="tx1"/>
                </a:solidFill>
                <a:effectLst/>
                <a:latin typeface="+mn-lt"/>
                <a:ea typeface="+mn-ea"/>
                <a:cs typeface="+mn-cs"/>
              </a:rPr>
              <a:t>• Rather than awe, it's blah!</a:t>
            </a:r>
            <a:r>
              <a:rPr lang="en-SG" dirty="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That's what I think it means by a "vow."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doesn’t mean every single expression of intent, but a serious promise before God.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 that each affirmation is voluntary.  No one ever has to vow!  In fact…</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80C05B-6488-8C48-B02A-4808874C4ACD}" type="slidenum">
              <a:rPr lang="en-US" sz="1200">
                <a:solidFill>
                  <a:prstClr val="black"/>
                </a:solidFill>
              </a:rPr>
              <a:pPr/>
              <a:t>54</a:t>
            </a:fld>
            <a:endParaRPr lang="en-US" sz="1200">
              <a:solidFill>
                <a:prstClr val="black"/>
              </a:solidFill>
            </a:endParaRPr>
          </a:p>
        </p:txBody>
      </p:sp>
      <p:sp>
        <p:nvSpPr>
          <p:cNvPr id="279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C73A3374-8767-2D45-91C5-693D28296C8B}" type="slidenum">
              <a:rPr lang="en-US" sz="1200">
                <a:solidFill>
                  <a:prstClr val="black"/>
                </a:solidFill>
                <a:latin typeface="Times New Roman" charset="0"/>
              </a:rPr>
              <a:pPr algn="r" defTabSz="914400" fontAlgn="base">
                <a:spcBef>
                  <a:spcPct val="0"/>
                </a:spcBef>
                <a:spcAft>
                  <a:spcPct val="0"/>
                </a:spcAft>
              </a:pPr>
              <a:t>54</a:t>
            </a:fld>
            <a:endParaRPr lang="en-US" sz="1200">
              <a:solidFill>
                <a:prstClr val="black"/>
              </a:solidFill>
              <a:latin typeface="Times New Roman"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Arial" charset="0"/>
                <a:ea typeface="ＭＳ Ｐゴシック" charset="0"/>
                <a:cs typeface="ＭＳ Ｐゴシック" charset="0"/>
              </a:rPr>
              <a:t>Let us commit together…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221710-AFCB-8249-84A5-AD62C5049E8E}" type="slidenum">
              <a:rPr lang="en-US" sz="1200">
                <a:solidFill>
                  <a:prstClr val="black"/>
                </a:solidFill>
              </a:rPr>
              <a:pPr/>
              <a:t>55</a:t>
            </a:fld>
            <a:endParaRPr lang="en-US" sz="1200">
              <a:solidFill>
                <a:prstClr val="black"/>
              </a:solidFill>
            </a:endParaRPr>
          </a:p>
        </p:txBody>
      </p:sp>
      <p:sp>
        <p:nvSpPr>
          <p:cNvPr id="281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48CBA478-BAC0-6F4C-8574-376C1C084130}" type="slidenum">
              <a:rPr lang="en-US" sz="1200">
                <a:solidFill>
                  <a:prstClr val="black"/>
                </a:solidFill>
                <a:latin typeface="Times New Roman" charset="0"/>
              </a:rPr>
              <a:pPr algn="r" defTabSz="914400" fontAlgn="base">
                <a:spcBef>
                  <a:spcPct val="0"/>
                </a:spcBef>
                <a:spcAft>
                  <a:spcPct val="0"/>
                </a:spcAft>
              </a:pPr>
              <a:t>55</a:t>
            </a:fld>
            <a:endParaRPr lang="en-US" sz="1200">
              <a:solidFill>
                <a:prstClr val="black"/>
              </a:solidFill>
              <a:latin typeface="Times New Roman"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Arial" charset="0"/>
                <a:ea typeface="ＭＳ Ｐゴシック" charset="0"/>
                <a:cs typeface="ＭＳ Ｐゴシック" charset="0"/>
              </a:rPr>
              <a:t>Let us commit together…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66238C-C551-944C-939B-F3BB262EEF46}" type="slidenum">
              <a:rPr lang="en-US" sz="1200">
                <a:solidFill>
                  <a:prstClr val="black"/>
                </a:solidFill>
              </a:rPr>
              <a:pPr/>
              <a:t>56</a:t>
            </a:fld>
            <a:endParaRPr lang="en-US" sz="1200">
              <a:solidFill>
                <a:prstClr val="black"/>
              </a:solidFill>
            </a:endParaRPr>
          </a:p>
        </p:txBody>
      </p:sp>
      <p:sp>
        <p:nvSpPr>
          <p:cNvPr id="283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1700C7A8-98EC-9546-A2C8-B12D79AA5255}" type="slidenum">
              <a:rPr lang="en-US" sz="1200">
                <a:solidFill>
                  <a:prstClr val="black"/>
                </a:solidFill>
                <a:latin typeface="Times New Roman" charset="0"/>
              </a:rPr>
              <a:pPr algn="r" defTabSz="914400" fontAlgn="base">
                <a:spcBef>
                  <a:spcPct val="0"/>
                </a:spcBef>
                <a:spcAft>
                  <a:spcPct val="0"/>
                </a:spcAft>
              </a:pPr>
              <a:t>56</a:t>
            </a:fld>
            <a:endParaRPr lang="en-US" sz="1200">
              <a:solidFill>
                <a:prstClr val="black"/>
              </a:solidFill>
              <a:latin typeface="Times New Roman"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DD7C02-808C-AD49-8EBE-52311284975C}" type="slidenum">
              <a:rPr lang="en-US" sz="1200">
                <a:solidFill>
                  <a:prstClr val="black"/>
                </a:solidFill>
              </a:rPr>
              <a:pPr/>
              <a:t>57</a:t>
            </a:fld>
            <a:endParaRPr lang="en-US" sz="1200">
              <a:solidFill>
                <a:prstClr val="black"/>
              </a:solidFill>
            </a:endParaRPr>
          </a:p>
        </p:txBody>
      </p:sp>
      <p:sp>
        <p:nvSpPr>
          <p:cNvPr id="285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4DEE15C5-6964-144D-952D-0CAC1A21B667}" type="slidenum">
              <a:rPr lang="en-US" sz="1200">
                <a:solidFill>
                  <a:prstClr val="black"/>
                </a:solidFill>
                <a:latin typeface="Times New Roman" charset="0"/>
              </a:rPr>
              <a:pPr algn="r" defTabSz="914400" fontAlgn="base">
                <a:spcBef>
                  <a:spcPct val="0"/>
                </a:spcBef>
                <a:spcAft>
                  <a:spcPct val="0"/>
                </a:spcAft>
              </a:pPr>
              <a:t>57</a:t>
            </a:fld>
            <a:endParaRPr lang="en-US" sz="1200">
              <a:solidFill>
                <a:prstClr val="black"/>
              </a:solidFill>
              <a:latin typeface="Times New Roman"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E25053-C3D9-9C45-B8D4-8573BFA4B149}" type="slidenum">
              <a:rPr lang="en-US" sz="1200">
                <a:solidFill>
                  <a:prstClr val="black"/>
                </a:solidFill>
              </a:rPr>
              <a:pPr/>
              <a:t>58</a:t>
            </a:fld>
            <a:endParaRPr lang="en-US" sz="1200">
              <a:solidFill>
                <a:prstClr val="black"/>
              </a:solidFill>
            </a:endParaRPr>
          </a:p>
        </p:txBody>
      </p:sp>
      <p:sp>
        <p:nvSpPr>
          <p:cNvPr id="287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E7521979-7239-EF46-930A-0DA9FCF3DA77}" type="slidenum">
              <a:rPr lang="en-US" sz="1200">
                <a:solidFill>
                  <a:prstClr val="black"/>
                </a:solidFill>
                <a:latin typeface="Times New Roman" charset="0"/>
              </a:rPr>
              <a:pPr algn="r" defTabSz="914400" fontAlgn="base">
                <a:spcBef>
                  <a:spcPct val="0"/>
                </a:spcBef>
                <a:spcAft>
                  <a:spcPct val="0"/>
                </a:spcAft>
              </a:pPr>
              <a:t>58</a:t>
            </a:fld>
            <a:endParaRPr lang="en-US" sz="1200">
              <a:solidFill>
                <a:prstClr val="black"/>
              </a:solidFill>
              <a:latin typeface="Times New Roman"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0B4DF-91BC-E84C-9759-FD7D2DC63066}" type="slidenum">
              <a:rPr lang="en-US" sz="1200">
                <a:solidFill>
                  <a:prstClr val="black"/>
                </a:solidFill>
              </a:rPr>
              <a:pPr/>
              <a:t>59</a:t>
            </a:fld>
            <a:endParaRPr lang="en-US" sz="1200">
              <a:solidFill>
                <a:prstClr val="black"/>
              </a:solidFill>
            </a:endParaRPr>
          </a:p>
        </p:txBody>
      </p:sp>
      <p:sp>
        <p:nvSpPr>
          <p:cNvPr id="289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929C29F-D94A-9049-B038-37154D859BA1}" type="slidenum">
              <a:rPr lang="en-US" sz="1200">
                <a:solidFill>
                  <a:prstClr val="black"/>
                </a:solidFill>
                <a:latin typeface="Times New Roman" charset="0"/>
              </a:rPr>
              <a:pPr algn="r" defTabSz="914400" fontAlgn="base">
                <a:spcBef>
                  <a:spcPct val="0"/>
                </a:spcBef>
                <a:spcAft>
                  <a:spcPct val="0"/>
                </a:spcAft>
              </a:pPr>
              <a:t>59</a:t>
            </a:fld>
            <a:endParaRPr lang="en-US" sz="1200">
              <a:solidFill>
                <a:prstClr val="black"/>
              </a:solidFill>
              <a:latin typeface="Times New Roman"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ingredients of a true reverence for God? </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of my seminary profs was really challenged on a vow that he made</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name is Dr. Sunukjian.  He once told me that he really wanted to teach at DTS, but after ten years of school there and the Th.D., the Pastoral Ministries department told him that he needed a Ph.D.  He got his Ph.D. from UCLA and called the seminary.  They told him, "Great! But you need some practical experience first.  So he pursued a pastorate, but was of the conviction that if it took a unanimous vote of the elders to get him in the church, then it should take a unanimous vote to get him out!  So he made an agreement with the church not to leave until the entire board approved.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two years into that pastorate, he got a call from Dallas Seminary, offering him a faculty position.  This was the opportunity he'd anticipated for years, and he shared it with great excitement to the board—but they didn't think he should leave.  So he stayed.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Three more years passed, then the telephone rang.  Haddon Robinson said on the other end of the line, "Don, we really need you now to replace one of our faculty who's leaving."  Again, Sunukjian placed it before the board.  Their response?  "Pastor, we're just getting going on this building project now.  We don't want you to leave yet.  The timing's not right."  Again, he declined the seminary's offer and held to his vow.</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can't help but admire a man like that who made a promise and stuck to it, even though he never suspected that he'd be at that church seven years.  But if he broke his promise, do you think God would easily accept his worship?</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Imagine the Jew confidently offering to the priest a sacrifice for a vow at the temple, only later to be tempted to break it.  He rushes back to the priest, “Sorry, I shouldn’t have vowed that!  It was just a small goof-up.  Can you pull some strings to undo the vow?”</a:t>
            </a:r>
            <a:r>
              <a:rPr lang="en-SG" dirty="0">
                <a:effectLst/>
              </a:rPr>
              <a:t> </a:t>
            </a:r>
          </a:p>
          <a:p>
            <a:endParaRPr lang="en-SG" dirty="0">
              <a:effectLst/>
            </a:endParaRPr>
          </a:p>
          <a:p>
            <a:r>
              <a:rPr lang="en-US" sz="1200" kern="1200" dirty="0">
                <a:solidFill>
                  <a:schemeClr val="tx1"/>
                </a:solidFill>
                <a:effectLst/>
                <a:latin typeface="+mn-lt"/>
                <a:ea typeface="+mn-ea"/>
                <a:cs typeface="+mn-cs"/>
              </a:rPr>
              <a:t>God says, “Don’t do that!  You’re not required to make the vow in the first place, but don’t make it worse by going back on the vow and reneging on your commitment!”</a:t>
            </a:r>
            <a:r>
              <a:rPr lang="en-SG" dirty="0">
                <a:effectLst/>
              </a:rPr>
              <a:t>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sold some land and promised to give God all the money.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when that money landed in their hot little hands they had second thoughts about giving it all.  “Let’s only give a portion of it,” they agreed together.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didn’t think too highly of their broken vow.  He didn’t just destroy the works of their hands, though. He took their lives!</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has His ways of disciplining His children who neglect paying their pledge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 once whittled my salary down to a $27 paycheck because I </a:t>
            </a:r>
            <a:r>
              <a:rPr lang="en-US" sz="1200" kern="1200" dirty="0" err="1">
                <a:solidFill>
                  <a:schemeClr val="tx1"/>
                </a:solidFill>
                <a:effectLst/>
                <a:latin typeface="+mn-lt"/>
                <a:ea typeface="+mn-ea"/>
                <a:cs typeface="+mn-cs"/>
              </a:rPr>
              <a:t>didn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return to Him the percentage of my income that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 committed.  I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live on $27 for a month</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97F30F-FEF9-3144-9ABE-E55212EE6D0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08599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means to show “awe” in His presence—not “blah” in His presence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Exalt Him, don’t exhaust Him with weary worship or wayward vows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a subject that is as old as time itself.  Jews struggled with this question of genuine worship in Solomon’s day just as we do</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ones who first read today’s text probably had seen Solomon’s temple erected before their eyes.  They had witnessed firsthand the tons of gold, silver, ornate carvings, precisely cut massive stones, and seen the reorganized priesthood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ingredients of a true reverence for God? </a:t>
            </a:r>
            <a:endParaRPr lang="en-US" dirty="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5033A49-3991-2C4F-86CB-123ED700C180}"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34146" name="Rectangle 1026"/>
          <p:cNvSpPr>
            <a:spLocks noGrp="1" noRot="1" noChangeAspect="1" noChangeArrowheads="1"/>
          </p:cNvSpPr>
          <p:nvPr>
            <p:ph type="sldImg"/>
          </p:nvPr>
        </p:nvSpPr>
        <p:spPr>
          <a:solidFill>
            <a:srgbClr val="FFFFFF"/>
          </a:solidFill>
          <a:ln/>
        </p:spPr>
      </p:sp>
      <p:sp>
        <p:nvSpPr>
          <p:cNvPr id="13414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Stand when I pray?</a:t>
            </a:r>
            <a:endParaRPr lang="en-SG" sz="1200" kern="1200" dirty="0">
              <a:solidFill>
                <a:schemeClr val="tx1"/>
              </a:solidFill>
              <a:effectLst/>
              <a:latin typeface="+mn-lt"/>
              <a:ea typeface="+mn-ea"/>
              <a:cs typeface="+mn-cs"/>
            </a:endParaRPr>
          </a:p>
          <a:p>
            <a:r>
              <a:rPr lang="en-US" dirty="0">
                <a:effectLst/>
              </a:rPr>
              <a:t>Use a prayer list?</a:t>
            </a:r>
            <a:r>
              <a:rPr lang="en-SG" dirty="0">
                <a:effectLst/>
              </a:rPr>
              <a:t> </a:t>
            </a:r>
          </a:p>
          <a:p>
            <a:r>
              <a:rPr lang="en-US" sz="1200" kern="1200" dirty="0">
                <a:solidFill>
                  <a:schemeClr val="tx1"/>
                </a:solidFill>
                <a:effectLst/>
                <a:latin typeface="+mn-lt"/>
                <a:ea typeface="+mn-ea"/>
                <a:cs typeface="+mn-cs"/>
              </a:rPr>
              <a:t>Pray in a different place or time with fewer distractions?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Come earlier for church?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Listen more than I talk?</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5033A49-3991-2C4F-86CB-123ED700C180}"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34146" name="Rectangle 1026"/>
          <p:cNvSpPr>
            <a:spLocks noGrp="1" noRot="1" noChangeAspect="1" noChangeArrowheads="1"/>
          </p:cNvSpPr>
          <p:nvPr>
            <p:ph type="sldImg"/>
          </p:nvPr>
        </p:nvSpPr>
        <p:spPr>
          <a:solidFill>
            <a:srgbClr val="FFFFFF"/>
          </a:solidFill>
          <a:ln/>
        </p:spPr>
      </p:sp>
      <p:sp>
        <p:nvSpPr>
          <p:cNvPr id="13414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Husbands, you vowed to treat your wives with understanding and respect</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Did </a:t>
            </a:r>
            <a:r>
              <a:rPr lang="en-US" sz="1200" kern="1200" dirty="0">
                <a:solidFill>
                  <a:schemeClr val="tx1"/>
                </a:solidFill>
                <a:effectLst/>
                <a:latin typeface="+mn-lt"/>
                <a:ea typeface="+mn-ea"/>
                <a:cs typeface="+mn-cs"/>
              </a:rPr>
              <a:t>you know that 1 Peter 3:7 says that if you don’t, then your own prayers will be hindered?  I assume your worship too!</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kept the worship, prayer, or Bible reading vows you have made to Him?  These can be renewed, you know.</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other broken promises may be hindering you from genuine worship</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لماذا ؟ إلى جانب معاهدات سليمان الخارجية العديدة ، حصل أيضًا على العديد من الزوجات الأجنبيات من الدولة التي أبرم معها المعاهدة. انتقلت الزوجات الجديدات إلى القدس وحملن معهن ممارساتهن الدينية الوثنية.</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على</a:t>
            </a:r>
            <a:r>
              <a:rPr lang="ar-EG" b="1" dirty="0">
                <a:latin typeface="Times" charset="0"/>
                <a:ea typeface="ＭＳ Ｐゴシック" charset="0"/>
                <a:cs typeface="ＭＳ Ｐゴシック" charset="0"/>
              </a:rPr>
              <a:t> هذا الموقع من جبل الهيكل اليوم ... بعد أن أكمل سليمان الهيكل الأول لإله إسرائيل - وعبد هناك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يمكن رؤيته لاحقًا  على جبل الزيتون عبر وادي قدرون من معبده المبني حديثًا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يعبد</a:t>
            </a:r>
            <a:r>
              <a:rPr lang="ar-EG" b="1" dirty="0">
                <a:latin typeface="Times" charset="0"/>
                <a:ea typeface="ＭＳ Ｐゴシック" charset="0"/>
                <a:cs typeface="ＭＳ Ｐゴシック" charset="0"/>
              </a:rPr>
              <a:t> الآلهة الوثنية التي جلبتها تلك الزوجات الأجنبيات إلى المدينة.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لذا ... مرة أخرى ... دخلت عبادة الأوثان الحياة اليومية لإسرائيل القديمة ، مما ينذر بمشاكل قومية كبيرة أخرى قادمة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355CA1D-7289-F047-9A57-B12E87EBE15D}"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274434" name="Rectangle 1026"/>
          <p:cNvSpPr>
            <a:spLocks noGrp="1" noRot="1" noChangeAspect="1" noChangeArrowheads="1"/>
          </p:cNvSpPr>
          <p:nvPr>
            <p:ph type="sldImg"/>
          </p:nvPr>
        </p:nvSpPr>
        <p:spPr>
          <a:solidFill>
            <a:srgbClr val="FFFFFF"/>
          </a:solidFill>
          <a:ln/>
        </p:spPr>
      </p:sp>
      <p:sp>
        <p:nvSpPr>
          <p:cNvPr id="274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E1D45-AD7E-6942-ADE2-8510BCF18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007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D33D18-88D4-AE40-B181-D76BF95C3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559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81E74-8A6B-F841-9320-F6F12CB981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8BD682-744D-6A44-BF09-FC942E247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07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6A2AD4-DCFC-B744-9065-40C8AB09E9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62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DEA437-6019-D148-B6D3-C83E55A7C4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770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9B5408-D9D8-D645-9100-3E393B65D7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473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5D25E-2762-7C4A-A99B-3523C1869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08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C66634-AE93-9C4D-8F4F-B65AE5F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00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890B0C-60D6-3942-AD78-DBD796C65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972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028220-F673-CF46-AE0A-F6BA68A64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243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2082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090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2927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2573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4180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6665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28472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5192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6682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2417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8952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77230582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4941786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08260928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47208356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7349867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684532113"/>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44943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07471298"/>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02807391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8092960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15009019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D91EB972-7EEF-E748-AEDD-51425A17313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45955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533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854143869"/>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3.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58" y="-52740"/>
            <a:ext cx="9339140" cy="6145566"/>
          </a:xfrm>
          <a:prstGeom prst="rect">
            <a:avLst/>
          </a:prstGeom>
        </p:spPr>
      </p:pic>
      <p:sp>
        <p:nvSpPr>
          <p:cNvPr id="8" name="Rectangle 2"/>
          <p:cNvSpPr txBox="1">
            <a:spLocks noChangeArrowheads="1"/>
          </p:cNvSpPr>
          <p:nvPr/>
        </p:nvSpPr>
        <p:spPr bwMode="auto">
          <a:xfrm>
            <a:off x="-26844" y="481707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5: 1-7</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cs typeface="Arial" panose="020B0604020202020204" pitchFamily="34" charset="0"/>
              </a:rPr>
              <a:t>كيف تكرم</a:t>
            </a:r>
            <a:br>
              <a:rPr lang="ar-JO" sz="8000" dirty="0">
                <a:effectLst>
                  <a:glow rad="127000">
                    <a:schemeClr val="tx1"/>
                  </a:glow>
                </a:effectLst>
                <a:ea typeface="ＭＳ Ｐゴシック" charset="0"/>
                <a:cs typeface="Arial" panose="020B0604020202020204" pitchFamily="34" charset="0"/>
              </a:rPr>
            </a:br>
            <a:r>
              <a:rPr lang="ar-JO" sz="8000" dirty="0">
                <a:effectLst>
                  <a:glow rad="127000">
                    <a:schemeClr val="tx1"/>
                  </a:glow>
                </a:effectLst>
                <a:ea typeface="ＭＳ Ｐゴシック" charset="0"/>
                <a:cs typeface="Arial" panose="020B0604020202020204" pitchFamily="34" charset="0"/>
              </a:rPr>
              <a:t>الله؟</a:t>
            </a:r>
            <a:endParaRPr lang="en-US" sz="8000" dirty="0">
              <a:effectLst>
                <a:glow rad="127000">
                  <a:schemeClr val="tx1"/>
                </a:glow>
              </a:effectLst>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05435443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32"/>
            <a:ext cx="9144000" cy="6085230"/>
          </a:xfrm>
          <a:prstGeom prst="rect">
            <a:avLst/>
          </a:prstGeom>
        </p:spPr>
      </p:pic>
      <p:sp>
        <p:nvSpPr>
          <p:cNvPr id="900098" name="Rectangle 2"/>
          <p:cNvSpPr>
            <a:spLocks noGrp="1" noChangeArrowheads="1"/>
          </p:cNvSpPr>
          <p:nvPr>
            <p:ph type="ctrTitle"/>
          </p:nvPr>
        </p:nvSpPr>
        <p:spPr>
          <a:xfrm>
            <a:off x="0" y="6070098"/>
            <a:ext cx="9144000" cy="78382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كيف يمكننا أن </a:t>
            </a:r>
            <a:r>
              <a:rPr lang="ar-JO" sz="5400" dirty="0">
                <a:solidFill>
                  <a:srgbClr val="FFFF00"/>
                </a:solidFill>
                <a:effectLst>
                  <a:glow rad="127000">
                    <a:schemeClr val="tx1"/>
                  </a:glow>
                </a:effectLst>
                <a:ea typeface="ＭＳ Ｐゴシック" charset="0"/>
                <a:cs typeface="Arial" panose="020B0604020202020204" pitchFamily="34" charset="0"/>
              </a:rPr>
              <a:t>نكرم</a:t>
            </a:r>
            <a:r>
              <a:rPr lang="ar-JO" sz="5400" dirty="0">
                <a:effectLst>
                  <a:glow rad="127000">
                    <a:schemeClr val="tx1"/>
                  </a:glow>
                </a:effectLst>
                <a:ea typeface="ＭＳ Ｐゴシック" charset="0"/>
                <a:cs typeface="Arial" panose="020B0604020202020204" pitchFamily="34" charset="0"/>
              </a:rPr>
              <a:t> الله؟</a:t>
            </a:r>
            <a:endParaRPr lang="en-US" sz="5400" dirty="0">
              <a:effectLst>
                <a:glow rad="127000">
                  <a:schemeClr val="tx1"/>
                </a:glow>
              </a:effectLst>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E40D0A-1987-31F9-F469-7E0527807F9B}"/>
              </a:ext>
            </a:extLst>
          </p:cNvPr>
          <p:cNvSpPr txBox="1">
            <a:spLocks noChangeArrowheads="1"/>
          </p:cNvSpPr>
          <p:nvPr/>
        </p:nvSpPr>
        <p:spPr bwMode="auto">
          <a:xfrm>
            <a:off x="4430888" y="2173111"/>
            <a:ext cx="4614333" cy="26105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طريقان في</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الجامعة</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5: 1-7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3850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ea typeface="ＭＳ Ｐゴシック" charset="0"/>
                <a:cs typeface="Arial" panose="020B0604020202020204" pitchFamily="34" charset="0"/>
              </a:rPr>
              <a:t>1. أكرم الله في </a:t>
            </a:r>
            <a:r>
              <a:rPr lang="ar-JO" sz="5400" dirty="0">
                <a:solidFill>
                  <a:srgbClr val="FFFF00"/>
                </a:solidFill>
                <a:effectLst>
                  <a:glow rad="127000">
                    <a:schemeClr val="tx1"/>
                  </a:glow>
                </a:effectLst>
                <a:ea typeface="ＭＳ Ｐゴシック" charset="0"/>
                <a:cs typeface="Arial" panose="020B0604020202020204" pitchFamily="34" charset="0"/>
              </a:rPr>
              <a:t>عبادتك</a:t>
            </a:r>
            <a:r>
              <a:rPr lang="ar-JO" sz="5400" dirty="0">
                <a:effectLst>
                  <a:glow rad="127000">
                    <a:schemeClr val="tx1"/>
                  </a:glow>
                </a:effectLst>
                <a:ea typeface="ＭＳ Ｐゴシック" charset="0"/>
                <a:cs typeface="Arial" panose="020B0604020202020204" pitchFamily="34" charset="0"/>
              </a:rPr>
              <a:t> (5: 1-3)</a:t>
            </a:r>
            <a:r>
              <a:rPr lang="en-US" sz="54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12996123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p:spPr>
        <p:txBody>
          <a:bodyPr/>
          <a:lstStyle/>
          <a:p>
            <a:pPr>
              <a:defRPr/>
            </a:pPr>
            <a:r>
              <a:rPr lang="ar-JO" sz="6000" b="1" dirty="0">
                <a:effectLst>
                  <a:glow rad="876300">
                    <a:schemeClr val="tx1"/>
                  </a:glow>
                </a:effectLst>
                <a:latin typeface="Arial" panose="020B0604020202020204" pitchFamily="34" charset="0"/>
                <a:ea typeface="ＭＳ Ｐゴシック" charset="0"/>
                <a:cs typeface="Arial" panose="020B0604020202020204" pitchFamily="34" charset="0"/>
              </a:rPr>
              <a:t>كيف تكرم الله                         في العبادة؟</a:t>
            </a:r>
            <a:endParaRPr lang="en-US" sz="60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spc="-100" dirty="0">
                <a:solidFill>
                  <a:srgbClr val="000090"/>
                </a:solidFill>
                <a:ea typeface="ＭＳ Ｐゴシック" charset="0"/>
              </a:rPr>
              <a:t>جهز         نفسك</a:t>
            </a:r>
            <a:endParaRPr lang="en-US" sz="4000" b="1" spc="-100" dirty="0">
              <a:solidFill>
                <a:srgbClr val="000090"/>
              </a:solidFill>
              <a:ea typeface="ＭＳ Ｐゴシック" charset="0"/>
            </a:endParaRPr>
          </a:p>
        </p:txBody>
      </p:sp>
      <p:sp>
        <p:nvSpPr>
          <p:cNvPr id="5"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spc="-100" dirty="0">
                <a:solidFill>
                  <a:srgbClr val="000090"/>
                </a:solidFill>
                <a:ea typeface="ＭＳ Ｐゴシック" charset="0"/>
              </a:rPr>
              <a:t>استمع</a:t>
            </a:r>
          </a:p>
          <a:p>
            <a:pPr defTabSz="914400">
              <a:defRPr/>
            </a:pPr>
            <a:r>
              <a:rPr lang="ar-JO" sz="4000" b="1" spc="-100" dirty="0">
                <a:solidFill>
                  <a:srgbClr val="000090"/>
                </a:solidFill>
                <a:ea typeface="ＭＳ Ｐゴシック" charset="0"/>
              </a:rPr>
              <a:t>إلى الله</a:t>
            </a:r>
            <a:endParaRPr lang="en-US" sz="4000" b="1" spc="-100" dirty="0">
              <a:solidFill>
                <a:srgbClr val="000090"/>
              </a:solidFill>
              <a:ea typeface="ＭＳ Ｐゴシック" charset="0"/>
            </a:endParaRPr>
          </a:p>
        </p:txBody>
      </p:sp>
      <p:sp>
        <p:nvSpPr>
          <p:cNvPr id="6" name="Rectangle 2"/>
          <p:cNvSpPr txBox="1">
            <a:spLocks noChangeArrowheads="1"/>
          </p:cNvSpPr>
          <p:nvPr/>
        </p:nvSpPr>
        <p:spPr bwMode="auto">
          <a:xfrm>
            <a:off x="619245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spc="-100" dirty="0">
                <a:solidFill>
                  <a:srgbClr val="000090"/>
                </a:solidFill>
                <a:ea typeface="ＭＳ Ｐゴシック" charset="0"/>
              </a:rPr>
              <a:t>ضع الإهتمامات جانباً</a:t>
            </a:r>
            <a:endParaRPr lang="en-US" sz="4000" b="1" spc="-100" dirty="0">
              <a:solidFill>
                <a:srgbClr val="000090"/>
              </a:solidFill>
              <a:ea typeface="ＭＳ Ｐゴシック" charset="0"/>
            </a:endParaRPr>
          </a:p>
        </p:txBody>
      </p:sp>
    </p:spTree>
    <p:extLst>
      <p:ext uri="{BB962C8B-B14F-4D97-AF65-F5344CB8AC3E}">
        <p14:creationId xmlns:p14="http://schemas.microsoft.com/office/powerpoint/2010/main" val="123978724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p:spPr>
        <p:txBody>
          <a:bodyPr/>
          <a:lstStyle/>
          <a:p>
            <a:pPr>
              <a:defRPr/>
            </a:pPr>
            <a:r>
              <a:rPr kumimoji="0" lang="ar-JO" sz="6000" b="1" i="0"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تكرم الله                         في العبادة؟</a:t>
            </a:r>
            <a:endParaRPr lang="en-US" sz="6000"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spc="-100" dirty="0">
                <a:solidFill>
                  <a:srgbClr val="000090"/>
                </a:solidFill>
                <a:ea typeface="ＭＳ Ｐゴシック" charset="0"/>
              </a:rPr>
              <a:t>جهز </a:t>
            </a:r>
          </a:p>
          <a:p>
            <a:pPr defTabSz="914400">
              <a:defRPr/>
            </a:pPr>
            <a:r>
              <a:rPr lang="ar-JO" sz="4000" b="1" spc="-100" dirty="0">
                <a:solidFill>
                  <a:srgbClr val="000090"/>
                </a:solidFill>
                <a:ea typeface="ＭＳ Ｐゴシック" charset="0"/>
              </a:rPr>
              <a:t>نفسك</a:t>
            </a:r>
            <a:endParaRPr lang="en-US" sz="4000" b="1" spc="-100" dirty="0">
              <a:solidFill>
                <a:srgbClr val="000090"/>
              </a:solidFill>
              <a:ea typeface="ＭＳ Ｐゴシック" charset="0"/>
            </a:endParaRPr>
          </a:p>
        </p:txBody>
      </p:sp>
    </p:spTree>
    <p:extLst>
      <p:ext uri="{BB962C8B-B14F-4D97-AF65-F5344CB8AC3E}">
        <p14:creationId xmlns:p14="http://schemas.microsoft.com/office/powerpoint/2010/main" val="27963770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احفظ قدمك حين تذهب إلى بيت الله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(5: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2864556"/>
            <a:ext cx="9180331" cy="3993444"/>
          </a:xfrm>
          <a:prstGeom prst="rect">
            <a:avLst/>
          </a:prstGeom>
        </p:spPr>
      </p:pic>
    </p:spTree>
    <p:extLst>
      <p:ext uri="{BB962C8B-B14F-4D97-AF65-F5344CB8AC3E}">
        <p14:creationId xmlns:p14="http://schemas.microsoft.com/office/powerpoint/2010/main" val="22247869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899355"/>
          </a:xfrm>
          <a:prstGeom prst="rect">
            <a:avLst/>
          </a:prstGeom>
        </p:spPr>
      </p:pic>
      <p:sp>
        <p:nvSpPr>
          <p:cNvPr id="900098" name="Rectangle 2"/>
          <p:cNvSpPr>
            <a:spLocks noGrp="1" noChangeArrowheads="1"/>
          </p:cNvSpPr>
          <p:nvPr>
            <p:ph type="ctrTitle"/>
          </p:nvPr>
        </p:nvSpPr>
        <p:spPr>
          <a:xfrm>
            <a:off x="0" y="5841999"/>
            <a:ext cx="9144000" cy="1025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ساحة الهيكل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621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احفظ قدمك </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حين تذهب إلى بيت الله</a:t>
            </a:r>
            <a:b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1)</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864556"/>
            <a:ext cx="9180331" cy="3993444"/>
          </a:xfrm>
          <a:prstGeom prst="rect">
            <a:avLst/>
          </a:prstGeom>
        </p:spPr>
      </p:pic>
      <p:sp>
        <p:nvSpPr>
          <p:cNvPr id="5" name="Rectangle 2"/>
          <p:cNvSpPr txBox="1">
            <a:spLocks noChangeArrowheads="1"/>
          </p:cNvSpPr>
          <p:nvPr/>
        </p:nvSpPr>
        <p:spPr bwMode="auto">
          <a:xfrm>
            <a:off x="107504" y="3023521"/>
            <a:ext cx="9036496"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شاهد، لاحظ</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93411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20392" y="46077"/>
            <a:ext cx="8627274" cy="223224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المؤمنون الصغار في الغالب</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عابدون أفضل</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2252551"/>
            <a:ext cx="9118789" cy="4605449"/>
          </a:xfrm>
          <a:prstGeom prst="rect">
            <a:avLst/>
          </a:prstGeom>
        </p:spPr>
      </p:pic>
    </p:spTree>
    <p:extLst>
      <p:ext uri="{BB962C8B-B14F-4D97-AF65-F5344CB8AC3E}">
        <p14:creationId xmlns:p14="http://schemas.microsoft.com/office/powerpoint/2010/main" val="35673416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DTS</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351664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37" y="0"/>
            <a:ext cx="9161637" cy="5235221"/>
          </a:xfrm>
          <a:prstGeom prst="rect">
            <a:avLst/>
          </a:prstGeom>
        </p:spPr>
      </p:pic>
      <p:sp>
        <p:nvSpPr>
          <p:cNvPr id="900098" name="Rectangle 2"/>
          <p:cNvSpPr>
            <a:spLocks noGrp="1" noChangeArrowheads="1"/>
          </p:cNvSpPr>
          <p:nvPr>
            <p:ph type="ctrTitle"/>
          </p:nvPr>
        </p:nvSpPr>
        <p:spPr>
          <a:xfrm>
            <a:off x="0" y="5277554"/>
            <a:ext cx="9144000" cy="150530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سبات الكنيسة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110"/>
            <a:ext cx="9144000" cy="52634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84150" indent="-184150">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فكر في بعض الأشياء التي حدثت في الكتاب المقدس، سواء كانت جيدة أم سيئة، بينما كان الناس نياماً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184150" indent="-184150" algn="r" rtl="1">
              <a:buFont typeface="Arial"/>
              <a:buChar cha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نام آدم واستيقظ وهو متزوج، وينقصه ضلع.</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184150" indent="-184150" algn="r" rtl="1">
              <a:buFont typeface="Arial"/>
              <a:buChar cha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نام شمشون واستيقظ مقيداً ، وينقصه شعره.</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184150" indent="-184150" algn="r" rtl="1">
              <a:buFont typeface="Arial"/>
              <a:buChar cha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نام دانيال واستيقظ حاصلاً على رؤيا، ناظراً إلى الملاك جبرائيل.</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184150" indent="-184150" algn="r" rtl="1">
              <a:buFont typeface="Arial"/>
              <a:buChar cha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نام أفتيخوس واستيقظ ميتاً.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315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511"/>
            <a:ext cx="6720975" cy="84713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الزوجة إلى المرشد</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19317" y="2516148"/>
            <a:ext cx="8837647" cy="4341852"/>
            <a:chOff x="419317" y="2516148"/>
            <a:chExt cx="9404568" cy="4517084"/>
          </a:xfrm>
        </p:grpSpPr>
        <p:sp>
          <p:nvSpPr>
            <p:cNvPr id="7" name="Oval Callout 6"/>
            <p:cNvSpPr/>
            <p:nvPr/>
          </p:nvSpPr>
          <p:spPr bwMode="auto">
            <a:xfrm>
              <a:off x="419317" y="2516148"/>
              <a:ext cx="9404568" cy="4517084"/>
            </a:xfrm>
            <a:prstGeom prst="wedgeEllipseCallout">
              <a:avLst>
                <a:gd name="adj1" fmla="val -54537"/>
                <a:gd name="adj2" fmla="val 18974"/>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1038057" y="3071077"/>
              <a:ext cx="8240087" cy="3279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chemeClr val="tx2"/>
                  </a:solidFill>
                  <a:effectLst/>
                  <a:latin typeface="Arial" panose="020B0604020202020204" pitchFamily="34" charset="0"/>
                  <a:ea typeface="ＭＳ Ｐゴシック" charset="0"/>
                  <a:cs typeface="Arial" panose="020B0604020202020204" pitchFamily="34" charset="0"/>
                </a:rPr>
                <a:t>حسناً، أحصل على 20 ثانية من نفس التعليقات قبل كل وجبة، ومدح فاتر، ومحادثة في اتجاه واحد لمدة عشر دقائق أسبوعياً... وفي كل مرة أبدأ في التحدث تتدلى جفونه وهو في طريقه إلى أرض النوم</a:t>
              </a:r>
              <a:endParaRPr lang="en-US" sz="3200" b="1" dirty="0">
                <a:solidFill>
                  <a:schemeClr val="tx2"/>
                </a:solidFill>
                <a:effectLst/>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6750936" y="39511"/>
            <a:ext cx="2393064" cy="2661317"/>
            <a:chOff x="6394505" y="14363"/>
            <a:chExt cx="2683598" cy="2661317"/>
          </a:xfrm>
        </p:grpSpPr>
        <p:sp>
          <p:nvSpPr>
            <p:cNvPr id="9" name="Oval Callout 8"/>
            <p:cNvSpPr/>
            <p:nvPr/>
          </p:nvSpPr>
          <p:spPr bwMode="auto">
            <a:xfrm>
              <a:off x="6394505" y="39511"/>
              <a:ext cx="2683598" cy="2636169"/>
            </a:xfrm>
            <a:prstGeom prst="wedgeEllipseCallout">
              <a:avLst>
                <a:gd name="adj1" fmla="val 50569"/>
                <a:gd name="adj2" fmla="val 65041"/>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p:cNvSpPr txBox="1">
              <a:spLocks noChangeArrowheads="1"/>
            </p:cNvSpPr>
            <p:nvPr/>
          </p:nvSpPr>
          <p:spPr bwMode="auto">
            <a:xfrm>
              <a:off x="6808662" y="14363"/>
              <a:ext cx="1821014" cy="2618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chemeClr val="tx2"/>
                  </a:solidFill>
                  <a:effectLst/>
                  <a:latin typeface="Arial" panose="020B0604020202020204" pitchFamily="34" charset="0"/>
                  <a:ea typeface="ＭＳ Ｐゴシック" charset="0"/>
                  <a:cs typeface="Arial" panose="020B0604020202020204" pitchFamily="34" charset="0"/>
                </a:rPr>
                <a:t>ماذا تقصدين؟</a:t>
              </a:r>
              <a:endParaRPr lang="en-US" sz="3200" b="1" dirty="0">
                <a:solidFill>
                  <a:schemeClr val="tx2"/>
                </a:solidFill>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35937" y="982500"/>
            <a:ext cx="6720975" cy="1941027"/>
            <a:chOff x="-35937" y="982500"/>
            <a:chExt cx="6720975" cy="1941027"/>
          </a:xfrm>
        </p:grpSpPr>
        <p:sp>
          <p:nvSpPr>
            <p:cNvPr id="2" name="Oval Callout 1"/>
            <p:cNvSpPr/>
            <p:nvPr/>
          </p:nvSpPr>
          <p:spPr bwMode="auto">
            <a:xfrm>
              <a:off x="-35937" y="982500"/>
              <a:ext cx="6720975" cy="1941027"/>
            </a:xfrm>
            <a:prstGeom prst="wedgeEllipseCallout">
              <a:avLst>
                <a:gd name="adj1" fmla="val -49456"/>
                <a:gd name="adj2" fmla="val 48530"/>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p:cNvSpPr txBox="1">
              <a:spLocks noChangeArrowheads="1"/>
            </p:cNvSpPr>
            <p:nvPr/>
          </p:nvSpPr>
          <p:spPr bwMode="auto">
            <a:xfrm>
              <a:off x="419316" y="1256717"/>
              <a:ext cx="6109976" cy="16668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chemeClr val="tx2"/>
                  </a:solidFill>
                  <a:effectLst/>
                  <a:latin typeface="Arial" panose="020B0604020202020204" pitchFamily="34" charset="0"/>
                  <a:ea typeface="ＭＳ Ｐゴシック" charset="0"/>
                  <a:cs typeface="Arial" panose="020B0604020202020204" pitchFamily="34" charset="0"/>
                </a:rPr>
                <a:t>أريد الطلاق لأن زوجي يعاملني كما يعاملني يسوع</a:t>
              </a:r>
              <a:endParaRPr lang="en-US" sz="3200" b="1" dirty="0">
                <a:solidFill>
                  <a:schemeClr val="tx2"/>
                </a:solidFill>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6371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778" y="1828800"/>
            <a:ext cx="9144000" cy="5029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إذاً كيف تستطيع أن تستعد لمقابلة الله؟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60096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5023556" cy="6862417"/>
          </a:xfrm>
          <a:prstGeom prst="rect">
            <a:avLst/>
          </a:prstGeom>
        </p:spPr>
      </p:pic>
      <p:sp>
        <p:nvSpPr>
          <p:cNvPr id="900098" name="Rectangle 2"/>
          <p:cNvSpPr>
            <a:spLocks noGrp="1" noChangeArrowheads="1"/>
          </p:cNvSpPr>
          <p:nvPr>
            <p:ph type="ctrTitle"/>
          </p:nvPr>
        </p:nvSpPr>
        <p:spPr>
          <a:xfrm>
            <a:off x="5023556" y="0"/>
            <a:ext cx="4120444"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اذهب للنوم مبكراً تصل إلى الكنيسة مبكراً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41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475110"/>
            <a:ext cx="9144000" cy="126551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الصلاة في الأماكن الطبيعية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943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bwMode="auto">
            <a:xfrm>
              <a:off x="1072444" y="127000"/>
              <a:ext cx="4162778" cy="9595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931333" y="0"/>
            <a:ext cx="8480778" cy="146755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شغل موسيقى العبادة في الخلفية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201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p:spPr>
        <p:txBody>
          <a:bodyPr/>
          <a:lstStyle/>
          <a:p>
            <a:pPr>
              <a:defRPr/>
            </a:pPr>
            <a:r>
              <a:rPr lang="ar-JO" sz="6000" b="1" dirty="0">
                <a:effectLst>
                  <a:glow rad="876300">
                    <a:schemeClr val="tx1"/>
                  </a:glow>
                </a:effectLst>
                <a:latin typeface="Arial" panose="020B0604020202020204" pitchFamily="34" charset="0"/>
                <a:ea typeface="ＭＳ Ｐゴシック" charset="0"/>
                <a:cs typeface="Arial" panose="020B0604020202020204" pitchFamily="34" charset="0"/>
              </a:rPr>
              <a:t>كيف تكرم الله                         في العبادة؟</a:t>
            </a:r>
            <a:endParaRPr lang="en-US" sz="60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جهز         نفسك</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
        <p:nvSpPr>
          <p:cNvPr id="5"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استمع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إلى الله</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486003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900098" name="Rectangle 2"/>
          <p:cNvSpPr>
            <a:spLocks noGrp="1" noChangeArrowheads="1"/>
          </p:cNvSpPr>
          <p:nvPr>
            <p:ph type="ctrTitle"/>
          </p:nvPr>
        </p:nvSpPr>
        <p:spPr>
          <a:xfrm>
            <a:off x="0" y="5443307"/>
            <a:ext cx="9144000" cy="129721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الإستماع إلى الله (5: 1ب-2)</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764176" y="181439"/>
            <a:ext cx="5379823" cy="472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800" dirty="0">
                <a:latin typeface="Arial" panose="020B0604020202020204" pitchFamily="34" charset="0"/>
                <a:cs typeface="Arial" panose="020B0604020202020204" pitchFamily="34" charset="0"/>
              </a:rPr>
              <a:t>فالإستماع أقرب من تقديم ذبيحة الجهال، لأنهم لا يبالون بفعل الشر.</a:t>
            </a:r>
          </a:p>
        </p:txBody>
      </p:sp>
    </p:spTree>
    <p:extLst>
      <p:ext uri="{BB962C8B-B14F-4D97-AF65-F5344CB8AC3E}">
        <p14:creationId xmlns:p14="http://schemas.microsoft.com/office/powerpoint/2010/main" val="28580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683000" cy="5056322"/>
          </a:xfrm>
          <a:prstGeom prst="rect">
            <a:avLst/>
          </a:prstGeom>
        </p:spPr>
      </p:pic>
      <p:sp>
        <p:nvSpPr>
          <p:cNvPr id="900098" name="Rectangle 2"/>
          <p:cNvSpPr>
            <a:spLocks noGrp="1" noChangeArrowheads="1"/>
          </p:cNvSpPr>
          <p:nvPr>
            <p:ph type="ctrTitle"/>
          </p:nvPr>
        </p:nvSpPr>
        <p:spPr>
          <a:xfrm>
            <a:off x="0" y="5135732"/>
            <a:ext cx="9144000" cy="1722267"/>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ماذا يريد الله أكثر؟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أيريد منا الإستماع أم الذبيحة؟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233333" y="0"/>
            <a:ext cx="4910667" cy="5091428"/>
          </a:xfrm>
          <a:prstGeom prst="rect">
            <a:avLst/>
          </a:prstGeom>
        </p:spPr>
      </p:pic>
    </p:spTree>
    <p:extLst>
      <p:ext uri="{BB962C8B-B14F-4D97-AF65-F5344CB8AC3E}">
        <p14:creationId xmlns:p14="http://schemas.microsoft.com/office/powerpoint/2010/main" val="2046992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0357" name="TextBox 2"/>
          <p:cNvSpPr txBox="1">
            <a:spLocks noChangeArrowheads="1"/>
          </p:cNvSpPr>
          <p:nvPr/>
        </p:nvSpPr>
        <p:spPr bwMode="auto">
          <a:xfrm>
            <a:off x="0" y="6336745"/>
            <a:ext cx="9144000" cy="4270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Website</a:t>
            </a:r>
            <a:endParaRPr lang="en-US" dirty="0"/>
          </a:p>
        </p:txBody>
      </p:sp>
      <p:pic>
        <p:nvPicPr>
          <p:cNvPr id="3" name="Picture 2"/>
          <p:cNvPicPr>
            <a:picLocks noChangeAspect="1"/>
          </p:cNvPicPr>
          <p:nvPr/>
        </p:nvPicPr>
        <p:blipFill>
          <a:blip r:embed="rId3"/>
          <a:stretch>
            <a:fillRect/>
          </a:stretch>
        </p:blipFill>
        <p:spPr>
          <a:xfrm>
            <a:off x="2647244" y="2171700"/>
            <a:ext cx="5740400" cy="4686300"/>
          </a:xfrm>
          <a:prstGeom prst="rect">
            <a:avLst/>
          </a:prstGeom>
        </p:spPr>
      </p:pic>
      <p:sp>
        <p:nvSpPr>
          <p:cNvPr id="900098" name="Rectangle 2"/>
          <p:cNvSpPr>
            <a:spLocks noGrp="1" noChangeArrowheads="1"/>
          </p:cNvSpPr>
          <p:nvPr>
            <p:ph type="ctrTitle"/>
          </p:nvPr>
        </p:nvSpPr>
        <p:spPr>
          <a:xfrm>
            <a:off x="0" y="0"/>
            <a:ext cx="9143999" cy="1945922"/>
          </a:xfrm>
          <a:effectLst/>
        </p:spPr>
        <p:txBody>
          <a:bodyPr/>
          <a:lstStyle/>
          <a:p>
            <a:pPr>
              <a:defRPr/>
            </a:pPr>
            <a:r>
              <a:rPr lang="ar-JO" b="1" dirty="0">
                <a:solidFill>
                  <a:schemeClr val="tx2"/>
                </a:solidFill>
                <a:effectLst/>
                <a:latin typeface="Arial" panose="020B0604020202020204" pitchFamily="34" charset="0"/>
                <a:ea typeface="ＭＳ Ｐゴシック" charset="0"/>
                <a:cs typeface="Arial" panose="020B0604020202020204" pitchFamily="34" charset="0"/>
              </a:rPr>
              <a:t>لا تستعجل فمك ولا يسرع قلبك إلى نطق كلام قدام الله (5: 2)</a:t>
            </a:r>
            <a:r>
              <a:rPr lang="en-US" b="1" dirty="0">
                <a:solidFill>
                  <a:schemeClr val="tx2"/>
                </a:solidFill>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8379389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3429000" cy="6858000"/>
          </a:xfrm>
          <a:effectLst/>
        </p:spPr>
        <p:txBody>
          <a:bodyPr anchor="t"/>
          <a:lstStyle/>
          <a:p>
            <a:pPr lvl="4">
              <a:defRPr/>
            </a:pPr>
            <a:r>
              <a:rPr lang="ar-JO" sz="4000" b="1" dirty="0">
                <a:effectLst>
                  <a:glow rad="165100">
                    <a:schemeClr val="tx1"/>
                  </a:glow>
                </a:effectLst>
                <a:latin typeface="Arial" panose="020B0604020202020204" pitchFamily="34" charset="0"/>
                <a:cs typeface="Arial" panose="020B0604020202020204" pitchFamily="34" charset="0"/>
              </a:rPr>
              <a:t>لا تستعجل فمك ولا يسرع قلبك إلى نطق كلام قدام الله</a:t>
            </a:r>
            <a:br>
              <a:rPr lang="en-SG" b="1" dirty="0">
                <a:effectLst>
                  <a:glow rad="165100">
                    <a:schemeClr val="tx1"/>
                  </a:glow>
                </a:effectLst>
                <a:latin typeface="Arial" panose="020B0604020202020204" pitchFamily="34" charset="0"/>
                <a:cs typeface="Arial" panose="020B0604020202020204" pitchFamily="34" charset="0"/>
              </a:rPr>
            </a:br>
            <a:r>
              <a:rPr lang="en-SG" b="1" dirty="0">
                <a:effectLst>
                  <a:glow rad="165100">
                    <a:schemeClr val="tx1"/>
                  </a:glow>
                </a:effectLst>
                <a:latin typeface="Arial" panose="020B0604020202020204" pitchFamily="34" charset="0"/>
                <a:cs typeface="Arial" panose="020B0604020202020204" pitchFamily="34" charset="0"/>
              </a:rPr>
              <a:t>(</a:t>
            </a:r>
            <a:r>
              <a:rPr lang="ar-JO" b="1" dirty="0">
                <a:effectLst>
                  <a:glow rad="165100">
                    <a:schemeClr val="tx1"/>
                  </a:glow>
                </a:effectLst>
                <a:latin typeface="Arial" panose="020B0604020202020204" pitchFamily="34" charset="0"/>
                <a:cs typeface="Arial" panose="020B0604020202020204" pitchFamily="34" charset="0"/>
              </a:rPr>
              <a:t>5: 2أ</a:t>
            </a:r>
            <a:r>
              <a:rPr lang="en-SG" b="1" dirty="0">
                <a:effectLst>
                  <a:glow rad="165100">
                    <a:schemeClr val="tx1"/>
                  </a:glow>
                </a:effectLst>
                <a:latin typeface="Arial" panose="020B0604020202020204" pitchFamily="34" charset="0"/>
                <a:cs typeface="Arial" panose="020B0604020202020204" pitchFamily="34" charset="0"/>
              </a:rPr>
              <a:t>)</a:t>
            </a:r>
            <a:endParaRPr lang="en-US" sz="88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778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3429000" cy="6858000"/>
          </a:xfrm>
          <a:effectLst/>
        </p:spPr>
        <p:txBody>
          <a:bodyPr anchor="t"/>
          <a:lstStyle/>
          <a:p>
            <a:pPr lvl="4">
              <a:defRPr/>
            </a:pPr>
            <a:r>
              <a:rPr kumimoji="0" lang="ar-JO" sz="40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لا تستعجل فمك ولا يسرع قلبك إلى نطق كلام قدام الله</a:t>
            </a:r>
            <a:b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br>
            <a: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a:t>
            </a:r>
            <a:r>
              <a:rPr kumimoji="0" lang="ar-JO"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5: 2أ</a:t>
            </a:r>
            <a: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a:t>
            </a:r>
            <a:endParaRPr lang="en-US" sz="8800" b="1" dirty="0">
              <a:effectLst>
                <a:glow rad="1651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061544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4111" y="2628900"/>
            <a:ext cx="6350000" cy="4229100"/>
          </a:xfrm>
          <a:prstGeom prst="rect">
            <a:avLst/>
          </a:prstGeom>
        </p:spPr>
      </p:pic>
      <p:sp>
        <p:nvSpPr>
          <p:cNvPr id="900098" name="Rectangle 2"/>
          <p:cNvSpPr>
            <a:spLocks noGrp="1" noChangeArrowheads="1"/>
          </p:cNvSpPr>
          <p:nvPr>
            <p:ph type="ctrTitle"/>
          </p:nvPr>
        </p:nvSpPr>
        <p:spPr>
          <a:xfrm>
            <a:off x="1761110" y="0"/>
            <a:ext cx="7035459" cy="462491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عزيزي الله، لقد قضينا وقتاً ممتعاً في الكنيسة اليوم، ولكنني أتمنى لو كنتَ هناك.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717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3429000" cy="6858000"/>
          </a:xfrm>
          <a:effectLst/>
        </p:spPr>
        <p:txBody>
          <a:bodyPr anchor="t"/>
          <a:lstStyle/>
          <a:p>
            <a:pPr lvl="4">
              <a:defRPr/>
            </a:pPr>
            <a:r>
              <a:rPr lang="en-US" sz="4000" b="1" dirty="0">
                <a:effectLst>
                  <a:glow rad="165100">
                    <a:schemeClr val="tx1"/>
                  </a:glow>
                </a:effectLst>
              </a:rPr>
              <a:t>"Do not be quick with your mouth, do not be hasty in your heart to utter anything before God"</a:t>
            </a:r>
            <a:r>
              <a:rPr lang="en-SG" b="1" dirty="0">
                <a:effectLst>
                  <a:glow rad="165100">
                    <a:schemeClr val="tx1"/>
                  </a:glow>
                </a:effectLst>
              </a:rPr>
              <a:t> </a:t>
            </a:r>
            <a:br>
              <a:rPr lang="en-SG" b="1" dirty="0">
                <a:effectLst>
                  <a:glow rad="165100">
                    <a:schemeClr val="tx1"/>
                  </a:glow>
                </a:effectLst>
              </a:rPr>
            </a:br>
            <a:r>
              <a:rPr lang="en-SG" b="1" dirty="0">
                <a:effectLst>
                  <a:glow rad="165100">
                    <a:schemeClr val="tx1"/>
                  </a:glow>
                </a:effectLst>
              </a:rPr>
              <a:t>(5:2a </a:t>
            </a:r>
            <a:r>
              <a:rPr lang="en-SG" sz="4000" b="1" dirty="0">
                <a:effectLst>
                  <a:glow rad="165100">
                    <a:schemeClr val="tx1"/>
                  </a:glow>
                </a:effectLst>
              </a:rPr>
              <a:t>NIV</a:t>
            </a:r>
            <a:r>
              <a:rPr lang="en-SG" b="1" dirty="0">
                <a:effectLst>
                  <a:glow rad="165100">
                    <a:schemeClr val="tx1"/>
                  </a:glow>
                </a:effectLst>
              </a:rPr>
              <a:t>).</a:t>
            </a:r>
            <a:endParaRPr lang="en-US" sz="8800" b="1" dirty="0">
              <a:effectLst>
                <a:glow rad="1651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54595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3429000" cy="6858000"/>
          </a:xfrm>
          <a:effectLst/>
        </p:spPr>
        <p:txBody>
          <a:bodyPr anchor="t"/>
          <a:lstStyle/>
          <a:p>
            <a:pPr lvl="4">
              <a:defRPr/>
            </a:pPr>
            <a:r>
              <a:rPr kumimoji="0" lang="ar-JO" sz="40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لا تستعجل فمك ولا يسرع قلبك إلى نطق كلام قدام الله</a:t>
            </a:r>
            <a:b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br>
            <a: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a:t>
            </a:r>
            <a:r>
              <a:rPr kumimoji="0" lang="ar-JO"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5: 2أ</a:t>
            </a:r>
            <a: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a:t>
            </a:r>
            <a:endParaRPr lang="en-US" sz="8800" b="1" dirty="0">
              <a:effectLst>
                <a:glow rad="1651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29982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3429000" cy="6858000"/>
          </a:xfrm>
          <a:effectLst/>
        </p:spPr>
        <p:txBody>
          <a:bodyPr anchor="t"/>
          <a:lstStyle/>
          <a:p>
            <a:pPr lvl="4">
              <a:defRPr/>
            </a:pPr>
            <a:r>
              <a:rPr kumimoji="0" lang="ar-JO" sz="40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لا تستعجل فمك ولا يسرع قلبك إلى نطق كلام قدام الله</a:t>
            </a:r>
            <a:b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br>
            <a: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a:t>
            </a:r>
            <a:r>
              <a:rPr kumimoji="0" lang="ar-JO"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5: 2أ</a:t>
            </a:r>
            <a:r>
              <a:rPr kumimoji="0" lang="en-SG" sz="44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a:t>
            </a:r>
            <a:endParaRPr lang="en-US" sz="8800" b="1" dirty="0">
              <a:effectLst>
                <a:glow rad="1651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4176888" y="0"/>
            <a:ext cx="4868333" cy="1693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defRPr/>
            </a:pPr>
            <a:r>
              <a:rPr lang="ar-JO" sz="4000" b="1" dirty="0">
                <a:effectLst>
                  <a:glow rad="165100">
                    <a:schemeClr val="tx1"/>
                  </a:glow>
                </a:effectLst>
                <a:latin typeface="Arial" panose="020B0604020202020204" pitchFamily="34" charset="0"/>
                <a:cs typeface="Arial" panose="020B0604020202020204" pitchFamily="34" charset="0"/>
              </a:rPr>
              <a:t>أنا أسلم كل شيء</a:t>
            </a:r>
            <a:endParaRPr lang="en-US" sz="88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730044" y="1258711"/>
            <a:ext cx="3606800" cy="5372100"/>
          </a:xfrm>
          <a:prstGeom prst="rect">
            <a:avLst/>
          </a:prstGeom>
        </p:spPr>
      </p:pic>
    </p:spTree>
    <p:extLst>
      <p:ext uri="{BB962C8B-B14F-4D97-AF65-F5344CB8AC3E}">
        <p14:creationId xmlns:p14="http://schemas.microsoft.com/office/powerpoint/2010/main" val="4280949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98333" y="0"/>
            <a:ext cx="5545667" cy="6821170"/>
          </a:xfrm>
          <a:prstGeom prst="rect">
            <a:avLst/>
          </a:prstGeom>
        </p:spPr>
      </p:pic>
      <p:sp>
        <p:nvSpPr>
          <p:cNvPr id="900098" name="Rectangle 2"/>
          <p:cNvSpPr>
            <a:spLocks noGrp="1" noChangeArrowheads="1"/>
          </p:cNvSpPr>
          <p:nvPr>
            <p:ph type="ctrTitle"/>
          </p:nvPr>
        </p:nvSpPr>
        <p:spPr>
          <a:xfrm>
            <a:off x="0" y="42333"/>
            <a:ext cx="5432778" cy="272344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الله الرائع،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الإنسان المسكين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935506"/>
            <a:ext cx="3598334" cy="39224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defRPr/>
            </a:pPr>
            <a:r>
              <a:rPr lang="ar-JO" sz="4000" b="1" dirty="0">
                <a:effectLst>
                  <a:glow rad="165100">
                    <a:schemeClr val="tx1"/>
                  </a:glow>
                </a:effectLst>
                <a:latin typeface="Arial" panose="020B0604020202020204" pitchFamily="34" charset="0"/>
                <a:cs typeface="Arial" panose="020B0604020202020204" pitchFamily="34" charset="0"/>
              </a:rPr>
              <a:t>أن الله في السماوات وأنت على الأرض</a:t>
            </a:r>
            <a:br>
              <a:rPr lang="en-SG" b="1" dirty="0">
                <a:effectLst>
                  <a:glow rad="165100">
                    <a:schemeClr val="tx1"/>
                  </a:glow>
                </a:effectLst>
                <a:latin typeface="Arial" panose="020B0604020202020204" pitchFamily="34" charset="0"/>
                <a:cs typeface="Arial" panose="020B0604020202020204" pitchFamily="34" charset="0"/>
              </a:rPr>
            </a:br>
            <a:r>
              <a:rPr lang="en-SG" b="1" dirty="0">
                <a:effectLst>
                  <a:glow rad="165100">
                    <a:schemeClr val="tx1"/>
                  </a:glow>
                </a:effectLst>
                <a:latin typeface="Arial" panose="020B0604020202020204" pitchFamily="34" charset="0"/>
                <a:cs typeface="Arial" panose="020B0604020202020204" pitchFamily="34" charset="0"/>
              </a:rPr>
              <a:t>(</a:t>
            </a:r>
            <a:r>
              <a:rPr lang="ar-JO" b="1" dirty="0">
                <a:effectLst>
                  <a:glow rad="165100">
                    <a:schemeClr val="tx1"/>
                  </a:glow>
                </a:effectLst>
                <a:latin typeface="Arial" panose="020B0604020202020204" pitchFamily="34" charset="0"/>
                <a:cs typeface="Arial" panose="020B0604020202020204" pitchFamily="34" charset="0"/>
              </a:rPr>
              <a:t>5: 2ب</a:t>
            </a:r>
            <a:r>
              <a:rPr lang="en-SG" b="1" dirty="0">
                <a:effectLst>
                  <a:glow rad="165100">
                    <a:schemeClr val="tx1"/>
                  </a:glow>
                </a:effectLst>
                <a:latin typeface="Arial" panose="020B0604020202020204" pitchFamily="34" charset="0"/>
                <a:cs typeface="Arial" panose="020B0604020202020204" pitchFamily="34" charset="0"/>
              </a:rPr>
              <a:t>)</a:t>
            </a:r>
            <a:endParaRPr lang="en-US" sz="88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680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19017" cy="6050736"/>
          </a:xfrm>
          <a:prstGeom prst="rect">
            <a:avLst/>
          </a:prstGeom>
        </p:spPr>
      </p:pic>
      <p:sp>
        <p:nvSpPr>
          <p:cNvPr id="900098" name="Rectangle 2"/>
          <p:cNvSpPr>
            <a:spLocks noGrp="1" noChangeArrowheads="1"/>
          </p:cNvSpPr>
          <p:nvPr>
            <p:ph type="ctrTitle"/>
          </p:nvPr>
        </p:nvSpPr>
        <p:spPr>
          <a:xfrm>
            <a:off x="0" y="5771443"/>
            <a:ext cx="9144000" cy="1096081"/>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فلذلك لتكن كلماتك قليلة (5: 2ت)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6733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1055"/>
            <a:ext cx="9144000" cy="6919056"/>
          </a:xfrm>
          <a:prstGeom prst="rect">
            <a:avLst/>
          </a:prstGeom>
        </p:spPr>
      </p:pic>
      <p:sp>
        <p:nvSpPr>
          <p:cNvPr id="900098" name="Rectangle 2"/>
          <p:cNvSpPr>
            <a:spLocks noGrp="1" noChangeArrowheads="1"/>
          </p:cNvSpPr>
          <p:nvPr>
            <p:ph type="ctrTitle"/>
          </p:nvPr>
        </p:nvSpPr>
        <p:spPr>
          <a:xfrm>
            <a:off x="0" y="5286107"/>
            <a:ext cx="9144000" cy="1571894"/>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مزمور 46: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36774"/>
            <a:ext cx="9144000" cy="1571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كفوا واعلموا أني أنا الله.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84218"/>
            <a:ext cx="9144000" cy="1571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تأمل قبل الخدمة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76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p:spPr>
        <p:txBody>
          <a:bodyPr/>
          <a:lstStyle/>
          <a:p>
            <a:pPr>
              <a:defRPr/>
            </a:pPr>
            <a:r>
              <a:rPr lang="ar-JO" sz="6000" b="1" dirty="0">
                <a:effectLst>
                  <a:glow rad="876300">
                    <a:schemeClr val="tx1"/>
                  </a:glow>
                </a:effectLst>
                <a:latin typeface="Arial" panose="020B0604020202020204" pitchFamily="34" charset="0"/>
                <a:ea typeface="ＭＳ Ｐゴシック" charset="0"/>
                <a:cs typeface="Arial" panose="020B0604020202020204" pitchFamily="34" charset="0"/>
              </a:rPr>
              <a:t>كيف تكرم الله                         في العبادة؟</a:t>
            </a:r>
            <a:endParaRPr lang="en-US" sz="60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جهز         نفسك</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
        <p:nvSpPr>
          <p:cNvPr id="5"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استمع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إلى الله</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
        <p:nvSpPr>
          <p:cNvPr id="6" name="Rectangle 2"/>
          <p:cNvSpPr txBox="1">
            <a:spLocks noChangeArrowheads="1"/>
          </p:cNvSpPr>
          <p:nvPr/>
        </p:nvSpPr>
        <p:spPr bwMode="auto">
          <a:xfrm>
            <a:off x="619245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ضع الإهتمامات جانباً</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511798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11110" y="2153330"/>
            <a:ext cx="6505223" cy="4704670"/>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الحلم يأتي من كثرة الشغل، وقول الجهل من كثرة الكلام.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81397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17291" cy="583506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الدوران ... ما العمل؟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4952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05854"/>
            <a:ext cx="9036496" cy="1252146"/>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الجلوس في الصلاة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58998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هل تصارع</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في عبادة الله؟</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935465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6513" y="-1"/>
            <a:ext cx="5887154" cy="1905001"/>
          </a:xfrm>
          <a:effectLst/>
        </p:spPr>
        <p:txBody>
          <a:bodyPr/>
          <a:lstStyle/>
          <a:p>
            <a:pPr>
              <a:defRPr/>
            </a:pPr>
            <a:r>
              <a:rPr lang="ar-JO" b="1" dirty="0">
                <a:solidFill>
                  <a:schemeClr val="tx2"/>
                </a:solidFill>
                <a:effectLst/>
                <a:latin typeface="Arial" panose="020B0604020202020204" pitchFamily="34" charset="0"/>
                <a:ea typeface="ＭＳ Ｐゴシック" charset="0"/>
                <a:cs typeface="Arial" panose="020B0604020202020204" pitchFamily="34" charset="0"/>
              </a:rPr>
              <a:t>الصلاة وقوفاً</a:t>
            </a:r>
            <a:endParaRPr lang="en-US" b="1" dirty="0">
              <a:solidFill>
                <a:schemeClr val="tx2"/>
              </a:solidFill>
              <a:effectLst/>
              <a:latin typeface="Arial" panose="020B0604020202020204" pitchFamily="34" charset="0"/>
              <a:ea typeface="ＭＳ Ｐゴシック"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085246" y="1382888"/>
            <a:ext cx="5058754" cy="5263443"/>
          </a:xfrm>
          <a:prstGeom prst="rect">
            <a:avLst/>
          </a:prstGeom>
        </p:spPr>
      </p:pic>
      <p:pic>
        <p:nvPicPr>
          <p:cNvPr id="3" name="Picture 2"/>
          <p:cNvPicPr>
            <a:picLocks noChangeAspect="1"/>
          </p:cNvPicPr>
          <p:nvPr/>
        </p:nvPicPr>
        <p:blipFill>
          <a:blip r:embed="rId5"/>
          <a:stretch>
            <a:fillRect/>
          </a:stretch>
        </p:blipFill>
        <p:spPr>
          <a:xfrm>
            <a:off x="313266" y="2390422"/>
            <a:ext cx="4114800" cy="3898900"/>
          </a:xfrm>
          <a:prstGeom prst="rect">
            <a:avLst/>
          </a:prstGeom>
        </p:spPr>
      </p:pic>
    </p:spTree>
    <p:extLst>
      <p:ext uri="{BB962C8B-B14F-4D97-AF65-F5344CB8AC3E}">
        <p14:creationId xmlns:p14="http://schemas.microsoft.com/office/powerpoint/2010/main" val="2051149535"/>
      </p:ext>
    </p:extLst>
  </p:cSld>
  <p:clrMapOvr>
    <a:overrideClrMapping bg1="lt1" tx1="dk1" bg2="lt2" tx2="dk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94592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latin typeface="Arial" panose="020B0604020202020204" pitchFamily="34" charset="0"/>
                <a:ea typeface="ＭＳ Ｐゴシック" charset="0"/>
                <a:cs typeface="Arial" panose="020B0604020202020204" pitchFamily="34" charset="0"/>
              </a:rPr>
              <a:t>كيف صلُّوا في الكتاب المقدس؟</a:t>
            </a:r>
            <a:endParaRPr lang="en-US" b="1" dirty="0">
              <a:solidFill>
                <a:schemeClr val="tx2"/>
              </a:solidFill>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22605" y="2146299"/>
            <a:ext cx="8725061" cy="3119403"/>
          </a:xfrm>
          <a:prstGeom prst="rect">
            <a:avLst/>
          </a:prstGeom>
        </p:spPr>
      </p:pic>
    </p:spTree>
    <p:extLst>
      <p:ext uri="{BB962C8B-B14F-4D97-AF65-F5344CB8AC3E}">
        <p14:creationId xmlns:p14="http://schemas.microsoft.com/office/powerpoint/2010/main" val="1429514856"/>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9507" y="368300"/>
            <a:ext cx="5340157" cy="630766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6513" y="-1"/>
            <a:ext cx="3996266" cy="2808111"/>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latin typeface="Arial" panose="020B0604020202020204" pitchFamily="34" charset="0"/>
                <a:ea typeface="ＭＳ Ｐゴシック" charset="0"/>
                <a:cs typeface="Arial" panose="020B0604020202020204" pitchFamily="34" charset="0"/>
              </a:rPr>
              <a:t>أوضاع          الصلاة         الكتابية</a:t>
            </a:r>
            <a:endParaRPr lang="en-US" b="1" dirty="0">
              <a:solidFill>
                <a:schemeClr val="tx2"/>
              </a:solidFill>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4255" y="2977445"/>
            <a:ext cx="2429051" cy="3316110"/>
          </a:xfrm>
          <a:prstGeom prst="rect">
            <a:avLst/>
          </a:prstGeom>
        </p:spPr>
      </p:pic>
      <p:pic>
        <p:nvPicPr>
          <p:cNvPr id="6" name="Picture 5"/>
          <p:cNvPicPr>
            <a:picLocks noChangeAspect="1"/>
          </p:cNvPicPr>
          <p:nvPr/>
        </p:nvPicPr>
        <p:blipFill>
          <a:blip r:embed="rId6"/>
          <a:stretch>
            <a:fillRect/>
          </a:stretch>
        </p:blipFill>
        <p:spPr>
          <a:xfrm>
            <a:off x="0" y="5238216"/>
            <a:ext cx="2563989" cy="1437751"/>
          </a:xfrm>
          <a:prstGeom prst="rect">
            <a:avLst/>
          </a:prstGeom>
        </p:spPr>
      </p:pic>
    </p:spTree>
    <p:extLst>
      <p:ext uri="{BB962C8B-B14F-4D97-AF65-F5344CB8AC3E}">
        <p14:creationId xmlns:p14="http://schemas.microsoft.com/office/powerpoint/2010/main" val="3100315309"/>
      </p:ext>
    </p:extLst>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102972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rot="20747117">
            <a:off x="254000" y="640645"/>
            <a:ext cx="3302000" cy="2463800"/>
          </a:xfrm>
          <a:prstGeom prst="rect">
            <a:avLst/>
          </a:prstGeom>
        </p:spPr>
      </p:pic>
      <p:sp>
        <p:nvSpPr>
          <p:cNvPr id="900098" name="Rectangle 2"/>
          <p:cNvSpPr>
            <a:spLocks noGrp="1" noChangeArrowheads="1"/>
          </p:cNvSpPr>
          <p:nvPr>
            <p:ph type="ctrTitle"/>
          </p:nvPr>
        </p:nvSpPr>
        <p:spPr>
          <a:xfrm>
            <a:off x="107504" y="116633"/>
            <a:ext cx="9036496" cy="1858924"/>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استخدام القوائم</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207741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99580"/>
            <a:ext cx="9144000" cy="124094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الصلاة مع شخص آخر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146800"/>
            <a:ext cx="9235954" cy="4369233"/>
          </a:xfrm>
          <a:prstGeom prst="rect">
            <a:avLst/>
          </a:prstGeom>
        </p:spPr>
      </p:pic>
      <p:pic>
        <p:nvPicPr>
          <p:cNvPr id="3" name="Picture 2"/>
          <p:cNvPicPr>
            <a:picLocks noChangeAspect="1"/>
          </p:cNvPicPr>
          <p:nvPr/>
        </p:nvPicPr>
        <p:blipFill>
          <a:blip r:embed="rId4"/>
          <a:stretch>
            <a:fillRect/>
          </a:stretch>
        </p:blipFill>
        <p:spPr>
          <a:xfrm>
            <a:off x="5363972" y="284121"/>
            <a:ext cx="3492500" cy="2324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68727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959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الصلاة مع شخص آخر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6794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ea typeface="ＭＳ Ｐゴシック" charset="0"/>
                <a:cs typeface="Arial" panose="020B0604020202020204" pitchFamily="34" charset="0"/>
              </a:rPr>
              <a:t>1. أكرم الله في </a:t>
            </a:r>
            <a:r>
              <a:rPr lang="ar-JO" sz="5400" dirty="0">
                <a:solidFill>
                  <a:srgbClr val="FFFF00"/>
                </a:solidFill>
                <a:effectLst>
                  <a:glow rad="127000">
                    <a:schemeClr val="tx1"/>
                  </a:glow>
                </a:effectLst>
                <a:ea typeface="ＭＳ Ｐゴシック" charset="0"/>
                <a:cs typeface="Arial" panose="020B0604020202020204" pitchFamily="34" charset="0"/>
              </a:rPr>
              <a:t>عبادتك</a:t>
            </a:r>
            <a:r>
              <a:rPr lang="ar-JO" sz="5400" dirty="0">
                <a:effectLst>
                  <a:glow rad="127000">
                    <a:schemeClr val="tx1"/>
                  </a:glow>
                </a:effectLst>
                <a:ea typeface="ＭＳ Ｐゴシック" charset="0"/>
                <a:cs typeface="Arial" panose="020B0604020202020204" pitchFamily="34" charset="0"/>
              </a:rPr>
              <a:t> (5: 1-3)</a:t>
            </a:r>
            <a:r>
              <a:rPr lang="en-US" sz="54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179519460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06191"/>
            <a:ext cx="9144000" cy="1555750"/>
          </a:xfrm>
          <a:effectLst>
            <a:outerShdw blurRad="63500" dist="35921" dir="2700000" algn="ctr" rotWithShape="0">
              <a:schemeClr val="tx2">
                <a:alpha val="74998"/>
              </a:schemeClr>
            </a:outerShdw>
          </a:effectLst>
        </p:spPr>
        <p:txBody>
          <a:bodyPr/>
          <a:lstStyle/>
          <a:p>
            <a:pPr>
              <a:defRPr/>
            </a:pPr>
            <a:r>
              <a:rPr lang="ar-JO" sz="6000" b="1" dirty="0">
                <a:effectLst>
                  <a:glow rad="876300">
                    <a:schemeClr val="tx1"/>
                  </a:glow>
                </a:effectLst>
                <a:latin typeface="Arial" panose="020B0604020202020204" pitchFamily="34" charset="0"/>
                <a:ea typeface="ＭＳ Ｐゴシック" charset="0"/>
                <a:cs typeface="Arial" panose="020B0604020202020204" pitchFamily="34" charset="0"/>
              </a:rPr>
              <a:t>كيف تكرم الله                         في العبادة؟</a:t>
            </a:r>
            <a:endParaRPr lang="en-US" sz="60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5322"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جهز         نفسك</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
        <p:nvSpPr>
          <p:cNvPr id="5" name="Rectangle 2"/>
          <p:cNvSpPr txBox="1">
            <a:spLocks noChangeArrowheads="1"/>
          </p:cNvSpPr>
          <p:nvPr/>
        </p:nvSpPr>
        <p:spPr bwMode="auto">
          <a:xfrm>
            <a:off x="323650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استمع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إلى الله</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
        <p:nvSpPr>
          <p:cNvPr id="6" name="Rectangle 2"/>
          <p:cNvSpPr txBox="1">
            <a:spLocks noChangeArrowheads="1"/>
          </p:cNvSpPr>
          <p:nvPr/>
        </p:nvSpPr>
        <p:spPr bwMode="auto">
          <a:xfrm>
            <a:off x="6192453" y="890472"/>
            <a:ext cx="2739849" cy="318556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a:ea typeface="ＭＳ Ｐゴシック" charset="0"/>
                <a:cs typeface="Arial"/>
              </a:rPr>
              <a:t>ضع الإهتمامات جانباً</a:t>
            </a:r>
            <a:endParaRPr kumimoji="0" lang="en-US" sz="4000" b="1" i="0" u="none" strike="noStrike" kern="1200" cap="none" spc="-100" normalizeH="0" baseline="0" noProof="0" dirty="0">
              <a:ln>
                <a:noFill/>
              </a:ln>
              <a:solidFill>
                <a:srgbClr val="00009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4520546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9097"/>
            <a:ext cx="9144000" cy="6864824"/>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ea typeface="ＭＳ Ｐゴシック" charset="0"/>
                <a:cs typeface="Arial" panose="020B0604020202020204" pitchFamily="34" charset="0"/>
              </a:rPr>
              <a:t>2. أكرم الله في </a:t>
            </a:r>
            <a:r>
              <a:rPr lang="ar-JO" sz="5400" dirty="0">
                <a:solidFill>
                  <a:srgbClr val="FFFF00"/>
                </a:solidFill>
                <a:effectLst>
                  <a:glow rad="127000">
                    <a:schemeClr val="tx1"/>
                  </a:glow>
                </a:effectLst>
                <a:ea typeface="ＭＳ Ｐゴシック" charset="0"/>
                <a:cs typeface="Arial" panose="020B0604020202020204" pitchFamily="34" charset="0"/>
              </a:rPr>
              <a:t>نذورك</a:t>
            </a:r>
            <a:r>
              <a:rPr lang="ar-JO" sz="5400" dirty="0">
                <a:effectLst>
                  <a:glow rad="127000">
                    <a:schemeClr val="tx1"/>
                  </a:glow>
                </a:effectLst>
                <a:ea typeface="ＭＳ Ｐゴシック" charset="0"/>
                <a:cs typeface="Arial" panose="020B0604020202020204" pitchFamily="34" charset="0"/>
              </a:rPr>
              <a:t> (5: 4-7)</a:t>
            </a:r>
            <a:r>
              <a:rPr lang="en-US" sz="54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266131975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lvl="2">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إذا نذرت نذراً لله فلا تتأخر عن الوفاء به، لأنه لا يسر بالجهال، فأوف بما نذرته.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4)</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1888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6361564" cy="6908261"/>
          </a:xfrm>
          <a:prstGeom prst="rect">
            <a:avLst/>
          </a:prstGeom>
        </p:spPr>
      </p:pic>
      <p:sp>
        <p:nvSpPr>
          <p:cNvPr id="900098" name="Rectangle 2"/>
          <p:cNvSpPr>
            <a:spLocks noGrp="1" noChangeArrowheads="1"/>
          </p:cNvSpPr>
          <p:nvPr>
            <p:ph type="ctrTitle"/>
          </p:nvPr>
        </p:nvSpPr>
        <p:spPr>
          <a:xfrm>
            <a:off x="-7488" y="-1"/>
            <a:ext cx="6369052" cy="137789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رعب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4564512" y="1864976"/>
            <a:ext cx="4603448" cy="4579488"/>
            <a:chOff x="4564512" y="1864976"/>
            <a:chExt cx="4603448" cy="4579488"/>
          </a:xfrm>
        </p:grpSpPr>
        <p:pic>
          <p:nvPicPr>
            <p:cNvPr id="3" name="Picture 2"/>
            <p:cNvPicPr>
              <a:picLocks noChangeAspect="1"/>
            </p:cNvPicPr>
            <p:nvPr/>
          </p:nvPicPr>
          <p:blipFill>
            <a:blip r:embed="rId4"/>
            <a:stretch>
              <a:fillRect/>
            </a:stretch>
          </p:blipFill>
          <p:spPr>
            <a:xfrm>
              <a:off x="4564512" y="1864976"/>
              <a:ext cx="4579488" cy="4579488"/>
            </a:xfrm>
            <a:prstGeom prst="rect">
              <a:avLst/>
            </a:prstGeom>
          </p:spPr>
        </p:pic>
        <p:sp>
          <p:nvSpPr>
            <p:cNvPr id="5" name="Rectangle 2"/>
            <p:cNvSpPr txBox="1">
              <a:spLocks noChangeArrowheads="1"/>
            </p:cNvSpPr>
            <p:nvPr/>
          </p:nvSpPr>
          <p:spPr bwMode="auto">
            <a:xfrm>
              <a:off x="6301662" y="2204620"/>
              <a:ext cx="2866298" cy="1377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بلاه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50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22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النذر؟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625753"/>
            <a:ext cx="9036496"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وعد رسمي وغير مشروط بالقيام بشيء ما أو عدم القيام به.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13244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81000"/>
            <a:ext cx="9299615" cy="6180667"/>
          </a:xfrm>
          <a:prstGeom prst="rect">
            <a:avLst/>
          </a:prstGeom>
        </p:spPr>
      </p:pic>
      <p:sp>
        <p:nvSpPr>
          <p:cNvPr id="900098" name="Rectangle 2"/>
          <p:cNvSpPr>
            <a:spLocks noGrp="1" noChangeArrowheads="1"/>
          </p:cNvSpPr>
          <p:nvPr>
            <p:ph type="ctrTitle"/>
          </p:nvPr>
        </p:nvSpPr>
        <p:spPr>
          <a:xfrm>
            <a:off x="0" y="5128149"/>
            <a:ext cx="9144000" cy="161237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نذور الزواج</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8059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400"/>
            <a:ext cx="9144000" cy="1357489"/>
          </a:xfrm>
          <a:blipFill rotWithShape="1">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cs typeface="Arial" panose="020B0604020202020204" pitchFamily="34" charset="0"/>
              </a:rPr>
              <a:t>نذوري</a:t>
            </a:r>
            <a:endParaRPr lang="en-US" sz="5400" b="1" dirty="0">
              <a:effectLst>
                <a:glow rad="127000">
                  <a:schemeClr val="tx1"/>
                </a:glow>
              </a:effectLst>
              <a:ea typeface="ＭＳ Ｐゴシック" charset="0"/>
              <a:cs typeface="Arial" panose="020B0604020202020204" pitchFamily="34" charset="0"/>
            </a:endParaRPr>
          </a:p>
        </p:txBody>
      </p:sp>
      <p:sp>
        <p:nvSpPr>
          <p:cNvPr id="3" name="Rectangle 2"/>
          <p:cNvSpPr txBox="1">
            <a:spLocks noChangeArrowheads="1"/>
          </p:cNvSpPr>
          <p:nvPr/>
        </p:nvSpPr>
        <p:spPr bwMode="auto">
          <a:xfrm>
            <a:off x="225778" y="1563511"/>
            <a:ext cx="8918222" cy="52944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الطهارة الجنسية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قراءة الكتاب المقدس 5 دقائق/يوم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عدم طلاق سوزان نهائياً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4. خدمة الله في أي مكان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5. عضوية الكنيسة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6. العطاء</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27000" y="262467"/>
            <a:ext cx="2540000" cy="1422400"/>
          </a:xfrm>
          <a:prstGeom prst="rect">
            <a:avLst/>
          </a:prstGeom>
        </p:spPr>
      </p:pic>
    </p:spTree>
    <p:extLst>
      <p:ext uri="{BB962C8B-B14F-4D97-AF65-F5344CB8AC3E}">
        <p14:creationId xmlns:p14="http://schemas.microsoft.com/office/powerpoint/2010/main" val="4124528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0421" cy="5475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 لا تنذر خير من أن تنذر ولا تفي.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573890"/>
            <a:ext cx="9036496" cy="11635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عدم وجود نذر على الإطلاق </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أفضل من نذر لم يتم العمل به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18845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4"/>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1 of 5</a:t>
            </a:r>
          </a:p>
        </p:txBody>
      </p:sp>
      <p:pic>
        <p:nvPicPr>
          <p:cNvPr id="278530" name="Picture 2"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152400" y="2435225"/>
            <a:ext cx="8839200" cy="2308324"/>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7200" b="1" dirty="0">
                <a:solidFill>
                  <a:srgbClr val="FFFFFF"/>
                </a:solidFill>
                <a:latin typeface="Arial" panose="020B0604020202020204" pitchFamily="34" charset="0"/>
                <a:ea typeface="ＭＳ Ｐゴシック" pitchFamily="-105" charset="-128"/>
                <a:cs typeface="Arial" panose="020B0604020202020204" pitchFamily="34" charset="0"/>
              </a:rPr>
              <a:t>عهد كنيسة               الطرق المتقاطعة</a:t>
            </a:r>
            <a:endParaRPr lang="en-US" sz="7200" b="1" dirty="0">
              <a:solidFill>
                <a:srgbClr val="FFFFFF"/>
              </a:solidFill>
              <a:latin typeface="Arial" panose="020B0604020202020204" pitchFamily="34" charset="0"/>
              <a:ea typeface="ＭＳ Ｐゴシック" pitchFamily="-105" charset="-128"/>
              <a:cs typeface="Arial" panose="020B0604020202020204" pitchFamily="34" charset="0"/>
            </a:endParaRPr>
          </a:p>
        </p:txBody>
      </p:sp>
      <p:pic>
        <p:nvPicPr>
          <p:cNvPr id="278532" name="Picture 2" descr="Crossroads-Logo-H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813" y="260350"/>
            <a:ext cx="5824537" cy="2089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864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4"/>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1 of 5</a:t>
            </a:r>
          </a:p>
        </p:txBody>
      </p:sp>
      <p:pic>
        <p:nvPicPr>
          <p:cNvPr id="280578" name="Picture 2"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0" y="476249"/>
            <a:ext cx="8947150" cy="2308324"/>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eaLnBrk="0" fontAlgn="base" hangingPunct="0">
              <a:spcBef>
                <a:spcPct val="50000"/>
              </a:spcBef>
              <a:spcAft>
                <a:spcPct val="0"/>
              </a:spcAf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05" charset="-128"/>
                <a:cs typeface="Arial" panose="020B0604020202020204" pitchFamily="34" charset="0"/>
              </a:rPr>
              <a:t>نحن أعضاء كنيسة الطرق المتقاطعة الدولية نشهد أنا قبلنا يسوع المسيح كمخلص ورب وخضعنا لمعمودية المؤمنين، وأننا اشتركنا طوعاً إلى كنيسة الطرق المتقاطعة الدولية وتعدنا بالإلتزام بأحكام هذا العهد بمعونة الروح القدس. </a:t>
            </a:r>
          </a:p>
        </p:txBody>
      </p:sp>
    </p:spTree>
    <p:extLst>
      <p:ext uri="{BB962C8B-B14F-4D97-AF65-F5344CB8AC3E}">
        <p14:creationId xmlns:p14="http://schemas.microsoft.com/office/powerpoint/2010/main" val="352449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2 of 5</a:t>
            </a:r>
          </a:p>
        </p:txBody>
      </p:sp>
      <p:pic>
        <p:nvPicPr>
          <p:cNvPr id="282626"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 Box 4"/>
          <p:cNvSpPr txBox="1">
            <a:spLocks noChangeArrowheads="1"/>
          </p:cNvSpPr>
          <p:nvPr/>
        </p:nvSpPr>
        <p:spPr bwMode="auto">
          <a:xfrm>
            <a:off x="22225" y="44450"/>
            <a:ext cx="9121775" cy="646331"/>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algn="ctr" defTabSz="914400" eaLnBrk="0" fontAlgn="base" hangingPunct="0">
              <a:spcBef>
                <a:spcPct val="50000"/>
              </a:spcBef>
              <a:spcAft>
                <a:spcPct val="0"/>
              </a:spcAft>
              <a:defRPr/>
            </a:pPr>
            <a:r>
              <a:rPr lang="ar-JO" sz="3600" b="1" dirty="0">
                <a:solidFill>
                  <a:srgbClr val="FFFF00"/>
                </a:solidFill>
                <a:latin typeface="Arial" panose="020B0604020202020204" pitchFamily="34" charset="0"/>
                <a:ea typeface="ＭＳ Ｐゴシック" pitchFamily="-105" charset="-128"/>
                <a:cs typeface="Arial" panose="020B0604020202020204" pitchFamily="34" charset="0"/>
              </a:rPr>
              <a:t>كأعضاء في جسد واحد التزمنا بما يلي:</a:t>
            </a:r>
            <a:endParaRPr lang="en-US" sz="3600" b="1" dirty="0">
              <a:solidFill>
                <a:srgbClr val="FFFF00"/>
              </a:solidFill>
              <a:latin typeface="Arial" panose="020B0604020202020204" pitchFamily="34" charset="0"/>
              <a:ea typeface="ＭＳ Ｐゴシック" pitchFamily="-105" charset="-128"/>
              <a:cs typeface="Arial" panose="020B0604020202020204" pitchFamily="34" charset="0"/>
            </a:endParaRPr>
          </a:p>
        </p:txBody>
      </p:sp>
      <p:sp>
        <p:nvSpPr>
          <p:cNvPr id="30725" name="Text Box 5"/>
          <p:cNvSpPr txBox="1">
            <a:spLocks noChangeArrowheads="1"/>
          </p:cNvSpPr>
          <p:nvPr/>
        </p:nvSpPr>
        <p:spPr bwMode="auto">
          <a:xfrm>
            <a:off x="3175" y="765175"/>
            <a:ext cx="9144000" cy="3293209"/>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حماية طهارتها العقائدية الموضحة في البيان العقائدي.</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احترام الدستور والإلتزام بأحكامه.</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دعم إرساليتها لصناعة تلاميذ من كل الأمم.</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المشاركة في برامجها الكرازية، التعليمية والبنائية من خلال الحضور الملتزم والدعم المادي.</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2347076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3 of 5</a:t>
            </a:r>
          </a:p>
        </p:txBody>
      </p:sp>
      <p:pic>
        <p:nvPicPr>
          <p:cNvPr id="284674"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2" name="Text Box 4"/>
          <p:cNvSpPr txBox="1">
            <a:spLocks noChangeArrowheads="1"/>
          </p:cNvSpPr>
          <p:nvPr/>
        </p:nvSpPr>
        <p:spPr bwMode="auto">
          <a:xfrm>
            <a:off x="0" y="188913"/>
            <a:ext cx="9180513" cy="4031873"/>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احترام قيادتها المشكلة حسب الأصول</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المحافظة على وحدتها المؤسسية والروحية.</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الخضوع لمقياس العهد الجديد في التأديب الكنسي.</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محبة وخدمة بعضنا البعض حسب مثال المسيح.</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تقديم الدعم المادي لكنيسة الطرق المتقاطعة الدولية عن طيب خاطر وبكل سرور كما أنعم الله علينا. </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3869678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4 of 5</a:t>
            </a:r>
          </a:p>
        </p:txBody>
      </p:sp>
      <p:pic>
        <p:nvPicPr>
          <p:cNvPr id="286722"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 Box 4"/>
          <p:cNvSpPr txBox="1">
            <a:spLocks noChangeArrowheads="1"/>
          </p:cNvSpPr>
          <p:nvPr/>
        </p:nvSpPr>
        <p:spPr bwMode="auto">
          <a:xfrm>
            <a:off x="304800" y="1752600"/>
            <a:ext cx="8839200" cy="244316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2800" b="1">
              <a:solidFill>
                <a:srgbClr val="FFFFFF"/>
              </a:solidFill>
            </a:endParaRPr>
          </a:p>
          <a:p>
            <a:pPr lvl="2" algn="just" defTabSz="914400" eaLnBrk="0" fontAlgn="base" hangingPunct="0">
              <a:spcBef>
                <a:spcPct val="50000"/>
              </a:spcBef>
              <a:spcAft>
                <a:spcPct val="0"/>
              </a:spcAft>
              <a:defRPr/>
            </a:pPr>
            <a:endParaRPr lang="en-US" sz="2800" b="1">
              <a:solidFill>
                <a:srgbClr val="FFFFFF"/>
              </a:solidFill>
              <a:cs typeface="ＭＳ Ｐゴシック" charset="0"/>
            </a:endParaRPr>
          </a:p>
          <a:p>
            <a:pPr lvl="2" algn="just" defTabSz="914400" eaLnBrk="0" fontAlgn="base" hangingPunct="0">
              <a:spcBef>
                <a:spcPct val="50000"/>
              </a:spcBef>
              <a:spcAft>
                <a:spcPct val="0"/>
              </a:spcAft>
              <a:defRPr/>
            </a:pPr>
            <a:endParaRPr lang="en-US" sz="2800" b="1">
              <a:solidFill>
                <a:srgbClr val="FFFFFF"/>
              </a:solidFill>
              <a:cs typeface="ＭＳ Ｐゴシック" charset="0"/>
            </a:endParaRPr>
          </a:p>
          <a:p>
            <a:pPr lvl="2" algn="just" defTabSz="914400" eaLnBrk="0" fontAlgn="base" hangingPunct="0">
              <a:spcBef>
                <a:spcPct val="50000"/>
              </a:spcBef>
              <a:spcAft>
                <a:spcPct val="0"/>
              </a:spcAft>
              <a:defRPr/>
            </a:pPr>
            <a:endParaRPr lang="en-US" sz="2800" b="1">
              <a:solidFill>
                <a:srgbClr val="FFFFFF"/>
              </a:solidFill>
              <a:cs typeface="ＭＳ Ｐゴシック" charset="0"/>
            </a:endParaRPr>
          </a:p>
        </p:txBody>
      </p:sp>
      <p:sp>
        <p:nvSpPr>
          <p:cNvPr id="34821" name="Text Box 5"/>
          <p:cNvSpPr txBox="1">
            <a:spLocks noChangeArrowheads="1"/>
          </p:cNvSpPr>
          <p:nvPr/>
        </p:nvSpPr>
        <p:spPr bwMode="auto">
          <a:xfrm>
            <a:off x="12700" y="115888"/>
            <a:ext cx="9167813" cy="4278094"/>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المحافظة على برنامج شخصي للتطور الروحي من خلال الصلاة ودراسة الكتاب المقدس.</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الإشتراك في الشهادة الشخصية للمسيح بالقول والعمل.</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التمسك بمستوى عالٍ من الأخلاقيات في الحياة الشخصية والعامة والتجارية والعائلية.</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الإمتناع عن العادات والأنشطة الضارة بالجسد، والملزمة بالإرادة، والمضرة بالشهادة المسيحية، والتي لا تمجد الله.</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3646004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Covenant 5 of 5</a:t>
            </a:r>
          </a:p>
        </p:txBody>
      </p:sp>
      <p:pic>
        <p:nvPicPr>
          <p:cNvPr id="288770"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0" y="44450"/>
            <a:ext cx="9144000" cy="4770537"/>
          </a:xfrm>
          <a:prstGeom prst="rect">
            <a:avLst/>
          </a:prstGeom>
          <a:noFill/>
          <a:ln w="12700" cap="sq">
            <a:noFill/>
            <a:miter lim="800000"/>
            <a:headEnd/>
            <a:tailEnd/>
          </a:ln>
          <a:effectLst>
            <a:outerShdw blurRad="63500" dist="53882" dir="2700000" algn="ctr" rotWithShape="0">
              <a:schemeClr val="tx1"/>
            </a:outerShdw>
          </a:effectLst>
        </p:spPr>
        <p:txBody>
          <a:bodyPr wrap="square">
            <a:spAutoFit/>
          </a:bodyPr>
          <a:lstStyle/>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حل جميع النزاعات بالتحكيم بين المؤمنين فقط دون اللجوء إلى المحاكم العلمانية.</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احتمال بعضنا أثقال بعض، الفرح مع الفرحين، التعاطف مع المتألمين، وتشجيع الضعفاء.</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البطء في الإساءة، والسرعة في تحقيق المصالحة، وإظهار الإعتبار للقناعات الشخصية للأعضاء الآخرين.</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a:p>
            <a:pPr marL="457200" indent="-457200" algn="r" defTabSz="914400" rtl="1" eaLnBrk="0" fontAlgn="base" hangingPunct="0">
              <a:spcBef>
                <a:spcPct val="50000"/>
              </a:spcBef>
              <a:spcAft>
                <a:spcPct val="0"/>
              </a:spcAft>
              <a:buFontTx/>
              <a:buChar char="•"/>
              <a:defRPr/>
            </a:pPr>
            <a:r>
              <a:rPr lang="ar-JO" sz="3200" b="1" dirty="0">
                <a:solidFill>
                  <a:srgbClr val="FFFFFF"/>
                </a:solidFill>
                <a:latin typeface="Arial" panose="020B0604020202020204" pitchFamily="34" charset="0"/>
                <a:ea typeface="ＭＳ Ｐゴシック" pitchFamily="-105" charset="-128"/>
                <a:cs typeface="Arial" panose="020B0604020202020204" pitchFamily="34" charset="0"/>
              </a:rPr>
              <a:t>ونقل عضويتنا إلى كنيسة ذات ممارسات مشابهة لهذه، والتي نتمسك بها الآن عندما ننتقل إلى مكان آخر.</a:t>
            </a:r>
            <a:endParaRPr lang="en-US" sz="3200" b="1" dirty="0">
              <a:solidFill>
                <a:srgbClr val="FFFFFF"/>
              </a:solidFill>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304297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32"/>
            <a:ext cx="9144000" cy="6085230"/>
          </a:xfrm>
          <a:prstGeom prst="rect">
            <a:avLst/>
          </a:prstGeom>
        </p:spPr>
      </p:pic>
      <p:sp>
        <p:nvSpPr>
          <p:cNvPr id="900098" name="Rectangle 2"/>
          <p:cNvSpPr>
            <a:spLocks noGrp="1" noChangeArrowheads="1"/>
          </p:cNvSpPr>
          <p:nvPr>
            <p:ph type="ctrTitle"/>
          </p:nvPr>
        </p:nvSpPr>
        <p:spPr>
          <a:xfrm>
            <a:off x="0" y="6070098"/>
            <a:ext cx="9144000" cy="78382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كيف يمكننا أن </a:t>
            </a:r>
            <a:r>
              <a:rPr lang="ar-JO" sz="5400" dirty="0">
                <a:solidFill>
                  <a:srgbClr val="FFFF00"/>
                </a:solidFill>
                <a:effectLst>
                  <a:glow rad="127000">
                    <a:schemeClr val="tx1"/>
                  </a:glow>
                </a:effectLst>
                <a:ea typeface="ＭＳ Ｐゴシック" charset="0"/>
                <a:cs typeface="Arial" panose="020B0604020202020204" pitchFamily="34" charset="0"/>
              </a:rPr>
              <a:t>نكرم</a:t>
            </a:r>
            <a:r>
              <a:rPr lang="ar-JO" sz="5400" dirty="0">
                <a:effectLst>
                  <a:glow rad="127000">
                    <a:schemeClr val="tx1"/>
                  </a:glow>
                </a:effectLst>
                <a:ea typeface="ＭＳ Ｐゴシック" charset="0"/>
                <a:cs typeface="Arial" panose="020B0604020202020204" pitchFamily="34" charset="0"/>
              </a:rPr>
              <a:t> الله؟</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818921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6700"/>
            <a:ext cx="9144000" cy="63222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lgn="l">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 دون سونوكجيان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013466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 تدع فمك يجعل جسدك يخطئ، ولا تقل قدام الملاك: إنه سهو (5: 6أ).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97000" y="2657475"/>
            <a:ext cx="6350000" cy="3810000"/>
          </a:xfrm>
          <a:prstGeom prst="rect">
            <a:avLst/>
          </a:prstGeom>
        </p:spPr>
      </p:pic>
    </p:spTree>
    <p:extLst>
      <p:ext uri="{BB962C8B-B14F-4D97-AF65-F5344CB8AC3E}">
        <p14:creationId xmlns:p14="http://schemas.microsoft.com/office/powerpoint/2010/main" val="365495018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0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66676" cy="22322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لماذا يغضب الله على قولك، ويفسد عمل يديك؟</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6ب)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4841875"/>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غضب الله على نذورنا المتهورة قد يمحو إنجازاتنا وممتلكاتنا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8978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حنانيا وسفيرة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أعمال 5</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2274386" y="169333"/>
            <a:ext cx="4671102" cy="4809067"/>
          </a:xfrm>
          <a:prstGeom prst="rect">
            <a:avLst/>
          </a:prstGeom>
        </p:spPr>
      </p:pic>
    </p:spTree>
    <p:extLst>
      <p:ext uri="{BB962C8B-B14F-4D97-AF65-F5344CB8AC3E}">
        <p14:creationId xmlns:p14="http://schemas.microsoft.com/office/powerpoint/2010/main" val="35854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726" y="116633"/>
            <a:ext cx="9135273" cy="133681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لديك دين نذر مستحق؟</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4133" y="1693333"/>
            <a:ext cx="9188133" cy="5164667"/>
          </a:xfrm>
          <a:prstGeom prst="rect">
            <a:avLst/>
          </a:prstGeom>
        </p:spPr>
      </p:pic>
      <p:sp>
        <p:nvSpPr>
          <p:cNvPr id="5" name="Rectangle 2"/>
          <p:cNvSpPr txBox="1">
            <a:spLocks noChangeArrowheads="1"/>
          </p:cNvSpPr>
          <p:nvPr/>
        </p:nvSpPr>
        <p:spPr bwMode="auto">
          <a:xfrm>
            <a:off x="8726" y="1732844"/>
            <a:ext cx="3860909" cy="40668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الوقت؟</a:t>
            </a:r>
          </a:p>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العشور؟</a:t>
            </a:r>
          </a:p>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أمور أخرى؟</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7996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راتب شهري بقيمة 27 دولاراً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21994" y="2193445"/>
            <a:ext cx="6493349" cy="3935363"/>
          </a:xfrm>
          <a:prstGeom prst="rect">
            <a:avLst/>
          </a:prstGeom>
        </p:spPr>
      </p:pic>
    </p:spTree>
    <p:extLst>
      <p:ext uri="{BB962C8B-B14F-4D97-AF65-F5344CB8AC3E}">
        <p14:creationId xmlns:p14="http://schemas.microsoft.com/office/powerpoint/2010/main" val="27149489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90" y="15524"/>
            <a:ext cx="9198194" cy="61369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8222"/>
            <a:ext cx="3998829" cy="410633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ذلك من كثرة الأحلام 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الأباطيل</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وكثرة الكلام. ولكن اخش الله.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7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0556" y="5588001"/>
            <a:ext cx="9228668" cy="12205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اتقِ الله دون أن تحلم ولا تقطع نذوراً طائشة في العبادة.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051779" y="-28222"/>
            <a:ext cx="4092222" cy="4106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تسمح لأحلامك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الباطلة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وكثرة كلامك بأن تجر عليك المتاعب فاتقِ الله.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7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954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ar-JO" sz="4800" b="1" dirty="0"/>
              <a:t>معنى هيبيل الحرفي</a:t>
            </a:r>
            <a:br>
              <a:rPr lang="en-US" sz="4800" b="1" dirty="0"/>
            </a:br>
            <a:r>
              <a:rPr lang="ar-JO" sz="4800" b="1" dirty="0">
                <a:solidFill>
                  <a:srgbClr val="FFFF00"/>
                </a:solidFill>
              </a:rPr>
              <a:t>نفس، ريح، بخار</a:t>
            </a:r>
            <a:br>
              <a:rPr lang="en-US" sz="4800" b="1" dirty="0"/>
            </a:br>
            <a:r>
              <a:rPr lang="ar-JO" sz="4800" b="1" dirty="0"/>
              <a:t>(أم 21: 6، أش 57: 13)</a:t>
            </a:r>
            <a:endParaRPr lang="en-US" sz="4800" b="1" dirty="0">
              <a:effectLst>
                <a:glow rad="127000">
                  <a:schemeClr val="tx1"/>
                </a:glow>
              </a:effectLst>
              <a:ea typeface="ＭＳ Ｐゴシック"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2319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90" y="15524"/>
            <a:ext cx="9198194" cy="61369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8222"/>
            <a:ext cx="3998829" cy="410633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ذلك من كثرة الأحلام والأباطيل وكثرة الكلام.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ولكن اخش الله.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7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0556" y="5588001"/>
            <a:ext cx="9228668" cy="12205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اتقِ الله دون أن تحلم ولا تقطع نذوراً طائشة في العبادة.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051779" y="-28222"/>
            <a:ext cx="4092222" cy="4106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تسمح </a:t>
            </a: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لأحلامك الباطلة </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وكثرة كلامك بأن تجر عليك المتاعب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فاتقِ 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7 المبسطة)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3082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3019778"/>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اخشَ الله</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223" y="3019778"/>
            <a:ext cx="9211733" cy="3838222"/>
          </a:xfrm>
          <a:prstGeom prst="rect">
            <a:avLst/>
          </a:prstGeom>
        </p:spPr>
      </p:pic>
    </p:spTree>
    <p:extLst>
      <p:ext uri="{BB962C8B-B14F-4D97-AF65-F5344CB8AC3E}">
        <p14:creationId xmlns:p14="http://schemas.microsoft.com/office/powerpoint/2010/main" val="23850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977"/>
            <a:ext cx="9144000" cy="5642690"/>
          </a:xfrm>
          <a:prstGeom prst="rect">
            <a:avLst/>
          </a:prstGeom>
        </p:spPr>
      </p:pic>
      <p:sp>
        <p:nvSpPr>
          <p:cNvPr id="900098" name="Rectangle 2"/>
          <p:cNvSpPr>
            <a:spLocks noGrp="1" noChangeArrowheads="1"/>
          </p:cNvSpPr>
          <p:nvPr>
            <p:ph type="ctrTitle"/>
          </p:nvPr>
        </p:nvSpPr>
        <p:spPr>
          <a:xfrm>
            <a:off x="0" y="5672667"/>
            <a:ext cx="9144000" cy="116663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هيكل سليمان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8821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32"/>
            <a:ext cx="9144000" cy="6085230"/>
          </a:xfrm>
          <a:prstGeom prst="rect">
            <a:avLst/>
          </a:prstGeom>
        </p:spPr>
      </p:pic>
      <p:sp>
        <p:nvSpPr>
          <p:cNvPr id="900098" name="Rectangle 2"/>
          <p:cNvSpPr>
            <a:spLocks noGrp="1" noChangeArrowheads="1"/>
          </p:cNvSpPr>
          <p:nvPr>
            <p:ph type="ctrTitle"/>
          </p:nvPr>
        </p:nvSpPr>
        <p:spPr>
          <a:xfrm>
            <a:off x="0" y="6070098"/>
            <a:ext cx="9144000" cy="78382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كيف يمكننا أن </a:t>
            </a:r>
            <a:r>
              <a:rPr lang="ar-JO" sz="5400" dirty="0">
                <a:solidFill>
                  <a:srgbClr val="FFFF00"/>
                </a:solidFill>
                <a:effectLst>
                  <a:glow rad="127000">
                    <a:schemeClr val="tx1"/>
                  </a:glow>
                </a:effectLst>
                <a:ea typeface="ＭＳ Ｐゴシック" charset="0"/>
                <a:cs typeface="Arial" panose="020B0604020202020204" pitchFamily="34" charset="0"/>
              </a:rPr>
              <a:t>نكرم</a:t>
            </a:r>
            <a:r>
              <a:rPr lang="ar-JO" sz="5400" dirty="0">
                <a:effectLst>
                  <a:glow rad="127000">
                    <a:schemeClr val="tx1"/>
                  </a:glow>
                </a:effectLst>
                <a:ea typeface="ＭＳ Ｐゴシック" charset="0"/>
                <a:cs typeface="Arial" panose="020B0604020202020204" pitchFamily="34" charset="0"/>
              </a:rPr>
              <a:t> الله؟</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758948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الفكرة الرئيسية في 5: 1-7</a:t>
            </a:r>
            <a:endParaRPr lang="en-US" sz="54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4785360"/>
          </a:xfrm>
          <a:prstGeom prst="rect">
            <a:avLst/>
          </a:prstGeom>
        </p:spPr>
      </p:pic>
      <p:sp>
        <p:nvSpPr>
          <p:cNvPr id="4" name="Rectangle 2"/>
          <p:cNvSpPr txBox="1">
            <a:spLocks noChangeArrowheads="1"/>
          </p:cNvSpPr>
          <p:nvPr/>
        </p:nvSpPr>
        <p:spPr bwMode="auto">
          <a:xfrm>
            <a:off x="0" y="674511"/>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أكرم الله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عبادتك</a:t>
            </a: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a:t>
            </a: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نذورك</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7252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41332" y="620688"/>
            <a:ext cx="4374445"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في عبادتي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أحتاج إلى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576415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80635" cy="4445000"/>
          </a:xfrm>
          <a:prstGeom prst="rect">
            <a:avLst/>
          </a:prstGeom>
        </p:spPr>
      </p:pic>
      <p:sp>
        <p:nvSpPr>
          <p:cNvPr id="1331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45000"/>
            <a:ext cx="9143999" cy="24130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في نذوري، أحتاج إلى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1822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4566909" cy="6858000"/>
          </a:xfrm>
          <a:prstGeom prst="rect">
            <a:avLst/>
          </a:prstGeom>
        </p:spPr>
      </p:pic>
      <p:sp>
        <p:nvSpPr>
          <p:cNvPr id="900098" name="Rectangle 2"/>
          <p:cNvSpPr>
            <a:spLocks noGrp="1" noChangeArrowheads="1"/>
          </p:cNvSpPr>
          <p:nvPr>
            <p:ph type="ctrTitle"/>
          </p:nvPr>
        </p:nvSpPr>
        <p:spPr>
          <a:xfrm>
            <a:off x="107504" y="116632"/>
            <a:ext cx="4459404" cy="941701"/>
          </a:xfrm>
          <a:effectLst>
            <a:outerShdw blurRad="63500" dist="35921" dir="2700000" algn="ctr" rotWithShape="0">
              <a:schemeClr val="tx2">
                <a:alpha val="74998"/>
              </a:schemeClr>
            </a:outerShdw>
          </a:effectLst>
        </p:spPr>
        <p:txBody>
          <a:bodyPr/>
          <a:lstStyle/>
          <a:p>
            <a:pPr>
              <a:defRPr/>
            </a:pP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أ. و. توزر</a:t>
            </a:r>
            <a:b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العبادة: الجوهرة المفقودة،</a:t>
            </a:r>
            <a:b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7-8</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642263" y="0"/>
            <a:ext cx="445940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لقد خُلق الإنسان ليعبد الله، وأعطاه الله قيثارة وقال: هنا فوق كل المخلوقات التي صنعتها وخلقتها، أعطيتك أكبر قيثارة، لقد وضعت المزيد من الأوتار على آلتك الموسيقية وأعطيتك نطاقاً أوسع مما أعطيته لأي مخلوق آخر، يمكنك أن تعبدني بطريقة لا يستطيعها أي مخلوق آخر.</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33123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16632"/>
            <a:ext cx="4459404" cy="941701"/>
          </a:xfrm>
          <a:effectLst>
            <a:outerShdw blurRad="63500" dist="35921" dir="2700000" algn="ctr" rotWithShape="0">
              <a:schemeClr val="tx2">
                <a:alpha val="74998"/>
              </a:schemeClr>
            </a:outerShdw>
          </a:effectLst>
        </p:spPr>
        <p:txBody>
          <a:bodyPr/>
          <a:lstStyle/>
          <a:p>
            <a:pPr>
              <a:defRPr/>
            </a:pPr>
            <a:r>
              <a:rPr lang="en-US" sz="2400" b="1" dirty="0">
                <a:effectLst>
                  <a:glow rad="127000">
                    <a:schemeClr val="tx1"/>
                  </a:glow>
                </a:effectLst>
                <a:latin typeface="Arial" charset="0"/>
                <a:ea typeface="ＭＳ Ｐゴシック" charset="0"/>
                <a:cs typeface="ＭＳ Ｐゴシック" charset="0"/>
              </a:rPr>
              <a:t>A. W. Tozer, </a:t>
            </a:r>
            <a:br>
              <a:rPr lang="en-US" sz="2400" b="1" dirty="0">
                <a:effectLst>
                  <a:glow rad="127000">
                    <a:schemeClr val="tx1"/>
                  </a:glow>
                </a:effectLst>
                <a:latin typeface="Arial" charset="0"/>
                <a:ea typeface="ＭＳ Ｐゴシック" charset="0"/>
                <a:cs typeface="ＭＳ Ｐゴシック" charset="0"/>
              </a:rPr>
            </a:br>
            <a:r>
              <a:rPr lang="en-US" sz="2400" b="1" i="1" dirty="0">
                <a:effectLst>
                  <a:glow rad="127000">
                    <a:schemeClr val="tx1"/>
                  </a:glow>
                </a:effectLst>
                <a:latin typeface="Arial" charset="0"/>
                <a:ea typeface="ＭＳ Ｐゴシック" charset="0"/>
                <a:cs typeface="ＭＳ Ｐゴシック" charset="0"/>
              </a:rPr>
              <a:t>Worship: The Missing Jewel</a:t>
            </a:r>
            <a:r>
              <a:rPr lang="en-US" sz="2400" b="1" dirty="0">
                <a:effectLst>
                  <a:glow rad="127000">
                    <a:schemeClr val="tx1"/>
                  </a:glow>
                </a:effectLst>
                <a:latin typeface="Arial" charset="0"/>
                <a:ea typeface="ＭＳ Ｐゴシック" charset="0"/>
                <a:cs typeface="ＭＳ Ｐゴシック" charset="0"/>
              </a:rPr>
              <a:t>, 7-8 </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4566909" cy="6858000"/>
          </a:xfrm>
          <a:prstGeom prst="rect">
            <a:avLst/>
          </a:prstGeom>
        </p:spPr>
      </p:pic>
      <p:sp>
        <p:nvSpPr>
          <p:cNvPr id="5" name="Rectangle 2"/>
          <p:cNvSpPr txBox="1">
            <a:spLocks noChangeArrowheads="1"/>
          </p:cNvSpPr>
          <p:nvPr/>
        </p:nvSpPr>
        <p:spPr bwMode="auto">
          <a:xfrm>
            <a:off x="4566908" y="0"/>
            <a:ext cx="4534760"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وعندما أخطأ أخذ الإنسان تلك الآلة وألقاها في الوحل، وبقيت هناك لقرون حيث صارت صدئة ومكسورة ومفكوكة؛ وبدلاً من أن يعزف الإنسان على القيثارة مثل الملائكة ويسعى إلى عبادة الله في كل أنشطته، تمحور حول الأنا وونراه ينقلب على نفسه، يعبس ويشتم، ويضحك ويغني، ولكن كل ذلك بدون فرح وبدون عبادة… العبادة هي الجوهرة المفقودة في الكرازة الحديثة.</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650049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6632224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47" name="Group 114"/>
            <p:cNvGrpSpPr>
              <a:grpSpLocks/>
            </p:cNvGrpSpPr>
            <p:nvPr/>
          </p:nvGrpSpPr>
          <p:grpSpPr bwMode="auto">
            <a:xfrm>
              <a:off x="1084" y="711"/>
              <a:ext cx="2950" cy="2769"/>
              <a:chOff x="2707" y="548"/>
              <a:chExt cx="2950" cy="2769"/>
            </a:xfrm>
          </p:grpSpPr>
          <p:grpSp>
            <p:nvGrpSpPr>
              <p:cNvPr id="84053" name="Group 115"/>
              <p:cNvGrpSpPr>
                <a:grpSpLocks/>
              </p:cNvGrpSpPr>
              <p:nvPr/>
            </p:nvGrpSpPr>
            <p:grpSpPr bwMode="auto">
              <a:xfrm>
                <a:off x="3180" y="1046"/>
                <a:ext cx="2105" cy="1421"/>
                <a:chOff x="578" y="2316"/>
                <a:chExt cx="2105" cy="1421"/>
              </a:xfrm>
            </p:grpSpPr>
            <p:sp>
              <p:nvSpPr>
                <p:cNvPr id="840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pic>
            <p:nvPicPr>
              <p:cNvPr id="8405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4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4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5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5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5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37" name="Group 114"/>
            <p:cNvGrpSpPr>
              <a:grpSpLocks/>
            </p:cNvGrpSpPr>
            <p:nvPr/>
          </p:nvGrpSpPr>
          <p:grpSpPr bwMode="auto">
            <a:xfrm>
              <a:off x="1084" y="711"/>
              <a:ext cx="2950" cy="2769"/>
              <a:chOff x="2707" y="548"/>
              <a:chExt cx="2950" cy="2769"/>
            </a:xfrm>
          </p:grpSpPr>
          <p:grpSp>
            <p:nvGrpSpPr>
              <p:cNvPr id="84043" name="Group 115"/>
              <p:cNvGrpSpPr>
                <a:grpSpLocks/>
              </p:cNvGrpSpPr>
              <p:nvPr/>
            </p:nvGrpSpPr>
            <p:grpSpPr bwMode="auto">
              <a:xfrm>
                <a:off x="3180" y="1046"/>
                <a:ext cx="2105" cy="1421"/>
                <a:chOff x="578" y="2316"/>
                <a:chExt cx="2105" cy="1421"/>
              </a:xfrm>
            </p:grpSpPr>
            <p:sp>
              <p:nvSpPr>
                <p:cNvPr id="840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pic>
            <p:nvPicPr>
              <p:cNvPr id="8404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3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3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4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4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4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7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74" name="Rectangle 5"/>
          <p:cNvSpPr>
            <a:spLocks noChangeArrowheads="1"/>
          </p:cNvSpPr>
          <p:nvPr/>
        </p:nvSpPr>
        <p:spPr bwMode="auto">
          <a:xfrm>
            <a:off x="3059113" y="879475"/>
            <a:ext cx="172720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0679" name="Rectangle 7"/>
          <p:cNvSpPr>
            <a:spLocks noChangeArrowheads="1"/>
          </p:cNvSpPr>
          <p:nvPr/>
        </p:nvSpPr>
        <p:spPr bwMode="auto">
          <a:xfrm>
            <a:off x="4786313" y="928688"/>
            <a:ext cx="1150955" cy="39754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1000 ق.م</a:t>
            </a:r>
            <a:endParaRPr kumimoji="0" lang="en-US" sz="2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78" name="Rectangle 10"/>
          <p:cNvSpPr>
            <a:spLocks noChangeArrowheads="1"/>
          </p:cNvSpPr>
          <p:nvPr/>
        </p:nvSpPr>
        <p:spPr bwMode="auto">
          <a:xfrm>
            <a:off x="3846513" y="1387475"/>
            <a:ext cx="236603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شاول-داود-سليمان</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1"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2"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A </a:t>
            </a:r>
            <a:r>
              <a:rPr kumimoji="0" lang="en-US" sz="6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R</a:t>
            </a:r>
            <a:r>
              <a:rPr kumimoji="0" lang="en-US" sz="36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 C</a:t>
            </a:r>
          </a:p>
        </p:txBody>
      </p:sp>
      <p:sp>
        <p:nvSpPr>
          <p:cNvPr id="8398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8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5"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996"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0705" name="Rectangle 33"/>
          <p:cNvSpPr>
            <a:spLocks noChangeArrowheads="1"/>
          </p:cNvSpPr>
          <p:nvPr/>
        </p:nvSpPr>
        <p:spPr bwMode="auto">
          <a:xfrm>
            <a:off x="6488113" y="1319213"/>
            <a:ext cx="849591" cy="64376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DC</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540706" name="Rectangle 34"/>
          <p:cNvSpPr>
            <a:spLocks noChangeArrowheads="1"/>
          </p:cNvSpPr>
          <p:nvPr/>
        </p:nvSpPr>
        <p:spPr bwMode="auto">
          <a:xfrm>
            <a:off x="5808664" y="2159000"/>
            <a:ext cx="3296884" cy="95154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2 صموئيل 7: 4-16</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١ أخبار الأيام ١٧: ٣-١٥</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1309018"/>
            <a:ext cx="7354888" cy="422818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160954"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الأول 11: 4 - 13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148"/>
          <p:cNvGrpSpPr>
            <a:grpSpLocks/>
          </p:cNvGrpSpPr>
          <p:nvPr/>
        </p:nvGrpSpPr>
        <p:grpSpPr bwMode="auto">
          <a:xfrm>
            <a:off x="2005013" y="1006476"/>
            <a:ext cx="6208712" cy="1058862"/>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جبل الزيتون</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4003"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540817" name="Rectangle 145"/>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38</a:t>
            </a:r>
          </a:p>
        </p:txBody>
      </p:sp>
      <p:sp>
        <p:nvSpPr>
          <p:cNvPr id="84005" name="Text Box 146"/>
          <p:cNvSpPr txBox="1">
            <a:spLocks noChangeArrowheads="1"/>
          </p:cNvSpPr>
          <p:nvPr/>
        </p:nvSpPr>
        <p:spPr bwMode="auto">
          <a:xfrm>
            <a:off x="8602663" y="6467475"/>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006" name="Text Box 14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32-37</a:t>
            </a:r>
          </a:p>
        </p:txBody>
      </p:sp>
      <p:grpSp>
        <p:nvGrpSpPr>
          <p:cNvPr id="84007" name="Group 115"/>
          <p:cNvGrpSpPr>
            <a:grpSpLocks/>
          </p:cNvGrpSpPr>
          <p:nvPr/>
        </p:nvGrpSpPr>
        <p:grpSpPr bwMode="auto">
          <a:xfrm>
            <a:off x="8018463" y="3436938"/>
            <a:ext cx="981075" cy="1843087"/>
            <a:chOff x="5051" y="2165"/>
            <a:chExt cx="618" cy="1161"/>
          </a:xfrm>
        </p:grpSpPr>
        <p:grpSp>
          <p:nvGrpSpPr>
            <p:cNvPr id="84014" name="Group 116"/>
            <p:cNvGrpSpPr>
              <a:grpSpLocks/>
            </p:cNvGrpSpPr>
            <p:nvPr/>
          </p:nvGrpSpPr>
          <p:grpSpPr bwMode="auto">
            <a:xfrm>
              <a:off x="5051" y="2165"/>
              <a:ext cx="618" cy="1161"/>
              <a:chOff x="5051" y="2165"/>
              <a:chExt cx="618" cy="1161"/>
            </a:xfrm>
          </p:grpSpPr>
          <p:sp>
            <p:nvSpPr>
              <p:cNvPr id="84016"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17"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18"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19"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0"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1"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2"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3"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4"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5"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6"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7"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8"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29"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30"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31"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032" name="Rectangle 133"/>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ملكية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4015" name="Rectangle 134"/>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4010"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جبل الهيكل</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عبادة وثنية!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17127"/>
            <a:ext cx="9144000" cy="1079625"/>
          </a:xfrm>
          <a:effectLst>
            <a:outerShdw blurRad="63500" dist="35921" dir="2700000" algn="ctr" rotWithShape="0">
              <a:schemeClr val="tx2">
                <a:alpha val="74998"/>
              </a:schemeClr>
            </a:outerShdw>
          </a:effectLst>
        </p:spPr>
        <p:txBody>
          <a:bodyPr/>
          <a:lstStyle/>
          <a:p>
            <a:pPr>
              <a:defRPr/>
            </a:pPr>
            <a:r>
              <a:rPr lang="ar-SA" sz="6000" dirty="0">
                <a:effectLst>
                  <a:glow rad="876300">
                    <a:schemeClr val="tx1"/>
                  </a:glow>
                </a:effectLst>
                <a:ea typeface="ＭＳ Ｐゴシック" charset="0"/>
              </a:rPr>
              <a:t>الجامعة</a:t>
            </a:r>
            <a:endParaRPr lang="en-US" sz="6000" dirty="0">
              <a:effectLst>
                <a:glow rad="876300">
                  <a:schemeClr val="tx1"/>
                </a:glow>
              </a:effectLst>
              <a:ea typeface="ＭＳ Ｐゴシック" charset="0"/>
            </a:endParaRPr>
          </a:p>
        </p:txBody>
      </p:sp>
      <p:sp>
        <p:nvSpPr>
          <p:cNvPr id="5" name="Rectangle 2"/>
          <p:cNvSpPr txBox="1">
            <a:spLocks noChangeArrowheads="1"/>
          </p:cNvSpPr>
          <p:nvPr/>
        </p:nvSpPr>
        <p:spPr bwMode="auto">
          <a:xfrm>
            <a:off x="0" y="4796953"/>
            <a:ext cx="9144000" cy="12963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spcBef>
                <a:spcPct val="20000"/>
              </a:spcBef>
              <a:defRPr/>
            </a:pPr>
            <a:r>
              <a:rPr lang="ar-SA" b="1" dirty="0">
                <a:solidFill>
                  <a:srgbClr val="FFFFFF"/>
                </a:solidFill>
                <a:latin typeface="Arial" panose="020B0604020202020204" pitchFamily="34" charset="0"/>
                <a:ea typeface="ＭＳ Ｐゴシック" charset="0"/>
                <a:cs typeface="Arial" panose="020B0604020202020204" pitchFamily="34" charset="0"/>
              </a:rPr>
              <a:t>العمل والحكمة لا يدومان</a:t>
            </a:r>
          </a:p>
        </p:txBody>
      </p:sp>
    </p:spTree>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1681</TotalTime>
  <Words>3401</Words>
  <Application>Microsoft Macintosh PowerPoint</Application>
  <PresentationFormat>On-screen Show (4:3)</PresentationFormat>
  <Paragraphs>345</Paragraphs>
  <Slides>77</Slides>
  <Notes>76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77</vt:i4>
      </vt:variant>
    </vt:vector>
  </HeadingPairs>
  <TitlesOfParts>
    <vt:vector size="90" baseType="lpstr">
      <vt:lpstr>ＭＳ Ｐゴシック</vt:lpstr>
      <vt:lpstr>Times</vt:lpstr>
      <vt:lpstr>Arial</vt:lpstr>
      <vt:lpstr>Calibri</vt:lpstr>
      <vt:lpstr>Comic Sans MS</vt:lpstr>
      <vt:lpstr>Matura MT Script Capitals</vt:lpstr>
      <vt:lpstr>Monotype Sorts</vt:lpstr>
      <vt:lpstr>Times New Roman</vt:lpstr>
      <vt:lpstr>49_Blank Presentation</vt:lpstr>
      <vt:lpstr>46_Blank Presentation</vt:lpstr>
      <vt:lpstr>1_Default Design</vt:lpstr>
      <vt:lpstr>2_Blank Presentation</vt:lpstr>
      <vt:lpstr>1_untitled 3</vt:lpstr>
      <vt:lpstr>كيف تكرم الله؟</vt:lpstr>
      <vt:lpstr>الزوجة إلى المرشد</vt:lpstr>
      <vt:lpstr>عزيزي الله، لقد قضينا وقتاً ممتعاً في الكنيسة اليوم، ولكنني أتمنى لو كنتَ هناك.</vt:lpstr>
      <vt:lpstr>هل تصارع في عبادة الله؟</vt:lpstr>
      <vt:lpstr>رعب</vt:lpstr>
      <vt:lpstr>كيف يمكننا أن نكرم الله؟</vt:lpstr>
      <vt:lpstr>هيكل سليمان</vt:lpstr>
      <vt:lpstr>عبادة وثنية!</vt:lpstr>
      <vt:lpstr>الجامعة</vt:lpstr>
      <vt:lpstr>كيف يمكننا أن نكرم الله؟</vt:lpstr>
      <vt:lpstr>1. أكرم الله في عبادتك (5: 1-3) </vt:lpstr>
      <vt:lpstr>كيف تكرم الله                         في العبادة؟</vt:lpstr>
      <vt:lpstr>كيف تكرم الله                         في العبادة؟</vt:lpstr>
      <vt:lpstr>احفظ قدمك حين تذهب إلى بيت الله (5: 1)</vt:lpstr>
      <vt:lpstr>ساحة الهيكل</vt:lpstr>
      <vt:lpstr>احفظ قدمك حين تذهب إلى بيت الله (5: 1)</vt:lpstr>
      <vt:lpstr>المؤمنون الصغار في الغالب عابدون أفضل</vt:lpstr>
      <vt:lpstr>DTS</vt:lpstr>
      <vt:lpstr>سبات الكنيسة</vt:lpstr>
      <vt:lpstr>إذاً كيف تستطيع أن تستعد لمقابلة الله؟</vt:lpstr>
      <vt:lpstr>اذهب للنوم مبكراً تصل إلى الكنيسة مبكراً</vt:lpstr>
      <vt:lpstr>الصلاة في الأماكن الطبيعية</vt:lpstr>
      <vt:lpstr>شغل موسيقى العبادة في الخلفية</vt:lpstr>
      <vt:lpstr>كيف تكرم الله                         في العبادة؟</vt:lpstr>
      <vt:lpstr>الإستماع إلى الله (5: 1ب-2)</vt:lpstr>
      <vt:lpstr>ماذا يريد الله أكثر؟ أيريد منا الإستماع أم الذبيحة؟</vt:lpstr>
      <vt:lpstr>لا تستعجل فمك ولا يسرع قلبك إلى نطق كلام قدام الله (5: 2)  </vt:lpstr>
      <vt:lpstr>لا تستعجل فمك ولا يسرع قلبك إلى نطق كلام قدام الله (5: 2أ)</vt:lpstr>
      <vt:lpstr>لا تستعجل فمك ولا يسرع قلبك إلى نطق كلام قدام الله (5: 2أ)</vt:lpstr>
      <vt:lpstr>"Do not be quick with your mouth, do not be hasty in your heart to utter anything before God"  (5:2a NIV).</vt:lpstr>
      <vt:lpstr>لا تستعجل فمك ولا يسرع قلبك إلى نطق كلام قدام الله (5: 2أ)</vt:lpstr>
      <vt:lpstr>لا تستعجل فمك ولا يسرع قلبك إلى نطق كلام قدام الله (5: 2أ)</vt:lpstr>
      <vt:lpstr>الله الرائع، الإنسان المسكين</vt:lpstr>
      <vt:lpstr>... فلذلك لتكن كلماتك قليلة (5: 2ت)</vt:lpstr>
      <vt:lpstr>مزمور 46: 10</vt:lpstr>
      <vt:lpstr>كيف تكرم الله                         في العبادة؟</vt:lpstr>
      <vt:lpstr>لأن الحلم يأتي من كثرة الشغل، وقول الجهل من كثرة الكلام. (5: 3)</vt:lpstr>
      <vt:lpstr>الدوران ... ما العمل؟</vt:lpstr>
      <vt:lpstr>الجلوس في الصلاة</vt:lpstr>
      <vt:lpstr>الصلاة وقوفاً</vt:lpstr>
      <vt:lpstr>كيف صلُّوا في الكتاب المقدس؟</vt:lpstr>
      <vt:lpstr>أوضاع          الصلاة         الكتابية</vt:lpstr>
      <vt:lpstr>استخدام القوائم</vt:lpstr>
      <vt:lpstr>الصلاة مع شخص آخر</vt:lpstr>
      <vt:lpstr>الصلاة مع شخص آخر</vt:lpstr>
      <vt:lpstr>1. أكرم الله في عبادتك (5: 1-3) </vt:lpstr>
      <vt:lpstr>كيف تكرم الله                         في العبادة؟</vt:lpstr>
      <vt:lpstr>2. أكرم الله في نذورك (5: 4-7) </vt:lpstr>
      <vt:lpstr>إذا نذرت نذراً لله فلا تتأخر عن الوفاء به، لأنه لا يسر بالجهال، فأوف بما نذرته. (5: 4)</vt:lpstr>
      <vt:lpstr>ما هو النذر؟</vt:lpstr>
      <vt:lpstr>نذور الزواج</vt:lpstr>
      <vt:lpstr>نذوري</vt:lpstr>
      <vt:lpstr>أن لا تنذر خير من أن تنذر ولا تفي. (5: 5)</vt:lpstr>
      <vt:lpstr>Covenant 1 of 5</vt:lpstr>
      <vt:lpstr>Covenant 1 of 5</vt:lpstr>
      <vt:lpstr>Covenant 2 of 5</vt:lpstr>
      <vt:lpstr>Covenant 3 of 5</vt:lpstr>
      <vt:lpstr>Covenant 4 of 5</vt:lpstr>
      <vt:lpstr>Covenant 5 of 5</vt:lpstr>
      <vt:lpstr>د. دون سونوكجيان</vt:lpstr>
      <vt:lpstr>لا تدع فمك يجعل جسدك يخطئ، ولا تقل قدام الملاك: إنه سهو (5: 6أ). </vt:lpstr>
      <vt:lpstr>لماذا يغضب الله على قولك، ويفسد عمل يديك؟ (5: 6ب)</vt:lpstr>
      <vt:lpstr>حنانيا وسفيرة (أعمال 5)</vt:lpstr>
      <vt:lpstr>هل لديك دين نذر مستحق؟</vt:lpstr>
      <vt:lpstr>راتب شهري بقيمة 27 دولاراً</vt:lpstr>
      <vt:lpstr>لأن ذلك من كثرة الأحلام والأباطيل وكثرة الكلام. ولكن اخش الله. (5: 7 فاندايك)</vt:lpstr>
      <vt:lpstr>معنى هيبيل الحرفي نفس، ريح، بخار (أم 21: 6، أش 57: 13)</vt:lpstr>
      <vt:lpstr>لأن ذلك من كثرة الأحلام والأباطيل وكثرة الكلام. ولكن اخش الله. (5: 7 فاندايك)</vt:lpstr>
      <vt:lpstr>اخشَ الله</vt:lpstr>
      <vt:lpstr>كيف يمكننا أن نكرم الله؟</vt:lpstr>
      <vt:lpstr>الفكرة الرئيسية في 5: 1-7</vt:lpstr>
      <vt:lpstr>في عبادتي  أحتاج إلى ...</vt:lpstr>
      <vt:lpstr>في نذوري، أحتاج إلى ...</vt:lpstr>
      <vt:lpstr>أ. و. توزر العبادة: الجوهرة المفقودة، 7-8</vt:lpstr>
      <vt:lpstr>A. W. Tozer,  Worship: The Missing Jewel, 7-8 </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150</cp:revision>
  <dcterms:created xsi:type="dcterms:W3CDTF">2014-08-02T06:39:19Z</dcterms:created>
  <dcterms:modified xsi:type="dcterms:W3CDTF">2024-05-23T20:34:32Z</dcterms:modified>
</cp:coreProperties>
</file>