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699" r:id="rId3"/>
    <p:sldMasterId id="2147483723" r:id="rId4"/>
    <p:sldMasterId id="2147483735" r:id="rId5"/>
  </p:sldMasterIdLst>
  <p:notesMasterIdLst>
    <p:notesMasterId r:id="rId70"/>
  </p:notesMasterIdLst>
  <p:sldIdLst>
    <p:sldId id="698" r:id="rId6"/>
    <p:sldId id="492" r:id="rId7"/>
    <p:sldId id="411" r:id="rId8"/>
    <p:sldId id="491" r:id="rId9"/>
    <p:sldId id="490" r:id="rId10"/>
    <p:sldId id="487" r:id="rId11"/>
    <p:sldId id="486" r:id="rId12"/>
    <p:sldId id="488" r:id="rId13"/>
    <p:sldId id="551" r:id="rId14"/>
    <p:sldId id="552" r:id="rId15"/>
    <p:sldId id="553" r:id="rId16"/>
    <p:sldId id="434" r:id="rId17"/>
    <p:sldId id="470" r:id="rId18"/>
    <p:sldId id="441" r:id="rId19"/>
    <p:sldId id="444" r:id="rId20"/>
    <p:sldId id="439" r:id="rId21"/>
    <p:sldId id="699" r:id="rId22"/>
    <p:sldId id="700" r:id="rId23"/>
    <p:sldId id="497" r:id="rId24"/>
    <p:sldId id="494" r:id="rId25"/>
    <p:sldId id="537" r:id="rId26"/>
    <p:sldId id="4810" r:id="rId27"/>
    <p:sldId id="517" r:id="rId28"/>
    <p:sldId id="4811" r:id="rId29"/>
    <p:sldId id="505" r:id="rId30"/>
    <p:sldId id="515" r:id="rId31"/>
    <p:sldId id="495" r:id="rId32"/>
    <p:sldId id="503" r:id="rId33"/>
    <p:sldId id="516" r:id="rId34"/>
    <p:sldId id="518" r:id="rId35"/>
    <p:sldId id="502" r:id="rId36"/>
    <p:sldId id="510" r:id="rId37"/>
    <p:sldId id="511" r:id="rId38"/>
    <p:sldId id="4812" r:id="rId39"/>
    <p:sldId id="5571" r:id="rId40"/>
    <p:sldId id="4813" r:id="rId41"/>
    <p:sldId id="705" r:id="rId42"/>
    <p:sldId id="526" r:id="rId43"/>
    <p:sldId id="706" r:id="rId44"/>
    <p:sldId id="536" r:id="rId45"/>
    <p:sldId id="534" r:id="rId46"/>
    <p:sldId id="538" r:id="rId47"/>
    <p:sldId id="535" r:id="rId48"/>
    <p:sldId id="512" r:id="rId49"/>
    <p:sldId id="527" r:id="rId50"/>
    <p:sldId id="513" r:id="rId51"/>
    <p:sldId id="2580" r:id="rId52"/>
    <p:sldId id="540" r:id="rId53"/>
    <p:sldId id="541" r:id="rId54"/>
    <p:sldId id="4814" r:id="rId55"/>
    <p:sldId id="4815" r:id="rId56"/>
    <p:sldId id="4816" r:id="rId57"/>
    <p:sldId id="4817" r:id="rId58"/>
    <p:sldId id="415" r:id="rId59"/>
    <p:sldId id="546" r:id="rId60"/>
    <p:sldId id="519" r:id="rId61"/>
    <p:sldId id="498" r:id="rId62"/>
    <p:sldId id="410" r:id="rId63"/>
    <p:sldId id="549" r:id="rId64"/>
    <p:sldId id="412" r:id="rId65"/>
    <p:sldId id="445" r:id="rId66"/>
    <p:sldId id="496" r:id="rId67"/>
    <p:sldId id="406" r:id="rId68"/>
    <p:sldId id="557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777" autoAdjust="0"/>
    <p:restoredTop sz="94249" autoAdjust="0"/>
  </p:normalViewPr>
  <p:slideViewPr>
    <p:cSldViewPr snapToGrid="0" snapToObjects="1">
      <p:cViewPr varScale="1">
        <p:scale>
          <a:sx n="128" d="100"/>
          <a:sy n="128" d="100"/>
        </p:scale>
        <p:origin x="8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us knows the future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2008 US presidential election was won on “Hope and Change” in the future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very weekend we see one of those changes—The Reformation Project—a so-called “Bible-based, Gospel-Centered, LGBT Inclusion” conference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of us knows the future of the institution of marriage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don’t know what’s going to happen in Ukraine or any other place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________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Crisis in Ukraine</a:t>
            </a:r>
          </a:p>
          <a:p>
            <a:r>
              <a:rPr lang="en-US" b="1" dirty="0"/>
              <a:t>Kidnapped by the Kremlin</a:t>
            </a:r>
          </a:p>
          <a:p>
            <a:r>
              <a:rPr lang="en-US" b="1" dirty="0"/>
              <a:t>The West can punish Putin</a:t>
            </a:r>
            <a:r>
              <a:rPr lang="fr-FR" b="1" dirty="0"/>
              <a:t>'</a:t>
            </a:r>
            <a:r>
              <a:rPr lang="en-US" b="1" dirty="0"/>
              <a:t>s Russia for its belligerence in Ukraine. But only if it is prepared to pay a price</a:t>
            </a:r>
          </a:p>
          <a:p>
            <a:r>
              <a:rPr lang="en-US" dirty="0"/>
              <a:t>Mar 8th 2014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www.economist.com</a:t>
            </a:r>
            <a:r>
              <a:rPr lang="en-US" dirty="0"/>
              <a:t>/news/leaders/21598639-west-can-punish-putins-russia-its-belligerence-ukraine-only-if-it-prepared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>
                <a:cs typeface="ＭＳ Ｐゴシック" charset="0"/>
              </a:rPr>
              <a:t>How does an uncertain future influence your giving?</a:t>
            </a:r>
          </a:p>
          <a:p>
            <a:r>
              <a:rPr lang="en-US" dirty="0">
                <a:cs typeface="ＭＳ Ｐゴシック" charset="0"/>
              </a:rPr>
              <a:t>How does an uncertain future influence your investments?</a:t>
            </a:r>
          </a:p>
          <a:p>
            <a:r>
              <a:rPr lang="en-US" dirty="0">
                <a:cs typeface="ＭＳ Ｐゴシック" charset="0"/>
              </a:rPr>
              <a:t>How does an uncertain future influence your work?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don't know what is ahead, so how should you respond to your ignorance?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cs typeface="ＭＳ Ｐゴシック" charset="0"/>
              </a:rPr>
              <a:t>Solomon's advice is, “Don’t just exist—live!” </a:t>
            </a:r>
          </a:p>
          <a:p>
            <a:r>
              <a:rPr lang="en-US" dirty="0">
                <a:cs typeface="ＭＳ Ｐゴシック" charset="0"/>
              </a:rPr>
              <a:t>“Don’t be satisfied with ho-hum existence—live!”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https://</a:t>
            </a:r>
            <a:r>
              <a:rPr lang="en-US" sz="12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www.youtube.com</a:t>
            </a:r>
            <a:r>
              <a:rPr lang="en-US" sz="1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watch?v</a:t>
            </a:r>
            <a:r>
              <a:rPr lang="en-US" sz="1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12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HddkucqSzSM</a:t>
            </a:r>
            <a:endParaRPr lang="en-US" sz="1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2013 movie, “The Secret Life of Walter Mitty,” Ben Stiller epitomizes the longings for adventure that many of us have for our future. Yet the future is unknown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will see how our ignorance of the future gives us wisdom about money (11:1-3) and work (11:4-6)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Solomon first says that your uncertain future affects your view of your money—so...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“Cast your bread upon the waters,” says the NIV.  And what will you get?  Soggy bread?</a:t>
            </a:r>
            <a:r>
              <a:rPr lang="en-SG" dirty="0">
                <a:effectLst/>
              </a:rPr>
              <a:t>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the point?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generously, for your gifts will return to you later (11:1)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NLT sees this exclusively referring to business profits [read NLT]</a:t>
            </a:r>
            <a:r>
              <a:rPr lang="en-SG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can’t it also refer to giving?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F85496-9E07-6B41-9B31-D87FEB8961F7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 this as a family, as we support about seven missionary families—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(Thailand),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Roxas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(Philippines),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Shehadeh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(Jordan), Gleason (Nepal), Low (Hong Kong),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(Venezuela), Children of Promise (Africa).  We also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 giving from our USA church to students from Mongolia and India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church supports work outside of Singapore with 20% of the offerings given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hoard but give and invest since you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 (11:2)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"put all your eggs in one basket" since you don't know which ventures will fail (11:2b).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wise to put those eggs into different baskets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Uncertain future.  No one knows which eggs will hatch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Susan and I discovered yesterday that we have our retirement planning divided into nine different sources of income.  Since we don’t own a home, this is especially necessary in our case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770DFE-61A4-5744-9C23-8691C9A3ABD0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320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/>
              <a:t>I can relate to this as I really have little idea about our investments.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Walter lives what I call “the cautious life.”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63EE35-2054-6044-8FED-E756ED9A4C38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CIC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regularly supports cross-cultural missionaries in Thailand, Myanmar, and a family headed to Indonesia.  Semi-regular gifts go to Pakistan, India, Bangladesh, Nepal and Mongolia.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can't stop the clouds from giving rain (11:3a)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can't control where trees fall (11:3b)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11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will see how our ignorance of the future gives us wisdom about money (11:1-3) and work (11:4-6)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Solomon first says that your uncertain future affects your view of your money—so...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78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let your ignorance of the days to come lead to apathy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wait for the wind to die down (so the seed won't be scattered) or you’ll never plant seed (11:4a).</a:t>
            </a:r>
            <a:r>
              <a:rPr lang="en-SG" dirty="0">
                <a:effectLst/>
              </a:rPr>
              <a:t> </a:t>
            </a:r>
          </a:p>
          <a:p>
            <a:endParaRPr lang="en-SG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watch the clouds (to make sure it won't rain) or you’ll never harvest a crop (11:4b)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amazing the ingenuity lazy people can show—too bad they don’t take all that creativity and apply it to actual work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handles negatives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magazine—an insignificant, dead-end job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how God works (11:5)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can't know how God controls everything any more than we can know the wind or prenatal growth (11:5c)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many tasks since you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which ones will succeed (11:6)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4439F-7CED-CB42-B544-350FABE6AA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 marL="0" marR="0" lvl="0" indent="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ar-JO" sz="4400" dirty="0">
                <a:rtl/>
              </a:rPr>
              <a:t>لقد أتاح لنا الربُّ بأمانته فرصًا للخدمة في الكثير من المجالات. </a:t>
            </a:r>
            <a:endParaRPr lang="ar-JO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Lord has faithfully brought opportunities to us to serve in many capacities. 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___________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Common-113</a:t>
            </a:r>
          </a:p>
          <a:p>
            <a:pPr marL="0" marR="0" lvl="0" indent="0" algn="r" defTabSz="449263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ar-JO" sz="4400" dirty="0">
                <a:rtl/>
              </a:rPr>
              <a:t>جرى التحديث في أيَّار 2023: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Updated in May 2023: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WorldVenture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overseas worker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JETS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 </a:t>
            </a:r>
            <a:r>
              <a:rPr lang="en-US" sz="2400" b="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Exposition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professor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Adjunct Professor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teaching in 12 nations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Bible…Basically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translation director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web author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Amman International Church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occasional preacher</a:t>
            </a:r>
          </a:p>
          <a:p>
            <a:pPr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cicfamily.com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post the sermons, not knowing how many downloads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"cast our bread upon the waters" with the belief that God will bless these efforts, but we have no idea which language or message or book will succeed.</a:t>
            </a:r>
            <a:r>
              <a:rPr lang="en-SG" dirty="0">
                <a:effectLst/>
              </a:rPr>
              <a:t>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company reshuffling forces him out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don't know what is ahead, so how should you respond to your ignorance?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Ignorance of the future should give us wisdom about money and work (MI restated).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money loosely but discerningly since you don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know the future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C981-A423-044C-A8B8-8BE65C5E093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50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let your ignorance of the days to come lead to apathy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Walter Mitty only got it partly right—to live with adventure.  Yet he never did anything that benefited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where you and I must be different, to the glory of God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was the last time you broke away from your routine and did something unusual (and even a bit strange) without being overly cautious?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misunderstand.  I’m not saying to be stupid, but to entrust yourself to God in new areas!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Giving: To what extent do you give out of love without concern for return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issue is not amount, though we certainly need the giving here to improve as we lack about S$1000 monthly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59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he dreams how he could ever see his dream woman there again.  His “secret life” refers to his daydreaming about doing something he deems significant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person Jesus approved for giving was a widow who gave two mites—two tiny copper coins worth less than a cent.  Since then, most have given her credit for only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mite!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Either way…</a:t>
            </a:r>
            <a:r>
              <a:rPr lang="en-SG" dirty="0">
                <a:effectLst/>
              </a:rPr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giving him your all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Hard: What job have you been putting off due to being overcautious?  If you were waiting for a sign, this is it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 Arabic OT Preaching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29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he, all-of-a-sudden, dares to embrace what I call “The Adventuresome Life.”</a:t>
            </a:r>
            <a:r>
              <a:rPr lang="en-SG" dirty="0">
                <a:effectLst/>
              </a:rPr>
              <a:t> 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him to Iceland…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takes on a shark in the ocean…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Skateboards towards a volcano…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…all with dreams of being a “real somebody” in his future.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 He wants to embrace his uncertain future with confidence, risk, and no fear.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3F25C-918C-2549-B6B5-967B4F144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8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1A412-1986-074B-B23F-D46FB33E0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A2FCF-85D4-1C47-A858-340C194566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C922E-A5A0-7C4C-8D60-274A0CA321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7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6B2F5-1229-9641-BF0F-CF960B871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64089-0910-854E-9542-BF682F6C03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4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BD724-D0FE-7A4A-9758-4FA8473D60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4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617F-CB24-0A41-8625-D9E4F4CE03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1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7BDC2-E9FD-E046-8B4F-D1D5A1A14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4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6E260-0085-3D40-8B49-FD053941AF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93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0284-8CA3-CE41-A2A7-939A20E600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35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AABB-23D0-E445-AFCD-6CC5DEA2E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44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4AD5-46E3-B44B-97D3-A1D994309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7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EC46E-E588-8748-9921-22570F86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2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E92E1-1141-C549-9B45-B67EA5CA0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06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C5BF-D34E-0346-9764-2BF1695B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3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EBA6-F397-F74E-8B40-2BC2D4959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92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F3A8A-56A3-D641-A01A-451A5917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1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C57F1-1FA2-E14E-8541-7BA4C2E61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6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D59A-B509-2A40-9E41-2C45466C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9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FD1F-0DE7-4D4C-AD67-A815E4C5F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03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FE1B9-7D02-5445-8304-1B31F6FE2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35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0AD5581-AABA-1A4D-B3F3-F0CFB5F396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10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5EAC4BD-F32D-D849-9529-81AF48F8E65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52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i="0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i="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14A15291-1B79-9848-83B1-CEB2D66DF02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08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 i="0">
                <a:latin typeface="Arial" panose="020B0604020202020204" pitchFamily="34" charset="0"/>
              </a:defRPr>
            </a:lvl1pPr>
            <a:lvl2pPr>
              <a:defRPr sz="2400" b="1" i="0">
                <a:latin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</a:defRPr>
            </a:lvl3pPr>
            <a:lvl4pPr>
              <a:defRPr sz="1800" b="1" i="0">
                <a:latin typeface="Arial" panose="020B0604020202020204" pitchFamily="34" charset="0"/>
              </a:defRPr>
            </a:lvl4pPr>
            <a:lvl5pPr>
              <a:defRPr sz="1800" b="1" i="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B4F915A0-A46E-0947-9F79-64D1FAD6A57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1" i="0">
                <a:latin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</a:defRPr>
            </a:lvl2pPr>
            <a:lvl3pPr>
              <a:defRPr sz="1800" b="1" i="0">
                <a:latin typeface="Arial" panose="020B0604020202020204" pitchFamily="34" charset="0"/>
              </a:defRPr>
            </a:lvl3pPr>
            <a:lvl4pPr>
              <a:defRPr sz="1600" b="1" i="0">
                <a:latin typeface="Arial" panose="020B0604020202020204" pitchFamily="34" charset="0"/>
              </a:defRPr>
            </a:lvl4pPr>
            <a:lvl5pPr>
              <a:defRPr sz="1600" b="1" i="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308A3DB5-9CF4-DD43-AFB3-7470F489FE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4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567B14B8-BA56-F948-9084-B337A368257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58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8F25A4E-CABA-CB4D-ADBC-39689D520ED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77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 i="0">
                <a:latin typeface="Arial" panose="020B0604020202020204" pitchFamily="34" charset="0"/>
              </a:defRPr>
            </a:lvl1pPr>
            <a:lvl2pPr>
              <a:defRPr sz="2800" b="1" i="0">
                <a:latin typeface="Arial" panose="020B0604020202020204" pitchFamily="34" charset="0"/>
              </a:defRPr>
            </a:lvl2pPr>
            <a:lvl3pPr>
              <a:defRPr sz="2400" b="1" i="0">
                <a:latin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9AEDE246-E706-244D-8971-79A1FCC360F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5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1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1" i="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AAFA1237-4D45-ED46-B570-EAF8A38231E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35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DF8CDB32-17B1-1B47-8E90-2F0ACB2C097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75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</a:lstStyle>
          <a:p>
            <a:fld id="{D2D32E8F-AD95-9A45-A1DE-9E49789BCF1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8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79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8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4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73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74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7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31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5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0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3680CC-5347-0D4F-ABBD-72B9118662F3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19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0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321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322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EDB6B59-EBC9-8E4D-9660-1DBE0F479D79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3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1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 i="0">
                <a:latin typeface="Arial" panose="020B0604020202020204" pitchFamily="34" charset="0"/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4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9920" y="-451807"/>
            <a:ext cx="9274210" cy="7309807"/>
            <a:chOff x="193544" y="0"/>
            <a:chExt cx="865323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" y="0"/>
              <a:ext cx="8554678" cy="6858000"/>
            </a:xfrm>
            <a:prstGeom prst="rect">
              <a:avLst/>
            </a:prstGeom>
          </p:spPr>
        </p:pic>
        <p:sp>
          <p:nvSpPr>
            <p:cNvPr id="6" name="Trapezoid 5"/>
            <p:cNvSpPr/>
            <p:nvPr/>
          </p:nvSpPr>
          <p:spPr bwMode="auto">
            <a:xfrm rot="10970153">
              <a:off x="193544" y="1932682"/>
              <a:ext cx="4741557" cy="3517384"/>
            </a:xfrm>
            <a:prstGeom prst="trapezoid">
              <a:avLst>
                <a:gd name="adj" fmla="val 18549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6843" y="6092825"/>
            <a:ext cx="9182692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مؤسسة الدراسات اللاهوتية الأردنية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6844" y="5085184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الجامعة 11: 1-6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122" y="1486520"/>
            <a:ext cx="5214675" cy="3886696"/>
          </a:xfrm>
          <a:effectLst/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ar-JO" sz="66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  <a:t>ماذا تفعل </a:t>
            </a:r>
            <a:br>
              <a:rPr lang="ar-JO" sz="66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</a:br>
            <a:r>
              <a:rPr lang="ar-JO" sz="66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  <a:t>مع مستقبل </a:t>
            </a:r>
            <a:br>
              <a:rPr lang="ar-JO" sz="66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</a:br>
            <a:r>
              <a:rPr lang="ar-JO" sz="66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  <a:t>غير مؤكد؟</a:t>
            </a:r>
            <a:endParaRPr lang="en-US" sz="6600" dirty="0">
              <a:solidFill>
                <a:srgbClr val="000000"/>
              </a:solidFill>
              <a:effectLst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3571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17" y="1262381"/>
            <a:ext cx="7874000" cy="49149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المغامرة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3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17" y="1262381"/>
            <a:ext cx="7874000" cy="49149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042" y="2545077"/>
            <a:ext cx="7243244" cy="4083957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المغامرة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3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075" y="25918"/>
            <a:ext cx="9036496" cy="899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العودة إلى المستقبل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92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74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Hope… Change…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91" y="0"/>
            <a:ext cx="9412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8132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Pulpit Freedom Sunday</a:t>
            </a:r>
          </a:p>
        </p:txBody>
      </p:sp>
      <p:pic>
        <p:nvPicPr>
          <p:cNvPr id="2" name="Picture 1" descr="Reformation Project LBGT Confer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30" y="-108905"/>
            <a:ext cx="7874002" cy="7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ماذا سيحدث للزواج؟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6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7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أوكرانيا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4" y="1509772"/>
            <a:ext cx="9176854" cy="51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588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46"/>
            <a:ext cx="9144000" cy="606018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393700"/>
            <a:ext cx="3864429" cy="4287157"/>
          </a:xfrm>
          <a:effectLst/>
        </p:spPr>
        <p:txBody>
          <a:bodyPr anchor="t"/>
          <a:lstStyle/>
          <a:p>
            <a:pPr>
              <a:defRPr/>
            </a:pPr>
            <a:br>
              <a:rPr lang="en-US" sz="4800" dirty="0">
                <a:solidFill>
                  <a:srgbClr val="000000"/>
                </a:solidFill>
                <a:effectLst/>
                <a:ea typeface="ＭＳ Ｐゴシック" charset="0"/>
                <a:cs typeface="Arial" panose="020B0604020202020204" pitchFamily="34" charset="0"/>
              </a:rPr>
            </a:br>
            <a:r>
              <a:rPr lang="ar-JO" sz="4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كيف يؤثر </a:t>
            </a:r>
            <a:br>
              <a:rPr lang="ar-JO" sz="4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ar-JO" sz="48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عليك المستقبل غير المؤكد؟</a:t>
            </a:r>
            <a:endParaRPr lang="en-US" sz="4800" dirty="0">
              <a:solidFill>
                <a:srgbClr val="000000"/>
              </a:solidFill>
              <a:effectLst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" y="6036594"/>
            <a:ext cx="9144001" cy="76969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•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العطاء؟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الإستثمار؟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العمل؟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94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429"/>
            <a:ext cx="9184520" cy="6295571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22322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كيف يجب أن يؤثر عليك </a:t>
            </a:r>
            <a:b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مستقبلك </a:t>
            </a:r>
            <a:r>
              <a:rPr lang="ar-JO" sz="6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غير المؤكد</a:t>
            </a: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؟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168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58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785071" y="635021"/>
            <a:ext cx="5546901" cy="5463635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2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5071" y="1224285"/>
            <a:ext cx="5546902" cy="4096207"/>
          </a:xfrm>
          <a:effectLst/>
        </p:spPr>
        <p:txBody>
          <a:bodyPr/>
          <a:lstStyle/>
          <a:p>
            <a:pPr>
              <a:defRPr/>
            </a:pPr>
            <a:r>
              <a:rPr lang="ar-JO" sz="115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عِش</a:t>
            </a:r>
            <a:br>
              <a:rPr lang="en-US" sz="5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5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 تكن             موجوداً فقط</a:t>
            </a:r>
            <a:endParaRPr lang="en-US" sz="5400" b="1" i="1" dirty="0">
              <a:solidFill>
                <a:schemeClr val="tx2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0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000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0722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Secret Life of Walter </a:t>
            </a:r>
            <a:r>
              <a:rPr lang="en-US" sz="5400" b="1" dirty="0" err="1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Mitty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Trailer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286" y="5340483"/>
            <a:ext cx="9144000" cy="151751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endParaRPr lang="en-US" sz="2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286" cy="4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64274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مستقبلنا غير المؤكد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629"/>
            <a:ext cx="9149024" cy="442322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2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المال</a:t>
            </a:r>
            <a:b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1-3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8033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العمل</a:t>
            </a:r>
            <a:b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4-6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24" y="39988"/>
            <a:ext cx="9144000" cy="96739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جامعة 11: 1-6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548891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89000" indent="-889000" algn="r" rtl="1">
              <a:defRPr/>
            </a:pP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1. أعط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بسخاء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واستثمر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بحكمة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 (11: 1-3)</a:t>
            </a:r>
            <a:r>
              <a:rPr lang="en-US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4896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51714" y="116632"/>
            <a:ext cx="3592286" cy="657808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ارم خبزك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على وجه المياه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فإنك تجده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بعد أيام كثيرة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(11: 1) فاندايك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143" y="116632"/>
            <a:ext cx="3592286" cy="657808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افعل الخير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حيثما أمكنك ذلك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فبعد وقت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طال أو قصر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ستجد أن ذلك قد عاد عليك بالخير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(11: 1) المبسطة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01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0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142128"/>
              </p:ext>
            </p:extLst>
          </p:nvPr>
        </p:nvGraphicFramePr>
        <p:xfrm>
          <a:off x="1782763" y="3506788"/>
          <a:ext cx="6515100" cy="410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515031" imgH="4105230" progId="Excel.Chart.8">
                  <p:embed/>
                </p:oleObj>
              </mc:Choice>
              <mc:Fallback>
                <p:oleObj name="Chart" r:id="rId3" imgW="6515031" imgH="41052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763" y="3506788"/>
                        <a:ext cx="6515100" cy="410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2" name="Picture 1026" descr="fiveglob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66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عطاء الإرساليات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0404" name="Rectangle 1028"/>
          <p:cNvSpPr>
            <a:spLocks noChangeArrowheads="1"/>
          </p:cNvSpPr>
          <p:nvPr/>
        </p:nvSpPr>
        <p:spPr bwMode="auto">
          <a:xfrm>
            <a:off x="3851275" y="4221163"/>
            <a:ext cx="25320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ar-JO" sz="5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20%</a:t>
            </a:r>
            <a:endParaRPr lang="en-US" sz="54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0401" grpId="0"/>
      <p:bldP spid="2304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187318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3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أعط نصيباً لسبعة ولثمانية أيضاً لأنك لست تعلم أي شر يكون على الأرض (11: 2)</a:t>
            </a:r>
            <a:endParaRPr lang="en-US" sz="3600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532" y="1989821"/>
            <a:ext cx="63481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389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62203"/>
            <a:ext cx="9036496" cy="209679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 تضع كل البيض الذي لديك            في سلة واحدة.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86" y="2213429"/>
            <a:ext cx="9289142" cy="46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749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62203"/>
            <a:ext cx="9036496" cy="209679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kumimoji="0" lang="ar-JO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 تضع كل البيض الذي لديك            في سلة واحدة.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27" y="2104571"/>
            <a:ext cx="6375199" cy="4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655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4365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73132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مستقبل غير مؤكد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5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8347067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algn="r"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التنويع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8749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29" y="-576943"/>
            <a:ext cx="9198429" cy="7133852"/>
          </a:xfrm>
          <a:prstGeom prst="rect">
            <a:avLst/>
          </a:prstGeom>
        </p:spPr>
      </p:pic>
      <p:sp>
        <p:nvSpPr>
          <p:cNvPr id="131074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6" name="TextBox 2"/>
          <p:cNvSpPr txBox="1">
            <a:spLocks noChangeArrowheads="1"/>
          </p:cNvSpPr>
          <p:nvPr/>
        </p:nvSpPr>
        <p:spPr bwMode="auto">
          <a:xfrm>
            <a:off x="0" y="5090783"/>
            <a:ext cx="8853714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نعم، استثماراتنا متنوعة: 20% خارج النافذة، و65% هباء، و15% ذهبت مع الريح.</a:t>
            </a:r>
            <a:endParaRPr lang="en-US" sz="3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Diversify Investments</a:t>
            </a:r>
          </a:p>
        </p:txBody>
      </p:sp>
    </p:spTree>
    <p:extLst>
      <p:ext uri="{BB962C8B-B14F-4D97-AF65-F5344CB8AC3E}">
        <p14:creationId xmlns:p14="http://schemas.microsoft.com/office/powerpoint/2010/main" val="170081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الحذرة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478"/>
            <a:ext cx="9144000" cy="52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6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55576" y="278092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باكستان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9144000" cy="990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دعم إرساليات الطرق المتقاطعة 2014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480" name="AutoShape 8"/>
          <p:cNvSpPr>
            <a:spLocks noChangeArrowheads="1"/>
          </p:cNvSpPr>
          <p:nvPr/>
        </p:nvSpPr>
        <p:spPr bwMode="auto">
          <a:xfrm rot="-1429550">
            <a:off x="4803775" y="3562350"/>
            <a:ext cx="381000" cy="2133600"/>
          </a:xfrm>
          <a:prstGeom prst="up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81" name="AutoShape 9"/>
          <p:cNvSpPr>
            <a:spLocks noChangeArrowheads="1"/>
          </p:cNvSpPr>
          <p:nvPr/>
        </p:nvSpPr>
        <p:spPr bwMode="auto">
          <a:xfrm rot="613787">
            <a:off x="5500688" y="1633538"/>
            <a:ext cx="450850" cy="4092575"/>
          </a:xfrm>
          <a:prstGeom prst="upArrow">
            <a:avLst>
              <a:gd name="adj1" fmla="val 50000"/>
              <a:gd name="adj2" fmla="val 27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2268538" y="29972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نيبال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461168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منغوليا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الهند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ميانمار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94" name="Text Box 22"/>
          <p:cNvSpPr txBox="1">
            <a:spLocks noChangeArrowheads="1"/>
          </p:cNvSpPr>
          <p:nvPr/>
        </p:nvSpPr>
        <p:spPr bwMode="auto">
          <a:xfrm>
            <a:off x="2339975" y="26368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ينغلادش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583238"/>
            <a:ext cx="167640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سنغافورة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6316" name="Text Box 30"/>
          <p:cNvSpPr txBox="1">
            <a:spLocks noChangeArrowheads="1"/>
          </p:cNvSpPr>
          <p:nvPr/>
        </p:nvSpPr>
        <p:spPr bwMode="auto">
          <a:xfrm>
            <a:off x="5148263" y="3500438"/>
            <a:ext cx="331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b="1" dirty="0">
                <a:solidFill>
                  <a:srgbClr val="CC09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نافذة 10-40</a:t>
            </a:r>
            <a:endParaRPr lang="en-US" b="1" dirty="0">
              <a:solidFill>
                <a:srgbClr val="CC09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427538" y="3789363"/>
            <a:ext cx="14478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تايلاند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6318" name="Rectangle 29"/>
          <p:cNvSpPr>
            <a:spLocks noChangeArrowheads="1"/>
          </p:cNvSpPr>
          <p:nvPr/>
        </p:nvSpPr>
        <p:spPr bwMode="auto">
          <a:xfrm>
            <a:off x="20638" y="1125538"/>
            <a:ext cx="8610600" cy="2971800"/>
          </a:xfrm>
          <a:prstGeom prst="rect">
            <a:avLst/>
          </a:prstGeom>
          <a:noFill/>
          <a:ln w="57150">
            <a:solidFill>
              <a:srgbClr val="CC090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372225" y="51577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أندونيسيا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26320" name="Rounded Rectangle 1"/>
          <p:cNvSpPr>
            <a:spLocks noChangeArrowheads="1"/>
          </p:cNvSpPr>
          <p:nvPr/>
        </p:nvSpPr>
        <p:spPr bwMode="auto">
          <a:xfrm>
            <a:off x="6588125" y="44450"/>
            <a:ext cx="2520950" cy="27368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26321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87338"/>
            <a:ext cx="1893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9" name="AutoShape 7"/>
          <p:cNvSpPr>
            <a:spLocks noChangeArrowheads="1"/>
          </p:cNvSpPr>
          <p:nvPr/>
        </p:nvSpPr>
        <p:spPr bwMode="auto">
          <a:xfrm rot="-2225631">
            <a:off x="4346575" y="2987675"/>
            <a:ext cx="381000" cy="2971800"/>
          </a:xfrm>
          <a:prstGeom prst="upArrow">
            <a:avLst>
              <a:gd name="adj1" fmla="val 50000"/>
              <a:gd name="adj2" fmla="val 1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 rot="3970450">
            <a:off x="5805487" y="4797426"/>
            <a:ext cx="371475" cy="1193800"/>
          </a:xfrm>
          <a:prstGeom prst="up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6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1480" grpId="0" animBg="1"/>
      <p:bldP spid="361481" grpId="0" animBg="1"/>
      <p:bldP spid="361485" grpId="0" animBg="1"/>
      <p:bldP spid="361489" grpId="0" animBg="1"/>
      <p:bldP spid="361491" grpId="0" animBg="1"/>
      <p:bldP spid="361493" grpId="0" animBg="1"/>
      <p:bldP spid="361494" grpId="0" animBg="1"/>
      <p:bldP spid="361500" grpId="0" animBg="1"/>
      <p:bldP spid="361496" grpId="0" animBg="1"/>
      <p:bldP spid="23" grpId="0" animBg="1"/>
      <p:bldP spid="36147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3"/>
            <a:ext cx="9036496" cy="99008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بيضة واحدة ...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49" y="1360714"/>
            <a:ext cx="9152549" cy="54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36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3205"/>
            <a:ext cx="9036496" cy="1026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توزيع المخاطر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73" y="1879599"/>
            <a:ext cx="9316387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78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761" y="-1"/>
            <a:ext cx="4983239" cy="373742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0"/>
            <a:ext cx="3756925" cy="296765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إذا امتلأت السحب مطراً تريقه على الأرض.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11: 3أ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824647" y="-42768"/>
            <a:ext cx="4319353" cy="296765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وإذا وقعت الشجرة نحو الجنوب أو نحو الشمال، ففي الموضع حيث تقع الشجرة هناك تكون.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11: 3ب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38614"/>
            <a:ext cx="4395211" cy="29228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075" y="5079998"/>
            <a:ext cx="9036496" cy="159657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endParaRPr lang="ar-JO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إن تدبير الله يسيطر على كل شيء لا نستطيع السيطرة عليه – لذا أعط بسخاء واستثمر بحكمة.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548891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89000" indent="-889000" algn="r" rtl="1">
              <a:defRPr/>
            </a:pP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1. أعط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بسخاء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واستثمر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بحكمة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 (11: 1-3)</a:t>
            </a:r>
            <a:r>
              <a:rPr lang="en-US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9747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64274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مستقبلنا غير المؤكد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629"/>
            <a:ext cx="9149024" cy="442322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2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المال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1-3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80334" y="1418847"/>
            <a:ext cx="3768690" cy="195572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العمل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4-6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24" y="39988"/>
            <a:ext cx="9144000" cy="96739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جامعة 11: 1-6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408"/>
            <a:ext cx="9144000" cy="5486400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01208"/>
            <a:ext cx="8820472" cy="14528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720000" indent="-720000" algn="r" rtl="1">
              <a:defRPr/>
            </a:pPr>
            <a:r>
              <a:rPr lang="ar-JO" sz="4800" dirty="0">
                <a:effectLst/>
                <a:ea typeface="ＭＳ Ｐゴシック" charset="0"/>
                <a:cs typeface="Arial" panose="020B0604020202020204" pitchFamily="34" charset="0"/>
              </a:rPr>
              <a:t>2. اعمل </a:t>
            </a:r>
            <a:r>
              <a:rPr lang="ar-JO" sz="4800" dirty="0">
                <a:solidFill>
                  <a:srgbClr val="FFFF00"/>
                </a:solidFill>
                <a:effectLst/>
                <a:ea typeface="ＭＳ Ｐゴシック" charset="0"/>
                <a:cs typeface="Arial" panose="020B0604020202020204" pitchFamily="34" charset="0"/>
              </a:rPr>
              <a:t>بجد</a:t>
            </a:r>
            <a:r>
              <a:rPr lang="ar-JO" sz="4800" dirty="0">
                <a:effectLst/>
                <a:ea typeface="ＭＳ Ｐゴシック" charset="0"/>
                <a:cs typeface="Arial" panose="020B0604020202020204" pitchFamily="34" charset="0"/>
              </a:rPr>
              <a:t> بسبب المستقبل غير المؤكد (11: 4-6)</a:t>
            </a:r>
            <a:r>
              <a:rPr lang="en-US" sz="4800" dirty="0">
                <a:effectLst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19186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7" y="0"/>
            <a:ext cx="91318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95" y="4377123"/>
            <a:ext cx="3314699" cy="248087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44" y="4377123"/>
            <a:ext cx="4430138" cy="248087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173" y="116632"/>
            <a:ext cx="3314699" cy="481045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rtl="1">
              <a:defRPr/>
            </a:pPr>
            <a:r>
              <a:rPr lang="ar-SA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جامعة ١١ : ٤</a:t>
            </a:r>
            <a:br>
              <a:rPr lang="en-US" sz="40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br>
              <a:rPr lang="ar-SA" sz="28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من يرصد الريح لا يزرع ومن يراقب السحب لا يحصد</a:t>
            </a:r>
            <a:r>
              <a:rPr lang="ar-SA" sz="48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21042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16714"/>
            <a:ext cx="9144000" cy="191452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الكسل أو المماطلة لا يفيدان شيئاً         (11: 4)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34110" cy="49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70286"/>
            <a:ext cx="9144000" cy="144281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SA" sz="54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الكسل</a:t>
            </a:r>
            <a:endParaRPr lang="en-US" sz="5400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1476" cy="5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35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الحذرة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38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6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6350"/>
            <a:ext cx="5715000" cy="5969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20979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الكسل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167334"/>
            <a:ext cx="9144000" cy="56824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 تحريك التلفاز أم الجسد أصعب؟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57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109252"/>
            <a:ext cx="9144000" cy="72969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لكن العصا قد اعترضت طريقي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776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الكسل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4781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43"/>
            <a:ext cx="8382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247495"/>
            <a:ext cx="9144000" cy="59145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يمكن أن تتخذ أشكالاً عديدة وغريبة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776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الكسل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9443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1124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944805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هناك عذر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571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0534" y="25916"/>
            <a:ext cx="10254534" cy="6832083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116632"/>
            <a:ext cx="4571999" cy="6741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أنك لست تعلم ما هي طريق الريح ...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62" y="-1"/>
            <a:ext cx="5823348" cy="6012945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88857" y="116632"/>
            <a:ext cx="3955142" cy="67413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... ولا كيف العظام في بطن الحبلى، كذلك لا تعلم أعمال الله الذي يصنع الجميع.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(11: 5)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57444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92"/>
            <a:ext cx="9144000" cy="5147187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223224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الصباح ازرع زرعك، وفي المساء لا ترخ يدك، لأنك لا تعلم أيهما ينمو: هذا أو ذاك، أو أن يكون كلاهما جيدين سواء (11: 6)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4675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أعطانا الله هذه الخدمات في آسيا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88822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WorldVenture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قائد حقل سنغافورة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JETS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أستاذ تفسير الكتاب المقدس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Adjunct Professor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أستاذ مساعد للتعليم في 12 دولة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The Bible…Basically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مدير الترجمة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مؤسس الموقع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Amman International Church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واعظ على فترات متقطعة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5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79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3634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5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4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23008"/>
            <a:ext cx="9144000" cy="151751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الحذرة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9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429"/>
            <a:ext cx="9184520" cy="6295571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720"/>
            <a:ext cx="9144000" cy="22322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كيف يجب أن يؤثر عليك </a:t>
            </a:r>
            <a:b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مستقبلك </a:t>
            </a:r>
            <a:r>
              <a:rPr lang="ar-JO" sz="660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غير المؤكد</a:t>
            </a:r>
            <a:r>
              <a:rPr lang="ar-JO" sz="6600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؟</a:t>
            </a:r>
            <a:endParaRPr lang="en-US" sz="6600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2133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2145"/>
            <a:ext cx="9129395" cy="512906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880430"/>
            <a:ext cx="9144000" cy="186009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أعط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بسخاء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، استثمر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بحكمة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واعمل </a:t>
            </a:r>
            <a:r>
              <a:rPr lang="ar-JO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بجد</a:t>
            </a: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  <a:b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effectLst>
                  <a:glow rad="1270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بما أنك لا تعرف مستقبلك</a:t>
            </a:r>
            <a:endParaRPr lang="en-US" dirty="0">
              <a:effectLst>
                <a:glow rad="127000">
                  <a:schemeClr val="tx1"/>
                </a:glow>
              </a:effectLst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2142" y="36287"/>
            <a:ext cx="8857251" cy="18600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الفكرة الرئيسية في 11: 1-6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03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319"/>
            <a:ext cx="9132548" cy="6878319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573" y="3719287"/>
            <a:ext cx="8548891" cy="312056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89000" indent="-889000" algn="r" rtl="1">
              <a:defRPr/>
            </a:pP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1. أعط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بسخاء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واستثمر </a:t>
            </a:r>
            <a:r>
              <a:rPr lang="ar-JO" sz="5400" dirty="0">
                <a:solidFill>
                  <a:srgbClr val="FFFF00"/>
                </a:solidFill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بحكمة</a:t>
            </a:r>
            <a:r>
              <a:rPr lang="ar-JO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 (11: 1-3)</a:t>
            </a:r>
            <a:r>
              <a:rPr lang="en-US" sz="5400" dirty="0">
                <a:effectLst>
                  <a:glow rad="431800">
                    <a:schemeClr val="tx1"/>
                  </a:glow>
                </a:effectLst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614808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408"/>
            <a:ext cx="9144000" cy="5486400"/>
          </a:xfrm>
          <a:prstGeom prst="rect">
            <a:avLst/>
          </a:prstGeom>
        </p:spPr>
      </p:pic>
      <p:sp>
        <p:nvSpPr>
          <p:cNvPr id="14950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01208"/>
            <a:ext cx="8820472" cy="14528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89000" indent="-889000" algn="r" rtl="1">
              <a:defRPr/>
            </a:pPr>
            <a:r>
              <a:rPr lang="ar-JO" sz="4800" dirty="0">
                <a:effectLst/>
                <a:ea typeface="ＭＳ Ｐゴシック" charset="0"/>
                <a:cs typeface="Arial" panose="020B0604020202020204" pitchFamily="34" charset="0"/>
              </a:rPr>
              <a:t>2. اعمل </a:t>
            </a:r>
            <a:r>
              <a:rPr lang="ar-JO" sz="4800" dirty="0">
                <a:solidFill>
                  <a:srgbClr val="FFFF00"/>
                </a:solidFill>
                <a:effectLst/>
                <a:ea typeface="ＭＳ Ｐゴシック" charset="0"/>
                <a:cs typeface="Arial" panose="020B0604020202020204" pitchFamily="34" charset="0"/>
              </a:rPr>
              <a:t>بجد</a:t>
            </a:r>
            <a:r>
              <a:rPr lang="ar-JO" sz="4800" dirty="0">
                <a:effectLst/>
                <a:ea typeface="ＭＳ Ｐゴシック" charset="0"/>
                <a:cs typeface="Arial" panose="020B0604020202020204" pitchFamily="34" charset="0"/>
              </a:rPr>
              <a:t> بسبب المستقبل غير المؤكد (11: 4-6)</a:t>
            </a:r>
            <a:r>
              <a:rPr lang="en-US" sz="4800" dirty="0">
                <a:effectLst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19146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5" y="24841"/>
            <a:ext cx="9207820" cy="6833159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03096"/>
            <a:ext cx="9144000" cy="163742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2921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إذاً كيف يجب أن أعيش في ضوء مستقبلي غير المؤكد؟</a:t>
            </a:r>
            <a:endParaRPr lang="en-US" b="1" dirty="0">
              <a:effectLst>
                <a:glow rad="2921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44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18" y="80346"/>
            <a:ext cx="9036496" cy="150773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لقد أخطأ والتر ميتي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0" y="1624371"/>
            <a:ext cx="9271000" cy="5233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810">
            <a:off x="1227182" y="-40473"/>
            <a:ext cx="6858000" cy="67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10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9410" y="331816"/>
            <a:ext cx="7745371" cy="640870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اعمل شيئاً واحداً يخيفك</a:t>
            </a:r>
            <a:b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كل يوم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51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00987"/>
            <a:ext cx="9144000" cy="9673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Don</a:t>
            </a:r>
            <a:r>
              <a:rPr lang="fr-FR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 be regular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32" y="0"/>
            <a:ext cx="920804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51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0628"/>
            <a:ext cx="9036496" cy="6777372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181" y="116633"/>
            <a:ext cx="9036496" cy="156533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7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أعطِ بسخاء</a:t>
            </a:r>
            <a:endParaRPr lang="en-US" sz="72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7414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Box 13"/>
          <p:cNvSpPr txBox="1">
            <a:spLocks noChangeArrowheads="1"/>
          </p:cNvSpPr>
          <p:nvPr/>
        </p:nvSpPr>
        <p:spPr bwMode="auto">
          <a:xfrm>
            <a:off x="0" y="38100"/>
            <a:ext cx="91440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الأمور المالية 2007-2014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CIC Finances 2007-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566"/>
            <a:ext cx="9144000" cy="5861785"/>
          </a:xfrm>
          <a:prstGeom prst="rect">
            <a:avLst/>
          </a:prstGeom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563" y="6151562"/>
            <a:ext cx="9144000" cy="706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899592" y="6151562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07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799692" y="6151562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08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699792" y="6151562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09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3599892" y="6169693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10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499992" y="6169693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11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5400092" y="6169693"/>
            <a:ext cx="1007555" cy="706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12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300192" y="6151454"/>
            <a:ext cx="1664522" cy="7246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  <a:buClr>
                <a:schemeClr val="tx2"/>
              </a:buClr>
              <a:buSzPct val="80000"/>
              <a:buFont typeface="Wingdings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FFFFFF"/>
                </a:solidFill>
              </a:rPr>
              <a:t>13-14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Rectangular Callout 2"/>
          <p:cNvSpPr/>
          <p:nvPr/>
        </p:nvSpPr>
        <p:spPr bwMode="auto">
          <a:xfrm>
            <a:off x="7226150" y="466804"/>
            <a:ext cx="1751795" cy="2123994"/>
          </a:xfrm>
          <a:prstGeom prst="wedgeRectCallout">
            <a:avLst>
              <a:gd name="adj1" fmla="val -71666"/>
              <a:gd name="adj2" fmla="val 51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6150" y="527281"/>
            <a:ext cx="1751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تفوق المصاريف الدخل 1000$/شهرياً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CIC Finances</a:t>
            </a:r>
          </a:p>
        </p:txBody>
      </p:sp>
    </p:spTree>
    <p:extLst>
      <p:ext uri="{BB962C8B-B14F-4D97-AF65-F5344CB8AC3E}">
        <p14:creationId xmlns:p14="http://schemas.microsoft.com/office/powerpoint/2010/main" val="167648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Cautious Life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69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622300"/>
            <a:ext cx="8432800" cy="56134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3"/>
            <a:ext cx="9036496" cy="77583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فلسي الأرملة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071" y="4034047"/>
            <a:ext cx="4235928" cy="28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77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1188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06794" y="2219732"/>
            <a:ext cx="5437205" cy="45207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قد يكون هذا قليلاً، ولكن إذا كان هذا كل ما لديك، فهذا يكفي            (مرقس 41:12-44)</a:t>
            </a: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317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 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285213" cy="68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5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389927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"وعْظُ العهد القديم"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300" rtl="1" eaLnBrk="1" hangingPunct="1"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500"/>
            <a:ext cx="8229600" cy="5715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المغامرة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3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المغامرة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3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7"/>
            <a:ext cx="9144000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2" y="514893"/>
            <a:ext cx="8255000" cy="4648200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الحياة المغامرة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79138"/>
      </p:ext>
    </p:extLst>
  </p:cSld>
  <p:clrMapOvr>
    <a:masterClrMapping/>
  </p:clrMapOvr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2179</Words>
  <Application>Microsoft Macintosh PowerPoint</Application>
  <PresentationFormat>On-screen Show (4:3)</PresentationFormat>
  <Paragraphs>295</Paragraphs>
  <Slides>64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ＭＳ Ｐゴシック</vt:lpstr>
      <vt:lpstr>Arial</vt:lpstr>
      <vt:lpstr>Calibri</vt:lpstr>
      <vt:lpstr>Comic Sans MS</vt:lpstr>
      <vt:lpstr>Times New Roman</vt:lpstr>
      <vt:lpstr>Wingdings</vt:lpstr>
      <vt:lpstr>49_Blank Presentation</vt:lpstr>
      <vt:lpstr>Blank Presentation</vt:lpstr>
      <vt:lpstr>Beam</vt:lpstr>
      <vt:lpstr>1_Blank Presentation</vt:lpstr>
      <vt:lpstr>42_Default Design</vt:lpstr>
      <vt:lpstr>Chart</vt:lpstr>
      <vt:lpstr>ماذا تفعل  مع مستقبل  غير مؤكد؟</vt:lpstr>
      <vt:lpstr>The Secret Life of Walter Mitty Trailer</vt:lpstr>
      <vt:lpstr>الحياة الحذرة</vt:lpstr>
      <vt:lpstr>الحياة الحذرة</vt:lpstr>
      <vt:lpstr>الحياة الحذرة</vt:lpstr>
      <vt:lpstr>The Cautious Life</vt:lpstr>
      <vt:lpstr>الحياة المغامرة</vt:lpstr>
      <vt:lpstr>الحياة المغامرة</vt:lpstr>
      <vt:lpstr>الحياة المغامرة</vt:lpstr>
      <vt:lpstr>الحياة المغامرة</vt:lpstr>
      <vt:lpstr>الحياة المغامرة</vt:lpstr>
      <vt:lpstr>العودة إلى المستقبل</vt:lpstr>
      <vt:lpstr>Hope… Change…</vt:lpstr>
      <vt:lpstr>Pulpit Freedom Sunday</vt:lpstr>
      <vt:lpstr>ماذا سيحدث للزواج؟</vt:lpstr>
      <vt:lpstr>أوكرانيا</vt:lpstr>
      <vt:lpstr> كيف يؤثر  عليك المستقبل غير المؤكد؟</vt:lpstr>
      <vt:lpstr>كيف يجب أن يؤثر عليك  مستقبلك غير المؤكد؟</vt:lpstr>
      <vt:lpstr>عِش لا تكن             موجوداً فقط</vt:lpstr>
      <vt:lpstr>مستقبلنا غير المؤكد</vt:lpstr>
      <vt:lpstr>1. أعط بسخاء واستثمر بحكمة  (11: 1-3) </vt:lpstr>
      <vt:lpstr>ارم خبزك  على وجه المياه  فإنك تجده  بعد أيام كثيرة (11: 1) فاندايك</vt:lpstr>
      <vt:lpstr>عطاء الإرساليات</vt:lpstr>
      <vt:lpstr>أعط نصيباً لسبعة ولثمانية أيضاً لأنك لست تعلم أي شر يكون على الأرض (11: 2)</vt:lpstr>
      <vt:lpstr>لا تضع كل البيض الذي لديك            في سلة واحدة.</vt:lpstr>
      <vt:lpstr>لا تضع كل البيض الذي لديك            في سلة واحدة.</vt:lpstr>
      <vt:lpstr>مستقبل غير مؤكد</vt:lpstr>
      <vt:lpstr>التنويع</vt:lpstr>
      <vt:lpstr>Diversify Investments</vt:lpstr>
      <vt:lpstr>دعم إرساليات الطرق المتقاطعة 2014</vt:lpstr>
      <vt:lpstr>بيضة واحدة ...</vt:lpstr>
      <vt:lpstr>توزيع المخاطر</vt:lpstr>
      <vt:lpstr>إذا امتلأت السحب مطراً تريقه على الأرض.  (11: 3أ)</vt:lpstr>
      <vt:lpstr>1. أعط بسخاء واستثمر بحكمة  (11: 1-3) </vt:lpstr>
      <vt:lpstr>مستقبلنا غير المؤكد</vt:lpstr>
      <vt:lpstr>2. اعمل بجد بسبب المستقبل غير المؤكد (11: 4-6) </vt:lpstr>
      <vt:lpstr>جامعة ١١ : ٤  من يرصد الريح لا يزرع ومن يراقب السحب لا يحصد </vt:lpstr>
      <vt:lpstr>الكسل أو المماطلة لا يفيدان شيئاً         (11: 4)</vt:lpstr>
      <vt:lpstr>الكسل</vt:lpstr>
      <vt:lpstr>الكسل</vt:lpstr>
      <vt:lpstr>الكسل</vt:lpstr>
      <vt:lpstr>الكسل</vt:lpstr>
      <vt:lpstr>ليس هناك عذر</vt:lpstr>
      <vt:lpstr>كما أنك لست تعلم ما هي طريق الريح ...</vt:lpstr>
      <vt:lpstr>... ولا كيف العظام في بطن الحبلى، كذلك لا تعلم أعمال الله الذي يصنع الجميع. (11: 5)</vt:lpstr>
      <vt:lpstr>في الصباح ازرع زرعك، وفي المساء لا ترخ يدك، لأنك لا تعلم أيهما ينمو: هذا أو ذاك، أو أن يكون كلاهما جيدين سواء (11: 6)</vt:lpstr>
      <vt:lpstr>أعطانا الله هذه الخدمات في آسيا</vt:lpstr>
      <vt:lpstr>www.cicfamily.com</vt:lpstr>
      <vt:lpstr>www.cicfamily.com</vt:lpstr>
      <vt:lpstr>كيف يجب أن يؤثر عليك  مستقبلك غير المؤكد؟</vt:lpstr>
      <vt:lpstr>أعط بسخاء، استثمر بحكمة واعمل بجد  بما أنك لا تعرف مستقبلك</vt:lpstr>
      <vt:lpstr>1. أعط بسخاء واستثمر بحكمة  (11: 1-3) </vt:lpstr>
      <vt:lpstr>2. اعمل بجد بسبب المستقبل غير المؤكد (11: 4-6) </vt:lpstr>
      <vt:lpstr>إذاً كيف يجب أن أعيش في ضوء مستقبلي غير المؤكد؟</vt:lpstr>
      <vt:lpstr>لقد أخطأ والتر ميتي</vt:lpstr>
      <vt:lpstr>اعمل شيئاً واحداً يخيفك كل يوم</vt:lpstr>
      <vt:lpstr>Don't be regular</vt:lpstr>
      <vt:lpstr>أعطِ بسخاء</vt:lpstr>
      <vt:lpstr>CIC Finances</vt:lpstr>
      <vt:lpstr>فلسي الأرملة</vt:lpstr>
      <vt:lpstr>قد يكون هذا قليلاً، ولكن إذا كان هذا كل ما لديك، فهذا يكفي            (مرقس 41:12-44) </vt:lpstr>
      <vt:lpstr>A Sign</vt:lpstr>
      <vt:lpstr>Black</vt:lpstr>
      <vt:lpstr>الرابط للعرض التقديميِّ "وعْظُ العهد القديم" متاحٌ على الموقع الإلكترونيّ: 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118</cp:revision>
  <dcterms:created xsi:type="dcterms:W3CDTF">2014-08-02T06:39:19Z</dcterms:created>
  <dcterms:modified xsi:type="dcterms:W3CDTF">2024-05-30T15:16:41Z</dcterms:modified>
</cp:coreProperties>
</file>