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257" r:id="rId2"/>
    <p:sldId id="509" r:id="rId3"/>
    <p:sldId id="510" r:id="rId4"/>
    <p:sldId id="511" r:id="rId5"/>
    <p:sldId id="414" r:id="rId6"/>
    <p:sldId id="427" r:id="rId7"/>
    <p:sldId id="503" r:id="rId8"/>
    <p:sldId id="464" r:id="rId9"/>
    <p:sldId id="465" r:id="rId10"/>
    <p:sldId id="463" r:id="rId11"/>
    <p:sldId id="504" r:id="rId12"/>
    <p:sldId id="455" r:id="rId13"/>
    <p:sldId id="501" r:id="rId14"/>
    <p:sldId id="499" r:id="rId15"/>
    <p:sldId id="500" r:id="rId16"/>
    <p:sldId id="502" r:id="rId17"/>
    <p:sldId id="517" r:id="rId18"/>
    <p:sldId id="421" r:id="rId19"/>
    <p:sldId id="521" r:id="rId20"/>
    <p:sldId id="512" r:id="rId21"/>
    <p:sldId id="528" r:id="rId22"/>
    <p:sldId id="524" r:id="rId23"/>
    <p:sldId id="518" r:id="rId24"/>
    <p:sldId id="525" r:id="rId25"/>
    <p:sldId id="533" r:id="rId26"/>
    <p:sldId id="549" r:id="rId27"/>
    <p:sldId id="529" r:id="rId28"/>
    <p:sldId id="522" r:id="rId29"/>
    <p:sldId id="523" r:id="rId30"/>
    <p:sldId id="412" r:id="rId31"/>
    <p:sldId id="408" r:id="rId32"/>
    <p:sldId id="536" r:id="rId33"/>
    <p:sldId id="534" r:id="rId34"/>
    <p:sldId id="442" r:id="rId35"/>
    <p:sldId id="535" r:id="rId36"/>
    <p:sldId id="547" r:id="rId37"/>
    <p:sldId id="420" r:id="rId38"/>
    <p:sldId id="507" r:id="rId39"/>
    <p:sldId id="544" r:id="rId40"/>
    <p:sldId id="513" r:id="rId41"/>
    <p:sldId id="426" r:id="rId42"/>
    <p:sldId id="538" r:id="rId43"/>
    <p:sldId id="548" r:id="rId44"/>
    <p:sldId id="540" r:id="rId45"/>
    <p:sldId id="545" r:id="rId46"/>
    <p:sldId id="546" r:id="rId47"/>
    <p:sldId id="541" r:id="rId48"/>
    <p:sldId id="543" r:id="rId49"/>
    <p:sldId id="542" r:id="rId50"/>
    <p:sldId id="537" r:id="rId51"/>
    <p:sldId id="539" r:id="rId52"/>
    <p:sldId id="527" r:id="rId53"/>
    <p:sldId id="406" r:id="rId54"/>
    <p:sldId id="55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19543C"/>
    <a:srgbClr val="0A20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4" autoAdjust="0"/>
    <p:restoredTop sz="94249" autoAdjust="0"/>
  </p:normalViewPr>
  <p:slideViewPr>
    <p:cSldViewPr snapToGrid="0" snapToObjects="1">
      <p:cViewPr varScale="1">
        <p:scale>
          <a:sx n="72" d="100"/>
          <a:sy n="72" d="100"/>
        </p:scale>
        <p:origin x="1326" y="66"/>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ewser.com/user/3732/1/evann-gastaldo.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www.newser.com/story/148430/lonely-you-may-not-live-as-long.html" TargetMode="External"/><Relationship Id="rId4" Type="http://schemas.openxmlformats.org/officeDocument/2006/relationships/hyperlink" Target="http://www.newser.com/story/124136/amy-winehouse-dead-at-27-found-in-her-apartment.htm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One series on this book calls it, "How to Waste Your Life."  </a:t>
            </a:r>
          </a:p>
          <a:p>
            <a:r>
              <a:rPr lang="en-US" sz="1200" kern="1200" dirty="0">
                <a:solidFill>
                  <a:schemeClr val="tx1"/>
                </a:solidFill>
                <a:effectLst/>
                <a:latin typeface="+mn-lt"/>
                <a:ea typeface="+mn-ea"/>
                <a:cs typeface="+mn-cs"/>
              </a:rPr>
              <a:t>How?  All work, no play, or looking to work and wisdom for ultimate satisfaction</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unreliable nature</a:t>
            </a:r>
            <a:r>
              <a:rPr lang="en-US" sz="1200" kern="1200" dirty="0">
                <a:solidFill>
                  <a:schemeClr val="tx1"/>
                </a:solidFill>
                <a:effectLst/>
                <a:latin typeface="+mn-lt"/>
                <a:ea typeface="+mn-ea"/>
                <a:cs typeface="+mn-cs"/>
              </a:rPr>
              <a:t> of life hinders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9 verses we will address today continue that theme of "why 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always lead to success" with a third answer.  In a word, the answer is "fools."</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all need to know how to deal with fools.  There are plenty of them around.</a:t>
            </a:r>
          </a:p>
          <a:p>
            <a:r>
              <a:rPr lang="en-US" dirty="0">
                <a:cs typeface="ＭＳ Ｐゴシック" charset="0"/>
              </a:rPr>
              <a:t>My challenge in addressing this passage relevantly is to talk about fools without being foolish myself.  How specific should I be?  What one person thinks is a fool, another person considers a hero.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Despite the abundance of fools in our world, rarely do we describe foolishness for what it really is.  But Solomon </a:t>
            </a:r>
            <a:r>
              <a:rPr lang="en-US" dirty="0" err="1"/>
              <a:t>didn</a:t>
            </a:r>
            <a:r>
              <a:rPr lang="fr-FR" dirty="0"/>
              <a:t>'</a:t>
            </a:r>
            <a:r>
              <a:rPr lang="en-US" dirty="0"/>
              <a:t>t mince any words when he spoke of fools.  In fact, he paints a rather vivid picture of a fool in Ecclesiastes.</a:t>
            </a:r>
          </a:p>
          <a:p>
            <a:endParaRPr lang="en-US" dirty="0"/>
          </a:p>
          <a:p>
            <a:r>
              <a:rPr lang="en-US" dirty="0"/>
              <a:t>"In a day of soft diplomacy, straight-talk reality is rare.  It seems that most statements are now couched in diplomatic terms so as not to offend anyone…" (Swindoll, </a:t>
            </a:r>
            <a:r>
              <a:rPr lang="en-US" i="1" dirty="0"/>
              <a:t>LOTRE</a:t>
            </a:r>
            <a:r>
              <a:rPr lang="en-US" dirty="0"/>
              <a:t>, 298).</a:t>
            </a:r>
          </a:p>
          <a:p>
            <a:endParaRPr lang="en-US" dirty="0"/>
          </a:p>
          <a:p>
            <a:r>
              <a:rPr lang="en-US" dirty="0"/>
              <a:t>Solomon</a:t>
            </a:r>
            <a:r>
              <a:rPr lang="fr-FR" dirty="0"/>
              <a:t>'</a:t>
            </a:r>
            <a:r>
              <a:rPr lang="en-US" dirty="0"/>
              <a:t>s own son Adonijah qualified as a fool.</a:t>
            </a:r>
          </a:p>
          <a:p>
            <a:r>
              <a:rPr lang="en-US" dirty="0"/>
              <a:t>His other son Rehoboam also met the qualifications!</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can you </a:t>
            </a:r>
            <a:r>
              <a:rPr lang="en-US" sz="1200" i="1" kern="1200" dirty="0">
                <a:solidFill>
                  <a:schemeClr val="tx1"/>
                </a:solidFill>
                <a:effectLst/>
                <a:latin typeface="+mn-lt"/>
                <a:ea typeface="+mn-ea"/>
                <a:cs typeface="+mn-cs"/>
              </a:rPr>
              <a:t>identify</a:t>
            </a:r>
            <a:r>
              <a:rPr lang="en-US" sz="1200" kern="1200" dirty="0">
                <a:solidFill>
                  <a:schemeClr val="tx1"/>
                </a:solidFill>
                <a:effectLst/>
                <a:latin typeface="+mn-lt"/>
                <a:ea typeface="+mn-ea"/>
                <a:cs typeface="+mn-cs"/>
              </a:rPr>
              <a:t> a fool? Fortunately, Solomon gave us a…)</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I will speak on something I do not recall ever hearing a message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Fools!  We all have to deal with fools.</a:t>
            </a:r>
            <a:r>
              <a:rPr lang="en-SG" dirty="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Fools both speak and act in a way that ruins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Quality</a:t>
            </a:r>
            <a:r>
              <a:rPr lang="en-US" sz="1200" kern="1200" dirty="0">
                <a:solidFill>
                  <a:schemeClr val="tx1"/>
                </a:solidFill>
                <a:effectLst/>
                <a:latin typeface="+mn-lt"/>
                <a:ea typeface="+mn-ea"/>
                <a:cs typeface="+mn-cs"/>
              </a:rPr>
              <a:t>: Fools begin and end with foolishness (10:13).</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fool</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words start with stupidity—not sensibility (10:13a).</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fool</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words end with evil insanity—not good sense (10:13b).</a:t>
            </a:r>
            <a:endParaRPr lang="en-SG"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Quantity</a:t>
            </a:r>
            <a:r>
              <a:rPr lang="en-US" sz="1200" kern="1200" dirty="0">
                <a:solidFill>
                  <a:schemeClr val="tx1"/>
                </a:solidFill>
                <a:effectLst/>
                <a:latin typeface="+mn-lt"/>
                <a:ea typeface="+mn-ea"/>
                <a:cs typeface="+mn-cs"/>
              </a:rPr>
              <a:t>: Fools talk too much despite their ignorance of the future (10:14).</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Fools talk too much (10:14a).</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Fools talk on, despite being ignorant of the future like us all (10:14b).</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Fools talk on, despite being ignorant of what happens after they die (10:14c).</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Quality</a:t>
            </a:r>
            <a:r>
              <a:rPr lang="en-US" sz="1200" kern="1200" dirty="0">
                <a:solidFill>
                  <a:schemeClr val="tx1"/>
                </a:solidFill>
                <a:effectLst/>
                <a:latin typeface="+mn-lt"/>
                <a:ea typeface="+mn-ea"/>
                <a:cs typeface="+mn-cs"/>
              </a:rPr>
              <a:t>: Fools begin and end with foolishness (10:13).</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fool</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words start with stupidity—not sensibility (10:13a).</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fool</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words end with evil insanity—not good sense (10:13b).</a:t>
            </a:r>
            <a:endParaRPr lang="en-SG"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Quantity</a:t>
            </a:r>
            <a:r>
              <a:rPr lang="en-US" sz="1200" kern="1200" dirty="0">
                <a:solidFill>
                  <a:schemeClr val="tx1"/>
                </a:solidFill>
                <a:effectLst/>
                <a:latin typeface="+mn-lt"/>
                <a:ea typeface="+mn-ea"/>
                <a:cs typeface="+mn-cs"/>
              </a:rPr>
              <a:t>: Fools talk too much despite their ignorance of the future (10:14).</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Fools talk too much (10:14a).</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Fools talk on, despite being ignorant of the future like us all (10:14b).</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Fools talk on, despite being ignorant of what happens after they die (10:14c).</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Work so exhausts fools that they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do easy tasks (10:15)</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sometimes fools are workaholics instead.  I know a</a:t>
            </a:r>
            <a:r>
              <a:rPr lang="en-SG" sz="1200" kern="1200" baseline="0" dirty="0">
                <a:solidFill>
                  <a:schemeClr val="tx1"/>
                </a:solidFill>
                <a:effectLst/>
                <a:latin typeface="+mn-lt"/>
                <a:ea typeface="+mn-ea"/>
                <a:cs typeface="+mn-cs"/>
              </a:rPr>
              <a:t> Christian </a:t>
            </a:r>
            <a:r>
              <a:rPr lang="en-SG" sz="1200" kern="1200" dirty="0">
                <a:solidFill>
                  <a:schemeClr val="tx1"/>
                </a:solidFill>
                <a:effectLst/>
                <a:latin typeface="+mn-lt"/>
                <a:ea typeface="+mn-ea"/>
                <a:cs typeface="+mn-cs"/>
              </a:rPr>
              <a:t>man who worked for 17 years without taking a day off.  He lost his wife,</a:t>
            </a:r>
            <a:r>
              <a:rPr lang="en-SG" sz="1200" kern="1200" baseline="0" dirty="0">
                <a:solidFill>
                  <a:schemeClr val="tx1"/>
                </a:solidFill>
                <a:effectLst/>
                <a:latin typeface="+mn-lt"/>
                <a:ea typeface="+mn-ea"/>
                <a:cs typeface="+mn-cs"/>
              </a:rPr>
              <a:t> his kids, his health, and his faith.</a:t>
            </a:r>
          </a:p>
          <a:p>
            <a:endParaRPr lang="en-SG" sz="1200" kern="1200" baseline="0" dirty="0">
              <a:solidFill>
                <a:schemeClr val="tx1"/>
              </a:solidFill>
              <a:effectLst/>
              <a:latin typeface="+mn-lt"/>
              <a:ea typeface="+mn-ea"/>
              <a:cs typeface="+mn-cs"/>
            </a:endParaRPr>
          </a:p>
          <a:p>
            <a:r>
              <a:rPr lang="en-SG" sz="1200" kern="1200" baseline="0" dirty="0">
                <a:solidFill>
                  <a:schemeClr val="tx1"/>
                </a:solidFill>
                <a:effectLst/>
                <a:latin typeface="+mn-lt"/>
                <a:ea typeface="+mn-ea"/>
                <a:cs typeface="+mn-cs"/>
              </a:rPr>
              <a:t>Yet this text speaks of the lazy fool…</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Incompetent, undisciplined leaders hurt their subordinates (10:16)</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so true?</a:t>
            </a:r>
            <a:r>
              <a:rPr lang="en-SG" dirty="0">
                <a:effectLst/>
              </a:rPr>
              <a:t> </a:t>
            </a:r>
          </a:p>
          <a:p>
            <a:r>
              <a:rPr lang="en-SG" dirty="0">
                <a:effectLst/>
              </a:rPr>
              <a:t>The</a:t>
            </a:r>
            <a:r>
              <a:rPr lang="en-SG" baseline="0" dirty="0">
                <a:effectLst/>
              </a:rPr>
              <a:t> hurting begins too early in life for all of us.</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foolish leader ruins people and depletes their resources (10:18-19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foolish leader ruins people and depletes their resources (10:18-19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r>
              <a:rPr lang="en-US" sz="1200" b="1" kern="1200" dirty="0">
                <a:solidFill>
                  <a:schemeClr val="tx1"/>
                </a:solidFill>
                <a:effectLst/>
                <a:latin typeface="+mn-lt"/>
                <a:ea typeface="+mn-ea"/>
                <a:cs typeface="+mn-cs"/>
              </a:rPr>
              <a:t>Rock Stars Really Do Die Young(</a:t>
            </a:r>
            <a:r>
              <a:rPr lang="en-US" sz="1200" b="1" kern="1200" dirty="0" err="1">
                <a:solidFill>
                  <a:schemeClr val="tx1"/>
                </a:solidFill>
                <a:effectLst/>
                <a:latin typeface="+mn-lt"/>
                <a:ea typeface="+mn-ea"/>
                <a:cs typeface="+mn-cs"/>
              </a:rPr>
              <a:t>er</a:t>
            </a:r>
            <a:r>
              <a:rPr lang="en-US" sz="1200" b="1" kern="1200" dirty="0">
                <a:solidFill>
                  <a:schemeClr val="tx1"/>
                </a:solidFill>
                <a:effectLst/>
                <a:latin typeface="+mn-lt"/>
                <a:ea typeface="+mn-ea"/>
                <a:cs typeface="+mn-cs"/>
              </a:rPr>
              <a:t>)</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 not particularly vulnerable at 27, researcher notes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a:t>
            </a:r>
            <a:r>
              <a:rPr lang="en-US" sz="1200" u="sng" kern="1200" dirty="0">
                <a:solidFill>
                  <a:schemeClr val="tx1"/>
                </a:solidFill>
                <a:effectLst/>
                <a:latin typeface="+mn-lt"/>
                <a:ea typeface="+mn-ea"/>
                <a:cs typeface="+mn-cs"/>
                <a:hlinkClick r:id="rId3"/>
              </a:rPr>
              <a:t>Evann Gastaldo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Newser</a:t>
            </a:r>
            <a:r>
              <a:rPr lang="en-US" sz="1200" kern="1200" dirty="0">
                <a:solidFill>
                  <a:schemeClr val="tx1"/>
                </a:solidFill>
                <a:effectLst/>
                <a:latin typeface="+mn-lt"/>
                <a:ea typeface="+mn-ea"/>
                <a:cs typeface="+mn-cs"/>
              </a:rPr>
              <a:t> Staff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Posted Oct 29, 2014 8:20 AM CDT </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(Newser) – The idea that rock stars die young is actually true, according to a new study out of Australia. Though most rock stars don</a:t>
            </a:r>
            <a:r>
              <a:rPr lang="fr-FR"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t enter the so-called "27 Club," whose members all died at that age (Kurt Cobain, Jimi Hendrix, Janis Joplin, </a:t>
            </a:r>
            <a:r>
              <a:rPr lang="en-SG" sz="1200" u="sng" kern="1200" dirty="0">
                <a:solidFill>
                  <a:schemeClr val="tx1"/>
                </a:solidFill>
                <a:effectLst/>
                <a:latin typeface="+mn-lt"/>
                <a:ea typeface="+mn-ea"/>
                <a:cs typeface="+mn-cs"/>
                <a:hlinkClick r:id="rId4"/>
              </a:rPr>
              <a:t>Amy Winehouse</a:t>
            </a:r>
            <a:r>
              <a:rPr lang="en-SG" sz="1200" kern="1200" dirty="0">
                <a:solidFill>
                  <a:schemeClr val="tx1"/>
                </a:solidFill>
                <a:effectLst/>
                <a:latin typeface="+mn-lt"/>
                <a:ea typeface="+mn-ea"/>
                <a:cs typeface="+mn-cs"/>
              </a:rPr>
              <a:t>, Jim Morrison), the study finds that they do die much earlier than the average person. Researchers looked at 12,665 music industry deaths since 1950 and found that the average male musician lives just into his late 50s, while the average female musician lives only into her early 60s, the </a:t>
            </a:r>
            <a:r>
              <a:rPr lang="en-SG" sz="1200" i="1" kern="1200" dirty="0">
                <a:solidFill>
                  <a:schemeClr val="tx1"/>
                </a:solidFill>
                <a:effectLst/>
                <a:latin typeface="+mn-lt"/>
                <a:ea typeface="+mn-ea"/>
                <a:cs typeface="+mn-cs"/>
              </a:rPr>
              <a:t>Wall Street Journal</a:t>
            </a:r>
            <a:r>
              <a:rPr lang="en-SG" sz="1200" kern="1200" dirty="0">
                <a:solidFill>
                  <a:schemeClr val="tx1"/>
                </a:solidFill>
                <a:effectLst/>
                <a:latin typeface="+mn-lt"/>
                <a:ea typeface="+mn-ea"/>
                <a:cs typeface="+mn-cs"/>
              </a:rPr>
              <a:t> reports. Compare that to the average age of death for American men (75) and women (80) who are not in the industry. The study found that the rates of suicide, homicide, and fatal accidents are all significantly higher among rock stars than among the general population, the lead researcher writes at the </a:t>
            </a:r>
            <a:r>
              <a:rPr lang="en-SG" sz="1200" u="sng" kern="1200" dirty="0">
                <a:solidFill>
                  <a:schemeClr val="tx1"/>
                </a:solidFill>
                <a:effectLst/>
                <a:latin typeface="+mn-lt"/>
                <a:ea typeface="+mn-ea"/>
                <a:cs typeface="+mn-cs"/>
              </a:rPr>
              <a:t>Conversation</a:t>
            </a:r>
            <a:r>
              <a:rPr lang="en-SG" sz="1200" kern="1200" dirty="0">
                <a:solidFill>
                  <a:schemeClr val="tx1"/>
                </a:solidFill>
                <a:effectLst/>
                <a:latin typeface="+mn-lt"/>
                <a:ea typeface="+mn-ea"/>
                <a:cs typeface="+mn-cs"/>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Across the seven decades studied, popular musicians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lifespans were up to 25 years shorter than the comparable US population," she writes. Why? She thinks it has to do with the lifestyle. "The industry itself actually supports outrageous behavior. Drugs are very prevalent—young musicians often take uppers to perform and then party all night with alcohol and drugs," she tells the </a:t>
            </a:r>
            <a:r>
              <a:rPr lang="en-US" sz="1200" i="1" kern="1200" dirty="0">
                <a:solidFill>
                  <a:schemeClr val="tx1"/>
                </a:solidFill>
                <a:effectLst/>
                <a:latin typeface="+mn-lt"/>
                <a:ea typeface="+mn-ea"/>
                <a:cs typeface="+mn-cs"/>
              </a:rPr>
              <a:t>Journal</a:t>
            </a:r>
            <a:r>
              <a:rPr lang="en-US" sz="1200" kern="1200" dirty="0">
                <a:solidFill>
                  <a:schemeClr val="tx1"/>
                </a:solidFill>
                <a:effectLst/>
                <a:latin typeface="+mn-lt"/>
                <a:ea typeface="+mn-ea"/>
                <a:cs typeface="+mn-cs"/>
              </a:rPr>
              <a:t>. Add that to the general stress of touring, and you have a recipe for disaster—particularly because the industry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provide enough emotional support, she says. Rock stars "dream of being at the peak and that all of their psychological problems will somehow be relieved by adoration and squillions of dollars. What they actually come to is a sense of emptiness and an incredibly demanding lifestyle, where everybody is telling them what to do." (</a:t>
            </a:r>
            <a:r>
              <a:rPr lang="en-US" sz="1200" u="sng" kern="1200" dirty="0">
                <a:solidFill>
                  <a:schemeClr val="tx1"/>
                </a:solidFill>
                <a:effectLst/>
                <a:latin typeface="+mn-lt"/>
                <a:ea typeface="+mn-ea"/>
                <a:cs typeface="+mn-cs"/>
                <a:hlinkClick r:id="rId5"/>
              </a:rPr>
              <a:t>Lonely people also may not live as long</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Oftentimes these fools get to the top—not through their own doing, but due to favoritism by someone with power</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has been epitomized by the famous "post turtle."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seen the major part of this passage now that describes the fool.  If your leaders were placed by favoritism and showed the destructive speech and actions of a fool,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 be tempting to criticize them.  Solomon, aware of such a strong temptation, warns against speaking evil of inadequate leaders.</a:t>
            </a:r>
            <a:r>
              <a:rPr lang="en-SG" dirty="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been a fool this very week! </a:t>
            </a:r>
          </a:p>
          <a:p>
            <a:r>
              <a:rPr lang="en-US" sz="1200" kern="1200" dirty="0">
                <a:solidFill>
                  <a:schemeClr val="tx1"/>
                </a:solidFill>
                <a:effectLst/>
                <a:latin typeface="+mn-lt"/>
                <a:ea typeface="+mn-ea"/>
                <a:cs typeface="+mn-cs"/>
              </a:rPr>
              <a:t>So I can speak with </a:t>
            </a:r>
            <a:r>
              <a:rPr lang="en-US" sz="1200" i="1" kern="1200" dirty="0">
                <a:solidFill>
                  <a:schemeClr val="tx1"/>
                </a:solidFill>
                <a:effectLst/>
                <a:latin typeface="+mn-lt"/>
                <a:ea typeface="+mn-ea"/>
                <a:cs typeface="+mn-cs"/>
              </a:rPr>
              <a:t>experience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Watch your tongue concerning your boss—or it might bite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 not curse a man in authority even in the privacy of your bedroom (10:20a)</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t>
            </a:r>
            <a:r>
              <a:rPr lang="en-US" sz="1200" kern="1200" dirty="0" err="1">
                <a:solidFill>
                  <a:schemeClr val="tx1"/>
                </a:solidFill>
                <a:effectLst/>
                <a:latin typeface="+mn-lt"/>
                <a:ea typeface="+mn-ea"/>
                <a:cs typeface="+mn-cs"/>
              </a:rPr>
              <a:t>shouldn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curse authorities because an unknown source may reveal our criticisms (10:20b)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let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return to where we started with the question, how should we deal with a fool?  The answer?)</a:t>
            </a:r>
            <a:r>
              <a:rPr lang="en-SG" dirty="0">
                <a:effectLst/>
              </a:rPr>
              <a:t> </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When it comes to the superior</a:t>
            </a:r>
            <a:r>
              <a:rPr lang="en-US" baseline="0" dirty="0">
                <a:cs typeface="ＭＳ Ｐゴシック" charset="0"/>
              </a:rPr>
              <a:t> with whom you disagree…</a:t>
            </a:r>
          </a:p>
          <a:p>
            <a:r>
              <a:rPr lang="en-US" sz="1200" kern="1200" dirty="0">
                <a:solidFill>
                  <a:schemeClr val="tx1"/>
                </a:solidFill>
                <a:effectLst/>
                <a:latin typeface="+mn-lt"/>
                <a:ea typeface="+mn-ea"/>
                <a:cs typeface="+mn-cs"/>
              </a:rPr>
              <a:t>Keep your thoughts to yourself!</a:t>
            </a:r>
            <a:r>
              <a:rPr lang="en-SG" dirty="0">
                <a:effectLst/>
              </a:rPr>
              <a:t>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Solomon first described the fool</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destructive speech and actions.</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Solomon then warned you to keep criticisms of your foolish leader to yourself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Watch your tongue concerning your boss—or it might bite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Have you been critical of your church leaders, even in private?</a:t>
            </a:r>
          </a:p>
          <a:p>
            <a:r>
              <a:rPr lang="en-US" dirty="0">
                <a:cs typeface="ＭＳ Ｐゴシック" charset="0"/>
              </a:rPr>
              <a:t>Do you join the company gossip about your boss?</a:t>
            </a:r>
          </a:p>
          <a:p>
            <a:r>
              <a:rPr lang="en-US" dirty="0">
                <a:cs typeface="ＭＳ Ｐゴシック" charset="0"/>
              </a:rPr>
              <a:t>How quickly do you judge the decisions of your PM, president, judges, government officials, or other leader?</a:t>
            </a:r>
          </a:p>
          <a:p>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should you do about hating your boss—or other superior—or even subordinate or relative</a:t>
            </a:r>
            <a:r>
              <a:rPr lang="en-US" baseline="0" dirty="0">
                <a:cs typeface="ＭＳ Ｐゴシック" charset="0"/>
              </a:rPr>
              <a:t> or someone else?</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good purpose has godless anger ever achieved?</a:t>
            </a:r>
            <a:r>
              <a:rPr lang="en-SG">
                <a:effectLst/>
              </a:rPr>
              <a:t> </a:t>
            </a:r>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If not, stay tuned!</a:t>
            </a:r>
            <a:r>
              <a:rPr lang="en-SG" dirty="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10: 12-20</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4425637" cy="429672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أن تكون   أحمقاً          مع الأحمق</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425637" y="0"/>
            <a:ext cx="4718364" cy="4296723"/>
          </a:xfrm>
          <a:prstGeom prst="rect">
            <a:avLst/>
          </a:prstGeom>
        </p:spPr>
      </p:pic>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6316"/>
            <a:ext cx="9144000" cy="140420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تقلل من قيمة العلاقات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7970" cy="5336316"/>
          </a:xfrm>
          <a:prstGeom prst="rect">
            <a:avLst/>
          </a:prstGeom>
        </p:spPr>
      </p:pic>
    </p:spTree>
    <p:extLst>
      <p:ext uri="{BB962C8B-B14F-4D97-AF65-F5344CB8AC3E}">
        <p14:creationId xmlns:p14="http://schemas.microsoft.com/office/powerpoint/2010/main" val="2933085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Our Study in Ecclesiastes</a:t>
            </a: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العمل والحكمة لا يدومان</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15888"/>
            <a:ext cx="9144000" cy="422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00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حكمة الجامعة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08000" y="1773238"/>
            <a:ext cx="2605088" cy="303688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عش </a:t>
            </a:r>
          </a:p>
          <a:p>
            <a:pPr defTabSz="914400">
              <a:defRPr/>
            </a:pPr>
            <a:r>
              <a:rPr lang="ar-JO" b="1" spc="-100" dirty="0">
                <a:solidFill>
                  <a:srgbClr val="000090"/>
                </a:solidFill>
                <a:ea typeface="ＭＳ Ｐゴシック" charset="0"/>
              </a:rPr>
              <a:t>جيداً</a:t>
            </a:r>
            <a:endParaRPr lang="en-US" b="1" spc="-100" dirty="0">
              <a:solidFill>
                <a:srgbClr val="000090"/>
              </a:solidFill>
              <a:ea typeface="ＭＳ Ｐゴシック" charset="0"/>
            </a:endParaRPr>
          </a:p>
        </p:txBody>
      </p:sp>
      <p:sp>
        <p:nvSpPr>
          <p:cNvPr id="5" name="Rectangle 2"/>
          <p:cNvSpPr txBox="1">
            <a:spLocks noChangeArrowheads="1"/>
          </p:cNvSpPr>
          <p:nvPr/>
        </p:nvSpPr>
        <p:spPr bwMode="auto">
          <a:xfrm>
            <a:off x="3316287" y="1773238"/>
            <a:ext cx="2605088" cy="303688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اضحك </a:t>
            </a:r>
          </a:p>
          <a:p>
            <a:pPr defTabSz="914400">
              <a:defRPr/>
            </a:pPr>
            <a:r>
              <a:rPr lang="ar-JO" b="1" spc="-100" dirty="0">
                <a:solidFill>
                  <a:srgbClr val="000090"/>
                </a:solidFill>
                <a:ea typeface="ＭＳ Ｐゴシック" charset="0"/>
              </a:rPr>
              <a:t>غالباً</a:t>
            </a:r>
            <a:endParaRPr lang="en-US" b="1" spc="-100" dirty="0">
              <a:solidFill>
                <a:srgbClr val="000090"/>
              </a:solidFill>
              <a:ea typeface="ＭＳ Ｐゴシック" charset="0"/>
            </a:endParaRPr>
          </a:p>
        </p:txBody>
      </p:sp>
      <p:sp>
        <p:nvSpPr>
          <p:cNvPr id="6" name="Rectangle 2"/>
          <p:cNvSpPr txBox="1">
            <a:spLocks noChangeArrowheads="1"/>
          </p:cNvSpPr>
          <p:nvPr/>
        </p:nvSpPr>
        <p:spPr bwMode="auto">
          <a:xfrm>
            <a:off x="6124575" y="1773238"/>
            <a:ext cx="2605088" cy="303688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أحبب </a:t>
            </a:r>
          </a:p>
          <a:p>
            <a:pPr defTabSz="914400">
              <a:defRPr/>
            </a:pPr>
            <a:r>
              <a:rPr lang="ar-JO" b="1" spc="-100" dirty="0">
                <a:solidFill>
                  <a:srgbClr val="000090"/>
                </a:solidFill>
                <a:ea typeface="ＭＳ Ｐゴシック" charset="0"/>
              </a:rPr>
              <a:t>كثيراً</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3239418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6764" y="4347808"/>
            <a:ext cx="8950476" cy="2277313"/>
          </a:xfrm>
          <a:effectLst>
            <a:outerShdw blurRad="63500" dist="35921" dir="2700000" algn="ctr" rotWithShape="0">
              <a:schemeClr val="tx2">
                <a:alpha val="74998"/>
              </a:schemeClr>
            </a:outerShdw>
          </a:effectLst>
        </p:spPr>
        <p:txBody>
          <a:bodyPr/>
          <a:lstStyle/>
          <a:p>
            <a:pPr>
              <a:defRPr/>
            </a:pP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المرة السابقة في جا 9: 10 – 10: 11</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لا تؤدي الحكمة دائماً إلى النجاح؟</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379508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p:spPr>
        <p:txBody>
          <a:bodyPr/>
          <a:lstStyle/>
          <a:p>
            <a:pPr marL="714375" indent="-714375" algn="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الحياة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غير عادلة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(9: 11 – 10: 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96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211680" y="483696"/>
            <a:ext cx="7707329" cy="2303607"/>
          </a:xfrm>
          <a:effectLst>
            <a:outerShdw blurRad="63500" dist="35921" dir="2700000" algn="ctr" rotWithShape="0">
              <a:schemeClr val="tx2">
                <a:alpha val="74998"/>
              </a:schemeClr>
            </a:outerShdw>
          </a:effectLst>
        </p:spPr>
        <p:txBody>
          <a:bodyPr/>
          <a:lstStyle/>
          <a:p>
            <a:pPr marL="900113" indent="-900113" algn="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الحياة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غير مؤكدة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(10: 8-11)</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65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9808"/>
            <a:ext cx="9144000" cy="610819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
            <a:ext cx="9144000" cy="1665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rgbClr val="000000"/>
                  </a:glow>
                </a:effectLst>
                <a:latin typeface="Arial" panose="020B0604020202020204" pitchFamily="34" charset="0"/>
                <a:ea typeface="ＭＳ Ｐゴシック" charset="0"/>
                <a:cs typeface="Arial" panose="020B0604020202020204" pitchFamily="34" charset="0"/>
              </a:rPr>
              <a:t>الحكمة لا تضمن النجاح </a:t>
            </a:r>
          </a:p>
          <a:p>
            <a:pPr>
              <a:defRPr/>
            </a:pPr>
            <a:r>
              <a:rPr lang="ar-JO" sz="4000" b="1" dirty="0">
                <a:effectLst>
                  <a:glow rad="127000">
                    <a:srgbClr val="000000"/>
                  </a:glow>
                </a:effectLst>
                <a:latin typeface="Arial" panose="020B0604020202020204" pitchFamily="34" charset="0"/>
                <a:ea typeface="ＭＳ Ｐゴシック" charset="0"/>
                <a:cs typeface="Arial" panose="020B0604020202020204" pitchFamily="34" charset="0"/>
              </a:rPr>
              <a:t>لأن الحياة غير عادلة وغير مؤكدة</a:t>
            </a:r>
            <a:endParaRPr lang="en-US" sz="4000" b="1" dirty="0">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44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0840" cy="6858000"/>
          </a:xfrm>
          <a:prstGeom prst="rect">
            <a:avLst/>
          </a:prstGeom>
        </p:spPr>
      </p:pic>
      <p:sp>
        <p:nvSpPr>
          <p:cNvPr id="900098" name="Rectangle 2"/>
          <p:cNvSpPr>
            <a:spLocks noGrp="1" noChangeArrowheads="1"/>
          </p:cNvSpPr>
          <p:nvPr>
            <p:ph type="ctrTitle"/>
          </p:nvPr>
        </p:nvSpPr>
        <p:spPr>
          <a:xfrm>
            <a:off x="0" y="4172244"/>
            <a:ext cx="9144000" cy="256828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نتعامل مع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الأحمق</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289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313"/>
            <a:ext cx="9144000" cy="7014207"/>
          </a:xfrm>
          <a:prstGeom prst="rect">
            <a:avLst/>
          </a:prstGeom>
        </p:spPr>
      </p:pic>
      <p:sp>
        <p:nvSpPr>
          <p:cNvPr id="900098" name="Rectangle 2"/>
          <p:cNvSpPr>
            <a:spLocks noGrp="1" noChangeArrowheads="1"/>
          </p:cNvSpPr>
          <p:nvPr>
            <p:ph type="ctrTitle"/>
          </p:nvPr>
        </p:nvSpPr>
        <p:spPr>
          <a:xfrm>
            <a:off x="288926" y="116632"/>
            <a:ext cx="8519957" cy="179816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حكمة سليمان</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بخصوص الحماقة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31107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6580"/>
            <a:ext cx="9143999" cy="1080120"/>
          </a:xfrm>
          <a:solidFill>
            <a:schemeClr val="tx1"/>
          </a:solidFill>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نصنا اليوم (جا 10: 12-20)</a:t>
            </a:r>
            <a:endParaRPr lang="en-US" b="1" dirty="0">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1720896"/>
            <a:ext cx="4801503" cy="5137104"/>
            <a:chOff x="0" y="1720896"/>
            <a:chExt cx="4801503" cy="5137104"/>
          </a:xfrm>
        </p:grpSpPr>
        <p:pic>
          <p:nvPicPr>
            <p:cNvPr id="2" name="Picture 1"/>
            <p:cNvPicPr>
              <a:picLocks noChangeAspect="1"/>
            </p:cNvPicPr>
            <p:nvPr/>
          </p:nvPicPr>
          <p:blipFill>
            <a:blip r:embed="rId3"/>
            <a:stretch>
              <a:fillRect/>
            </a:stretch>
          </p:blipFill>
          <p:spPr>
            <a:xfrm>
              <a:off x="0" y="3096823"/>
              <a:ext cx="4801503" cy="3761177"/>
            </a:xfrm>
            <a:prstGeom prst="rect">
              <a:avLst/>
            </a:prstGeom>
          </p:spPr>
        </p:pic>
        <p:sp>
          <p:nvSpPr>
            <p:cNvPr id="100357" name="TextBox 2"/>
            <p:cNvSpPr txBox="1">
              <a:spLocks noChangeArrowheads="1"/>
            </p:cNvSpPr>
            <p:nvPr/>
          </p:nvSpPr>
          <p:spPr bwMode="auto">
            <a:xfrm>
              <a:off x="0" y="1720896"/>
              <a:ext cx="4801503"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4000" b="1" dirty="0">
                  <a:solidFill>
                    <a:srgbClr val="000000"/>
                  </a:solidFill>
                  <a:latin typeface="Arial" panose="020B0604020202020204" pitchFamily="34" charset="0"/>
                  <a:cs typeface="Arial" panose="020B0604020202020204" pitchFamily="34" charset="0"/>
                </a:rPr>
                <a:t>كيف </a:t>
              </a:r>
              <a:r>
                <a:rPr lang="ar-JO" sz="4000" b="1" dirty="0">
                  <a:solidFill>
                    <a:srgbClr val="FF0000"/>
                  </a:solidFill>
                  <a:latin typeface="Arial" panose="020B0604020202020204" pitchFamily="34" charset="0"/>
                  <a:cs typeface="Arial" panose="020B0604020202020204" pitchFamily="34" charset="0"/>
                </a:rPr>
                <a:t>تكتشف</a:t>
              </a:r>
              <a:r>
                <a:rPr lang="ar-JO" sz="4000" b="1" dirty="0">
                  <a:solidFill>
                    <a:srgbClr val="000000"/>
                  </a:solidFill>
                  <a:latin typeface="Arial" panose="020B0604020202020204" pitchFamily="34" charset="0"/>
                  <a:cs typeface="Arial" panose="020B0604020202020204" pitchFamily="34" charset="0"/>
                </a:rPr>
                <a:t> الأحمق؟</a:t>
              </a:r>
            </a:p>
            <a:p>
              <a:pPr algn="ctr" defTabSz="914400" eaLnBrk="0" fontAlgn="base" hangingPunct="0">
                <a:spcBef>
                  <a:spcPct val="0"/>
                </a:spcBef>
                <a:spcAft>
                  <a:spcPct val="0"/>
                </a:spcAft>
              </a:pPr>
              <a:r>
                <a:rPr lang="ar-JO" sz="4000" b="1" dirty="0">
                  <a:solidFill>
                    <a:srgbClr val="000000"/>
                  </a:solidFill>
                  <a:latin typeface="Arial" panose="020B0604020202020204" pitchFamily="34" charset="0"/>
                  <a:cs typeface="Arial" panose="020B0604020202020204" pitchFamily="34" charset="0"/>
                </a:rPr>
                <a:t>(12-19)</a:t>
              </a:r>
              <a:endParaRPr lang="en-US" sz="4000" b="1" dirty="0">
                <a:solidFill>
                  <a:srgbClr val="000000"/>
                </a:solidFill>
                <a:latin typeface="Arial" panose="020B0604020202020204" pitchFamily="34" charset="0"/>
                <a:cs typeface="Arial" panose="020B0604020202020204" pitchFamily="34" charset="0"/>
              </a:endParaRPr>
            </a:p>
          </p:txBody>
        </p:sp>
      </p:grpSp>
      <p:grpSp>
        <p:nvGrpSpPr>
          <p:cNvPr id="5" name="Group 4"/>
          <p:cNvGrpSpPr/>
          <p:nvPr/>
        </p:nvGrpSpPr>
        <p:grpSpPr>
          <a:xfrm>
            <a:off x="4248250" y="1903504"/>
            <a:ext cx="4801503" cy="4136385"/>
            <a:chOff x="4248250" y="1903504"/>
            <a:chExt cx="4801503" cy="4136385"/>
          </a:xfrm>
        </p:grpSpPr>
        <p:sp>
          <p:nvSpPr>
            <p:cNvPr id="6" name="TextBox 2"/>
            <p:cNvSpPr txBox="1">
              <a:spLocks noChangeArrowheads="1"/>
            </p:cNvSpPr>
            <p:nvPr/>
          </p:nvSpPr>
          <p:spPr bwMode="auto">
            <a:xfrm>
              <a:off x="4248250" y="4716450"/>
              <a:ext cx="4801503"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4000" b="1" dirty="0">
                  <a:solidFill>
                    <a:srgbClr val="000000"/>
                  </a:solidFill>
                  <a:latin typeface="Arial" panose="020B0604020202020204" pitchFamily="34" charset="0"/>
                  <a:cs typeface="Arial" panose="020B0604020202020204" pitchFamily="34" charset="0"/>
                </a:rPr>
                <a:t>كيف </a:t>
              </a:r>
              <a:r>
                <a:rPr lang="ar-JO" sz="4000" b="1" dirty="0">
                  <a:solidFill>
                    <a:srgbClr val="FF0000"/>
                  </a:solidFill>
                  <a:latin typeface="Arial" panose="020B0604020202020204" pitchFamily="34" charset="0"/>
                  <a:cs typeface="Arial" panose="020B0604020202020204" pitchFamily="34" charset="0"/>
                </a:rPr>
                <a:t>تتعامل</a:t>
              </a:r>
              <a:r>
                <a:rPr lang="ar-JO" sz="4000" b="1" dirty="0">
                  <a:solidFill>
                    <a:srgbClr val="000000"/>
                  </a:solidFill>
                  <a:latin typeface="Arial" panose="020B0604020202020204" pitchFamily="34" charset="0"/>
                  <a:cs typeface="Arial" panose="020B0604020202020204" pitchFamily="34" charset="0"/>
                </a:rPr>
                <a:t> مع ذلك؟</a:t>
              </a:r>
              <a:br>
                <a:rPr lang="en-US" sz="4000" b="1" dirty="0">
                  <a:solidFill>
                    <a:srgbClr val="000000"/>
                  </a:solidFill>
                  <a:latin typeface="Arial" panose="020B0604020202020204" pitchFamily="34" charset="0"/>
                  <a:cs typeface="Arial" panose="020B0604020202020204" pitchFamily="34" charset="0"/>
                </a:rPr>
              </a:br>
              <a:r>
                <a:rPr lang="en-US" sz="4000" b="1" dirty="0">
                  <a:solidFill>
                    <a:srgbClr val="000000"/>
                  </a:solidFill>
                  <a:latin typeface="Arial" panose="020B0604020202020204" pitchFamily="34" charset="0"/>
                  <a:cs typeface="Arial" panose="020B0604020202020204" pitchFamily="34" charset="0"/>
                </a:rPr>
                <a:t>(</a:t>
              </a:r>
              <a:r>
                <a:rPr lang="ar-JO" sz="4000" b="1" dirty="0">
                  <a:solidFill>
                    <a:srgbClr val="000000"/>
                  </a:solidFill>
                  <a:latin typeface="Arial" panose="020B0604020202020204" pitchFamily="34" charset="0"/>
                  <a:cs typeface="Arial" panose="020B0604020202020204" pitchFamily="34" charset="0"/>
                </a:rPr>
                <a:t>20</a:t>
              </a:r>
              <a:r>
                <a:rPr lang="en-US" sz="4000" b="1" dirty="0">
                  <a:solidFill>
                    <a:srgbClr val="00000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4"/>
            <a:stretch>
              <a:fillRect/>
            </a:stretch>
          </p:blipFill>
          <p:spPr>
            <a:xfrm>
              <a:off x="4744001" y="1903504"/>
              <a:ext cx="3810000" cy="2616200"/>
            </a:xfrm>
            <a:prstGeom prst="rect">
              <a:avLst/>
            </a:prstGeom>
          </p:spPr>
        </p:pic>
      </p:grpSp>
    </p:spTree>
    <p:extLst>
      <p:ext uri="{BB962C8B-B14F-4D97-AF65-F5344CB8AC3E}">
        <p14:creationId xmlns:p14="http://schemas.microsoft.com/office/powerpoint/2010/main" val="1130237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3817" y="116632"/>
            <a:ext cx="7253420" cy="6027677"/>
          </a:xfrm>
          <a:effectLst>
            <a:outerShdw blurRad="63500" dist="35921" dir="2700000" algn="ctr" rotWithShape="0">
              <a:schemeClr val="tx2">
                <a:alpha val="74998"/>
              </a:schemeClr>
            </a:outerShdw>
          </a:effectLst>
        </p:spPr>
        <p:txBody>
          <a:bodyPr anchor="ct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الحمقى</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4122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p:spPr>
        <p:txBody>
          <a:bodyPr/>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الوصف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كلام وأعمال    الأحمق مدمرة    (10: 12-19)</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4962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631" y="1862348"/>
            <a:ext cx="7104691" cy="4915558"/>
          </a:xfrm>
          <a:prstGeom prst="rect">
            <a:avLst/>
          </a:prstGeom>
        </p:spPr>
      </p:pic>
      <p:sp>
        <p:nvSpPr>
          <p:cNvPr id="900098" name="Rectangle 2"/>
          <p:cNvSpPr>
            <a:spLocks noGrp="1" noChangeArrowheads="1"/>
          </p:cNvSpPr>
          <p:nvPr>
            <p:ph type="ctrTitle"/>
          </p:nvPr>
        </p:nvSpPr>
        <p:spPr>
          <a:xfrm>
            <a:off x="0" y="20157"/>
            <a:ext cx="9144000" cy="1762050"/>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كلام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الأحمق مدمر (10: 12-14أ)</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3533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3181" y="148114"/>
            <a:ext cx="4468276" cy="2232247"/>
          </a:xfrm>
          <a:solidFill>
            <a:srgbClr val="00009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كلمات فم الحكيم نعمة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12أ)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94498" y="3039218"/>
            <a:ext cx="3809790" cy="3597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الكلمات الحكيمة تجلب الموافقة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092800" y="3039218"/>
            <a:ext cx="3809790" cy="3597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يتم تدمير الحمقى بكلماتهم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641401" y="148114"/>
            <a:ext cx="4468276" cy="2232247"/>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وشفتا الجاهل تبتلعانه.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12ب)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1018912">
            <a:off x="3873019" y="2704172"/>
            <a:ext cx="1741182" cy="923330"/>
          </a:xfrm>
          <a:prstGeom prst="rect">
            <a:avLst/>
          </a:prstGeom>
          <a:solidFill>
            <a:srgbClr val="FF0000"/>
          </a:solidFill>
        </p:spPr>
        <p:txBody>
          <a:bodyPr wrap="none" lIns="91440" tIns="45720" rIns="91440" bIns="45720">
            <a:spAutoFit/>
          </a:bodyPr>
          <a:lstStyle/>
          <a:p>
            <a:pPr algn="ctr"/>
            <a:r>
              <a:rPr lang="ar-JO"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لكن ...</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538338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يؤذي الحمقى أنفسهم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79500" y="1079500"/>
            <a:ext cx="6985000" cy="4699000"/>
          </a:xfrm>
          <a:prstGeom prst="rect">
            <a:avLst/>
          </a:prstGeom>
        </p:spPr>
      </p:pic>
    </p:spTree>
    <p:extLst>
      <p:ext uri="{BB962C8B-B14F-4D97-AF65-F5344CB8AC3E}">
        <p14:creationId xmlns:p14="http://schemas.microsoft.com/office/powerpoint/2010/main" val="123698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6384"/>
            <a:ext cx="9144000" cy="60716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096"/>
            <a:ext cx="9144000" cy="91314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يؤذي كلام الحمقى الآخرين (10: 13-14)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72463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2306"/>
            <a:ext cx="9144000" cy="913141"/>
          </a:xfrm>
          <a:effectLst>
            <a:outerShdw blurRad="63500" dist="35921" dir="2700000" algn="ctr" rotWithShape="0">
              <a:schemeClr val="tx2">
                <a:alpha val="74998"/>
              </a:schemeClr>
            </a:outerShdw>
          </a:effectLst>
        </p:spPr>
        <p:txBody>
          <a:bodyPr anchor="ct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يؤذي كلام الحمقى الآخرين (10: 13-14)</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37292"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ابتداء كلام فمه جهالة، وآخر فمه جنون رديء.</a:t>
            </a:r>
          </a:p>
          <a:p>
            <a:r>
              <a:rPr lang="ar-JO" dirty="0">
                <a:latin typeface="Arial" panose="020B0604020202020204" pitchFamily="34" charset="0"/>
                <a:cs typeface="Arial" panose="020B0604020202020204" pitchFamily="34" charset="0"/>
              </a:rPr>
              <a:t>(10: 13)</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622057"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والجاهل يكثر الكلام، لا يعلم إنسان ما يكون، وماذا يصير بعده من يخبره؟</a:t>
            </a:r>
          </a:p>
          <a:p>
            <a:r>
              <a:rPr lang="ar-JO" dirty="0">
                <a:latin typeface="Arial" panose="020B0604020202020204" pitchFamily="34" charset="0"/>
                <a:cs typeface="Arial" panose="020B0604020202020204" pitchFamily="34" charset="0"/>
              </a:rPr>
              <a:t>(10: 14)</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922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2306"/>
            <a:ext cx="9144000" cy="913141"/>
          </a:xfrm>
          <a:effectLst>
            <a:outerShdw blurRad="63500" dist="35921" dir="2700000" algn="ctr" rotWithShape="0">
              <a:schemeClr val="tx2">
                <a:alpha val="74998"/>
              </a:schemeClr>
            </a:outerShdw>
          </a:effectLst>
        </p:spPr>
        <p:txBody>
          <a:bodyPr anchor="ct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يؤذي كلام الحمقى الآخرين (10: 13-14)</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37292"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ابتداء كلام فمه جهالة، وآخر فمه جنون رديء.</a:t>
            </a:r>
          </a:p>
          <a:p>
            <a:r>
              <a:rPr lang="ar-JO" dirty="0">
                <a:latin typeface="Arial" panose="020B0604020202020204" pitchFamily="34" charset="0"/>
                <a:cs typeface="Arial" panose="020B0604020202020204" pitchFamily="34" charset="0"/>
              </a:rPr>
              <a:t>(10: 13)</a:t>
            </a:r>
          </a:p>
        </p:txBody>
      </p:sp>
      <p:sp>
        <p:nvSpPr>
          <p:cNvPr id="6" name="Rectangle 2"/>
          <p:cNvSpPr txBox="1">
            <a:spLocks noChangeArrowheads="1"/>
          </p:cNvSpPr>
          <p:nvPr/>
        </p:nvSpPr>
        <p:spPr bwMode="auto">
          <a:xfrm>
            <a:off x="4622057" y="1144191"/>
            <a:ext cx="4278831" cy="5507854"/>
          </a:xfrm>
          <a:prstGeom prst="rect">
            <a:avLst/>
          </a:prstGeom>
          <a:solidFill>
            <a:srgbClr val="19543C"/>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والجاهل يكثر الكلام، لا يعلم إنسان ما يكون، وماذا يصير بعده من يخبره؟</a:t>
            </a:r>
          </a:p>
          <a:p>
            <a:r>
              <a:rPr lang="ar-JO" dirty="0">
                <a:latin typeface="Arial" panose="020B0604020202020204" pitchFamily="34" charset="0"/>
                <a:cs typeface="Arial" panose="020B0604020202020204" pitchFamily="34" charset="0"/>
              </a:rPr>
              <a:t>(10: 14)</a:t>
            </a:r>
          </a:p>
        </p:txBody>
      </p:sp>
      <p:sp>
        <p:nvSpPr>
          <p:cNvPr id="3" name="Rectangle 2"/>
          <p:cNvSpPr/>
          <p:nvPr/>
        </p:nvSpPr>
        <p:spPr>
          <a:xfrm rot="21112084">
            <a:off x="2057446" y="1534723"/>
            <a:ext cx="1895071" cy="830997"/>
          </a:xfrm>
          <a:prstGeom prst="rect">
            <a:avLst/>
          </a:prstGeom>
          <a:noFill/>
        </p:spPr>
        <p:txBody>
          <a:bodyPr wrap="none" lIns="91440" tIns="45720" rIns="91440" bIns="45720">
            <a:spAutoFit/>
          </a:bodyPr>
          <a:lstStyle/>
          <a:p>
            <a:pPr algn="ctr"/>
            <a:r>
              <a:rPr lang="ar-JO"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rPr>
              <a:t>كثير جداً</a:t>
            </a:r>
            <a:endParaRPr lang="en-US"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endParaRPr>
          </a:p>
        </p:txBody>
      </p:sp>
      <p:sp>
        <p:nvSpPr>
          <p:cNvPr id="8" name="Rectangle 7"/>
          <p:cNvSpPr/>
          <p:nvPr/>
        </p:nvSpPr>
        <p:spPr>
          <a:xfrm rot="21112084">
            <a:off x="1548242" y="3372488"/>
            <a:ext cx="2106667" cy="830997"/>
          </a:xfrm>
          <a:prstGeom prst="rect">
            <a:avLst/>
          </a:prstGeom>
          <a:noFill/>
        </p:spPr>
        <p:txBody>
          <a:bodyPr wrap="none" lIns="91440" tIns="45720" rIns="91440" bIns="45720">
            <a:spAutoFit/>
          </a:bodyPr>
          <a:lstStyle/>
          <a:p>
            <a:pPr algn="ctr"/>
            <a:r>
              <a:rPr lang="ar-JO"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rPr>
              <a:t>جاهل جداً</a:t>
            </a:r>
            <a:endParaRPr lang="en-US"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endParaRPr>
          </a:p>
        </p:txBody>
      </p:sp>
      <p:sp>
        <p:nvSpPr>
          <p:cNvPr id="9" name="Rectangle 8"/>
          <p:cNvSpPr/>
          <p:nvPr/>
        </p:nvSpPr>
        <p:spPr>
          <a:xfrm rot="21112084">
            <a:off x="244079" y="5210252"/>
            <a:ext cx="6507911" cy="830997"/>
          </a:xfrm>
          <a:prstGeom prst="rect">
            <a:avLst/>
          </a:prstGeom>
          <a:noFill/>
        </p:spPr>
        <p:txBody>
          <a:bodyPr wrap="square" lIns="91440" tIns="45720" rIns="91440" bIns="45720">
            <a:spAutoFit/>
          </a:bodyPr>
          <a:lstStyle/>
          <a:p>
            <a:pPr algn="ctr"/>
            <a:r>
              <a:rPr lang="ar-JO"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rPr>
              <a:t>مفترض جداً</a:t>
            </a:r>
            <a:endParaRPr lang="en-US" sz="4800" b="1" spc="50" dirty="0">
              <a:ln w="12700" cmpd="sng">
                <a:solidFill>
                  <a:schemeClr val="accent6">
                    <a:satMod val="120000"/>
                    <a:shade val="80000"/>
                  </a:schemeClr>
                </a:solidFill>
                <a:prstDash val="solid"/>
              </a:ln>
              <a:solidFill>
                <a:schemeClr val="accent6">
                  <a:tint val="1000"/>
                </a:schemeClr>
              </a:solidFill>
              <a:effectLst>
                <a:glow rad="838200">
                  <a:schemeClr val="tx1"/>
                </a:glow>
              </a:effectLst>
              <a:latin typeface="Arial Black"/>
              <a:cs typeface="Arial Black"/>
            </a:endParaRPr>
          </a:p>
        </p:txBody>
      </p:sp>
    </p:spTree>
    <p:extLst>
      <p:ext uri="{BB962C8B-B14F-4D97-AF65-F5344CB8AC3E}">
        <p14:creationId xmlns:p14="http://schemas.microsoft.com/office/powerpoint/2010/main" val="1244979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61"/>
            <a:ext cx="9144000" cy="6846739"/>
          </a:xfrm>
          <a:prstGeom prst="rect">
            <a:avLst/>
          </a:prstGeom>
        </p:spPr>
      </p:pic>
      <p:sp>
        <p:nvSpPr>
          <p:cNvPr id="900098" name="Rectangle 2"/>
          <p:cNvSpPr>
            <a:spLocks noGrp="1" noChangeArrowheads="1"/>
          </p:cNvSpPr>
          <p:nvPr>
            <p:ph type="ctrTitle"/>
          </p:nvPr>
        </p:nvSpPr>
        <p:spPr>
          <a:xfrm>
            <a:off x="0" y="20157"/>
            <a:ext cx="9144000" cy="1762050"/>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عمل</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الأحمق مدمر</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(10: 15-19)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4655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608"/>
            <a:ext cx="9144000" cy="68796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299"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تعب الجهلاء يعييهم، لأنه لا يعلم كيف يذهب إلى المدينة.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19791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97" y="0"/>
            <a:ext cx="912160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يؤذي القادة الحمقى أتباعهم  (10: 16-19)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260" y="0"/>
            <a:ext cx="3562636" cy="4805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accent6">
                    <a:lumMod val="20000"/>
                    <a:lumOff val="80000"/>
                  </a:schemeClr>
                </a:solidFill>
                <a:effectLst>
                  <a:glow rad="419100">
                    <a:schemeClr val="tx1"/>
                  </a:glow>
                </a:effectLst>
                <a:latin typeface="Arial" panose="020B0604020202020204" pitchFamily="34" charset="0"/>
                <a:ea typeface="ＭＳ Ｐゴシック" charset="0"/>
                <a:cs typeface="Arial" panose="020B0604020202020204" pitchFamily="34" charset="0"/>
              </a:rPr>
              <a:t>ويل</a:t>
            </a:r>
            <a:r>
              <a:rPr lang="ar-JO" sz="3600" b="1" dirty="0">
                <a:effectLst>
                  <a:glow rad="419100">
                    <a:schemeClr val="tx1"/>
                  </a:glow>
                </a:effectLst>
                <a:latin typeface="Arial" panose="020B0604020202020204" pitchFamily="34" charset="0"/>
                <a:ea typeface="ＭＳ Ｐゴシック" charset="0"/>
                <a:cs typeface="Arial" panose="020B0604020202020204" pitchFamily="34" charset="0"/>
              </a:rPr>
              <a:t> لك أيتها الأرض إذا كان </a:t>
            </a:r>
            <a:r>
              <a:rPr lang="ar-JO" sz="3600" b="1" dirty="0">
                <a:solidFill>
                  <a:schemeClr val="accent1">
                    <a:lumMod val="20000"/>
                    <a:lumOff val="80000"/>
                  </a:schemeClr>
                </a:solidFill>
                <a:effectLst>
                  <a:glow rad="419100">
                    <a:schemeClr val="tx1"/>
                  </a:glow>
                </a:effectLst>
                <a:latin typeface="Arial" panose="020B0604020202020204" pitchFamily="34" charset="0"/>
                <a:ea typeface="ＭＳ Ｐゴシック" charset="0"/>
                <a:cs typeface="Arial" panose="020B0604020202020204" pitchFamily="34" charset="0"/>
              </a:rPr>
              <a:t>ملكك ولداً</a:t>
            </a:r>
            <a:r>
              <a:rPr lang="ar-JO" sz="3600" b="1" dirty="0">
                <a:effectLst>
                  <a:glow rad="419100">
                    <a:schemeClr val="tx1"/>
                  </a:glow>
                </a:effectLst>
                <a:latin typeface="Arial" panose="020B0604020202020204" pitchFamily="34" charset="0"/>
                <a:ea typeface="ＭＳ Ｐゴシック" charset="0"/>
                <a:cs typeface="Arial" panose="020B0604020202020204" pitchFamily="34" charset="0"/>
              </a:rPr>
              <a:t>، ورؤساؤك </a:t>
            </a:r>
            <a:r>
              <a:rPr lang="ar-JO" sz="3600" b="1" dirty="0">
                <a:solidFill>
                  <a:srgbClr val="FFFF00"/>
                </a:solidFill>
                <a:effectLst>
                  <a:glow rad="419100">
                    <a:schemeClr val="tx1"/>
                  </a:glow>
                </a:effectLst>
                <a:latin typeface="Arial" panose="020B0604020202020204" pitchFamily="34" charset="0"/>
                <a:ea typeface="ＭＳ Ｐゴシック" charset="0"/>
                <a:cs typeface="Arial" panose="020B0604020202020204" pitchFamily="34" charset="0"/>
              </a:rPr>
              <a:t>يأكلون في الصباح</a:t>
            </a:r>
            <a:r>
              <a:rPr lang="ar-JO" sz="3600" b="1" dirty="0">
                <a:effectLst>
                  <a:glow rad="419100">
                    <a:schemeClr val="tx1"/>
                  </a:glow>
                </a:effectLst>
                <a:latin typeface="Arial" panose="020B0604020202020204" pitchFamily="34" charset="0"/>
                <a:ea typeface="ＭＳ Ｐゴシック" charset="0"/>
                <a:cs typeface="Arial" panose="020B0604020202020204" pitchFamily="34" charset="0"/>
              </a:rPr>
              <a:t>.</a:t>
            </a:r>
          </a:p>
          <a:p>
            <a:pPr>
              <a:defRPr/>
            </a:pPr>
            <a:r>
              <a:rPr lang="ar-JO" sz="3600" b="1" dirty="0">
                <a:effectLst>
                  <a:glow rad="419100">
                    <a:schemeClr val="tx1"/>
                  </a:glow>
                </a:effectLst>
                <a:latin typeface="Arial" panose="020B0604020202020204" pitchFamily="34" charset="0"/>
                <a:ea typeface="ＭＳ Ｐゴシック" charset="0"/>
                <a:cs typeface="Arial" panose="020B0604020202020204" pitchFamily="34" charset="0"/>
              </a:rPr>
              <a:t>(10: 16)</a:t>
            </a:r>
            <a:endParaRPr lang="en-US" sz="3600" b="1" dirty="0">
              <a:effectLst>
                <a:glow rad="419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2038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260064"/>
            <a:ext cx="8128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جميعنا نعرف أحدهم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الحمقى</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267800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2883"/>
            <a:ext cx="9144000" cy="61993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852"/>
            <a:ext cx="9144000" cy="1187031"/>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يؤذي الناس يؤذي الناس</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95177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79154"/>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يجب علينا جميعاً أن نتعامل مع الحمقى</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2"/>
          <p:cNvSpPr txBox="1">
            <a:spLocks noChangeArrowheads="1"/>
          </p:cNvSpPr>
          <p:nvPr/>
        </p:nvSpPr>
        <p:spPr bwMode="auto">
          <a:xfrm>
            <a:off x="398439" y="3978900"/>
            <a:ext cx="2696256"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rgbClr val="000000"/>
                </a:solidFill>
                <a:latin typeface="Arial"/>
                <a:cs typeface="Arial"/>
              </a:rPr>
              <a:t>Why does it seem as if most of decisions in my workplace are made by drunken lemurs?</a:t>
            </a:r>
            <a:endParaRPr lang="en-US" sz="2000" b="1" dirty="0">
              <a:solidFill>
                <a:srgbClr val="000000"/>
              </a:solidFill>
              <a:latin typeface="Arial"/>
              <a:cs typeface="Arial"/>
            </a:endParaRPr>
          </a:p>
        </p:txBody>
      </p:sp>
      <p:grpSp>
        <p:nvGrpSpPr>
          <p:cNvPr id="3" name="Group 2"/>
          <p:cNvGrpSpPr/>
          <p:nvPr/>
        </p:nvGrpSpPr>
        <p:grpSpPr>
          <a:xfrm>
            <a:off x="0" y="1145092"/>
            <a:ext cx="9113746" cy="3189811"/>
            <a:chOff x="0" y="1145092"/>
            <a:chExt cx="9113746" cy="3189811"/>
          </a:xfrm>
        </p:grpSpPr>
        <p:pic>
          <p:nvPicPr>
            <p:cNvPr id="4" name="Picture 3"/>
            <p:cNvPicPr>
              <a:picLocks noChangeAspect="1"/>
            </p:cNvPicPr>
            <p:nvPr/>
          </p:nvPicPr>
          <p:blipFill>
            <a:blip r:embed="rId3"/>
            <a:stretch>
              <a:fillRect/>
            </a:stretch>
          </p:blipFill>
          <p:spPr>
            <a:xfrm>
              <a:off x="0" y="1145092"/>
              <a:ext cx="9113746" cy="3189811"/>
            </a:xfrm>
            <a:prstGeom prst="rect">
              <a:avLst/>
            </a:prstGeom>
          </p:spPr>
        </p:pic>
        <p:sp>
          <p:nvSpPr>
            <p:cNvPr id="2" name="Rectangle 1"/>
            <p:cNvSpPr/>
            <p:nvPr/>
          </p:nvSpPr>
          <p:spPr bwMode="auto">
            <a:xfrm>
              <a:off x="201432" y="1313667"/>
              <a:ext cx="2650080" cy="118446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3242308" y="1350299"/>
              <a:ext cx="2650080" cy="118446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6258757" y="1338088"/>
              <a:ext cx="2650080" cy="118446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7437323" y="1350300"/>
              <a:ext cx="1520373" cy="128727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1" name="TextBox 2"/>
          <p:cNvSpPr txBox="1">
            <a:spLocks noChangeArrowheads="1"/>
          </p:cNvSpPr>
          <p:nvPr/>
        </p:nvSpPr>
        <p:spPr bwMode="auto">
          <a:xfrm>
            <a:off x="201432" y="1325786"/>
            <a:ext cx="2696256"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600" b="1" dirty="0">
                <a:solidFill>
                  <a:srgbClr val="000000"/>
                </a:solidFill>
                <a:latin typeface="Arial"/>
                <a:cs typeface="Arial"/>
              </a:rPr>
              <a:t>لماذا يبدو كما لو كانت معظم القرارات في مكان عملي يتم اتخاذها من قبل قرود الليمور السكرانة؟</a:t>
            </a:r>
            <a:endParaRPr lang="en-US" sz="2000" b="1" dirty="0">
              <a:solidFill>
                <a:srgbClr val="000000"/>
              </a:solidFill>
              <a:latin typeface="Arial"/>
              <a:cs typeface="Arial"/>
            </a:endParaRPr>
          </a:p>
        </p:txBody>
      </p:sp>
      <p:sp>
        <p:nvSpPr>
          <p:cNvPr id="18" name="TextBox 2"/>
          <p:cNvSpPr txBox="1">
            <a:spLocks noChangeArrowheads="1"/>
          </p:cNvSpPr>
          <p:nvPr/>
        </p:nvSpPr>
        <p:spPr bwMode="auto">
          <a:xfrm>
            <a:off x="3242308" y="1325786"/>
            <a:ext cx="2696256"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600" b="1" dirty="0">
                <a:solidFill>
                  <a:srgbClr val="000000"/>
                </a:solidFill>
                <a:latin typeface="Arial"/>
                <a:cs typeface="Arial"/>
              </a:rPr>
              <a:t>يتخذ القرارات الأشخاص الذين لديهم الوقت، وليس الأشخاص الذين لديهم الموهبة.</a:t>
            </a:r>
            <a:endParaRPr lang="en-US" sz="2000" b="1" dirty="0">
              <a:solidFill>
                <a:srgbClr val="000000"/>
              </a:solidFill>
              <a:latin typeface="Arial"/>
              <a:cs typeface="Arial"/>
            </a:endParaRPr>
          </a:p>
        </p:txBody>
      </p:sp>
      <p:sp>
        <p:nvSpPr>
          <p:cNvPr id="19" name="TextBox 2"/>
          <p:cNvSpPr txBox="1">
            <a:spLocks noChangeArrowheads="1"/>
          </p:cNvSpPr>
          <p:nvPr/>
        </p:nvSpPr>
        <p:spPr bwMode="auto">
          <a:xfrm>
            <a:off x="6261440" y="1325786"/>
            <a:ext cx="117588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600" b="1" dirty="0">
                <a:solidFill>
                  <a:srgbClr val="000000"/>
                </a:solidFill>
                <a:latin typeface="Arial"/>
                <a:cs typeface="Arial"/>
              </a:rPr>
              <a:t>لماذا الناس الموهوبون مشغولين؟</a:t>
            </a:r>
            <a:endParaRPr lang="en-US" sz="2000" b="1" dirty="0">
              <a:solidFill>
                <a:srgbClr val="000000"/>
              </a:solidFill>
              <a:latin typeface="Arial"/>
              <a:cs typeface="Arial"/>
            </a:endParaRPr>
          </a:p>
        </p:txBody>
      </p:sp>
      <p:sp>
        <p:nvSpPr>
          <p:cNvPr id="20" name="TextBox 2"/>
          <p:cNvSpPr txBox="1">
            <a:spLocks noChangeArrowheads="1"/>
          </p:cNvSpPr>
          <p:nvPr/>
        </p:nvSpPr>
        <p:spPr bwMode="auto">
          <a:xfrm>
            <a:off x="7437322" y="1325786"/>
            <a:ext cx="1520373"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600" b="1" dirty="0">
                <a:solidFill>
                  <a:srgbClr val="000000"/>
                </a:solidFill>
                <a:latin typeface="Arial"/>
                <a:cs typeface="Arial"/>
              </a:rPr>
              <a:t>إنهم يحلون المشاكل التي يسببها الأشخاص الذين لديهم الوقت.</a:t>
            </a:r>
            <a:endParaRPr lang="en-US" sz="2000" b="1" dirty="0">
              <a:solidFill>
                <a:srgbClr val="000000"/>
              </a:solidFill>
              <a:latin typeface="Arial"/>
              <a:cs typeface="Arial"/>
            </a:endParaRPr>
          </a:p>
        </p:txBody>
      </p:sp>
    </p:spTree>
    <p:extLst>
      <p:ext uri="{BB962C8B-B14F-4D97-AF65-F5344CB8AC3E}">
        <p14:creationId xmlns:p14="http://schemas.microsoft.com/office/powerpoint/2010/main" val="517897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00098"/>
                                        </p:tgtEl>
                                        <p:attrNameLst>
                                          <p:attrName>style.visibility</p:attrName>
                                        </p:attrNameLst>
                                      </p:cBhvr>
                                      <p:to>
                                        <p:strVal val="visible"/>
                                      </p:to>
                                    </p:set>
                                    <p:animEffect transition="in" filter="blinds(horizontal)">
                                      <p:cBhvr>
                                        <p:cTn id="23"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1"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p:spPr>
        <p:txBody>
          <a:bodyPr anchor="ct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يؤذي القادة الحمقى أتباعهم  (10: 16-19)</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194089" y="0"/>
            <a:ext cx="3775440" cy="6656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CCCCFF"/>
                </a:solidFill>
                <a:effectLst>
                  <a:glow rad="127000">
                    <a:schemeClr val="tx1"/>
                  </a:glow>
                </a:effectLst>
                <a:latin typeface="Arial" panose="020B0604020202020204" pitchFamily="34" charset="0"/>
                <a:ea typeface="ＭＳ Ｐゴシック" charset="0"/>
                <a:cs typeface="Arial" panose="020B0604020202020204" pitchFamily="34" charset="0"/>
              </a:rPr>
              <a:t>طوبى</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لك أيتها الأرض إذا كان </a:t>
            </a:r>
            <a:r>
              <a:rPr lang="ar-JO" sz="3600" b="1" dirty="0">
                <a:solidFill>
                  <a:schemeClr val="accent1">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rPr>
              <a:t>ملكك ابن شرفاء</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ورؤساؤك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يأكلون في الوقت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للقوة لا للسكر.</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46366" y="0"/>
            <a:ext cx="3782342" cy="4805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2D2DB9">
                    <a:lumMod val="20000"/>
                    <a:lumOff val="80000"/>
                  </a:srgbClr>
                </a:solidFill>
                <a:effectLst>
                  <a:glow rad="419100">
                    <a:srgbClr val="000000"/>
                  </a:glow>
                </a:effectLst>
                <a:uLnTx/>
                <a:uFillTx/>
                <a:latin typeface="Arial" panose="020B0604020202020204" pitchFamily="34" charset="0"/>
                <a:ea typeface="ＭＳ Ｐゴシック" charset="0"/>
                <a:cs typeface="Arial" panose="020B0604020202020204" pitchFamily="34" charset="0"/>
              </a:rPr>
              <a:t>ويل</a:t>
            </a:r>
            <a:r>
              <a:rPr kumimoji="0" lang="ar-JO" sz="3600" b="1" i="0" u="none" strike="noStrike" kern="1200" cap="none" spc="0" normalizeH="0" baseline="0" noProof="0" dirty="0">
                <a:ln>
                  <a:noFill/>
                </a:ln>
                <a:solidFill>
                  <a:srgbClr val="000000"/>
                </a:solidFill>
                <a:effectLst>
                  <a:glow rad="4191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effectLst>
                  <a:glow rad="419100">
                    <a:srgbClr val="000000"/>
                  </a:glow>
                </a:effectLst>
                <a:uLnTx/>
                <a:uFillTx/>
                <a:latin typeface="Arial" panose="020B0604020202020204" pitchFamily="34" charset="0"/>
                <a:ea typeface="ＭＳ Ｐゴシック" charset="0"/>
                <a:cs typeface="Arial" panose="020B0604020202020204" pitchFamily="34" charset="0"/>
              </a:rPr>
              <a:t>لك أيتها الأرض   إذا كان </a:t>
            </a:r>
            <a:r>
              <a:rPr kumimoji="0" lang="ar-JO" sz="3600" b="1" i="0" u="none" strike="noStrike" kern="1200" cap="none" spc="0" normalizeH="0" baseline="0" noProof="0" dirty="0">
                <a:ln>
                  <a:noFill/>
                </a:ln>
                <a:solidFill>
                  <a:srgbClr val="00CC99">
                    <a:lumMod val="20000"/>
                    <a:lumOff val="80000"/>
                  </a:srgbClr>
                </a:solidFill>
                <a:effectLst>
                  <a:glow rad="419100">
                    <a:srgbClr val="000000"/>
                  </a:glow>
                </a:effectLst>
                <a:uLnTx/>
                <a:uFillTx/>
                <a:latin typeface="Arial" panose="020B0604020202020204" pitchFamily="34" charset="0"/>
                <a:ea typeface="ＭＳ Ｐゴシック" charset="0"/>
                <a:cs typeface="Arial" panose="020B0604020202020204" pitchFamily="34" charset="0"/>
              </a:rPr>
              <a:t>ملكك ولداً</a:t>
            </a:r>
            <a:r>
              <a:rPr kumimoji="0" lang="ar-JO" sz="3600" b="1" i="0" u="none" strike="noStrike" kern="1200" cap="none" spc="0" normalizeH="0" baseline="0" noProof="0" dirty="0">
                <a:ln>
                  <a:noFill/>
                </a:ln>
                <a:solidFill>
                  <a:srgbClr val="000000"/>
                </a:solidFill>
                <a:effectLst>
                  <a:glow rad="4191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effectLst>
                  <a:glow rad="419100">
                    <a:srgbClr val="000000"/>
                  </a:glow>
                </a:effectLst>
                <a:uLnTx/>
                <a:uFillTx/>
                <a:latin typeface="Arial" panose="020B0604020202020204" pitchFamily="34" charset="0"/>
                <a:ea typeface="ＭＳ Ｐゴシック" charset="0"/>
                <a:cs typeface="Arial" panose="020B0604020202020204" pitchFamily="34" charset="0"/>
              </a:rPr>
              <a:t>ورؤساؤك </a:t>
            </a:r>
            <a:r>
              <a:rPr kumimoji="0" lang="ar-JO" sz="3600" b="1" i="0" u="none" strike="noStrike" kern="1200" cap="none" spc="0" normalizeH="0" baseline="0" noProof="0" dirty="0">
                <a:ln>
                  <a:noFill/>
                </a:ln>
                <a:solidFill>
                  <a:srgbClr val="FFFF00"/>
                </a:solidFill>
                <a:effectLst>
                  <a:glow rad="419100">
                    <a:srgbClr val="000000"/>
                  </a:glow>
                </a:effectLst>
                <a:uLnTx/>
                <a:uFillTx/>
                <a:latin typeface="Arial" panose="020B0604020202020204" pitchFamily="34" charset="0"/>
                <a:ea typeface="ＭＳ Ｐゴシック" charset="0"/>
                <a:cs typeface="Arial" panose="020B0604020202020204" pitchFamily="34" charset="0"/>
              </a:rPr>
              <a:t>يأكلون في الصباح</a:t>
            </a:r>
            <a:r>
              <a:rPr kumimoji="0" lang="ar-JO" sz="3600" b="1" i="0" u="none" strike="noStrike" kern="1200" cap="none" spc="0" normalizeH="0" baseline="0" noProof="0" dirty="0">
                <a:ln>
                  <a:noFill/>
                </a:ln>
                <a:effectLst>
                  <a:glow rad="4191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effectLst>
                <a:glow rad="419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effectLst>
                  <a:glow rad="419100">
                    <a:srgbClr val="000000"/>
                  </a:glow>
                </a:effectLst>
                <a:uLnTx/>
                <a:uFillTx/>
                <a:latin typeface="Arial" panose="020B0604020202020204" pitchFamily="34" charset="0"/>
                <a:ea typeface="ＭＳ Ｐゴシック" charset="0"/>
                <a:cs typeface="Arial" panose="020B0604020202020204" pitchFamily="34" charset="0"/>
              </a:rPr>
              <a:t>(10: 16)</a:t>
            </a:r>
          </a:p>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000000"/>
                </a:solidFill>
                <a:effectLst>
                  <a:glow rad="419100">
                    <a:srgbClr val="000000"/>
                  </a:glow>
                </a:effectLst>
                <a:uLnTx/>
                <a:uFillTx/>
                <a:latin typeface="Arial" panose="020B0604020202020204" pitchFamily="34" charset="0"/>
                <a:ea typeface="ＭＳ Ｐゴシック" charset="0"/>
                <a:cs typeface="Arial" panose="020B0604020202020204" pitchFamily="34" charset="0"/>
              </a:rPr>
              <a:t>(10: 16)</a:t>
            </a:r>
            <a:endParaRPr kumimoji="0" lang="en-US" sz="3600" b="1" i="0" u="none" strike="noStrike" kern="1200" cap="none" spc="0" normalizeH="0" baseline="0" noProof="0" dirty="0">
              <a:ln>
                <a:noFill/>
              </a:ln>
              <a:solidFill>
                <a:srgbClr val="000000"/>
              </a:solidFill>
              <a:effectLst>
                <a:glow rad="419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278048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nkingroo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2732"/>
            <a:ext cx="9144001" cy="6870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p:spPr>
        <p:txBody>
          <a:bodyPr anchor="ct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يؤذي القادة الحمقى أتباعهم  (10: 16-19)</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44000" cy="1407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بالكسل الكثير يهبط السقف، وبتدلي اليدين يكف البيت.</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31973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 ينظف الحمقى الفوضى التي سببوها أبداً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518290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710"/>
            <a:ext cx="9144000" cy="68807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05606"/>
            <a:ext cx="5194089" cy="2052394"/>
          </a:xfrm>
          <a:solidFill>
            <a:srgbClr val="19543C"/>
          </a:solidFill>
          <a:effectLst>
            <a:outerShdw blurRad="63500" dist="35921" dir="2700000" algn="ctr" rotWithShape="0">
              <a:schemeClr val="tx2">
                <a:alpha val="74998"/>
              </a:schemeClr>
            </a:outerShdw>
          </a:effectLst>
        </p:spPr>
        <p:txBody>
          <a:bodyPr anchor="ct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يؤذي القادة الحمقى أتباعهم  (10: 16-19)</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80094"/>
            <a:ext cx="9144000" cy="12700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للضحك يعملون وليمة، والخمر تفرح العيش، أما الفضة فتحصل الكل (10: 19)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71306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urt Cobain of the Seattle band Nirvana performing in Seattl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45329"/>
            <a:ext cx="9036496" cy="68126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91678"/>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إن كونك نجم موسيقى الروك فهذا يقصر عمرك 20 عاماً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402483"/>
            <a:ext cx="9036496" cy="14916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كيرت كوبين من فرقة نيرفانا في سياتل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يؤدي عرضه في سياتل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43611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75178"/>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يصل الحمقى أحياناً إلى القمة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143000"/>
            <a:ext cx="9144000" cy="4560570"/>
          </a:xfrm>
          <a:prstGeom prst="rect">
            <a:avLst/>
          </a:prstGeom>
        </p:spPr>
      </p:pic>
    </p:spTree>
    <p:extLst>
      <p:ext uri="{BB962C8B-B14F-4D97-AF65-F5344CB8AC3E}">
        <p14:creationId xmlns:p14="http://schemas.microsoft.com/office/powerpoint/2010/main" val="41222301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3"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effectLst>
                  <a:glow rad="127000">
                    <a:schemeClr val="tx1"/>
                  </a:glow>
                </a:effectLst>
                <a:latin typeface="Arial" panose="020B0604020202020204" pitchFamily="34" charset="0"/>
                <a:ea typeface="ＭＳ Ｐゴシック" charset="0"/>
                <a:cs typeface="Arial" panose="020B0604020202020204" pitchFamily="34" charset="0"/>
              </a:rPr>
              <a:t>أنت تعرف أنه لم يصل إلى هناك بنفسه، ولا ينتمي إلى هناك، كما أنه لا يعرف ماذا يفعل بينما هو هناك، يتساءل الجميع لماذا يضعه أحدهم هناك في المكان الأول. </a:t>
            </a:r>
            <a:endParaRPr lang="en-US" sz="2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بعد السلحفاة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1193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الوصف</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كلام وأعمال    الأحمق مدمرة    (10: 12-19)</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8021775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8373" y="-407513"/>
            <a:ext cx="8845627" cy="7076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كنا جميعاً أحدهم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الحمقى</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58408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990842"/>
            <a:ext cx="9144000" cy="274968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التحذير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لا تنتقد السلطات الحمقاء ولو بالسر، لأنهم قد يكشتفون ذلك (10: 20)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8360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290400" cy="68541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3249165" cy="668035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 تسب الملك ولا في فكرك، ولا تسب الغني في مضجعك.</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20أ)</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55441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474" y="36008"/>
            <a:ext cx="3661032" cy="4277325"/>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لأن طير السماء ينقل الصوت، وذو الجناح يخبر بالأمر.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20ب)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832643" y="-15764"/>
            <a:ext cx="5311357" cy="531135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32711"/>
            <a:ext cx="3901862" cy="2597359"/>
          </a:xfrm>
          <a:prstGeom prst="rect">
            <a:avLst/>
          </a:prstGeom>
        </p:spPr>
      </p:pic>
    </p:spTree>
    <p:extLst>
      <p:ext uri="{BB962C8B-B14F-4D97-AF65-F5344CB8AC3E}">
        <p14:creationId xmlns:p14="http://schemas.microsoft.com/office/powerpoint/2010/main" val="364176033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0840" cy="6858000"/>
          </a:xfrm>
          <a:prstGeom prst="rect">
            <a:avLst/>
          </a:prstGeom>
        </p:spPr>
      </p:pic>
      <p:sp>
        <p:nvSpPr>
          <p:cNvPr id="900098" name="Rectangle 2"/>
          <p:cNvSpPr>
            <a:spLocks noGrp="1" noChangeArrowheads="1"/>
          </p:cNvSpPr>
          <p:nvPr>
            <p:ph type="ctrTitle"/>
          </p:nvPr>
        </p:nvSpPr>
        <p:spPr>
          <a:xfrm>
            <a:off x="0" y="4172244"/>
            <a:ext cx="9144000" cy="2568281"/>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يجب أن نتعامل مع</a:t>
            </a:r>
            <a:b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الأحمق</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0890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8775"/>
            <a:ext cx="9144000" cy="13716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تنتقد</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قائدك الأحمق</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1750"/>
            <a:ext cx="9144000" cy="5486400"/>
          </a:xfrm>
          <a:prstGeom prst="rect">
            <a:avLst/>
          </a:prstGeom>
        </p:spPr>
      </p:pic>
    </p:spTree>
    <p:extLst>
      <p:ext uri="{BB962C8B-B14F-4D97-AF65-F5344CB8AC3E}">
        <p14:creationId xmlns:p14="http://schemas.microsoft.com/office/powerpoint/2010/main" val="738059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الوصف</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كلام وأعمال    الأحمق مدمرة    (10: 12-19)</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960153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990842"/>
            <a:ext cx="9144000" cy="2749683"/>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التحذير</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لا تنتقد السلطات الحمقاء ولو بالسر، لأنهم قد يكشتفون ذلك (10: 20)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1940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5265"/>
            <a:ext cx="9144000" cy="4069080"/>
          </a:xfrm>
          <a:prstGeom prst="rect">
            <a:avLst/>
          </a:prstGeom>
        </p:spPr>
      </p:pic>
      <p:sp>
        <p:nvSpPr>
          <p:cNvPr id="900098" name="Rectangle 2"/>
          <p:cNvSpPr>
            <a:spLocks noGrp="1" noChangeArrowheads="1"/>
          </p:cNvSpPr>
          <p:nvPr>
            <p:ph type="ctrTitle"/>
          </p:nvPr>
        </p:nvSpPr>
        <p:spPr>
          <a:xfrm>
            <a:off x="0" y="4284346"/>
            <a:ext cx="9144000" cy="245618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انتقدت مسؤولاً؟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يتطلب الأمر مساحة صغيرة للإنتقاد.</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6783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كم أكره مديري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992279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40893" y="0"/>
            <a:ext cx="8303107" cy="7331478"/>
            <a:chOff x="840893" y="0"/>
            <a:chExt cx="8303107" cy="7331478"/>
          </a:xfrm>
        </p:grpSpPr>
        <p:pic>
          <p:nvPicPr>
            <p:cNvPr id="2" name="Picture 1"/>
            <p:cNvPicPr>
              <a:picLocks noChangeAspect="1"/>
            </p:cNvPicPr>
            <p:nvPr/>
          </p:nvPicPr>
          <p:blipFill>
            <a:blip r:embed="rId3"/>
            <a:stretch>
              <a:fillRect/>
            </a:stretch>
          </p:blipFill>
          <p:spPr>
            <a:xfrm>
              <a:off x="1020479" y="0"/>
              <a:ext cx="8123521" cy="7331478"/>
            </a:xfrm>
            <a:prstGeom prst="rect">
              <a:avLst/>
            </a:prstGeom>
          </p:spPr>
        </p:pic>
        <p:sp>
          <p:nvSpPr>
            <p:cNvPr id="4" name="Rectangle 3"/>
            <p:cNvSpPr/>
            <p:nvPr/>
          </p:nvSpPr>
          <p:spPr bwMode="auto">
            <a:xfrm>
              <a:off x="2036449" y="297490"/>
              <a:ext cx="2391112" cy="90391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p:cNvSpPr/>
            <p:nvPr/>
          </p:nvSpPr>
          <p:spPr bwMode="auto">
            <a:xfrm>
              <a:off x="1020479" y="102978"/>
              <a:ext cx="2391112" cy="90391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840893" y="1006890"/>
              <a:ext cx="2391112" cy="90391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1264" y="326755"/>
            <a:ext cx="3507426" cy="2470577"/>
          </a:xfrm>
          <a:no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احتفظ   بهدوئك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587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79400"/>
            <a:ext cx="9144000" cy="6578600"/>
          </a:xfrm>
          <a:prstGeom prst="rect">
            <a:avLst/>
          </a:prstGeom>
        </p:spPr>
      </p:pic>
      <p:sp>
        <p:nvSpPr>
          <p:cNvPr id="900098" name="Rectangle 2"/>
          <p:cNvSpPr>
            <a:spLocks noGrp="1" noChangeArrowheads="1"/>
          </p:cNvSpPr>
          <p:nvPr>
            <p:ph type="ctrTitle"/>
          </p:nvPr>
        </p:nvSpPr>
        <p:spPr>
          <a:xfrm>
            <a:off x="1" y="0"/>
            <a:ext cx="4535464" cy="5825017"/>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خداع الناس أسهل من إقناعهم بأنهم قد تم خداعهم.</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مارك توين</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656365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79400" y="-22884"/>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ماذا تفعل كلماتك اليوم؟</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25445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قد تؤذي الكلمات وقد تشفي</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9675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3109989"/>
          </a:xfrm>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الكلمات المؤذية تجرح</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633569"/>
            <a:ext cx="9144000" cy="3224431"/>
          </a:xfrm>
          <a:prstGeom prst="rect">
            <a:avLst/>
          </a:prstGeom>
        </p:spPr>
      </p:pic>
    </p:spTree>
    <p:extLst>
      <p:ext uri="{BB962C8B-B14F-4D97-AF65-F5344CB8AC3E}">
        <p14:creationId xmlns:p14="http://schemas.microsoft.com/office/powerpoint/2010/main" val="328286586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769"/>
            <a:ext cx="5228411" cy="6947822"/>
          </a:xfrm>
          <a:prstGeom prst="rect">
            <a:avLst/>
          </a:prstGeom>
        </p:spPr>
      </p:pic>
      <p:sp>
        <p:nvSpPr>
          <p:cNvPr id="900098" name="Rectangle 2"/>
          <p:cNvSpPr>
            <a:spLocks noGrp="1" noChangeArrowheads="1"/>
          </p:cNvSpPr>
          <p:nvPr>
            <p:ph type="ctrTitle"/>
          </p:nvPr>
        </p:nvSpPr>
        <p:spPr>
          <a:xfrm>
            <a:off x="5228410" y="0"/>
            <a:ext cx="3915589" cy="6858000"/>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الكلمات الحكيمة تشفي</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6595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 رابط وعظ العهد القديم على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هذا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665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318"/>
            <a:ext cx="9204474" cy="6101843"/>
          </a:xfrm>
          <a:prstGeom prst="rect">
            <a:avLst/>
          </a:prstGeom>
        </p:spPr>
      </p:pic>
      <p:sp>
        <p:nvSpPr>
          <p:cNvPr id="900098" name="Rectangle 2"/>
          <p:cNvSpPr>
            <a:spLocks noGrp="1" noChangeArrowheads="1"/>
          </p:cNvSpPr>
          <p:nvPr>
            <p:ph type="ctrTitle"/>
          </p:nvPr>
        </p:nvSpPr>
        <p:spPr>
          <a:xfrm>
            <a:off x="60474" y="-114709"/>
            <a:ext cx="6994693" cy="1370594"/>
          </a:xfrm>
          <a:effectLst>
            <a:outerShdw blurRad="63500" dist="35921" dir="2700000" algn="ctr" rotWithShape="0">
              <a:schemeClr val="tx2">
                <a:alpha val="74998"/>
              </a:schemeClr>
            </a:outerShdw>
          </a:effectLst>
        </p:spPr>
        <p:txBody>
          <a:bodyPr/>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تستطيع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اكتشاف</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الأحمق؟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70558"/>
            <a:ext cx="9144000" cy="9277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تستطيع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التعامل</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مع الأحمق؟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610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دراستنا في سفر الجامعة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العمل والحكمة لا يدومان</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74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بعملك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97902"/>
            <a:ext cx="9145461" cy="4562939"/>
          </a:xfrm>
          <a:prstGeom prst="rect">
            <a:avLst/>
          </a:prstGeom>
        </p:spPr>
      </p:pic>
    </p:spTree>
    <p:extLst>
      <p:ext uri="{BB962C8B-B14F-4D97-AF65-F5344CB8AC3E}">
        <p14:creationId xmlns:p14="http://schemas.microsoft.com/office/powerpoint/2010/main" val="381671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1383056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1581</TotalTime>
  <Words>2217</Words>
  <Application>Microsoft Office PowerPoint</Application>
  <PresentationFormat>On-screen Show (4:3)</PresentationFormat>
  <Paragraphs>235</Paragraphs>
  <Slides>54</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ＭＳ Ｐゴシック</vt:lpstr>
      <vt:lpstr>Arial</vt:lpstr>
      <vt:lpstr>Arial Black</vt:lpstr>
      <vt:lpstr>Calibri</vt:lpstr>
      <vt:lpstr>Comic Sans MS</vt:lpstr>
      <vt:lpstr>Times New Roman</vt:lpstr>
      <vt:lpstr>49_Blank Presentation</vt:lpstr>
      <vt:lpstr>أن تكون   أحمقاً          مع الأحمق</vt:lpstr>
      <vt:lpstr>الحمقى</vt:lpstr>
      <vt:lpstr>الحمقى</vt:lpstr>
      <vt:lpstr>الحمقى</vt:lpstr>
      <vt:lpstr>خداع الناس أسهل من إقناعهم بأنهم قد تم خداعهم.   مارك توين—</vt:lpstr>
      <vt:lpstr>هل تستطيع اكتشاف الأحمق؟</vt:lpstr>
      <vt:lpstr>دراستنا في سفر الجامعة</vt:lpstr>
      <vt:lpstr>استمتع بعملك</vt:lpstr>
      <vt:lpstr>Balance</vt:lpstr>
      <vt:lpstr>لا تقلل من قيمة العلاقات</vt:lpstr>
      <vt:lpstr>Our Study in Ecclesiastes</vt:lpstr>
      <vt:lpstr>حكمة الجامعة</vt:lpstr>
      <vt:lpstr>المرة السابقة في جا 9: 10 – 10: 11 لماذا لا تؤدي الحكمة دائماً إلى النجاح؟</vt:lpstr>
      <vt:lpstr>1. الحياة غير عادلة (9: 11 – 10: 7)</vt:lpstr>
      <vt:lpstr>2. الحياة غير مؤكدة (10: 8-11)</vt:lpstr>
      <vt:lpstr>الفكرة الرئيسية</vt:lpstr>
      <vt:lpstr>كيف يجب أن نتعامل مع الأحمق؟</vt:lpstr>
      <vt:lpstr>حكمة سليمان بخصوص الحماقة</vt:lpstr>
      <vt:lpstr>نصنا اليوم (جا 10: 12-20)</vt:lpstr>
      <vt:lpstr> 1. الوصف:        كلام وأعمال    الأحمق مدمرة    (10: 12-19)</vt:lpstr>
      <vt:lpstr>كلام الأحمق مدمر (10: 12-14أ)</vt:lpstr>
      <vt:lpstr>كلمات فم الحكيم نعمة  (10: 12أ)</vt:lpstr>
      <vt:lpstr>يؤذي الحمقى أنفسهم</vt:lpstr>
      <vt:lpstr>يؤذي كلام الحمقى الآخرين (10: 13-14)</vt:lpstr>
      <vt:lpstr>يؤذي كلام الحمقى الآخرين (10: 13-14)</vt:lpstr>
      <vt:lpstr>يؤذي كلام الحمقى الآخرين (10: 13-14)</vt:lpstr>
      <vt:lpstr>عمل الأحمق مدمر (10: 15-19)</vt:lpstr>
      <vt:lpstr>تعب الجهلاء يعييهم، لأنه لا يعلم كيف يذهب إلى المدينة. (10: 15)</vt:lpstr>
      <vt:lpstr>يؤذي القادة الحمقى أتباعهم  (10: 16-19)</vt:lpstr>
      <vt:lpstr>يؤذي الناس يؤذي الناس</vt:lpstr>
      <vt:lpstr>يجب علينا جميعاً أن نتعامل مع الحمقى</vt:lpstr>
      <vt:lpstr>يؤذي القادة الحمقى أتباعهم  (10: 16-19)</vt:lpstr>
      <vt:lpstr>يؤذي القادة الحمقى أتباعهم  (10: 16-19)</vt:lpstr>
      <vt:lpstr>لا ينظف الحمقى الفوضى التي سببوها أبداً</vt:lpstr>
      <vt:lpstr>يؤذي القادة الحمقى أتباعهم  (10: 16-19)</vt:lpstr>
      <vt:lpstr>إن كونك نجم موسيقى الروك فهذا يقصر عمرك 20 عاماً</vt:lpstr>
      <vt:lpstr>يصل الحمقى أحياناً إلى القمة</vt:lpstr>
      <vt:lpstr>ما بعد السلحفاة</vt:lpstr>
      <vt:lpstr>1. الوصف:        كلام وأعمال    الأحمق مدمرة    (10: 12-19) </vt:lpstr>
      <vt:lpstr>2. التحذير: لا تنتقد السلطات الحمقاء ولو بالسر، لأنهم قد يكشتفون ذلك (10: 20) </vt:lpstr>
      <vt:lpstr>لا تسب الملك ولا في فكرك، ولا تسب الغني في مضجعك. (10: 20أ) </vt:lpstr>
      <vt:lpstr> لأن طير السماء ينقل الصوت، وذو الجناح يخبر بالأمر. (10: 20ب)</vt:lpstr>
      <vt:lpstr>كيف يجب أن نتعامل مع الأحمق؟</vt:lpstr>
      <vt:lpstr>لا تنتقد قائدك الأحمق (الفكرة الرئيسية)</vt:lpstr>
      <vt:lpstr>1. الوصف:        كلام وأعمال    الأحمق مدمرة    (10: 12-19) </vt:lpstr>
      <vt:lpstr>2. التحذير: لا تنتقد السلطات الحمقاء ولو بالسر، لأنهم قد يكشتفون ذلك (10: 20) </vt:lpstr>
      <vt:lpstr>هل انتقدت مسؤولاً؟ يتطلب الأمر مساحة صغيرة للإنتقاد.</vt:lpstr>
      <vt:lpstr>كم أكره مديري</vt:lpstr>
      <vt:lpstr>احتفظ   بهدوئك</vt:lpstr>
      <vt:lpstr>قد تؤذي الكلمات وقد تشفي</vt:lpstr>
      <vt:lpstr>الكلمات المؤذية تجرح</vt:lpstr>
      <vt:lpstr>الكلمات الحكيمة تشفي</vt:lpstr>
      <vt:lpstr>Black</vt:lpstr>
      <vt:lpstr> رابط وعظ العهد القديم على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118</cp:revision>
  <dcterms:created xsi:type="dcterms:W3CDTF">2014-08-02T06:39:19Z</dcterms:created>
  <dcterms:modified xsi:type="dcterms:W3CDTF">2024-05-28T09:27:49Z</dcterms:modified>
</cp:coreProperties>
</file>