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45.xml" ContentType="application/vnd.openxmlformats-officedocument.presentationml.notesSlide+xml"/>
  <Override PartName="/ppt/theme/themeOverride16.xml" ContentType="application/vnd.openxmlformats-officedocument.themeOverride+xml"/>
  <Override PartName="/ppt/notesSlides/notesSlide4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20.xml" ContentType="application/vnd.openxmlformats-officedocument.themeOverride+xml"/>
  <Override PartName="/ppt/notesSlides/notesSlide55.xml" ContentType="application/vnd.openxmlformats-officedocument.presentationml.notesSlide+xml"/>
  <Override PartName="/ppt/theme/themeOverride2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3" r:id="rId1"/>
    <p:sldMasterId id="2147484810" r:id="rId2"/>
    <p:sldMasterId id="2147485350" r:id="rId3"/>
    <p:sldMasterId id="2147485446" r:id="rId4"/>
    <p:sldMasterId id="2147485458" r:id="rId5"/>
    <p:sldMasterId id="2147485574" r:id="rId6"/>
    <p:sldMasterId id="2147485590" r:id="rId7"/>
    <p:sldMasterId id="2147485606" r:id="rId8"/>
    <p:sldMasterId id="2147485622" r:id="rId9"/>
    <p:sldMasterId id="2147485635" r:id="rId10"/>
    <p:sldMasterId id="2147485651" r:id="rId11"/>
    <p:sldMasterId id="2147485667" r:id="rId12"/>
    <p:sldMasterId id="2147485683" r:id="rId13"/>
    <p:sldMasterId id="2147485711" r:id="rId14"/>
    <p:sldMasterId id="2147485727" r:id="rId15"/>
    <p:sldMasterId id="2147485770" r:id="rId16"/>
    <p:sldMasterId id="2147485783" r:id="rId17"/>
  </p:sldMasterIdLst>
  <p:notesMasterIdLst>
    <p:notesMasterId r:id="rId140"/>
  </p:notesMasterIdLst>
  <p:handoutMasterIdLst>
    <p:handoutMasterId r:id="rId141"/>
  </p:handoutMasterIdLst>
  <p:sldIdLst>
    <p:sldId id="568" r:id="rId18"/>
    <p:sldId id="569" r:id="rId19"/>
    <p:sldId id="570" r:id="rId20"/>
    <p:sldId id="718" r:id="rId21"/>
    <p:sldId id="572" r:id="rId22"/>
    <p:sldId id="573" r:id="rId23"/>
    <p:sldId id="574" r:id="rId24"/>
    <p:sldId id="575" r:id="rId25"/>
    <p:sldId id="576" r:id="rId26"/>
    <p:sldId id="577" r:id="rId27"/>
    <p:sldId id="578" r:id="rId28"/>
    <p:sldId id="579" r:id="rId29"/>
    <p:sldId id="580" r:id="rId30"/>
    <p:sldId id="581" r:id="rId31"/>
    <p:sldId id="582" r:id="rId32"/>
    <p:sldId id="811" r:id="rId33"/>
    <p:sldId id="584" r:id="rId34"/>
    <p:sldId id="733" r:id="rId35"/>
    <p:sldId id="738" r:id="rId36"/>
    <p:sldId id="588" r:id="rId37"/>
    <p:sldId id="589" r:id="rId38"/>
    <p:sldId id="590" r:id="rId39"/>
    <p:sldId id="591" r:id="rId40"/>
    <p:sldId id="592" r:id="rId41"/>
    <p:sldId id="593" r:id="rId42"/>
    <p:sldId id="595" r:id="rId43"/>
    <p:sldId id="596" r:id="rId44"/>
    <p:sldId id="597" r:id="rId45"/>
    <p:sldId id="598" r:id="rId46"/>
    <p:sldId id="599" r:id="rId47"/>
    <p:sldId id="602" r:id="rId48"/>
    <p:sldId id="603" r:id="rId49"/>
    <p:sldId id="739" r:id="rId50"/>
    <p:sldId id="605" r:id="rId51"/>
    <p:sldId id="606" r:id="rId52"/>
    <p:sldId id="607" r:id="rId53"/>
    <p:sldId id="608" r:id="rId54"/>
    <p:sldId id="609" r:id="rId55"/>
    <p:sldId id="610" r:id="rId56"/>
    <p:sldId id="611" r:id="rId57"/>
    <p:sldId id="612" r:id="rId58"/>
    <p:sldId id="613" r:id="rId59"/>
    <p:sldId id="614" r:id="rId60"/>
    <p:sldId id="615" r:id="rId61"/>
    <p:sldId id="732" r:id="rId62"/>
    <p:sldId id="617" r:id="rId63"/>
    <p:sldId id="618" r:id="rId64"/>
    <p:sldId id="619" r:id="rId65"/>
    <p:sldId id="4035" r:id="rId66"/>
    <p:sldId id="740" r:id="rId67"/>
    <p:sldId id="629" r:id="rId68"/>
    <p:sldId id="630" r:id="rId69"/>
    <p:sldId id="631" r:id="rId70"/>
    <p:sldId id="632" r:id="rId71"/>
    <p:sldId id="633" r:id="rId72"/>
    <p:sldId id="634" r:id="rId73"/>
    <p:sldId id="635" r:id="rId74"/>
    <p:sldId id="636" r:id="rId75"/>
    <p:sldId id="637" r:id="rId76"/>
    <p:sldId id="741" r:id="rId77"/>
    <p:sldId id="639" r:id="rId78"/>
    <p:sldId id="640" r:id="rId79"/>
    <p:sldId id="641" r:id="rId80"/>
    <p:sldId id="642" r:id="rId81"/>
    <p:sldId id="643" r:id="rId82"/>
    <p:sldId id="731" r:id="rId83"/>
    <p:sldId id="645" r:id="rId84"/>
    <p:sldId id="742" r:id="rId85"/>
    <p:sldId id="647" r:id="rId86"/>
    <p:sldId id="648" r:id="rId87"/>
    <p:sldId id="649" r:id="rId88"/>
    <p:sldId id="650" r:id="rId89"/>
    <p:sldId id="651" r:id="rId90"/>
    <p:sldId id="652" r:id="rId91"/>
    <p:sldId id="653" r:id="rId92"/>
    <p:sldId id="654" r:id="rId93"/>
    <p:sldId id="655" r:id="rId94"/>
    <p:sldId id="656" r:id="rId95"/>
    <p:sldId id="657" r:id="rId96"/>
    <p:sldId id="658" r:id="rId97"/>
    <p:sldId id="659" r:id="rId98"/>
    <p:sldId id="660" r:id="rId99"/>
    <p:sldId id="661" r:id="rId100"/>
    <p:sldId id="662" r:id="rId101"/>
    <p:sldId id="663" r:id="rId102"/>
    <p:sldId id="664" r:id="rId103"/>
    <p:sldId id="665" r:id="rId104"/>
    <p:sldId id="666" r:id="rId105"/>
    <p:sldId id="667" r:id="rId106"/>
    <p:sldId id="668" r:id="rId107"/>
    <p:sldId id="669" r:id="rId108"/>
    <p:sldId id="670" r:id="rId109"/>
    <p:sldId id="688" r:id="rId110"/>
    <p:sldId id="689" r:id="rId111"/>
    <p:sldId id="690" r:id="rId112"/>
    <p:sldId id="691" r:id="rId113"/>
    <p:sldId id="692" r:id="rId114"/>
    <p:sldId id="719" r:id="rId115"/>
    <p:sldId id="694" r:id="rId116"/>
    <p:sldId id="695" r:id="rId117"/>
    <p:sldId id="696" r:id="rId118"/>
    <p:sldId id="697" r:id="rId119"/>
    <p:sldId id="698" r:id="rId120"/>
    <p:sldId id="699" r:id="rId121"/>
    <p:sldId id="700" r:id="rId122"/>
    <p:sldId id="701" r:id="rId123"/>
    <p:sldId id="702" r:id="rId124"/>
    <p:sldId id="703" r:id="rId125"/>
    <p:sldId id="705" r:id="rId126"/>
    <p:sldId id="706" r:id="rId127"/>
    <p:sldId id="707" r:id="rId128"/>
    <p:sldId id="708" r:id="rId129"/>
    <p:sldId id="709" r:id="rId130"/>
    <p:sldId id="710" r:id="rId131"/>
    <p:sldId id="812" r:id="rId132"/>
    <p:sldId id="711" r:id="rId133"/>
    <p:sldId id="712" r:id="rId134"/>
    <p:sldId id="746" r:id="rId135"/>
    <p:sldId id="714" r:id="rId136"/>
    <p:sldId id="715" r:id="rId137"/>
    <p:sldId id="716" r:id="rId138"/>
    <p:sldId id="4030" r:id="rId139"/>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AC2F"/>
    <a:srgbClr val="D6D48D"/>
    <a:srgbClr val="CC8AC4"/>
    <a:srgbClr val="CCA099"/>
    <a:srgbClr val="FFCC66"/>
    <a:srgbClr val="FFFFFF"/>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69"/>
    <p:restoredTop sz="78299" autoAdjust="0"/>
  </p:normalViewPr>
  <p:slideViewPr>
    <p:cSldViewPr>
      <p:cViewPr varScale="1">
        <p:scale>
          <a:sx n="99" d="100"/>
          <a:sy n="99" d="100"/>
        </p:scale>
        <p:origin x="784" y="168"/>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varScale="1">
      <p:scale>
        <a:sx n="1" d="1"/>
        <a:sy n="1" d="1"/>
      </p:scale>
      <p:origin x="0" y="56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10</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If we keep reading right from the end of Ruth, we see Ruth concluding with its final word, “David.” We are left with the amazing realization that the whole story of Ruth was about David’s great-grandmother!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In 1 Samuel we will see why David was the climax of Ruth. All along, God’s plan was to delegate his authority to David and his descendants.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3401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book of 1 Samuel gives the transitions necessary for that change to come about from a theocracy to a monarchy focused on David.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Today we will see what God was doing in changing Israel’s situation and then see why change occurs for us today.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reasons would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have to make us</a:t>
            </a:r>
            <a:r>
              <a:rPr lang="en-US" b="1" baseline="0" dirty="0">
                <a:latin typeface="Arial" panose="020B0604020202020204" pitchFamily="34" charset="0"/>
                <a:cs typeface="Arial" panose="020B0604020202020204" pitchFamily="34" charset="0"/>
              </a:rPr>
              <a:t> have to adjust to new environments over and over?</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LORD even used Israel’s sin to bring in the monarchy</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under David.</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b="1" kern="1200" dirty="0">
                <a:solidFill>
                  <a:schemeClr val="tx1"/>
                </a:solidFill>
                <a:effectLst/>
                <a:latin typeface="Arial" panose="020B0604020202020204" pitchFamily="34" charset="0"/>
                <a:ea typeface="+mn-ea"/>
                <a:cs typeface="Arial" panose="020B0604020202020204" pitchFamily="34" charset="0"/>
              </a:rPr>
              <a:t>OS-07-Judges-204</a:t>
            </a:r>
          </a:p>
          <a:p>
            <a:r>
              <a:rPr lang="en-SG" sz="1200" b="1" kern="1200" dirty="0">
                <a:solidFill>
                  <a:schemeClr val="tx1"/>
                </a:solidFill>
                <a:effectLst/>
                <a:latin typeface="Arial" panose="020B0604020202020204" pitchFamily="34" charset="0"/>
                <a:ea typeface="+mn-ea"/>
                <a:cs typeface="Arial" panose="020B0604020202020204" pitchFamily="34" charset="0"/>
              </a:rPr>
              <a:t>OS-08-Ruth-72</a:t>
            </a:r>
          </a:p>
          <a:p>
            <a:r>
              <a:rPr lang="en-SG" sz="1200" b="1" kern="1200" dirty="0">
                <a:solidFill>
                  <a:schemeClr val="tx1"/>
                </a:solidFill>
                <a:effectLst/>
                <a:latin typeface="Arial" panose="020B0604020202020204" pitchFamily="34" charset="0"/>
                <a:ea typeface="+mn-ea"/>
                <a:cs typeface="Arial" panose="020B0604020202020204" pitchFamily="34" charset="0"/>
              </a:rPr>
              <a:t>OS-09-1 Sam-17, 22, 43</a:t>
            </a:r>
          </a:p>
          <a:p>
            <a:endParaRPr lang="en-SG" sz="1200" b="1" kern="1200" dirty="0">
              <a:solidFill>
                <a:schemeClr val="tx1"/>
              </a:solidFill>
              <a:effectLst/>
              <a:latin typeface="Arial" panose="020B0604020202020204" pitchFamily="34" charset="0"/>
              <a:ea typeface="+mn-ea"/>
              <a:cs typeface="Arial" panose="020B0604020202020204" pitchFamily="34"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b="1"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b="1" kern="1200" dirty="0">
                <a:solidFill>
                  <a:schemeClr val="tx1"/>
                </a:solidFill>
                <a:effectLst/>
                <a:latin typeface="Arial" panose="020B0604020202020204" pitchFamily="34" charset="0"/>
                <a:ea typeface="+mn-ea"/>
                <a:cs typeface="Arial" panose="020B0604020202020204" pitchFamily="34" charset="0"/>
              </a:rPr>
              <a:t>• </a:t>
            </a:r>
            <a:r>
              <a:rPr lang="en-SG" sz="1200" b="1" u="sng" kern="1200" dirty="0">
                <a:solidFill>
                  <a:schemeClr val="tx1"/>
                </a:solidFill>
                <a:effectLst/>
                <a:latin typeface="Arial" panose="020B0604020202020204" pitchFamily="34" charset="0"/>
                <a:ea typeface="+mn-ea"/>
                <a:cs typeface="Arial" panose="020B0604020202020204" pitchFamily="34" charset="0"/>
              </a:rPr>
              <a:t>Bethlehem</a:t>
            </a:r>
            <a:r>
              <a:rPr lang="en-SG" sz="1200" b="1"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b="1" kern="1200" dirty="0">
                <a:solidFill>
                  <a:schemeClr val="tx1"/>
                </a:solidFill>
                <a:effectLst/>
                <a:latin typeface="Arial" panose="020B0604020202020204" pitchFamily="34" charset="0"/>
                <a:ea typeface="+mn-ea"/>
                <a:cs typeface="Arial" panose="020B0604020202020204" pitchFamily="34" charset="0"/>
              </a:rPr>
              <a:t>• A Levite from </a:t>
            </a:r>
            <a:r>
              <a:rPr lang="en-SG" sz="1200" b="1" u="sng" kern="1200" dirty="0">
                <a:solidFill>
                  <a:schemeClr val="tx1"/>
                </a:solidFill>
                <a:effectLst/>
                <a:latin typeface="Arial" panose="020B0604020202020204" pitchFamily="34" charset="0"/>
                <a:ea typeface="+mn-ea"/>
                <a:cs typeface="Arial" panose="020B0604020202020204" pitchFamily="34" charset="0"/>
              </a:rPr>
              <a:t>Bethlehem</a:t>
            </a:r>
            <a:r>
              <a:rPr lang="en-SG" sz="1200" b="1"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b="1" u="sng" kern="1200" dirty="0">
                <a:solidFill>
                  <a:schemeClr val="tx1"/>
                </a:solidFill>
                <a:effectLst/>
                <a:latin typeface="Arial" panose="020B0604020202020204" pitchFamily="34" charset="0"/>
                <a:ea typeface="+mn-ea"/>
                <a:cs typeface="Arial" panose="020B0604020202020204" pitchFamily="34" charset="0"/>
              </a:rPr>
              <a:t>Bethlehem</a:t>
            </a:r>
            <a:r>
              <a:rPr lang="en-SG" sz="1200" b="1"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b="1" u="sng" kern="1200" dirty="0">
                <a:solidFill>
                  <a:schemeClr val="tx1"/>
                </a:solidFill>
                <a:effectLst/>
                <a:latin typeface="Arial" panose="020B0604020202020204" pitchFamily="34" charset="0"/>
                <a:ea typeface="+mn-ea"/>
                <a:cs typeface="Arial" panose="020B0604020202020204" pitchFamily="34" charset="0"/>
              </a:rPr>
              <a:t> Benjaminite</a:t>
            </a:r>
            <a:r>
              <a:rPr lang="en-SG" sz="1200" b="1" kern="1200" dirty="0">
                <a:solidFill>
                  <a:schemeClr val="tx1"/>
                </a:solidFill>
                <a:effectLst/>
                <a:latin typeface="Arial" panose="020B0604020202020204" pitchFamily="34" charset="0"/>
                <a:ea typeface="+mn-ea"/>
                <a:cs typeface="Arial" panose="020B0604020202020204" pitchFamily="34" charset="0"/>
              </a:rPr>
              <a:t> men in Gibeah who assault his concubine (Judges 19) and ultimately lead to her disgraceful death.   </a:t>
            </a:r>
          </a:p>
          <a:p>
            <a:r>
              <a:rPr lang="en-SG" sz="1200" b="1"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b="1"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b="1" u="sng" kern="1200" dirty="0">
                <a:solidFill>
                  <a:schemeClr val="tx1"/>
                </a:solidFill>
                <a:effectLst/>
                <a:latin typeface="Arial" panose="020B0604020202020204" pitchFamily="34" charset="0"/>
                <a:ea typeface="+mn-ea"/>
                <a:cs typeface="Arial" panose="020B0604020202020204" pitchFamily="34" charset="0"/>
              </a:rPr>
              <a:t>Benjamin</a:t>
            </a:r>
            <a:r>
              <a:rPr lang="en-SG" sz="1200" b="1"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b="1"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b="1"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b="1" kern="1200" dirty="0">
                <a:solidFill>
                  <a:schemeClr val="tx1"/>
                </a:solidFill>
                <a:effectLst/>
                <a:latin typeface="Arial" panose="020B0604020202020204" pitchFamily="34" charset="0"/>
                <a:ea typeface="+mn-ea"/>
                <a:cs typeface="Arial" panose="020B0604020202020204" pitchFamily="34" charset="0"/>
              </a:rPr>
              <a:t>• How? </a:t>
            </a:r>
          </a:p>
          <a:p>
            <a:r>
              <a:rPr lang="en-SG" sz="1200" b="1" kern="1200" dirty="0">
                <a:solidFill>
                  <a:schemeClr val="tx1"/>
                </a:solidFill>
                <a:effectLst/>
                <a:latin typeface="Arial" panose="020B0604020202020204" pitchFamily="34" charset="0"/>
                <a:ea typeface="+mn-ea"/>
                <a:cs typeface="Arial" panose="020B0604020202020204" pitchFamily="34" charset="0"/>
              </a:rPr>
              <a:t>God chose the </a:t>
            </a:r>
            <a:r>
              <a:rPr lang="en-SG" sz="1200" b="1" u="sng" kern="1200" dirty="0">
                <a:solidFill>
                  <a:schemeClr val="tx1"/>
                </a:solidFill>
                <a:effectLst/>
                <a:latin typeface="Arial" panose="020B0604020202020204" pitchFamily="34" charset="0"/>
                <a:ea typeface="+mn-ea"/>
                <a:cs typeface="Arial" panose="020B0604020202020204" pitchFamily="34" charset="0"/>
              </a:rPr>
              <a:t>Benjaminite</a:t>
            </a:r>
            <a:r>
              <a:rPr lang="en-SG" sz="1200" b="1"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b="1"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b="1"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b="1" u="sng" kern="1200" dirty="0">
                <a:solidFill>
                  <a:schemeClr val="tx1"/>
                </a:solidFill>
                <a:effectLst/>
                <a:latin typeface="Arial" panose="020B0604020202020204" pitchFamily="34" charset="0"/>
                <a:ea typeface="+mn-ea"/>
                <a:cs typeface="Arial" panose="020B0604020202020204" pitchFamily="34" charset="0"/>
              </a:rPr>
              <a:t>Bethlehem</a:t>
            </a:r>
            <a:r>
              <a:rPr lang="en-SG" sz="1200" b="1"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b="1"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b="1"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endParaRPr lang="en-SG" sz="1200" b="1"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4704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Israel’s first national leadership transition from Eli to Samuel came by Samuel's birth, call, and acceptance over Eli's wicked house to prepare for the prophesied monarchy (1 Sam 1–3).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2081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first transition of national leadership from Eli</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to Samuel marked the end of judges</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with Samuel as the last judge</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(1 Sam 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latin typeface="Arial" panose="020B0604020202020204" pitchFamily="34" charset="0"/>
              </a:rPr>
              <a:pPr/>
              <a:t>19</a:t>
            </a:fld>
            <a:endParaRPr lang="en-US" sz="1200" dirty="0">
              <a:solidFill>
                <a:srgbClr val="000000"/>
              </a:solidFill>
              <a:latin typeface="Arial" panose="020B0604020202020204" pitchFamily="34"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 you like change? </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Hannah's prophetic prayer praised God's attributes and his future provision of kings (2:1-11).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88130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Samuel's call by the LORD and acceptance by the people verified the leadership transition from Eli to Samuel (1 Sam 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412032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Israel showed its need for Samuel's leadership in their ignorance of the character of God evident in their superstitious use of the ark to fight the Philistines (1 Sam 4–7).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5173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latin typeface="Arial" panose="020B0604020202020204" pitchFamily="34" charset="0"/>
              </a:rPr>
              <a:pPr/>
              <a:t>33</a:t>
            </a:fld>
            <a:endParaRPr lang="en-US" sz="1200" dirty="0">
              <a:solidFill>
                <a:srgbClr val="000000"/>
              </a:solidFill>
              <a:latin typeface="Arial" panose="020B0604020202020204" pitchFamily="34"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Philistine capture of the ark and deaths of Eli and his sons fulfilled the LORD's prophecy against Eli and showed their need for a new leader due to confusion over God's omnipresence (1 Sam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7801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ark’s superiority over Dagan in the Philistine camp showed God's omnipotence over all gods and grace even in Israel’s disobedience (1 Sam 5).</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74293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second transition of national leadership from Samuel to Saul marked the start of the monarchy due to Israel's evil motives (1 Sam 8–12).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45</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47</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latin typeface="Arial" panose="020B0604020202020204" pitchFamily="34" charset="0"/>
              </a:rPr>
              <a:pPr/>
              <a:t>50</a:t>
            </a:fld>
            <a:endParaRPr lang="en-US" sz="1200" dirty="0">
              <a:solidFill>
                <a:srgbClr val="000000"/>
              </a:solidFill>
              <a:latin typeface="Arial" panose="020B0604020202020204" pitchFamily="34"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Whether you like change or not, change is inevitable.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Samuel privately anointed Saul as king to prepare him for public coronation (9:1–10:16).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792914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Samuel publicly made Saul king as an official declaration of God's displeasure with the nation's decision (10:17-27).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270985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anointing started very</a:t>
            </a:r>
            <a:r>
              <a:rPr lang="en-US" b="1" baseline="0" dirty="0">
                <a:latin typeface="Arial" panose="020B0604020202020204" pitchFamily="34" charset="0"/>
                <a:cs typeface="Arial" panose="020B0604020202020204" pitchFamily="34" charset="0"/>
              </a:rPr>
              <a:t> private but then ended up before the entire nation!</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472868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Saul's rescue of Jabesh Gilead and confirmation at Gilgal confirmed him as king in Israel’s eyes (1 Sam 11).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252611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05" charset="0"/>
                <a:ea typeface="ＭＳ Ｐゴシック" charset="-128"/>
                <a:cs typeface="ＭＳ Ｐゴシック" charset="-128"/>
              </a:rPr>
              <a:t>In Samuel’s retirement speech as judge (but not prophet), he reminded Israel of their sin of asking for a king to motivate them to live based on the Mosaic covenant (1 Sam 12).</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6602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Saul's impatience and fear of the Philistines by having priests offer sacrifices before the required seven days results in Samuel hinting at the LORD had already appointed a godly king (13:1-22).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4036294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latin typeface="Arial" panose="020B0604020202020204" pitchFamily="34" charset="0"/>
              </a:rPr>
              <a:pPr/>
              <a:t>60</a:t>
            </a:fld>
            <a:endParaRPr lang="en-US" sz="1200" dirty="0">
              <a:solidFill>
                <a:srgbClr val="000000"/>
              </a:solidFill>
              <a:latin typeface="Arial" panose="020B0604020202020204" pitchFamily="34"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Saul's rashness by preventing his men from food and leading them to eat blood unlawfully shamed him in his vow to kill the "disobedient" Jonathan and showed his godless rule (13:23–14:52).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2498396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Saul's rashness by preventing his men from food and leading them to eat blood unlawfully shamed him in his vow to kill the "disobedient" Jonathan and showed his godless rule (13:23–14:52).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586690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Saul's disobedience by not completely destroying the Amalekites was his last act of disobedience before the LORD rejected him as king to show Israel's need for a righteous king (1 Sam 15).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266455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Some like it while others hate it, so some of us are early adopters while others are laggards. The majority tolerates it. </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 and David were friends while David rose as his musician and warrior (1 Sam 16–17).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1589997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latin typeface="Arial" panose="020B0604020202020204" pitchFamily="34" charset="0"/>
              </a:rPr>
              <a:pPr/>
              <a:t>68</a:t>
            </a:fld>
            <a:endParaRPr lang="en-US" sz="1200" dirty="0">
              <a:solidFill>
                <a:srgbClr val="000000"/>
              </a:solidFill>
              <a:latin typeface="Arial" panose="020B0604020202020204" pitchFamily="34"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Hidden</a:t>
            </a:r>
            <a:r>
              <a:rPr lang="en-US" b="1" baseline="0" dirty="0">
                <a:latin typeface="Arial" panose="020B0604020202020204" pitchFamily="34" charset="0"/>
                <a:cs typeface="Arial" panose="020B0604020202020204" pitchFamily="34" charset="0"/>
              </a:rPr>
              <a:t> valleys are where shepherds are turned into kings.</a:t>
            </a:r>
          </a:p>
          <a:p>
            <a:r>
              <a:rPr lang="en-US" b="1" baseline="0" dirty="0">
                <a:latin typeface="Arial" panose="020B0604020202020204" pitchFamily="34" charset="0"/>
                <a:cs typeface="Arial" panose="020B0604020202020204" pitchFamily="34" charset="0"/>
              </a:rPr>
              <a:t>What you do in secret is the most important things about you.</a:t>
            </a:r>
          </a:p>
          <a:p>
            <a:r>
              <a:rPr lang="en-US" b="1" baseline="0" dirty="0">
                <a:latin typeface="Arial" panose="020B0604020202020204" pitchFamily="34" charset="0"/>
                <a:cs typeface="Arial" panose="020B0604020202020204" pitchFamily="34" charset="0"/>
              </a:rPr>
              <a:t>David cared for sheep when no one but God was looking.</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01582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David's care for the</a:t>
            </a:r>
            <a:r>
              <a:rPr lang="en-US" b="1" baseline="0" dirty="0">
                <a:latin typeface="Arial" panose="020B0604020202020204" pitchFamily="34" charset="0"/>
                <a:cs typeface="Arial" panose="020B0604020202020204" pitchFamily="34" charset="0"/>
              </a:rPr>
              <a:t> sheep was tested by a lion and a bear and who-knows what else?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248187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 a rather humorous account</a:t>
            </a:r>
            <a:r>
              <a:rPr lang="en-US" b="1" baseline="0" dirty="0">
                <a:latin typeface="Arial" panose="020B0604020202020204" pitchFamily="34" charset="0"/>
                <a:cs typeface="Arial" panose="020B0604020202020204" pitchFamily="34" charset="0"/>
              </a:rPr>
              <a:t> where David wasn't even invited to his family feast, God passed by his handsome brothers because God doesn't look at the outside. Even Samuel was initially fooled by David's ruddy appearance.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4084249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Bethlehem took an even higher status as King David’s hometown (1 Sam 16:1; 17:58). After defeating Goliath, </a:t>
            </a:r>
            <a:r>
              <a:rPr lang="en-SG" sz="1200" kern="1200" dirty="0">
                <a:solidFill>
                  <a:schemeClr val="tx1"/>
                </a:solidFill>
                <a:effectLst/>
                <a:latin typeface="Times New Roman" pitchFamily="-105" charset="0"/>
                <a:ea typeface="ＭＳ Ｐゴシック" charset="-128"/>
                <a:cs typeface="ＭＳ Ｐゴシック" charset="-128"/>
              </a:rPr>
              <a:t>“Tell me about your father, young man,” Saul said. And David replied, “His name is Jesse, and we live in Bethlehem.”</a:t>
            </a:r>
          </a:p>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76</a:t>
            </a:fld>
            <a:endParaRPr lang="en-US"/>
          </a:p>
        </p:txBody>
      </p:sp>
    </p:spTree>
    <p:extLst>
      <p:ext uri="{BB962C8B-B14F-4D97-AF65-F5344CB8AC3E}">
        <p14:creationId xmlns:p14="http://schemas.microsoft.com/office/powerpoint/2010/main" val="380301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David's victory over Goliath won Saul's approval as one of his warriors (1 Sam 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713807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82</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 and David were enemies when Saul exiled him and attempted to kill him, thus teaching him valuable lessons that would enable him to rule righteously (1 Sam 18–27).</a:t>
            </a:r>
            <a:r>
              <a:rPr lang="en-SG" b="1" dirty="0">
                <a:effectLst/>
                <a:latin typeface="Arial" panose="020B0604020202020204" pitchFamily="34"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 attempted to kill David out of jealousy over God's blessing on his life as a carnal response to God’s revealed will (18:10–20:42).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411738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still holding the dripping head of Goliath, David appears before Saul, who asks about his family. In the king's tent at that time is Saul's son and heir, Jonathan. He is probably a decade older than David, but there is an instant bond between the two.</a:t>
            </a:r>
          </a:p>
          <a:p>
            <a:r>
              <a:rPr lang="en-US" b="1"/>
              <a:t>David's Bond with Jonathan (18:1)</a:t>
            </a:r>
          </a:p>
          <a:p>
            <a:r>
              <a:rPr lang="en-US"/>
              <a:t>"After David had finished talking with Saul, Jonathan became one in spirit with David, and he loved him as himself." (18:1)</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3. Jonathan's Friendship, Saul's Jealousy (1 Samuel 18-20)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by Dr. Ralph F. Wilson</a:t>
            </a:r>
            <a:br>
              <a:rPr lang="en-US"/>
            </a:br>
            <a:r>
              <a:rPr lang="en-US"/>
              <a:t>Audio (29:42)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http://www.jesuswalk.com/david/03_david_jonathan.htm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Accessed 11 Nov 2017</a:t>
            </a:r>
          </a:p>
          <a:p>
            <a:r>
              <a:rPr lang="en-US"/>
              <a:t>_________</a:t>
            </a:r>
          </a:p>
          <a:p>
            <a:endParaRPr lang="en-US"/>
          </a:p>
          <a:p>
            <a:endParaRPr lang="en-US"/>
          </a:p>
          <a:p>
            <a:r>
              <a:rPr lang="en-US"/>
              <a:t>Picture</a:t>
            </a:r>
            <a:r>
              <a:rPr lang="en-US" baseline="0"/>
              <a:t> by </a:t>
            </a:r>
            <a:r>
              <a:rPr lang="en-US"/>
              <a:t>James J. Tissot, detail of 'Friendship of David and Jonathan' (1896-1902) gouache on board, Jewish Museum, New York. David is on the left, Jonathan on the right.</a:t>
            </a: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90726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Is God causing it—or are you causing the change? I can comprehend why some of us initiate change, but… </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solidFill>
                  <a:prstClr val="black"/>
                </a:solidFill>
              </a:rPr>
              <a:pPr eaLnBrk="1" hangingPunct="1"/>
              <a:t>87</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Saul attempted to kill David out of jealousy over God's blessing on his life as a carnal response to God’s revealed will (18:10–20:42).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2943404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Saul tried to kill David by throwing a spear at him (18:10-16).</a:t>
            </a:r>
          </a:p>
          <a:p>
            <a:r>
              <a:rPr lang="en-US" b="1" dirty="0">
                <a:latin typeface="Arial" panose="020B0604020202020204" pitchFamily="34" charset="0"/>
                <a:cs typeface="Arial" panose="020B0604020202020204" pitchFamily="34" charset="0"/>
              </a:rPr>
              <a:t>Saul tried to kill David by tricking him to fight the Philistines (18:17-30).</a:t>
            </a:r>
          </a:p>
          <a:p>
            <a:r>
              <a:rPr lang="en-US" b="1" dirty="0">
                <a:latin typeface="Arial" panose="020B0604020202020204" pitchFamily="34" charset="0"/>
                <a:cs typeface="Arial" panose="020B0604020202020204" pitchFamily="34" charset="0"/>
              </a:rPr>
              <a:t>Saul tried to kill David by commanding his servants to kill David (19:1-7). Saul tried to kill David by throwing a spear at him again (19:8-10).</a:t>
            </a:r>
          </a:p>
          <a:p>
            <a:r>
              <a:rPr lang="en-US" b="1" dirty="0">
                <a:latin typeface="Arial" panose="020B0604020202020204" pitchFamily="34" charset="0"/>
                <a:cs typeface="Arial" panose="020B0604020202020204" pitchFamily="34" charset="0"/>
              </a:rPr>
              <a:t>Saul tried to kill David by sending messengers to kill him (19:11-17).</a:t>
            </a:r>
          </a:p>
          <a:p>
            <a:r>
              <a:rPr lang="en-US" b="1" dirty="0">
                <a:latin typeface="Arial" panose="020B0604020202020204" pitchFamily="34" charset="0"/>
                <a:cs typeface="Arial" panose="020B0604020202020204" pitchFamily="34" charset="0"/>
              </a:rPr>
              <a:t>Saul tried to kill David by seeking his life at Samuel's house (19:18-24).</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1213714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At Gath and Ziklag, David developed his leadership and combat skills by carrying out raids against peoples south of the Philistines (1 Sam 27).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1666831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Application: When an oppressive superior mistreats you (like Saul mistreated David), how do you respond?  If you do not learn submission and brokenness, eventually when you get into a position of authority, you too could become a “Saul” who grasps for power!  Learn the lesson of David.  As we will see in 2 Samuel, David eventually had plenty of opportunities to imitate Saul—especially when his son Absalom claimed to be the rightful “third king” after Saul and David.  This decision of David not to become a Saul is well said in this modern classic for those in ministry transition: Gene Edwards, A Tale of Three Kings: A Study in Brokenness (Wheaton, IL: Tyndale, 1980, 1982).  It’s a fast-moving, stirring, and biblical account of only 98 pages.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239701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solidFill>
                  <a:prstClr val="black"/>
                </a:solidFill>
              </a:rPr>
              <a:pPr eaLnBrk="1" hangingPunct="1"/>
              <a:t>102</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LORD alters our lives to focus on his purposes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 don’t see the world trying to be like the church much, but I do see the church trying to be like the world in many ways—dress, authority, morality, technology, etc.</a:t>
            </a:r>
          </a:p>
          <a:p>
            <a:r>
              <a:rPr lang="en-US" b="1" dirty="0">
                <a:latin typeface="Arial" panose="020B0604020202020204" pitchFamily="34" charset="0"/>
                <a:cs typeface="Arial" panose="020B0604020202020204" pitchFamily="34" charset="0"/>
              </a:rPr>
              <a:t>Our “been there, done that” types of regrets in our lives cause us to change.</a:t>
            </a:r>
          </a:p>
          <a:p>
            <a:r>
              <a:rPr lang="en-US" b="1" dirty="0">
                <a:latin typeface="Arial" panose="020B0604020202020204" pitchFamily="34" charset="0"/>
                <a:cs typeface="Arial" panose="020B0604020202020204" pitchFamily="34" charset="0"/>
              </a:rPr>
              <a:t>We can learn from the mistakes of others since none of us will live long enough to make all the mistakes ourselves.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reasons would the L</a:t>
            </a:r>
            <a:r>
              <a:rPr lang="en-US" sz="105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have to make us</a:t>
            </a:r>
            <a:r>
              <a:rPr lang="en-US" b="1" baseline="0" dirty="0">
                <a:latin typeface="Arial" panose="020B0604020202020204" pitchFamily="34" charset="0"/>
                <a:cs typeface="Arial" panose="020B0604020202020204" pitchFamily="34" charset="0"/>
              </a:rPr>
              <a:t> have to adjust to new environments over and over?</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What would you be doing?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1970625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LORD even used Israel’s sin to bring in the monarchy</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under David.</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LORD even used Israel’s sin to bring in the monarchy</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under David.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489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LORD alters our lives to focus on his purposes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So what should we do (Exhortation)?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Be changed! (Notice the title of this sermon.)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Do you fear change? Then change your view of change! Max Lucado said, “The circumstances we ask God to change are often the circumstances God is using to change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721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Be open to God initiating any change he wants in your life. As someone said, “If nothing ever changed, there’d be no butterflies.” Be that butterfly.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هل أنت راغب لأن يغيّر الله ما يشاء في حياتك؟ إذن قلها له. أخبره أنك تريد "قوة حبك" كما تقول كلمات الترنيمة.</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solidFill>
                  <a:prstClr val="black"/>
                </a:solidFill>
              </a:rPr>
              <a:pPr eaLnBrk="1" hangingPunct="1"/>
              <a:t>8</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Judges had led Israel for 350 years with the only constant being change itself. Judge after judge came and left the scene, some good and some bad. Few agreed that the situation was sustainable. Change needed to happen because each person did what was right in his own eyes with enemies at the door.</a:t>
            </a:r>
            <a:r>
              <a:rPr lang="en-SG" sz="2800" b="1" dirty="0">
                <a:effectLst/>
                <a:latin typeface="Arial" panose="020B0604020202020204" pitchFamily="34" charset="0"/>
                <a:cs typeface="Arial" panose="020B0604020202020204" pitchFamily="34" charset="0"/>
              </a:rPr>
              <a:t> </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Too often we think of the period of the judges as limited only to the book of Judges. Yet it also includes Ruth and 1 Samuel 1–7, where Samuel himself was the final judge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556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40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93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94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026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228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786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287335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38407197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24999855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90153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9555943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6729811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801121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21644208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16661131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1790197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97447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0063391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9136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08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666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908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034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912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556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6067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97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899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524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9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80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206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4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90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4470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2040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81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469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216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72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587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25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515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139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8603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28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0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5440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9650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5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431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17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224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8453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749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5398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31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695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3924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41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044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02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7298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19/05/2024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749869642"/>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19/05/2024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37822527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19/05/2024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6502589"/>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19/05/2024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45589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19/05/2024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798936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19/05/2024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6049118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19/05/2024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5352261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19/05/2024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180583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19/05/2024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33772579"/>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19/05/2024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16121922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19/05/2024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4150399486"/>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530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17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75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343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2904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009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66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7492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90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419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213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97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79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0961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618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1415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1204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971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173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8786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5846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490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80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255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35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4276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4401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514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244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051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fld id="{02B6D6C5-8AC5-D841-97F8-45F2AC7D567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3962356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515255-B3B3-494C-99F3-45BBA384F4BB}"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8599995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E8F6E2-3611-754F-84F1-C07871D02179}"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872523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ED8951-AA38-E54E-BD7F-5D74233C68D4}"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848050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6AFCAC-3728-AE47-BBD9-17968342ECDE}"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1635214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58D3F09-7606-9641-818E-DEE7613FEED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3809766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8BD2ED-63DF-6244-86EA-609DC493232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4917088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51FD23-03AA-A74E-9D42-F859A18404B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0365362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D535626-6638-514C-9BD8-FCE161FEF8E7}"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4292283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94CC11-FA3C-B944-9754-73791F64255C}"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7712683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5F36F8-6BB9-2749-B9F8-CA3E4AB68F0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2677919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062038" y="1766888"/>
            <a:ext cx="7769225" cy="4113212"/>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4D5D55-EF26-8E4A-A567-198503A5DDE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9708126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52393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321408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788756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469054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83342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732563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307247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3579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40740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683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6144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962319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197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617988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9734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1185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093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071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9095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8930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295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2101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9600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7535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78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78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6848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2145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7892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409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64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34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940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47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452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25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7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793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09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192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760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91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93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60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18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7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27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33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835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81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33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3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97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28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7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4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609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929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6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219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54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1359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8857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32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54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png"/><Relationship Id="rId2" Type="http://schemas.openxmlformats.org/officeDocument/2006/relationships/slideLayout" Target="../slideLayouts/slideLayout122.xml"/><Relationship Id="rId16" Type="http://schemas.openxmlformats.org/officeDocument/2006/relationships/theme" Target="../theme/theme1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theme" Target="../theme/theme1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png"/><Relationship Id="rId2" Type="http://schemas.openxmlformats.org/officeDocument/2006/relationships/slideLayout" Target="../slideLayouts/slideLayout152.xml"/><Relationship Id="rId16" Type="http://schemas.openxmlformats.org/officeDocument/2006/relationships/theme" Target="../theme/theme1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image" Target="../media/image1.png"/><Relationship Id="rId2" Type="http://schemas.openxmlformats.org/officeDocument/2006/relationships/slideLayout" Target="../slideLayouts/slideLayout178.xml"/><Relationship Id="rId16" Type="http://schemas.openxmlformats.org/officeDocument/2006/relationships/theme" Target="../theme/theme14.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image" Target="../media/image1.png"/><Relationship Id="rId2" Type="http://schemas.openxmlformats.org/officeDocument/2006/relationships/slideLayout" Target="../slideLayouts/slideLayout193.xml"/><Relationship Id="rId16" Type="http://schemas.openxmlformats.org/officeDocument/2006/relationships/theme" Target="../theme/theme15.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6.xml"/><Relationship Id="rId18" Type="http://schemas.openxmlformats.org/officeDocument/2006/relationships/image" Target="../media/image8.pn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image" Target="../media/image7.png"/><Relationship Id="rId2" Type="http://schemas.openxmlformats.org/officeDocument/2006/relationships/slideLayout" Target="../slideLayouts/slideLayout208.xml"/><Relationship Id="rId16" Type="http://schemas.openxmlformats.org/officeDocument/2006/relationships/image" Target="../media/image6.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image" Target="../media/image5.png"/><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4.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png"/><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png"/><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png"/><Relationship Id="rId2" Type="http://schemas.openxmlformats.org/officeDocument/2006/relationships/slideLayout" Target="../slideLayouts/slideLayout95.xml"/><Relationship Id="rId16" Type="http://schemas.openxmlformats.org/officeDocument/2006/relationships/theme" Target="../theme/theme8.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9.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88304"/>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 id="2147485647" r:id="rId12"/>
    <p:sldLayoutId id="2147485648" r:id="rId13"/>
    <p:sldLayoutId id="2147485649" r:id="rId14"/>
    <p:sldLayoutId id="2147485650"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844213"/>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50094"/>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 id="2147485681" r:id="rId14"/>
    <p:sldLayoutId id="2147485682"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19/05/2024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88050563"/>
      </p:ext>
    </p:extLst>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75791"/>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 id="2147485723" r:id="rId12"/>
    <p:sldLayoutId id="2147485724" r:id="rId13"/>
    <p:sldLayoutId id="2147485725" r:id="rId14"/>
    <p:sldLayoutId id="214748572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02644"/>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 id="2147485739" r:id="rId12"/>
    <p:sldLayoutId id="2147485740" r:id="rId13"/>
    <p:sldLayoutId id="2147485741" r:id="rId14"/>
    <p:sldLayoutId id="2147485742"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fld id="{5F27870C-0DD9-CC4B-93BB-D2315362428C}" type="slidenum">
              <a:rPr lang="en-US" smtClean="0">
                <a:solidFill>
                  <a:srgbClr val="482400"/>
                </a:solidFill>
              </a:rPr>
              <a:pPr/>
              <a:t>‹#›</a:t>
            </a:fld>
            <a:endParaRPr lang="en-US" dirty="0">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30247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9163410"/>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5" r:id="rId12"/>
    <p:sldLayoutId id="214748579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743"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67671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05483"/>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 id="2147485586" r:id="rId12"/>
    <p:sldLayoutId id="2147485587" r:id="rId13"/>
    <p:sldLayoutId id="2147485588" r:id="rId14"/>
    <p:sldLayoutId id="2147485589"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462969"/>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 id="2147485602" r:id="rId12"/>
    <p:sldLayoutId id="2147485603" r:id="rId13"/>
    <p:sldLayoutId id="2147485604" r:id="rId14"/>
    <p:sldLayoutId id="2147485605"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481258"/>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73420897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3.xml"/><Relationship Id="rId1" Type="http://schemas.openxmlformats.org/officeDocument/2006/relationships/themeOverride" Target="../theme/themeOverride21.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4.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0.xml"/><Relationship Id="rId1" Type="http://schemas.openxmlformats.org/officeDocument/2006/relationships/themeOverride" Target="../theme/themeOverride2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19.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91.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0.xml"/><Relationship Id="rId1" Type="http://schemas.openxmlformats.org/officeDocument/2006/relationships/themeOverride" Target="../theme/themeOverride8.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5.xml"/><Relationship Id="rId1" Type="http://schemas.openxmlformats.org/officeDocument/2006/relationships/themeOverride" Target="../theme/themeOverride9.xml"/><Relationship Id="rId6" Type="http://schemas.openxmlformats.org/officeDocument/2006/relationships/image" Target="../media/image45.png"/><Relationship Id="rId5" Type="http://schemas.openxmlformats.org/officeDocument/2006/relationships/hyperlink" Target="http://www.fda.gov/cdrh/present/dia_jan_2000/DIA-Jan-2000-2.gif" TargetMode="External"/><Relationship Id="rId4" Type="http://schemas.openxmlformats.org/officeDocument/2006/relationships/image" Target="../media/image44.emf"/></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2.xml"/><Relationship Id="rId1" Type="http://schemas.openxmlformats.org/officeDocument/2006/relationships/themeOverride" Target="../theme/themeOverride10.xml"/><Relationship Id="rId5" Type="http://schemas.openxmlformats.org/officeDocument/2006/relationships/image" Target="../media/image49.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26.xml"/><Relationship Id="rId1" Type="http://schemas.openxmlformats.org/officeDocument/2006/relationships/themeOverride" Target="../theme/themeOverride11.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themeOverride" Target="../theme/themeOverride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8.xml"/><Relationship Id="rId1" Type="http://schemas.openxmlformats.org/officeDocument/2006/relationships/themeOverride" Target="../theme/themeOverride13.xml"/><Relationship Id="rId5" Type="http://schemas.openxmlformats.org/officeDocument/2006/relationships/image" Target="../media/image19.png"/><Relationship Id="rId4" Type="http://schemas.openxmlformats.org/officeDocument/2006/relationships/hyperlink" Target="http://tubes.ominix.com/art/a/misc/king-crown-golden.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8.xml"/><Relationship Id="rId1" Type="http://schemas.openxmlformats.org/officeDocument/2006/relationships/themeOverride" Target="../theme/themeOverride14.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8.xml"/><Relationship Id="rId1" Type="http://schemas.openxmlformats.org/officeDocument/2006/relationships/themeOverride" Target="../theme/themeOverride1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8.xml"/><Relationship Id="rId1" Type="http://schemas.openxmlformats.org/officeDocument/2006/relationships/themeOverride" Target="../theme/themeOverride16.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0.xml"/><Relationship Id="rId1" Type="http://schemas.openxmlformats.org/officeDocument/2006/relationships/themeOverride" Target="../theme/themeOverride4.xml"/><Relationship Id="rId5" Type="http://schemas.openxmlformats.org/officeDocument/2006/relationships/image" Target="../media/image17.png"/><Relationship Id="rId4" Type="http://schemas.openxmlformats.org/officeDocument/2006/relationships/hyperlink" Target="http://www.ancientgreece.com/images/war.gi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3.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hemeOverride" Target="../theme/themeOverride17.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hemeOverride" Target="../theme/themeOverride18.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6.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hemeOverride" Target="../theme/themeOverride19.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183.xml"/><Relationship Id="rId1" Type="http://schemas.openxmlformats.org/officeDocument/2006/relationships/themeOverride" Target="../theme/themeOverride20.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54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١ صموئيل</a:t>
            </a:r>
            <a:endParaRPr lang="en-US" sz="54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ＭＳ Ｐゴシック" charset="0"/>
              </a:rPr>
              <a:t>كن</a:t>
            </a:r>
            <a:br>
              <a:rPr lang="ar-JO" sz="8000" dirty="0">
                <a:effectLst>
                  <a:glow rad="127000">
                    <a:schemeClr val="tx1"/>
                  </a:glow>
                </a:effectLst>
                <a:ea typeface="ＭＳ Ｐゴシック" charset="0"/>
                <a:cs typeface="ＭＳ Ｐゴシック" charset="0"/>
              </a:rPr>
            </a:br>
            <a:r>
              <a:rPr lang="ar-JO" sz="8000" dirty="0">
                <a:effectLst>
                  <a:glow rad="127000">
                    <a:schemeClr val="tx1"/>
                  </a:glow>
                </a:effectLst>
                <a:ea typeface="ＭＳ Ｐゴシック" charset="0"/>
                <a:cs typeface="ＭＳ Ｐゴシック" charset="0"/>
              </a:rPr>
              <a:t>متغيراً</a:t>
            </a:r>
            <a:endParaRPr lang="en-US" sz="8000" dirty="0">
              <a:effectLst>
                <a:glow rad="127000">
                  <a:schemeClr val="tx1"/>
                </a:glow>
              </a:effectLst>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1511878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dirty="0">
              <a:solidFill>
                <a:srgbClr val="000000"/>
              </a:solidFill>
              <a:latin typeface="Arial" panose="020B0604020202020204" pitchFamily="34" charset="0"/>
              <a:cs typeface="Arial" panose="020B0604020202020204" pitchFamily="34" charset="0"/>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84" y="3735"/>
              <a:ext cx="2064" cy="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FFFFFF"/>
                  </a:solidFill>
                  <a:latin typeface="Arial" panose="020B0604020202020204" pitchFamily="34" charset="0"/>
                  <a:cs typeface="Arial" panose="020B0604020202020204" pitchFamily="34" charset="0"/>
                </a:rPr>
                <a:t>سليمان شمعون</a:t>
              </a:r>
            </a:p>
            <a:p>
              <a:pPr eaLnBrk="1" hangingPunct="1">
                <a:spcBef>
                  <a:spcPct val="50000"/>
                </a:spcBef>
              </a:pPr>
              <a:r>
                <a:rPr lang="ar-JO" sz="2000" dirty="0">
                  <a:solidFill>
                    <a:srgbClr val="FFFFFF"/>
                  </a:solidFill>
                  <a:latin typeface="Arial" panose="020B0604020202020204" pitchFamily="34" charset="0"/>
                  <a:cs typeface="Arial" panose="020B0604020202020204" pitchFamily="34" charset="0"/>
                </a:rPr>
                <a:t>سفر راعوث</a:t>
              </a:r>
              <a:endParaRPr lang="en-US" sz="2000" dirty="0">
                <a:solidFill>
                  <a:srgbClr val="FFFFFF"/>
                </a:solidFill>
                <a:latin typeface="Arial" panose="020B0604020202020204" pitchFamily="34" charset="0"/>
                <a:cs typeface="Arial" panose="020B0604020202020204" pitchFamily="34" charset="0"/>
              </a:endParaRPr>
            </a:p>
          </p:txBody>
        </p:sp>
      </p:grpSp>
      <p:sp>
        <p:nvSpPr>
          <p:cNvPr id="301062" name="Text Box 6"/>
          <p:cNvSpPr txBox="1">
            <a:spLocks noChangeArrowheads="1"/>
          </p:cNvSpPr>
          <p:nvPr/>
        </p:nvSpPr>
        <p:spPr bwMode="auto">
          <a:xfrm>
            <a:off x="6172200" y="0"/>
            <a:ext cx="29718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600" dirty="0">
                <a:solidFill>
                  <a:srgbClr val="FFFFFF"/>
                </a:solidFill>
                <a:latin typeface="Arial" panose="020B0604020202020204" pitchFamily="34" charset="0"/>
                <a:cs typeface="Arial" panose="020B0604020202020204" pitchFamily="34" charset="0"/>
              </a:rPr>
              <a:t>فارص</a:t>
            </a:r>
            <a:r>
              <a:rPr lang="en-US" sz="3600" dirty="0">
                <a:solidFill>
                  <a:srgbClr val="FFFFFF"/>
                </a:solidFill>
                <a:latin typeface="Arial" panose="020B0604020202020204" pitchFamily="34" charset="0"/>
                <a:cs typeface="Arial" panose="020B0604020202020204" pitchFamily="34" charset="0"/>
              </a:rPr>
              <a:t>        </a:t>
            </a:r>
            <a:r>
              <a:rPr lang="ar-JO" sz="3600" dirty="0">
                <a:solidFill>
                  <a:srgbClr val="FFFFFF"/>
                </a:solidFill>
                <a:latin typeface="Arial" panose="020B0604020202020204" pitchFamily="34" charset="0"/>
                <a:cs typeface="Arial" panose="020B0604020202020204" pitchFamily="34" charset="0"/>
              </a:rPr>
              <a:t>حصرون</a:t>
            </a:r>
            <a:r>
              <a:rPr lang="en-US" sz="3600" dirty="0">
                <a:solidFill>
                  <a:srgbClr val="FFFFFF"/>
                </a:solidFill>
                <a:latin typeface="Arial" panose="020B0604020202020204" pitchFamily="34" charset="0"/>
                <a:cs typeface="Arial" panose="020B0604020202020204" pitchFamily="34" charset="0"/>
              </a:rPr>
              <a:t>         </a:t>
            </a:r>
            <a:r>
              <a:rPr lang="ar-JO" sz="3600" dirty="0">
                <a:solidFill>
                  <a:srgbClr val="FFFFFF"/>
                </a:solidFill>
                <a:latin typeface="Arial" panose="020B0604020202020204" pitchFamily="34" charset="0"/>
                <a:cs typeface="Arial" panose="020B0604020202020204" pitchFamily="34" charset="0"/>
              </a:rPr>
              <a:t>رام                  عميناداب            نحشون             سلمون             بوعز               عوبيد               يسى                داود</a:t>
            </a:r>
          </a:p>
        </p:txBody>
      </p:sp>
      <p:sp>
        <p:nvSpPr>
          <p:cNvPr id="301063" name="Text Box 7"/>
          <p:cNvSpPr txBox="1">
            <a:spLocks noChangeArrowheads="1"/>
          </p:cNvSpPr>
          <p:nvPr/>
        </p:nvSpPr>
        <p:spPr bwMode="auto">
          <a:xfrm>
            <a:off x="4914900" y="0"/>
            <a:ext cx="1143000" cy="5632311"/>
          </a:xfrm>
          <a:prstGeom prst="rect">
            <a:avLst/>
          </a:prstGeom>
          <a:noFill/>
          <a:ln w="9525">
            <a:noFill/>
            <a:miter lim="800000"/>
            <a:headEnd/>
            <a:tailEnd/>
          </a:ln>
          <a:effectLst/>
        </p:spPr>
        <p:txBody>
          <a:bodyPr>
            <a:spAutoFit/>
          </a:bodyPr>
          <a:lstStyle/>
          <a:p>
            <a:pPr algn="r">
              <a:spcBef>
                <a:spcPct val="50000"/>
              </a:spcBef>
              <a:defRPr/>
            </a:pPr>
            <a:r>
              <a:rPr lang="ar-JO" sz="3600" dirty="0">
                <a:solidFill>
                  <a:srgbClr val="FFFFFF"/>
                </a:solidFill>
                <a:effectLst>
                  <a:glow rad="228600">
                    <a:srgbClr val="000000"/>
                  </a:glow>
                </a:effectLst>
                <a:latin typeface="Arial" panose="020B0604020202020204" pitchFamily="34" charset="0"/>
                <a:cs typeface="Arial" panose="020B0604020202020204" pitchFamily="34" charset="0"/>
              </a:rPr>
              <a:t>1.</a:t>
            </a:r>
            <a:r>
              <a:rPr lang="en-US" sz="3600" dirty="0">
                <a:solidFill>
                  <a:srgbClr val="FFFFFF"/>
                </a:solidFill>
                <a:effectLst>
                  <a:glow rad="228600">
                    <a:srgbClr val="000000"/>
                  </a:glow>
                </a:effectLst>
                <a:latin typeface="Arial" panose="020B0604020202020204" pitchFamily="34" charset="0"/>
                <a:cs typeface="Arial" panose="020B0604020202020204" pitchFamily="34" charset="0"/>
              </a:rPr>
              <a:t>  </a:t>
            </a:r>
            <a:r>
              <a:rPr lang="ar-JO" sz="3600" dirty="0">
                <a:solidFill>
                  <a:srgbClr val="FFFFFF"/>
                </a:solidFill>
                <a:effectLst>
                  <a:glow rad="228600">
                    <a:srgbClr val="000000"/>
                  </a:glow>
                </a:effectLst>
                <a:latin typeface="Arial" panose="020B0604020202020204" pitchFamily="34" charset="0"/>
                <a:cs typeface="Arial" panose="020B0604020202020204" pitchFamily="34" charset="0"/>
              </a:rPr>
              <a:t>2.  3.  4.  5.  6.  7.  8.  9. 10.</a:t>
            </a:r>
            <a:endParaRPr lang="en-US" sz="36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3200" dirty="0">
                <a:solidFill>
                  <a:srgbClr val="FFFFFF"/>
                </a:solidFill>
                <a:latin typeface="Arial" panose="020B0604020202020204" pitchFamily="34" charset="0"/>
                <a:ea typeface="Times New Roman" pitchFamily="-111" charset="0"/>
                <a:cs typeface="Arial" panose="020B0604020202020204" pitchFamily="34" charset="0"/>
              </a:rPr>
              <a:t>راعوث 4 : 18 - 22</a:t>
            </a:r>
            <a:endParaRPr lang="en-US" sz="3200"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2" name="Title 1"/>
          <p:cNvSpPr>
            <a:spLocks noGrp="1"/>
          </p:cNvSpPr>
          <p:nvPr>
            <p:ph type="title" idx="4294967295"/>
          </p:nvPr>
        </p:nvSpPr>
        <p:spPr>
          <a:xfrm>
            <a:off x="0" y="0"/>
            <a:ext cx="3059832" cy="1484784"/>
          </a:xfrm>
        </p:spPr>
        <p:txBody>
          <a:bodyPr/>
          <a:lstStyle/>
          <a:p>
            <a:r>
              <a:rPr lang="ar-JO" sz="4000" dirty="0">
                <a:solidFill>
                  <a:srgbClr val="FFFFFF"/>
                </a:solidFill>
              </a:rPr>
              <a:t>نسب</a:t>
            </a:r>
            <a:br>
              <a:rPr lang="ar-JO" sz="4000" dirty="0">
                <a:solidFill>
                  <a:srgbClr val="FFFFFF"/>
                </a:solidFill>
              </a:rPr>
            </a:br>
            <a:r>
              <a:rPr lang="ar-JO" sz="4000" dirty="0">
                <a:solidFill>
                  <a:srgbClr val="FFFFFF"/>
                </a:solidFill>
              </a:rPr>
              <a:t>فارص</a:t>
            </a:r>
            <a:endParaRPr lang="en-US" sz="4000" dirty="0">
              <a:solidFill>
                <a:srgbClr val="FFFFFF"/>
              </a:solidFill>
            </a:endParaRPr>
          </a:p>
        </p:txBody>
      </p:sp>
    </p:spTree>
    <p:extLst>
      <p:ext uri="{BB962C8B-B14F-4D97-AF65-F5344CB8AC3E}">
        <p14:creationId xmlns:p14="http://schemas.microsoft.com/office/powerpoint/2010/main" val="279186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3450"/>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ea typeface="Osaka" charset="0"/>
              </a:rPr>
              <a:t>1 صموئيل 29 </a:t>
            </a:r>
            <a:endParaRPr lang="en-US" sz="8800" dirty="0">
              <a:solidFill>
                <a:schemeClr val="bg1"/>
              </a:solidFill>
              <a:ea typeface="Osaka" charset="0"/>
            </a:endParaRPr>
          </a:p>
        </p:txBody>
      </p:sp>
    </p:spTree>
    <p:extLst>
      <p:ext uri="{BB962C8B-B14F-4D97-AF65-F5344CB8AC3E}">
        <p14:creationId xmlns:p14="http://schemas.microsoft.com/office/powerpoint/2010/main" val="4051719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جُند داود من قبل أخيش و تم رفضه</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صم 29</a:t>
            </a:r>
            <a:endParaRPr lang="en-US" sz="2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42422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dirty="0">
                <a:solidFill>
                  <a:srgbClr val="000000"/>
                </a:solidFill>
                <a:latin typeface="Arial" panose="020B0604020202020204" pitchFamily="34" charset="0"/>
                <a:cs typeface="Arial" panose="020B0604020202020204" pitchFamily="34" charset="0"/>
              </a:rPr>
              <a:t>1 Sam. 29</a:t>
            </a:r>
          </a:p>
        </p:txBody>
      </p:sp>
      <p:sp>
        <p:nvSpPr>
          <p:cNvPr id="143364" name="Text Box 4"/>
          <p:cNvSpPr txBox="1">
            <a:spLocks noChangeArrowheads="1"/>
          </p:cNvSpPr>
          <p:nvPr/>
        </p:nvSpPr>
        <p:spPr bwMode="auto">
          <a:xfrm>
            <a:off x="5489575" y="2541588"/>
            <a:ext cx="36195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rPr>
              <a:t>وجد قوة في الرب واستمر في اتباع الرب وطاعته في عمله</a:t>
            </a:r>
            <a:endParaRPr lang="en-US" sz="3200" dirty="0">
              <a:solidFill>
                <a:schemeClr val="bg1"/>
              </a:solidFill>
              <a:latin typeface="Arial" panose="020B0604020202020204" pitchFamily="34" charset="0"/>
              <a:cs typeface="Arial" panose="020B0604020202020204" pitchFamily="34" charset="0"/>
            </a:endParaRP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r>
              <a:rPr lang="ar-SA"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ماذا عن ديفيد؟</a:t>
            </a:r>
            <a:endParaRPr lang="en-US"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panose="020B0604020202020204" pitchFamily="34" charset="0"/>
                <a:cs typeface="Arial" panose="020B0604020202020204" pitchFamily="34" charset="0"/>
              </a:rPr>
              <a:t>200</a:t>
            </a:r>
            <a:endParaRPr lang="en-US" sz="2400" dirty="0">
              <a:solidFill>
                <a:srgbClr val="FFFFFF"/>
              </a:solidFill>
              <a:latin typeface="Arial" panose="020B0604020202020204" pitchFamily="34" charset="0"/>
              <a:cs typeface="Arial" panose="020B0604020202020204" pitchFamily="34" charset="0"/>
            </a:endParaRP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ar-JO" sz="3600" dirty="0">
                <a:solidFill>
                  <a:schemeClr val="bg1"/>
                </a:solidFill>
              </a:rPr>
              <a:t>تظاهر داود بصداقة الفلسطينيين</a:t>
            </a:r>
            <a:endParaRPr lang="en-US" sz="3600" dirty="0">
              <a:solidFill>
                <a:schemeClr val="bg1"/>
              </a:solidFill>
              <a:ea typeface="ＭＳ Ｐゴシック" charset="0"/>
            </a:endParaRP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ea typeface="Osaka" charset="0"/>
              </a:rPr>
              <a:t>1 صموئيل 30 </a:t>
            </a:r>
            <a:endParaRPr lang="en-US" sz="8800" dirty="0">
              <a:solidFill>
                <a:schemeClr val="bg1"/>
              </a:solidFill>
              <a:ea typeface="Osaka" charset="0"/>
            </a:endParaRPr>
          </a:p>
        </p:txBody>
      </p:sp>
    </p:spTree>
    <p:extLst>
      <p:ext uri="{BB962C8B-B14F-4D97-AF65-F5344CB8AC3E}">
        <p14:creationId xmlns:p14="http://schemas.microsoft.com/office/powerpoint/2010/main" val="959440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داود يطارد عماليق</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صموئيل 30</a:t>
            </a:r>
            <a:endParaRPr lang="en-US" sz="2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صقلغ</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عماليق</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129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ea typeface="Osaka" charset="0"/>
              </a:rPr>
              <a:t>1 صموئيل 31 </a:t>
            </a:r>
            <a:endParaRPr lang="en-US" sz="8800" dirty="0">
              <a:solidFill>
                <a:schemeClr val="bg1"/>
              </a:solidFill>
              <a:ea typeface="Osaka" charset="0"/>
            </a:endParaRPr>
          </a:p>
        </p:txBody>
      </p:sp>
    </p:spTree>
    <p:extLst>
      <p:ext uri="{BB962C8B-B14F-4D97-AF65-F5344CB8AC3E}">
        <p14:creationId xmlns:p14="http://schemas.microsoft.com/office/powerpoint/2010/main" val="25122932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و أبيناداب و ملكيشوع </a:t>
            </a:r>
            <a:br>
              <a:rPr lang="ar-JO"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740615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شاول نفسه     (1 صم. 31: 4) لكن أحد العمالقة كذب بقوله إنه فعل ذلك بدلاً منه (2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378846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rPr>
              <a:t>أخبر عن يابيش جلعاد (الآن بستان زيتون ،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000000"/>
                </a:solidFill>
                <a:latin typeface="Arial" panose="020B0604020202020204" pitchFamily="34" charset="0"/>
                <a:cs typeface="Arial" panose="020B0604020202020204" pitchFamily="34" charset="0"/>
              </a:rPr>
              <a:t>200</a:t>
            </a:r>
            <a:endParaRPr lang="en-US" sz="2400" dirty="0">
              <a:solidFill>
                <a:srgbClr val="000000"/>
              </a:solidFill>
              <a:latin typeface="Arial" panose="020B0604020202020204" pitchFamily="34" charset="0"/>
              <a:cs typeface="Arial" panose="020B0604020202020204" pitchFamily="34" charset="0"/>
            </a:endParaRP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t>بعد موت شاول ، أخذ رجال يابيش جلعاد جسده بشجاعة من سور بيت شان</a:t>
            </a:r>
            <a:endParaRPr lang="en-US" sz="3600"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ar-JO" sz="3600" dirty="0">
                <a:solidFill>
                  <a:schemeClr val="bg1"/>
                </a:solidFill>
                <a:effectLst>
                  <a:outerShdw blurRad="38100" dist="38100" dir="2700000" algn="tl">
                    <a:srgbClr val="000000">
                      <a:alpha val="43137"/>
                    </a:srgbClr>
                  </a:outerShdw>
                </a:effectLst>
              </a:rPr>
              <a:t>جسد شاول</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31515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2. </a:t>
            </a:r>
            <a:r>
              <a:rPr lang="ar-JO" sz="4800" dirty="0">
                <a:solidFill>
                  <a:srgbClr val="FFFF00"/>
                </a:solidFill>
                <a:effectLst>
                  <a:glow rad="127000">
                    <a:schemeClr val="tx1"/>
                  </a:glow>
                </a:effectLst>
                <a:ea typeface="ＭＳ Ｐゴシック" charset="0"/>
                <a:cs typeface="ＭＳ Ｐゴシック" charset="0"/>
              </a:rPr>
              <a:t>يبادر</a:t>
            </a:r>
            <a:r>
              <a:rPr lang="ar-JO" sz="4800" dirty="0">
                <a:effectLst>
                  <a:glow rad="127000">
                    <a:schemeClr val="tx1"/>
                  </a:glow>
                </a:effectLst>
                <a:ea typeface="ＭＳ Ｐゴシック" charset="0"/>
                <a:cs typeface="ＭＳ Ｐゴシック" charset="0"/>
              </a:rPr>
              <a:t> الله بالتغيير ليتمم خططه لنا</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فكرة رئيسية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766" y="1556792"/>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الحكم الإلهي المنحل </a:t>
            </a:r>
          </a:p>
          <a:p>
            <a:pPr lvl="0"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إلى الملكية الداوودية</a:t>
            </a:r>
            <a:endParaRPr lang="en-US" sz="2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dirty="0">
                <a:solidFill>
                  <a:srgbClr val="FFFFFF"/>
                </a:solidFill>
                <a:latin typeface="Arial" panose="020B0604020202020204" pitchFamily="34" charset="0"/>
                <a:cs typeface="Arial" panose="020B0604020202020204" pitchFamily="34" charset="0"/>
              </a:rPr>
              <a:t>194</a:t>
            </a:r>
            <a:endParaRPr lang="en-US"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95019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r>
              <a:rPr lang="ar-JO" sz="5400" dirty="0">
                <a:solidFill>
                  <a:schemeClr val="bg1"/>
                </a:solidFill>
              </a:rPr>
              <a:t>يأتي التغيير أحيانًا على الرغم من رغبتنا في أن نكون مثل العالم</a:t>
            </a:r>
            <a:endParaRPr lang="en-US" sz="54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1504454494"/>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dirty="0">
                <a:solidFill>
                  <a:schemeClr val="tx1"/>
                </a:solidFill>
                <a:effectLst/>
                <a:latin typeface="Arial" panose="020B0604020202020204" pitchFamily="34" charset="0"/>
                <a:ea typeface="ＭＳ Ｐゴシック" charset="0"/>
                <a:cs typeface="ＭＳ Ｐゴシック" charset="0"/>
              </a:rPr>
              <a:t>الله في</a:t>
            </a:r>
          </a:p>
          <a:p>
            <a:pPr>
              <a:defRPr/>
            </a:pPr>
            <a:r>
              <a:rPr lang="ar-JO" sz="9600" dirty="0">
                <a:solidFill>
                  <a:schemeClr val="tx1"/>
                </a:solidFill>
                <a:latin typeface="Arial" panose="020B0604020202020204" pitchFamily="34" charset="0"/>
                <a:ea typeface="ＭＳ Ｐゴシック" charset="0"/>
                <a:cs typeface="ＭＳ Ｐゴシック" charset="0"/>
              </a:rPr>
              <a:t>العمل</a:t>
            </a:r>
            <a:endParaRPr lang="en-US" sz="9600" dirty="0">
              <a:solidFill>
                <a:schemeClr val="tx1"/>
              </a:solidFill>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الطريقة الأفضل للتغيير لنا هي أن ندع الله يقودنا</a:t>
            </a:r>
            <a:r>
              <a:rPr lang="en-US" sz="5400" dirty="0">
                <a:effectLst>
                  <a:glow rad="127000">
                    <a:schemeClr val="tx1"/>
                  </a:glow>
                </a:effectLst>
                <a:ea typeface="ＭＳ Ｐゴシック" charset="0"/>
                <a:cs typeface="ＭＳ Ｐゴシック" charset="0"/>
              </a:rPr>
              <a:t> </a:t>
            </a: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dirty="0">
                <a:solidFill>
                  <a:srgbClr val="CCAC2F"/>
                </a:solidFill>
                <a:effectLst/>
                <a:latin typeface="Arial" panose="020B0604020202020204" pitchFamily="34" charset="0"/>
                <a:ea typeface="ＭＳ Ｐゴシック" charset="0"/>
                <a:cs typeface="ＭＳ Ｐゴシック" charset="0"/>
              </a:rPr>
              <a:t>تحذير</a:t>
            </a:r>
            <a:endParaRPr lang="en-US" sz="9600" dirty="0">
              <a:solidFill>
                <a:srgbClr val="CCAC2F"/>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10273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ar-JO" dirty="0"/>
              <a:t>لا يزال يتعين على العالم أن يرى ما يمكن أن يفعله الله من خلال رجل واحد يخضع له بالكامل </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 </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ar-JO" dirty="0">
                <a:solidFill>
                  <a:schemeClr val="bg1"/>
                </a:solidFill>
                <a:effectLst>
                  <a:glow rad="228600">
                    <a:schemeClr val="tx1"/>
                  </a:glow>
                </a:effectLst>
                <a:ea typeface="ＭＳ Ｐゴシック" charset="0"/>
              </a:rPr>
              <a:t>دوايت ل. مودي </a:t>
            </a:r>
            <a:r>
              <a:rPr lang="en-US" dirty="0">
                <a:solidFill>
                  <a:schemeClr val="bg1"/>
                </a:solidFill>
                <a:effectLst>
                  <a:glow rad="228600">
                    <a:schemeClr val="tx1"/>
                  </a:glow>
                </a:effectLst>
                <a:ea typeface="ＭＳ Ｐゴシック" charset="0"/>
              </a:rPr>
              <a:t> — </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يسبب </a:t>
            </a:r>
            <a:r>
              <a:rPr lang="ar-JO" sz="5400" dirty="0">
                <a:solidFill>
                  <a:srgbClr val="FFFF00"/>
                </a:solidFill>
                <a:effectLst>
                  <a:glow rad="127000">
                    <a:schemeClr val="tx1"/>
                  </a:glow>
                </a:effectLst>
                <a:ea typeface="ＭＳ Ｐゴシック" charset="0"/>
                <a:cs typeface="ＭＳ Ｐゴシック" charset="0"/>
              </a:rPr>
              <a:t>الله</a:t>
            </a:r>
            <a:r>
              <a:rPr lang="ar-JO" sz="5400" dirty="0">
                <a:effectLst>
                  <a:glow rad="127000">
                    <a:schemeClr val="tx1"/>
                  </a:glow>
                </a:effectLst>
                <a:ea typeface="ＭＳ Ｐゴシック" charset="0"/>
                <a:cs typeface="ＭＳ Ｐゴシック" charset="0"/>
              </a:rPr>
              <a:t> التغيير؟</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2234271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a:t>
            </a:r>
            <a:r>
              <a:rPr lang="ar-JO" sz="4800" dirty="0">
                <a:effectLst>
                  <a:glow rad="127000">
                    <a:schemeClr val="tx1"/>
                  </a:glow>
                </a:effectLst>
                <a:ea typeface="ＭＳ Ｐゴシック" charset="0"/>
              </a:rPr>
              <a:t>. خطط الله دائماً ليحكم من خلال الملوك </a:t>
            </a:r>
            <a:r>
              <a:rPr lang="ar-JO" sz="4800" dirty="0">
                <a:solidFill>
                  <a:srgbClr val="FFFF00"/>
                </a:solidFill>
                <a:effectLst>
                  <a:glow rad="127000">
                    <a:schemeClr val="tx1"/>
                  </a:glow>
                </a:effectLst>
                <a:ea typeface="ＭＳ Ｐゴシック" charset="0"/>
              </a:rPr>
              <a:t>الداووديين</a:t>
            </a:r>
            <a:endParaRPr lang="en-US" sz="4800"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019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a:t>
            </a:r>
            <a:r>
              <a:rPr lang="ar-JO" sz="4800" dirty="0">
                <a:effectLst>
                  <a:glow rad="127000">
                    <a:schemeClr val="tx1"/>
                  </a:glow>
                </a:effectLst>
                <a:ea typeface="ＭＳ Ｐゴシック" charset="0"/>
              </a:rPr>
              <a:t>. خطط الله دائماً ليحكم من خلال الملوك </a:t>
            </a:r>
            <a:r>
              <a:rPr lang="ar-JO" sz="4800" dirty="0">
                <a:solidFill>
                  <a:srgbClr val="FFFF00"/>
                </a:solidFill>
                <a:effectLst>
                  <a:glow rad="127000">
                    <a:schemeClr val="tx1"/>
                  </a:glow>
                </a:effectLst>
                <a:ea typeface="ＭＳ Ｐゴシック" charset="0"/>
              </a:rPr>
              <a:t>الداووديين</a:t>
            </a:r>
            <a:endParaRPr lang="en-US" sz="4800"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2603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a:t>
            </a:r>
            <a:r>
              <a:rPr lang="ar-JO" sz="4800" dirty="0">
                <a:solidFill>
                  <a:srgbClr val="FFFF00"/>
                </a:solidFill>
                <a:effectLst>
                  <a:glow rad="127000">
                    <a:schemeClr val="tx1"/>
                  </a:glow>
                </a:effectLst>
                <a:ea typeface="ＭＳ Ｐゴシック" charset="0"/>
                <a:cs typeface="ＭＳ Ｐゴシック" charset="0"/>
              </a:rPr>
              <a:t>يبادر</a:t>
            </a:r>
            <a:r>
              <a:rPr lang="ar-JO" sz="4800" dirty="0">
                <a:effectLst>
                  <a:glow rad="127000">
                    <a:schemeClr val="tx1"/>
                  </a:glow>
                </a:effectLst>
                <a:ea typeface="ＭＳ Ｐゴシック" charset="0"/>
                <a:cs typeface="ＭＳ Ｐゴシック" charset="0"/>
              </a:rPr>
              <a:t> الله بالتغيير ليتمم خططه لنا</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فكرة رئيسية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94596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54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صموئيل</a:t>
            </a:r>
            <a:endParaRPr lang="en-US" sz="54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ＭＳ Ｐゴシック" charset="0"/>
              </a:rPr>
              <a:t>كن</a:t>
            </a:r>
            <a:br>
              <a:rPr lang="ar-JO" sz="8000" dirty="0">
                <a:effectLst>
                  <a:glow rad="127000">
                    <a:schemeClr val="tx1"/>
                  </a:glow>
                </a:effectLst>
                <a:ea typeface="ＭＳ Ｐゴシック" charset="0"/>
                <a:cs typeface="ＭＳ Ｐゴシック" charset="0"/>
              </a:rPr>
            </a:br>
            <a:r>
              <a:rPr lang="ar-JO" sz="8000" dirty="0">
                <a:effectLst>
                  <a:glow rad="127000">
                    <a:schemeClr val="tx1"/>
                  </a:glow>
                </a:effectLst>
                <a:ea typeface="ＭＳ Ｐゴシック" charset="0"/>
                <a:cs typeface="ＭＳ Ｐゴシック" charset="0"/>
              </a:rPr>
              <a:t>متغيراً</a:t>
            </a:r>
            <a:endParaRPr lang="en-US" sz="8000" dirty="0">
              <a:effectLst>
                <a:glow rad="127000">
                  <a:schemeClr val="tx1"/>
                </a:glow>
              </a:effectLst>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99525431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التغيير</a:t>
            </a:r>
            <a:endParaRPr lang="en-US" sz="5400" dirty="0">
              <a:effectLst>
                <a:glow rad="127000">
                  <a:schemeClr val="tx1"/>
                </a:glow>
              </a:effectLst>
              <a:ea typeface="ＭＳ Ｐゴシック" charset="0"/>
              <a:cs typeface="ＭＳ Ｐゴシック" charset="0"/>
            </a:endParaRPr>
          </a:p>
        </p:txBody>
      </p:sp>
      <p:sp>
        <p:nvSpPr>
          <p:cNvPr id="3" name="TextBox 2"/>
          <p:cNvSpPr txBox="1"/>
          <p:nvPr/>
        </p:nvSpPr>
        <p:spPr>
          <a:xfrm>
            <a:off x="914400" y="457200"/>
            <a:ext cx="6858001" cy="6032421"/>
          </a:xfrm>
          <a:prstGeom prst="rect">
            <a:avLst/>
          </a:prstGeom>
          <a:noFill/>
        </p:spPr>
        <p:txBody>
          <a:bodyPr wrap="square" rtlCol="0">
            <a:spAutoFit/>
          </a:bodyPr>
          <a:lstStyle/>
          <a:p>
            <a:endParaRPr lang="en-US" sz="4000" dirty="0">
              <a:solidFill>
                <a:srgbClr val="FFFFFF"/>
              </a:solidFill>
              <a:latin typeface="Arial" panose="020B0604020202020204" pitchFamily="34" charset="0"/>
              <a:cs typeface="Arial" panose="020B0604020202020204" pitchFamily="34" charset="0"/>
            </a:endParaRPr>
          </a:p>
          <a:p>
            <a:r>
              <a:rPr lang="ar-JO" sz="6000" dirty="0">
                <a:solidFill>
                  <a:schemeClr val="bg1"/>
                </a:solidFill>
              </a:rPr>
              <a:t>غالبًا ما تكون الظروف التي نطلب من الله أن يغيرها هي الظروف التي يستخدمها الله لتغييرنا</a:t>
            </a:r>
            <a:endParaRPr lang="en-US" sz="6000" dirty="0">
              <a:solidFill>
                <a:schemeClr val="bg1"/>
              </a:solidFill>
              <a:latin typeface="Arial" panose="020B0604020202020204" pitchFamily="34" charset="0"/>
              <a:cs typeface="Arial" panose="020B0604020202020204" pitchFamily="34" charset="0"/>
            </a:endParaRPr>
          </a:p>
          <a:p>
            <a:endParaRPr lang="en-US" sz="5400" dirty="0">
              <a:solidFill>
                <a:srgbClr val="FFFFFF"/>
              </a:solidFill>
              <a:latin typeface="Arial" panose="020B0604020202020204" pitchFamily="34" charset="0"/>
              <a:cs typeface="Arial" panose="020B0604020202020204" pitchFamily="34" charset="0"/>
            </a:endParaRPr>
          </a:p>
          <a:p>
            <a:r>
              <a:rPr lang="en-US" dirty="0">
                <a:solidFill>
                  <a:srgbClr val="FFFFFF"/>
                </a:solidFill>
                <a:latin typeface="Arial" panose="020B0604020202020204" pitchFamily="34" charset="0"/>
                <a:cs typeface="Arial" panose="020B0604020202020204" pitchFamily="34" charset="0"/>
              </a:rPr>
              <a:t>—</a:t>
            </a:r>
            <a:r>
              <a:rPr lang="ar-JO" dirty="0">
                <a:solidFill>
                  <a:srgbClr val="FFFFFF"/>
                </a:solidFill>
                <a:latin typeface="Arial" panose="020B0604020202020204" pitchFamily="34" charset="0"/>
                <a:cs typeface="Arial" panose="020B0604020202020204" pitchFamily="34" charset="0"/>
              </a:rPr>
              <a:t>ماكس لوكادو</a:t>
            </a:r>
            <a:r>
              <a:rPr lang="en-US" dirty="0">
                <a:solidFill>
                  <a:srgbClr val="FFFFFF"/>
                </a:solidFill>
                <a:latin typeface="Arial" panose="020B0604020202020204" pitchFamily="34" charset="0"/>
                <a:cs typeface="Arial" panose="020B0604020202020204" pitchFamily="34" charset="0"/>
              </a:rPr>
              <a:t>, </a:t>
            </a:r>
            <a:br>
              <a:rPr lang="en-US"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أنا مصنوع بروعة و مهابة</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2678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i="1" dirty="0">
                <a:effectLst>
                  <a:glow rad="127000">
                    <a:schemeClr val="tx1"/>
                  </a:glow>
                </a:effectLst>
                <a:latin typeface="Times New Roman"/>
                <a:ea typeface="ＭＳ Ｐゴシック" charset="0"/>
                <a:cs typeface="Times New Roman"/>
              </a:rPr>
              <a:t>إذا لم يتغير شيء</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فلن يكون هناك فراشات</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قول غير معروف</a:t>
            </a:r>
            <a:endParaRPr lang="en-US" sz="3600" b="1" i="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4272584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73731" name="Text Box 3"/>
          <p:cNvSpPr txBox="1">
            <a:spLocks noChangeArrowheads="1"/>
          </p:cNvSpPr>
          <p:nvPr/>
        </p:nvSpPr>
        <p:spPr bwMode="auto">
          <a:xfrm>
            <a:off x="611188" y="2784475"/>
            <a:ext cx="2408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الإلهي</a:t>
            </a:r>
            <a:endParaRPr lang="en-US" sz="4400" dirty="0">
              <a:solidFill>
                <a:srgbClr val="0000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5440363" y="2784475"/>
            <a:ext cx="24497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الملكي</a:t>
            </a:r>
            <a:endParaRPr lang="en-US" sz="4400" dirty="0">
              <a:solidFill>
                <a:srgbClr val="000000"/>
              </a:solidFill>
              <a:latin typeface="Arial" panose="020B0604020202020204" pitchFamily="34" charset="0"/>
              <a:cs typeface="Arial" panose="020B0604020202020204" pitchFamily="34" charset="0"/>
            </a:endParaRP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Bauhaus 93" charset="0"/>
                </a:rPr>
                <a:t>الله</a:t>
              </a:r>
              <a:endParaRPr lang="en-US" sz="3200" dirty="0">
                <a:solidFill>
                  <a:srgbClr val="FFFF00"/>
                </a:solidFill>
                <a:latin typeface="Bauhaus 93" charset="0"/>
              </a:endParaRP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Bauhaus 93" charset="0"/>
                </a:rPr>
                <a:t>الإنسان</a:t>
              </a:r>
              <a:endParaRPr lang="en-US" sz="4000" dirty="0">
                <a:solidFill>
                  <a:srgbClr val="000000"/>
                </a:solidFill>
                <a:latin typeface="Bauhaus 93" charset="0"/>
              </a:endParaRP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13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9632" y="0"/>
            <a:ext cx="6768752" cy="6858000"/>
          </a:xfrm>
          <a:blipFill>
            <a:blip r:embed="rId3"/>
            <a:tile tx="0" ty="0" sx="100000" sy="100000" flip="none" algn="tl"/>
          </a:blip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يا 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قد جئتُ</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إليكَ</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فدع</a:t>
            </a:r>
            <a:b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قلبي</a:t>
            </a:r>
            <a:b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يتغيّر</a:t>
            </a:r>
            <a:endPar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655939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ar-JO" sz="6600" dirty="0">
                <a:effectLst>
                  <a:glow rad="876300">
                    <a:schemeClr val="tx1"/>
                  </a:glow>
                </a:effectLst>
                <a:ea typeface="ＭＳ Ｐゴシック" charset="0"/>
                <a:cs typeface="ＭＳ Ｐゴシック" charset="0"/>
              </a:rPr>
              <a:t>التغيير</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Helvetica Neue Black Condensed"/>
                <a:ea typeface="ＭＳ Ｐゴシック" charset="0"/>
                <a:cs typeface="Helvetica Neue Black Condensed"/>
              </a:rPr>
              <a:t>لإسرائيل</a:t>
            </a:r>
            <a:endParaRPr lang="en-US" sz="4800" b="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Helvetica Neue Black Condensed"/>
                <a:ea typeface="ＭＳ Ｐゴシック" charset="0"/>
                <a:cs typeface="Helvetica Neue Black Condensed"/>
              </a:rPr>
              <a:t>لنا</a:t>
            </a:r>
            <a:endParaRPr lang="en-US" sz="4800" b="0" spc="-100" dirty="0">
              <a:solidFill>
                <a:srgbClr val="000090"/>
              </a:solidFill>
              <a:latin typeface="Helvetica Neue Black Condensed"/>
              <a:ea typeface="ＭＳ Ｐゴシック" charset="0"/>
              <a:cs typeface="Helvetica Neue Black Condensed"/>
            </a:endParaRP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dirty="0">
                <a:solidFill>
                  <a:srgbClr val="FFFFFF"/>
                </a:solidFill>
                <a:effectLst>
                  <a:glow rad="876300">
                    <a:srgbClr val="000000"/>
                  </a:glow>
                </a:effectLst>
                <a:latin typeface="Arial" panose="020B0604020202020204" pitchFamily="34" charset="0"/>
                <a:ea typeface="ＭＳ Ｐゴシック" charset="0"/>
                <a:cs typeface="ＭＳ Ｐゴシック" charset="0"/>
              </a:rPr>
              <a:t>1 صموئيل</a:t>
            </a:r>
            <a:endParaRPr lang="en-US" dirty="0">
              <a:solidFill>
                <a:srgbClr val="FFFFFF"/>
              </a:solidFill>
              <a:effectLst>
                <a:glow rad="8763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يسبب </a:t>
            </a:r>
            <a:r>
              <a:rPr lang="ar-JO" sz="5400" dirty="0">
                <a:solidFill>
                  <a:srgbClr val="FFFF00"/>
                </a:solidFill>
                <a:effectLst>
                  <a:glow rad="127000">
                    <a:schemeClr val="tx1"/>
                  </a:glow>
                </a:effectLst>
                <a:ea typeface="ＭＳ Ｐゴシック" charset="0"/>
                <a:cs typeface="ＭＳ Ｐゴシック" charset="0"/>
              </a:rPr>
              <a:t>الله</a:t>
            </a:r>
            <a:r>
              <a:rPr lang="ar-JO" sz="5400" dirty="0">
                <a:effectLst>
                  <a:glow rad="127000">
                    <a:schemeClr val="tx1"/>
                  </a:glow>
                </a:effectLst>
                <a:ea typeface="ＭＳ Ｐゴシック" charset="0"/>
                <a:cs typeface="ＭＳ Ｐゴシック" charset="0"/>
              </a:rPr>
              <a:t> التغيير؟</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3192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خطط الله دائماً ليحكم من خلال الملوك </a:t>
            </a:r>
            <a:r>
              <a:rPr lang="ar-JO" sz="4800" dirty="0">
                <a:solidFill>
                  <a:srgbClr val="FFFF00"/>
                </a:solidFill>
                <a:effectLst>
                  <a:glow rad="127000">
                    <a:schemeClr val="tx1"/>
                  </a:glow>
                </a:effectLst>
                <a:ea typeface="ＭＳ Ｐゴシック" charset="0"/>
                <a:cs typeface="ＭＳ Ｐゴシック" charset="0"/>
              </a:rPr>
              <a:t>الداووديين .</a:t>
            </a:r>
            <a:endParaRPr lang="en-US" sz="4800" dirty="0">
              <a:solidFill>
                <a:srgbClr val="FFFF00"/>
              </a:solidFill>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فكرة تفسيرية من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644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193</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dirty="0">
                <a:solidFill>
                  <a:schemeClr val="bg1"/>
                </a:solidFill>
                <a:ea typeface="宋体" charset="0"/>
              </a:rPr>
              <a:t>لاهوت القضاة-راعوث-صموئيل</a:t>
            </a:r>
            <a:endParaRPr lang="en-US" sz="1600" dirty="0">
              <a:solidFill>
                <a:schemeClr val="bg1"/>
              </a:solidFill>
              <a:ea typeface="宋体" charset="0"/>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راعوث</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الحاجة</a:t>
              </a:r>
            </a:p>
            <a:p>
              <a:pPr marL="0" marR="0" lvl="0" indent="0"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panose="020B0604020202020204" pitchFamily="34" charset="0"/>
                  <a:cs typeface="Arial" panose="020B0604020202020204" pitchFamily="34" charset="0"/>
                </a:rPr>
                <a:t>للملكية</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 </a:t>
              </a:r>
            </a:p>
            <a:p>
              <a:pPr marL="0" marR="0" lvl="0" indent="0"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panose="020B0604020202020204" pitchFamily="34" charset="0"/>
                  <a:cs typeface="Arial" panose="020B0604020202020204" pitchFamily="34" charset="0"/>
                </a:rPr>
                <a:t>للملكيه</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5" name="Text Box 29"/>
          <p:cNvSpPr txBox="1">
            <a:spLocks noChangeArrowheads="1"/>
          </p:cNvSpPr>
          <p:nvPr/>
        </p:nvSpPr>
        <p:spPr bwMode="auto">
          <a:xfrm>
            <a:off x="1130027" y="260985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بيت لحم</a:t>
            </a:r>
            <a:endParaRPr kumimoji="0" lang="en-US" sz="28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6" name="Text Box 30"/>
          <p:cNvSpPr txBox="1">
            <a:spLocks noChangeArrowheads="1"/>
          </p:cNvSpPr>
          <p:nvPr/>
        </p:nvSpPr>
        <p:spPr bwMode="auto">
          <a:xfrm>
            <a:off x="1541537" y="3105150"/>
            <a:ext cx="1927131"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الوثنية (17-18)</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السرية (19)</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7" name="Text Box 31"/>
          <p:cNvSpPr txBox="1">
            <a:spLocks noChangeArrowheads="1"/>
          </p:cNvSpPr>
          <p:nvPr/>
        </p:nvSpPr>
        <p:spPr bwMode="auto">
          <a:xfrm>
            <a:off x="965241" y="4019550"/>
            <a:ext cx="88517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يابيش</a:t>
            </a:r>
            <a:endParaRPr kumimoji="0" lang="en-US" sz="280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8" name="Text Box 32"/>
          <p:cNvSpPr txBox="1">
            <a:spLocks noChangeArrowheads="1"/>
          </p:cNvSpPr>
          <p:nvPr/>
        </p:nvSpPr>
        <p:spPr bwMode="auto">
          <a:xfrm>
            <a:off x="1274902" y="440055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جريمة (19-20)</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69" name="Text Box 33"/>
          <p:cNvSpPr txBox="1">
            <a:spLocks noChangeArrowheads="1"/>
          </p:cNvSpPr>
          <p:nvPr/>
        </p:nvSpPr>
        <p:spPr bwMode="auto">
          <a:xfrm>
            <a:off x="3978275" y="272415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بوعز</a:t>
            </a:r>
          </a:p>
          <a:p>
            <a:pPr marL="0" marR="0" lvl="0" indent="0" defTabSz="914400" rtl="0" eaLnBrk="1" fontAlgn="base" latinLnBrk="0" hangingPunct="1">
              <a:lnSpc>
                <a:spcPct val="100000"/>
              </a:lnSpc>
              <a:spcBef>
                <a:spcPct val="20000"/>
              </a:spcBef>
              <a:spcAft>
                <a:spcPct val="0"/>
              </a:spcAft>
              <a:buClrTx/>
              <a:buSzTx/>
              <a:buFontTx/>
              <a:buNone/>
              <a:tabLst/>
              <a:defRPr/>
            </a:pPr>
            <a:r>
              <a:rPr lang="ar-JO" dirty="0">
                <a:solidFill>
                  <a:srgbClr val="000000"/>
                </a:solidFill>
                <a:latin typeface="Arial" panose="020B0604020202020204" pitchFamily="34" charset="0"/>
                <a:cs typeface="Arial" panose="020B0604020202020204" pitchFamily="34" charset="0"/>
              </a:rPr>
              <a:t>البيتلحمي</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70" name="Text Box 34"/>
          <p:cNvSpPr txBox="1">
            <a:spLocks noChangeArrowheads="1"/>
          </p:cNvSpPr>
          <p:nvPr/>
        </p:nvSpPr>
        <p:spPr bwMode="auto">
          <a:xfrm>
            <a:off x="5937250" y="458543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شاول</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71" name="Text Box 35"/>
          <p:cNvSpPr txBox="1">
            <a:spLocks noChangeArrowheads="1"/>
          </p:cNvSpPr>
          <p:nvPr/>
        </p:nvSpPr>
        <p:spPr bwMode="auto">
          <a:xfrm>
            <a:off x="5915025" y="257175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panose="020B0604020202020204" pitchFamily="34" charset="0"/>
                  <a:cs typeface="Arial" panose="020B0604020202020204" pitchFamily="34" charset="0"/>
                </a:rPr>
                <a:t>الملكية</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Adapted from Thomas L. Constable, "A Theology of Joshua, Ruth, and Judges," </a:t>
            </a:r>
            <a:br>
              <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in A Biblical Theology of the OT, ed. Roy B. </a:t>
            </a:r>
            <a:r>
              <a:rPr kumimoji="0" lang="en-US" altLang="zh-CN" sz="1600" u="none" strike="noStrike" kern="1200" cap="none" spc="0" normalizeH="0" baseline="0" noProof="0" dirty="0" err="1">
                <a:ln>
                  <a:noFill/>
                </a:ln>
                <a:solidFill>
                  <a:srgbClr val="000000"/>
                </a:solidFill>
                <a:effectLst/>
                <a:uLnTx/>
                <a:uFillTx/>
                <a:latin typeface="Arial" panose="020B0604020202020204" pitchFamily="34" charset="0"/>
                <a:ea typeface="宋体" charset="0"/>
                <a:cs typeface="Arial" panose="020B0604020202020204" pitchFamily="34" charset="0"/>
              </a:rPr>
              <a:t>Zuck</a:t>
            </a:r>
            <a:r>
              <a:rPr kumimoji="0" lang="en-US" altLang="zh-CN"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95-96, 117</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576337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6555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عالي</a:t>
            </a:r>
            <a:endParaRPr lang="en-US" sz="4400" dirty="0">
              <a:solidFill>
                <a:srgbClr val="FFFFFF"/>
              </a:solidFill>
              <a:latin typeface="Arial" panose="020B0604020202020204" pitchFamily="34" charset="0"/>
              <a:cs typeface="Arial" panose="020B0604020202020204" pitchFamily="34"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dirty="0">
              <a:solidFill>
                <a:srgbClr val="000000"/>
              </a:solidFill>
              <a:latin typeface="Arial" panose="020B0604020202020204" pitchFamily="34"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صموئيل</a:t>
            </a:r>
            <a:endParaRPr lang="en-US" sz="4400"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dirty="0">
              <a:solidFill>
                <a:srgbClr val="FFFFFF"/>
              </a:solidFill>
              <a:latin typeface="Arial" panose="020B0604020202020204" pitchFamily="34"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dirty="0">
                <a:solidFill>
                  <a:srgbClr val="FFFFFF"/>
                </a:solidFill>
                <a:ea typeface="ＭＳ Ｐゴシック" charset="0"/>
              </a:rPr>
              <a:t>الإنتقال رقم 1</a:t>
            </a:r>
            <a:endParaRPr lang="en-US" sz="3600" dirty="0">
              <a:solidFill>
                <a:srgbClr val="FFFFFF"/>
              </a:solidFill>
              <a:ea typeface="ＭＳ Ｐゴシック"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chemeClr val="bg1"/>
                </a:solidFill>
                <a:effectLst>
                  <a:glow rad="228600">
                    <a:schemeClr val="tx1"/>
                  </a:glow>
                </a:effectLst>
                <a:latin typeface="Impact"/>
                <a:ea typeface="Impact"/>
                <a:cs typeface="Impact"/>
              </a:rPr>
              <a:t>1 صموئيل</a:t>
            </a:r>
            <a:endParaRPr lang="en-US" sz="4800" kern="10" dirty="0">
              <a:ln w="9525">
                <a:solidFill>
                  <a:srgbClr val="CC99FF"/>
                </a:solidFill>
                <a:round/>
                <a:headEnd/>
                <a:tailEnd/>
              </a:ln>
              <a:solidFill>
                <a:schemeClr val="bg1"/>
              </a:solidFill>
              <a:effectLst>
                <a:glow rad="228600">
                  <a:schemeClr val="tx1"/>
                </a:glow>
              </a:effectLst>
              <a:latin typeface="Impact"/>
              <a:ea typeface="Impact"/>
              <a:cs typeface="Impact"/>
            </a:endParaRPr>
          </a:p>
        </p:txBody>
      </p:sp>
    </p:spTree>
    <p:extLst>
      <p:ext uri="{BB962C8B-B14F-4D97-AF65-F5344CB8AC3E}">
        <p14:creationId xmlns:p14="http://schemas.microsoft.com/office/powerpoint/2010/main" val="1316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672917176"/>
              </p:ext>
            </p:extLst>
          </p:nvPr>
        </p:nvGraphicFramePr>
        <p:xfrm>
          <a:off x="0" y="0"/>
          <a:ext cx="9143999" cy="6859051"/>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Saul</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David</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Man After </a:t>
                      </a:r>
                      <a:b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Man After </a:t>
                      </a:r>
                      <a:b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br>
                      <a:r>
                        <a:rPr kumimoji="1" lang="en-US" sz="1800" b="1" i="0" u="none" strike="noStrike" kern="1200"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God's</a:t>
                      </a: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chemeClr val="bg1"/>
                          </a:solidFill>
                          <a:effectLst/>
                          <a:latin typeface="Arial" panose="020B0604020202020204" pitchFamily="34" charset="0"/>
                          <a:ea typeface="宋体"/>
                          <a:cs typeface="Arial" panose="020B0604020202020204" pitchFamily="34" charset="0"/>
                        </a:rPr>
                        <a:t>الإنتقال</a:t>
                      </a:r>
                      <a:r>
                        <a:rPr lang="ar-JO" sz="1800" b="1" i="0" baseline="0" dirty="0">
                          <a:solidFill>
                            <a:schemeClr val="bg1"/>
                          </a:solidFill>
                          <a:effectLst/>
                          <a:latin typeface="Arial" panose="020B0604020202020204" pitchFamily="34" charset="0"/>
                          <a:ea typeface="宋体"/>
                          <a:cs typeface="Arial" panose="020B0604020202020204" pitchFamily="34" charset="0"/>
                        </a:rPr>
                        <a:t> رقم 1</a:t>
                      </a:r>
                      <a:endParaRPr lang="en-SG" sz="1800" b="1" i="0" dirty="0">
                        <a:solidFill>
                          <a:schemeClr val="bg1"/>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chemeClr val="bg1"/>
                          </a:solidFill>
                          <a:effectLst/>
                          <a:latin typeface="Arial" panose="020B0604020202020204" pitchFamily="34" charset="0"/>
                          <a:ea typeface="宋体"/>
                          <a:cs typeface="Arial" panose="020B0604020202020204" pitchFamily="34" charset="0"/>
                        </a:rPr>
                        <a:t>عالي</a:t>
                      </a:r>
                      <a:r>
                        <a:rPr lang="ar-JO" sz="1800" b="1" i="0" baseline="0" dirty="0">
                          <a:solidFill>
                            <a:schemeClr val="bg1"/>
                          </a:solidFill>
                          <a:effectLst/>
                          <a:latin typeface="Arial" panose="020B0604020202020204" pitchFamily="34" charset="0"/>
                          <a:ea typeface="宋体"/>
                          <a:cs typeface="Arial" panose="020B0604020202020204" pitchFamily="34" charset="0"/>
                        </a:rPr>
                        <a:t> إلى صموئيل</a:t>
                      </a:r>
                      <a:endParaRPr lang="en-SG" sz="1800" b="1" i="0" dirty="0">
                        <a:solidFill>
                          <a:schemeClr val="bg1"/>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chemeClr val="bg1"/>
                          </a:solidFill>
                          <a:effectLst/>
                          <a:latin typeface="Arial" panose="020B0604020202020204" pitchFamily="34" charset="0"/>
                          <a:ea typeface="Times New Roman"/>
                          <a:cs typeface="Arial" panose="020B0604020202020204" pitchFamily="34" charset="0"/>
                        </a:rPr>
                        <a:t>(</a:t>
                      </a:r>
                      <a:r>
                        <a:rPr lang="ar-JO" sz="1800" b="1" i="0" dirty="0">
                          <a:solidFill>
                            <a:schemeClr val="bg1"/>
                          </a:solidFill>
                          <a:effectLst/>
                          <a:latin typeface="Arial" panose="020B0604020202020204" pitchFamily="34" charset="0"/>
                          <a:ea typeface="Times New Roman"/>
                          <a:cs typeface="Arial" panose="020B0604020202020204" pitchFamily="34" charset="0"/>
                        </a:rPr>
                        <a:t>1-3</a:t>
                      </a:r>
                      <a:r>
                        <a:rPr lang="en-US" sz="1800" b="1" i="0" dirty="0">
                          <a:solidFill>
                            <a:schemeClr val="bg1"/>
                          </a:solidFill>
                          <a:effectLst/>
                          <a:latin typeface="Arial" panose="020B0604020202020204" pitchFamily="34" charset="0"/>
                          <a:ea typeface="Times New Roman"/>
                          <a:cs typeface="Arial" panose="020B0604020202020204" pitchFamily="34" charset="0"/>
                        </a:rPr>
                        <a:t>)</a:t>
                      </a:r>
                      <a:endParaRPr lang="en-SG" sz="1800" b="1" i="0" dirty="0">
                        <a:solidFill>
                          <a:schemeClr val="bg1"/>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و تيهان تابوت العهد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4-7</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2</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8-12</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رفض </a:t>
                      </a:r>
                    </a:p>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شاول </a:t>
                      </a: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(13-15)</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 </a:t>
                      </a: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Times New Roman"/>
                          <a:cs typeface="Arial" panose="020B0604020202020204" pitchFamily="34" charset="0"/>
                        </a:rPr>
                        <a:t> رقم 3</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16-31</a:t>
                      </a:r>
                      <a:r>
                        <a:rPr lang="en-US" sz="1800" b="1" i="0" dirty="0">
                          <a:solidFill>
                            <a:srgbClr val="800000"/>
                          </a:solidFill>
                          <a:effectLst/>
                          <a:latin typeface="Arial" panose="020B0604020202020204" pitchFamily="34" charset="0"/>
                          <a:ea typeface="Times New Roman"/>
                          <a:cs typeface="Arial" panose="020B0604020202020204" pitchFamily="34" charset="0"/>
                        </a:rPr>
                        <a:t>) </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FF"/>
                </a:solidFill>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panose="020B0604020202020204" pitchFamily="34" charset="0"/>
                <a:cs typeface="Arial" panose="020B0604020202020204" pitchFamily="34" charset="0"/>
              </a:rPr>
              <a:t>194</a:t>
            </a:r>
            <a:endParaRPr lang="en-US" sz="2000" kern="0"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latin typeface="Arial" panose="020B0604020202020204" pitchFamily="34" charset="0"/>
                <a:cs typeface="Arial" panose="020B0604020202020204" pitchFamily="34" charset="0"/>
              </a:rPr>
              <a:t>1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dirty="0">
                <a:solidFill>
                  <a:schemeClr val="tx2"/>
                </a:solidFill>
                <a:effectLst>
                  <a:glow rad="127000">
                    <a:schemeClr val="bg1"/>
                  </a:glow>
                </a:effectLst>
                <a:ea typeface="ＭＳ Ｐゴシック" charset="0"/>
                <a:cs typeface="ＭＳ Ｐゴシック" charset="0"/>
              </a:rPr>
              <a:t>التغيير</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dirty="0">
                <a:solidFill>
                  <a:srgbClr val="FFFFFF"/>
                </a:solidFill>
                <a:latin typeface="Arial" panose="020B0604020202020204" pitchFamily="34" charset="0"/>
                <a:ea typeface="ＭＳ Ｐゴシック" charset="0"/>
                <a:cs typeface="ＭＳ Ｐゴシック" charset="0"/>
              </a:rPr>
              <a:t>هل تحبه؟</a:t>
            </a:r>
            <a:endParaRPr lang="en-US" sz="6600"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8800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ar-JO" dirty="0">
                <a:solidFill>
                  <a:srgbClr val="FFFFFF"/>
                </a:solidFill>
                <a:ea typeface="ＭＳ Ｐゴシック" charset="0"/>
              </a:rPr>
              <a:t>زوجة واحدة تكفي</a:t>
            </a:r>
            <a:endParaRPr lang="en-US" dirty="0">
              <a:solidFill>
                <a:srgbClr val="FFFFFF"/>
              </a:solidFill>
              <a:ea typeface="ＭＳ Ｐゴシック" charset="0"/>
            </a:endParaRP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panose="020B0604020202020204" pitchFamily="34" charset="0"/>
                <a:cs typeface="Arial" panose="020B0604020202020204" pitchFamily="34" charset="0"/>
              </a:rPr>
              <a:t>197</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العقم في عالم الأم</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92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rotWithShape="1">
          <a:blip r:embed="rId2">
            <a:extLst>
              <a:ext uri="{28A0092B-C50C-407E-A947-70E740481C1C}">
                <a14:useLocalDpi xmlns:a14="http://schemas.microsoft.com/office/drawing/2010/main"/>
              </a:ext>
            </a:extLst>
          </a:blip>
          <a:srcRect b="8241"/>
          <a:stretch/>
        </p:blipFill>
        <p:spPr bwMode="auto">
          <a:xfrm>
            <a:off x="-23813" y="0"/>
            <a:ext cx="531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6048672"/>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صلت حنة للحصول على ابن</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63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يعرف الله صلوات قلوبنا</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613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2</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1832038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الله يستجيب</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001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حنة تهتم بصموئيل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51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dirty="0">
                <a:solidFill>
                  <a:srgbClr val="000000"/>
                </a:solidFill>
                <a:latin typeface="Arial" panose="020B0604020202020204" pitchFamily="34" charset="0"/>
                <a:cs typeface="Arial" panose="020B0604020202020204" pitchFamily="34"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ar-JO" sz="2000" dirty="0">
                <a:solidFill>
                  <a:srgbClr val="000000"/>
                </a:solidFill>
                <a:latin typeface="Arial" panose="020B0604020202020204" pitchFamily="34" charset="0"/>
                <a:cs typeface="Arial" panose="020B0604020202020204" pitchFamily="34" charset="0"/>
              </a:rPr>
              <a:t>201</a:t>
            </a:r>
            <a:endParaRPr lang="en-US" sz="2000" dirty="0">
              <a:solidFill>
                <a:srgbClr val="000000"/>
              </a:solidFill>
              <a:latin typeface="Arial" panose="020B0604020202020204" pitchFamily="34" charset="0"/>
              <a:cs typeface="Arial" panose="020B0604020202020204" pitchFamily="34" charset="0"/>
            </a:endParaRP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ar-JO" sz="3600" dirty="0">
                <a:solidFill>
                  <a:schemeClr val="bg1"/>
                </a:solidFill>
              </a:rPr>
              <a:t>تباين السيرة الذاتية عن طريق التبادل</a:t>
            </a:r>
            <a:br>
              <a:rPr lang="ar-JO" sz="3600" dirty="0">
                <a:solidFill>
                  <a:schemeClr val="bg1"/>
                </a:solidFill>
              </a:rPr>
            </a:br>
            <a:r>
              <a:rPr lang="ar-JO" sz="3600" dirty="0">
                <a:solidFill>
                  <a:schemeClr val="bg1"/>
                </a:solidFill>
              </a:rPr>
              <a:t>1 صم 1 - 12</a:t>
            </a:r>
            <a:endParaRPr lang="en-US" sz="3600" dirty="0">
              <a:solidFill>
                <a:schemeClr val="bg1"/>
              </a:solidFill>
              <a:ea typeface="ＭＳ Ｐゴシック" charset="0"/>
            </a:endParaRPr>
          </a:p>
        </p:txBody>
      </p:sp>
      <p:grpSp>
        <p:nvGrpSpPr>
          <p:cNvPr id="2" name="Group 8"/>
          <p:cNvGrpSpPr>
            <a:grpSpLocks/>
          </p:cNvGrpSpPr>
          <p:nvPr/>
        </p:nvGrpSpPr>
        <p:grpSpPr bwMode="auto">
          <a:xfrm>
            <a:off x="428596" y="1552575"/>
            <a:ext cx="1643074" cy="1038225"/>
            <a:chOff x="352432" y="1066800"/>
            <a:chExt cx="1642507" cy="1372766"/>
          </a:xfrm>
        </p:grpSpPr>
        <p:sp>
          <p:nvSpPr>
            <p:cNvPr id="205861" name="TextBox 6"/>
            <p:cNvSpPr txBox="1">
              <a:spLocks noChangeArrowheads="1"/>
            </p:cNvSpPr>
            <p:nvPr/>
          </p:nvSpPr>
          <p:spPr bwMode="auto">
            <a:xfrm>
              <a:off x="352432" y="1066800"/>
              <a:ext cx="1642507" cy="61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1: 1-2: 11</a:t>
              </a:r>
              <a:endParaRPr lang="en-US" sz="2400" dirty="0">
                <a:solidFill>
                  <a:srgbClr val="000000"/>
                </a:solidFill>
                <a:latin typeface="Arial" panose="020B0604020202020204" pitchFamily="34" charset="0"/>
                <a:cs typeface="Arial" panose="020B0604020202020204" pitchFamily="34" charset="0"/>
              </a:endParaRP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صموئيل</a:t>
              </a:r>
              <a:endParaRPr lang="en-US" sz="2400" dirty="0">
                <a:solidFill>
                  <a:srgbClr val="000000"/>
                </a:solidFill>
                <a:latin typeface="Arial" panose="020B0604020202020204" pitchFamily="34" charset="0"/>
                <a:cs typeface="Arial" panose="020B0604020202020204" pitchFamily="34" charset="0"/>
              </a:endParaRP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857224" y="4267200"/>
            <a:ext cx="1701826" cy="948985"/>
            <a:chOff x="277787" y="1066801"/>
            <a:chExt cx="1701360" cy="1483886"/>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أبناء عالي</a:t>
              </a:r>
              <a:endParaRPr lang="en-US" sz="2400" dirty="0">
                <a:solidFill>
                  <a:srgbClr val="000000"/>
                </a:solidFill>
                <a:latin typeface="Arial" panose="020B0604020202020204" pitchFamily="34" charset="0"/>
                <a:cs typeface="Arial" panose="020B0604020202020204" pitchFamily="34" charset="0"/>
              </a:endParaRPr>
            </a:p>
          </p:txBody>
        </p:sp>
        <p:sp>
          <p:nvSpPr>
            <p:cNvPr id="205860" name="TextBox 13"/>
            <p:cNvSpPr txBox="1">
              <a:spLocks noChangeArrowheads="1"/>
            </p:cNvSpPr>
            <p:nvPr/>
          </p:nvSpPr>
          <p:spPr bwMode="auto">
            <a:xfrm>
              <a:off x="277787" y="1828802"/>
              <a:ext cx="1502013"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2: 12-17</a:t>
              </a:r>
              <a:endParaRPr lang="en-US" sz="2400" dirty="0">
                <a:solidFill>
                  <a:srgbClr val="000000"/>
                </a:solidFill>
                <a:latin typeface="Arial" panose="020B0604020202020204" pitchFamily="34" charset="0"/>
                <a:cs typeface="Arial" panose="020B0604020202020204" pitchFamily="34" charset="0"/>
              </a:endParaRP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2: 18-21</a:t>
              </a:r>
              <a:endParaRPr lang="en-US" sz="2400" dirty="0">
                <a:solidFill>
                  <a:srgbClr val="000000"/>
                </a:solidFill>
                <a:latin typeface="Arial" panose="020B0604020202020204" pitchFamily="34" charset="0"/>
                <a:cs typeface="Arial" panose="020B0604020202020204" pitchFamily="34" charset="0"/>
              </a:endParaRP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لكن صموئيل</a:t>
              </a:r>
              <a:endParaRPr lang="en-US" sz="2400" dirty="0">
                <a:solidFill>
                  <a:srgbClr val="000000"/>
                </a:solidFill>
                <a:latin typeface="Arial" panose="020B0604020202020204" pitchFamily="34" charset="0"/>
                <a:cs typeface="Arial" panose="020B0604020202020204" pitchFamily="34" charset="0"/>
              </a:endParaRP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8985"/>
            <a:chOff x="117559" y="1066801"/>
            <a:chExt cx="1916212" cy="1483886"/>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أبناء عالي</a:t>
              </a:r>
              <a:endParaRPr lang="en-US" sz="2400" dirty="0">
                <a:solidFill>
                  <a:srgbClr val="000000"/>
                </a:solidFill>
                <a:latin typeface="Arial" panose="020B0604020202020204" pitchFamily="34" charset="0"/>
                <a:cs typeface="Arial" panose="020B0604020202020204" pitchFamily="34" charset="0"/>
              </a:endParaRPr>
            </a:p>
          </p:txBody>
        </p:sp>
        <p:sp>
          <p:nvSpPr>
            <p:cNvPr id="205856" name="TextBox 21"/>
            <p:cNvSpPr txBox="1">
              <a:spLocks noChangeArrowheads="1"/>
            </p:cNvSpPr>
            <p:nvPr/>
          </p:nvSpPr>
          <p:spPr bwMode="auto">
            <a:xfrm>
              <a:off x="276304" y="1828802"/>
              <a:ext cx="1503496"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2: 22-25</a:t>
              </a:r>
              <a:endParaRPr lang="en-US" sz="2400" dirty="0">
                <a:solidFill>
                  <a:srgbClr val="000000"/>
                </a:solidFill>
                <a:latin typeface="Arial" panose="020B0604020202020204" pitchFamily="34" charset="0"/>
                <a:cs typeface="Arial" panose="020B0604020202020204" pitchFamily="34" charset="0"/>
              </a:endParaRP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2: 26</a:t>
              </a:r>
              <a:endParaRPr lang="en-US" sz="2400" dirty="0">
                <a:solidFill>
                  <a:srgbClr val="000000"/>
                </a:solidFill>
                <a:latin typeface="Arial" panose="020B0604020202020204" pitchFamily="34" charset="0"/>
                <a:cs typeface="Arial" panose="020B0604020202020204" pitchFamily="34" charset="0"/>
              </a:endParaRP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صموئيل</a:t>
              </a:r>
              <a:endParaRPr lang="en-US" sz="2400" dirty="0">
                <a:solidFill>
                  <a:srgbClr val="000000"/>
                </a:solidFill>
                <a:latin typeface="Arial" panose="020B0604020202020204" pitchFamily="34" charset="0"/>
                <a:cs typeface="Arial" panose="020B0604020202020204" pitchFamily="34" charset="0"/>
              </a:endParaRP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8985"/>
            <a:chOff x="117559" y="1066801"/>
            <a:chExt cx="1916212" cy="1483886"/>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أبناء عالي</a:t>
              </a:r>
              <a:endParaRPr lang="en-US" sz="2400" dirty="0">
                <a:solidFill>
                  <a:srgbClr val="000000"/>
                </a:solidFill>
                <a:latin typeface="Arial" panose="020B0604020202020204" pitchFamily="34" charset="0"/>
                <a:cs typeface="Arial" panose="020B0604020202020204" pitchFamily="34" charset="0"/>
              </a:endParaRPr>
            </a:p>
          </p:txBody>
        </p:sp>
        <p:sp>
          <p:nvSpPr>
            <p:cNvPr id="205852" name="TextBox 29"/>
            <p:cNvSpPr txBox="1">
              <a:spLocks noChangeArrowheads="1"/>
            </p:cNvSpPr>
            <p:nvPr/>
          </p:nvSpPr>
          <p:spPr bwMode="auto">
            <a:xfrm>
              <a:off x="290605" y="1828802"/>
              <a:ext cx="1489195"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2: 27-36</a:t>
              </a:r>
              <a:endParaRPr lang="en-US" sz="2400" dirty="0">
                <a:solidFill>
                  <a:srgbClr val="000000"/>
                </a:solidFill>
                <a:latin typeface="Arial" panose="020B0604020202020204" pitchFamily="34" charset="0"/>
                <a:cs typeface="Arial" panose="020B0604020202020204" pitchFamily="34" charset="0"/>
              </a:endParaRP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643669" y="1553154"/>
              <a:ext cx="1547224" cy="46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3: 1-4: 1أ</a:t>
              </a:r>
              <a:endParaRPr lang="en-US" sz="2400" dirty="0">
                <a:solidFill>
                  <a:srgbClr val="000000"/>
                </a:solidFill>
                <a:latin typeface="Arial" panose="020B0604020202020204" pitchFamily="34" charset="0"/>
                <a:cs typeface="Arial" panose="020B0604020202020204" pitchFamily="34" charset="0"/>
              </a:endParaRP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صموئيل</a:t>
              </a:r>
              <a:endParaRPr lang="en-US" sz="2400" dirty="0">
                <a:solidFill>
                  <a:srgbClr val="000000"/>
                </a:solidFill>
                <a:latin typeface="Arial" panose="020B0604020202020204" pitchFamily="34" charset="0"/>
                <a:cs typeface="Arial" panose="020B0604020202020204" pitchFamily="34" charset="0"/>
              </a:endParaRP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7: 3-12: 25</a:t>
              </a:r>
              <a:endParaRPr lang="en-US" sz="2400" dirty="0">
                <a:solidFill>
                  <a:srgbClr val="000000"/>
                </a:solidFill>
                <a:latin typeface="Arial" panose="020B0604020202020204" pitchFamily="34" charset="0"/>
                <a:cs typeface="Arial" panose="020B0604020202020204" pitchFamily="34" charset="0"/>
              </a:endParaRP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صموئيل</a:t>
              </a:r>
              <a:endParaRPr lang="en-US" sz="2400" dirty="0">
                <a:solidFill>
                  <a:srgbClr val="000000"/>
                </a:solidFill>
                <a:latin typeface="Arial" panose="020B0604020202020204" pitchFamily="34" charset="0"/>
                <a:cs typeface="Arial" panose="020B0604020202020204" pitchFamily="34" charset="0"/>
              </a:endParaRP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أبناء عالي</a:t>
              </a:r>
              <a:endParaRPr lang="en-US" sz="2400" dirty="0">
                <a:solidFill>
                  <a:srgbClr val="000000"/>
                </a:solidFill>
                <a:latin typeface="Arial" panose="020B0604020202020204" pitchFamily="34" charset="0"/>
                <a:cs typeface="Arial" panose="020B0604020202020204" pitchFamily="34" charset="0"/>
              </a:endParaRPr>
            </a:p>
            <a:p>
              <a:pPr eaLnBrk="1" hangingPunct="1"/>
              <a:r>
                <a:rPr lang="en-US" sz="2400" dirty="0">
                  <a:solidFill>
                    <a:srgbClr val="000000"/>
                  </a:solidFill>
                  <a:latin typeface="Arial" panose="020B0604020202020204" pitchFamily="34" charset="0"/>
                  <a:cs typeface="Arial" panose="020B0604020202020204" pitchFamily="34" charset="0"/>
                </a:rPr>
                <a:t>(</a:t>
              </a:r>
              <a:r>
                <a:rPr lang="ar-JO" sz="2400" dirty="0">
                  <a:solidFill>
                    <a:srgbClr val="000000"/>
                  </a:solidFill>
                  <a:latin typeface="Arial" panose="020B0604020202020204" pitchFamily="34" charset="0"/>
                  <a:cs typeface="Arial" panose="020B0604020202020204" pitchFamily="34" charset="0"/>
                </a:rPr>
                <a:t>نتائج أخرى</a:t>
              </a:r>
              <a:r>
                <a:rPr lang="en-US" sz="2400" dirty="0">
                  <a:solidFill>
                    <a:srgbClr val="000000"/>
                  </a:solidFill>
                  <a:latin typeface="Arial" panose="020B0604020202020204" pitchFamily="34" charset="0"/>
                  <a:cs typeface="Arial" panose="020B0604020202020204" pitchFamily="34" charset="0"/>
                </a:rPr>
                <a:t>)</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panose="020B0604020202020204" pitchFamily="34" charset="0"/>
                  <a:cs typeface="Arial" panose="020B0604020202020204" pitchFamily="34" charset="0"/>
                </a:rPr>
                <a:t>4: 1ب-7: 2</a:t>
              </a:r>
              <a:endParaRPr lang="en-US" sz="2400" dirty="0">
                <a:solidFill>
                  <a:srgbClr val="000000"/>
                </a:solidFill>
                <a:latin typeface="Arial" panose="020B0604020202020204" pitchFamily="34" charset="0"/>
                <a:cs typeface="Arial" panose="020B0604020202020204" pitchFamily="34" charset="0"/>
              </a:endParaRP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189346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أحضرت حنة صموئيل إلى عالي</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332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ar-JO" dirty="0">
                <a:solidFill>
                  <a:schemeClr val="bg1"/>
                </a:solidFill>
                <a:effectLst>
                  <a:glow rad="228600">
                    <a:schemeClr val="tx1"/>
                  </a:glow>
                </a:effectLst>
                <a:ea typeface="ＭＳ Ｐゴシック" charset="0"/>
              </a:rPr>
              <a:t>عالي و 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89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الأمر الوحيد الثابت هو التغيير</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4163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40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613502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364644292"/>
              </p:ext>
            </p:extLst>
          </p:nvPr>
        </p:nvGraphicFramePr>
        <p:xfrm>
          <a:off x="-31091" y="0"/>
          <a:ext cx="9175090" cy="6847932"/>
        </p:xfrm>
        <a:graphic>
          <a:graphicData uri="http://schemas.openxmlformats.org/drawingml/2006/table">
            <a:tbl>
              <a:tblPr/>
              <a:tblGrid>
                <a:gridCol w="1835342">
                  <a:extLst>
                    <a:ext uri="{9D8B030D-6E8A-4147-A177-3AD203B41FA5}">
                      <a16:colId xmlns:a16="http://schemas.microsoft.com/office/drawing/2014/main" val="20000"/>
                    </a:ext>
                  </a:extLst>
                </a:gridCol>
                <a:gridCol w="1877402">
                  <a:extLst>
                    <a:ext uri="{9D8B030D-6E8A-4147-A177-3AD203B41FA5}">
                      <a16:colId xmlns:a16="http://schemas.microsoft.com/office/drawing/2014/main" val="20001"/>
                    </a:ext>
                  </a:extLst>
                </a:gridCol>
                <a:gridCol w="2142294">
                  <a:extLst>
                    <a:ext uri="{9D8B030D-6E8A-4147-A177-3AD203B41FA5}">
                      <a16:colId xmlns:a16="http://schemas.microsoft.com/office/drawing/2014/main" val="20002"/>
                    </a:ext>
                  </a:extLst>
                </a:gridCol>
                <a:gridCol w="1285377">
                  <a:extLst>
                    <a:ext uri="{9D8B030D-6E8A-4147-A177-3AD203B41FA5}">
                      <a16:colId xmlns:a16="http://schemas.microsoft.com/office/drawing/2014/main" val="20003"/>
                    </a:ext>
                  </a:extLst>
                </a:gridCol>
                <a:gridCol w="2034675">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1" lang="ar-JO"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تأسيس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1</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عالي</a:t>
                      </a:r>
                      <a:r>
                        <a:rPr lang="ar-JO" sz="1800" b="1" i="0"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FFFFFF"/>
                          </a:solidFill>
                          <a:effectLst/>
                          <a:latin typeface="Arial" panose="020B0604020202020204" pitchFamily="34" charset="0"/>
                          <a:ea typeface="宋体"/>
                          <a:cs typeface="Arial" panose="020B0604020202020204" pitchFamily="34" charset="0"/>
                        </a:rPr>
                        <a:t>صموئيل</a:t>
                      </a:r>
                      <a:r>
                        <a:rPr lang="ar-JO" sz="1800" b="1" i="0" baseline="0" dirty="0">
                          <a:solidFill>
                            <a:srgbClr val="FFFFFF"/>
                          </a:solidFill>
                          <a:effectLst/>
                          <a:latin typeface="Arial" panose="020B0604020202020204" pitchFamily="34" charset="0"/>
                          <a:ea typeface="宋体"/>
                          <a:cs typeface="Arial" panose="020B0604020202020204" pitchFamily="34" charset="0"/>
                        </a:rPr>
                        <a:t> و تيهان تابوت العهد</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FFFFFF"/>
                          </a:solidFill>
                          <a:effectLst/>
                          <a:latin typeface="Arial" panose="020B0604020202020204" pitchFamily="34" charset="0"/>
                          <a:ea typeface="Times New Roman"/>
                          <a:cs typeface="Arial" panose="020B0604020202020204" pitchFamily="34" charset="0"/>
                        </a:rPr>
                        <a:t>(</a:t>
                      </a:r>
                      <a:r>
                        <a:rPr lang="ar-JO" sz="1800" b="1" i="0" dirty="0">
                          <a:solidFill>
                            <a:srgbClr val="FFFFFF"/>
                          </a:solidFill>
                          <a:effectLst/>
                          <a:latin typeface="Arial" panose="020B0604020202020204" pitchFamily="34" charset="0"/>
                          <a:ea typeface="Times New Roman"/>
                          <a:cs typeface="Arial" panose="020B0604020202020204" pitchFamily="34" charset="0"/>
                        </a:rPr>
                        <a:t>4-7</a:t>
                      </a:r>
                      <a:r>
                        <a:rPr lang="en-US" sz="1800" b="1" i="0" dirty="0">
                          <a:solidFill>
                            <a:srgbClr val="FFFFFF"/>
                          </a:solidFill>
                          <a:effectLst/>
                          <a:latin typeface="Arial" panose="020B0604020202020204" pitchFamily="34" charset="0"/>
                          <a:ea typeface="Times New Roman"/>
                          <a:cs typeface="Arial" panose="020B0604020202020204" pitchFamily="34" charset="0"/>
                        </a:rPr>
                        <a:t>)</a:t>
                      </a:r>
                      <a:endParaRPr lang="en-SG" sz="1800" b="1" i="0" dirty="0">
                        <a:solidFill>
                          <a:srgbClr val="FFFFFF"/>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2</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8-12</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13-15</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 </a:t>
                      </a: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 رقم 3</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16-31</a:t>
                      </a:r>
                      <a:r>
                        <a:rPr lang="en-US" sz="1800" b="1" i="0" dirty="0">
                          <a:solidFill>
                            <a:srgbClr val="800000"/>
                          </a:solidFill>
                          <a:effectLst/>
                          <a:latin typeface="Arial" panose="020B0604020202020204" pitchFamily="34" charset="0"/>
                          <a:ea typeface="Times New Roman"/>
                          <a:cs typeface="Arial" panose="020B0604020202020204" pitchFamily="34" charset="0"/>
                        </a:rPr>
                        <a:t>) </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FF"/>
                </a:solidFill>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panose="020B0604020202020204" pitchFamily="34" charset="0"/>
                <a:cs typeface="Arial" panose="020B0604020202020204" pitchFamily="34" charset="0"/>
              </a:rPr>
              <a:t>194</a:t>
            </a:r>
            <a:endParaRPr lang="en-US" sz="2000" kern="0"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latin typeface="Arial" panose="020B0604020202020204" pitchFamily="34" charset="0"/>
                <a:cs typeface="Arial" panose="020B0604020202020204" pitchFamily="34" charset="0"/>
              </a:rPr>
              <a:t>1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و كان كلام صموئيل إلى جميع إسرائيل</a:t>
            </a:r>
            <a:r>
              <a:rPr lang="en-US" sz="3600" dirty="0">
                <a:solidFill>
                  <a:schemeClr val="bg1"/>
                </a:solidFill>
                <a:effectLst>
                  <a:glow rad="228600">
                    <a:schemeClr val="tx1"/>
                  </a:glow>
                </a:effectLst>
                <a:ea typeface="ＭＳ Ｐゴシック" charset="0"/>
              </a:rPr>
              <a:t>"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صموئيل 4 : 1</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0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0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1057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dirty="0">
                <a:solidFill>
                  <a:srgbClr val="000000"/>
                </a:solidFill>
                <a:latin typeface="Arial" panose="020B0604020202020204" pitchFamily="34" charset="0"/>
                <a:cs typeface="Arial" panose="020B0604020202020204" pitchFamily="34" charset="0"/>
              </a:rPr>
              <a:t>1 Sam 4</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197</a:t>
            </a:r>
            <a:endParaRPr lang="en-US" sz="2400" dirty="0">
              <a:solidFill>
                <a:srgbClr val="000000"/>
              </a:solidFill>
              <a:latin typeface="Arial" panose="020B0604020202020204" pitchFamily="34" charset="0"/>
              <a:cs typeface="Arial" panose="020B0604020202020204" pitchFamily="34" charset="0"/>
            </a:endParaRPr>
          </a:p>
        </p:txBody>
      </p:sp>
      <p:sp>
        <p:nvSpPr>
          <p:cNvPr id="218117" name="Title 1"/>
          <p:cNvSpPr>
            <a:spLocks noGrp="1"/>
          </p:cNvSpPr>
          <p:nvPr>
            <p:ph type="title"/>
          </p:nvPr>
        </p:nvSpPr>
        <p:spPr>
          <a:xfrm>
            <a:off x="395536" y="0"/>
            <a:ext cx="8061077" cy="836712"/>
          </a:xfrm>
        </p:spPr>
        <p:txBody>
          <a:bodyPr/>
          <a:lstStyle/>
          <a:p>
            <a:r>
              <a:rPr lang="ar-JO" dirty="0">
                <a:ea typeface="ＭＳ Ｐゴシック" charset="0"/>
              </a:rPr>
              <a:t>بداية صعبة كقاضي</a:t>
            </a:r>
            <a:endParaRPr lang="en-US" dirty="0">
              <a:ea typeface="ＭＳ Ｐゴシック" charset="0"/>
            </a:endParaRPr>
          </a:p>
        </p:txBody>
      </p:sp>
      <p:sp>
        <p:nvSpPr>
          <p:cNvPr id="9" name="Rectangle 2"/>
          <p:cNvSpPr txBox="1">
            <a:spLocks noChangeArrowheads="1"/>
          </p:cNvSpPr>
          <p:nvPr/>
        </p:nvSpPr>
        <p:spPr bwMode="auto">
          <a:xfrm>
            <a:off x="4211638" y="1196975"/>
            <a:ext cx="4038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lnSpc>
                <a:spcPct val="90000"/>
              </a:lnSpc>
              <a:spcBef>
                <a:spcPct val="20000"/>
              </a:spcBef>
            </a:pPr>
            <a:r>
              <a:rPr lang="ar-JO" sz="3600" dirty="0">
                <a:solidFill>
                  <a:srgbClr val="000000"/>
                </a:solidFill>
                <a:latin typeface="Arial" panose="020B0604020202020204" pitchFamily="34" charset="0"/>
                <a:cs typeface="Arial" panose="020B0604020202020204" pitchFamily="34" charset="0"/>
              </a:rPr>
              <a:t>* هزم الفلسطينيون إسرائيل</a:t>
            </a:r>
            <a:endParaRPr lang="en-US" sz="3600" dirty="0">
              <a:solidFill>
                <a:srgbClr val="000000"/>
              </a:solidFill>
              <a:latin typeface="Arial" panose="020B0604020202020204" pitchFamily="34" charset="0"/>
              <a:cs typeface="Arial" panose="020B0604020202020204" pitchFamily="34" charset="0"/>
            </a:endParaRPr>
          </a:p>
          <a:p>
            <a:pPr algn="r" rtl="1" eaLnBrk="1" hangingPunct="1">
              <a:lnSpc>
                <a:spcPct val="90000"/>
              </a:lnSpc>
              <a:spcBef>
                <a:spcPct val="20000"/>
              </a:spcBef>
            </a:pPr>
            <a:endParaRPr lang="en-US" sz="3600" dirty="0">
              <a:solidFill>
                <a:srgbClr val="000000"/>
              </a:solidFill>
              <a:latin typeface="Arial" panose="020B0604020202020204" pitchFamily="34" charset="0"/>
              <a:cs typeface="Arial" panose="020B0604020202020204" pitchFamily="34" charset="0"/>
            </a:endParaRPr>
          </a:p>
          <a:p>
            <a:pPr algn="r" rtl="1" eaLnBrk="1" hangingPunct="1">
              <a:lnSpc>
                <a:spcPct val="90000"/>
              </a:lnSpc>
              <a:spcBef>
                <a:spcPct val="20000"/>
              </a:spcBef>
            </a:pPr>
            <a:r>
              <a:rPr lang="ar-JO" sz="3600" dirty="0">
                <a:solidFill>
                  <a:srgbClr val="000000"/>
                </a:solidFill>
                <a:latin typeface="Arial" panose="020B0604020202020204" pitchFamily="34" charset="0"/>
                <a:cs typeface="Arial" panose="020B0604020202020204" pitchFamily="34" charset="0"/>
              </a:rPr>
              <a:t>* استولوا على تابوت العهد أيضاً</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9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وصلت الأخبار إلى عالي (1 صم 4 : 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592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47987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عار داجون في أشدود</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ar-JO" dirty="0">
                <a:solidFill>
                  <a:schemeClr val="bg1"/>
                </a:solidFill>
                <a:effectLst>
                  <a:glow rad="228600">
                    <a:schemeClr val="tx1"/>
                  </a:glow>
                </a:effectLst>
                <a:ea typeface="ＭＳ Ｐゴシック" charset="0"/>
              </a:rPr>
              <a:t>1 صموئيل 5 : 4</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ar-JO" dirty="0">
                <a:solidFill>
                  <a:schemeClr val="bg1"/>
                </a:solidFill>
                <a:effectLst>
                  <a:glow rad="228600">
                    <a:schemeClr val="tx1"/>
                  </a:glow>
                </a:effectLst>
                <a:ea typeface="ＭＳ Ｐゴシック" charset="0"/>
              </a:rPr>
              <a:t>مسار التابوت (1 صموئيل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ar-JO" sz="3200" dirty="0">
                <a:solidFill>
                  <a:schemeClr val="tx1"/>
                </a:solidFill>
              </a:rPr>
              <a:t>لقد رأيت هذا من قبل: </a:t>
            </a:r>
            <a:br>
              <a:rPr lang="ar-JO" sz="3200" dirty="0">
                <a:solidFill>
                  <a:schemeClr val="tx1"/>
                </a:solidFill>
              </a:rPr>
            </a:br>
            <a:r>
              <a:rPr lang="ar-JO" sz="3200" dirty="0">
                <a:solidFill>
                  <a:schemeClr val="tx1"/>
                </a:solidFill>
              </a:rPr>
              <a:t>الاحتراق بسبب المقاومة الشديدة للتغيير.</a:t>
            </a:r>
            <a:endParaRPr lang="en-US" sz="3200" dirty="0">
              <a:solidFill>
                <a:schemeClr val="tx1"/>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70742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rPr>
              <a:t>ماذا يجب أن تكون الخطوة التالية لإسرائيل لحماية تابوت الله؟</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406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0" y="-26988"/>
            <a:ext cx="8458200" cy="792163"/>
          </a:xfrm>
          <a:effectLst>
            <a:outerShdw blurRad="50800" dist="38100" dir="2700000">
              <a:srgbClr val="000000">
                <a:alpha val="43000"/>
              </a:srgbClr>
            </a:outerShdw>
          </a:effectLst>
        </p:spPr>
        <p:txBody>
          <a:bodyPr/>
          <a:lstStyle/>
          <a:p>
            <a:r>
              <a:rPr lang="ar-JO" sz="4000" dirty="0">
                <a:solidFill>
                  <a:srgbClr val="FFFFFF"/>
                </a:solidFill>
                <a:ea typeface="ＭＳ Ｐゴシック" charset="0"/>
              </a:rPr>
              <a:t>عودة التابوت</a:t>
            </a:r>
            <a:endParaRPr lang="en-US" sz="4000" dirty="0">
              <a:solidFill>
                <a:srgbClr val="FFFFFF"/>
              </a:solidFill>
              <a:ea typeface="ＭＳ Ｐゴシック" charset="0"/>
            </a:endParaRPr>
          </a:p>
        </p:txBody>
      </p:sp>
      <p:sp>
        <p:nvSpPr>
          <p:cNvPr id="219138" name="Rectangle 5"/>
          <p:cNvSpPr>
            <a:spLocks noChangeArrowheads="1"/>
          </p:cNvSpPr>
          <p:nvPr/>
        </p:nvSpPr>
        <p:spPr bwMode="auto">
          <a:xfrm>
            <a:off x="7924800" y="6248400"/>
            <a:ext cx="833883"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panose="020B0604020202020204" pitchFamily="34" charset="0"/>
                <a:cs typeface="Arial" panose="020B0604020202020204" pitchFamily="34" charset="0"/>
              </a:rPr>
              <a:t>1 صم 6</a:t>
            </a:r>
            <a:endParaRPr lang="en-US" sz="1800"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panose="020B0604020202020204" pitchFamily="34" charset="0"/>
                <a:cs typeface="Arial" panose="020B0604020202020204" pitchFamily="34" charset="0"/>
              </a:rPr>
              <a:t>197</a:t>
            </a:r>
            <a:endParaRPr lang="en-US" sz="2400" dirty="0">
              <a:solidFill>
                <a:srgbClr val="FFFFFF"/>
              </a:solidFill>
              <a:latin typeface="Arial" panose="020B0604020202020204" pitchFamily="34" charset="0"/>
              <a:cs typeface="Arial" panose="020B0604020202020204" pitchFamily="34" charset="0"/>
            </a:endParaRP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spcBef>
                <a:spcPct val="20000"/>
              </a:spcBef>
            </a:pPr>
            <a:r>
              <a:rPr lang="ar-JO" dirty="0">
                <a:solidFill>
                  <a:srgbClr val="FFFFFF"/>
                </a:solidFill>
                <a:effectLst>
                  <a:glow rad="228600">
                    <a:srgbClr val="000000"/>
                  </a:glow>
                </a:effectLst>
                <a:latin typeface="Arial" panose="020B0604020202020204" pitchFamily="34" charset="0"/>
                <a:cs typeface="Arial" panose="020B0604020202020204" pitchFamily="34" charset="0"/>
              </a:rPr>
              <a:t>* عاد التابوت إلى الإسرائيليين في بيت شمس</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a:p>
            <a:pPr algn="r" rtl="1" eaLnBrk="1" hangingPunct="1">
              <a:spcBef>
                <a:spcPct val="20000"/>
              </a:spcBef>
            </a:pP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a:p>
            <a:pPr algn="r" rtl="1" eaLnBrk="1" hangingPunct="1">
              <a:spcBef>
                <a:spcPct val="20000"/>
              </a:spcBef>
            </a:pPr>
            <a:r>
              <a:rPr lang="ar-JO" dirty="0">
                <a:solidFill>
                  <a:srgbClr val="FFFFFF"/>
                </a:solidFill>
                <a:effectLst>
                  <a:glow rad="228600">
                    <a:srgbClr val="000000"/>
                  </a:glow>
                </a:effectLst>
                <a:latin typeface="Arial" panose="020B0604020202020204" pitchFamily="34" charset="0"/>
                <a:cs typeface="Arial" panose="020B0604020202020204" pitchFamily="34" charset="0"/>
              </a:rPr>
              <a:t>* استعيد التابوت إلى قرية يعاريم</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a:p>
            <a:pPr algn="r" rtl="1" eaLnBrk="1" hangingPunct="1">
              <a:spcBef>
                <a:spcPct val="20000"/>
              </a:spcBef>
              <a:buFontTx/>
              <a:buChar char="•"/>
            </a:pP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2" end="2"/>
                                            </p:txEl>
                                          </p:spTgt>
                                        </p:tgtEl>
                                        <p:attrNameLst>
                                          <p:attrName>style.visibility</p:attrName>
                                        </p:attrNameLst>
                                      </p:cBhvr>
                                      <p:to>
                                        <p:strVal val="visible"/>
                                      </p:to>
                                    </p:set>
                                    <p:animEffect transition="in" filter="checkerboard(across)">
                                      <p:cBhvr>
                                        <p:cTn id="17" dur="500"/>
                                        <p:tgtEl>
                                          <p:spTgt spid="2191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2983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ar-JO" dirty="0">
                <a:solidFill>
                  <a:schemeClr val="bg1"/>
                </a:solidFill>
              </a:rPr>
              <a:t>صموئيل يقهر الفلسطينيين في المصفاة </a:t>
            </a:r>
            <a:br>
              <a:rPr lang="ar-JO" dirty="0">
                <a:solidFill>
                  <a:schemeClr val="bg1"/>
                </a:solidFill>
              </a:rPr>
            </a:br>
            <a:r>
              <a:rPr lang="ar-JO" dirty="0">
                <a:solidFill>
                  <a:schemeClr val="bg1"/>
                </a:solidFill>
              </a:rPr>
              <a:t>(صموئيل الأول 7: 2-17)</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17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صموئيل</a:t>
            </a:r>
            <a:endParaRPr lang="en-US" sz="4400" dirty="0">
              <a:solidFill>
                <a:srgbClr val="FFFFFF"/>
              </a:solidFill>
              <a:latin typeface="Arial" panose="020B0604020202020204" pitchFamily="34" charset="0"/>
              <a:cs typeface="Arial" panose="020B0604020202020204" pitchFamily="34"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dirty="0">
              <a:solidFill>
                <a:srgbClr val="000000"/>
              </a:solidFill>
              <a:latin typeface="Arial" panose="020B0604020202020204" pitchFamily="34"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شاول</a:t>
            </a:r>
            <a:endParaRPr lang="en-US" sz="4400" dirty="0">
              <a:solidFill>
                <a:srgbClr val="FFFFFF"/>
              </a:solidFill>
              <a:latin typeface="Arial" panose="020B0604020202020204" pitchFamily="34" charset="0"/>
              <a:cs typeface="Arial" panose="020B0604020202020204" pitchFamily="34"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1 صموئيل</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dirty="0">
              <a:solidFill>
                <a:srgbClr val="FFFFFF"/>
              </a:solidFill>
              <a:latin typeface="Arial" panose="020B0604020202020204" pitchFamily="34"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dirty="0">
                <a:solidFill>
                  <a:srgbClr val="FFFFFF"/>
                </a:solidFill>
                <a:ea typeface="ＭＳ Ｐゴシック" charset="0"/>
              </a:rPr>
              <a:t>الإنتقال رقم 2</a:t>
            </a:r>
            <a:endParaRPr lang="en-US" sz="3600" dirty="0">
              <a:solidFill>
                <a:srgbClr val="FFFFFF"/>
              </a:solidFill>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350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dirty="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dirty="0">
              <a:solidFill>
                <a:srgbClr val="000000"/>
              </a:solidFill>
              <a:latin typeface="Arial" panose="020B0604020202020204" pitchFamily="34" charset="0"/>
              <a:cs typeface="Arial" panose="020B0604020202020204" pitchFamily="34"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panose="020B0604020202020204" pitchFamily="34" charset="0"/>
                <a:ea typeface="Arial"/>
                <a:cs typeface="Arial" panose="020B0604020202020204" pitchFamily="34" charset="0"/>
              </a:rPr>
              <a:t>1 صم 8 : 5</a:t>
            </a:r>
            <a:endParaRPr lang="en-US" sz="3600" kern="10" dirty="0">
              <a:ln w="9525" cap="sq">
                <a:solidFill>
                  <a:srgbClr val="000000"/>
                </a:solidFill>
                <a:round/>
                <a:headEnd type="none" w="sm" len="sm"/>
                <a:tailEnd type="none" w="sm" len="sm"/>
              </a:ln>
              <a:solidFill>
                <a:srgbClr val="0000FF"/>
              </a:solidFill>
              <a:latin typeface="Arial" panose="020B0604020202020204" pitchFamily="34" charset="0"/>
              <a:ea typeface="Arial"/>
              <a:cs typeface="Arial" panose="020B0604020202020204" pitchFamily="34" charset="0"/>
            </a:endParaRP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panose="020B0604020202020204" pitchFamily="34" charset="0"/>
                <a:cs typeface="Arial" panose="020B0604020202020204" pitchFamily="34" charset="0"/>
              </a:rPr>
              <a:t>- ما قبل النضوج</a:t>
            </a:r>
            <a:endParaRPr lang="en-US" sz="3200" dirty="0">
              <a:solidFill>
                <a:srgbClr val="6600CC"/>
              </a:solidFill>
              <a:latin typeface="Arial" panose="020B0604020202020204" pitchFamily="34" charset="0"/>
              <a:cs typeface="Arial" panose="020B0604020202020204" pitchFamily="34" charset="0"/>
            </a:endParaRPr>
          </a:p>
          <a:p>
            <a:pPr lvl="1" algn="r">
              <a:spcBef>
                <a:spcPct val="50000"/>
              </a:spcBef>
            </a:pPr>
            <a:r>
              <a:rPr lang="ar-JO" sz="3200" dirty="0">
                <a:solidFill>
                  <a:srgbClr val="6600CC"/>
                </a:solidFill>
                <a:latin typeface="Arial" panose="020B0604020202020204" pitchFamily="34" charset="0"/>
                <a:cs typeface="Arial" panose="020B0604020202020204" pitchFamily="34" charset="0"/>
              </a:rPr>
              <a:t>- دافع خاطئ</a:t>
            </a:r>
            <a:endParaRPr lang="en-US" sz="3200" dirty="0">
              <a:solidFill>
                <a:srgbClr val="6600CC"/>
              </a:solidFill>
              <a:latin typeface="Arial" panose="020B0604020202020204" pitchFamily="34" charset="0"/>
              <a:cs typeface="Arial" panose="020B0604020202020204" pitchFamily="34" charset="0"/>
            </a:endParaRP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panose="020B0604020202020204" pitchFamily="34" charset="0"/>
                <a:ea typeface="Arial"/>
                <a:cs typeface="Arial" panose="020B0604020202020204" pitchFamily="34" charset="0"/>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panose="020B0604020202020204" pitchFamily="34" charset="0"/>
              <a:ea typeface="Arial"/>
              <a:cs typeface="Arial" panose="020B0604020202020204" pitchFamily="34" charset="0"/>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194</a:t>
            </a:r>
            <a:endParaRPr lang="en-US" sz="2400" dirty="0">
              <a:solidFill>
                <a:srgbClr val="FFFFFF"/>
              </a:solidFill>
              <a:latin typeface="Arial" panose="020B0604020202020204" pitchFamily="34" charset="0"/>
              <a:cs typeface="Arial" panose="020B0604020202020204" pitchFamily="34" charset="0"/>
            </a:endParaRPr>
          </a:p>
        </p:txBody>
      </p:sp>
      <p:sp>
        <p:nvSpPr>
          <p:cNvPr id="183305" name="Rectangle 16"/>
          <p:cNvSpPr>
            <a:spLocks noChangeArrowheads="1"/>
          </p:cNvSpPr>
          <p:nvPr/>
        </p:nvSpPr>
        <p:spPr bwMode="auto">
          <a:xfrm>
            <a:off x="903288" y="2698576"/>
            <a:ext cx="7772400" cy="224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panose="020B0604020202020204" pitchFamily="34" charset="0"/>
                <a:cs typeface="Arial" panose="020B0604020202020204" pitchFamily="34" charset="0"/>
              </a:rPr>
              <a:t>* دعونا نقرأها</a:t>
            </a:r>
            <a:endParaRPr lang="en-US" sz="3600" dirty="0">
              <a:solidFill>
                <a:srgbClr val="000000"/>
              </a:solidFill>
              <a:latin typeface="Arial" panose="020B0604020202020204" pitchFamily="34" charset="0"/>
              <a:cs typeface="Arial" panose="020B0604020202020204" pitchFamily="34" charset="0"/>
            </a:endParaRPr>
          </a:p>
          <a:p>
            <a:pPr marL="342900" indent="-342900" algn="r">
              <a:spcBef>
                <a:spcPct val="20000"/>
              </a:spcBef>
            </a:pPr>
            <a:r>
              <a:rPr lang="ar-JO" sz="3600" dirty="0">
                <a:solidFill>
                  <a:srgbClr val="000000"/>
                </a:solidFill>
                <a:latin typeface="Arial" panose="020B0604020202020204" pitchFamily="34" charset="0"/>
                <a:cs typeface="Arial" panose="020B0604020202020204" pitchFamily="34" charset="0"/>
              </a:rPr>
              <a:t>* هل كانت فكرة جيدة لإسرائيل أن يطلبوا ملكاً؟</a:t>
            </a:r>
            <a:endParaRPr lang="en-US" sz="3600" dirty="0">
              <a:solidFill>
                <a:srgbClr val="000000"/>
              </a:solidFill>
              <a:latin typeface="Arial" panose="020B0604020202020204" pitchFamily="34" charset="0"/>
              <a:cs typeface="Arial" panose="020B0604020202020204" pitchFamily="34" charset="0"/>
            </a:endParaRPr>
          </a:p>
          <a:p>
            <a:pPr marL="342900" indent="-342900" algn="r">
              <a:spcBef>
                <a:spcPct val="20000"/>
              </a:spcBef>
            </a:pPr>
            <a:r>
              <a:rPr lang="ar-JO" sz="3600" dirty="0">
                <a:solidFill>
                  <a:srgbClr val="000000"/>
                </a:solidFill>
                <a:latin typeface="Arial" panose="020B0604020202020204" pitchFamily="34" charset="0"/>
                <a:cs typeface="Arial" panose="020B0604020202020204" pitchFamily="34" charset="0"/>
              </a:rPr>
              <a:t>* لم و لم لا؟</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92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من استحق التاج؟</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197</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859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rPr>
              <a:t>متى : المسيح كملك</a:t>
            </a:r>
            <a:endParaRPr lang="en-US" sz="4800" dirty="0">
              <a:solidFill>
                <a:schemeClr val="bg1"/>
              </a:solidFill>
              <a:effectLst>
                <a:glow rad="152400">
                  <a:schemeClr val="tx1">
                    <a:alpha val="95000"/>
                  </a:schemeClr>
                </a:glow>
              </a:effectLst>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rPr>
              <a:t>منذ بركة يعقوب في تكوين 49: 9-10 ، يصور الأسد ملكًا ...</a:t>
            </a:r>
            <a:endParaRPr kumimoji="0" lang="en-US" sz="440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253691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ما التغيرات التي تختبرها في حياتك الآن؟</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dirty="0">
                <a:solidFill>
                  <a:srgbClr val="000000"/>
                </a:solidFill>
                <a:effectLst>
                  <a:glow rad="127000">
                    <a:srgbClr val="FFFFFF"/>
                  </a:glow>
                </a:effectLst>
                <a:latin typeface="Arial" panose="020B0604020202020204" pitchFamily="34" charset="0"/>
                <a:ea typeface="ＭＳ Ｐゴシック" charset="0"/>
                <a:cs typeface="ＭＳ Ｐゴシック" charset="0"/>
              </a:rPr>
              <a:t>لماذا؟</a:t>
            </a:r>
            <a:endParaRPr lang="en-US" dirty="0">
              <a:solidFill>
                <a:srgbClr val="000000"/>
              </a:solidFill>
              <a:effectLst>
                <a:glow rad="127000">
                  <a:srgbClr val="FFFFFF"/>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009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667978612"/>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1" lang="ar-JO"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1</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عالي</a:t>
                      </a:r>
                      <a:r>
                        <a:rPr lang="ar-JO" sz="1800" b="1" i="0"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صموئيل و تيهان تابوت العهد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(4–7)</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FFFFFF"/>
                          </a:solidFill>
                          <a:effectLst/>
                          <a:latin typeface="Arial" panose="020B0604020202020204" pitchFamily="34" charset="0"/>
                          <a:ea typeface="Times New Roman"/>
                          <a:cs typeface="Arial" panose="020B0604020202020204" pitchFamily="34" charset="0"/>
                        </a:rPr>
                        <a:t>الإنتقال رقم 2</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FFFFFF"/>
                          </a:solidFill>
                          <a:effectLst/>
                          <a:latin typeface="Arial" panose="020B0604020202020204" pitchFamily="34" charset="0"/>
                          <a:ea typeface="Times New Roman"/>
                          <a:cs typeface="Arial" panose="020B0604020202020204" pitchFamily="34" charset="0"/>
                        </a:rPr>
                        <a:t>صموئيل إلى شاول</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FFFFFF"/>
                          </a:solidFill>
                          <a:effectLst/>
                          <a:latin typeface="Arial" panose="020B0604020202020204" pitchFamily="34" charset="0"/>
                          <a:ea typeface="Times New Roman"/>
                          <a:cs typeface="Arial" panose="020B0604020202020204" pitchFamily="34" charset="0"/>
                        </a:rPr>
                        <a:t>(</a:t>
                      </a:r>
                      <a:r>
                        <a:rPr lang="ar-JO" sz="1800" b="1" i="0" dirty="0">
                          <a:solidFill>
                            <a:srgbClr val="FFFFFF"/>
                          </a:solidFill>
                          <a:effectLst/>
                          <a:latin typeface="Arial" panose="020B0604020202020204" pitchFamily="34" charset="0"/>
                          <a:ea typeface="Times New Roman"/>
                          <a:cs typeface="Arial" panose="020B0604020202020204" pitchFamily="34" charset="0"/>
                        </a:rPr>
                        <a:t>8-12</a:t>
                      </a:r>
                      <a:r>
                        <a:rPr lang="en-US" sz="1800" b="1" i="0" dirty="0">
                          <a:solidFill>
                            <a:srgbClr val="FFFFFF"/>
                          </a:solidFill>
                          <a:effectLst/>
                          <a:latin typeface="Arial" panose="020B0604020202020204" pitchFamily="34" charset="0"/>
                          <a:ea typeface="Times New Roman"/>
                          <a:cs typeface="Arial" panose="020B0604020202020204" pitchFamily="34" charset="0"/>
                        </a:rPr>
                        <a:t>)</a:t>
                      </a:r>
                      <a:endParaRPr lang="en-SG" sz="1800" b="1" i="0" dirty="0">
                        <a:solidFill>
                          <a:srgbClr val="FFFFFF"/>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13-15</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 </a:t>
                      </a: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 رقم 3</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16-31</a:t>
                      </a:r>
                      <a:r>
                        <a:rPr lang="en-US" sz="1800" b="1" i="0" dirty="0">
                          <a:solidFill>
                            <a:srgbClr val="800000"/>
                          </a:solidFill>
                          <a:effectLst/>
                          <a:latin typeface="Arial" panose="020B0604020202020204" pitchFamily="34" charset="0"/>
                          <a:ea typeface="Times New Roman"/>
                          <a:cs typeface="Arial" panose="020B0604020202020204" pitchFamily="34" charset="0"/>
                        </a:rPr>
                        <a:t>) </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FF"/>
                </a:solidFill>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panose="020B0604020202020204" pitchFamily="34" charset="0"/>
                <a:cs typeface="Arial" panose="020B0604020202020204" pitchFamily="34" charset="0"/>
              </a:rPr>
              <a:t>194</a:t>
            </a:r>
            <a:endParaRPr lang="en-US" sz="2000" kern="0"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latin typeface="Arial" panose="020B0604020202020204" pitchFamily="34" charset="0"/>
                <a:cs typeface="Arial" panose="020B0604020202020204" pitchFamily="34" charset="0"/>
              </a:rPr>
              <a:t>1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84218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أي نوع من الرجال كان شاول؟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384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34792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5285" name="Title 1"/>
          <p:cNvSpPr>
            <a:spLocks noGrp="1"/>
          </p:cNvSpPr>
          <p:nvPr>
            <p:ph type="title"/>
          </p:nvPr>
        </p:nvSpPr>
        <p:spPr>
          <a:xfrm>
            <a:off x="685800" y="188913"/>
            <a:ext cx="7772400" cy="730250"/>
          </a:xfrm>
        </p:spPr>
        <p:txBody>
          <a:bodyPr/>
          <a:lstStyle/>
          <a:p>
            <a:r>
              <a:rPr lang="ar-JO" dirty="0">
                <a:ea typeface="ＭＳ Ｐゴシック" charset="0"/>
              </a:rPr>
              <a:t>مسح شاول ملكاً</a:t>
            </a:r>
            <a:endParaRPr lang="en-US" dirty="0">
              <a:ea typeface="ＭＳ Ｐゴシック" charset="0"/>
            </a:endParaRP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panose="020B0604020202020204" pitchFamily="34" charset="0"/>
                <a:cs typeface="Arial" panose="020B0604020202020204" pitchFamily="34" charset="0"/>
              </a:rPr>
              <a:t>1 صموئيل 10 : 1</a:t>
            </a:r>
            <a:endParaRPr lang="en-US" sz="3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749230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rPr>
              <a:t>أخبر عن يابيش جلعاد (الآن بستان زيتون ،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5285" name="Title 1"/>
          <p:cNvSpPr>
            <a:spLocks noGrp="1"/>
          </p:cNvSpPr>
          <p:nvPr>
            <p:ph type="title"/>
          </p:nvPr>
        </p:nvSpPr>
        <p:spPr>
          <a:xfrm>
            <a:off x="0" y="188913"/>
            <a:ext cx="8358214" cy="730250"/>
          </a:xfrm>
        </p:spPr>
        <p:txBody>
          <a:bodyPr/>
          <a:lstStyle/>
          <a:p>
            <a:r>
              <a:rPr lang="ar-JO" sz="4000" dirty="0">
                <a:ea typeface="ＭＳ Ｐゴシック" charset="0"/>
              </a:rPr>
              <a:t>بداية عظيمة كملك</a:t>
            </a:r>
            <a:endParaRPr lang="en-US" sz="4000" dirty="0">
              <a:ea typeface="ＭＳ Ｐゴシック" charset="0"/>
            </a:endParaRP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panose="020B0604020202020204" pitchFamily="34" charset="0"/>
                <a:cs typeface="Arial" panose="020B0604020202020204" pitchFamily="34" charset="0"/>
              </a:rPr>
              <a:t>قاد شاول إسرائيل للإنتصار على يابيش جلعاد     (1 صم 11)</a:t>
            </a:r>
            <a:endParaRPr lang="en-US" sz="3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378671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0278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panose="020B0604020202020204" pitchFamily="34" charset="0"/>
                <a:cs typeface="Arial" panose="020B0604020202020204" pitchFamily="34" charset="0"/>
              </a:rPr>
              <a:t>1 صم 12 </a:t>
            </a:r>
            <a:endParaRPr lang="en-US" sz="1800" dirty="0">
              <a:solidFill>
                <a:srgbClr val="000000"/>
              </a:solidFill>
              <a:latin typeface="Arial" panose="020B0604020202020204" pitchFamily="34" charset="0"/>
              <a:cs typeface="Arial" panose="020B0604020202020204" pitchFamily="34" charset="0"/>
            </a:endParaRP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6308" name="Title 1"/>
          <p:cNvSpPr>
            <a:spLocks noGrp="1"/>
          </p:cNvSpPr>
          <p:nvPr>
            <p:ph type="title" idx="4294967295"/>
          </p:nvPr>
        </p:nvSpPr>
        <p:spPr>
          <a:xfrm>
            <a:off x="468313" y="260350"/>
            <a:ext cx="7775575" cy="1143000"/>
          </a:xfrm>
        </p:spPr>
        <p:txBody>
          <a:bodyPr/>
          <a:lstStyle/>
          <a:p>
            <a:r>
              <a:rPr lang="ar-JO" dirty="0">
                <a:ea typeface="ＭＳ Ｐゴシック" charset="0"/>
              </a:rPr>
              <a:t>بداية</a:t>
            </a:r>
            <a:endParaRPr lang="en-US" dirty="0">
              <a:ea typeface="ＭＳ Ｐゴシック" charset="0"/>
            </a:endParaRPr>
          </a:p>
        </p:txBody>
      </p:sp>
    </p:spTree>
    <p:extLst>
      <p:ext uri="{BB962C8B-B14F-4D97-AF65-F5344CB8AC3E}">
        <p14:creationId xmlns:p14="http://schemas.microsoft.com/office/powerpoint/2010/main" val="1515215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45985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يسبب </a:t>
            </a:r>
            <a:r>
              <a:rPr lang="ar-JO" sz="5400" dirty="0">
                <a:solidFill>
                  <a:srgbClr val="FFFF00"/>
                </a:solidFill>
                <a:effectLst>
                  <a:glow rad="127000">
                    <a:schemeClr val="tx1"/>
                  </a:glow>
                </a:effectLst>
                <a:ea typeface="ＭＳ Ｐゴシック" charset="0"/>
                <a:cs typeface="ＭＳ Ｐゴシック" charset="0"/>
              </a:rPr>
              <a:t>الله</a:t>
            </a:r>
            <a:r>
              <a:rPr lang="ar-JO" sz="5400" dirty="0">
                <a:effectLst>
                  <a:glow rad="127000">
                    <a:schemeClr val="tx1"/>
                  </a:glow>
                </a:effectLst>
                <a:ea typeface="ＭＳ Ｐゴシック" charset="0"/>
                <a:cs typeface="ＭＳ Ｐゴシック" charset="0"/>
              </a:rPr>
              <a:t> التغيير؟</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804767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15372031"/>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1" lang="ar-JO"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تاسيس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1</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عالي</a:t>
                      </a:r>
                      <a:r>
                        <a:rPr lang="ar-JO" sz="1800" b="1" i="0"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و تيهان تابوت العهد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4-7</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2</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8-12</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FFFFFF"/>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i="0" dirty="0">
                          <a:solidFill>
                            <a:srgbClr val="FFFFFF"/>
                          </a:solidFill>
                          <a:effectLst/>
                          <a:latin typeface="Arial" panose="020B0604020202020204" pitchFamily="34" charset="0"/>
                          <a:ea typeface="宋体"/>
                          <a:cs typeface="Arial" panose="020B0604020202020204" pitchFamily="34" charset="0"/>
                        </a:rPr>
                        <a:t>شاول</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FFFFFF"/>
                          </a:solidFill>
                          <a:effectLst/>
                          <a:latin typeface="Arial" panose="020B0604020202020204" pitchFamily="34" charset="0"/>
                          <a:ea typeface="Times New Roman"/>
                          <a:cs typeface="Arial" panose="020B0604020202020204" pitchFamily="34" charset="0"/>
                        </a:rPr>
                        <a:t>(</a:t>
                      </a:r>
                      <a:r>
                        <a:rPr lang="ar-JO" sz="1800" b="1" i="0" dirty="0">
                          <a:solidFill>
                            <a:srgbClr val="FFFFFF"/>
                          </a:solidFill>
                          <a:effectLst/>
                          <a:latin typeface="Arial" panose="020B0604020202020204" pitchFamily="34" charset="0"/>
                          <a:ea typeface="Times New Roman"/>
                          <a:cs typeface="Arial" panose="020B0604020202020204" pitchFamily="34" charset="0"/>
                        </a:rPr>
                        <a:t>13-15</a:t>
                      </a:r>
                      <a:r>
                        <a:rPr lang="en-US" sz="1800" b="1" i="0" dirty="0">
                          <a:solidFill>
                            <a:srgbClr val="FFFFFF"/>
                          </a:solidFill>
                          <a:effectLst/>
                          <a:latin typeface="Arial" panose="020B0604020202020204" pitchFamily="34" charset="0"/>
                          <a:ea typeface="Times New Roman"/>
                          <a:cs typeface="Arial" panose="020B0604020202020204" pitchFamily="34" charset="0"/>
                        </a:rPr>
                        <a:t>)</a:t>
                      </a:r>
                      <a:endParaRPr lang="en-SG" sz="1800" b="1" i="0" dirty="0">
                        <a:solidFill>
                          <a:srgbClr val="FFFFFF"/>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 </a:t>
                      </a: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Times New Roman"/>
                          <a:cs typeface="Arial" panose="020B0604020202020204" pitchFamily="34" charset="0"/>
                        </a:rPr>
                        <a:t> رقم 3</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16-31</a:t>
                      </a:r>
                      <a:r>
                        <a:rPr lang="en-US" sz="1800" b="1" i="0" dirty="0">
                          <a:solidFill>
                            <a:srgbClr val="800000"/>
                          </a:solidFill>
                          <a:effectLst/>
                          <a:latin typeface="Arial" panose="020B0604020202020204" pitchFamily="34" charset="0"/>
                          <a:ea typeface="Times New Roman"/>
                          <a:cs typeface="Arial" panose="020B0604020202020204" pitchFamily="34" charset="0"/>
                        </a:rPr>
                        <a:t>) </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FF"/>
                </a:solidFill>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panose="020B0604020202020204" pitchFamily="34" charset="0"/>
                <a:cs typeface="Arial" panose="020B0604020202020204" pitchFamily="34" charset="0"/>
              </a:rPr>
              <a:t>194</a:t>
            </a:r>
            <a:endParaRPr lang="en-US" sz="2000" kern="0"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latin typeface="Arial" panose="020B0604020202020204" pitchFamily="34" charset="0"/>
                <a:cs typeface="Arial" panose="020B0604020202020204" pitchFamily="34" charset="0"/>
              </a:rPr>
              <a:t>1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panose="020B0604020202020204" pitchFamily="34" charset="0"/>
                <a:cs typeface="Arial" panose="020B0604020202020204" pitchFamily="34" charset="0"/>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أعذار شاول ( 1 صموئيل 13 )</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90231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panose="020B0604020202020204" pitchFamily="34" charset="0"/>
                <a:cs typeface="Arial" panose="020B0604020202020204" pitchFamily="34" charset="0"/>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صموئيل, داود و شاول </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57027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 1 صموئيل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64465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dirty="0">
                <a:solidFill>
                  <a:srgbClr val="000000"/>
                </a:solidFill>
                <a:latin typeface="Arial" panose="020B0604020202020204" pitchFamily="34" charset="0"/>
                <a:cs typeface="Arial" panose="020B0604020202020204" pitchFamily="34"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9381" name="Title 1"/>
          <p:cNvSpPr>
            <a:spLocks noGrp="1"/>
          </p:cNvSpPr>
          <p:nvPr>
            <p:ph type="title"/>
          </p:nvPr>
        </p:nvSpPr>
        <p:spPr>
          <a:xfrm>
            <a:off x="0" y="333375"/>
            <a:ext cx="8459788" cy="1143000"/>
          </a:xfrm>
        </p:spPr>
        <p:txBody>
          <a:bodyPr/>
          <a:lstStyle/>
          <a:p>
            <a:r>
              <a:rPr lang="ar-JO" dirty="0">
                <a:ea typeface="ＭＳ Ｐゴシック" charset="0"/>
              </a:rPr>
              <a:t>رفض شاول تدمير عماليق </a:t>
            </a:r>
            <a:br>
              <a:rPr lang="ar-JO" dirty="0">
                <a:ea typeface="ＭＳ Ｐゴシック" charset="0"/>
              </a:rPr>
            </a:br>
            <a:r>
              <a:rPr lang="ar-JO" dirty="0">
                <a:ea typeface="ＭＳ Ｐゴシック" charset="0"/>
              </a:rPr>
              <a:t>(1 صم 15)</a:t>
            </a:r>
            <a:endParaRPr lang="en-US" dirty="0">
              <a:ea typeface="ＭＳ Ｐゴシック" charset="0"/>
            </a:endParaRPr>
          </a:p>
        </p:txBody>
      </p:sp>
    </p:spTree>
    <p:extLst>
      <p:ext uri="{BB962C8B-B14F-4D97-AF65-F5344CB8AC3E}">
        <p14:creationId xmlns:p14="http://schemas.microsoft.com/office/powerpoint/2010/main" val="2523109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3200" dirty="0">
                <a:solidFill>
                  <a:srgbClr val="FFFFFF"/>
                </a:solidFill>
                <a:latin typeface="Arial" panose="020B0604020202020204" pitchFamily="34" charset="0"/>
                <a:cs typeface="Arial" panose="020B0604020202020204" pitchFamily="34" charset="0"/>
              </a:rPr>
              <a:t>شاول</a:t>
            </a:r>
            <a:endParaRPr lang="en-US" sz="3200" dirty="0">
              <a:solidFill>
                <a:srgbClr val="FFFFFF"/>
              </a:solidFill>
              <a:latin typeface="Arial" panose="020B0604020202020204" pitchFamily="34" charset="0"/>
              <a:cs typeface="Arial" panose="020B0604020202020204" pitchFamily="34"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dirty="0">
              <a:solidFill>
                <a:srgbClr val="000000"/>
              </a:solidFill>
              <a:latin typeface="Arial" panose="020B0604020202020204" pitchFamily="34"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3200" dirty="0">
                <a:solidFill>
                  <a:srgbClr val="FFFFFF"/>
                </a:solidFill>
                <a:latin typeface="Arial" panose="020B0604020202020204" pitchFamily="34" charset="0"/>
                <a:cs typeface="Arial" panose="020B0604020202020204" pitchFamily="34" charset="0"/>
              </a:rPr>
              <a:t>داود</a:t>
            </a:r>
            <a:endParaRPr lang="en-US" sz="3200" dirty="0">
              <a:solidFill>
                <a:srgbClr val="FFFFFF"/>
              </a:solidFill>
              <a:latin typeface="Arial" panose="020B0604020202020204" pitchFamily="34" charset="0"/>
              <a:cs typeface="Arial" panose="020B0604020202020204" pitchFamily="34"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1 صموئيل 16 - 31</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panose="020B0604020202020204" pitchFamily="34" charset="0"/>
                <a:cs typeface="Arial" panose="020B0604020202020204" pitchFamily="34" charset="0"/>
              </a:rPr>
              <a:t>198</a:t>
            </a:r>
            <a:endParaRPr lang="en-US" sz="2400" dirty="0">
              <a:solidFill>
                <a:srgbClr val="FFFFFF"/>
              </a:solidFill>
              <a:latin typeface="Arial" panose="020B0604020202020204" pitchFamily="34" charset="0"/>
              <a:cs typeface="Arial" panose="020B0604020202020204" pitchFamily="34" charset="0"/>
            </a:endParaRPr>
          </a:p>
        </p:txBody>
      </p:sp>
      <p:sp>
        <p:nvSpPr>
          <p:cNvPr id="235530" name="Title 1"/>
          <p:cNvSpPr>
            <a:spLocks noGrp="1"/>
          </p:cNvSpPr>
          <p:nvPr>
            <p:ph type="title"/>
          </p:nvPr>
        </p:nvSpPr>
        <p:spPr>
          <a:xfrm>
            <a:off x="0" y="6884615"/>
            <a:ext cx="9144000" cy="504825"/>
          </a:xfrm>
        </p:spPr>
        <p:txBody>
          <a:bodyPr/>
          <a:lstStyle/>
          <a:p>
            <a:r>
              <a:rPr lang="ar-JO" sz="3600" dirty="0">
                <a:solidFill>
                  <a:srgbClr val="FFFFFF"/>
                </a:solidFill>
                <a:ea typeface="ＭＳ Ｐゴシック" charset="0"/>
              </a:rPr>
              <a:t>الإنتقال رقم 3 من شاول إلى داود</a:t>
            </a:r>
            <a:endParaRPr lang="en-US" sz="3600" dirty="0">
              <a:solidFill>
                <a:srgbClr val="FFFFFF"/>
              </a:solidFill>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3</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19194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612383387"/>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1" lang="ar-JO" altLang="ja-JP"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1</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عالي</a:t>
                      </a:r>
                      <a:r>
                        <a:rPr lang="ar-JO" sz="1800" b="1" i="0"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صموئيل و تيهان تابوت العهد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4-7</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 رقم 2</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8-12</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13-15</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FFFFFF"/>
                          </a:solidFill>
                          <a:effectLst/>
                          <a:latin typeface="Arial" panose="020B0604020202020204" pitchFamily="34" charset="0"/>
                          <a:ea typeface="Times New Roman"/>
                          <a:cs typeface="Arial" panose="020B0604020202020204" pitchFamily="34" charset="0"/>
                        </a:rPr>
                        <a:t> </a:t>
                      </a:r>
                      <a:r>
                        <a:rPr lang="ar-JO" sz="1800" b="1" i="0" dirty="0">
                          <a:solidFill>
                            <a:srgbClr val="FFFFFF"/>
                          </a:solidFill>
                          <a:effectLst/>
                          <a:latin typeface="Arial" panose="020B0604020202020204" pitchFamily="34" charset="0"/>
                          <a:ea typeface="Times New Roman"/>
                          <a:cs typeface="Arial" panose="020B0604020202020204" pitchFamily="34" charset="0"/>
                        </a:rPr>
                        <a:t>الإنتقال</a:t>
                      </a:r>
                      <a:r>
                        <a:rPr lang="ar-JO" sz="1800" b="1" i="0" baseline="0" dirty="0">
                          <a:solidFill>
                            <a:srgbClr val="FFFFFF"/>
                          </a:solidFill>
                          <a:effectLst/>
                          <a:latin typeface="Arial" panose="020B0604020202020204" pitchFamily="34" charset="0"/>
                          <a:ea typeface="Times New Roman"/>
                          <a:cs typeface="Arial" panose="020B0604020202020204" pitchFamily="34" charset="0"/>
                        </a:rPr>
                        <a:t> رقم 3</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FFFFFF"/>
                          </a:solidFill>
                          <a:effectLst/>
                          <a:latin typeface="Arial" panose="020B0604020202020204" pitchFamily="34" charset="0"/>
                          <a:ea typeface="宋体"/>
                          <a:cs typeface="Arial" panose="020B0604020202020204" pitchFamily="34" charset="0"/>
                        </a:rPr>
                        <a:t>شاول</a:t>
                      </a:r>
                      <a:r>
                        <a:rPr lang="ar-JO" sz="1800" b="1" i="0" baseline="0" dirty="0">
                          <a:solidFill>
                            <a:srgbClr val="FFFFFF"/>
                          </a:solidFill>
                          <a:effectLst/>
                          <a:latin typeface="Arial" panose="020B0604020202020204" pitchFamily="34" charset="0"/>
                          <a:ea typeface="宋体"/>
                          <a:cs typeface="Arial" panose="020B0604020202020204" pitchFamily="34" charset="0"/>
                        </a:rPr>
                        <a:t> إلى داود</a:t>
                      </a:r>
                      <a:endParaRPr lang="en-SG" sz="1800" b="1" i="0" dirty="0">
                        <a:solidFill>
                          <a:srgbClr val="FFFFFF"/>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FFFFFF"/>
                          </a:solidFill>
                          <a:effectLst/>
                          <a:latin typeface="Arial" panose="020B0604020202020204" pitchFamily="34" charset="0"/>
                          <a:ea typeface="Times New Roman"/>
                          <a:cs typeface="Arial" panose="020B0604020202020204" pitchFamily="34" charset="0"/>
                        </a:rPr>
                        <a:t>(</a:t>
                      </a:r>
                      <a:r>
                        <a:rPr lang="ar-JO" sz="1800" b="1" i="0" dirty="0">
                          <a:solidFill>
                            <a:srgbClr val="FFFFFF"/>
                          </a:solidFill>
                          <a:effectLst/>
                          <a:latin typeface="Arial" panose="020B0604020202020204" pitchFamily="34" charset="0"/>
                          <a:ea typeface="Times New Roman"/>
                          <a:cs typeface="Arial" panose="020B0604020202020204" pitchFamily="34" charset="0"/>
                        </a:rPr>
                        <a:t>16-31</a:t>
                      </a:r>
                      <a:r>
                        <a:rPr lang="en-US" sz="1800" b="1" i="0" dirty="0">
                          <a:solidFill>
                            <a:srgbClr val="FFFFFF"/>
                          </a:solidFill>
                          <a:effectLst/>
                          <a:latin typeface="Arial" panose="020B0604020202020204" pitchFamily="34" charset="0"/>
                          <a:ea typeface="Times New Roman"/>
                          <a:cs typeface="Arial" panose="020B0604020202020204" pitchFamily="34" charset="0"/>
                        </a:rPr>
                        <a:t>) </a:t>
                      </a:r>
                      <a:endParaRPr lang="en-SG" sz="1800" b="1" i="0" dirty="0">
                        <a:solidFill>
                          <a:srgbClr val="FFFFFF"/>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FFFF"/>
                </a:solidFill>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panose="020B0604020202020204" pitchFamily="34" charset="0"/>
                <a:cs typeface="Arial" panose="020B0604020202020204" pitchFamily="34" charset="0"/>
              </a:rPr>
              <a:t>194</a:t>
            </a:r>
            <a:endParaRPr lang="en-US" sz="2000" kern="0"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latin typeface="Arial" panose="020B0604020202020204" pitchFamily="34" charset="0"/>
                <a:cs typeface="Arial" panose="020B0604020202020204" pitchFamily="34" charset="0"/>
              </a:rPr>
              <a:t>1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cs typeface="ＭＳ Ｐゴシック" charset="0"/>
              </a:rPr>
              <a:t>دعونا ندرس النصوص المقدسة</a:t>
            </a:r>
            <a:endParaRPr lang="en-US" sz="5400" dirty="0">
              <a:solidFill>
                <a:schemeClr val="tx1"/>
              </a:solidFill>
              <a:effectLst/>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dirty="0">
                <a:solidFill>
                  <a:srgbClr val="000000"/>
                </a:solidFill>
                <a:latin typeface="Arial" panose="020B0604020202020204" pitchFamily="34" charset="0"/>
                <a:ea typeface="ＭＳ Ｐゴシック" charset="0"/>
                <a:cs typeface="ＭＳ Ｐゴシック" charset="0"/>
              </a:rPr>
              <a:t>الكتاب المقدس : سفراً سفراً</a:t>
            </a:r>
            <a:endParaRPr lang="en-US" sz="5400"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81761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1800" dirty="0">
                <a:solidFill>
                  <a:srgbClr val="000000"/>
                </a:solidFill>
                <a:latin typeface="Arial" panose="020B0604020202020204" pitchFamily="34" charset="0"/>
                <a:cs typeface="Arial" panose="020B0604020202020204" pitchFamily="34" charset="0"/>
              </a:rPr>
              <a:t>1 صم 16</a:t>
            </a:r>
            <a:endParaRPr lang="en-US" sz="1800" dirty="0">
              <a:solidFill>
                <a:srgbClr val="000000"/>
              </a:solidFill>
              <a:latin typeface="Arial" panose="020B0604020202020204" pitchFamily="34" charset="0"/>
              <a:cs typeface="Arial" panose="020B0604020202020204" pitchFamily="34"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33476" name="Title 1"/>
          <p:cNvSpPr>
            <a:spLocks noGrp="1"/>
          </p:cNvSpPr>
          <p:nvPr>
            <p:ph type="title" idx="4294967295"/>
          </p:nvPr>
        </p:nvSpPr>
        <p:spPr>
          <a:xfrm>
            <a:off x="0" y="0"/>
            <a:ext cx="8572528" cy="658813"/>
          </a:xfrm>
        </p:spPr>
        <p:txBody>
          <a:bodyPr/>
          <a:lstStyle/>
          <a:p>
            <a:r>
              <a:rPr lang="ar-JO" dirty="0">
                <a:ea typeface="ＭＳ Ｐゴシック" charset="0"/>
              </a:rPr>
              <a:t>صموئيل يمسح داود</a:t>
            </a:r>
            <a:endParaRPr lang="en-US" dirty="0">
              <a:ea typeface="ＭＳ Ｐゴシック" charset="0"/>
            </a:endParaRPr>
          </a:p>
        </p:txBody>
      </p:sp>
    </p:spTree>
    <p:extLst>
      <p:ext uri="{BB962C8B-B14F-4D97-AF65-F5344CB8AC3E}">
        <p14:creationId xmlns:p14="http://schemas.microsoft.com/office/powerpoint/2010/main" val="648409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4038600" cy="353943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buClr>
                <a:srgbClr val="CC0066"/>
              </a:buClr>
              <a:buFont typeface="Wingdings" charset="0"/>
              <a:buChar char="Ø"/>
            </a:pPr>
            <a:r>
              <a:rPr lang="ar-JO" dirty="0">
                <a:solidFill>
                  <a:srgbClr val="FFFFFF"/>
                </a:solidFill>
                <a:latin typeface="Arial" panose="020B0604020202020204" pitchFamily="34" charset="0"/>
                <a:cs typeface="Arial" panose="020B0604020202020204" pitchFamily="34" charset="0"/>
              </a:rPr>
              <a:t>الإبن الأصغر ليسى</a:t>
            </a:r>
            <a:endParaRPr lang="en-US" dirty="0">
              <a:solidFill>
                <a:srgbClr val="FFFFFF"/>
              </a:solidFill>
              <a:latin typeface="Arial" panose="020B0604020202020204" pitchFamily="34" charset="0"/>
              <a:cs typeface="Arial" panose="020B0604020202020204" pitchFamily="34" charset="0"/>
            </a:endParaRPr>
          </a:p>
          <a:p>
            <a:pPr algn="l" eaLnBrk="1" hangingPunct="1">
              <a:buClr>
                <a:srgbClr val="CC0066"/>
              </a:buClr>
              <a:buFont typeface="Wingdings" charset="0"/>
              <a:buNone/>
            </a:pPr>
            <a:endParaRPr lang="en-US" dirty="0">
              <a:solidFill>
                <a:srgbClr val="FFFFFF"/>
              </a:solidFill>
              <a:latin typeface="Arial" panose="020B0604020202020204" pitchFamily="34" charset="0"/>
              <a:cs typeface="Arial" panose="020B0604020202020204" pitchFamily="34" charset="0"/>
            </a:endParaRPr>
          </a:p>
          <a:p>
            <a:pPr algn="r" eaLnBrk="1" hangingPunct="1">
              <a:buClr>
                <a:srgbClr val="CC0066"/>
              </a:buClr>
              <a:buFont typeface="Wingdings" charset="0"/>
              <a:buChar char="Ø"/>
            </a:pPr>
            <a:r>
              <a:rPr lang="ar-JO" dirty="0">
                <a:solidFill>
                  <a:srgbClr val="FFFFFF"/>
                </a:solidFill>
                <a:latin typeface="Arial" panose="020B0604020202020204" pitchFamily="34" charset="0"/>
                <a:cs typeface="Arial" panose="020B0604020202020204" pitchFamily="34" charset="0"/>
              </a:rPr>
              <a:t>وسيم, قوي و شجاع</a:t>
            </a:r>
            <a:endParaRPr lang="en-US" dirty="0">
              <a:solidFill>
                <a:srgbClr val="FFFFFF"/>
              </a:solidFill>
              <a:latin typeface="Arial" panose="020B0604020202020204" pitchFamily="34" charset="0"/>
              <a:cs typeface="Arial" panose="020B0604020202020204" pitchFamily="34" charset="0"/>
            </a:endParaRPr>
          </a:p>
          <a:p>
            <a:pPr algn="l" eaLnBrk="1" hangingPunct="1">
              <a:buClr>
                <a:srgbClr val="CC0066"/>
              </a:buClr>
              <a:buFont typeface="Wingdings" charset="0"/>
              <a:buChar char="Ø"/>
            </a:pPr>
            <a:endParaRPr lang="en-US" dirty="0">
              <a:solidFill>
                <a:srgbClr val="FFFFFF"/>
              </a:solidFill>
              <a:latin typeface="Arial" panose="020B0604020202020204" pitchFamily="34" charset="0"/>
              <a:cs typeface="Arial" panose="020B0604020202020204" pitchFamily="34" charset="0"/>
            </a:endParaRPr>
          </a:p>
          <a:p>
            <a:pPr algn="r" eaLnBrk="1" hangingPunct="1">
              <a:buClr>
                <a:srgbClr val="CC0066"/>
              </a:buClr>
              <a:buFont typeface="Wingdings" charset="0"/>
              <a:buChar char="Ø"/>
            </a:pPr>
            <a:r>
              <a:rPr lang="ar-JO" altLang="ja-JP" dirty="0">
                <a:solidFill>
                  <a:srgbClr val="FFFFFF"/>
                </a:solidFill>
                <a:latin typeface="Arial" panose="020B0604020202020204" pitchFamily="34" charset="0"/>
                <a:cs typeface="Arial" panose="020B0604020202020204" pitchFamily="34" charset="0"/>
              </a:rPr>
              <a:t>راعي يهتم بغنم أبيه</a:t>
            </a:r>
            <a:endParaRPr lang="en-US" altLang="ja-JP" dirty="0">
              <a:solidFill>
                <a:srgbClr val="FFFFFF"/>
              </a:solidFill>
              <a:latin typeface="Arial" panose="020B0604020202020204" pitchFamily="34" charset="0"/>
              <a:cs typeface="Arial" panose="020B0604020202020204" pitchFamily="34" charset="0"/>
            </a:endParaRPr>
          </a:p>
          <a:p>
            <a:pPr algn="l" eaLnBrk="1" hangingPunct="1">
              <a:buClr>
                <a:srgbClr val="CC0066"/>
              </a:buClr>
              <a:buFont typeface="Wingdings" charset="0"/>
              <a:buChar char="Ø"/>
            </a:pPr>
            <a:endParaRPr lang="en-US" dirty="0">
              <a:solidFill>
                <a:srgbClr val="FFFFFF"/>
              </a:solidFill>
              <a:latin typeface="Arial" panose="020B0604020202020204" pitchFamily="34" charset="0"/>
              <a:cs typeface="Arial" panose="020B0604020202020204" pitchFamily="34" charset="0"/>
            </a:endParaRPr>
          </a:p>
          <a:p>
            <a:pPr algn="r" eaLnBrk="1" hangingPunct="1">
              <a:buClr>
                <a:srgbClr val="CC0066"/>
              </a:buClr>
              <a:buFont typeface="Wingdings" charset="0"/>
              <a:buChar char="Ø"/>
            </a:pPr>
            <a:r>
              <a:rPr lang="ar-JO" dirty="0">
                <a:solidFill>
                  <a:srgbClr val="FFFFFF"/>
                </a:solidFill>
                <a:latin typeface="Arial" panose="020B0604020202020204" pitchFamily="34" charset="0"/>
                <a:cs typeface="Arial" panose="020B0604020202020204" pitchFamily="34" charset="0"/>
              </a:rPr>
              <a:t>أذرع قوية و عازف جيتار ممتاز</a:t>
            </a:r>
            <a:endParaRPr lang="en-US" dirty="0">
              <a:solidFill>
                <a:srgbClr val="FFFFFF"/>
              </a:solidFill>
              <a:latin typeface="Arial" panose="020B0604020202020204" pitchFamily="34" charset="0"/>
              <a:cs typeface="Arial" panose="020B0604020202020204" pitchFamily="34" charset="0"/>
            </a:endParaRPr>
          </a:p>
        </p:txBody>
      </p:sp>
      <p:sp>
        <p:nvSpPr>
          <p:cNvPr id="236547" name="Rectangle 4"/>
          <p:cNvSpPr>
            <a:spLocks noChangeArrowheads="1"/>
          </p:cNvSpPr>
          <p:nvPr/>
        </p:nvSpPr>
        <p:spPr bwMode="auto">
          <a:xfrm>
            <a:off x="7885113" y="6491288"/>
            <a:ext cx="963725"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panose="020B0604020202020204" pitchFamily="34" charset="0"/>
                <a:cs typeface="Arial" panose="020B0604020202020204" pitchFamily="34" charset="0"/>
              </a:rPr>
              <a:t>1 صم 16</a:t>
            </a:r>
            <a:endParaRPr lang="en-US" sz="1800" dirty="0">
              <a:solidFill>
                <a:srgbClr val="FFFFFF"/>
              </a:solidFill>
              <a:latin typeface="Arial" panose="020B0604020202020204" pitchFamily="34" charset="0"/>
              <a:cs typeface="Arial" panose="020B0604020202020204" pitchFamily="34" charset="0"/>
            </a:endParaRP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panose="020B0604020202020204" pitchFamily="34" charset="0"/>
                <a:cs typeface="Arial" panose="020B0604020202020204" pitchFamily="34" charset="0"/>
              </a:rPr>
              <a:t>198</a:t>
            </a:r>
            <a:endParaRPr lang="en-US" sz="2400" dirty="0">
              <a:solidFill>
                <a:srgbClr val="FFFFFF"/>
              </a:solidFill>
              <a:latin typeface="Arial" panose="020B0604020202020204" pitchFamily="34" charset="0"/>
              <a:cs typeface="Arial" panose="020B0604020202020204" pitchFamily="34" charset="0"/>
            </a:endParaRP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ar-JO" sz="4000" dirty="0">
                <a:solidFill>
                  <a:srgbClr val="FFFFFF"/>
                </a:solidFill>
                <a:ea typeface="ＭＳ Ｐゴシック" charset="0"/>
              </a:rPr>
              <a:t>من هو داود؟</a:t>
            </a:r>
            <a:endParaRPr lang="en-US" sz="4000"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34858084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p:spPr>
        <p:txBody>
          <a:bodyPr wrap="square">
            <a:spAutoFit/>
          </a:bodyPr>
          <a:lstStyle/>
          <a:p>
            <a:pPr>
              <a:spcBef>
                <a:spcPct val="50000"/>
              </a:spcBef>
              <a:buClr>
                <a:srgbClr val="FF3300"/>
              </a:buClr>
            </a:pPr>
            <a:r>
              <a:rPr lang="ar-JO" sz="3200" dirty="0">
                <a:solidFill>
                  <a:srgbClr val="FFFFFF"/>
                </a:solidFill>
                <a:latin typeface="Arial" panose="020B0604020202020204" pitchFamily="34" charset="0"/>
                <a:cs typeface="Arial" panose="020B0604020202020204" pitchFamily="34" charset="0"/>
              </a:rPr>
              <a:t>مختار من الله</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ممسوح كملك إسرائيل الثاني</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حل عليه روح الله بقوة</a:t>
            </a:r>
            <a:endParaRPr lang="en-US" sz="3200" dirty="0">
              <a:solidFill>
                <a:srgbClr val="FFFFFF"/>
              </a:solidFill>
              <a:latin typeface="Arial" panose="020B0604020202020204" pitchFamily="34" charset="0"/>
              <a:cs typeface="Arial" panose="020B0604020202020204" pitchFamily="34" charset="0"/>
            </a:endParaRPr>
          </a:p>
        </p:txBody>
      </p:sp>
      <p:sp>
        <p:nvSpPr>
          <p:cNvPr id="237570" name="Rectangle 3"/>
          <p:cNvSpPr>
            <a:spLocks noChangeArrowheads="1"/>
          </p:cNvSpPr>
          <p:nvPr/>
        </p:nvSpPr>
        <p:spPr bwMode="auto">
          <a:xfrm>
            <a:off x="6012160" y="116632"/>
            <a:ext cx="10486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000" dirty="0">
                <a:solidFill>
                  <a:srgbClr val="FFFFFF"/>
                </a:solidFill>
                <a:latin typeface="Arial" panose="020B0604020202020204" pitchFamily="34" charset="0"/>
                <a:cs typeface="Arial" panose="020B0604020202020204" pitchFamily="34" charset="0"/>
              </a:rPr>
              <a:t>1 صم 16</a:t>
            </a:r>
            <a:endParaRPr lang="en-US" sz="2000" dirty="0">
              <a:solidFill>
                <a:srgbClr val="FFFFFF"/>
              </a:solidFill>
              <a:latin typeface="Arial" panose="020B0604020202020204" pitchFamily="34" charset="0"/>
              <a:cs typeface="Arial" panose="020B0604020202020204" pitchFamily="34" charset="0"/>
            </a:endParaRP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7574" name="Title 1"/>
          <p:cNvSpPr>
            <a:spLocks noGrp="1"/>
          </p:cNvSpPr>
          <p:nvPr>
            <p:ph type="title" idx="4294967295"/>
          </p:nvPr>
        </p:nvSpPr>
        <p:spPr>
          <a:xfrm>
            <a:off x="0" y="115888"/>
            <a:ext cx="5219700" cy="765175"/>
          </a:xfrm>
        </p:spPr>
        <p:txBody>
          <a:bodyPr/>
          <a:lstStyle/>
          <a:p>
            <a:r>
              <a:rPr lang="ar-JO" sz="3600" dirty="0">
                <a:solidFill>
                  <a:srgbClr val="FFFFFF"/>
                </a:solidFill>
                <a:ea typeface="ＭＳ Ｐゴシック" charset="0"/>
              </a:rPr>
              <a:t>عمل الله في داود</a:t>
            </a:r>
            <a:endParaRPr lang="en-US" sz="3600" dirty="0">
              <a:solidFill>
                <a:srgbClr val="FFFFFF"/>
              </a:solidFill>
              <a:ea typeface="ＭＳ Ｐゴシック"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panose="020B0604020202020204" pitchFamily="34" charset="0"/>
                <a:cs typeface="Arial" panose="020B0604020202020204" pitchFamily="34" charset="0"/>
              </a:rPr>
              <a:t>بيت لحم : مسح داود ملكاً من قبل صموئيل هنا             (1 صم 16 : 13, 15)</a:t>
            </a:r>
            <a:endParaRPr lang="en-US" dirty="0">
              <a:solidFill>
                <a:srgbClr val="FFFFFF"/>
              </a:solidFill>
              <a:latin typeface="Arial" panose="020B0604020202020204" pitchFamily="34" charset="0"/>
              <a:cs typeface="Arial" panose="020B0604020202020204" pitchFamily="34"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dirty="0">
                <a:solidFill>
                  <a:srgbClr val="000000"/>
                </a:solidFill>
                <a:latin typeface="Arial" panose="020B0604020202020204" pitchFamily="34" charset="0"/>
                <a:cs typeface="Arial" panose="020B0604020202020204" pitchFamily="34"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255360536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FFFFFF"/>
                </a:solidFill>
                <a:latin typeface="Arial" panose="020B0604020202020204" pitchFamily="34" charset="0"/>
                <a:cs typeface="Arial" panose="020B0604020202020204" pitchFamily="34" charset="0"/>
              </a:rPr>
              <a:t>لعبت بيت لحم دوراً أكبر في العهد الجديد كمكان ولادة يسوع</a:t>
            </a:r>
            <a:endParaRPr lang="en-US" sz="2400" dirty="0">
              <a:solidFill>
                <a:srgbClr val="FFFFFF"/>
              </a:solidFill>
              <a:latin typeface="Arial" panose="020B0604020202020204" pitchFamily="34" charset="0"/>
              <a:cs typeface="Arial" panose="020B0604020202020204" pitchFamily="34"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dirty="0">
                <a:solidFill>
                  <a:srgbClr val="000000"/>
                </a:solidFill>
                <a:latin typeface="Arial" panose="020B0604020202020204" pitchFamily="34" charset="0"/>
                <a:cs typeface="Arial" panose="020B0604020202020204" pitchFamily="34"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و شاول</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4921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 صم 16</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58" name="Rectangle 10"/>
          <p:cNvSpPr>
            <a:spLocks noChangeArrowheads="1"/>
          </p:cNvSpPr>
          <p:nvPr/>
        </p:nvSpPr>
        <p:spPr bwMode="auto">
          <a:xfrm>
            <a:off x="5219700" y="1835150"/>
            <a:ext cx="38528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indent="-355600" algn="r">
              <a:spcBef>
                <a:spcPct val="50000"/>
              </a:spcBef>
              <a:buFontTx/>
              <a:buBlip>
                <a:blip r:embed="rId4"/>
              </a:buBlip>
            </a:pPr>
            <a:r>
              <a:rPr lang="ar-JO" dirty="0">
                <a:solidFill>
                  <a:srgbClr val="FFFFFF"/>
                </a:solidFill>
                <a:effectLst>
                  <a:glow rad="228600">
                    <a:srgbClr val="000000"/>
                  </a:glow>
                </a:effectLst>
                <a:latin typeface="Arial" panose="020B0604020202020204" pitchFamily="34" charset="0"/>
                <a:cs typeface="Arial" panose="020B0604020202020204" pitchFamily="34" charset="0"/>
              </a:rPr>
              <a:t>ترك روح الرب الملك شاول</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a:p>
            <a:pPr marL="355600" indent="-355600" algn="r">
              <a:spcBef>
                <a:spcPct val="50000"/>
              </a:spcBef>
              <a:buFontTx/>
              <a:buBlip>
                <a:blip r:embed="rId4"/>
              </a:buBlip>
            </a:pPr>
            <a:r>
              <a:rPr lang="ar-JO" dirty="0">
                <a:solidFill>
                  <a:srgbClr val="FFFFFF"/>
                </a:solidFill>
                <a:effectLst>
                  <a:glow rad="228600">
                    <a:srgbClr val="000000"/>
                  </a:glow>
                </a:effectLst>
                <a:latin typeface="Arial" panose="020B0604020202020204" pitchFamily="34" charset="0"/>
                <a:cs typeface="Arial" panose="020B0604020202020204" pitchFamily="34" charset="0"/>
              </a:rPr>
              <a:t>سكنه روح شرير</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a:p>
            <a:pPr marL="355600" indent="-355600" algn="r">
              <a:spcBef>
                <a:spcPct val="50000"/>
              </a:spcBef>
              <a:buFontTx/>
              <a:buBlip>
                <a:blip r:embed="rId4"/>
              </a:buBlip>
            </a:pPr>
            <a:r>
              <a:rPr lang="ar-JO" dirty="0">
                <a:solidFill>
                  <a:srgbClr val="FFFFFF"/>
                </a:solidFill>
                <a:effectLst>
                  <a:glow rad="228600">
                    <a:srgbClr val="000000"/>
                  </a:glow>
                </a:effectLst>
                <a:latin typeface="Arial" panose="020B0604020202020204" pitchFamily="34" charset="0"/>
                <a:cs typeface="Arial" panose="020B0604020202020204" pitchFamily="34" charset="0"/>
              </a:rPr>
              <a:t>أنقذه شاول من خلال عزف الجيتار ليريح الملك</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ar-JO" sz="4000" kern="1200" dirty="0">
                <a:solidFill>
                  <a:srgbClr val="FFFFFF"/>
                </a:solidFill>
                <a:effectLst>
                  <a:glow rad="228600">
                    <a:schemeClr val="tx1"/>
                  </a:glow>
                </a:effectLst>
                <a:ea typeface="ＭＳ Ｐゴシック"/>
              </a:rPr>
              <a:t>داود في محضر الملك</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31786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عدو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sz="2400" dirty="0">
              <a:solidFill>
                <a:srgbClr val="000000"/>
              </a:solidFill>
              <a:latin typeface="Arial" panose="020B0604020202020204" pitchFamily="34" charset="0"/>
              <a:cs typeface="Arial" panose="020B0604020202020204" pitchFamily="34"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pPr>
            <a:r>
              <a:rPr lang="ar-JO" sz="3200" dirty="0">
                <a:solidFill>
                  <a:srgbClr val="FFFFFF"/>
                </a:solidFill>
                <a:latin typeface="Arial" panose="020B0604020202020204" pitchFamily="34" charset="0"/>
                <a:cs typeface="Arial" panose="020B0604020202020204" pitchFamily="34" charset="0"/>
              </a:rPr>
              <a:t>* ضعف القيم الأخلاقية خلال فترة القضاة</a:t>
            </a:r>
            <a:endParaRPr lang="en-US" altLang="ja-JP" sz="3200" dirty="0">
              <a:solidFill>
                <a:srgbClr val="FFFFFF"/>
              </a:solidFill>
              <a:latin typeface="Arial" panose="020B0604020202020204" pitchFamily="34" charset="0"/>
              <a:cs typeface="Arial" panose="020B0604020202020204" pitchFamily="34" charset="0"/>
            </a:endParaRPr>
          </a:p>
          <a:p>
            <a:pPr algn="r">
              <a:spcBef>
                <a:spcPct val="50000"/>
              </a:spcBef>
            </a:pPr>
            <a:r>
              <a:rPr lang="ar-JO" sz="3200" dirty="0">
                <a:solidFill>
                  <a:srgbClr val="FFFFFF"/>
                </a:solidFill>
                <a:latin typeface="Arial" panose="020B0604020202020204" pitchFamily="34" charset="0"/>
                <a:cs typeface="Arial" panose="020B0604020202020204" pitchFamily="34" charset="0"/>
              </a:rPr>
              <a:t>* ضعفاء و معرضون لهجومات الأعداء </a:t>
            </a:r>
            <a:endParaRPr lang="en-US" sz="3200" dirty="0">
              <a:solidFill>
                <a:srgbClr val="FFFFFF"/>
              </a:solidFill>
              <a:latin typeface="Arial" panose="020B0604020202020204" pitchFamily="34" charset="0"/>
              <a:cs typeface="Arial" panose="020B0604020202020204" pitchFamily="34"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000" dirty="0">
                <a:solidFill>
                  <a:srgbClr val="FFFFFF"/>
                </a:solidFill>
                <a:latin typeface="Arial" panose="020B0604020202020204" pitchFamily="34" charset="0"/>
                <a:cs typeface="Arial" panose="020B0604020202020204" pitchFamily="34" charset="0"/>
              </a:rPr>
              <a:t>195</a:t>
            </a:r>
            <a:endParaRPr lang="en-US" sz="2000"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60350"/>
            <a:ext cx="9180513" cy="1143000"/>
          </a:xfrm>
        </p:spPr>
        <p:txBody>
          <a:bodyPr/>
          <a:lstStyle/>
          <a:p>
            <a:pPr>
              <a:defRPr/>
            </a:pPr>
            <a:r>
              <a:rPr lang="ar-JO"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الأخلاق و السياسة</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206210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panose="020B0604020202020204" pitchFamily="34" charset="0"/>
                <a:cs typeface="Arial" panose="020B0604020202020204" pitchFamily="34" charset="0"/>
              </a:rPr>
              <a:t>لداود على جليات</a:t>
            </a:r>
            <a:endParaRPr lang="en-US" sz="3200" dirty="0">
              <a:solidFill>
                <a:srgbClr val="FFFFFF"/>
              </a:solidFill>
              <a:effectLst>
                <a:glow rad="228600">
                  <a:srgbClr val="000000"/>
                </a:glow>
              </a:effectLst>
              <a:latin typeface="Arial" panose="020B0604020202020204" pitchFamily="34" charset="0"/>
              <a:cs typeface="Arial" panose="020B0604020202020204" pitchFamily="34" charset="0"/>
            </a:endParaRPr>
          </a:p>
          <a:p>
            <a:pPr eaLnBrk="1" hangingPunct="1"/>
            <a:endParaRPr lang="en-US" sz="3200" dirty="0">
              <a:solidFill>
                <a:srgbClr val="FFFFFF"/>
              </a:solidFill>
              <a:effectLst>
                <a:glow rad="228600">
                  <a:srgbClr val="000000"/>
                </a:glow>
              </a:effectLst>
              <a:latin typeface="Arial" panose="020B0604020202020204" pitchFamily="34" charset="0"/>
              <a:cs typeface="Arial" panose="020B0604020202020204" pitchFamily="34" charset="0"/>
            </a:endParaRPr>
          </a:p>
          <a:p>
            <a:pPr eaLnBrk="1" hangingPunct="1"/>
            <a:r>
              <a:rPr lang="ar-JO" sz="3200" dirty="0">
                <a:solidFill>
                  <a:srgbClr val="FFFFFF"/>
                </a:solidFill>
                <a:effectLst>
                  <a:glow rad="228600">
                    <a:srgbClr val="000000"/>
                  </a:glow>
                </a:effectLst>
                <a:latin typeface="Arial" panose="020B0604020202020204" pitchFamily="34" charset="0"/>
                <a:cs typeface="Arial" panose="020B0604020202020204" pitchFamily="34" charset="0"/>
              </a:rPr>
              <a:t>ربح داود بحجر و مقلاع فقط</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 صم 17 </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ar-JO" dirty="0">
                <a:solidFill>
                  <a:srgbClr val="FFFFFF"/>
                </a:solidFill>
                <a:latin typeface="Arial" panose="020B0604020202020204" pitchFamily="34" charset="0"/>
                <a:cs typeface="Arial" panose="020B0604020202020204" pitchFamily="34" charset="0"/>
              </a:rPr>
              <a:t>كان الرب مع داود</a:t>
            </a:r>
            <a:endParaRPr lang="en-US" dirty="0">
              <a:solidFill>
                <a:srgbClr val="FFFFFF"/>
              </a:solidFill>
              <a:latin typeface="Arial" panose="020B0604020202020204" pitchFamily="34" charset="0"/>
              <a:cs typeface="Arial" panose="020B0604020202020204" pitchFamily="34" charset="0"/>
            </a:endParaRPr>
          </a:p>
        </p:txBody>
      </p:sp>
      <p:sp>
        <p:nvSpPr>
          <p:cNvPr id="4102" name="Text Box 6"/>
          <p:cNvSpPr txBox="1">
            <a:spLocks noChangeArrowheads="1"/>
          </p:cNvSpPr>
          <p:nvPr/>
        </p:nvSpPr>
        <p:spPr bwMode="auto">
          <a:xfrm>
            <a:off x="5309153" y="4262438"/>
            <a:ext cx="3762568"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latin typeface="Arial" panose="020B0604020202020204" pitchFamily="34" charset="0"/>
                <a:cs typeface="Arial" panose="020B0604020202020204" pitchFamily="34" charset="0"/>
              </a:rPr>
              <a:t>اقرأ</a:t>
            </a:r>
            <a:r>
              <a:rPr lang="ar-JO" dirty="0">
                <a:solidFill>
                  <a:srgbClr val="CC3300"/>
                </a:solidFill>
                <a:latin typeface="Arial" panose="020B0604020202020204" pitchFamily="34" charset="0"/>
                <a:cs typeface="Arial" panose="020B0604020202020204" pitchFamily="34" charset="0"/>
              </a:rPr>
              <a:t> : 1 صم 17 : 45 – 47 </a:t>
            </a:r>
            <a:endParaRPr lang="en-US" dirty="0">
              <a:solidFill>
                <a:srgbClr val="CC3300"/>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492500" y="260350"/>
            <a:ext cx="5151466" cy="504825"/>
          </a:xfrm>
          <a:effectLst>
            <a:outerShdw blurRad="50800" dist="38100" dir="2700000">
              <a:srgbClr val="000000">
                <a:alpha val="43000"/>
              </a:srgbClr>
            </a:outerShdw>
          </a:effectLst>
        </p:spPr>
        <p:txBody>
          <a:bodyPr/>
          <a:lstStyle/>
          <a:p>
            <a:pPr eaLnBrk="1" hangingPunct="1">
              <a:defRPr/>
            </a:pPr>
            <a:r>
              <a:rPr lang="ar-JO" sz="4800" kern="1200" dirty="0">
                <a:solidFill>
                  <a:srgbClr val="FFFFFF"/>
                </a:solidFill>
                <a:effectLst>
                  <a:glow rad="228600">
                    <a:schemeClr val="tx1"/>
                  </a:glow>
                </a:effectLst>
                <a:ea typeface="ＭＳ Ｐゴシック"/>
              </a:rPr>
              <a:t>الإنتصار الأول</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221809"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400" dirty="0">
                <a:solidFill>
                  <a:srgbClr val="FFFFFF"/>
                </a:solidFill>
                <a:latin typeface="Arial" panose="020B0604020202020204" pitchFamily="34" charset="0"/>
                <a:cs typeface="Arial" panose="020B0604020202020204" pitchFamily="34" charset="0"/>
              </a:rPr>
              <a:t>1 صم 17</a:t>
            </a:r>
            <a:endParaRPr lang="en-US" sz="2400"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panose="020B0604020202020204" pitchFamily="34" charset="0"/>
                <a:cs typeface="Arial" panose="020B0604020202020204" pitchFamily="34" charset="0"/>
              </a:rPr>
              <a:t>198</a:t>
            </a:r>
            <a:endParaRPr lang="en-US" sz="3200"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النتيجة : هرب الفلسطينيين</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1292439"/>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panose="020B0604020202020204" pitchFamily="34" charset="0"/>
                <a:cs typeface="Arial" panose="020B0604020202020204" pitchFamily="34" charset="0"/>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وثق شاول بداود بشكل مبدئي</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extLst>
      <p:ext uri="{BB962C8B-B14F-4D97-AF65-F5344CB8AC3E}">
        <p14:creationId xmlns:p14="http://schemas.microsoft.com/office/powerpoint/2010/main" val="139966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703356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a:bodyPr>
          <a:lstStyle/>
          <a:p>
            <a:pPr algn="ctr" eaLnBrk="1" fontAlgn="auto" hangingPunct="1">
              <a:spcAft>
                <a:spcPts val="0"/>
              </a:spcAft>
              <a:defRPr/>
            </a:pPr>
            <a:r>
              <a:rPr lang="ar-JO" b="1" dirty="0">
                <a:ea typeface="+mj-ea"/>
                <a:cs typeface="Arial" panose="020B0604020202020204" pitchFamily="34" charset="0"/>
              </a:rPr>
              <a:t>قطع داود راس جليات</a:t>
            </a:r>
            <a:br>
              <a:rPr lang="en-NZ" dirty="0">
                <a:ea typeface="+mj-ea"/>
                <a:cs typeface="+mj-cs"/>
              </a:rPr>
            </a:br>
            <a:r>
              <a:rPr lang="en-NZ" dirty="0">
                <a:ea typeface="+mj-ea"/>
                <a:cs typeface="+mj-cs"/>
              </a:rPr>
              <a:t>(</a:t>
            </a:r>
            <a:r>
              <a:rPr lang="ar-JO" b="1" dirty="0">
                <a:ea typeface="+mj-ea"/>
                <a:cs typeface="Arial" panose="020B0604020202020204" pitchFamily="34" charset="0"/>
              </a:rPr>
              <a:t>1 صم 17 : 57</a:t>
            </a:r>
            <a:r>
              <a:rPr lang="en-NZ" dirty="0">
                <a:ea typeface="+mj-ea"/>
                <a:cs typeface="+mj-cs"/>
              </a:rPr>
              <a:t>)</a:t>
            </a:r>
          </a:p>
        </p:txBody>
      </p:sp>
    </p:spTree>
    <p:extLst>
      <p:ext uri="{BB962C8B-B14F-4D97-AF65-F5344CB8AC3E}">
        <p14:creationId xmlns:p14="http://schemas.microsoft.com/office/powerpoint/2010/main" val="24143887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يوناثان و داود</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1 صم 18 : 1</a:t>
            </a:r>
            <a:r>
              <a:rPr lang="en-US" sz="3200" dirty="0">
                <a:solidFill>
                  <a:schemeClr val="bg1"/>
                </a:solidFill>
                <a:effectLst>
                  <a:glow rad="228600">
                    <a:schemeClr val="tx1"/>
                  </a:glow>
                </a:effectLst>
                <a:ea typeface="ＭＳ Ｐゴシック" charset="0"/>
              </a:rPr>
              <a:t>)</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extLst>
      <p:ext uri="{BB962C8B-B14F-4D97-AF65-F5344CB8AC3E}">
        <p14:creationId xmlns:p14="http://schemas.microsoft.com/office/powerpoint/2010/main" val="78272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000" dirty="0">
                <a:solidFill>
                  <a:srgbClr val="FFFFFF"/>
                </a:solidFill>
                <a:latin typeface="Arial" panose="020B0604020202020204" pitchFamily="34" charset="0"/>
                <a:cs typeface="Arial" panose="020B0604020202020204" pitchFamily="34" charset="0"/>
              </a:rPr>
              <a:t>1 صم 18 – 19 </a:t>
            </a:r>
            <a:endParaRPr lang="en-US" sz="2000" dirty="0">
              <a:solidFill>
                <a:srgbClr val="FFFFFF"/>
              </a:solidFill>
              <a:latin typeface="Arial" panose="020B0604020202020204" pitchFamily="34" charset="0"/>
              <a:cs typeface="Arial" panose="020B0604020202020204" pitchFamily="34" charset="0"/>
            </a:endParaRPr>
          </a:p>
        </p:txBody>
      </p:sp>
      <p:sp>
        <p:nvSpPr>
          <p:cNvPr id="8196" name="Text Box 4"/>
          <p:cNvSpPr txBox="1">
            <a:spLocks noChangeArrowheads="1"/>
          </p:cNvSpPr>
          <p:nvPr/>
        </p:nvSpPr>
        <p:spPr bwMode="auto">
          <a:xfrm>
            <a:off x="4835525" y="1312863"/>
            <a:ext cx="4310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panose="020B0604020202020204" pitchFamily="34" charset="0"/>
                <a:cs typeface="Arial" panose="020B0604020202020204" pitchFamily="34" charset="0"/>
              </a:rPr>
              <a:t>هيبة داود</a:t>
            </a:r>
            <a:endParaRPr lang="en-US" sz="32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dirty="0">
              <a:solidFill>
                <a:srgbClr val="000000"/>
              </a:solidFill>
              <a:latin typeface="Arial" panose="020B0604020202020204" pitchFamily="34" charset="0"/>
              <a:cs typeface="Arial" panose="020B0604020202020204" pitchFamily="34" charset="0"/>
            </a:endParaRPr>
          </a:p>
        </p:txBody>
      </p:sp>
      <p:sp>
        <p:nvSpPr>
          <p:cNvPr id="8201" name="Rectangle 9"/>
          <p:cNvSpPr>
            <a:spLocks noChangeArrowheads="1"/>
          </p:cNvSpPr>
          <p:nvPr/>
        </p:nvSpPr>
        <p:spPr bwMode="auto">
          <a:xfrm>
            <a:off x="4999038" y="3152775"/>
            <a:ext cx="398303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sz="3200" dirty="0">
                <a:solidFill>
                  <a:srgbClr val="FFFFFF"/>
                </a:solidFill>
                <a:effectLst>
                  <a:glow rad="228600">
                    <a:srgbClr val="000000"/>
                  </a:glow>
                </a:effectLst>
                <a:latin typeface="Arial" panose="020B0604020202020204" pitchFamily="34" charset="0"/>
                <a:cs typeface="Arial" panose="020B0604020202020204" pitchFamily="34" charset="0"/>
              </a:rPr>
              <a:t>غيرة شاول</a:t>
            </a:r>
            <a:endParaRPr lang="en-US"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8202" name="Rectangle 10"/>
          <p:cNvSpPr>
            <a:spLocks noChangeArrowheads="1"/>
          </p:cNvSpPr>
          <p:nvPr/>
        </p:nvSpPr>
        <p:spPr bwMode="auto">
          <a:xfrm>
            <a:off x="4818063" y="4146550"/>
            <a:ext cx="434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حاول شاول قتل داود</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8203" name="Text Box 11"/>
          <p:cNvSpPr txBox="1">
            <a:spLocks noChangeArrowheads="1"/>
          </p:cNvSpPr>
          <p:nvPr/>
        </p:nvSpPr>
        <p:spPr bwMode="auto">
          <a:xfrm>
            <a:off x="72008" y="5785445"/>
            <a:ext cx="9036496" cy="52322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panose="020B0604020202020204" pitchFamily="34" charset="0"/>
                <a:cs typeface="Arial" panose="020B0604020202020204" pitchFamily="34" charset="0"/>
              </a:rPr>
              <a:t>كان الرب مع داود لكنه ترك شاول</a:t>
            </a:r>
            <a:endParaRPr lang="en-US"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ar-JO" sz="4000" kern="1200" dirty="0">
                <a:solidFill>
                  <a:srgbClr val="FFFFFF"/>
                </a:solidFill>
                <a:effectLst>
                  <a:glow rad="228600">
                    <a:schemeClr val="tx1"/>
                  </a:glow>
                </a:effectLst>
                <a:ea typeface="ＭＳ Ｐゴシック"/>
              </a:rPr>
              <a:t>غيرة شاول من داود</a:t>
            </a:r>
            <a:endParaRPr lang="en-US" sz="6000" dirty="0">
              <a:solidFill>
                <a:srgbClr val="FFFFFF"/>
              </a:solidFill>
              <a:effectLst>
                <a:glow rad="228600">
                  <a:schemeClr val="tx1"/>
                </a:glow>
              </a:effectLst>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panose="020B0604020202020204" pitchFamily="34" charset="0"/>
                <a:cs typeface="Arial" panose="020B0604020202020204" pitchFamily="34" charset="0"/>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ارتاب شاول من داود</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33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جنون العظمة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06664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24138"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الإنتقال</a:t>
            </a:r>
            <a:endParaRPr lang="en-US" sz="40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194</a:t>
            </a:r>
          </a:p>
          <a:p>
            <a:pPr defTabSz="457200" fontAlgn="auto">
              <a:spcBef>
                <a:spcPts val="0"/>
              </a:spcBef>
              <a:spcAft>
                <a:spcPts val="0"/>
              </a:spcAft>
            </a:pPr>
            <a:r>
              <a:rPr lang="ar-JO" altLang="zh-CN"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09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4_1"/>
          <p:cNvPicPr>
            <a:picLocks noChangeAspect="1" noChangeArrowheads="1"/>
          </p:cNvPicPr>
          <p:nvPr/>
        </p:nvPicPr>
        <p:blipFill>
          <a:blip r:embed="rId2" cstate="screen">
            <a:clrChange>
              <a:clrFrom>
                <a:srgbClr val="E0DCDE"/>
              </a:clrFrom>
              <a:clrTo>
                <a:srgbClr val="E0DCDE">
                  <a:alpha val="0"/>
                </a:srgbClr>
              </a:clrTo>
            </a:clrChange>
            <a:extLst>
              <a:ext uri="{28A0092B-C50C-407E-A947-70E740481C1C}">
                <a14:useLocalDpi xmlns:a14="http://schemas.microsoft.com/office/drawing/2010/main"/>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000" dirty="0">
                <a:solidFill>
                  <a:srgbClr val="000000"/>
                </a:solidFill>
                <a:latin typeface="Arial" panose="020B0604020202020204" pitchFamily="34" charset="0"/>
                <a:cs typeface="Arial" panose="020B0604020202020204" pitchFamily="34" charset="0"/>
              </a:rPr>
              <a:t>1 صم 18 - 19</a:t>
            </a:r>
            <a:endParaRPr lang="en-US" sz="2000" dirty="0">
              <a:solidFill>
                <a:srgbClr val="000000"/>
              </a:solidFill>
              <a:latin typeface="Arial" panose="020B0604020202020204" pitchFamily="34" charset="0"/>
              <a:cs typeface="Arial" panose="020B0604020202020204" pitchFamily="34" charset="0"/>
            </a:endParaRPr>
          </a:p>
        </p:txBody>
      </p:sp>
      <p:sp>
        <p:nvSpPr>
          <p:cNvPr id="251907" name="Text Box 5"/>
          <p:cNvSpPr txBox="1">
            <a:spLocks noChangeArrowheads="1"/>
          </p:cNvSpPr>
          <p:nvPr/>
        </p:nvSpPr>
        <p:spPr bwMode="auto">
          <a:xfrm>
            <a:off x="5076825" y="1978025"/>
            <a:ext cx="387667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panose="020B0604020202020204" pitchFamily="34" charset="0"/>
                <a:cs typeface="Arial" panose="020B0604020202020204" pitchFamily="34" charset="0"/>
              </a:rPr>
              <a:t>أحبته زوجته ميكال</a:t>
            </a:r>
          </a:p>
          <a:p>
            <a:pPr eaLnBrk="1" hangingPunct="1"/>
            <a:endParaRPr lang="ar-JO" dirty="0">
              <a:solidFill>
                <a:srgbClr val="000000"/>
              </a:solidFill>
              <a:latin typeface="Arial" panose="020B0604020202020204" pitchFamily="34" charset="0"/>
              <a:cs typeface="Arial" panose="020B0604020202020204" pitchFamily="34" charset="0"/>
            </a:endParaRPr>
          </a:p>
          <a:p>
            <a:pPr eaLnBrk="1" hangingPunct="1"/>
            <a:r>
              <a:rPr lang="ar-JO" dirty="0">
                <a:solidFill>
                  <a:srgbClr val="000000"/>
                </a:solidFill>
                <a:latin typeface="Arial" panose="020B0604020202020204" pitchFamily="34" charset="0"/>
                <a:cs typeface="Arial" panose="020B0604020202020204" pitchFamily="34" charset="0"/>
              </a:rPr>
              <a:t>خدعت اباها (شاول) لتساعد داود على الهرب حتى لا يقتل من أبيها </a:t>
            </a:r>
            <a:endParaRPr lang="en-US" dirty="0">
              <a:solidFill>
                <a:srgbClr val="000000"/>
              </a:solidFill>
              <a:latin typeface="Arial" panose="020B0604020202020204" pitchFamily="34" charset="0"/>
              <a:cs typeface="Arial" panose="020B0604020202020204" pitchFamily="34" charset="0"/>
            </a:endParaRPr>
          </a:p>
          <a:p>
            <a:pPr eaLnBrk="1" hangingPunct="1"/>
            <a:endParaRPr lang="en-US" dirty="0">
              <a:solidFill>
                <a:srgbClr val="000000"/>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787900" y="260350"/>
            <a:ext cx="4356100" cy="1492250"/>
          </a:xfrm>
        </p:spPr>
        <p:txBody>
          <a:bodyPr/>
          <a:lstStyle/>
          <a:p>
            <a:pPr eaLnBrk="1" hangingPunct="1">
              <a:defRPr/>
            </a:pPr>
            <a:r>
              <a:rPr lang="ar-JO" kern="1200" dirty="0">
                <a:solidFill>
                  <a:srgbClr val="000000"/>
                </a:solidFill>
                <a:ea typeface="ＭＳ Ｐゴシック"/>
              </a:rPr>
              <a:t>داود اللاجئ</a:t>
            </a:r>
            <a:endParaRPr lang="en-US" sz="6000" dirty="0"/>
          </a:p>
        </p:txBody>
      </p:sp>
    </p:spTree>
    <p:extLst>
      <p:ext uri="{BB962C8B-B14F-4D97-AF65-F5344CB8AC3E}">
        <p14:creationId xmlns:p14="http://schemas.microsoft.com/office/powerpoint/2010/main" val="3963435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738863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الهارب</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2907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27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3986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F35D7-18F0-B442-8465-15EAA32400D4}"/>
              </a:ext>
            </a:extLst>
          </p:cNvPr>
          <p:cNvGrpSpPr/>
          <p:nvPr/>
        </p:nvGrpSpPr>
        <p:grpSpPr>
          <a:xfrm>
            <a:off x="-108520" y="65088"/>
            <a:ext cx="4748132" cy="6858000"/>
            <a:chOff x="265113" y="65088"/>
            <a:chExt cx="4748132" cy="6858000"/>
          </a:xfrm>
        </p:grpSpPr>
        <p:pic>
          <p:nvPicPr>
            <p:cNvPr id="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1210547">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dirty="0">
                  <a:solidFill>
                    <a:srgbClr val="FFFFFF"/>
                  </a:solidFill>
                  <a:latin typeface="Arial" panose="020B0604020202020204" pitchFamily="34" charset="0"/>
                  <a:cs typeface="Arial" panose="020B0604020202020204" pitchFamily="34" charset="0"/>
                </a:rPr>
                <a:t>حكاية</a:t>
              </a:r>
            </a:p>
            <a:p>
              <a:pPr algn="ctr" eaLnBrk="1" hangingPunct="1"/>
              <a:r>
                <a:rPr lang="ar-JO" dirty="0">
                  <a:solidFill>
                    <a:srgbClr val="FFFFFF"/>
                  </a:solidFill>
                  <a:latin typeface="Arial" panose="020B0604020202020204" pitchFamily="34" charset="0"/>
                  <a:cs typeface="Arial" panose="020B0604020202020204" pitchFamily="34" charset="0"/>
                </a:rPr>
                <a:t>الملوك الثلاثة</a:t>
              </a:r>
              <a:br>
                <a:rPr lang="en-US"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دراسة في الإنكسار</a:t>
              </a:r>
              <a:endParaRPr lang="en-US" dirty="0">
                <a:solidFill>
                  <a:srgbClr val="FFFFFF"/>
                </a:solidFill>
                <a:latin typeface="Arial" panose="020B0604020202020204" pitchFamily="34" charset="0"/>
                <a:cs typeface="Arial" panose="020B0604020202020204" pitchFamily="34" charset="0"/>
              </a:endParaRPr>
            </a:p>
          </p:txBody>
        </p:sp>
      </p:grpSp>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حكاية الملوك الثلاثة</a:t>
            </a:r>
            <a:endParaRPr lang="en-US" dirty="0">
              <a:effectLst>
                <a:glow rad="228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885964" y="764704"/>
            <a:ext cx="1990292" cy="1990292"/>
          </a:xfrm>
          <a:prstGeom prst="rect">
            <a:avLst/>
          </a:prstGeom>
        </p:spPr>
      </p:pic>
      <p:pic>
        <p:nvPicPr>
          <p:cNvPr id="9" name="Picture 8"/>
          <p:cNvPicPr>
            <a:picLocks noChangeAspect="1"/>
          </p:cNvPicPr>
          <p:nvPr/>
        </p:nvPicPr>
        <p:blipFill>
          <a:blip r:embed="rId4"/>
          <a:stretch>
            <a:fillRect/>
          </a:stretch>
        </p:blipFill>
        <p:spPr>
          <a:xfrm>
            <a:off x="4885964" y="2528900"/>
            <a:ext cx="1990292" cy="1990292"/>
          </a:xfrm>
          <a:prstGeom prst="rect">
            <a:avLst/>
          </a:prstGeom>
        </p:spPr>
      </p:pic>
      <p:pic>
        <p:nvPicPr>
          <p:cNvPr id="10" name="Picture 9"/>
          <p:cNvPicPr>
            <a:picLocks noChangeAspect="1"/>
          </p:cNvPicPr>
          <p:nvPr/>
        </p:nvPicPr>
        <p:blipFill>
          <a:blip r:embed="rId4"/>
          <a:stretch>
            <a:fillRect/>
          </a:stretch>
        </p:blipFill>
        <p:spPr>
          <a:xfrm>
            <a:off x="4885964"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ar-JO"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الملوك الثلاثة :</a:t>
            </a: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شاول</a:t>
            </a: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داود</a:t>
            </a: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endParaRPr lang="en-US"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sz="40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أبشالوم</a:t>
            </a:r>
            <a:endParaRPr lang="en-US" sz="4000" dirty="0">
              <a:solidFill>
                <a:srgbClr val="000000"/>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rotWithShape="1">
          <a:blip r:embed="rId2">
            <a:extLst>
              <a:ext uri="{28A0092B-C50C-407E-A947-70E740481C1C}">
                <a14:useLocalDpi xmlns:a14="http://schemas.microsoft.com/office/drawing/2010/main"/>
              </a:ext>
            </a:extLst>
          </a:blip>
          <a:srcRect b="2230"/>
          <a:stretch/>
        </p:blipFill>
        <p:spPr bwMode="auto">
          <a:xfrm>
            <a:off x="0" y="-33337"/>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يبتهج داود بالرب وحده</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857617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1 صموئيل 28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001349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latin typeface="Arial" panose="020B0604020202020204" pitchFamily="34" charset="0"/>
                <a:cs typeface="Arial" panose="020B0604020202020204" pitchFamily="34" charset="0"/>
              </a:rPr>
              <a:t>1 صم 28 </a:t>
            </a:r>
            <a:endParaRPr lang="en-US" sz="2400" dirty="0">
              <a:solidFill>
                <a:srgbClr val="FFFFFF"/>
              </a:solidFill>
              <a:latin typeface="Arial" panose="020B0604020202020204" pitchFamily="34" charset="0"/>
              <a:cs typeface="Arial" panose="020B0604020202020204" pitchFamily="34" charset="0"/>
            </a:endParaRPr>
          </a:p>
        </p:txBody>
      </p:sp>
      <p:sp>
        <p:nvSpPr>
          <p:cNvPr id="10243" name="Text Box 3"/>
          <p:cNvSpPr txBox="1">
            <a:spLocks noChangeArrowheads="1"/>
          </p:cNvSpPr>
          <p:nvPr/>
        </p:nvSpPr>
        <p:spPr bwMode="auto">
          <a:xfrm>
            <a:off x="4724400" y="1403350"/>
            <a:ext cx="42400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panose="020B0604020202020204" pitchFamily="34" charset="0"/>
                <a:cs typeface="Arial" panose="020B0604020202020204" pitchFamily="34" charset="0"/>
              </a:rPr>
              <a:t>- نزل الفلسطينيون و خاف شاول</a:t>
            </a:r>
            <a:endParaRPr lang="en-US" dirty="0">
              <a:solidFill>
                <a:srgbClr val="FFFFFF"/>
              </a:solidFill>
              <a:latin typeface="Arial" panose="020B0604020202020204" pitchFamily="34" charset="0"/>
              <a:cs typeface="Arial" panose="020B0604020202020204" pitchFamily="34" charset="0"/>
            </a:endParaRPr>
          </a:p>
          <a:p>
            <a:pPr eaLnBrk="1" hangingPunct="1"/>
            <a:r>
              <a:rPr lang="en-US" dirty="0">
                <a:solidFill>
                  <a:srgbClr val="FFFFFF"/>
                </a:solidFill>
                <a:latin typeface="Arial" panose="020B0604020202020204" pitchFamily="34" charset="0"/>
                <a:cs typeface="Arial" panose="020B0604020202020204" pitchFamily="34" charset="0"/>
              </a:rPr>
              <a:t> </a:t>
            </a:r>
          </a:p>
          <a:p>
            <a:pPr algn="r" eaLnBrk="1" hangingPunct="1"/>
            <a:r>
              <a:rPr lang="ar-JO" dirty="0">
                <a:solidFill>
                  <a:srgbClr val="FFFFFF"/>
                </a:solidFill>
                <a:latin typeface="Arial" panose="020B0604020202020204" pitchFamily="34" charset="0"/>
                <a:cs typeface="Arial" panose="020B0604020202020204" pitchFamily="34" charset="0"/>
              </a:rPr>
              <a:t>- سأل الرب كيف يتعامل مع جيش الفلسطينيين </a:t>
            </a:r>
            <a:endParaRPr lang="en-US" dirty="0">
              <a:solidFill>
                <a:srgbClr val="FFFFFF"/>
              </a:solidFill>
              <a:latin typeface="Arial" panose="020B0604020202020204" pitchFamily="34" charset="0"/>
              <a:cs typeface="Arial" panose="020B0604020202020204" pitchFamily="34" charset="0"/>
            </a:endParaRPr>
          </a:p>
          <a:p>
            <a:pPr eaLnBrk="1" hangingPunct="1"/>
            <a:endParaRPr lang="en-US" dirty="0">
              <a:solidFill>
                <a:srgbClr val="FFFFFF"/>
              </a:solidFill>
              <a:latin typeface="Arial" panose="020B0604020202020204" pitchFamily="34" charset="0"/>
              <a:cs typeface="Arial" panose="020B0604020202020204" pitchFamily="34" charset="0"/>
            </a:endParaRPr>
          </a:p>
          <a:p>
            <a:pPr algn="r" eaLnBrk="1" hangingPunct="1"/>
            <a:r>
              <a:rPr lang="ar-JO" dirty="0">
                <a:solidFill>
                  <a:srgbClr val="FFFFFF"/>
                </a:solidFill>
                <a:latin typeface="Arial" panose="020B0604020202020204" pitchFamily="34" charset="0"/>
                <a:cs typeface="Arial" panose="020B0604020202020204" pitchFamily="34" charset="0"/>
              </a:rPr>
              <a:t>- ماذا أجاب الرب؟</a:t>
            </a:r>
            <a:endParaRPr lang="en-US" dirty="0">
              <a:solidFill>
                <a:srgbClr val="FFFFFF"/>
              </a:solidFill>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ar-JO" sz="3600" kern="10" dirty="0">
                  <a:ln w="9525" cap="sq">
                    <a:solidFill>
                      <a:srgbClr val="000000"/>
                    </a:solidFill>
                    <a:round/>
                    <a:headEnd/>
                    <a:tailEnd/>
                  </a:ln>
                  <a:solidFill>
                    <a:schemeClr val="bg1"/>
                  </a:solidFill>
                  <a:latin typeface="Arial" panose="020B0604020202020204" pitchFamily="34" charset="0"/>
                  <a:ea typeface="Arial"/>
                  <a:cs typeface="Arial" panose="020B0604020202020204" pitchFamily="34" charset="0"/>
                </a:rPr>
                <a:t>الرد</a:t>
              </a:r>
              <a:endParaRPr lang="en-US" sz="3600" kern="10" dirty="0">
                <a:ln w="9525" cap="sq">
                  <a:solidFill>
                    <a:srgbClr val="000000"/>
                  </a:solidFill>
                  <a:round/>
                  <a:headEnd/>
                  <a:tailEnd/>
                </a:ln>
                <a:solidFill>
                  <a:schemeClr val="bg1"/>
                </a:solidFill>
                <a:latin typeface="Arial" panose="020B0604020202020204" pitchFamily="34" charset="0"/>
                <a:ea typeface="Arial"/>
                <a:cs typeface="Arial" panose="020B0604020202020204" pitchFamily="34" charset="0"/>
              </a:endParaRP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FFFFFF"/>
                </a:solidFill>
                <a:latin typeface="Arial" panose="020B0604020202020204" pitchFamily="34" charset="0"/>
                <a:cs typeface="Arial" panose="020B0604020202020204" pitchFamily="34" charset="0"/>
              </a:rPr>
              <a:t>199</a:t>
            </a:r>
            <a:endParaRPr lang="en-US" sz="2400"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115888"/>
            <a:ext cx="8358214" cy="1143000"/>
          </a:xfrm>
        </p:spPr>
        <p:txBody>
          <a:bodyPr/>
          <a:lstStyle/>
          <a:p>
            <a:pPr eaLnBrk="1" hangingPunct="1">
              <a:defRPr/>
            </a:pPr>
            <a:r>
              <a:rPr lang="ar-JO" kern="1200" dirty="0">
                <a:solidFill>
                  <a:srgbClr val="FFFFFF"/>
                </a:solidFill>
                <a:ea typeface="ＭＳ Ｐゴシック"/>
              </a:rPr>
              <a:t>سقوط شاول الأخير</a:t>
            </a:r>
            <a:endParaRPr lang="en-US" sz="6000" dirty="0">
              <a:solidFill>
                <a:srgbClr val="FFFFFF"/>
              </a:solidFill>
            </a:endParaRPr>
          </a:p>
        </p:txBody>
      </p:sp>
    </p:spTree>
    <p:extLst>
      <p:ext uri="{BB962C8B-B14F-4D97-AF65-F5344CB8AC3E}">
        <p14:creationId xmlns:p14="http://schemas.microsoft.com/office/powerpoint/2010/main" val="306288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70" t="2377" r="3305" b="2527"/>
          <a:stretch/>
        </p:blipFill>
        <p:spPr>
          <a:xfrm>
            <a:off x="-36512" y="0"/>
            <a:ext cx="9180512" cy="6885384"/>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p:spPr>
        <p:txBody>
          <a:bodyPr>
            <a:spAutoFit/>
          </a:bodyPr>
          <a:lstStyle/>
          <a:p>
            <a:r>
              <a:rPr lang="ar-JO" sz="2400" dirty="0">
                <a:solidFill>
                  <a:srgbClr val="FFFFFF"/>
                </a:solidFill>
                <a:latin typeface="Arial" panose="020B0604020202020204" pitchFamily="34" charset="0"/>
                <a:cs typeface="Arial" panose="020B0604020202020204" pitchFamily="34" charset="0"/>
              </a:rPr>
              <a:t>1 صم 28</a:t>
            </a:r>
            <a:endParaRPr lang="en-US" sz="2400" dirty="0">
              <a:solidFill>
                <a:srgbClr val="FFFFFF"/>
              </a:solidFill>
              <a:latin typeface="Arial" panose="020B0604020202020204" pitchFamily="34" charset="0"/>
              <a:cs typeface="Arial" panose="020B0604020202020204" pitchFamily="34" charset="0"/>
            </a:endParaRPr>
          </a:p>
        </p:txBody>
      </p:sp>
      <p:sp>
        <p:nvSpPr>
          <p:cNvPr id="141317" name="Text Box 5"/>
          <p:cNvSpPr txBox="1">
            <a:spLocks noChangeArrowheads="1"/>
          </p:cNvSpPr>
          <p:nvPr/>
        </p:nvSpPr>
        <p:spPr bwMode="auto">
          <a:xfrm>
            <a:off x="5292080" y="3212976"/>
            <a:ext cx="34290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chemeClr val="bg1"/>
                </a:solidFill>
                <a:effectLst>
                  <a:glow rad="228600">
                    <a:schemeClr val="tx1"/>
                  </a:glow>
                </a:effectLst>
                <a:latin typeface="Arial" panose="020B0604020202020204" pitchFamily="34" charset="0"/>
                <a:cs typeface="Arial" panose="020B0604020202020204" pitchFamily="34" charset="0"/>
              </a:rPr>
              <a:t>استسلم لعبادة الأوثان</a:t>
            </a:r>
            <a:endParaRPr lang="en-US" sz="3600" dirty="0">
              <a:solidFill>
                <a:schemeClr val="bg1"/>
              </a:solidFill>
              <a:effectLst>
                <a:glow rad="228600">
                  <a:schemeClr val="tx1"/>
                </a:glow>
              </a:effectLst>
              <a:latin typeface="Arial" panose="020B0604020202020204" pitchFamily="34" charset="0"/>
              <a:cs typeface="Arial" panose="020B0604020202020204" pitchFamily="34" charset="0"/>
            </a:endParaRPr>
          </a:p>
          <a:p>
            <a:pPr eaLnBrk="1" hangingPunct="1"/>
            <a:endParaRPr lang="en-US" sz="3600" dirty="0">
              <a:solidFill>
                <a:schemeClr val="bg1"/>
              </a:solidFill>
              <a:effectLst>
                <a:glow rad="228600">
                  <a:schemeClr val="tx1"/>
                </a:glow>
              </a:effectLst>
              <a:latin typeface="Arial" panose="020B0604020202020204" pitchFamily="34" charset="0"/>
              <a:cs typeface="Arial" panose="020B0604020202020204" pitchFamily="34" charset="0"/>
            </a:endParaRPr>
          </a:p>
          <a:p>
            <a:pPr eaLnBrk="1" hangingPunct="1"/>
            <a:r>
              <a:rPr lang="ar-JO" sz="3600" dirty="0">
                <a:solidFill>
                  <a:schemeClr val="bg1"/>
                </a:solidFill>
                <a:effectLst>
                  <a:glow rad="228600">
                    <a:schemeClr val="tx1"/>
                  </a:glow>
                </a:effectLst>
                <a:latin typeface="Arial" panose="020B0604020202020204" pitchFamily="34" charset="0"/>
                <a:cs typeface="Arial" panose="020B0604020202020204" pitchFamily="34" charset="0"/>
              </a:rPr>
              <a:t>عصى الرب</a:t>
            </a:r>
            <a:endParaRPr lang="en-US" sz="3600"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panose="020B0604020202020204" pitchFamily="34" charset="0"/>
                <a:ea typeface="+mn-ea"/>
                <a:cs typeface="Arial" panose="020B0604020202020204" pitchFamily="34" charset="0"/>
              </a:rPr>
              <a:t>199</a:t>
            </a:r>
            <a:endParaRPr lang="en-US" sz="2400" dirty="0">
              <a:solidFill>
                <a:srgbClr val="FFFFFF"/>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0" y="44624"/>
            <a:ext cx="8858280" cy="936402"/>
          </a:xfrm>
        </p:spPr>
        <p:txBody>
          <a:bodyPr/>
          <a:lstStyle/>
          <a:p>
            <a:pPr>
              <a:defRPr/>
            </a:pPr>
            <a:r>
              <a:rPr lang="ar-JO" kern="1200" dirty="0">
                <a:solidFill>
                  <a:schemeClr val="bg1"/>
                </a:solidFill>
                <a:effectLst>
                  <a:glow rad="228600">
                    <a:schemeClr val="tx1"/>
                  </a:glow>
                </a:effectLst>
                <a:ea typeface="ＭＳ Ｐゴシック"/>
              </a:rPr>
              <a:t>شاول يستشير وسيطة ( ساحرة )</a:t>
            </a:r>
            <a:endParaRPr lang="en-US" sz="5400" dirty="0">
              <a:solidFill>
                <a:schemeClr val="bg1"/>
              </a:solidFill>
              <a:effectLst>
                <a:glow rad="228600">
                  <a:schemeClr val="tx1"/>
                </a:glow>
              </a:effectLst>
            </a:endParaRPr>
          </a:p>
        </p:txBody>
      </p:sp>
    </p:spTree>
    <p:extLst>
      <p:ext uri="{BB962C8B-B14F-4D97-AF65-F5344CB8AC3E}">
        <p14:creationId xmlns:p14="http://schemas.microsoft.com/office/powerpoint/2010/main" val="7028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ساحرة عين دور كانت مزيفة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066842434"/>
      </p:ext>
    </p:extLst>
  </p:cSld>
  <p:clrMapOvr>
    <a:masterClrMapping/>
  </p:clrMapOvr>
</p:sld>
</file>

<file path=ppt/theme/_rels/them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14510</TotalTime>
  <Words>4397</Words>
  <Application>Microsoft Macintosh PowerPoint</Application>
  <PresentationFormat>On-screen Show (4:3)</PresentationFormat>
  <Paragraphs>793</Paragraphs>
  <Slides>122</Slides>
  <Notes>70</Notes>
  <HiddenSlides>0</HiddenSlides>
  <MMClips>0</MMClips>
  <ScaleCrop>false</ScaleCrop>
  <HeadingPairs>
    <vt:vector size="8" baseType="variant">
      <vt:variant>
        <vt:lpstr>Fonts Used</vt:lpstr>
      </vt:variant>
      <vt:variant>
        <vt:i4>15</vt:i4>
      </vt:variant>
      <vt:variant>
        <vt:lpstr>Theme</vt:lpstr>
      </vt:variant>
      <vt:variant>
        <vt:i4>17</vt:i4>
      </vt:variant>
      <vt:variant>
        <vt:lpstr>Slide Titles</vt:lpstr>
      </vt:variant>
      <vt:variant>
        <vt:i4>122</vt:i4>
      </vt:variant>
      <vt:variant>
        <vt:lpstr>Custom Shows</vt:lpstr>
      </vt:variant>
      <vt:variant>
        <vt:i4>1</vt:i4>
      </vt:variant>
    </vt:vector>
  </HeadingPairs>
  <TitlesOfParts>
    <vt:vector size="155" baseType="lpstr">
      <vt:lpstr>ＭＳ Ｐゴシック</vt:lpstr>
      <vt:lpstr>Osaka</vt:lpstr>
      <vt:lpstr>宋体</vt:lpstr>
      <vt:lpstr>Times</vt:lpstr>
      <vt:lpstr>Arial</vt:lpstr>
      <vt:lpstr>Bauhaus 93</vt:lpstr>
      <vt:lpstr>Calibri</vt:lpstr>
      <vt:lpstr>Comic Sans MS</vt:lpstr>
      <vt:lpstr>Helvetica Neue Black Condensed</vt:lpstr>
      <vt:lpstr>Impact</vt:lpstr>
      <vt:lpstr>Tahoma</vt:lpstr>
      <vt:lpstr>Times New Roman</vt:lpstr>
      <vt:lpstr>Tw Cen MT</vt:lpstr>
      <vt:lpstr>Wingdings</vt:lpstr>
      <vt:lpstr>Wingdings 2</vt:lpstr>
      <vt:lpstr>1_Default Design</vt:lpstr>
      <vt:lpstr>4_Default Design</vt:lpstr>
      <vt:lpstr>49_Blank Presentation</vt:lpstr>
      <vt:lpstr>Blank Presentation</vt:lpstr>
      <vt:lpstr>11_Default Design</vt:lpstr>
      <vt:lpstr>15_Default Design</vt:lpstr>
      <vt:lpstr>6_Default Design</vt:lpstr>
      <vt:lpstr>2_Default Design</vt:lpstr>
      <vt:lpstr>5_Default Design</vt:lpstr>
      <vt:lpstr>10_Default Design</vt:lpstr>
      <vt:lpstr>12_Default Design</vt:lpstr>
      <vt:lpstr>16_Default Design</vt:lpstr>
      <vt:lpstr>Median</vt:lpstr>
      <vt:lpstr>13_Default Design</vt:lpstr>
      <vt:lpstr>17_Default Design</vt:lpstr>
      <vt:lpstr>2_Expedition</vt:lpstr>
      <vt:lpstr>50_Blank Presentation</vt:lpstr>
      <vt:lpstr>كن متغيراً</vt:lpstr>
      <vt:lpstr>التغيير</vt:lpstr>
      <vt:lpstr>الأمر الوحيد الثابت هو التغيير</vt:lpstr>
      <vt:lpstr>لقد رأيت هذا من قبل:  الاحتراق بسبب المقاومة الشديدة للتغيير.</vt:lpstr>
      <vt:lpstr>ما التغيرات التي تختبرها في حياتك الآن؟</vt:lpstr>
      <vt:lpstr>لماذا يسبب الله التغيير؟</vt:lpstr>
      <vt:lpstr>دعونا ندرس النصوص المقدسة</vt:lpstr>
      <vt:lpstr>الأخلاق و السياسة</vt:lpstr>
      <vt:lpstr>الكلمة المفتاحية</vt:lpstr>
      <vt:lpstr>نسب فارص</vt:lpstr>
      <vt:lpstr>الموضوع الرئيسي</vt:lpstr>
      <vt:lpstr>Purpose of this Book</vt:lpstr>
      <vt:lpstr>التغيير</vt:lpstr>
      <vt:lpstr>لماذا يسبب الله التغيير؟</vt:lpstr>
      <vt:lpstr>1. خطط الله دائماً ليحكم من خلال الملوك الداووديين .</vt:lpstr>
      <vt:lpstr>لاهوت القضاة-راعوث-صموئيل</vt:lpstr>
      <vt:lpstr>1 صموئيل 1</vt:lpstr>
      <vt:lpstr>الإنتقال رقم 1</vt:lpstr>
      <vt:lpstr>Book Chart</vt:lpstr>
      <vt:lpstr>زوجة واحدة تكفي</vt:lpstr>
      <vt:lpstr>العقم في عالم الأم</vt:lpstr>
      <vt:lpstr>صلت حنة للحصول على ابن</vt:lpstr>
      <vt:lpstr>يعرف الله صلوات قلوبنا</vt:lpstr>
      <vt:lpstr>1 صموئيل 2</vt:lpstr>
      <vt:lpstr>الله يستجيب</vt:lpstr>
      <vt:lpstr>حنة تهتم بصموئيل</vt:lpstr>
      <vt:lpstr>تباين السيرة الذاتية عن طريق التبادل 1 صم 1 - 12</vt:lpstr>
      <vt:lpstr>أحضرت حنة صموئيل إلى عالي</vt:lpstr>
      <vt:lpstr>عالي و صموئيل</vt:lpstr>
      <vt:lpstr>1 صموئيل 3 </vt:lpstr>
      <vt:lpstr>The Boy Samuel</vt:lpstr>
      <vt:lpstr>1 صموئيل 4 </vt:lpstr>
      <vt:lpstr>Book Chart</vt:lpstr>
      <vt:lpstr>”و كان كلام صموئيل إلى جميع إسرائيل"  (1 صموئيل 4 : 1)</vt:lpstr>
      <vt:lpstr>بداية صعبة كقاضي</vt:lpstr>
      <vt:lpstr>وصلت الأخبار إلى عالي (1 صم 4 : 18)</vt:lpstr>
      <vt:lpstr>1 صموئيل 5 </vt:lpstr>
      <vt:lpstr>عار داجون في أشدود (1 صموئيل 5 : 4)</vt:lpstr>
      <vt:lpstr>مسار التابوت (1 صموئيل 5)</vt:lpstr>
      <vt:lpstr>1 صموئيل 6 </vt:lpstr>
      <vt:lpstr>ماذا يجب أن تكون الخطوة التالية لإسرائيل لحماية تابوت الله؟</vt:lpstr>
      <vt:lpstr>عودة التابوت</vt:lpstr>
      <vt:lpstr>1 صموئيل 7 </vt:lpstr>
      <vt:lpstr>صموئيل يقهر الفلسطينيين في المصفاة  (صموئيل الأول 7: 2-17)</vt:lpstr>
      <vt:lpstr>الإنتقال رقم 2</vt:lpstr>
      <vt:lpstr>1 صموئيل 8 </vt:lpstr>
      <vt:lpstr>Key Verse</vt:lpstr>
      <vt:lpstr>من استحق التاج؟</vt:lpstr>
      <vt:lpstr>متى : المسيح كملك</vt:lpstr>
      <vt:lpstr>Book Chart</vt:lpstr>
      <vt:lpstr>1 صموئيل 9 </vt:lpstr>
      <vt:lpstr>أي نوع من الرجال كان شاول؟</vt:lpstr>
      <vt:lpstr>1 صموئيل 10 </vt:lpstr>
      <vt:lpstr>مسح شاول ملكاً</vt:lpstr>
      <vt:lpstr>1 صموئيل 11 </vt:lpstr>
      <vt:lpstr>بداية عظيمة كملك</vt:lpstr>
      <vt:lpstr>1 صموئيل 12 </vt:lpstr>
      <vt:lpstr>بداية</vt:lpstr>
      <vt:lpstr>1 صموئيل 13 </vt:lpstr>
      <vt:lpstr>Book Chart</vt:lpstr>
      <vt:lpstr>أعذار شاول ( 1 صموئيل 13 )</vt:lpstr>
      <vt:lpstr>1 صموئيل 14 </vt:lpstr>
      <vt:lpstr>صموئيل, داود و شاول </vt:lpstr>
      <vt:lpstr> 1 صموئيل 15 </vt:lpstr>
      <vt:lpstr>رفض شاول تدمير عماليق  (1 صم 15)</vt:lpstr>
      <vt:lpstr>الإنتقال رقم 3 من شاول إلى داود</vt:lpstr>
      <vt:lpstr>1 صموئيل 16 </vt:lpstr>
      <vt:lpstr>Book Chart</vt:lpstr>
      <vt:lpstr>David's Sheep</vt:lpstr>
      <vt:lpstr>شجاعة داود</vt:lpstr>
      <vt:lpstr>صموئيل يمسح داود</vt:lpstr>
      <vt:lpstr>من هو داود؟</vt:lpstr>
      <vt:lpstr>عمل الله في داود</vt:lpstr>
      <vt:lpstr>بيت لحم</vt:lpstr>
      <vt:lpstr>بيت لحم</vt:lpstr>
      <vt:lpstr>داود و شاول</vt:lpstr>
      <vt:lpstr>داود في محضر الملك</vt:lpstr>
      <vt:lpstr>1 صموئيل 17 </vt:lpstr>
      <vt:lpstr>عدو داود</vt:lpstr>
      <vt:lpstr>شجاعة داود</vt:lpstr>
      <vt:lpstr>الإنتصار الأول</vt:lpstr>
      <vt:lpstr>النتيجة : هرب الفلسطينيين</vt:lpstr>
      <vt:lpstr>وثق شاول بداود بشكل مبدئي</vt:lpstr>
      <vt:lpstr>1 صموئيل 18 </vt:lpstr>
      <vt:lpstr>قطع داود راس جليات (1 صم 17 : 57)</vt:lpstr>
      <vt:lpstr>يوناثان و داود (1 صم 18 : 1)</vt:lpstr>
      <vt:lpstr>غيرة شاول من داود</vt:lpstr>
      <vt:lpstr>ارتاب شاول من داود</vt:lpstr>
      <vt:lpstr>جنون العظمة</vt:lpstr>
      <vt:lpstr>داود اللاجئ</vt:lpstr>
      <vt:lpstr>1 صموئيل 19 </vt:lpstr>
      <vt:lpstr>داود الهارب</vt:lpstr>
      <vt:lpstr>1 صموئيل 27 </vt:lpstr>
      <vt:lpstr>حكاية الملوك الثلاثة</vt:lpstr>
      <vt:lpstr>يبتهج داود بالرب وحده</vt:lpstr>
      <vt:lpstr>1 صموئيل 28 </vt:lpstr>
      <vt:lpstr>سقوط شاول الأخير</vt:lpstr>
      <vt:lpstr>شاول يستشير وسيطة ( ساحرة )</vt:lpstr>
      <vt:lpstr>ساحرة عين دور كانت مزيفة</vt:lpstr>
      <vt:lpstr>1 صموئيل 29 </vt:lpstr>
      <vt:lpstr>جُند داود من قبل أخيش و تم رفضه</vt:lpstr>
      <vt:lpstr>تظاهر داود بصداقة الفلسطينيين</vt:lpstr>
      <vt:lpstr>1 صموئيل 30 </vt:lpstr>
      <vt:lpstr>داود يطارد عماليق</vt:lpstr>
      <vt:lpstr>1 صموئيل 31 </vt:lpstr>
      <vt:lpstr>مات شاول مع أبنائه يوناثان و أبيناداب و ملكيشوع  (1 صم 31 : 2)</vt:lpstr>
      <vt:lpstr>قتل شاول نفسه     (1 صم. 31: 4) لكن أحد العمالقة كذب بقوله إنه فعل ذلك بدلاً منه (2 صم 1 : 10)</vt:lpstr>
      <vt:lpstr>جسد شاول</vt:lpstr>
      <vt:lpstr> 2. يبادر الله بالتغيير ليتمم خططه لنا</vt:lpstr>
      <vt:lpstr>يأتي التغيير أحيانًا على الرغم من رغبتنا في أن نكون مثل العالم</vt:lpstr>
      <vt:lpstr>الطريقة الأفضل للتغيير لنا هي أن ندع الله يقودنا </vt:lpstr>
      <vt:lpstr>لا يزال يتعين على العالم أن يرى ما يمكن أن يفعله الله من خلال رجل واحد يخضع له بالكامل    —دوايت ل. مودي  — </vt:lpstr>
      <vt:lpstr>لماذا يسبب الله التغيير؟</vt:lpstr>
      <vt:lpstr>1. خطط الله دائماً ليحكم من خلال الملوك الداووديين</vt:lpstr>
      <vt:lpstr>1. خطط الله دائماً ليحكم من خلال الملوك الداووديين</vt:lpstr>
      <vt:lpstr>2. يبادر الله بالتغيير ليتمم خططه لنا</vt:lpstr>
      <vt:lpstr>كن متغيراً</vt:lpstr>
      <vt:lpstr>التغيير</vt:lpstr>
      <vt:lpstr>إذا لم يتغير شيء فلن يكون هناك فراشات قول غير معروف</vt:lpstr>
      <vt:lpstr>يا رب قد جئتُ إليكَ ———————— فدع قلبي يتغيّر</vt:lpstr>
      <vt:lpstr>Black</vt:lpstr>
      <vt:lpstr>مسح العهد القديم   •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730</cp:revision>
  <dcterms:created xsi:type="dcterms:W3CDTF">2009-08-25T03:06:31Z</dcterms:created>
  <dcterms:modified xsi:type="dcterms:W3CDTF">2024-05-19T18:54:31Z</dcterms:modified>
</cp:coreProperties>
</file>