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6"/>
  </p:notesMasterIdLst>
  <p:sldIdLst>
    <p:sldId id="256" r:id="rId3"/>
    <p:sldId id="257" r:id="rId4"/>
    <p:sldId id="262" r:id="rId5"/>
    <p:sldId id="259" r:id="rId6"/>
    <p:sldId id="268" r:id="rId7"/>
    <p:sldId id="261" r:id="rId8"/>
    <p:sldId id="263" r:id="rId9"/>
    <p:sldId id="264" r:id="rId10"/>
    <p:sldId id="265" r:id="rId11"/>
    <p:sldId id="266" r:id="rId12"/>
    <p:sldId id="267" r:id="rId13"/>
    <p:sldId id="2182" r:id="rId14"/>
    <p:sldId id="218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35" autoAdjust="0"/>
    <p:restoredTop sz="94660"/>
  </p:normalViewPr>
  <p:slideViewPr>
    <p:cSldViewPr snapToGrid="0">
      <p:cViewPr varScale="1">
        <p:scale>
          <a:sx n="69" d="100"/>
          <a:sy n="69" d="100"/>
        </p:scale>
        <p:origin x="11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0B22A-8316-B54D-B71E-052446EB1228}" type="datetimeFigureOut">
              <a:rPr lang="en-US" smtClean="0"/>
              <a:t>6/4/2024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0AC52-BB75-7947-8B8D-3720B9A99615}" type="slidenum">
              <a:rPr lang="en-US" smtClean="0"/>
              <a:t>‹#›</a:t>
            </a:fld>
            <a:endParaRPr lang="en-US"/>
          </a:p>
        </p:txBody>
      </p:sp>
    </p:spTree>
    <p:extLst>
      <p:ext uri="{BB962C8B-B14F-4D97-AF65-F5344CB8AC3E}">
        <p14:creationId xmlns:p14="http://schemas.microsoft.com/office/powerpoint/2010/main" val="297134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38943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7083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526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819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830657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89974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421552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435105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701380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3913895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577114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199675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195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904919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227571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960988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87048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421205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4008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0361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680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8596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118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651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6367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6/4/2024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8312333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946398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80170719-846D-A57C-1CDA-B157CD1EB8B3}"/>
              </a:ext>
            </a:extLst>
          </p:cNvPr>
          <p:cNvPicPr>
            <a:picLocks noChangeAspect="1"/>
          </p:cNvPicPr>
          <p:nvPr/>
        </p:nvPicPr>
        <p:blipFill rotWithShape="1">
          <a:blip r:embed="rId2"/>
          <a:srcRect l="6839" r="10812"/>
          <a:stretch/>
        </p:blipFill>
        <p:spPr>
          <a:xfrm>
            <a:off x="20" y="1282"/>
            <a:ext cx="9143980" cy="6856718"/>
          </a:xfrm>
          <a:prstGeom prst="rect">
            <a:avLst/>
          </a:prstGeom>
        </p:spPr>
      </p:pic>
      <p:sp>
        <p:nvSpPr>
          <p:cNvPr id="5" name="TextBox 4">
            <a:extLst>
              <a:ext uri="{FF2B5EF4-FFF2-40B4-BE49-F238E27FC236}">
                <a16:creationId xmlns:a16="http://schemas.microsoft.com/office/drawing/2014/main" id="{0FA6560B-E408-6C5B-467B-A5EEBF57B058}"/>
              </a:ext>
            </a:extLst>
          </p:cNvPr>
          <p:cNvSpPr txBox="1"/>
          <p:nvPr/>
        </p:nvSpPr>
        <p:spPr>
          <a:xfrm>
            <a:off x="4914901" y="127416"/>
            <a:ext cx="397051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ar-JO" sz="4800" dirty="0">
                <a:latin typeface="Arial" panose="020B0604020202020204" pitchFamily="34" charset="0"/>
                <a:ea typeface="Arial Unicode MS"/>
                <a:cs typeface="Arial" panose="020B0604020202020204" pitchFamily="34" charset="0"/>
              </a:rPr>
              <a:t>راعيَّ</a:t>
            </a:r>
            <a:endParaRPr lang="en-US" sz="2400" dirty="0">
              <a:latin typeface="Arial" panose="020B0604020202020204" pitchFamily="34" charset="0"/>
              <a:ea typeface="Arial Unicode MS"/>
              <a:cs typeface="Arial" panose="020B0604020202020204" pitchFamily="34" charset="0"/>
            </a:endParaRPr>
          </a:p>
          <a:p>
            <a:pPr algn="ctr"/>
            <a:r>
              <a:rPr lang="ar-JO" sz="4800" dirty="0">
                <a:latin typeface="Arial" panose="020B0604020202020204" pitchFamily="34" charset="0"/>
                <a:ea typeface="Arial Unicode MS"/>
                <a:cs typeface="Arial" panose="020B0604020202020204" pitchFamily="34" charset="0"/>
              </a:rPr>
              <a:t>مزمور 23</a:t>
            </a:r>
            <a:endParaRPr lang="en-US" sz="4800" dirty="0">
              <a:latin typeface="Arial" panose="020B0604020202020204" pitchFamily="34" charset="0"/>
              <a:ea typeface="Arial Unicode MS"/>
              <a:cs typeface="Arial" panose="020B0604020202020204" pitchFamily="34" charset="0"/>
            </a:endParaRPr>
          </a:p>
        </p:txBody>
      </p:sp>
      <p:sp>
        <p:nvSpPr>
          <p:cNvPr id="6" name="Rectangle 5">
            <a:extLst>
              <a:ext uri="{FF2B5EF4-FFF2-40B4-BE49-F238E27FC236}">
                <a16:creationId xmlns:a16="http://schemas.microsoft.com/office/drawing/2014/main" id="{9EE0B2D5-F453-A785-F5BB-940ECCDC9F2E}"/>
              </a:ext>
            </a:extLst>
          </p:cNvPr>
          <p:cNvSpPr>
            <a:spLocks noChangeArrowheads="1"/>
          </p:cNvSpPr>
          <p:nvPr/>
        </p:nvSpPr>
        <p:spPr bwMode="auto">
          <a:xfrm>
            <a:off x="-23813" y="5325117"/>
            <a:ext cx="9252520" cy="153288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1" eaLnBrk="1" fontAlgn="base" latinLnBrk="0" hangingPunct="1">
              <a:lnSpc>
                <a:spcPct val="100000"/>
              </a:lnSpc>
              <a:spcBef>
                <a:spcPct val="20000"/>
              </a:spcBef>
              <a:spcAft>
                <a:spcPts val="0"/>
              </a:spcAft>
              <a:buClr>
                <a:srgbClr val="FFCC00"/>
              </a:buClr>
              <a:buSzPct val="70000"/>
              <a:buFont typeface="Wingdings" charset="0"/>
              <a:buNone/>
              <a:tabLst/>
              <a:defRPr/>
            </a:pP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وعظ د. جيم هارملينغ</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كنيسة الطرق المتقاطعة الدولية سنغافورة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CICF</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تحميل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كلية الكتاب المقدس سنغافورة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آلاف الملفات متاحة في 49 لغة مجاناً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BibleStudyDownloads.org</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0170719-846D-A57C-1CDA-B157CD1EB8B3}"/>
              </a:ext>
            </a:extLst>
          </p:cNvPr>
          <p:cNvPicPr>
            <a:picLocks noChangeAspect="1"/>
          </p:cNvPicPr>
          <p:nvPr/>
        </p:nvPicPr>
        <p:blipFill rotWithShape="1">
          <a:blip r:embed="rId2"/>
          <a:srcRect l="12461" t="6484" r="32795" b="-1"/>
          <a:stretch/>
        </p:blipFill>
        <p:spPr>
          <a:xfrm>
            <a:off x="2642616" y="10"/>
            <a:ext cx="6501384"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FA6560B-E408-6C5B-467B-A5EEBF57B058}"/>
              </a:ext>
            </a:extLst>
          </p:cNvPr>
          <p:cNvSpPr txBox="1"/>
          <p:nvPr/>
        </p:nvSpPr>
        <p:spPr>
          <a:xfrm>
            <a:off x="278320" y="1161288"/>
            <a:ext cx="3240088" cy="112471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algn="r" defTabSz="914400" rtl="1" eaLnBrk="1" fontAlgn="auto" latinLnBrk="0" hangingPunct="1">
              <a:lnSpc>
                <a:spcPct val="90000"/>
              </a:lnSpc>
              <a:spcBef>
                <a:spcPct val="0"/>
              </a:spcBef>
              <a:spcAft>
                <a:spcPts val="600"/>
              </a:spcAft>
              <a:buClrTx/>
              <a:buSzTx/>
              <a:buFontTx/>
              <a:buNone/>
              <a:tabLst/>
              <a:defRPr/>
            </a:pPr>
            <a:r>
              <a:rPr kumimoji="0" lang="ar-JO"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راعيَّ يحمي</a:t>
            </a:r>
          </a:p>
          <a:p>
            <a:pPr marL="0" marR="0" lvl="0" indent="0" algn="r" defTabSz="914400" rtl="1" eaLnBrk="1" fontAlgn="auto" latinLnBrk="0" hangingPunct="1">
              <a:lnSpc>
                <a:spcPct val="90000"/>
              </a:lnSpc>
              <a:spcBef>
                <a:spcPct val="0"/>
              </a:spcBef>
              <a:spcAft>
                <a:spcPts val="600"/>
              </a:spcAft>
              <a:buClrTx/>
              <a:buSzTx/>
              <a:buFontTx/>
              <a:buNone/>
              <a:tabLst/>
              <a:defRPr/>
            </a:pPr>
            <a:r>
              <a:rPr kumimoji="0" lang="ar-JO"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(4-6)</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A0CAF7-35C9-4E5A-65E6-533A64FBB9D7}"/>
              </a:ext>
            </a:extLst>
          </p:cNvPr>
          <p:cNvSpPr txBox="1"/>
          <p:nvPr/>
        </p:nvSpPr>
        <p:spPr>
          <a:xfrm>
            <a:off x="278320" y="2718054"/>
            <a:ext cx="3979962"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r" rtl="1">
              <a:lnSpc>
                <a:spcPct val="90000"/>
              </a:lnSpc>
              <a:spcAft>
                <a:spcPts val="600"/>
              </a:spcAft>
            </a:pPr>
            <a:r>
              <a:rPr lang="ar-JO" sz="2400" dirty="0">
                <a:latin typeface="Arial" panose="020B0604020202020204" pitchFamily="34" charset="0"/>
                <a:ea typeface="+mn-lt"/>
                <a:cs typeface="Arial" panose="020B0604020202020204" pitchFamily="34" charset="0"/>
              </a:rPr>
              <a:t>متى 1: 23</a:t>
            </a:r>
            <a:endParaRPr lang="en-US" sz="2400" dirty="0">
              <a:latin typeface="Arial" panose="020B0604020202020204" pitchFamily="34" charset="0"/>
              <a:ea typeface="+mn-lt"/>
              <a:cs typeface="Arial" panose="020B0604020202020204" pitchFamily="34" charset="0"/>
            </a:endParaRPr>
          </a:p>
          <a:p>
            <a:pPr algn="r" rtl="1"/>
            <a:r>
              <a:rPr lang="ar-JO" sz="2400" dirty="0">
                <a:latin typeface="Arial" panose="020B0604020202020204" pitchFamily="34" charset="0"/>
                <a:cs typeface="Arial" panose="020B0604020202020204" pitchFamily="34" charset="0"/>
              </a:rPr>
              <a:t>هوذا العذراء تحبل وتلد ابناً، ويدعون اسمه عمانوئيل الذي تفسيره: الله معنا.</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74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0170719-846D-A57C-1CDA-B157CD1EB8B3}"/>
              </a:ext>
            </a:extLst>
          </p:cNvPr>
          <p:cNvPicPr>
            <a:picLocks noChangeAspect="1"/>
          </p:cNvPicPr>
          <p:nvPr/>
        </p:nvPicPr>
        <p:blipFill rotWithShape="1">
          <a:blip r:embed="rId2"/>
          <a:srcRect l="12461" t="6484" r="32795" b="-1"/>
          <a:stretch/>
        </p:blipFill>
        <p:spPr>
          <a:xfrm>
            <a:off x="2642616" y="10"/>
            <a:ext cx="6501384"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FA6560B-E408-6C5B-467B-A5EEBF57B058}"/>
              </a:ext>
            </a:extLst>
          </p:cNvPr>
          <p:cNvSpPr txBox="1"/>
          <p:nvPr/>
        </p:nvSpPr>
        <p:spPr>
          <a:xfrm>
            <a:off x="278320" y="1161288"/>
            <a:ext cx="3240088" cy="112471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algn="r" defTabSz="914400" rtl="1" eaLnBrk="1" fontAlgn="auto" latinLnBrk="0" hangingPunct="1">
              <a:lnSpc>
                <a:spcPct val="90000"/>
              </a:lnSpc>
              <a:spcBef>
                <a:spcPct val="0"/>
              </a:spcBef>
              <a:spcAft>
                <a:spcPts val="600"/>
              </a:spcAft>
              <a:buClrTx/>
              <a:buSzTx/>
              <a:buFontTx/>
              <a:buNone/>
              <a:tabLst/>
              <a:defRPr/>
            </a:pPr>
            <a:r>
              <a:rPr kumimoji="0" lang="ar-JO"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راعيَّ يحمي</a:t>
            </a:r>
          </a:p>
          <a:p>
            <a:pPr marL="0" marR="0" lvl="0" indent="0" algn="r" defTabSz="914400" rtl="1" eaLnBrk="1" fontAlgn="auto" latinLnBrk="0" hangingPunct="1">
              <a:lnSpc>
                <a:spcPct val="90000"/>
              </a:lnSpc>
              <a:spcBef>
                <a:spcPct val="0"/>
              </a:spcBef>
              <a:spcAft>
                <a:spcPts val="600"/>
              </a:spcAft>
              <a:buClrTx/>
              <a:buSzTx/>
              <a:buFontTx/>
              <a:buNone/>
              <a:tabLst/>
              <a:defRPr/>
            </a:pPr>
            <a:r>
              <a:rPr kumimoji="0" lang="ar-JO"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(4-6)</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A0CAF7-35C9-4E5A-65E6-533A64FBB9D7}"/>
              </a:ext>
            </a:extLst>
          </p:cNvPr>
          <p:cNvSpPr txBox="1"/>
          <p:nvPr/>
        </p:nvSpPr>
        <p:spPr>
          <a:xfrm>
            <a:off x="278320" y="2718054"/>
            <a:ext cx="3979962"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r" rtl="1">
              <a:lnSpc>
                <a:spcPct val="90000"/>
              </a:lnSpc>
              <a:spcAft>
                <a:spcPts val="600"/>
              </a:spcAft>
            </a:pPr>
            <a:r>
              <a:rPr lang="ar-JO" sz="2400" dirty="0">
                <a:latin typeface="Arial" panose="020B0604020202020204" pitchFamily="34" charset="0"/>
                <a:ea typeface="+mn-lt"/>
                <a:cs typeface="Arial" panose="020B0604020202020204" pitchFamily="34" charset="0"/>
              </a:rPr>
              <a:t>يوحنا 14: 17-18</a:t>
            </a:r>
            <a:endParaRPr lang="en-US" sz="2400" dirty="0">
              <a:latin typeface="Arial" panose="020B0604020202020204" pitchFamily="34" charset="0"/>
              <a:ea typeface="+mn-lt"/>
              <a:cs typeface="Arial" panose="020B0604020202020204" pitchFamily="34" charset="0"/>
            </a:endParaRPr>
          </a:p>
          <a:p>
            <a:pPr algn="r" rtl="1"/>
            <a:r>
              <a:rPr lang="ar-JO" sz="2400" dirty="0">
                <a:latin typeface="Arial" panose="020B0604020202020204" pitchFamily="34" charset="0"/>
                <a:cs typeface="Arial" panose="020B0604020202020204" pitchFamily="34" charset="0"/>
              </a:rPr>
              <a:t>روح الحق الذي لا يستطيع العالم أن يقبله، لأنه لا يراه ولا يعرفه، وأما أنتم فتعرفونه لأنه ماكث معكم ويكون فيكم، لا أترككم يتامى. إني آتي إليكم.</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940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75229257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800" b="1" dirty="0">
                <a:solidFill>
                  <a:srgbClr val="FFFFFF"/>
                </a:solidFill>
                <a:latin typeface="Arial" charset="0"/>
                <a:ea typeface="ＭＳ Ｐゴシック" charset="0"/>
              </a:rPr>
              <a:t>على رابط وعظ العهد القديم </a:t>
            </a:r>
            <a:r>
              <a:rPr lang="en-US" sz="2800" b="1" dirty="0">
                <a:solidFill>
                  <a:srgbClr val="FFFFFF"/>
                </a:solidFill>
                <a:latin typeface="Arial" charset="0"/>
                <a:ea typeface="ＭＳ Ｐゴシック" charset="0"/>
              </a:rPr>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95829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FFCDFD-3480-A46D-012D-93C34A4F1304}"/>
              </a:ext>
            </a:extLst>
          </p:cNvPr>
          <p:cNvSpPr/>
          <p:nvPr/>
        </p:nvSpPr>
        <p:spPr>
          <a:xfrm>
            <a:off x="1873" y="1873"/>
            <a:ext cx="9172105" cy="685799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9A657FC-D029-E488-FCCA-4B9E613EA3CE}"/>
              </a:ext>
            </a:extLst>
          </p:cNvPr>
          <p:cNvSpPr txBox="1"/>
          <p:nvPr/>
        </p:nvSpPr>
        <p:spPr>
          <a:xfrm>
            <a:off x="773867" y="680179"/>
            <a:ext cx="7633740"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ar-JO" sz="2400" b="1" dirty="0">
                <a:solidFill>
                  <a:srgbClr val="FFFFFF"/>
                </a:solidFill>
                <a:latin typeface="Arial" panose="020B0604020202020204" pitchFamily="34" charset="0"/>
                <a:cs typeface="Arial" panose="020B0604020202020204" pitchFamily="34" charset="0"/>
              </a:rPr>
              <a:t>يوحنا 10: 11-16</a:t>
            </a:r>
            <a:endParaRPr lang="en-US" sz="2400" b="1" dirty="0">
              <a:solidFill>
                <a:srgbClr val="FFFFFF"/>
              </a:solidFill>
              <a:latin typeface="Arial" panose="020B0604020202020204" pitchFamily="34" charset="0"/>
              <a:cs typeface="Arial" panose="020B0604020202020204" pitchFamily="34" charset="0"/>
            </a:endParaRPr>
          </a:p>
          <a:p>
            <a:pPr algn="ctr"/>
            <a:endParaRPr lang="en-US" sz="2400" dirty="0">
              <a:solidFill>
                <a:srgbClr val="FFFFFF"/>
              </a:solidFill>
              <a:latin typeface="Arial" panose="020B0604020202020204" pitchFamily="34" charset="0"/>
              <a:cs typeface="Arial" panose="020B0604020202020204" pitchFamily="34" charset="0"/>
            </a:endParaRPr>
          </a:p>
          <a:p>
            <a:pPr algn="ctr"/>
            <a:r>
              <a:rPr lang="ar-JO" sz="2400" dirty="0">
                <a:solidFill>
                  <a:srgbClr val="FFFFFF"/>
                </a:solidFill>
                <a:latin typeface="Arial" panose="020B0604020202020204" pitchFamily="34" charset="0"/>
                <a:cs typeface="Arial" panose="020B0604020202020204" pitchFamily="34" charset="0"/>
              </a:rPr>
              <a:t>أنا هو الراعي الصالح، والراعي الصالح يبذل نفسه عن الخراف، وأما الذي هو أجير وليس راعياً، الذي ليست الخراف له، فيرى الذئب مقبلاً ويترك الخراف ويهرب، فيخطف الذئب الخراف ويبددها، والأجير يهرب لأنه أجير، ولا يبالي بالخراف.</a:t>
            </a:r>
          </a:p>
          <a:p>
            <a:pPr algn="ctr"/>
            <a:endParaRPr lang="ar-JO" sz="2400" dirty="0">
              <a:solidFill>
                <a:srgbClr val="FFFFFF"/>
              </a:solidFill>
              <a:latin typeface="Arial" panose="020B0604020202020204" pitchFamily="34" charset="0"/>
              <a:cs typeface="Arial" panose="020B0604020202020204" pitchFamily="34" charset="0"/>
            </a:endParaRPr>
          </a:p>
          <a:p>
            <a:pPr algn="ctr"/>
            <a:r>
              <a:rPr lang="ar-JO" sz="2400" dirty="0">
                <a:solidFill>
                  <a:srgbClr val="FFFFFF"/>
                </a:solidFill>
                <a:latin typeface="Arial" panose="020B0604020202020204" pitchFamily="34" charset="0"/>
                <a:cs typeface="Arial" panose="020B0604020202020204" pitchFamily="34" charset="0"/>
              </a:rPr>
              <a:t>أما أنا فإني الراعي الصالح، وأعرف خاصتي وخاصتي تعرفني، كما أن الآب يعرفني وأنا أعرف الآب، وأنا أضع نفسي عن الخراف. ولي خراف أخر ليست من هذه الحظيرة، ينبغي أن آتي بتلك أيضاً فتسمع صوتي، وتكون رعيَّة واحدة وراع واحد.</a:t>
            </a:r>
            <a:endParaRPr lang="en-US" sz="24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96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0170719-846D-A57C-1CDA-B157CD1EB8B3}"/>
              </a:ext>
            </a:extLst>
          </p:cNvPr>
          <p:cNvPicPr>
            <a:picLocks noChangeAspect="1"/>
          </p:cNvPicPr>
          <p:nvPr/>
        </p:nvPicPr>
        <p:blipFill rotWithShape="1">
          <a:blip r:embed="rId2"/>
          <a:srcRect l="12461" t="6484" r="32795" b="-1"/>
          <a:stretch/>
        </p:blipFill>
        <p:spPr>
          <a:xfrm>
            <a:off x="2642616" y="10"/>
            <a:ext cx="6501384"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FA6560B-E408-6C5B-467B-A5EEBF57B058}"/>
              </a:ext>
            </a:extLst>
          </p:cNvPr>
          <p:cNvSpPr txBox="1"/>
          <p:nvPr/>
        </p:nvSpPr>
        <p:spPr>
          <a:xfrm>
            <a:off x="278320" y="1161288"/>
            <a:ext cx="3142812" cy="112471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lnSpc>
                <a:spcPct val="90000"/>
              </a:lnSpc>
              <a:spcBef>
                <a:spcPct val="0"/>
              </a:spcBef>
              <a:spcAft>
                <a:spcPts val="600"/>
              </a:spcAft>
            </a:pPr>
            <a:r>
              <a:rPr lang="ar-JO" sz="3200" dirty="0">
                <a:latin typeface="Arial" panose="020B0604020202020204" pitchFamily="34" charset="0"/>
                <a:ea typeface="+mj-ea"/>
                <a:cs typeface="Arial" panose="020B0604020202020204" pitchFamily="34" charset="0"/>
              </a:rPr>
              <a:t>راعيَّ يقدم </a:t>
            </a:r>
          </a:p>
          <a:p>
            <a:pPr algn="r">
              <a:lnSpc>
                <a:spcPct val="90000"/>
              </a:lnSpc>
              <a:spcBef>
                <a:spcPct val="0"/>
              </a:spcBef>
              <a:spcAft>
                <a:spcPts val="600"/>
              </a:spcAft>
            </a:pPr>
            <a:r>
              <a:rPr lang="ar-JO" sz="3200" dirty="0">
                <a:latin typeface="Arial" panose="020B0604020202020204" pitchFamily="34" charset="0"/>
                <a:ea typeface="+mj-ea"/>
                <a:cs typeface="Arial" panose="020B0604020202020204" pitchFamily="34" charset="0"/>
              </a:rPr>
              <a:t>(1-3أ)</a:t>
            </a:r>
            <a:endParaRPr lang="en-US" sz="3200" dirty="0">
              <a:latin typeface="Arial" panose="020B0604020202020204" pitchFamily="34" charset="0"/>
              <a:ea typeface="+mj-ea"/>
              <a:cs typeface="Arial" panose="020B0604020202020204" pitchFamily="34" charset="0"/>
            </a:endParaRP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A0CAF7-35C9-4E5A-65E6-533A64FBB9D7}"/>
              </a:ext>
            </a:extLst>
          </p:cNvPr>
          <p:cNvSpPr txBox="1"/>
          <p:nvPr/>
        </p:nvSpPr>
        <p:spPr>
          <a:xfrm>
            <a:off x="278320" y="2718054"/>
            <a:ext cx="3931324"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r" rtl="1">
              <a:lnSpc>
                <a:spcPct val="90000"/>
              </a:lnSpc>
              <a:spcAft>
                <a:spcPts val="600"/>
              </a:spcAft>
            </a:pPr>
            <a:r>
              <a:rPr lang="ar-JO" sz="2400" dirty="0">
                <a:latin typeface="Arial" panose="020B0604020202020204" pitchFamily="34" charset="0"/>
                <a:cs typeface="Arial" panose="020B0604020202020204" pitchFamily="34" charset="0"/>
              </a:rPr>
              <a:t>مراعٍ خضر</a:t>
            </a:r>
            <a:endParaRPr lang="en-US" sz="2400" dirty="0">
              <a:latin typeface="Arial" panose="020B0604020202020204" pitchFamily="34" charset="0"/>
              <a:cs typeface="Arial" panose="020B0604020202020204" pitchFamily="34" charset="0"/>
            </a:endParaRPr>
          </a:p>
          <a:p>
            <a:pPr algn="r" rtl="1">
              <a:lnSpc>
                <a:spcPct val="90000"/>
              </a:lnSpc>
              <a:spcAft>
                <a:spcPts val="600"/>
              </a:spcAft>
            </a:pPr>
            <a:endParaRPr lang="en-US" sz="2400" dirty="0">
              <a:latin typeface="Arial" panose="020B0604020202020204" pitchFamily="34" charset="0"/>
              <a:cs typeface="Arial" panose="020B0604020202020204" pitchFamily="34" charset="0"/>
            </a:endParaRPr>
          </a:p>
          <a:p>
            <a:pPr algn="r" rtl="1">
              <a:lnSpc>
                <a:spcPct val="90000"/>
              </a:lnSpc>
              <a:spcAft>
                <a:spcPts val="600"/>
              </a:spcAft>
            </a:pPr>
            <a:r>
              <a:rPr lang="ar-JO" sz="2400" dirty="0">
                <a:latin typeface="Arial" panose="020B0604020202020204" pitchFamily="34" charset="0"/>
                <a:cs typeface="Arial" panose="020B0604020202020204" pitchFamily="34" charset="0"/>
              </a:rPr>
              <a:t>مياه جارية</a:t>
            </a:r>
            <a:endParaRPr lang="en-US" sz="2400" dirty="0">
              <a:latin typeface="Arial" panose="020B0604020202020204" pitchFamily="34" charset="0"/>
              <a:cs typeface="Arial" panose="020B0604020202020204" pitchFamily="34" charset="0"/>
            </a:endParaRPr>
          </a:p>
          <a:p>
            <a:pPr algn="r" rtl="1">
              <a:lnSpc>
                <a:spcPct val="90000"/>
              </a:lnSpc>
              <a:spcAft>
                <a:spcPts val="600"/>
              </a:spcAft>
            </a:pPr>
            <a:endParaRPr lang="en-US" sz="2400" dirty="0">
              <a:latin typeface="Arial" panose="020B0604020202020204" pitchFamily="34" charset="0"/>
              <a:cs typeface="Arial" panose="020B0604020202020204" pitchFamily="34" charset="0"/>
            </a:endParaRPr>
          </a:p>
          <a:p>
            <a:pPr algn="r" rtl="1">
              <a:lnSpc>
                <a:spcPct val="90000"/>
              </a:lnSpc>
              <a:spcAft>
                <a:spcPts val="600"/>
              </a:spcAft>
            </a:pPr>
            <a:r>
              <a:rPr lang="ar-JO" sz="2400" dirty="0">
                <a:latin typeface="Arial" panose="020B0604020202020204" pitchFamily="34" charset="0"/>
                <a:cs typeface="Arial" panose="020B0604020202020204" pitchFamily="34" charset="0"/>
              </a:rPr>
              <a:t>نفس مستردة</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722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1BF735A-85C0-D82E-513F-60A3C9E5297C}"/>
              </a:ext>
            </a:extLst>
          </p:cNvPr>
          <p:cNvSpPr txBox="1"/>
          <p:nvPr/>
        </p:nvSpPr>
        <p:spPr>
          <a:xfrm>
            <a:off x="411298" y="742951"/>
            <a:ext cx="3016029" cy="496252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rtl="1">
              <a:lnSpc>
                <a:spcPct val="90000"/>
              </a:lnSpc>
              <a:spcBef>
                <a:spcPct val="0"/>
              </a:spcBef>
              <a:spcAft>
                <a:spcPts val="600"/>
              </a:spcAft>
            </a:pPr>
            <a:r>
              <a:rPr lang="ar-JO" sz="2900" dirty="0">
                <a:solidFill>
                  <a:srgbClr val="FFFFFF"/>
                </a:solidFill>
                <a:latin typeface="Arial" panose="020B0604020202020204" pitchFamily="34" charset="0"/>
                <a:ea typeface="+mj-ea"/>
                <a:cs typeface="Arial" panose="020B0604020202020204" pitchFamily="34" charset="0"/>
              </a:rPr>
              <a:t>لن تستلقي الأغنام عند:</a:t>
            </a:r>
            <a:endParaRPr lang="en-US" dirty="0">
              <a:latin typeface="Arial" panose="020B0604020202020204" pitchFamily="34" charset="0"/>
              <a:cs typeface="Arial" panose="020B0604020202020204" pitchFamily="34" charset="0"/>
            </a:endParaRPr>
          </a:p>
          <a:p>
            <a:pPr marL="457200" indent="-457200" algn="r" rtl="1">
              <a:lnSpc>
                <a:spcPct val="90000"/>
              </a:lnSpc>
              <a:spcBef>
                <a:spcPct val="0"/>
              </a:spcBef>
              <a:spcAft>
                <a:spcPts val="600"/>
              </a:spcAft>
              <a:buFont typeface="Arial"/>
              <a:buChar char="•"/>
            </a:pPr>
            <a:r>
              <a:rPr lang="ar-JO" sz="2900" dirty="0">
                <a:solidFill>
                  <a:srgbClr val="FFFFFF"/>
                </a:solidFill>
                <a:latin typeface="Arial" panose="020B0604020202020204" pitchFamily="34" charset="0"/>
                <a:ea typeface="+mj-ea"/>
                <a:cs typeface="Arial" panose="020B0604020202020204" pitchFamily="34" charset="0"/>
              </a:rPr>
              <a:t>الخوف من الحيوانات المفترسة</a:t>
            </a:r>
            <a:endParaRPr lang="en-US" dirty="0">
              <a:solidFill>
                <a:srgbClr val="000000"/>
              </a:solidFill>
              <a:latin typeface="Arial" panose="020B0604020202020204" pitchFamily="34" charset="0"/>
              <a:ea typeface="+mj-ea"/>
              <a:cs typeface="Arial" panose="020B0604020202020204" pitchFamily="34" charset="0"/>
            </a:endParaRPr>
          </a:p>
          <a:p>
            <a:pPr marL="457200" indent="-457200" algn="r" rtl="1">
              <a:lnSpc>
                <a:spcPct val="90000"/>
              </a:lnSpc>
              <a:spcBef>
                <a:spcPct val="0"/>
              </a:spcBef>
              <a:spcAft>
                <a:spcPts val="600"/>
              </a:spcAft>
              <a:buFont typeface="Arial"/>
              <a:buChar char="•"/>
            </a:pPr>
            <a:r>
              <a:rPr lang="ar-JO" sz="2900" dirty="0">
                <a:solidFill>
                  <a:srgbClr val="FFFFFF"/>
                </a:solidFill>
                <a:latin typeface="Arial" panose="020B0604020202020204" pitchFamily="34" charset="0"/>
                <a:ea typeface="+mj-ea"/>
                <a:cs typeface="Arial" panose="020B0604020202020204" pitchFamily="34" charset="0"/>
              </a:rPr>
              <a:t>التوتر مع الخراف الأخرى</a:t>
            </a:r>
            <a:endParaRPr lang="en-US" dirty="0">
              <a:solidFill>
                <a:srgbClr val="000000"/>
              </a:solidFill>
              <a:latin typeface="Arial" panose="020B0604020202020204" pitchFamily="34" charset="0"/>
              <a:ea typeface="+mj-ea"/>
              <a:cs typeface="Arial" panose="020B0604020202020204" pitchFamily="34" charset="0"/>
            </a:endParaRPr>
          </a:p>
          <a:p>
            <a:pPr marL="457200" indent="-457200" algn="r" rtl="1">
              <a:lnSpc>
                <a:spcPct val="90000"/>
              </a:lnSpc>
              <a:spcBef>
                <a:spcPct val="0"/>
              </a:spcBef>
              <a:spcAft>
                <a:spcPts val="600"/>
              </a:spcAft>
              <a:buFont typeface="Arial"/>
              <a:buChar char="•"/>
            </a:pPr>
            <a:r>
              <a:rPr lang="ar-JO" sz="2900" dirty="0">
                <a:solidFill>
                  <a:srgbClr val="FFFFFF"/>
                </a:solidFill>
                <a:latin typeface="Arial" panose="020B0604020202020204" pitchFamily="34" charset="0"/>
                <a:ea typeface="+mj-ea"/>
                <a:cs typeface="Arial" panose="020B0604020202020204" pitchFamily="34" charset="0"/>
              </a:rPr>
              <a:t>الطفيليات</a:t>
            </a:r>
            <a:endParaRPr lang="en-US" dirty="0">
              <a:solidFill>
                <a:srgbClr val="000000"/>
              </a:solidFill>
              <a:latin typeface="Arial" panose="020B0604020202020204" pitchFamily="34" charset="0"/>
              <a:ea typeface="+mj-ea"/>
              <a:cs typeface="Arial" panose="020B0604020202020204" pitchFamily="34" charset="0"/>
            </a:endParaRPr>
          </a:p>
          <a:p>
            <a:pPr marL="457200" indent="-457200" algn="r" rtl="1">
              <a:lnSpc>
                <a:spcPct val="90000"/>
              </a:lnSpc>
              <a:spcBef>
                <a:spcPct val="0"/>
              </a:spcBef>
              <a:spcAft>
                <a:spcPts val="600"/>
              </a:spcAft>
              <a:buFont typeface="Arial"/>
              <a:buChar char="•"/>
            </a:pPr>
            <a:r>
              <a:rPr lang="ar-JO" sz="2900" dirty="0">
                <a:solidFill>
                  <a:srgbClr val="FFFFFF"/>
                </a:solidFill>
                <a:latin typeface="Arial" panose="020B0604020202020204" pitchFamily="34" charset="0"/>
                <a:ea typeface="+mj-ea"/>
                <a:cs typeface="Arial" panose="020B0604020202020204" pitchFamily="34" charset="0"/>
              </a:rPr>
              <a:t>الجوع</a:t>
            </a:r>
            <a:endParaRPr lang="en-US" dirty="0">
              <a:latin typeface="Arial" panose="020B0604020202020204" pitchFamily="34" charset="0"/>
              <a:ea typeface="+mj-ea"/>
              <a:cs typeface="Arial" panose="020B0604020202020204" pitchFamily="34" charset="0"/>
            </a:endParaRPr>
          </a:p>
        </p:txBody>
      </p:sp>
      <p:pic>
        <p:nvPicPr>
          <p:cNvPr id="5" name="Picture 5" descr="A picture containing text, sheep, mammal&#10;&#10;Description automatically generated">
            <a:extLst>
              <a:ext uri="{FF2B5EF4-FFF2-40B4-BE49-F238E27FC236}">
                <a16:creationId xmlns:a16="http://schemas.microsoft.com/office/drawing/2014/main" id="{E7C47348-C035-29C9-1BA5-763628059FBF}"/>
              </a:ext>
            </a:extLst>
          </p:cNvPr>
          <p:cNvPicPr>
            <a:picLocks noChangeAspect="1"/>
          </p:cNvPicPr>
          <p:nvPr/>
        </p:nvPicPr>
        <p:blipFill>
          <a:blip r:embed="rId2"/>
          <a:stretch>
            <a:fillRect/>
          </a:stretch>
        </p:blipFill>
        <p:spPr>
          <a:xfrm>
            <a:off x="4485197" y="492573"/>
            <a:ext cx="3675497" cy="5880796"/>
          </a:xfrm>
          <a:prstGeom prst="rect">
            <a:avLst/>
          </a:prstGeom>
        </p:spPr>
      </p:pic>
    </p:spTree>
    <p:extLst>
      <p:ext uri="{BB962C8B-B14F-4D97-AF65-F5344CB8AC3E}">
        <p14:creationId xmlns:p14="http://schemas.microsoft.com/office/powerpoint/2010/main" val="296306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0170719-846D-A57C-1CDA-B157CD1EB8B3}"/>
              </a:ext>
            </a:extLst>
          </p:cNvPr>
          <p:cNvPicPr>
            <a:picLocks noChangeAspect="1"/>
          </p:cNvPicPr>
          <p:nvPr/>
        </p:nvPicPr>
        <p:blipFill rotWithShape="1">
          <a:blip r:embed="rId2"/>
          <a:srcRect l="12461" t="6484" r="32795" b="-1"/>
          <a:stretch/>
        </p:blipFill>
        <p:spPr>
          <a:xfrm>
            <a:off x="2642616" y="10"/>
            <a:ext cx="6501384"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FA6560B-E408-6C5B-467B-A5EEBF57B058}"/>
              </a:ext>
            </a:extLst>
          </p:cNvPr>
          <p:cNvSpPr txBox="1"/>
          <p:nvPr/>
        </p:nvSpPr>
        <p:spPr>
          <a:xfrm>
            <a:off x="278320" y="1161288"/>
            <a:ext cx="3142812" cy="112471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ar-JO"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راعيَّ يقدم </a:t>
            </a:r>
          </a:p>
          <a:p>
            <a:pPr marL="0" marR="0" lvl="0" indent="0" algn="r" defTabSz="914400" rtl="0" eaLnBrk="1" fontAlgn="auto" latinLnBrk="0" hangingPunct="1">
              <a:lnSpc>
                <a:spcPct val="90000"/>
              </a:lnSpc>
              <a:spcBef>
                <a:spcPct val="0"/>
              </a:spcBef>
              <a:spcAft>
                <a:spcPts val="600"/>
              </a:spcAft>
              <a:buClrTx/>
              <a:buSzTx/>
              <a:buFontTx/>
              <a:buNone/>
              <a:tabLst/>
              <a:defRPr/>
            </a:pPr>
            <a:r>
              <a:rPr kumimoji="0" lang="ar-JO"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(1-3أ)</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A0CAF7-35C9-4E5A-65E6-533A64FBB9D7}"/>
              </a:ext>
            </a:extLst>
          </p:cNvPr>
          <p:cNvSpPr txBox="1"/>
          <p:nvPr/>
        </p:nvSpPr>
        <p:spPr>
          <a:xfrm>
            <a:off x="278320" y="2718054"/>
            <a:ext cx="3100088"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0" marR="0" lvl="0" indent="0" algn="r" defTabSz="914400" rtl="1" eaLnBrk="1" fontAlgn="auto" latinLnBrk="0" hangingPunct="1">
              <a:lnSpc>
                <a:spcPct val="90000"/>
              </a:lnSpc>
              <a:spcBef>
                <a:spcPts val="0"/>
              </a:spcBef>
              <a:spcAft>
                <a:spcPts val="600"/>
              </a:spcAft>
              <a:buClrTx/>
              <a:buSzTx/>
              <a:buFontTx/>
              <a:buNone/>
              <a:tabLst/>
              <a:defRPr/>
            </a:pPr>
            <a:r>
              <a:rPr kumimoji="0" lang="ar-JO"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مراعٍ خضر</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90000"/>
              </a:lnSpc>
              <a:spcBef>
                <a:spcPts val="0"/>
              </a:spcBef>
              <a:spcAft>
                <a:spcPts val="600"/>
              </a:spcAft>
              <a:buClrTx/>
              <a:buSzTx/>
              <a:buFontTx/>
              <a:buNone/>
              <a:tabLst/>
              <a:defRPr/>
            </a:pPr>
            <a:r>
              <a:rPr kumimoji="0" lang="ar-JO"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مياه جارية</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90000"/>
              </a:lnSpc>
              <a:spcBef>
                <a:spcPts val="0"/>
              </a:spcBef>
              <a:spcAft>
                <a:spcPts val="600"/>
              </a:spcAft>
              <a:buClrTx/>
              <a:buSzTx/>
              <a:buFontTx/>
              <a:buNone/>
              <a:tabLst/>
              <a:defRPr/>
            </a:pPr>
            <a:r>
              <a:rPr kumimoji="0" lang="ar-JO"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نفس مستردة</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DE7ADFD-CBAC-0B90-0CB0-B1E11A04769E}"/>
              </a:ext>
            </a:extLst>
          </p:cNvPr>
          <p:cNvSpPr txBox="1"/>
          <p:nvPr/>
        </p:nvSpPr>
        <p:spPr>
          <a:xfrm>
            <a:off x="3378408" y="1476531"/>
            <a:ext cx="5769339" cy="267765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ar-JO" sz="2400" dirty="0">
                <a:latin typeface="Arial" panose="020B0604020202020204" pitchFamily="34" charset="0"/>
                <a:ea typeface="Arial Unicode MS"/>
                <a:cs typeface="Arial" panose="020B0604020202020204" pitchFamily="34" charset="0"/>
              </a:rPr>
              <a:t>عادة لا تشرب الأغنام من المياه سريعة التدفق، إنهم يعرفون خطر الغرق إذا سقطوا وغمرت المياه معاطفهم الصوفية الثقيلة، وهم يعرفون أيضاً خطر الإصابة بالإلتهاب الرئوي إذا دخل الماء إلى الرئتين، ومن المعروف أن الأغنام تموت من العطش مع وفرة المياه المتدفقة.</a:t>
            </a:r>
          </a:p>
          <a:p>
            <a:pPr algn="ctr"/>
            <a:r>
              <a:rPr lang="ar-JO" sz="2400" dirty="0">
                <a:latin typeface="Arial" panose="020B0604020202020204" pitchFamily="34" charset="0"/>
                <a:ea typeface="Arial Unicode MS"/>
                <a:cs typeface="Arial" panose="020B0604020202020204" pitchFamily="34" charset="0"/>
              </a:rPr>
              <a:t>— رون ألين</a:t>
            </a:r>
            <a:endParaRPr lang="en-US" sz="2400" dirty="0">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303449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0170719-846D-A57C-1CDA-B157CD1EB8B3}"/>
              </a:ext>
            </a:extLst>
          </p:cNvPr>
          <p:cNvPicPr>
            <a:picLocks noChangeAspect="1"/>
          </p:cNvPicPr>
          <p:nvPr/>
        </p:nvPicPr>
        <p:blipFill rotWithShape="1">
          <a:blip r:embed="rId2"/>
          <a:srcRect l="12461" t="6484" r="32795" b="-1"/>
          <a:stretch/>
        </p:blipFill>
        <p:spPr>
          <a:xfrm>
            <a:off x="2642616" y="10"/>
            <a:ext cx="6501384"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FA6560B-E408-6C5B-467B-A5EEBF57B058}"/>
              </a:ext>
            </a:extLst>
          </p:cNvPr>
          <p:cNvSpPr txBox="1"/>
          <p:nvPr/>
        </p:nvSpPr>
        <p:spPr>
          <a:xfrm>
            <a:off x="278320" y="1161288"/>
            <a:ext cx="3240088" cy="112471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ar-JO"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راعيَّ يقدم </a:t>
            </a:r>
          </a:p>
          <a:p>
            <a:pPr marL="0" marR="0" lvl="0" indent="0" algn="r" defTabSz="914400" rtl="0" eaLnBrk="1" fontAlgn="auto" latinLnBrk="0" hangingPunct="1">
              <a:lnSpc>
                <a:spcPct val="90000"/>
              </a:lnSpc>
              <a:spcBef>
                <a:spcPct val="0"/>
              </a:spcBef>
              <a:spcAft>
                <a:spcPts val="600"/>
              </a:spcAft>
              <a:buClrTx/>
              <a:buSzTx/>
              <a:buFontTx/>
              <a:buNone/>
              <a:tabLst/>
              <a:defRPr/>
            </a:pPr>
            <a:r>
              <a:rPr kumimoji="0" lang="ar-JO"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(1-3أ)</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A0CAF7-35C9-4E5A-65E6-533A64FBB9D7}"/>
              </a:ext>
            </a:extLst>
          </p:cNvPr>
          <p:cNvSpPr txBox="1"/>
          <p:nvPr/>
        </p:nvSpPr>
        <p:spPr>
          <a:xfrm>
            <a:off x="0" y="2718054"/>
            <a:ext cx="4682836" cy="342343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r" rtl="1">
              <a:lnSpc>
                <a:spcPct val="90000"/>
              </a:lnSpc>
              <a:spcAft>
                <a:spcPts val="600"/>
              </a:spcAft>
            </a:pPr>
            <a:r>
              <a:rPr lang="ar-JO" sz="2400" u="sng" dirty="0">
                <a:latin typeface="Arial" panose="020B0604020202020204" pitchFamily="34" charset="0"/>
                <a:cs typeface="Arial" panose="020B0604020202020204" pitchFamily="34" charset="0"/>
              </a:rPr>
              <a:t>الإسترداد</a:t>
            </a:r>
            <a:endParaRPr lang="en-US" sz="2400" dirty="0">
              <a:latin typeface="Arial" panose="020B0604020202020204" pitchFamily="34" charset="0"/>
              <a:cs typeface="Arial" panose="020B0604020202020204" pitchFamily="34" charset="0"/>
            </a:endParaRPr>
          </a:p>
          <a:p>
            <a:pPr marL="457200" indent="-228600" algn="r" rtl="1">
              <a:lnSpc>
                <a:spcPct val="90000"/>
              </a:lnSpc>
              <a:spcAft>
                <a:spcPts val="600"/>
              </a:spcAft>
              <a:buFont typeface="Arial" panose="020B0604020202020204" pitchFamily="34" charset="0"/>
              <a:buChar char="•"/>
            </a:pPr>
            <a:r>
              <a:rPr lang="ar-JO" sz="2400" dirty="0">
                <a:latin typeface="Arial" panose="020B0604020202020204" pitchFamily="34" charset="0"/>
                <a:cs typeface="Arial" panose="020B0604020202020204" pitchFamily="34" charset="0"/>
              </a:rPr>
              <a:t>استرداد اليد اليابسة (1 مل 13: 6)</a:t>
            </a:r>
            <a:endParaRPr lang="en-US" sz="2400" dirty="0">
              <a:latin typeface="Arial" panose="020B0604020202020204" pitchFamily="34" charset="0"/>
              <a:cs typeface="Arial" panose="020B0604020202020204" pitchFamily="34" charset="0"/>
            </a:endParaRPr>
          </a:p>
          <a:p>
            <a:pPr marL="457200" indent="-228600" algn="r" rtl="1">
              <a:lnSpc>
                <a:spcPct val="90000"/>
              </a:lnSpc>
              <a:spcAft>
                <a:spcPts val="600"/>
              </a:spcAft>
              <a:buFont typeface="Arial" panose="020B0604020202020204" pitchFamily="34" charset="0"/>
              <a:buChar char="•"/>
            </a:pPr>
            <a:r>
              <a:rPr lang="ar-JO" sz="2400" dirty="0">
                <a:latin typeface="Arial" panose="020B0604020202020204" pitchFamily="34" charset="0"/>
                <a:cs typeface="Arial" panose="020B0604020202020204" pitchFamily="34" charset="0"/>
              </a:rPr>
              <a:t>رجوع المسبيين إلى أرضهم (أش 52: 8)</a:t>
            </a:r>
            <a:endParaRPr lang="en-US" sz="2400" dirty="0">
              <a:latin typeface="Arial" panose="020B0604020202020204" pitchFamily="34" charset="0"/>
              <a:cs typeface="Arial" panose="020B0604020202020204" pitchFamily="34" charset="0"/>
            </a:endParaRPr>
          </a:p>
          <a:p>
            <a:pPr marL="457200" indent="-228600" algn="r" rtl="1">
              <a:lnSpc>
                <a:spcPct val="90000"/>
              </a:lnSpc>
              <a:spcAft>
                <a:spcPts val="600"/>
              </a:spcAft>
              <a:buFont typeface="Arial" panose="020B0604020202020204" pitchFamily="34" charset="0"/>
              <a:buChar char="•"/>
            </a:pPr>
            <a:r>
              <a:rPr lang="ar-JO" sz="2400" dirty="0">
                <a:latin typeface="Arial" panose="020B0604020202020204" pitchFamily="34" charset="0"/>
                <a:cs typeface="Arial" panose="020B0604020202020204" pitchFamily="34" charset="0"/>
              </a:rPr>
              <a:t>إصلاح الأسوار المحطمة (أش 58: 12)</a:t>
            </a:r>
            <a:endParaRPr lang="en-US" sz="2400" dirty="0">
              <a:latin typeface="Arial" panose="020B0604020202020204" pitchFamily="34" charset="0"/>
              <a:cs typeface="Arial" panose="020B0604020202020204" pitchFamily="34" charset="0"/>
            </a:endParaRPr>
          </a:p>
          <a:p>
            <a:pPr marL="457200" indent="-228600" algn="r" rtl="1">
              <a:lnSpc>
                <a:spcPct val="90000"/>
              </a:lnSpc>
              <a:spcAft>
                <a:spcPts val="600"/>
              </a:spcAft>
              <a:buFont typeface="Arial" panose="020B0604020202020204" pitchFamily="34" charset="0"/>
              <a:buChar char="•"/>
            </a:pPr>
            <a:r>
              <a:rPr lang="ar-JO" sz="2400" dirty="0">
                <a:latin typeface="Arial" panose="020B0604020202020204" pitchFamily="34" charset="0"/>
                <a:cs typeface="Arial" panose="020B0604020202020204" pitchFamily="34" charset="0"/>
              </a:rPr>
              <a:t>إعادة بناء المدن المدمرة (دا 9: 25)</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86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0170719-846D-A57C-1CDA-B157CD1EB8B3}"/>
              </a:ext>
            </a:extLst>
          </p:cNvPr>
          <p:cNvPicPr>
            <a:picLocks noChangeAspect="1"/>
          </p:cNvPicPr>
          <p:nvPr/>
        </p:nvPicPr>
        <p:blipFill rotWithShape="1">
          <a:blip r:embed="rId2"/>
          <a:srcRect l="12461" t="6484" r="32795" b="-1"/>
          <a:stretch/>
        </p:blipFill>
        <p:spPr>
          <a:xfrm>
            <a:off x="2642616" y="10"/>
            <a:ext cx="6501384"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FA6560B-E408-6C5B-467B-A5EEBF57B058}"/>
              </a:ext>
            </a:extLst>
          </p:cNvPr>
          <p:cNvSpPr txBox="1"/>
          <p:nvPr/>
        </p:nvSpPr>
        <p:spPr>
          <a:xfrm>
            <a:off x="278320" y="1161288"/>
            <a:ext cx="3240088" cy="112471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rtl="1">
              <a:lnSpc>
                <a:spcPct val="90000"/>
              </a:lnSpc>
              <a:spcBef>
                <a:spcPct val="0"/>
              </a:spcBef>
              <a:spcAft>
                <a:spcPts val="600"/>
              </a:spcAft>
            </a:pPr>
            <a:r>
              <a:rPr lang="ar-JO" sz="3200" dirty="0">
                <a:latin typeface="+mj-lt"/>
                <a:ea typeface="+mj-ea"/>
                <a:cs typeface="+mj-cs"/>
              </a:rPr>
              <a:t>راعيَّ يقود</a:t>
            </a:r>
          </a:p>
          <a:p>
            <a:pPr algn="r" rtl="1">
              <a:lnSpc>
                <a:spcPct val="90000"/>
              </a:lnSpc>
              <a:spcBef>
                <a:spcPct val="0"/>
              </a:spcBef>
              <a:spcAft>
                <a:spcPts val="600"/>
              </a:spcAft>
            </a:pPr>
            <a:r>
              <a:rPr lang="ar-JO" sz="3200" dirty="0">
                <a:latin typeface="+mj-lt"/>
                <a:ea typeface="+mj-ea"/>
                <a:cs typeface="+mj-cs"/>
              </a:rPr>
              <a:t>(3ب)</a:t>
            </a:r>
            <a:endParaRPr lang="en-US" sz="3200" dirty="0">
              <a:latin typeface="+mj-lt"/>
              <a:ea typeface="+mj-ea"/>
              <a:cs typeface="+mj-cs"/>
            </a:endParaRP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A0CAF7-35C9-4E5A-65E6-533A64FBB9D7}"/>
              </a:ext>
            </a:extLst>
          </p:cNvPr>
          <p:cNvSpPr txBox="1"/>
          <p:nvPr/>
        </p:nvSpPr>
        <p:spPr>
          <a:xfrm>
            <a:off x="0" y="2718054"/>
            <a:ext cx="4258282"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r" rtl="1">
              <a:lnSpc>
                <a:spcPct val="90000"/>
              </a:lnSpc>
              <a:spcAft>
                <a:spcPts val="600"/>
              </a:spcAft>
            </a:pPr>
            <a:r>
              <a:rPr lang="ar-JO" sz="2400" dirty="0"/>
              <a:t>المسيحي لا يطيع بعض الوصايا ويتجاهل البعض الآخر، لا ينتقي ويختار بل يخضع للجميع، لاحظ أنه يتم استخدام الجمع - سبل البر، فمهما أعطانا الله لنفعله فإننا سوف نفعله، بقيادة محبته. </a:t>
            </a:r>
          </a:p>
          <a:p>
            <a:pPr algn="r" rtl="1">
              <a:lnSpc>
                <a:spcPct val="90000"/>
              </a:lnSpc>
              <a:spcAft>
                <a:spcPts val="600"/>
              </a:spcAft>
            </a:pPr>
            <a:r>
              <a:rPr lang="ar-JO" sz="2400" dirty="0"/>
              <a:t>- تشارلز سبرجن</a:t>
            </a:r>
            <a:endParaRPr lang="en-US" sz="2400" dirty="0"/>
          </a:p>
        </p:txBody>
      </p:sp>
    </p:spTree>
    <p:extLst>
      <p:ext uri="{BB962C8B-B14F-4D97-AF65-F5344CB8AC3E}">
        <p14:creationId xmlns:p14="http://schemas.microsoft.com/office/powerpoint/2010/main" val="192470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0170719-846D-A57C-1CDA-B157CD1EB8B3}"/>
              </a:ext>
            </a:extLst>
          </p:cNvPr>
          <p:cNvPicPr>
            <a:picLocks noChangeAspect="1"/>
          </p:cNvPicPr>
          <p:nvPr/>
        </p:nvPicPr>
        <p:blipFill rotWithShape="1">
          <a:blip r:embed="rId2"/>
          <a:srcRect l="12461" t="6484" r="32795" b="-1"/>
          <a:stretch/>
        </p:blipFill>
        <p:spPr>
          <a:xfrm>
            <a:off x="2537175" y="0"/>
            <a:ext cx="6501384"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FA6560B-E408-6C5B-467B-A5EEBF57B058}"/>
              </a:ext>
            </a:extLst>
          </p:cNvPr>
          <p:cNvSpPr txBox="1"/>
          <p:nvPr/>
        </p:nvSpPr>
        <p:spPr>
          <a:xfrm>
            <a:off x="278320" y="1161288"/>
            <a:ext cx="3240088" cy="112471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rtl="1">
              <a:lnSpc>
                <a:spcPct val="90000"/>
              </a:lnSpc>
              <a:spcBef>
                <a:spcPct val="0"/>
              </a:spcBef>
              <a:spcAft>
                <a:spcPts val="600"/>
              </a:spcAft>
            </a:pPr>
            <a:r>
              <a:rPr lang="ar-JO" sz="3200" dirty="0">
                <a:latin typeface="+mj-lt"/>
                <a:ea typeface="+mj-ea"/>
                <a:cs typeface="+mj-cs"/>
              </a:rPr>
              <a:t>راعيَّ يحمي</a:t>
            </a:r>
          </a:p>
          <a:p>
            <a:pPr algn="r" rtl="1">
              <a:lnSpc>
                <a:spcPct val="90000"/>
              </a:lnSpc>
              <a:spcBef>
                <a:spcPct val="0"/>
              </a:spcBef>
              <a:spcAft>
                <a:spcPts val="600"/>
              </a:spcAft>
            </a:pPr>
            <a:r>
              <a:rPr lang="ar-JO" sz="3200" dirty="0">
                <a:latin typeface="+mj-lt"/>
                <a:ea typeface="+mj-ea"/>
                <a:cs typeface="+mj-cs"/>
              </a:rPr>
              <a:t>(4-6)</a:t>
            </a:r>
            <a:endParaRPr lang="en-US" sz="3200" dirty="0">
              <a:latin typeface="+mj-lt"/>
              <a:ea typeface="+mj-ea"/>
              <a:cs typeface="+mj-cs"/>
            </a:endParaRP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A0CAF7-35C9-4E5A-65E6-533A64FBB9D7}"/>
              </a:ext>
            </a:extLst>
          </p:cNvPr>
          <p:cNvSpPr txBox="1"/>
          <p:nvPr/>
        </p:nvSpPr>
        <p:spPr>
          <a:xfrm>
            <a:off x="278320" y="2718054"/>
            <a:ext cx="3979962"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r" rtl="1">
              <a:lnSpc>
                <a:spcPct val="90000"/>
              </a:lnSpc>
              <a:spcAft>
                <a:spcPts val="600"/>
              </a:spcAft>
            </a:pPr>
            <a:r>
              <a:rPr lang="ar-JO" sz="2400" dirty="0">
                <a:latin typeface="Arial" panose="020B0604020202020204" pitchFamily="34" charset="0"/>
                <a:ea typeface="+mn-lt"/>
                <a:cs typeface="Arial" panose="020B0604020202020204" pitchFamily="34" charset="0"/>
              </a:rPr>
              <a:t>تكوين 39: 21</a:t>
            </a:r>
            <a:endParaRPr lang="en-US" sz="2400" dirty="0">
              <a:latin typeface="Arial" panose="020B0604020202020204" pitchFamily="34" charset="0"/>
              <a:ea typeface="+mn-lt"/>
              <a:cs typeface="Arial" panose="020B0604020202020204" pitchFamily="34" charset="0"/>
            </a:endParaRPr>
          </a:p>
          <a:p>
            <a:pPr algn="r" rtl="1">
              <a:lnSpc>
                <a:spcPct val="90000"/>
              </a:lnSpc>
              <a:spcAft>
                <a:spcPts val="600"/>
              </a:spcAft>
            </a:pPr>
            <a:r>
              <a:rPr lang="ar-JO" sz="2400" dirty="0">
                <a:latin typeface="Arial" panose="020B0604020202020204" pitchFamily="34" charset="0"/>
                <a:cs typeface="Arial" panose="020B0604020202020204" pitchFamily="34" charset="0"/>
              </a:rPr>
              <a:t>ولكن الرب كان مع يوسف، وبسط إليه لطفاً، وجعل نعمة له في عيني رئيس بيت السجن.</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11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0170719-846D-A57C-1CDA-B157CD1EB8B3}"/>
              </a:ext>
            </a:extLst>
          </p:cNvPr>
          <p:cNvPicPr>
            <a:picLocks noChangeAspect="1"/>
          </p:cNvPicPr>
          <p:nvPr/>
        </p:nvPicPr>
        <p:blipFill rotWithShape="1">
          <a:blip r:embed="rId2"/>
          <a:srcRect l="12461" t="6484" r="32795" b="-1"/>
          <a:stretch/>
        </p:blipFill>
        <p:spPr>
          <a:xfrm>
            <a:off x="2642616" y="10"/>
            <a:ext cx="6501384"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FA6560B-E408-6C5B-467B-A5EEBF57B058}"/>
              </a:ext>
            </a:extLst>
          </p:cNvPr>
          <p:cNvSpPr txBox="1"/>
          <p:nvPr/>
        </p:nvSpPr>
        <p:spPr>
          <a:xfrm>
            <a:off x="278320" y="1161288"/>
            <a:ext cx="3240088" cy="112471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algn="r" defTabSz="914400" rtl="1" eaLnBrk="1" fontAlgn="auto" latinLnBrk="0" hangingPunct="1">
              <a:lnSpc>
                <a:spcPct val="90000"/>
              </a:lnSpc>
              <a:spcBef>
                <a:spcPct val="0"/>
              </a:spcBef>
              <a:spcAft>
                <a:spcPts val="600"/>
              </a:spcAft>
              <a:buClrTx/>
              <a:buSzTx/>
              <a:buFontTx/>
              <a:buNone/>
              <a:tabLst/>
              <a:defRPr/>
            </a:pPr>
            <a:r>
              <a:rPr kumimoji="0" lang="ar-JO"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راعيَّ يحمي</a:t>
            </a:r>
          </a:p>
          <a:p>
            <a:pPr marL="0" marR="0" lvl="0" indent="0" algn="r" defTabSz="914400" rtl="1" eaLnBrk="1" fontAlgn="auto" latinLnBrk="0" hangingPunct="1">
              <a:lnSpc>
                <a:spcPct val="90000"/>
              </a:lnSpc>
              <a:spcBef>
                <a:spcPct val="0"/>
              </a:spcBef>
              <a:spcAft>
                <a:spcPts val="600"/>
              </a:spcAft>
              <a:buClrTx/>
              <a:buSzTx/>
              <a:buFontTx/>
              <a:buNone/>
              <a:tabLst/>
              <a:defRPr/>
            </a:pPr>
            <a:r>
              <a:rPr kumimoji="0" lang="ar-JO"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(4-6)</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A0CAF7-35C9-4E5A-65E6-533A64FBB9D7}"/>
              </a:ext>
            </a:extLst>
          </p:cNvPr>
          <p:cNvSpPr txBox="1"/>
          <p:nvPr/>
        </p:nvSpPr>
        <p:spPr>
          <a:xfrm>
            <a:off x="278320" y="2718054"/>
            <a:ext cx="3979962"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r" rtl="1">
              <a:lnSpc>
                <a:spcPct val="90000"/>
              </a:lnSpc>
              <a:spcAft>
                <a:spcPts val="600"/>
              </a:spcAft>
            </a:pPr>
            <a:r>
              <a:rPr lang="ar-JO" sz="2400" dirty="0">
                <a:latin typeface="Arial" panose="020B0604020202020204" pitchFamily="34" charset="0"/>
                <a:ea typeface="+mn-lt"/>
                <a:cs typeface="Arial" panose="020B0604020202020204" pitchFamily="34" charset="0"/>
              </a:rPr>
              <a:t>أشعياء 41: 10</a:t>
            </a:r>
            <a:endParaRPr lang="en-US" sz="2400" dirty="0">
              <a:latin typeface="Arial" panose="020B0604020202020204" pitchFamily="34" charset="0"/>
              <a:ea typeface="+mn-lt"/>
              <a:cs typeface="Arial" panose="020B0604020202020204" pitchFamily="34" charset="0"/>
            </a:endParaRPr>
          </a:p>
          <a:p>
            <a:pPr algn="r" rtl="1">
              <a:lnSpc>
                <a:spcPct val="90000"/>
              </a:lnSpc>
              <a:spcAft>
                <a:spcPts val="600"/>
              </a:spcAft>
            </a:pPr>
            <a:r>
              <a:rPr lang="ar-JO" sz="2400" dirty="0">
                <a:latin typeface="Arial" panose="020B0604020202020204" pitchFamily="34" charset="0"/>
                <a:cs typeface="Arial" panose="020B0604020202020204" pitchFamily="34" charset="0"/>
              </a:rPr>
              <a:t>لا تخف لأني معك، لا تتلفت لأني إلهك، قد أيدتك وأعنتك وعضدتك بيمين بري.</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872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TotalTime>
  <Words>447</Words>
  <Application>Microsoft Office PowerPoint</Application>
  <PresentationFormat>On-screen Show (4:3)</PresentationFormat>
  <Paragraphs>60</Paragraphs>
  <Slides>13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Times New Roman</vt:lpstr>
      <vt:lpstr>Wingdings</vt:lpstr>
      <vt:lpstr>Office Theme</vt:lpstr>
      <vt:lpstr>49_Blank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على رابط وعظ العهد القديم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Rami Jwainat</cp:lastModifiedBy>
  <cp:revision>189</cp:revision>
  <dcterms:created xsi:type="dcterms:W3CDTF">2022-04-20T19:31:40Z</dcterms:created>
  <dcterms:modified xsi:type="dcterms:W3CDTF">2024-06-04T19:59:02Z</dcterms:modified>
</cp:coreProperties>
</file>