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83" r:id="rId3"/>
    <p:sldId id="266" r:id="rId4"/>
    <p:sldId id="313" r:id="rId5"/>
    <p:sldId id="267" r:id="rId6"/>
    <p:sldId id="268"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311" r:id="rId20"/>
    <p:sldId id="3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E577D8-C9E1-4101-9B15-373BD6870DDD}">
          <p14:sldIdLst>
            <p14:sldId id="283"/>
            <p14:sldId id="266"/>
            <p14:sldId id="313"/>
            <p14:sldId id="267"/>
            <p14:sldId id="268"/>
            <p14:sldId id="271"/>
            <p14:sldId id="272"/>
            <p14:sldId id="273"/>
            <p14:sldId id="274"/>
            <p14:sldId id="275"/>
            <p14:sldId id="276"/>
          </p14:sldIdLst>
        </p14:section>
        <p14:section name="Untitled Section" id="{0117FB0C-946A-4FF9-8919-DB65FAB45073}">
          <p14:sldIdLst>
            <p14:sldId id="277"/>
            <p14:sldId id="278"/>
            <p14:sldId id="279"/>
            <p14:sldId id="280"/>
            <p14:sldId id="281"/>
            <p14:sldId id="282"/>
            <p14:sldId id="311"/>
            <p14:sldId id="3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92C"/>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4"/>
    <p:restoredTop sz="94687"/>
  </p:normalViewPr>
  <p:slideViewPr>
    <p:cSldViewPr snapToGrid="0">
      <p:cViewPr varScale="1">
        <p:scale>
          <a:sx n="103" d="100"/>
          <a:sy n="103" d="100"/>
        </p:scale>
        <p:origin x="168"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0457C-8130-4DDD-8BAC-A8429946C5A5}" type="datetimeFigureOut">
              <a:rPr lang="en-SG" smtClean="0"/>
              <a:t>13/6/24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58D6F-59FE-4486-9643-CFEC12CB4C64}" type="slidenum">
              <a:rPr lang="en-SG" smtClean="0"/>
              <a:t>‹#›</a:t>
            </a:fld>
            <a:endParaRPr lang="en-SG"/>
          </a:p>
        </p:txBody>
      </p:sp>
    </p:spTree>
    <p:extLst>
      <p:ext uri="{BB962C8B-B14F-4D97-AF65-F5344CB8AC3E}">
        <p14:creationId xmlns:p14="http://schemas.microsoft.com/office/powerpoint/2010/main" val="391567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0C58D6F-59FE-4486-9643-CFEC12CB4C64}" type="slidenum">
              <a:rPr lang="en-SG" smtClean="0"/>
              <a:t>11</a:t>
            </a:fld>
            <a:endParaRPr lang="en-SG"/>
          </a:p>
        </p:txBody>
      </p:sp>
    </p:spTree>
    <p:extLst>
      <p:ext uri="{BB962C8B-B14F-4D97-AF65-F5344CB8AC3E}">
        <p14:creationId xmlns:p14="http://schemas.microsoft.com/office/powerpoint/2010/main" val="235630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3F5C-C84D-24DA-21A1-378C2E61B5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064435B8-D769-A45F-0DC7-8299ED425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788A1F9-324E-C960-2CB3-5E303A385648}"/>
              </a:ext>
            </a:extLst>
          </p:cNvPr>
          <p:cNvSpPr>
            <a:spLocks noGrp="1"/>
          </p:cNvSpPr>
          <p:nvPr>
            <p:ph type="dt" sz="half" idx="10"/>
          </p:nvPr>
        </p:nvSpPr>
        <p:spPr/>
        <p:txBody>
          <a:bodyPr/>
          <a:lstStyle/>
          <a:p>
            <a:fld id="{85F15DBF-440A-4C68-9DC0-4911C46557AD}" type="datetimeFigureOut">
              <a:rPr lang="en-SG" smtClean="0"/>
              <a:t>13/6/24</a:t>
            </a:fld>
            <a:endParaRPr lang="en-SG"/>
          </a:p>
        </p:txBody>
      </p:sp>
      <p:sp>
        <p:nvSpPr>
          <p:cNvPr id="5" name="Footer Placeholder 4">
            <a:extLst>
              <a:ext uri="{FF2B5EF4-FFF2-40B4-BE49-F238E27FC236}">
                <a16:creationId xmlns:a16="http://schemas.microsoft.com/office/drawing/2014/main" id="{3373FC34-CCD8-D952-CA6B-9DD6B3F99B8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4FA4798-5484-538C-68A8-E856B063F3A7}"/>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90171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BBF0-6858-0E08-7C02-11015891A84B}"/>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2E0C246-E5DC-69EA-34EB-ABDC7FE7A8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0EC585E-6D36-9F79-FE9E-BF462CDD9AAD}"/>
              </a:ext>
            </a:extLst>
          </p:cNvPr>
          <p:cNvSpPr>
            <a:spLocks noGrp="1"/>
          </p:cNvSpPr>
          <p:nvPr>
            <p:ph type="dt" sz="half" idx="10"/>
          </p:nvPr>
        </p:nvSpPr>
        <p:spPr/>
        <p:txBody>
          <a:bodyPr/>
          <a:lstStyle/>
          <a:p>
            <a:fld id="{85F15DBF-440A-4C68-9DC0-4911C46557AD}" type="datetimeFigureOut">
              <a:rPr lang="en-SG" smtClean="0"/>
              <a:t>13/6/24</a:t>
            </a:fld>
            <a:endParaRPr lang="en-SG"/>
          </a:p>
        </p:txBody>
      </p:sp>
      <p:sp>
        <p:nvSpPr>
          <p:cNvPr id="5" name="Footer Placeholder 4">
            <a:extLst>
              <a:ext uri="{FF2B5EF4-FFF2-40B4-BE49-F238E27FC236}">
                <a16:creationId xmlns:a16="http://schemas.microsoft.com/office/drawing/2014/main" id="{7C89F0A2-0535-F43E-2BE1-9BC5399FA0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34CC29B-9A3C-F318-C3E9-5392167C5CE6}"/>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78780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A6DEED-54DE-469E-B45E-A83D91DA1D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E8E15B0-194C-94B2-C9C6-37B8E9F61E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2EDDF47-A158-4759-F715-1D22AF5CEC68}"/>
              </a:ext>
            </a:extLst>
          </p:cNvPr>
          <p:cNvSpPr>
            <a:spLocks noGrp="1"/>
          </p:cNvSpPr>
          <p:nvPr>
            <p:ph type="dt" sz="half" idx="10"/>
          </p:nvPr>
        </p:nvSpPr>
        <p:spPr/>
        <p:txBody>
          <a:bodyPr/>
          <a:lstStyle/>
          <a:p>
            <a:fld id="{85F15DBF-440A-4C68-9DC0-4911C46557AD}" type="datetimeFigureOut">
              <a:rPr lang="en-SG" smtClean="0"/>
              <a:t>13/6/24</a:t>
            </a:fld>
            <a:endParaRPr lang="en-SG"/>
          </a:p>
        </p:txBody>
      </p:sp>
      <p:sp>
        <p:nvSpPr>
          <p:cNvPr id="5" name="Footer Placeholder 4">
            <a:extLst>
              <a:ext uri="{FF2B5EF4-FFF2-40B4-BE49-F238E27FC236}">
                <a16:creationId xmlns:a16="http://schemas.microsoft.com/office/drawing/2014/main" id="{EF2F2C3E-BF92-C35C-87E8-2E5E6ED63E6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0C834A0-F210-2694-9F8E-9FB7D0D2C5EC}"/>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02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738020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606626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783550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0337164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816343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377194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84600558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8383843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9C83-ED2B-909D-1DD2-F4CECA454ED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2B99FFE-FA9B-8150-4D8A-B2B5F0D1A5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A31778F-EF2A-B717-BA92-3903702C9FB9}"/>
              </a:ext>
            </a:extLst>
          </p:cNvPr>
          <p:cNvSpPr>
            <a:spLocks noGrp="1"/>
          </p:cNvSpPr>
          <p:nvPr>
            <p:ph type="dt" sz="half" idx="10"/>
          </p:nvPr>
        </p:nvSpPr>
        <p:spPr/>
        <p:txBody>
          <a:bodyPr/>
          <a:lstStyle/>
          <a:p>
            <a:fld id="{85F15DBF-440A-4C68-9DC0-4911C46557AD}" type="datetimeFigureOut">
              <a:rPr lang="en-SG" smtClean="0"/>
              <a:t>13/6/24</a:t>
            </a:fld>
            <a:endParaRPr lang="en-SG"/>
          </a:p>
        </p:txBody>
      </p:sp>
      <p:sp>
        <p:nvSpPr>
          <p:cNvPr id="5" name="Footer Placeholder 4">
            <a:extLst>
              <a:ext uri="{FF2B5EF4-FFF2-40B4-BE49-F238E27FC236}">
                <a16:creationId xmlns:a16="http://schemas.microsoft.com/office/drawing/2014/main" id="{B476A8E6-3AF3-B8AD-DB8D-28744CC7DEB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82D7D32-B09E-400A-09C0-239DFBDD2D8F}"/>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27315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793815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445441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1804559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407D-0308-B066-DC5E-A67319DAE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40278092-0F60-9839-C877-0CC16AAF2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21706C-4758-E7CA-AED9-EA7CE849162B}"/>
              </a:ext>
            </a:extLst>
          </p:cNvPr>
          <p:cNvSpPr>
            <a:spLocks noGrp="1"/>
          </p:cNvSpPr>
          <p:nvPr>
            <p:ph type="dt" sz="half" idx="10"/>
          </p:nvPr>
        </p:nvSpPr>
        <p:spPr/>
        <p:txBody>
          <a:bodyPr/>
          <a:lstStyle/>
          <a:p>
            <a:fld id="{85F15DBF-440A-4C68-9DC0-4911C46557AD}" type="datetimeFigureOut">
              <a:rPr lang="en-SG" smtClean="0"/>
              <a:t>13/6/24</a:t>
            </a:fld>
            <a:endParaRPr lang="en-SG"/>
          </a:p>
        </p:txBody>
      </p:sp>
      <p:sp>
        <p:nvSpPr>
          <p:cNvPr id="5" name="Footer Placeholder 4">
            <a:extLst>
              <a:ext uri="{FF2B5EF4-FFF2-40B4-BE49-F238E27FC236}">
                <a16:creationId xmlns:a16="http://schemas.microsoft.com/office/drawing/2014/main" id="{256C347A-FEAF-E3CF-A1FE-4C4C59E923D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2F2E3B6-22B3-89CE-D086-DB9F359B4D8A}"/>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37605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9F51-FCFD-5F70-6EA3-B7F4045C5E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57333AB-2590-75DF-8ED7-74F5C86305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CFF392E2-37E3-7F81-4506-BA1BB35610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E429FF5-13A1-BC5F-0879-A8A3DF2E4C5D}"/>
              </a:ext>
            </a:extLst>
          </p:cNvPr>
          <p:cNvSpPr>
            <a:spLocks noGrp="1"/>
          </p:cNvSpPr>
          <p:nvPr>
            <p:ph type="dt" sz="half" idx="10"/>
          </p:nvPr>
        </p:nvSpPr>
        <p:spPr/>
        <p:txBody>
          <a:bodyPr/>
          <a:lstStyle/>
          <a:p>
            <a:fld id="{85F15DBF-440A-4C68-9DC0-4911C46557AD}" type="datetimeFigureOut">
              <a:rPr lang="en-SG" smtClean="0"/>
              <a:t>13/6/24</a:t>
            </a:fld>
            <a:endParaRPr lang="en-SG"/>
          </a:p>
        </p:txBody>
      </p:sp>
      <p:sp>
        <p:nvSpPr>
          <p:cNvPr id="6" name="Footer Placeholder 5">
            <a:extLst>
              <a:ext uri="{FF2B5EF4-FFF2-40B4-BE49-F238E27FC236}">
                <a16:creationId xmlns:a16="http://schemas.microsoft.com/office/drawing/2014/main" id="{8192B7BC-62D2-C6D2-7041-B8AA919C5906}"/>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26856AB-EA9E-A4AB-7498-F94C074FAF92}"/>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2509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D1EA-0855-61EA-648A-051AA426FC86}"/>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4551DFD-27A1-8F89-8B66-933FDE29C0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8290E-34C5-E8A1-35DF-EE0FF4F42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E9BDE3C1-853D-835F-88C9-242E6C6BF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F45D1C-547E-238C-2D23-831D9C4150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E9609C90-C67E-094E-D6C2-4561CB794C0A}"/>
              </a:ext>
            </a:extLst>
          </p:cNvPr>
          <p:cNvSpPr>
            <a:spLocks noGrp="1"/>
          </p:cNvSpPr>
          <p:nvPr>
            <p:ph type="dt" sz="half" idx="10"/>
          </p:nvPr>
        </p:nvSpPr>
        <p:spPr/>
        <p:txBody>
          <a:bodyPr/>
          <a:lstStyle/>
          <a:p>
            <a:fld id="{85F15DBF-440A-4C68-9DC0-4911C46557AD}" type="datetimeFigureOut">
              <a:rPr lang="en-SG" smtClean="0"/>
              <a:t>13/6/24</a:t>
            </a:fld>
            <a:endParaRPr lang="en-SG"/>
          </a:p>
        </p:txBody>
      </p:sp>
      <p:sp>
        <p:nvSpPr>
          <p:cNvPr id="8" name="Footer Placeholder 7">
            <a:extLst>
              <a:ext uri="{FF2B5EF4-FFF2-40B4-BE49-F238E27FC236}">
                <a16:creationId xmlns:a16="http://schemas.microsoft.com/office/drawing/2014/main" id="{6A378094-7B23-8D44-36DA-13D922E98F40}"/>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9C48DBC-E34A-DC32-F267-A0067CB7A078}"/>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110527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8123-CE11-9229-D06F-F85D67502DF5}"/>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5198C45-3D0D-892F-0C95-A30F9D4C1B49}"/>
              </a:ext>
            </a:extLst>
          </p:cNvPr>
          <p:cNvSpPr>
            <a:spLocks noGrp="1"/>
          </p:cNvSpPr>
          <p:nvPr>
            <p:ph type="dt" sz="half" idx="10"/>
          </p:nvPr>
        </p:nvSpPr>
        <p:spPr/>
        <p:txBody>
          <a:bodyPr/>
          <a:lstStyle/>
          <a:p>
            <a:fld id="{85F15DBF-440A-4C68-9DC0-4911C46557AD}" type="datetimeFigureOut">
              <a:rPr lang="en-SG" smtClean="0"/>
              <a:t>13/6/24</a:t>
            </a:fld>
            <a:endParaRPr lang="en-SG"/>
          </a:p>
        </p:txBody>
      </p:sp>
      <p:sp>
        <p:nvSpPr>
          <p:cNvPr id="4" name="Footer Placeholder 3">
            <a:extLst>
              <a:ext uri="{FF2B5EF4-FFF2-40B4-BE49-F238E27FC236}">
                <a16:creationId xmlns:a16="http://schemas.microsoft.com/office/drawing/2014/main" id="{BEE70DD4-3D6A-7426-B54D-2D42187978D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1C895A53-C39A-2E12-FF75-62EBCAA7FAF2}"/>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75336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F16100-52C1-2F03-77E4-4AD09BC71955}"/>
              </a:ext>
            </a:extLst>
          </p:cNvPr>
          <p:cNvSpPr>
            <a:spLocks noGrp="1"/>
          </p:cNvSpPr>
          <p:nvPr>
            <p:ph type="dt" sz="half" idx="10"/>
          </p:nvPr>
        </p:nvSpPr>
        <p:spPr/>
        <p:txBody>
          <a:bodyPr/>
          <a:lstStyle/>
          <a:p>
            <a:fld id="{85F15DBF-440A-4C68-9DC0-4911C46557AD}" type="datetimeFigureOut">
              <a:rPr lang="en-SG" smtClean="0"/>
              <a:t>13/6/24</a:t>
            </a:fld>
            <a:endParaRPr lang="en-SG"/>
          </a:p>
        </p:txBody>
      </p:sp>
      <p:sp>
        <p:nvSpPr>
          <p:cNvPr id="3" name="Footer Placeholder 2">
            <a:extLst>
              <a:ext uri="{FF2B5EF4-FFF2-40B4-BE49-F238E27FC236}">
                <a16:creationId xmlns:a16="http://schemas.microsoft.com/office/drawing/2014/main" id="{F61D892A-AC1C-D1BF-0ECF-190271F7E560}"/>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434928B2-2F6A-123A-CB6E-3B52B6963E31}"/>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52632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B39F-DBC9-5246-46AD-982C2C590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93FC9A44-652E-8CD4-A2EA-A53D5D9BC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611D6231-E507-7CD8-11A9-95E6E9934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0A284-1A2B-7B83-2242-B33FB9BEA460}"/>
              </a:ext>
            </a:extLst>
          </p:cNvPr>
          <p:cNvSpPr>
            <a:spLocks noGrp="1"/>
          </p:cNvSpPr>
          <p:nvPr>
            <p:ph type="dt" sz="half" idx="10"/>
          </p:nvPr>
        </p:nvSpPr>
        <p:spPr/>
        <p:txBody>
          <a:bodyPr/>
          <a:lstStyle/>
          <a:p>
            <a:fld id="{85F15DBF-440A-4C68-9DC0-4911C46557AD}" type="datetimeFigureOut">
              <a:rPr lang="en-SG" smtClean="0"/>
              <a:t>13/6/24</a:t>
            </a:fld>
            <a:endParaRPr lang="en-SG"/>
          </a:p>
        </p:txBody>
      </p:sp>
      <p:sp>
        <p:nvSpPr>
          <p:cNvPr id="6" name="Footer Placeholder 5">
            <a:extLst>
              <a:ext uri="{FF2B5EF4-FFF2-40B4-BE49-F238E27FC236}">
                <a16:creationId xmlns:a16="http://schemas.microsoft.com/office/drawing/2014/main" id="{9DF140F6-0C09-B69D-EF44-C3D102E3E71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95DB9E5F-E448-CA38-0B55-8B914A0E5076}"/>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12047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E157-4E7E-4105-46C1-D3BA570FB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49350148-0AA1-FE99-4120-519C490FBB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9253DAF2-D024-7979-27D3-4403F91AD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EE4D1-8A92-2072-43FE-F8D6F22B841B}"/>
              </a:ext>
            </a:extLst>
          </p:cNvPr>
          <p:cNvSpPr>
            <a:spLocks noGrp="1"/>
          </p:cNvSpPr>
          <p:nvPr>
            <p:ph type="dt" sz="half" idx="10"/>
          </p:nvPr>
        </p:nvSpPr>
        <p:spPr/>
        <p:txBody>
          <a:bodyPr/>
          <a:lstStyle/>
          <a:p>
            <a:fld id="{85F15DBF-440A-4C68-9DC0-4911C46557AD}" type="datetimeFigureOut">
              <a:rPr lang="en-SG" smtClean="0"/>
              <a:t>13/6/24</a:t>
            </a:fld>
            <a:endParaRPr lang="en-SG"/>
          </a:p>
        </p:txBody>
      </p:sp>
      <p:sp>
        <p:nvSpPr>
          <p:cNvPr id="6" name="Footer Placeholder 5">
            <a:extLst>
              <a:ext uri="{FF2B5EF4-FFF2-40B4-BE49-F238E27FC236}">
                <a16:creationId xmlns:a16="http://schemas.microsoft.com/office/drawing/2014/main" id="{49E15A3D-41E9-7178-2396-4A70C09EEF5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1197FE8-F21F-BFDC-BB2E-99F4ACBB3BFB}"/>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425457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1AF45-7A03-1AC5-5ED6-810D5CDCB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260AD4F-7A1E-527C-5AD2-D540D29F2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8D606A3-1249-6AA4-8BFD-8DC0FB70A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15DBF-440A-4C68-9DC0-4911C46557AD}" type="datetimeFigureOut">
              <a:rPr lang="en-SG" smtClean="0"/>
              <a:t>13/6/24</a:t>
            </a:fld>
            <a:endParaRPr lang="en-SG"/>
          </a:p>
        </p:txBody>
      </p:sp>
      <p:sp>
        <p:nvSpPr>
          <p:cNvPr id="5" name="Footer Placeholder 4">
            <a:extLst>
              <a:ext uri="{FF2B5EF4-FFF2-40B4-BE49-F238E27FC236}">
                <a16:creationId xmlns:a16="http://schemas.microsoft.com/office/drawing/2014/main" id="{D68B8A3D-CFC5-76FA-C18B-CB782142D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593B1766-216B-3026-8B6C-FC87ECBCF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4F130-297E-4132-8F02-7D2F4B7377B4}" type="slidenum">
              <a:rPr lang="en-SG" smtClean="0"/>
              <a:t>‹#›</a:t>
            </a:fld>
            <a:endParaRPr lang="en-SG"/>
          </a:p>
        </p:txBody>
      </p:sp>
    </p:spTree>
    <p:extLst>
      <p:ext uri="{BB962C8B-B14F-4D97-AF65-F5344CB8AC3E}">
        <p14:creationId xmlns:p14="http://schemas.microsoft.com/office/powerpoint/2010/main" val="252637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87250044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2F574C-57F6-7F81-B26D-D50605136017}"/>
              </a:ext>
            </a:extLst>
          </p:cNvPr>
          <p:cNvSpPr txBox="1"/>
          <p:nvPr/>
        </p:nvSpPr>
        <p:spPr>
          <a:xfrm>
            <a:off x="193040" y="180598"/>
            <a:ext cx="3779520" cy="1121333"/>
          </a:xfrm>
          <a:prstGeom prst="rect">
            <a:avLst/>
          </a:prstGeom>
          <a:solidFill>
            <a:schemeClr val="tx1">
              <a:lumMod val="95000"/>
              <a:lumOff val="5000"/>
            </a:schemeClr>
          </a:solidFill>
          <a:ln>
            <a:solidFill>
              <a:schemeClr val="bg1">
                <a:lumMod val="65000"/>
              </a:schemeClr>
            </a:solidFill>
          </a:ln>
        </p:spPr>
        <p:txBody>
          <a:bodyPr wrap="square">
            <a:spAutoFit/>
          </a:bodyPr>
          <a:lstStyle/>
          <a:p>
            <a:pPr algn="ctr">
              <a:lnSpc>
                <a:spcPct val="115000"/>
              </a:lnSpc>
              <a:spcBef>
                <a:spcPts val="1200"/>
              </a:spcBef>
              <a:spcAft>
                <a:spcPts val="800"/>
              </a:spcAft>
            </a:pPr>
            <a:r>
              <a:rPr lang="ar-JO"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تضرع دانيال:</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800"/>
              </a:spcAft>
            </a:pPr>
            <a:r>
              <a:rPr lang="ar-JO"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صلاة النبوة</a:t>
            </a:r>
            <a:endParaRPr lang="en-SG"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258186-F7F8-60E2-85D0-1CABF141BDCD}"/>
              </a:ext>
            </a:extLst>
          </p:cNvPr>
          <p:cNvSpPr txBox="1"/>
          <p:nvPr/>
        </p:nvSpPr>
        <p:spPr>
          <a:xfrm>
            <a:off x="3048000" y="3578011"/>
            <a:ext cx="6096000" cy="991875"/>
          </a:xfrm>
          <a:prstGeom prst="rect">
            <a:avLst/>
          </a:prstGeom>
          <a:noFill/>
        </p:spPr>
        <p:txBody>
          <a:bodyPr wrap="square">
            <a:spAutoFit/>
          </a:bodyPr>
          <a:lstStyle/>
          <a:p>
            <a:pPr algn="ctr">
              <a:lnSpc>
                <a:spcPct val="115000"/>
              </a:lnSpc>
              <a:spcAft>
                <a:spcPts val="800"/>
              </a:spcAft>
            </a:pPr>
            <a:r>
              <a:rPr lang="ar-JO" sz="5400" b="1" dirty="0">
                <a:solidFill>
                  <a:schemeClr val="bg1"/>
                </a:solidFill>
                <a:latin typeface="Arial" panose="020B0604020202020204" pitchFamily="34" charset="0"/>
                <a:ea typeface="Calibri" panose="020F0502020204030204" pitchFamily="34" charset="0"/>
                <a:cs typeface="Arial" panose="020B0604020202020204" pitchFamily="34" charset="0"/>
              </a:rPr>
              <a:t>دانيال 9</a:t>
            </a:r>
            <a:endParaRPr lang="en-SG" sz="5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FE63E11-4C80-B700-72A2-A320C63D19B6}"/>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 جيم هارملينغ</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في كنيسة الطرق المتقاطعة الدولية سنغافورة •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 • مؤسسة الدراسات اللاهوتية الأردنية</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BibleStudyDownloads.org </a:t>
            </a:r>
          </a:p>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226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marL="0" marR="0" lvl="0" indent="0" algn="ctr" defTabSz="914400" rtl="1"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بدء الصلاة بإعلان الله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(9: 1-2)</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marL="0" marR="0" lvl="0" indent="0" algn="ctr" defTabSz="914400" rtl="0"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الإعتراف بالخطية أمام الله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(9: 3-14)</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1A7B972-A5E7-45D7-7E7C-6241095E945B}"/>
              </a:ext>
            </a:extLst>
          </p:cNvPr>
          <p:cNvSpPr txBox="1"/>
          <p:nvPr/>
        </p:nvSpPr>
        <p:spPr>
          <a:xfrm>
            <a:off x="1198880" y="2237241"/>
            <a:ext cx="8971280" cy="558743"/>
          </a:xfrm>
          <a:prstGeom prst="rect">
            <a:avLst/>
          </a:prstGeom>
          <a:solidFill>
            <a:schemeClr val="bg1"/>
          </a:solidFill>
        </p:spPr>
        <p:txBody>
          <a:bodyPr wrap="square">
            <a:spAutoFit/>
          </a:bodyPr>
          <a:lstStyle/>
          <a:p>
            <a:pPr marL="342900" marR="0" lvl="0" indent="-342900" algn="r" defTabSz="914400" rtl="1" eaLnBrk="1" fontAlgn="auto" latinLnBrk="0" hangingPunct="1">
              <a:lnSpc>
                <a:spcPct val="115000"/>
              </a:lnSpc>
              <a:spcBef>
                <a:spcPts val="1200"/>
              </a:spcBef>
              <a:spcAft>
                <a:spcPts val="800"/>
              </a:spcAft>
              <a:buClrTx/>
              <a:buSzTx/>
              <a:buFont typeface="Symbol" panose="05050102010706020507" pitchFamily="18" charset="2"/>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يبدأ الإعتراف بالخطية بإعلان شخصية الله المقدسة</a:t>
            </a:r>
            <a:endParaRPr kumimoji="0" lang="en-SG"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E46F4FB8-4BC5-7C78-FD3E-1F5F1EE23D5D}"/>
              </a:ext>
            </a:extLst>
          </p:cNvPr>
          <p:cNvSpPr txBox="1"/>
          <p:nvPr/>
        </p:nvSpPr>
        <p:spPr>
          <a:xfrm>
            <a:off x="1198880" y="2901713"/>
            <a:ext cx="7945120" cy="558743"/>
          </a:xfrm>
          <a:prstGeom prst="rect">
            <a:avLst/>
          </a:prstGeom>
          <a:solidFill>
            <a:schemeClr val="bg1"/>
          </a:solidFill>
        </p:spPr>
        <p:txBody>
          <a:bodyPr wrap="square">
            <a:spAutoFit/>
          </a:bodyPr>
          <a:lstStyle/>
          <a:p>
            <a:pPr marL="342900" lvl="0" indent="-342900" algn="r" rtl="1">
              <a:lnSpc>
                <a:spcPct val="115000"/>
              </a:lnSpc>
              <a:spcBef>
                <a:spcPts val="1200"/>
              </a:spcBef>
              <a:spcAft>
                <a:spcPts val="800"/>
              </a:spcAft>
              <a:buFont typeface="Symbol" panose="05050102010706020507" pitchFamily="18" charset="2"/>
              <a:buChar char=""/>
            </a:pPr>
            <a:r>
              <a:rPr lang="ar-JO" sz="2800" dirty="0">
                <a:solidFill>
                  <a:srgbClr val="000000"/>
                </a:solidFill>
                <a:latin typeface="Arial" panose="020B0604020202020204" pitchFamily="34" charset="0"/>
                <a:ea typeface="Calibri" panose="020F0502020204030204" pitchFamily="34" charset="0"/>
                <a:cs typeface="Arial" panose="020B0604020202020204" pitchFamily="34" charset="0"/>
              </a:rPr>
              <a:t>يشمل الإعتراف بالخطيئة الإعتراف اللفظي بالذنب</a:t>
            </a:r>
            <a:endParaRPr lang="en-SG"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348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FDFDA5-EC6A-8C80-8AD0-684C4727752D}"/>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9CF688AF-5CF6-65A4-FACF-D1A0737E7C26}"/>
              </a:ext>
            </a:extLst>
          </p:cNvPr>
          <p:cNvSpPr txBox="1"/>
          <p:nvPr/>
        </p:nvSpPr>
        <p:spPr>
          <a:xfrm>
            <a:off x="1310640" y="250486"/>
            <a:ext cx="9570720" cy="3520772"/>
          </a:xfrm>
          <a:prstGeom prst="rect">
            <a:avLst/>
          </a:prstGeom>
          <a:noFill/>
        </p:spPr>
        <p:txBody>
          <a:bodyPr wrap="square">
            <a:spAutoFit/>
          </a:bodyPr>
          <a:lstStyle/>
          <a:p>
            <a:pPr algn="ctr">
              <a:lnSpc>
                <a:spcPct val="115000"/>
              </a:lnSpc>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نجد أن دراسة النبوة دربت قلب دانيال وضميره؛ ولم يكن مهتماً بها فقط من وجهة نظر فكرية، إن مجرد حساب الأوقات والمواسم لا يمكن أن يرضي رجل الله المكرس هذا؛ ولكن عندما علم من كتابه المقدس أن الوقت قد اقترب لعودة شعب يهوذا إلى أرضهم، أثار ذلك أعماق نفسه، وأوقعه على ركبتيه ... أدرك دانيال ذلك عندما كان الله على وشك العمل، إذ يبدأ بتدريب شعبه حتى تسترد أرواحهم إذا ضلوا عنه؛ وهكذا ستأتي البركة عند إحضارهم إلى مكان دينونة الذات والإتضاع أمامه.</a:t>
            </a:r>
            <a:endParaRPr lang="en-SG"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ar-JO"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هـ. أ. إيرونسايد</a:t>
            </a:r>
            <a:endParaRPr lang="en-SG"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851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marL="0" marR="0" lvl="0" indent="0" algn="ctr" defTabSz="914400" rtl="1"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بدء الصلاة بإعلان الله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(9: 1-2)</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marL="0" marR="0" lvl="0" indent="0" algn="ctr" defTabSz="914400" rtl="0"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الإعتراف بالخطية أمام الله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(9: 3-14)</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C252CAE-E64C-6D52-B3A3-D4DFC469B1F6}"/>
              </a:ext>
            </a:extLst>
          </p:cNvPr>
          <p:cNvSpPr txBox="1"/>
          <p:nvPr/>
        </p:nvSpPr>
        <p:spPr>
          <a:xfrm>
            <a:off x="487680" y="2283981"/>
            <a:ext cx="8183354"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gn="ctr">
              <a:lnSpc>
                <a:spcPct val="115000"/>
              </a:lnSpc>
              <a:spcBef>
                <a:spcPts val="1200"/>
              </a:spcBef>
              <a:spcAft>
                <a:spcPts val="800"/>
              </a:spcAft>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طلب رحمته من أجل خطايانا </a:t>
            </a: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(9: 15-19)</a:t>
            </a:r>
            <a:endParaRPr lang="en-SG"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454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6DB3E1-1EB2-5B1A-963C-4D7DA29669AC}"/>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528FBE87-5453-D3F6-555C-350095C694AE}"/>
              </a:ext>
            </a:extLst>
          </p:cNvPr>
          <p:cNvSpPr txBox="1"/>
          <p:nvPr/>
        </p:nvSpPr>
        <p:spPr>
          <a:xfrm>
            <a:off x="1112520" y="408269"/>
            <a:ext cx="9966960" cy="4538743"/>
          </a:xfrm>
          <a:prstGeom prst="rect">
            <a:avLst/>
          </a:prstGeom>
          <a:noFill/>
        </p:spPr>
        <p:txBody>
          <a:bodyPr wrap="square">
            <a:spAutoFit/>
          </a:bodyPr>
          <a:lstStyle/>
          <a:p>
            <a:pPr algn="ctr">
              <a:lnSpc>
                <a:spcPct val="150000"/>
              </a:lnSpc>
            </a:pPr>
            <a:r>
              <a:rPr lang="ar-JO" sz="2800" dirty="0">
                <a:solidFill>
                  <a:schemeClr val="bg1"/>
                </a:solidFill>
                <a:effectLst/>
                <a:latin typeface="Times New Roman" panose="02020603050405020304" pitchFamily="18" charset="0"/>
                <a:ea typeface="Times New Roman" panose="02020603050405020304" pitchFamily="18" charset="0"/>
              </a:rPr>
              <a:t>فاسمع الآن صلاة عبدك وتضرعاته (17) </a:t>
            </a:r>
          </a:p>
          <a:p>
            <a:pPr algn="ctr">
              <a:lnSpc>
                <a:spcPct val="150000"/>
              </a:lnSpc>
            </a:pPr>
            <a:r>
              <a:rPr lang="ar-JO" sz="2800" dirty="0">
                <a:solidFill>
                  <a:schemeClr val="bg1"/>
                </a:solidFill>
                <a:effectLst/>
                <a:latin typeface="Times New Roman" panose="02020603050405020304" pitchFamily="18" charset="0"/>
                <a:ea typeface="Times New Roman" panose="02020603050405020304" pitchFamily="18" charset="0"/>
              </a:rPr>
              <a:t>وأضئ بوجهك على مقدسك (17).</a:t>
            </a:r>
          </a:p>
          <a:p>
            <a:pPr algn="ctr">
              <a:lnSpc>
                <a:spcPct val="150000"/>
              </a:lnSpc>
            </a:pPr>
            <a:r>
              <a:rPr lang="ar-JO" sz="2800" dirty="0">
                <a:solidFill>
                  <a:schemeClr val="bg1"/>
                </a:solidFill>
                <a:effectLst/>
                <a:latin typeface="Times New Roman" panose="02020603050405020304" pitchFamily="18" charset="0"/>
                <a:ea typeface="Times New Roman" panose="02020603050405020304" pitchFamily="18" charset="0"/>
              </a:rPr>
              <a:t>أمل أذنك يا إلهي واسمع (18) </a:t>
            </a:r>
          </a:p>
          <a:p>
            <a:pPr algn="ctr">
              <a:lnSpc>
                <a:spcPct val="150000"/>
              </a:lnSpc>
            </a:pPr>
            <a:r>
              <a:rPr lang="ar-JO" sz="2800" dirty="0">
                <a:solidFill>
                  <a:schemeClr val="bg1"/>
                </a:solidFill>
                <a:effectLst/>
                <a:latin typeface="Times New Roman" panose="02020603050405020304" pitchFamily="18" charset="0"/>
                <a:ea typeface="Times New Roman" panose="02020603050405020304" pitchFamily="18" charset="0"/>
              </a:rPr>
              <a:t>افتح عينيك وانظر خربنا (18) </a:t>
            </a:r>
          </a:p>
          <a:p>
            <a:pPr algn="ctr">
              <a:lnSpc>
                <a:spcPct val="150000"/>
              </a:lnSpc>
            </a:pPr>
            <a:r>
              <a:rPr lang="ar-JO" sz="2800" dirty="0">
                <a:solidFill>
                  <a:schemeClr val="bg1"/>
                </a:solidFill>
                <a:latin typeface="Times New Roman" panose="02020603050405020304" pitchFamily="18" charset="0"/>
                <a:ea typeface="Times New Roman" panose="02020603050405020304" pitchFamily="18" charset="0"/>
              </a:rPr>
              <a:t>ل</a:t>
            </a:r>
            <a:r>
              <a:rPr lang="ar-JO" sz="2800" dirty="0">
                <a:solidFill>
                  <a:schemeClr val="bg1"/>
                </a:solidFill>
                <a:effectLst/>
                <a:latin typeface="Times New Roman" panose="02020603050405020304" pitchFamily="18" charset="0"/>
                <a:ea typeface="Times New Roman" panose="02020603050405020304" pitchFamily="18" charset="0"/>
              </a:rPr>
              <a:t>أنه لا لأجل برنا نطرح تضرعاتنا أمام وجهك، بل لأجل مراحمك العظيمة (18)</a:t>
            </a:r>
          </a:p>
          <a:p>
            <a:pPr algn="ctr">
              <a:lnSpc>
                <a:spcPct val="150000"/>
              </a:lnSpc>
            </a:pPr>
            <a:r>
              <a:rPr lang="ar-JO" sz="2800" dirty="0">
                <a:solidFill>
                  <a:schemeClr val="bg1"/>
                </a:solidFill>
                <a:effectLst/>
                <a:latin typeface="Times New Roman" panose="02020603050405020304" pitchFamily="18" charset="0"/>
                <a:ea typeface="Times New Roman" panose="02020603050405020304" pitchFamily="18" charset="0"/>
              </a:rPr>
              <a:t>يا سيد اسمع. يا سيد اغفر. يا سيد أصغ واصنع (19)</a:t>
            </a:r>
          </a:p>
          <a:p>
            <a:pPr algn="ctr">
              <a:lnSpc>
                <a:spcPct val="150000"/>
              </a:lnSpc>
            </a:pPr>
            <a:r>
              <a:rPr lang="ar-JO" sz="2800" dirty="0">
                <a:solidFill>
                  <a:schemeClr val="bg1"/>
                </a:solidFill>
                <a:effectLst/>
                <a:latin typeface="Times New Roman" panose="02020603050405020304" pitchFamily="18" charset="0"/>
                <a:ea typeface="Times New Roman" panose="02020603050405020304" pitchFamily="18" charset="0"/>
              </a:rPr>
              <a:t> لا تؤخر من أجل نفسك يا إلهي، لأن اسمك دعي على مدينتك وعلى شعبك (19)</a:t>
            </a:r>
            <a:r>
              <a:rPr lang="en-US" sz="2800" dirty="0">
                <a:solidFill>
                  <a:schemeClr val="bg1"/>
                </a:solidFill>
                <a:effectLst/>
                <a:latin typeface="Times New Roman" panose="02020603050405020304" pitchFamily="18" charset="0"/>
                <a:ea typeface="Times New Roman" panose="02020603050405020304" pitchFamily="18" charset="0"/>
              </a:rPr>
              <a:t> </a:t>
            </a:r>
            <a:endParaRPr lang="en-SG"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557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757AE-BC7C-3547-1C33-08B38B5208ED}"/>
              </a:ext>
            </a:extLst>
          </p:cNvPr>
          <p:cNvSpPr txBox="1"/>
          <p:nvPr/>
        </p:nvSpPr>
        <p:spPr>
          <a:xfrm>
            <a:off x="2829560" y="1594470"/>
            <a:ext cx="6532880" cy="2586542"/>
          </a:xfrm>
          <a:prstGeom prst="rect">
            <a:avLst/>
          </a:prstGeom>
          <a:noFill/>
          <a:ln>
            <a:solidFill>
              <a:schemeClr val="accent4">
                <a:lumMod val="60000"/>
                <a:lumOff val="40000"/>
              </a:schemeClr>
            </a:solidFill>
          </a:ln>
        </p:spPr>
        <p:txBody>
          <a:bodyPr wrap="square">
            <a:spAutoFit/>
          </a:bodyPr>
          <a:lstStyle/>
          <a:p>
            <a:pPr algn="ctr">
              <a:lnSpc>
                <a:spcPct val="115000"/>
              </a:lnSpc>
              <a:spcBef>
                <a:spcPts val="1200"/>
              </a:spcBef>
            </a:pPr>
            <a:r>
              <a:rPr lang="ar-JO" sz="3600" dirty="0">
                <a:solidFill>
                  <a:srgbClr val="000000"/>
                </a:solidFill>
                <a:effectLst/>
                <a:latin typeface="Arial" panose="020B0604020202020204" pitchFamily="34" charset="0"/>
                <a:ea typeface="Arial Unicode MS"/>
                <a:cs typeface="Arial" panose="020B0604020202020204" pitchFamily="34" charset="0"/>
              </a:rPr>
              <a:t>الفكرة هي أن إسرائيل ليست في وضع يسمح لها بإصلاح العلاقة، وأن حجتها الوحيدة الممكنة هي شخصية الله.</a:t>
            </a:r>
            <a:endParaRPr lang="en-SG" sz="3600" dirty="0">
              <a:solidFill>
                <a:srgbClr val="000000"/>
              </a:solidFill>
              <a:effectLst/>
              <a:latin typeface="Arial" panose="020B0604020202020204" pitchFamily="34" charset="0"/>
              <a:ea typeface="Arial Unicode MS"/>
              <a:cs typeface="Arial" panose="020B0604020202020204" pitchFamily="34" charset="0"/>
            </a:endParaRPr>
          </a:p>
          <a:p>
            <a:pPr algn="ctr">
              <a:lnSpc>
                <a:spcPct val="115000"/>
              </a:lnSpc>
            </a:pPr>
            <a:r>
              <a:rPr lang="ar-JO" sz="3600" b="1" dirty="0">
                <a:solidFill>
                  <a:srgbClr val="000000"/>
                </a:solidFill>
                <a:latin typeface="Arial" panose="020B0604020202020204" pitchFamily="34" charset="0"/>
                <a:ea typeface="Arial Unicode MS"/>
                <a:cs typeface="Arial" panose="020B0604020202020204" pitchFamily="34" charset="0"/>
              </a:rPr>
              <a:t>جويس بالدوين</a:t>
            </a:r>
            <a:endParaRPr lang="en-SG" sz="3600" dirty="0">
              <a:solidFill>
                <a:srgbClr val="000000"/>
              </a:solidFill>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267245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marL="0" marR="0" lvl="0" indent="0" algn="ctr" defTabSz="914400" rtl="1"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بدء الصلاة بإعلان الله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(9: 1-2)</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marL="0" marR="0" lvl="0" indent="0" algn="ctr" defTabSz="914400" rtl="0"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الإعتراف بالخطية أمام الله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(9: 3-14)</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C252CAE-E64C-6D52-B3A3-D4DFC469B1F6}"/>
              </a:ext>
            </a:extLst>
          </p:cNvPr>
          <p:cNvSpPr txBox="1"/>
          <p:nvPr/>
        </p:nvSpPr>
        <p:spPr>
          <a:xfrm>
            <a:off x="487679" y="2283981"/>
            <a:ext cx="7782559"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marL="0" marR="0" lvl="0" indent="0" algn="ctr" defTabSz="914400" rtl="0"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طلب رحمته من أجل خطايانا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(9: 15-19)</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31A5AD9-7ED9-D0E2-FD2E-E863C599B1B1}"/>
              </a:ext>
            </a:extLst>
          </p:cNvPr>
          <p:cNvSpPr txBox="1"/>
          <p:nvPr/>
        </p:nvSpPr>
        <p:spPr>
          <a:xfrm>
            <a:off x="487680" y="3123201"/>
            <a:ext cx="7782560" cy="547650"/>
          </a:xfrm>
          <a:prstGeom prst="rect">
            <a:avLst/>
          </a:prstGeom>
          <a:solidFill>
            <a:schemeClr val="tx1"/>
          </a:solidFill>
          <a:ln>
            <a:solidFill>
              <a:schemeClr val="bg1">
                <a:lumMod val="75000"/>
              </a:schemeClr>
            </a:solidFill>
          </a:ln>
        </p:spPr>
        <p:txBody>
          <a:bodyPr wrap="square">
            <a:spAutoFit/>
          </a:bodyPr>
          <a:lstStyle/>
          <a:p>
            <a:pPr algn="ctr">
              <a:lnSpc>
                <a:spcPct val="115000"/>
              </a:lnSpc>
            </a:pPr>
            <a:r>
              <a:rPr lang="ar-JO" sz="2800" b="1" dirty="0">
                <a:solidFill>
                  <a:schemeClr val="bg1"/>
                </a:solidFill>
                <a:latin typeface="Calibri" panose="020F0502020204030204" pitchFamily="34" charset="0"/>
                <a:ea typeface="Times New Roman" panose="02020603050405020304" pitchFamily="18" charset="0"/>
              </a:rPr>
              <a:t>الحصول على الرجاء في استجابة صلاتنا </a:t>
            </a:r>
            <a:r>
              <a:rPr lang="ar-JO" sz="2800" dirty="0">
                <a:solidFill>
                  <a:schemeClr val="bg1"/>
                </a:solidFill>
                <a:latin typeface="Calibri" panose="020F0502020204030204" pitchFamily="34" charset="0"/>
                <a:ea typeface="Times New Roman" panose="02020603050405020304" pitchFamily="18" charset="0"/>
              </a:rPr>
              <a:t>(9: 20-27)</a:t>
            </a:r>
            <a:endParaRPr lang="en-SG"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694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Daniel's 70 Weeks - Heavenview UPC">
            <a:extLst>
              <a:ext uri="{FF2B5EF4-FFF2-40B4-BE49-F238E27FC236}">
                <a16:creationId xmlns:a16="http://schemas.microsoft.com/office/drawing/2014/main" id="{916078F0-FDF1-0547-4E06-D120951F6A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01" r="1" b="731"/>
          <a:stretch/>
        </p:blipFill>
        <p:spPr bwMode="auto">
          <a:xfrm>
            <a:off x="1280667" y="677668"/>
            <a:ext cx="9630666" cy="541725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13"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Oval 16">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68E36A55-91BF-7A44-DC4B-DE51E698B1A0}"/>
              </a:ext>
            </a:extLst>
          </p:cNvPr>
          <p:cNvSpPr txBox="1"/>
          <p:nvPr/>
        </p:nvSpPr>
        <p:spPr>
          <a:xfrm>
            <a:off x="4521200" y="2098408"/>
            <a:ext cx="3149600" cy="1341586"/>
          </a:xfrm>
          <a:prstGeom prst="rect">
            <a:avLst/>
          </a:prstGeom>
          <a:solidFill>
            <a:schemeClr val="tx1"/>
          </a:solidFill>
        </p:spPr>
        <p:txBody>
          <a:bodyPr wrap="square">
            <a:spAutoFit/>
          </a:bodyPr>
          <a:lstStyle/>
          <a:p>
            <a:pPr algn="ctr">
              <a:lnSpc>
                <a:spcPct val="115000"/>
              </a:lnSpc>
            </a:pPr>
            <a:r>
              <a:rPr lang="ar-JO" sz="2400" b="1" dirty="0">
                <a:solidFill>
                  <a:schemeClr val="bg1"/>
                </a:solidFill>
                <a:latin typeface="Arial" panose="020B0604020202020204" pitchFamily="34" charset="0"/>
                <a:ea typeface="Arial Unicode MS"/>
                <a:cs typeface="Arial" panose="020B0604020202020204" pitchFamily="34" charset="0"/>
              </a:rPr>
              <a:t>7 أسابيع = 49 سنة</a:t>
            </a:r>
            <a:endParaRPr lang="en-US" sz="2400" b="1" dirty="0">
              <a:solidFill>
                <a:schemeClr val="bg1"/>
              </a:solidFill>
              <a:latin typeface="Arial" panose="020B0604020202020204" pitchFamily="34" charset="0"/>
              <a:ea typeface="Arial Unicode MS"/>
              <a:cs typeface="Arial" panose="020B0604020202020204" pitchFamily="34" charset="0"/>
            </a:endParaRPr>
          </a:p>
          <a:p>
            <a:pPr algn="ctr">
              <a:lnSpc>
                <a:spcPct val="115000"/>
              </a:lnSpc>
            </a:pPr>
            <a:r>
              <a:rPr lang="ar-SA" sz="2400" b="1" dirty="0">
                <a:solidFill>
                  <a:schemeClr val="bg1"/>
                </a:solidFill>
                <a:latin typeface="Arial" panose="020B0604020202020204" pitchFamily="34" charset="0"/>
                <a:ea typeface="Arial Unicode MS"/>
                <a:cs typeface="Arial" panose="020B0604020202020204" pitchFamily="34" charset="0"/>
              </a:rPr>
              <a:t>62 أسبوع = 434 سنة</a:t>
            </a:r>
            <a:endParaRPr lang="en-US" sz="2400" b="1" dirty="0">
              <a:solidFill>
                <a:schemeClr val="bg1"/>
              </a:solidFill>
              <a:effectLst/>
              <a:latin typeface="Arial" panose="020B0604020202020204" pitchFamily="34" charset="0"/>
              <a:ea typeface="Arial Unicode MS"/>
              <a:cs typeface="Arial" panose="020B0604020202020204" pitchFamily="34" charset="0"/>
            </a:endParaRPr>
          </a:p>
          <a:p>
            <a:pPr algn="ctr">
              <a:lnSpc>
                <a:spcPct val="115000"/>
              </a:lnSpc>
            </a:pPr>
            <a:r>
              <a:rPr lang="ar-SA" sz="2400" b="1" dirty="0">
                <a:solidFill>
                  <a:schemeClr val="bg1"/>
                </a:solidFill>
                <a:latin typeface="Arial" panose="020B0604020202020204" pitchFamily="34" charset="0"/>
                <a:ea typeface="Arial Unicode MS"/>
                <a:cs typeface="Arial" panose="020B0604020202020204" pitchFamily="34" charset="0"/>
              </a:rPr>
              <a:t>أسبوع واحد = 7 سنوات</a:t>
            </a:r>
          </a:p>
        </p:txBody>
      </p:sp>
      <p:sp>
        <p:nvSpPr>
          <p:cNvPr id="3" name="TextBox 2">
            <a:extLst>
              <a:ext uri="{FF2B5EF4-FFF2-40B4-BE49-F238E27FC236}">
                <a16:creationId xmlns:a16="http://schemas.microsoft.com/office/drawing/2014/main" id="{16B3AAF7-D171-C33A-3C96-335E7FD3DAB2}"/>
              </a:ext>
            </a:extLst>
          </p:cNvPr>
          <p:cNvSpPr txBox="1"/>
          <p:nvPr/>
        </p:nvSpPr>
        <p:spPr>
          <a:xfrm>
            <a:off x="4206240" y="845578"/>
            <a:ext cx="3779520" cy="480901"/>
          </a:xfrm>
          <a:prstGeom prst="rect">
            <a:avLst/>
          </a:prstGeom>
          <a:solidFill>
            <a:schemeClr val="bg1"/>
          </a:solidFill>
        </p:spPr>
        <p:txBody>
          <a:bodyPr wrap="square">
            <a:spAutoFit/>
          </a:bodyPr>
          <a:lstStyle/>
          <a:p>
            <a:pPr algn="ctr">
              <a:lnSpc>
                <a:spcPct val="115000"/>
              </a:lnSpc>
              <a:spcBef>
                <a:spcPts val="1200"/>
              </a:spcBef>
            </a:pPr>
            <a:r>
              <a:rPr lang="ar-JO" sz="2400" b="1" dirty="0">
                <a:solidFill>
                  <a:srgbClr val="000000"/>
                </a:solidFill>
                <a:effectLst/>
                <a:latin typeface="Arial" panose="020B0604020202020204" pitchFamily="34" charset="0"/>
                <a:ea typeface="Arial Unicode MS"/>
                <a:cs typeface="Arial" panose="020B0604020202020204" pitchFamily="34" charset="0"/>
              </a:rPr>
              <a:t>70 أسبوعاً = 70 سبعة</a:t>
            </a:r>
          </a:p>
        </p:txBody>
      </p:sp>
      <p:sp>
        <p:nvSpPr>
          <p:cNvPr id="5" name="TextBox 4">
            <a:extLst>
              <a:ext uri="{FF2B5EF4-FFF2-40B4-BE49-F238E27FC236}">
                <a16:creationId xmlns:a16="http://schemas.microsoft.com/office/drawing/2014/main" id="{36775989-D621-9469-8645-7BC3E06C08B1}"/>
              </a:ext>
            </a:extLst>
          </p:cNvPr>
          <p:cNvSpPr txBox="1"/>
          <p:nvPr/>
        </p:nvSpPr>
        <p:spPr>
          <a:xfrm>
            <a:off x="3982840" y="1458138"/>
            <a:ext cx="4104640" cy="480901"/>
          </a:xfrm>
          <a:prstGeom prst="rect">
            <a:avLst/>
          </a:prstGeom>
          <a:solidFill>
            <a:schemeClr val="bg1"/>
          </a:solidFill>
        </p:spPr>
        <p:txBody>
          <a:bodyPr wrap="square">
            <a:spAutoFit/>
          </a:bodyPr>
          <a:lstStyle/>
          <a:p>
            <a:pPr algn="ctr">
              <a:lnSpc>
                <a:spcPct val="115000"/>
              </a:lnSpc>
              <a:spcBef>
                <a:spcPts val="1200"/>
              </a:spcBef>
            </a:pPr>
            <a:r>
              <a:rPr lang="ar-JO" sz="2400" b="1" dirty="0">
                <a:solidFill>
                  <a:srgbClr val="000000"/>
                </a:solidFill>
                <a:latin typeface="Arial" panose="020B0604020202020204" pitchFamily="34" charset="0"/>
                <a:ea typeface="Arial Unicode MS"/>
                <a:cs typeface="Arial" panose="020B0604020202020204" pitchFamily="34" charset="0"/>
              </a:rPr>
              <a:t>70 أسبوع سنوات = 490 سنة</a:t>
            </a:r>
            <a:endParaRPr lang="en-SG" sz="2400" b="1" dirty="0">
              <a:solidFill>
                <a:srgbClr val="000000"/>
              </a:solidFill>
              <a:effectLst/>
              <a:latin typeface="Arial" panose="020B0604020202020204" pitchFamily="34" charset="0"/>
              <a:ea typeface="Arial Unicode MS"/>
              <a:cs typeface="Arial" panose="020B0604020202020204" pitchFamily="34" charset="0"/>
            </a:endParaRPr>
          </a:p>
        </p:txBody>
      </p:sp>
      <p:sp>
        <p:nvSpPr>
          <p:cNvPr id="4" name="TextBox 3">
            <a:extLst>
              <a:ext uri="{FF2B5EF4-FFF2-40B4-BE49-F238E27FC236}">
                <a16:creationId xmlns:a16="http://schemas.microsoft.com/office/drawing/2014/main" id="{3B524F60-D4EF-715A-6ACE-8141BFB45B43}"/>
              </a:ext>
            </a:extLst>
          </p:cNvPr>
          <p:cNvSpPr txBox="1"/>
          <p:nvPr/>
        </p:nvSpPr>
        <p:spPr>
          <a:xfrm>
            <a:off x="2030241" y="4775258"/>
            <a:ext cx="8489091" cy="969264"/>
          </a:xfrm>
          <a:prstGeom prst="rect">
            <a:avLst/>
          </a:prstGeom>
          <a:solidFill>
            <a:srgbClr val="4C492C"/>
          </a:solidFill>
        </p:spPr>
        <p:txBody>
          <a:bodyPr wrap="square" anchor="ctr">
            <a:spAutoFit/>
          </a:bodyPr>
          <a:lstStyle/>
          <a:p>
            <a:pPr algn="ctr">
              <a:lnSpc>
                <a:spcPct val="115000"/>
              </a:lnSpc>
              <a:spcBef>
                <a:spcPts val="1200"/>
              </a:spcBef>
            </a:pPr>
            <a:r>
              <a:rPr lang="ar-JO" sz="5400" b="1" dirty="0">
                <a:solidFill>
                  <a:schemeClr val="bg1"/>
                </a:solidFill>
                <a:effectLst/>
                <a:latin typeface="Arial" panose="020B0604020202020204" pitchFamily="34" charset="0"/>
                <a:ea typeface="Arial Unicode MS"/>
                <a:cs typeface="Arial" panose="020B0604020202020204" pitchFamily="34" charset="0"/>
              </a:rPr>
              <a:t>السبعون أسبوعاً في دانيال</a:t>
            </a:r>
          </a:p>
        </p:txBody>
      </p:sp>
    </p:spTree>
    <p:extLst>
      <p:ext uri="{BB962C8B-B14F-4D97-AF65-F5344CB8AC3E}">
        <p14:creationId xmlns:p14="http://schemas.microsoft.com/office/powerpoint/2010/main" val="110599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Daniel's 70 Weeks - Heavenview UPC">
            <a:extLst>
              <a:ext uri="{FF2B5EF4-FFF2-40B4-BE49-F238E27FC236}">
                <a16:creationId xmlns:a16="http://schemas.microsoft.com/office/drawing/2014/main" id="{916078F0-FDF1-0547-4E06-D120951F6A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01" r="1" b="731"/>
          <a:stretch/>
        </p:blipFill>
        <p:spPr bwMode="auto">
          <a:xfrm>
            <a:off x="1280667" y="677668"/>
            <a:ext cx="9630666" cy="541725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13"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Oval 16">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AFCB3E4F-4578-8CF6-B541-1600FBDB80D6}"/>
              </a:ext>
            </a:extLst>
          </p:cNvPr>
          <p:cNvSpPr txBox="1"/>
          <p:nvPr/>
        </p:nvSpPr>
        <p:spPr>
          <a:xfrm>
            <a:off x="4206240" y="845578"/>
            <a:ext cx="3779520" cy="480901"/>
          </a:xfrm>
          <a:prstGeom prst="rect">
            <a:avLst/>
          </a:prstGeom>
          <a:solidFill>
            <a:schemeClr val="bg1"/>
          </a:solidFill>
        </p:spPr>
        <p:txBody>
          <a:bodyPr wrap="square">
            <a:spAutoFit/>
          </a:bodyPr>
          <a:lstStyle/>
          <a:p>
            <a:pPr algn="ctr">
              <a:lnSpc>
                <a:spcPct val="115000"/>
              </a:lnSpc>
              <a:spcBef>
                <a:spcPts val="1200"/>
              </a:spcBef>
            </a:pPr>
            <a:r>
              <a:rPr lang="ar-JO" sz="2400" b="1" dirty="0">
                <a:solidFill>
                  <a:srgbClr val="000000"/>
                </a:solidFill>
                <a:effectLst/>
                <a:latin typeface="Arial" panose="020B0604020202020204" pitchFamily="34" charset="0"/>
                <a:ea typeface="Arial Unicode MS"/>
                <a:cs typeface="Arial" panose="020B0604020202020204" pitchFamily="34" charset="0"/>
              </a:rPr>
              <a:t>70 أسبوعاً = 70 سبعة</a:t>
            </a:r>
          </a:p>
        </p:txBody>
      </p:sp>
      <p:sp>
        <p:nvSpPr>
          <p:cNvPr id="6" name="TextBox 5">
            <a:extLst>
              <a:ext uri="{FF2B5EF4-FFF2-40B4-BE49-F238E27FC236}">
                <a16:creationId xmlns:a16="http://schemas.microsoft.com/office/drawing/2014/main" id="{9CA06554-5F5D-8CCB-B549-72B5FF11982C}"/>
              </a:ext>
            </a:extLst>
          </p:cNvPr>
          <p:cNvSpPr txBox="1"/>
          <p:nvPr/>
        </p:nvSpPr>
        <p:spPr>
          <a:xfrm>
            <a:off x="3982840" y="1458138"/>
            <a:ext cx="4104640" cy="480901"/>
          </a:xfrm>
          <a:prstGeom prst="rect">
            <a:avLst/>
          </a:prstGeom>
          <a:solidFill>
            <a:schemeClr val="bg1"/>
          </a:solidFill>
        </p:spPr>
        <p:txBody>
          <a:bodyPr wrap="square">
            <a:spAutoFit/>
          </a:bodyPr>
          <a:lstStyle/>
          <a:p>
            <a:pPr algn="ctr">
              <a:lnSpc>
                <a:spcPct val="115000"/>
              </a:lnSpc>
              <a:spcBef>
                <a:spcPts val="1200"/>
              </a:spcBef>
            </a:pPr>
            <a:r>
              <a:rPr lang="ar-JO" sz="2400" b="1" dirty="0">
                <a:solidFill>
                  <a:srgbClr val="000000"/>
                </a:solidFill>
                <a:latin typeface="Arial" panose="020B0604020202020204" pitchFamily="34" charset="0"/>
                <a:ea typeface="Arial Unicode MS"/>
                <a:cs typeface="Arial" panose="020B0604020202020204" pitchFamily="34" charset="0"/>
              </a:rPr>
              <a:t>70 أسبوع سنوات = 490 سنة</a:t>
            </a:r>
            <a:endParaRPr lang="en-SG" sz="2400" b="1" dirty="0">
              <a:solidFill>
                <a:srgbClr val="000000"/>
              </a:solidFill>
              <a:effectLst/>
              <a:latin typeface="Arial" panose="020B0604020202020204" pitchFamily="34" charset="0"/>
              <a:ea typeface="Arial Unicode MS"/>
              <a:cs typeface="Arial" panose="020B0604020202020204" pitchFamily="34" charset="0"/>
            </a:endParaRPr>
          </a:p>
        </p:txBody>
      </p:sp>
      <p:sp>
        <p:nvSpPr>
          <p:cNvPr id="14" name="TextBox 13">
            <a:extLst>
              <a:ext uri="{FF2B5EF4-FFF2-40B4-BE49-F238E27FC236}">
                <a16:creationId xmlns:a16="http://schemas.microsoft.com/office/drawing/2014/main" id="{68E36A55-91BF-7A44-DC4B-DE51E698B1A0}"/>
              </a:ext>
            </a:extLst>
          </p:cNvPr>
          <p:cNvSpPr txBox="1"/>
          <p:nvPr/>
        </p:nvSpPr>
        <p:spPr>
          <a:xfrm>
            <a:off x="1476667" y="2161469"/>
            <a:ext cx="2658453" cy="489749"/>
          </a:xfrm>
          <a:prstGeom prst="rect">
            <a:avLst/>
          </a:prstGeom>
          <a:solidFill>
            <a:schemeClr val="tx1"/>
          </a:solidFill>
        </p:spPr>
        <p:txBody>
          <a:bodyPr wrap="square">
            <a:spAutoFit/>
          </a:bodyPr>
          <a:lstStyle/>
          <a:p>
            <a:pPr algn="ctr">
              <a:lnSpc>
                <a:spcPct val="115000"/>
              </a:lnSpc>
            </a:pPr>
            <a:r>
              <a:rPr lang="ar-JO" sz="2400" b="1" dirty="0">
                <a:solidFill>
                  <a:schemeClr val="bg1"/>
                </a:solidFill>
                <a:latin typeface="Arial" panose="020B0604020202020204" pitchFamily="34" charset="0"/>
                <a:ea typeface="Arial Unicode MS"/>
                <a:cs typeface="Arial" panose="020B0604020202020204" pitchFamily="34" charset="0"/>
              </a:rPr>
              <a:t>7 أسابيع = 49 سنة</a:t>
            </a:r>
            <a:endParaRPr lang="en-US" sz="2400" b="1" dirty="0">
              <a:solidFill>
                <a:schemeClr val="bg1"/>
              </a:solidFill>
              <a:effectLst/>
              <a:latin typeface="Arial" panose="020B0604020202020204" pitchFamily="34" charset="0"/>
              <a:ea typeface="Arial Unicode MS"/>
              <a:cs typeface="Arial" panose="020B0604020202020204" pitchFamily="34" charset="0"/>
            </a:endParaRPr>
          </a:p>
        </p:txBody>
      </p:sp>
      <p:sp>
        <p:nvSpPr>
          <p:cNvPr id="10" name="TextBox 9">
            <a:extLst>
              <a:ext uri="{FF2B5EF4-FFF2-40B4-BE49-F238E27FC236}">
                <a16:creationId xmlns:a16="http://schemas.microsoft.com/office/drawing/2014/main" id="{8C52D4A5-F624-F7A8-E537-0EBB74080E68}"/>
              </a:ext>
            </a:extLst>
          </p:cNvPr>
          <p:cNvSpPr txBox="1"/>
          <p:nvPr/>
        </p:nvSpPr>
        <p:spPr>
          <a:xfrm>
            <a:off x="4206240" y="2161469"/>
            <a:ext cx="4206240" cy="489749"/>
          </a:xfrm>
          <a:prstGeom prst="rect">
            <a:avLst/>
          </a:prstGeom>
          <a:solidFill>
            <a:srgbClr val="700000"/>
          </a:solidFill>
        </p:spPr>
        <p:txBody>
          <a:bodyPr wrap="square">
            <a:spAutoFit/>
          </a:bodyPr>
          <a:lstStyle/>
          <a:p>
            <a:pPr algn="ctr">
              <a:lnSpc>
                <a:spcPct val="115000"/>
              </a:lnSpc>
              <a:spcBef>
                <a:spcPts val="1200"/>
              </a:spcBef>
            </a:pPr>
            <a:r>
              <a:rPr lang="ar-JO" sz="2400" dirty="0">
                <a:solidFill>
                  <a:schemeClr val="bg1"/>
                </a:solidFill>
                <a:effectLst/>
                <a:latin typeface="Arial" panose="020B0604020202020204" pitchFamily="34" charset="0"/>
                <a:ea typeface="Arial Unicode MS"/>
                <a:cs typeface="Arial" panose="020B0604020202020204" pitchFamily="34" charset="0"/>
              </a:rPr>
              <a:t>إعادة بناء أورشليم والهيكل</a:t>
            </a:r>
            <a:endParaRPr lang="en-SG" sz="2400" dirty="0">
              <a:solidFill>
                <a:schemeClr val="bg1"/>
              </a:solidFill>
              <a:effectLst/>
              <a:latin typeface="Arial" panose="020B0604020202020204" pitchFamily="34" charset="0"/>
              <a:ea typeface="Arial Unicode MS"/>
              <a:cs typeface="Arial" panose="020B0604020202020204" pitchFamily="34" charset="0"/>
            </a:endParaRPr>
          </a:p>
        </p:txBody>
      </p:sp>
      <p:sp>
        <p:nvSpPr>
          <p:cNvPr id="12" name="TextBox 11">
            <a:extLst>
              <a:ext uri="{FF2B5EF4-FFF2-40B4-BE49-F238E27FC236}">
                <a16:creationId xmlns:a16="http://schemas.microsoft.com/office/drawing/2014/main" id="{74030956-0370-1561-D50D-B4AD96C009FC}"/>
              </a:ext>
            </a:extLst>
          </p:cNvPr>
          <p:cNvSpPr txBox="1"/>
          <p:nvPr/>
        </p:nvSpPr>
        <p:spPr>
          <a:xfrm>
            <a:off x="1476667" y="2712019"/>
            <a:ext cx="2932773" cy="489749"/>
          </a:xfrm>
          <a:prstGeom prst="rect">
            <a:avLst/>
          </a:prstGeom>
          <a:solidFill>
            <a:schemeClr val="tx1"/>
          </a:solidFill>
        </p:spPr>
        <p:txBody>
          <a:bodyPr wrap="square">
            <a:spAutoFit/>
          </a:bodyPr>
          <a:lstStyle/>
          <a:p>
            <a:pPr algn="ctr">
              <a:lnSpc>
                <a:spcPct val="115000"/>
              </a:lnSpc>
            </a:pPr>
            <a:r>
              <a:rPr lang="ar-JO" sz="2400" b="1" dirty="0">
                <a:solidFill>
                  <a:schemeClr val="bg1"/>
                </a:solidFill>
                <a:latin typeface="Arial" panose="020B0604020202020204" pitchFamily="34" charset="0"/>
                <a:ea typeface="Arial Unicode MS"/>
                <a:cs typeface="Arial" panose="020B0604020202020204" pitchFamily="34" charset="0"/>
              </a:rPr>
              <a:t>62 أسبوع = 434 سنة</a:t>
            </a:r>
            <a:endParaRPr lang="en-US" sz="2400" b="1" dirty="0">
              <a:solidFill>
                <a:schemeClr val="bg1"/>
              </a:solidFill>
              <a:effectLst/>
              <a:latin typeface="Arial" panose="020B0604020202020204" pitchFamily="34" charset="0"/>
              <a:ea typeface="Arial Unicode MS"/>
              <a:cs typeface="Arial" panose="020B0604020202020204" pitchFamily="34" charset="0"/>
            </a:endParaRPr>
          </a:p>
        </p:txBody>
      </p:sp>
      <p:sp>
        <p:nvSpPr>
          <p:cNvPr id="18" name="TextBox 17">
            <a:extLst>
              <a:ext uri="{FF2B5EF4-FFF2-40B4-BE49-F238E27FC236}">
                <a16:creationId xmlns:a16="http://schemas.microsoft.com/office/drawing/2014/main" id="{259FFBA0-B2C6-B7D7-FB31-0C3FF5002A2F}"/>
              </a:ext>
            </a:extLst>
          </p:cNvPr>
          <p:cNvSpPr txBox="1"/>
          <p:nvPr/>
        </p:nvSpPr>
        <p:spPr>
          <a:xfrm>
            <a:off x="4497413" y="2722179"/>
            <a:ext cx="6197600" cy="905633"/>
          </a:xfrm>
          <a:prstGeom prst="rect">
            <a:avLst/>
          </a:prstGeom>
          <a:solidFill>
            <a:srgbClr val="700000"/>
          </a:solidFill>
        </p:spPr>
        <p:txBody>
          <a:bodyPr wrap="square">
            <a:spAutoFit/>
          </a:bodyPr>
          <a:lstStyle/>
          <a:p>
            <a:pPr algn="ctr">
              <a:lnSpc>
                <a:spcPct val="115000"/>
              </a:lnSpc>
              <a:spcBef>
                <a:spcPts val="1200"/>
              </a:spcBef>
            </a:pPr>
            <a:r>
              <a:rPr lang="ar-JO" sz="2400" dirty="0">
                <a:solidFill>
                  <a:schemeClr val="bg1"/>
                </a:solidFill>
                <a:latin typeface="Arial" panose="020B0604020202020204" pitchFamily="34" charset="0"/>
                <a:ea typeface="Arial Unicode MS"/>
                <a:cs typeface="Arial" panose="020B0604020202020204" pitchFamily="34" charset="0"/>
              </a:rPr>
              <a:t>مجيء المسيح عند الدخول الإنتصاري وموته؛              روما تدمر المعبد</a:t>
            </a:r>
            <a:endParaRPr lang="en-SG" sz="2400" dirty="0">
              <a:solidFill>
                <a:schemeClr val="bg1"/>
              </a:solidFill>
              <a:effectLst/>
              <a:latin typeface="Arial" panose="020B0604020202020204" pitchFamily="34" charset="0"/>
              <a:ea typeface="Arial Unicode MS"/>
              <a:cs typeface="Arial" panose="020B0604020202020204" pitchFamily="34" charset="0"/>
            </a:endParaRPr>
          </a:p>
        </p:txBody>
      </p:sp>
      <p:sp>
        <p:nvSpPr>
          <p:cNvPr id="20" name="TextBox 19">
            <a:extLst>
              <a:ext uri="{FF2B5EF4-FFF2-40B4-BE49-F238E27FC236}">
                <a16:creationId xmlns:a16="http://schemas.microsoft.com/office/drawing/2014/main" id="{1B99A1D2-FDC8-8C50-798D-2631615F1165}"/>
              </a:ext>
            </a:extLst>
          </p:cNvPr>
          <p:cNvSpPr txBox="1"/>
          <p:nvPr/>
        </p:nvSpPr>
        <p:spPr>
          <a:xfrm>
            <a:off x="1280667" y="3697539"/>
            <a:ext cx="2702173" cy="489749"/>
          </a:xfrm>
          <a:prstGeom prst="rect">
            <a:avLst/>
          </a:prstGeom>
          <a:solidFill>
            <a:schemeClr val="tx1"/>
          </a:solidFill>
        </p:spPr>
        <p:txBody>
          <a:bodyPr wrap="square">
            <a:spAutoFit/>
          </a:bodyPr>
          <a:lstStyle/>
          <a:p>
            <a:pPr>
              <a:lnSpc>
                <a:spcPct val="115000"/>
              </a:lnSpc>
            </a:pPr>
            <a:r>
              <a:rPr lang="ar-JO" sz="2400" b="1" dirty="0">
                <a:solidFill>
                  <a:schemeClr val="bg1"/>
                </a:solidFill>
                <a:latin typeface="Arial" panose="020B0604020202020204" pitchFamily="34" charset="0"/>
                <a:ea typeface="Arial Unicode MS"/>
                <a:cs typeface="Arial" panose="020B0604020202020204" pitchFamily="34" charset="0"/>
              </a:rPr>
              <a:t>أسبوع واحد = 7 سنوات</a:t>
            </a:r>
            <a:endParaRPr lang="en-US" sz="2400" b="1" dirty="0">
              <a:solidFill>
                <a:schemeClr val="bg1"/>
              </a:solidFill>
              <a:effectLst/>
              <a:latin typeface="Arial" panose="020B0604020202020204" pitchFamily="34" charset="0"/>
              <a:ea typeface="Arial Unicode MS"/>
              <a:cs typeface="Arial" panose="020B0604020202020204" pitchFamily="34" charset="0"/>
            </a:endParaRPr>
          </a:p>
        </p:txBody>
      </p:sp>
      <p:sp>
        <p:nvSpPr>
          <p:cNvPr id="3" name="TextBox 2">
            <a:extLst>
              <a:ext uri="{FF2B5EF4-FFF2-40B4-BE49-F238E27FC236}">
                <a16:creationId xmlns:a16="http://schemas.microsoft.com/office/drawing/2014/main" id="{0B1B1C66-F475-DB8A-67A5-879255209C62}"/>
              </a:ext>
            </a:extLst>
          </p:cNvPr>
          <p:cNvSpPr txBox="1"/>
          <p:nvPr/>
        </p:nvSpPr>
        <p:spPr>
          <a:xfrm>
            <a:off x="2030241" y="4799972"/>
            <a:ext cx="8489091" cy="969264"/>
          </a:xfrm>
          <a:prstGeom prst="rect">
            <a:avLst/>
          </a:prstGeom>
          <a:solidFill>
            <a:srgbClr val="4C492C"/>
          </a:solidFill>
        </p:spPr>
        <p:txBody>
          <a:bodyPr wrap="square" anchor="ctr">
            <a:spAutoFit/>
          </a:bodyPr>
          <a:lstStyle/>
          <a:p>
            <a:pPr algn="ctr">
              <a:lnSpc>
                <a:spcPct val="115000"/>
              </a:lnSpc>
              <a:spcBef>
                <a:spcPts val="1200"/>
              </a:spcBef>
            </a:pPr>
            <a:r>
              <a:rPr lang="ar-JO" sz="5400" b="1" dirty="0">
                <a:solidFill>
                  <a:schemeClr val="bg1"/>
                </a:solidFill>
                <a:effectLst/>
                <a:latin typeface="Arial" panose="020B0604020202020204" pitchFamily="34" charset="0"/>
                <a:ea typeface="Arial Unicode MS"/>
                <a:cs typeface="Arial" panose="020B0604020202020204" pitchFamily="34" charset="0"/>
              </a:rPr>
              <a:t>السبعون أسبوعاً في دانيال</a:t>
            </a:r>
          </a:p>
        </p:txBody>
      </p:sp>
      <p:sp>
        <p:nvSpPr>
          <p:cNvPr id="22" name="TextBox 21">
            <a:extLst>
              <a:ext uri="{FF2B5EF4-FFF2-40B4-BE49-F238E27FC236}">
                <a16:creationId xmlns:a16="http://schemas.microsoft.com/office/drawing/2014/main" id="{DED418F2-13F0-3824-47D8-F98A81C265B3}"/>
              </a:ext>
            </a:extLst>
          </p:cNvPr>
          <p:cNvSpPr txBox="1"/>
          <p:nvPr/>
        </p:nvSpPr>
        <p:spPr>
          <a:xfrm>
            <a:off x="3963443" y="3697539"/>
            <a:ext cx="7566458" cy="905633"/>
          </a:xfrm>
          <a:prstGeom prst="rect">
            <a:avLst/>
          </a:prstGeom>
          <a:solidFill>
            <a:srgbClr val="700000"/>
          </a:solidFill>
        </p:spPr>
        <p:txBody>
          <a:bodyPr wrap="square">
            <a:spAutoFit/>
          </a:bodyPr>
          <a:lstStyle/>
          <a:p>
            <a:pPr algn="r" rtl="1">
              <a:lnSpc>
                <a:spcPct val="115000"/>
              </a:lnSpc>
              <a:spcBef>
                <a:spcPts val="1200"/>
              </a:spcBef>
            </a:pPr>
            <a:r>
              <a:rPr lang="ar-JO" sz="2400" dirty="0">
                <a:solidFill>
                  <a:schemeClr val="bg1"/>
                </a:solidFill>
                <a:latin typeface="Arial" panose="020B0604020202020204" pitchFamily="34" charset="0"/>
                <a:ea typeface="Arial Unicode MS"/>
                <a:cs typeface="Arial" panose="020B0604020202020204" pitchFamily="34" charset="0"/>
              </a:rPr>
              <a:t>يقطع المسيح الدجال عهداً مع إسرائيل لمدة 7 سنوات ويعيد بناء الهيكل؛ يكسر المعاهدة في منتصف الطريق وينهي التضحية بتدنيس المقدسات</a:t>
            </a:r>
            <a:endParaRPr lang="en-SG" sz="2400" dirty="0">
              <a:solidFill>
                <a:schemeClr val="bg1"/>
              </a:solidFill>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136786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8" grpId="0" animBg="1"/>
      <p:bldP spid="20"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رابط وعظ العهد القديم على </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42651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8 Tips to Store and Display Your Puzzles From Jigsaw Pros | Wirecutter">
            <a:extLst>
              <a:ext uri="{FF2B5EF4-FFF2-40B4-BE49-F238E27FC236}">
                <a16:creationId xmlns:a16="http://schemas.microsoft.com/office/drawing/2014/main" id="{D1C55BBE-1BF3-EDC9-CC7C-94D8B80480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58" b="-1"/>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8" b="18779"/>
          <a:stretch/>
        </p:blipFill>
        <p:spPr>
          <a:xfrm>
            <a:off x="-1504" y="1282"/>
            <a:ext cx="12191980" cy="5950067"/>
          </a:xfrm>
          <a:prstGeom prst="rect">
            <a:avLst/>
          </a:prstGeom>
        </p:spPr>
      </p:pic>
      <p:sp>
        <p:nvSpPr>
          <p:cNvPr id="4" name="Rectangle 3">
            <a:extLst>
              <a:ext uri="{FF2B5EF4-FFF2-40B4-BE49-F238E27FC236}">
                <a16:creationId xmlns:a16="http://schemas.microsoft.com/office/drawing/2014/main" id="{8DBC64BD-A299-EED2-7D92-8F381C04F2F3}"/>
              </a:ext>
            </a:extLst>
          </p:cNvPr>
          <p:cNvSpPr>
            <a:spLocks noChangeArrowheads="1"/>
          </p:cNvSpPr>
          <p:nvPr/>
        </p:nvSpPr>
        <p:spPr bwMode="auto">
          <a:xfrm>
            <a:off x="2262751" y="6096254"/>
            <a:ext cx="7061813" cy="479418"/>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الثقة بتدبير الله في سفر دانيال</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4EFBA5C4-6CCC-7FD1-2083-9E873056AB1F}"/>
              </a:ext>
            </a:extLst>
          </p:cNvPr>
          <p:cNvSpPr>
            <a:spLocks noChangeArrowheads="1"/>
          </p:cNvSpPr>
          <p:nvPr/>
        </p:nvSpPr>
        <p:spPr bwMode="auto">
          <a:xfrm>
            <a:off x="8191041" y="1608464"/>
            <a:ext cx="2528371" cy="38558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دانيال 1</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1ADF55A4-6591-0E28-ABBF-86ECE3E1BC14}"/>
              </a:ext>
            </a:extLst>
          </p:cNvPr>
          <p:cNvSpPr>
            <a:spLocks noChangeArrowheads="1"/>
          </p:cNvSpPr>
          <p:nvPr/>
        </p:nvSpPr>
        <p:spPr bwMode="auto">
          <a:xfrm>
            <a:off x="0" y="-35386"/>
            <a:ext cx="12190475" cy="97303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الله رجلاً يمتلك الله خطة</a:t>
            </a:r>
            <a:endParaRPr kumimoji="0" lang="en-US"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925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2F574C-57F6-7F81-B26D-D50605136017}"/>
              </a:ext>
            </a:extLst>
          </p:cNvPr>
          <p:cNvSpPr txBox="1"/>
          <p:nvPr/>
        </p:nvSpPr>
        <p:spPr>
          <a:xfrm>
            <a:off x="193040" y="180598"/>
            <a:ext cx="3779520" cy="1121333"/>
          </a:xfrm>
          <a:prstGeom prst="rect">
            <a:avLst/>
          </a:prstGeom>
          <a:solidFill>
            <a:schemeClr val="tx1">
              <a:lumMod val="95000"/>
              <a:lumOff val="5000"/>
            </a:schemeClr>
          </a:solidFill>
          <a:ln>
            <a:solidFill>
              <a:schemeClr val="bg1">
                <a:lumMod val="65000"/>
              </a:schemeClr>
            </a:solidFill>
          </a:ln>
        </p:spPr>
        <p:txBody>
          <a:bodyPr wrap="square">
            <a:spAutoFit/>
          </a:bodyPr>
          <a:lstStyle/>
          <a:p>
            <a:pPr marL="0" marR="0" lvl="0" indent="0" algn="ctr" defTabSz="914400" rtl="0"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تضرع دانيال:</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صلاة النبوة</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258186-F7F8-60E2-85D0-1CABF141BDCD}"/>
              </a:ext>
            </a:extLst>
          </p:cNvPr>
          <p:cNvSpPr txBox="1"/>
          <p:nvPr/>
        </p:nvSpPr>
        <p:spPr>
          <a:xfrm>
            <a:off x="3167270" y="5337808"/>
            <a:ext cx="6096000" cy="740011"/>
          </a:xfrm>
          <a:prstGeom prst="rect">
            <a:avLst/>
          </a:prstGeom>
          <a:noFill/>
        </p:spPr>
        <p:txBody>
          <a:bodyPr wrap="square">
            <a:spAutoFit/>
          </a:bodyPr>
          <a:lstStyle/>
          <a:p>
            <a:pPr algn="ctr">
              <a:lnSpc>
                <a:spcPct val="115000"/>
              </a:lnSpc>
              <a:spcAft>
                <a:spcPts val="800"/>
              </a:spcAft>
            </a:pPr>
            <a:r>
              <a:rPr lang="ar-JO" sz="4000" b="1" dirty="0">
                <a:solidFill>
                  <a:schemeClr val="bg1"/>
                </a:solidFill>
                <a:latin typeface="Arial" panose="020B0604020202020204" pitchFamily="34" charset="0"/>
                <a:ea typeface="Calibri" panose="020F0502020204030204" pitchFamily="34" charset="0"/>
                <a:cs typeface="Arial" panose="020B0604020202020204" pitchFamily="34" charset="0"/>
              </a:rPr>
              <a:t>دانيال 9</a:t>
            </a:r>
            <a:endParaRPr lang="en-SG" sz="4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958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gn="ctr" rtl="1">
              <a:lnSpc>
                <a:spcPct val="115000"/>
              </a:lnSpc>
              <a:spcBef>
                <a:spcPts val="1200"/>
              </a:spcBef>
              <a:spcAft>
                <a:spcPts val="800"/>
              </a:spcAft>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بدء الصلاة بإعلان الله </a:t>
            </a: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(9: 1-2)</a:t>
            </a:r>
            <a:endParaRPr lang="en-SG"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AE7DF6D1-7096-4037-A303-5494C78415E6}"/>
              </a:ext>
            </a:extLst>
          </p:cNvPr>
          <p:cNvSpPr txBox="1"/>
          <p:nvPr/>
        </p:nvSpPr>
        <p:spPr>
          <a:xfrm>
            <a:off x="1874520" y="1707819"/>
            <a:ext cx="8442960" cy="1918474"/>
          </a:xfrm>
          <a:prstGeom prst="rect">
            <a:avLst/>
          </a:prstGeom>
          <a:solidFill>
            <a:schemeClr val="bg1"/>
          </a:solidFill>
        </p:spPr>
        <p:txBody>
          <a:bodyPr wrap="square">
            <a:spAutoFit/>
          </a:bodyPr>
          <a:lstStyle/>
          <a:p>
            <a:pPr algn="ctr">
              <a:spcBef>
                <a:spcPts val="1200"/>
              </a:spcBef>
              <a:spcAft>
                <a:spcPts val="800"/>
              </a:spcAft>
            </a:pPr>
            <a:r>
              <a:rPr lang="ar-JO" sz="2800" b="1" dirty="0">
                <a:solidFill>
                  <a:srgbClr val="000000"/>
                </a:solidFill>
                <a:latin typeface="Arial" panose="020B0604020202020204" pitchFamily="34" charset="0"/>
                <a:ea typeface="Calibri" panose="020F0502020204030204" pitchFamily="34" charset="0"/>
                <a:cs typeface="Arial" panose="020B0604020202020204" pitchFamily="34" charset="0"/>
              </a:rPr>
              <a:t>إرميا 25: 11-12</a:t>
            </a:r>
            <a:endParaRPr lang="en-SG" sz="28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800"/>
              </a:spcAft>
            </a:pPr>
            <a:r>
              <a:rPr lang="ar-JO" sz="2800" dirty="0">
                <a:latin typeface="Arial" panose="020B0604020202020204" pitchFamily="34" charset="0"/>
                <a:ea typeface="Calibri" panose="020F0502020204030204" pitchFamily="34" charset="0"/>
                <a:cs typeface="Arial" panose="020B0604020202020204" pitchFamily="34" charset="0"/>
              </a:rPr>
              <a:t>11 وتصير كل هذه الأرض خراباً ودهشاً، وتخدم هذه الشعوب ملك بابل </a:t>
            </a:r>
            <a:r>
              <a:rPr lang="ar-JO" sz="2800" u="sng" dirty="0">
                <a:latin typeface="Arial" panose="020B0604020202020204" pitchFamily="34" charset="0"/>
                <a:ea typeface="Calibri" panose="020F0502020204030204" pitchFamily="34" charset="0"/>
                <a:cs typeface="Arial" panose="020B0604020202020204" pitchFamily="34" charset="0"/>
              </a:rPr>
              <a:t>سبعين سنة</a:t>
            </a:r>
            <a:r>
              <a:rPr lang="ar-JO" sz="2800" dirty="0">
                <a:latin typeface="Arial" panose="020B0604020202020204" pitchFamily="34" charset="0"/>
                <a:ea typeface="Calibri" panose="020F0502020204030204" pitchFamily="34" charset="0"/>
                <a:cs typeface="Arial" panose="020B0604020202020204" pitchFamily="34" charset="0"/>
              </a:rPr>
              <a:t> 12 ويكون عند تمام </a:t>
            </a:r>
            <a:r>
              <a:rPr lang="ar-JO" sz="2800" u="sng" dirty="0">
                <a:latin typeface="Arial" panose="020B0604020202020204" pitchFamily="34" charset="0"/>
                <a:ea typeface="Calibri" panose="020F0502020204030204" pitchFamily="34" charset="0"/>
                <a:cs typeface="Arial" panose="020B0604020202020204" pitchFamily="34" charset="0"/>
              </a:rPr>
              <a:t>السبعين سنة </a:t>
            </a:r>
            <a:r>
              <a:rPr lang="ar-JO" sz="2800" dirty="0">
                <a:latin typeface="Arial" panose="020B0604020202020204" pitchFamily="34" charset="0"/>
                <a:ea typeface="Calibri" panose="020F0502020204030204" pitchFamily="34" charset="0"/>
                <a:cs typeface="Arial" panose="020B0604020202020204" pitchFamily="34" charset="0"/>
              </a:rPr>
              <a:t>أني أعاقب ملك بابل، وتلك الأمة، يقول الرب، على إثمهم وأرض الكلدانيين، وأجعلها خرباً أبدية.</a:t>
            </a:r>
            <a:endParaRPr lang="en-SG"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92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marL="0" marR="0" lvl="0" indent="0" algn="ctr" defTabSz="914400" rtl="1"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بدء الصلاة بإعلان الله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(9: 1-2)</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EF5899D1-ECAF-C0B6-B191-F0229FD177B6}"/>
              </a:ext>
            </a:extLst>
          </p:cNvPr>
          <p:cNvSpPr txBox="1"/>
          <p:nvPr/>
        </p:nvSpPr>
        <p:spPr>
          <a:xfrm>
            <a:off x="375920" y="1707819"/>
            <a:ext cx="11287760" cy="2677656"/>
          </a:xfrm>
          <a:prstGeom prst="rect">
            <a:avLst/>
          </a:prstGeom>
          <a:solidFill>
            <a:schemeClr val="bg1"/>
          </a:solidFill>
        </p:spPr>
        <p:txBody>
          <a:bodyPr wrap="square">
            <a:spAutoFit/>
          </a:bodyPr>
          <a:lstStyle/>
          <a:p>
            <a:pPr algn="ctr"/>
            <a:r>
              <a:rPr lang="ar-JO" sz="2800" b="1" dirty="0">
                <a:latin typeface="Arial" panose="020B0604020202020204" pitchFamily="34" charset="0"/>
                <a:cs typeface="Arial" panose="020B0604020202020204" pitchFamily="34" charset="0"/>
              </a:rPr>
              <a:t>إرميا 29: 10-14</a:t>
            </a:r>
            <a:endParaRPr lang="en-SG" sz="2800" dirty="0">
              <a:latin typeface="Arial" panose="020B0604020202020204" pitchFamily="34" charset="0"/>
              <a:cs typeface="Arial" panose="020B0604020202020204" pitchFamily="34" charset="0"/>
            </a:endParaRPr>
          </a:p>
          <a:p>
            <a:pPr algn="ctr"/>
            <a:r>
              <a:rPr lang="ar-JO" sz="2800" dirty="0">
                <a:effectLst/>
                <a:latin typeface="Arial" panose="020B0604020202020204" pitchFamily="34" charset="0"/>
                <a:ea typeface="Calibri" panose="020F0502020204030204" pitchFamily="34" charset="0"/>
                <a:cs typeface="Arial" panose="020B0604020202020204" pitchFamily="34" charset="0"/>
              </a:rPr>
              <a:t>10 لأنه هكذا قال الرب: إني عند تمام </a:t>
            </a:r>
            <a:r>
              <a:rPr lang="ar-JO" sz="2800" u="sng" dirty="0">
                <a:effectLst/>
                <a:latin typeface="Arial" panose="020B0604020202020204" pitchFamily="34" charset="0"/>
                <a:ea typeface="Calibri" panose="020F0502020204030204" pitchFamily="34" charset="0"/>
                <a:cs typeface="Arial" panose="020B0604020202020204" pitchFamily="34" charset="0"/>
              </a:rPr>
              <a:t>سبعين سنة </a:t>
            </a:r>
            <a:r>
              <a:rPr lang="ar-JO" sz="2800" dirty="0">
                <a:effectLst/>
                <a:latin typeface="Arial" panose="020B0604020202020204" pitchFamily="34" charset="0"/>
                <a:ea typeface="Calibri" panose="020F0502020204030204" pitchFamily="34" charset="0"/>
                <a:cs typeface="Arial" panose="020B0604020202020204" pitchFamily="34" charset="0"/>
              </a:rPr>
              <a:t>لبابل، أتعهدكم وأقيم لكم كلامي الصالح، بردكم إلى هذا الموضع 11 لأني عرفت الأفكار التي أنا مفتكر بها عنكم، يقول الرب، أفكار سلام لا شر، لأعطيكم آخرة ورجاء 12 فتدعونني وتذهبون وتصلون إلي فأسمع لكم 13 وتطلبونني فتجدونني إذ تطلبونني بكل قلبكم 14 فأوجد لكم، يقول الرب، وأرد سبيكم وأجمعكم من كل الأمم ومن كل المواضع التي طردتكم إليها، يقول الرب، وأردكم إلى الموضع الذي سبيتكم منه.</a:t>
            </a:r>
            <a:endParaRPr lang="en-SG"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427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marL="0" marR="0" lvl="0" indent="0" algn="ctr" defTabSz="914400" rtl="1"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بدء الصلاة بإعلان الله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(9: 1-2)</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EF5899D1-ECAF-C0B6-B191-F0229FD177B6}"/>
              </a:ext>
            </a:extLst>
          </p:cNvPr>
          <p:cNvSpPr txBox="1"/>
          <p:nvPr/>
        </p:nvSpPr>
        <p:spPr>
          <a:xfrm>
            <a:off x="375920" y="1707819"/>
            <a:ext cx="11287760" cy="2237472"/>
          </a:xfrm>
          <a:prstGeom prst="rect">
            <a:avLst/>
          </a:prstGeom>
          <a:solidFill>
            <a:schemeClr val="bg1"/>
          </a:solidFill>
        </p:spPr>
        <p:txBody>
          <a:bodyPr wrap="square">
            <a:spAutoFit/>
          </a:bodyPr>
          <a:lstStyle/>
          <a:p>
            <a:pPr algn="ctr">
              <a:lnSpc>
                <a:spcPct val="115000"/>
              </a:lnSpc>
              <a:spcBef>
                <a:spcPts val="1200"/>
              </a:spcBef>
              <a:spcAft>
                <a:spcPts val="800"/>
              </a:spcAft>
            </a:pPr>
            <a:r>
              <a:rPr lang="ar-JO" sz="2800" b="1" dirty="0">
                <a:solidFill>
                  <a:srgbClr val="000000"/>
                </a:solidFill>
                <a:latin typeface="Arial" panose="020B0604020202020204" pitchFamily="34" charset="0"/>
                <a:ea typeface="Calibri" panose="020F0502020204030204" pitchFamily="34" charset="0"/>
                <a:cs typeface="Arial" panose="020B0604020202020204" pitchFamily="34" charset="0"/>
              </a:rPr>
              <a:t>2 أخبار 36: 20-23</a:t>
            </a:r>
            <a:endParaRPr lang="en-SG" sz="2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r>
              <a:rPr lang="ar-JO" sz="2800" dirty="0">
                <a:effectLst/>
                <a:latin typeface="Arial" panose="020B0604020202020204" pitchFamily="34" charset="0"/>
                <a:ea typeface="Calibri" panose="020F0502020204030204" pitchFamily="34" charset="0"/>
                <a:cs typeface="Arial" panose="020B0604020202020204" pitchFamily="34" charset="0"/>
              </a:rPr>
              <a:t>20 وسبى الذين بقوا من السيف إلى بابل، فكانوا له ولبنيه عبيداً إلى أن ملكت مملكة فارس،</a:t>
            </a:r>
          </a:p>
          <a:p>
            <a:pPr algn="ctr">
              <a:lnSpc>
                <a:spcPct val="115000"/>
              </a:lnSpc>
              <a:spcAft>
                <a:spcPts val="800"/>
              </a:spcAft>
            </a:pPr>
            <a:r>
              <a:rPr lang="ar-JO" sz="2800" dirty="0">
                <a:effectLst/>
                <a:latin typeface="Arial" panose="020B0604020202020204" pitchFamily="34" charset="0"/>
                <a:ea typeface="Calibri" panose="020F0502020204030204" pitchFamily="34" charset="0"/>
                <a:cs typeface="Arial" panose="020B0604020202020204" pitchFamily="34" charset="0"/>
              </a:rPr>
              <a:t>21 لإكمال كلام الرب بفم إرميا، حتى استوفت الأرض سبوتها، لأنها سبتت في كل أيام خرابها لإكمال </a:t>
            </a:r>
            <a:r>
              <a:rPr lang="ar-JO" sz="2800" u="sng" dirty="0">
                <a:effectLst/>
                <a:latin typeface="Arial" panose="020B0604020202020204" pitchFamily="34" charset="0"/>
                <a:ea typeface="Calibri" panose="020F0502020204030204" pitchFamily="34" charset="0"/>
                <a:cs typeface="Arial" panose="020B0604020202020204" pitchFamily="34" charset="0"/>
              </a:rPr>
              <a:t>سبعين سنة</a:t>
            </a:r>
            <a:r>
              <a:rPr lang="ar-JO" sz="28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06298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marL="0" marR="0" lvl="0" indent="0" algn="ctr" defTabSz="914400" rtl="1"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بدء الصلاة بإعلان الله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(9: 1-2)</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EF5899D1-ECAF-C0B6-B191-F0229FD177B6}"/>
              </a:ext>
            </a:extLst>
          </p:cNvPr>
          <p:cNvSpPr txBox="1"/>
          <p:nvPr/>
        </p:nvSpPr>
        <p:spPr>
          <a:xfrm>
            <a:off x="375920" y="1707819"/>
            <a:ext cx="11287760" cy="2899896"/>
          </a:xfrm>
          <a:prstGeom prst="rect">
            <a:avLst/>
          </a:prstGeom>
          <a:solidFill>
            <a:schemeClr val="bg1"/>
          </a:solid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ar-JO"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22 وفي السنة الأولى لكورش ملك فارس لأجل تكميل كلام الرب بفم إرميا، نبه الرب روح كورش ملك فارس، فأطلق نداء في كل مملكته وكذا بالكتابة قائلاً: 23هكذا قال كورش ملك فارس: إن الرب إله السماء قد أعطاني جميع ممالك الأرض، وهو أوصاني أن أبني له بيتاً في أورشليم التي في يهوذا. من منكم من جميع شعبه، الرب إلهه معه وليصعد.</a:t>
            </a:r>
            <a:endParaRPr kumimoji="0" lang="en-SG"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1200"/>
              </a:spcBef>
              <a:spcAft>
                <a:spcPts val="800"/>
              </a:spcAft>
            </a:pP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10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marL="0" marR="0" lvl="0" indent="0" algn="ctr" defTabSz="914400" rtl="1"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بدء الصلاة بإعلان الله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(9: 1-2)</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algn="ctr">
              <a:lnSpc>
                <a:spcPct val="115000"/>
              </a:lnSpc>
              <a:spcBef>
                <a:spcPts val="1200"/>
              </a:spcBef>
              <a:spcAft>
                <a:spcPts val="800"/>
              </a:spcAft>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الإعتراف بالخطية أمام الله </a:t>
            </a: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(9: 3-14)</a:t>
            </a:r>
            <a:endParaRPr lang="en-SG"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1A7B972-A5E7-45D7-7E7C-6241095E945B}"/>
              </a:ext>
            </a:extLst>
          </p:cNvPr>
          <p:cNvSpPr txBox="1"/>
          <p:nvPr/>
        </p:nvSpPr>
        <p:spPr>
          <a:xfrm>
            <a:off x="1198880" y="2237241"/>
            <a:ext cx="8971280" cy="558743"/>
          </a:xfrm>
          <a:prstGeom prst="rect">
            <a:avLst/>
          </a:prstGeom>
          <a:solidFill>
            <a:schemeClr val="bg1"/>
          </a:solidFill>
        </p:spPr>
        <p:txBody>
          <a:bodyPr wrap="square">
            <a:spAutoFit/>
          </a:bodyPr>
          <a:lstStyle/>
          <a:p>
            <a:pPr marL="342900" lvl="0" indent="-342900" algn="r" rtl="1">
              <a:lnSpc>
                <a:spcPct val="115000"/>
              </a:lnSpc>
              <a:spcBef>
                <a:spcPts val="1200"/>
              </a:spcBef>
              <a:spcAft>
                <a:spcPts val="800"/>
              </a:spcAft>
              <a:buFont typeface="Symbol" panose="05050102010706020507" pitchFamily="18" charset="2"/>
              <a:buChar char=""/>
            </a:pPr>
            <a:r>
              <a:rPr lang="ar-JO" sz="2800" dirty="0">
                <a:solidFill>
                  <a:srgbClr val="000000"/>
                </a:solidFill>
                <a:latin typeface="Arial" panose="020B0604020202020204" pitchFamily="34" charset="0"/>
                <a:ea typeface="Calibri" panose="020F0502020204030204" pitchFamily="34" charset="0"/>
                <a:cs typeface="Arial" panose="020B0604020202020204" pitchFamily="34" charset="0"/>
              </a:rPr>
              <a:t>يبدأ الإعتراف بالخطية بإعلان شخصية الله المقدسة</a:t>
            </a:r>
            <a:endParaRPr lang="en-SG"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370828EC-606B-5072-7A93-067DBC69507F}"/>
              </a:ext>
            </a:extLst>
          </p:cNvPr>
          <p:cNvSpPr txBox="1"/>
          <p:nvPr/>
        </p:nvSpPr>
        <p:spPr>
          <a:xfrm>
            <a:off x="2123440" y="3029721"/>
            <a:ext cx="7122160" cy="3205749"/>
          </a:xfrm>
          <a:prstGeom prst="rect">
            <a:avLst/>
          </a:prstGeom>
          <a:solidFill>
            <a:srgbClr val="700000"/>
          </a:solidFill>
        </p:spPr>
        <p:txBody>
          <a:bodyPr wrap="square">
            <a:spAutoFit/>
          </a:bodyPr>
          <a:lstStyle/>
          <a:p>
            <a:pPr algn="ctr">
              <a:lnSpc>
                <a:spcPct val="115000"/>
              </a:lnSpc>
              <a:spcBef>
                <a:spcPts val="1200"/>
              </a:spcBef>
              <a:spcAft>
                <a:spcPts val="800"/>
              </a:spcAft>
            </a:pPr>
            <a:r>
              <a:rPr lang="ar-JO" sz="2400" dirty="0">
                <a:solidFill>
                  <a:schemeClr val="bg1"/>
                </a:solidFill>
                <a:latin typeface="Arial" panose="020B0604020202020204" pitchFamily="34" charset="0"/>
                <a:ea typeface="Calibri" panose="020F0502020204030204" pitchFamily="34" charset="0"/>
                <a:cs typeface="Arial" panose="020B0604020202020204" pitchFamily="34" charset="0"/>
              </a:rPr>
              <a:t>عظيم ومهوب (4)</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1200"/>
              </a:spcBef>
              <a:spcAft>
                <a:spcPts val="800"/>
              </a:spcAft>
            </a:pPr>
            <a:r>
              <a:rPr lang="ar-JO" sz="2400" dirty="0">
                <a:solidFill>
                  <a:schemeClr val="bg1"/>
                </a:solidFill>
                <a:latin typeface="Arial" panose="020B0604020202020204" pitchFamily="34" charset="0"/>
                <a:ea typeface="Calibri" panose="020F0502020204030204" pitchFamily="34" charset="0"/>
                <a:cs typeface="Arial" panose="020B0604020202020204" pitchFamily="34" charset="0"/>
              </a:rPr>
              <a:t>(حافظ العهد والرحمة (4)</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1200"/>
              </a:spcBef>
              <a:spcAft>
                <a:spcPts val="800"/>
              </a:spcAft>
            </a:pPr>
            <a:r>
              <a:rPr lang="ar-JO"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له البر (7)</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1200"/>
              </a:spcBef>
              <a:spcAft>
                <a:spcPts val="800"/>
              </a:spcAft>
            </a:pPr>
            <a:r>
              <a:rPr lang="ar-JO" sz="2400" dirty="0">
                <a:solidFill>
                  <a:schemeClr val="bg1"/>
                </a:solidFill>
                <a:latin typeface="Arial" panose="020B0604020202020204" pitchFamily="34" charset="0"/>
                <a:ea typeface="Calibri" panose="020F0502020204030204" pitchFamily="34" charset="0"/>
                <a:cs typeface="Arial" panose="020B0604020202020204" pitchFamily="34" charset="0"/>
              </a:rPr>
              <a:t>له المراحم والمغفرة (9)</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1200"/>
              </a:spcBef>
              <a:spcAft>
                <a:spcPts val="800"/>
              </a:spcAft>
            </a:pPr>
            <a:r>
              <a:rPr lang="ar-JO" sz="2400" dirty="0">
                <a:solidFill>
                  <a:schemeClr val="bg1"/>
                </a:solidFill>
                <a:latin typeface="Arial" panose="020B0604020202020204" pitchFamily="34" charset="0"/>
                <a:ea typeface="Calibri" panose="020F0502020204030204" pitchFamily="34" charset="0"/>
                <a:cs typeface="Arial" panose="020B0604020202020204" pitchFamily="34" charset="0"/>
              </a:rPr>
              <a:t>بار في كل أعماله التي عملها (14)</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003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822</Words>
  <Application>Microsoft Macintosh PowerPoint</Application>
  <PresentationFormat>Widescreen</PresentationFormat>
  <Paragraphs>73</Paragraphs>
  <Slides>19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ＭＳ Ｐゴシック</vt:lpstr>
      <vt:lpstr>Arial</vt:lpstr>
      <vt:lpstr>Calibri</vt:lpstr>
      <vt:lpstr>Calibri Light</vt:lpstr>
      <vt:lpstr>Symbol</vt:lpstr>
      <vt:lpstr>Times New Roman</vt:lpstr>
      <vt:lpstr>Wingdings</vt:lpstr>
      <vt:lpstr>Office Theme</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وعظ العهد القديم على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9</cp:revision>
  <dcterms:created xsi:type="dcterms:W3CDTF">2023-03-29T17:44:31Z</dcterms:created>
  <dcterms:modified xsi:type="dcterms:W3CDTF">2024-06-13T21:33:51Z</dcterms:modified>
</cp:coreProperties>
</file>