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67"/>
  </p:notesMasterIdLst>
  <p:sldIdLst>
    <p:sldId id="353" r:id="rId3"/>
    <p:sldId id="268" r:id="rId4"/>
    <p:sldId id="272" r:id="rId5"/>
    <p:sldId id="302" r:id="rId6"/>
    <p:sldId id="256" r:id="rId7"/>
    <p:sldId id="260" r:id="rId8"/>
    <p:sldId id="279" r:id="rId9"/>
    <p:sldId id="280" r:id="rId10"/>
    <p:sldId id="364" r:id="rId11"/>
    <p:sldId id="282" r:id="rId12"/>
    <p:sldId id="365" r:id="rId13"/>
    <p:sldId id="366" r:id="rId14"/>
    <p:sldId id="367" r:id="rId15"/>
    <p:sldId id="368" r:id="rId16"/>
    <p:sldId id="369" r:id="rId17"/>
    <p:sldId id="370" r:id="rId18"/>
    <p:sldId id="371" r:id="rId19"/>
    <p:sldId id="372" r:id="rId20"/>
    <p:sldId id="373" r:id="rId21"/>
    <p:sldId id="374" r:id="rId22"/>
    <p:sldId id="375" r:id="rId23"/>
    <p:sldId id="292" r:id="rId24"/>
    <p:sldId id="376" r:id="rId25"/>
    <p:sldId id="377" r:id="rId26"/>
    <p:sldId id="270" r:id="rId27"/>
    <p:sldId id="317" r:id="rId28"/>
    <p:sldId id="306" r:id="rId29"/>
    <p:sldId id="333" r:id="rId30"/>
    <p:sldId id="316" r:id="rId31"/>
    <p:sldId id="378" r:id="rId32"/>
    <p:sldId id="328" r:id="rId33"/>
    <p:sldId id="379" r:id="rId34"/>
    <p:sldId id="265" r:id="rId35"/>
    <p:sldId id="335" r:id="rId36"/>
    <p:sldId id="336" r:id="rId37"/>
    <p:sldId id="266" r:id="rId38"/>
    <p:sldId id="380" r:id="rId39"/>
    <p:sldId id="332" r:id="rId40"/>
    <p:sldId id="381" r:id="rId41"/>
    <p:sldId id="311" r:id="rId42"/>
    <p:sldId id="337" r:id="rId43"/>
    <p:sldId id="338" r:id="rId44"/>
    <p:sldId id="267" r:id="rId45"/>
    <p:sldId id="309" r:id="rId46"/>
    <p:sldId id="341" r:id="rId47"/>
    <p:sldId id="304" r:id="rId48"/>
    <p:sldId id="307" r:id="rId49"/>
    <p:sldId id="326" r:id="rId50"/>
    <p:sldId id="347" r:id="rId51"/>
    <p:sldId id="339" r:id="rId52"/>
    <p:sldId id="340" r:id="rId53"/>
    <p:sldId id="342" r:id="rId54"/>
    <p:sldId id="343" r:id="rId55"/>
    <p:sldId id="348" r:id="rId56"/>
    <p:sldId id="344" r:id="rId57"/>
    <p:sldId id="345" r:id="rId58"/>
    <p:sldId id="346" r:id="rId59"/>
    <p:sldId id="319" r:id="rId60"/>
    <p:sldId id="349" r:id="rId61"/>
    <p:sldId id="350" r:id="rId62"/>
    <p:sldId id="351" r:id="rId63"/>
    <p:sldId id="352" r:id="rId64"/>
    <p:sldId id="354" r:id="rId65"/>
    <p:sldId id="32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1A6"/>
    <a:srgbClr val="042D4C"/>
    <a:srgbClr val="FFFFFF"/>
    <a:srgbClr val="00FF00"/>
    <a:srgbClr val="626000"/>
    <a:srgbClr val="0088B5"/>
    <a:srgbClr val="0137A2"/>
    <a:srgbClr val="ECE399"/>
    <a:srgbClr val="C1C8C6"/>
    <a:srgbClr val="48A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60CB7-25BD-49B9-A7D3-F6D200BC20D0}" v="2481" dt="2023-03-18T11:11:25.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18" autoAdjust="0"/>
    <p:restoredTop sz="94692" autoAdjust="0"/>
  </p:normalViewPr>
  <p:slideViewPr>
    <p:cSldViewPr snapToGrid="0">
      <p:cViewPr>
        <p:scale>
          <a:sx n="75" d="100"/>
          <a:sy n="75" d="100"/>
        </p:scale>
        <p:origin x="2240" y="13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9" d="100"/>
          <a:sy n="59" d="100"/>
        </p:scale>
        <p:origin x="3564" y="7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57350" y="473529"/>
            <a:ext cx="3543300" cy="19931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75857"/>
            <a:ext cx="5486400" cy="522514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584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Today, we will be looking at Daniel chapter 7.</a:t>
            </a:r>
          </a:p>
          <a:p>
            <a:r>
              <a:rPr lang="en-US" dirty="0"/>
              <a:t>The title is Daniel’s dream: Fantastic Beasts and What they man. </a:t>
            </a:r>
          </a:p>
          <a:p>
            <a:r>
              <a:rPr lang="en-US" dirty="0"/>
              <a:t>And in this chapter, Daniel has a dream</a:t>
            </a:r>
          </a:p>
          <a:p>
            <a:r>
              <a:rPr lang="en-US" dirty="0"/>
              <a:t>The dream has four very strange beasts</a:t>
            </a:r>
          </a:p>
          <a:p>
            <a:r>
              <a:rPr lang="en-US" dirty="0"/>
              <a:t>And one of the strange beasts then exhibits some bizarre behavior.</a:t>
            </a:r>
          </a:p>
          <a:p>
            <a:endParaRPr lang="en-US" dirty="0"/>
          </a:p>
          <a:p>
            <a:r>
              <a:rPr lang="en-US" dirty="0"/>
              <a:t>We will also see that Daniel himself is anxious.  </a:t>
            </a:r>
          </a:p>
          <a:p>
            <a:r>
              <a:rPr lang="en-US" dirty="0"/>
              <a:t>He is alarmed at what he saw in his dream.</a:t>
            </a:r>
          </a:p>
          <a:p>
            <a:r>
              <a:rPr lang="en-US" dirty="0"/>
              <a:t>He is uncertain about the future.</a:t>
            </a:r>
          </a:p>
          <a:p>
            <a:endParaRPr lang="en-US" dirty="0"/>
          </a:p>
          <a:p>
            <a:r>
              <a:rPr lang="en-US" dirty="0"/>
              <a:t>But Daniel is our hero.  Why Daniel is troubled?</a:t>
            </a:r>
          </a:p>
          <a:p>
            <a:r>
              <a:rPr lang="en-US" dirty="0"/>
              <a:t>And how does that help us when we are facing certainty and experiencing anxiety</a:t>
            </a:r>
          </a:p>
        </p:txBody>
      </p:sp>
    </p:spTree>
    <p:extLst>
      <p:ext uri="{BB962C8B-B14F-4D97-AF65-F5344CB8AC3E}">
        <p14:creationId xmlns:p14="http://schemas.microsoft.com/office/powerpoint/2010/main" val="2628286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4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578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155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58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679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69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803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720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778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52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sz="1600" dirty="0"/>
              <a:t>Reading the news today can cause a lot of concern.</a:t>
            </a:r>
          </a:p>
          <a:p>
            <a:endParaRPr lang="en-US" sz="1600" dirty="0"/>
          </a:p>
          <a:p>
            <a:r>
              <a:rPr lang="en-US" sz="1600" dirty="0"/>
              <a:t>Stories about </a:t>
            </a:r>
          </a:p>
          <a:p>
            <a:pPr lvl="1"/>
            <a:r>
              <a:rPr lang="en-US" sz="1600" dirty="0"/>
              <a:t>the Russian </a:t>
            </a:r>
            <a:r>
              <a:rPr lang="en-SG" sz="1600" dirty="0"/>
              <a:t>invasion</a:t>
            </a:r>
            <a:r>
              <a:rPr lang="en-US" sz="1600" dirty="0"/>
              <a:t> of Ukraine, </a:t>
            </a:r>
          </a:p>
          <a:p>
            <a:pPr lvl="1"/>
            <a:r>
              <a:rPr lang="en-US" sz="1600" dirty="0"/>
              <a:t>bank failures, market crashes, </a:t>
            </a:r>
          </a:p>
          <a:p>
            <a:pPr lvl="1"/>
            <a:r>
              <a:rPr lang="en-US" sz="1600" dirty="0"/>
              <a:t>companies laying off or retrenching workers, </a:t>
            </a:r>
          </a:p>
          <a:p>
            <a:r>
              <a:rPr lang="en-US" sz="1600" dirty="0"/>
              <a:t>All highlight the uncertainty we are facing every day.</a:t>
            </a:r>
          </a:p>
          <a:p>
            <a:endParaRPr lang="en-US" sz="1600" dirty="0"/>
          </a:p>
          <a:p>
            <a:endParaRPr lang="en-US" sz="1600" dirty="0"/>
          </a:p>
          <a:p>
            <a:r>
              <a:rPr lang="en-US" dirty="0"/>
              <a:t>Image by &lt;a </a:t>
            </a:r>
            <a:r>
              <a:rPr lang="en-US" dirty="0" err="1"/>
              <a:t>href</a:t>
            </a:r>
            <a:r>
              <a:rPr lang="en-US" dirty="0"/>
              <a:t>="https://www.freepik.com/free-photo/demolished-building-russian-s-war-ukraine_32521612.htm#query=demolished-building-russian-s-war-ukraine&amp;position=0&amp;from_view=search&amp;track=sph"&gt;Freepik&lt;/a&gt;</a:t>
            </a:r>
          </a:p>
          <a:p>
            <a:endParaRPr lang="en-US" dirty="0"/>
          </a:p>
          <a:p>
            <a:r>
              <a:rPr lang="en-US" dirty="0"/>
              <a:t>Image by &lt;a </a:t>
            </a:r>
            <a:r>
              <a:rPr lang="en-US" dirty="0" err="1"/>
              <a:t>href</a:t>
            </a:r>
            <a:r>
              <a:rPr lang="en-US" dirty="0"/>
              <a:t>="https://www.freepik.com/free-vector/hand-drawn-style-bankruptcy-concept_7611215.htm#query=bank%20failure&amp;position=13&amp;from_view=search&amp;track=ais"&gt;Freepik&lt;/a&gt;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8E5D5D0E-FFFE-4A67-9493-397C15C9910A}" type="slidenum">
              <a:rPr lang="en-US" smtClean="0"/>
              <a:t>2</a:t>
            </a:fld>
            <a:endParaRPr lang="en-US"/>
          </a:p>
        </p:txBody>
      </p:sp>
    </p:spTree>
    <p:extLst>
      <p:ext uri="{BB962C8B-B14F-4D97-AF65-F5344CB8AC3E}">
        <p14:creationId xmlns:p14="http://schemas.microsoft.com/office/powerpoint/2010/main" val="272458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8304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268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168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85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383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1354175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Contributed by https://freebibleimages.org/illustrations/daniel-four-beasts/</a:t>
            </a:r>
          </a:p>
          <a:p>
            <a:endParaRPr lang="en-US" dirty="0"/>
          </a:p>
        </p:txBody>
      </p:sp>
    </p:spTree>
    <p:extLst>
      <p:ext uri="{BB962C8B-B14F-4D97-AF65-F5344CB8AC3E}">
        <p14:creationId xmlns:p14="http://schemas.microsoft.com/office/powerpoint/2010/main" val="292921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649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133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62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sz="1200" dirty="0"/>
              <a:t>Pile on top of that climate change, </a:t>
            </a:r>
          </a:p>
          <a:p>
            <a:r>
              <a:rPr lang="en-US" sz="1200" dirty="0"/>
              <a:t>aging populations and retirement issues</a:t>
            </a:r>
          </a:p>
          <a:p>
            <a:r>
              <a:rPr lang="en-US" sz="1200" dirty="0"/>
              <a:t>   in almost every country around the world, </a:t>
            </a:r>
          </a:p>
          <a:p>
            <a:endParaRPr lang="en-US" sz="1200" dirty="0"/>
          </a:p>
          <a:p>
            <a:r>
              <a:rPr lang="en-US" sz="1200" dirty="0"/>
              <a:t>It is no wonder people are anxious about the future.</a:t>
            </a:r>
          </a:p>
          <a:p>
            <a:endParaRPr lang="en-US" sz="1200" dirty="0"/>
          </a:p>
          <a:p>
            <a:r>
              <a:rPr lang="en-US" dirty="0"/>
              <a:t>Photo by &lt;a </a:t>
            </a:r>
            <a:r>
              <a:rPr lang="en-US" dirty="0" err="1"/>
              <a:t>href</a:t>
            </a:r>
            <a:r>
              <a:rPr lang="en-US" dirty="0"/>
              <a:t>="https://unsplash.com/@chrisleboutillier?utm_source=unsplash&amp;utm_medium=referral&amp;utm_content=creditCopyText"&gt;Chris LeBoutillier&lt;/a&gt; on &lt;a </a:t>
            </a:r>
            <a:r>
              <a:rPr lang="en-US" dirty="0" err="1"/>
              <a:t>href</a:t>
            </a:r>
            <a:r>
              <a:rPr lang="en-US" dirty="0"/>
              <a:t>="https://unsplash.com/photos/c7RWVGL8lPA?utm_source=</a:t>
            </a:r>
            <a:r>
              <a:rPr lang="en-US" dirty="0" err="1"/>
              <a:t>unsplash&amp;utm_medium</a:t>
            </a:r>
            <a:r>
              <a:rPr lang="en-US" dirty="0"/>
              <a:t>=</a:t>
            </a:r>
            <a:r>
              <a:rPr lang="en-US" dirty="0" err="1"/>
              <a:t>referral&amp;utm_content</a:t>
            </a:r>
            <a:r>
              <a:rPr lang="en-US" dirty="0"/>
              <a:t>=</a:t>
            </a:r>
            <a:r>
              <a:rPr lang="en-US" dirty="0" err="1"/>
              <a:t>creditCopyText</a:t>
            </a:r>
            <a:r>
              <a:rPr lang="en-US" dirty="0"/>
              <a:t>"&gt;</a:t>
            </a:r>
            <a:r>
              <a:rPr lang="en-US" dirty="0" err="1"/>
              <a:t>Unsplash</a:t>
            </a:r>
            <a:r>
              <a:rPr lang="en-US" dirty="0"/>
              <a:t>&lt;/a&gt;</a:t>
            </a:r>
          </a:p>
          <a:p>
            <a:r>
              <a:rPr lang="en-US" dirty="0"/>
              <a:t> </a:t>
            </a:r>
          </a:p>
          <a:p>
            <a:r>
              <a:rPr lang="en-US" dirty="0"/>
              <a:t>&lt;a </a:t>
            </a:r>
            <a:r>
              <a:rPr lang="en-US" dirty="0" err="1"/>
              <a:t>href</a:t>
            </a:r>
            <a:r>
              <a:rPr lang="en-US" dirty="0"/>
              <a:t>="https://www.freepik.com/free-photo/elderly-patients-bed-asian-senior-woman-patients-headache-hands-forehead-medical-healthcare-concept_7813378.htm#query=aging%20problem&amp;position=0&amp;from_view=search&amp;track=ais"&gt;Image by </a:t>
            </a:r>
            <a:r>
              <a:rPr lang="en-US" dirty="0" err="1"/>
              <a:t>jcomp</a:t>
            </a:r>
            <a:r>
              <a:rPr lang="en-US" dirty="0"/>
              <a:t>&lt;/a&gt; on </a:t>
            </a:r>
            <a:r>
              <a:rPr lang="en-US" dirty="0" err="1"/>
              <a:t>Freepik</a:t>
            </a:r>
            <a:endParaRPr lang="en-US" dirty="0"/>
          </a:p>
        </p:txBody>
      </p:sp>
    </p:spTree>
    <p:extLst>
      <p:ext uri="{BB962C8B-B14F-4D97-AF65-F5344CB8AC3E}">
        <p14:creationId xmlns:p14="http://schemas.microsoft.com/office/powerpoint/2010/main" val="435734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316237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378963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8875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&lt;a </a:t>
            </a:r>
            <a:r>
              <a:rPr lang="en-US" dirty="0" err="1"/>
              <a:t>href</a:t>
            </a:r>
            <a:r>
              <a:rPr lang="en-US" dirty="0"/>
              <a:t>="https://www.freepik.com/free-vector/bright-colorful-royal-armchairs-thrones-flat-pictures-collection_13682982.htm#query=throne%20top%20view&amp;position=25&amp;from_view=search&amp;track=ais"&gt;Image by </a:t>
            </a:r>
            <a:r>
              <a:rPr lang="en-US" dirty="0" err="1"/>
              <a:t>pch.vector</a:t>
            </a:r>
            <a:r>
              <a:rPr lang="en-US" dirty="0"/>
              <a:t>&lt;/a&gt; on </a:t>
            </a:r>
            <a:r>
              <a:rPr lang="en-US" dirty="0" err="1"/>
              <a:t>Freepik</a:t>
            </a:r>
            <a:endParaRPr lang="en-US" dirty="0"/>
          </a:p>
        </p:txBody>
      </p:sp>
    </p:spTree>
    <p:extLst>
      <p:ext uri="{BB962C8B-B14F-4D97-AF65-F5344CB8AC3E}">
        <p14:creationId xmlns:p14="http://schemas.microsoft.com/office/powerpoint/2010/main" val="1342174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064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088776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506899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4070598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2157087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142356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In fact, people can be anxious and uncertain about many things. </a:t>
            </a:r>
          </a:p>
          <a:p>
            <a:endParaRPr lang="en-US" dirty="0"/>
          </a:p>
          <a:p>
            <a:r>
              <a:rPr lang="en-US" dirty="0"/>
              <a:t>So the question becomes how do you go from uncertainty and anxiety to understanding and hope?</a:t>
            </a:r>
          </a:p>
          <a:p>
            <a:endParaRPr lang="en-US" dirty="0"/>
          </a:p>
          <a:p>
            <a:r>
              <a:rPr lang="en-US" dirty="0"/>
              <a:t>&lt;a </a:t>
            </a:r>
            <a:r>
              <a:rPr lang="en-US" dirty="0" err="1"/>
              <a:t>href</a:t>
            </a:r>
            <a:r>
              <a:rPr lang="en-US" dirty="0"/>
              <a:t>="https://www.freepik.com/free-vector/anxiety-concept-illustration_21118463.htm#query=anxiety&amp;position=1&amp;from_view=search&amp;track=sph"&gt;Image by </a:t>
            </a:r>
            <a:r>
              <a:rPr lang="en-US" dirty="0" err="1"/>
              <a:t>storyset</a:t>
            </a:r>
            <a:r>
              <a:rPr lang="en-US" dirty="0"/>
              <a:t>&lt;/a&gt; on </a:t>
            </a:r>
            <a:r>
              <a:rPr lang="en-US" dirty="0" err="1"/>
              <a:t>Freepik</a:t>
            </a:r>
            <a:endParaRPr lang="en-US" dirty="0"/>
          </a:p>
          <a:p>
            <a:endParaRPr lang="en-US" dirty="0"/>
          </a:p>
          <a:p>
            <a:r>
              <a:rPr lang="en-US" dirty="0"/>
              <a:t>Image by &lt;a </a:t>
            </a:r>
            <a:r>
              <a:rPr lang="en-US" dirty="0" err="1"/>
              <a:t>href</a:t>
            </a:r>
            <a:r>
              <a:rPr lang="en-US" dirty="0"/>
              <a:t>="https://www.freepik.com/free-vector/hand-drawn-flat-design-overwhelmed-people-illustration_23669507.htm#query=anxious&amp;position=6&amp;from_view=search&amp;track=sph"&gt;Freepik&lt;/a&gt;</a:t>
            </a:r>
          </a:p>
          <a:p>
            <a:endParaRPr lang="en-US" dirty="0"/>
          </a:p>
        </p:txBody>
      </p:sp>
    </p:spTree>
    <p:extLst>
      <p:ext uri="{BB962C8B-B14F-4D97-AF65-F5344CB8AC3E}">
        <p14:creationId xmlns:p14="http://schemas.microsoft.com/office/powerpoint/2010/main" val="2711507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2313648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47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Contributed by https://freebibleimages.org/illustrations/daniel-four-beasts/</a:t>
            </a:r>
          </a:p>
        </p:txBody>
      </p:sp>
    </p:spTree>
    <p:extLst>
      <p:ext uri="{BB962C8B-B14F-4D97-AF65-F5344CB8AC3E}">
        <p14:creationId xmlns:p14="http://schemas.microsoft.com/office/powerpoint/2010/main" val="2181982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Image by &lt;a </a:t>
            </a:r>
            <a:r>
              <a:rPr lang="en-US" dirty="0" err="1"/>
              <a:t>href</a:t>
            </a:r>
            <a:r>
              <a:rPr lang="en-US" dirty="0"/>
              <a:t>="https://www.freepik.com/free-vector/hand-drawn-flat-design-overwhelmed-people-illustration_23669507.htm#query=anxious&amp;position=6&amp;from_view=search&amp;track=sph"&gt;Freepik&lt;/a&gt;</a:t>
            </a:r>
          </a:p>
          <a:p>
            <a:endParaRPr lang="en-US" dirty="0"/>
          </a:p>
        </p:txBody>
      </p:sp>
    </p:spTree>
    <p:extLst>
      <p:ext uri="{BB962C8B-B14F-4D97-AF65-F5344CB8AC3E}">
        <p14:creationId xmlns:p14="http://schemas.microsoft.com/office/powerpoint/2010/main" val="2603278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727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410648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r>
              <a:rPr lang="en-US" dirty="0"/>
              <a:t>Image by &lt;a </a:t>
            </a:r>
            <a:r>
              <a:rPr lang="en-US" dirty="0" err="1"/>
              <a:t>href</a:t>
            </a:r>
            <a:r>
              <a:rPr lang="en-US" dirty="0"/>
              <a:t>="https://www.freepik.com/free-vector/vintage-st-patricks-day-badge-collection_6516571.htm#query=saints&amp;position=1&amp;from_view=search&amp;track=sph"&gt;Freepik&lt;/a&gt;</a:t>
            </a:r>
          </a:p>
        </p:txBody>
      </p:sp>
    </p:spTree>
    <p:extLst>
      <p:ext uri="{BB962C8B-B14F-4D97-AF65-F5344CB8AC3E}">
        <p14:creationId xmlns:p14="http://schemas.microsoft.com/office/powerpoint/2010/main" val="2748900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69322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429466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2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Today, we will be looking at Daniel chapter 7.</a:t>
            </a:r>
          </a:p>
          <a:p>
            <a:r>
              <a:rPr lang="en-US" dirty="0"/>
              <a:t>The title is Daniel’s dream: Fantastic Beasts and What they man. </a:t>
            </a:r>
          </a:p>
          <a:p>
            <a:r>
              <a:rPr lang="en-US" dirty="0"/>
              <a:t>And in this chapter, Daniel has a dream</a:t>
            </a:r>
          </a:p>
          <a:p>
            <a:r>
              <a:rPr lang="en-US" dirty="0"/>
              <a:t>The dream has four very strange beasts</a:t>
            </a:r>
          </a:p>
          <a:p>
            <a:r>
              <a:rPr lang="en-US" dirty="0"/>
              <a:t>And one of the strange beasts then exhibits some bizarre behavior.</a:t>
            </a:r>
          </a:p>
          <a:p>
            <a:endParaRPr lang="en-US" dirty="0"/>
          </a:p>
          <a:p>
            <a:r>
              <a:rPr lang="en-US" dirty="0"/>
              <a:t>We will also see that Daniel himself is anxious.  </a:t>
            </a:r>
          </a:p>
          <a:p>
            <a:r>
              <a:rPr lang="en-US" dirty="0"/>
              <a:t>He is alarmed at what he saw in his dream.</a:t>
            </a:r>
          </a:p>
          <a:p>
            <a:r>
              <a:rPr lang="en-US" dirty="0"/>
              <a:t>He is uncertain about the future.</a:t>
            </a:r>
          </a:p>
          <a:p>
            <a:endParaRPr lang="en-US" dirty="0"/>
          </a:p>
          <a:p>
            <a:r>
              <a:rPr lang="en-US" dirty="0"/>
              <a:t>But Daniel is our hero.  Why Daniel is troubled?</a:t>
            </a:r>
          </a:p>
          <a:p>
            <a:r>
              <a:rPr lang="en-US" dirty="0"/>
              <a:t>And how does that help us when we are facing certainty and experiencing anxiety</a:t>
            </a:r>
          </a:p>
        </p:txBody>
      </p:sp>
    </p:spTree>
    <p:extLst>
      <p:ext uri="{BB962C8B-B14F-4D97-AF65-F5344CB8AC3E}">
        <p14:creationId xmlns:p14="http://schemas.microsoft.com/office/powerpoint/2010/main" val="1200478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7252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412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699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4761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r>
              <a:rPr lang="en-US" dirty="0"/>
              <a:t>The Christian Martyrs' Last Prayer, by Jean-Léon </a:t>
            </a:r>
            <a:r>
              <a:rPr lang="en-US" dirty="0" err="1"/>
              <a:t>Gérôme</a:t>
            </a:r>
            <a:r>
              <a:rPr lang="en-US" dirty="0"/>
              <a:t> (1883)</a:t>
            </a:r>
          </a:p>
          <a:p>
            <a:r>
              <a:rPr lang="en-US" dirty="0"/>
              <a:t>https://g3min.org/john-gill-the-great-white-throne-judgment/</a:t>
            </a:r>
          </a:p>
        </p:txBody>
      </p:sp>
    </p:spTree>
    <p:extLst>
      <p:ext uri="{BB962C8B-B14F-4D97-AF65-F5344CB8AC3E}">
        <p14:creationId xmlns:p14="http://schemas.microsoft.com/office/powerpoint/2010/main" val="164330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0483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656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661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802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In order to answer that question, we must look at the </a:t>
            </a:r>
            <a:r>
              <a:rPr lang="en-SG" dirty="0"/>
              <a:t>entire</a:t>
            </a:r>
            <a:r>
              <a:rPr lang="en-US" dirty="0"/>
              <a:t> book of Daniel. </a:t>
            </a:r>
          </a:p>
          <a:p>
            <a:endParaRPr lang="en-US" dirty="0"/>
          </a:p>
          <a:p>
            <a:r>
              <a:rPr lang="en-US" dirty="0"/>
              <a:t>That is what we have been doing in our series called God has a Man – God has a plan,</a:t>
            </a:r>
          </a:p>
          <a:p>
            <a:endParaRPr lang="en-US" dirty="0"/>
          </a:p>
          <a:p>
            <a:r>
              <a:rPr lang="en-US" dirty="0"/>
              <a:t>Trusting in the Providence of God in the book of Daniel</a:t>
            </a:r>
          </a:p>
          <a:p>
            <a:endParaRPr lang="en-US" dirty="0"/>
          </a:p>
          <a:p>
            <a:r>
              <a:rPr lang="en-US" dirty="0"/>
              <a:t>This entire book is about trusting in God’s sovereignty</a:t>
            </a:r>
          </a:p>
          <a:p>
            <a:endParaRPr lang="en-US" dirty="0"/>
          </a:p>
          <a:p>
            <a:endParaRPr lang="en-US" dirty="0"/>
          </a:p>
        </p:txBody>
      </p:sp>
    </p:spTree>
    <p:extLst>
      <p:ext uri="{BB962C8B-B14F-4D97-AF65-F5344CB8AC3E}">
        <p14:creationId xmlns:p14="http://schemas.microsoft.com/office/powerpoint/2010/main" val="90484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Today we are at a turning point in the book of Daniel.</a:t>
            </a:r>
          </a:p>
          <a:p>
            <a:endParaRPr lang="en-US" dirty="0"/>
          </a:p>
          <a:p>
            <a:r>
              <a:rPr lang="en-US" dirty="0"/>
              <a:t>The first six chapters are about various events from Daniel’s life. </a:t>
            </a:r>
          </a:p>
          <a:p>
            <a:r>
              <a:rPr lang="en-US" dirty="0"/>
              <a:t>They are in the form of a narrative, where the author weaves together historical events that tell a story to show us that God is in control.</a:t>
            </a:r>
          </a:p>
          <a:p>
            <a:endParaRPr lang="en-US" dirty="0"/>
          </a:p>
          <a:p>
            <a:r>
              <a:rPr lang="en-US" dirty="0"/>
              <a:t>But there is a shift starting in Daniel chapter 7, which we are looking at today.</a:t>
            </a:r>
          </a:p>
          <a:p>
            <a:r>
              <a:rPr lang="en-US" dirty="0"/>
              <a:t>Chapters 7 through 12 are about Daniel’s dreams. They are in the form of apocalyptic writing. </a:t>
            </a:r>
          </a:p>
          <a:p>
            <a:r>
              <a:rPr lang="en-US" dirty="0"/>
              <a:t>Instead of a narrative of historical events, these chapters use vivid and complex symbolism and imagery to show us God’s sovereignty.</a:t>
            </a:r>
          </a:p>
          <a:p>
            <a:endParaRPr lang="en-US" dirty="0"/>
          </a:p>
          <a:p>
            <a:r>
              <a:rPr lang="en-US" dirty="0"/>
              <a:t>Of course, it is all tied together. Understanding the imagery of chapter 7 requires us to look back at the stories in chapters one thru six.</a:t>
            </a:r>
          </a:p>
          <a:p>
            <a:endParaRPr lang="en-US" dirty="0"/>
          </a:p>
          <a:p>
            <a:endParaRPr lang="en-US" dirty="0"/>
          </a:p>
        </p:txBody>
      </p:sp>
    </p:spTree>
    <p:extLst>
      <p:ext uri="{BB962C8B-B14F-4D97-AF65-F5344CB8AC3E}">
        <p14:creationId xmlns:p14="http://schemas.microsoft.com/office/powerpoint/2010/main" val="216143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We know when the stories of chapters one thru six took place. We can show them on a timeline as they relate to historical events.</a:t>
            </a:r>
          </a:p>
          <a:p>
            <a:endParaRPr lang="en-US" dirty="0"/>
          </a:p>
          <a:p>
            <a:r>
              <a:rPr lang="en-US" dirty="0"/>
              <a:t>Historical events such as 605 BC . . . </a:t>
            </a:r>
          </a:p>
        </p:txBody>
      </p:sp>
    </p:spTree>
    <p:extLst>
      <p:ext uri="{BB962C8B-B14F-4D97-AF65-F5344CB8AC3E}">
        <p14:creationId xmlns:p14="http://schemas.microsoft.com/office/powerpoint/2010/main" val="193795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We know when the stories of chapters one thru six took place. We can show them on a timeline as they relate to historical events.</a:t>
            </a:r>
          </a:p>
          <a:p>
            <a:endParaRPr lang="en-US" dirty="0"/>
          </a:p>
          <a:p>
            <a:r>
              <a:rPr lang="en-US" dirty="0"/>
              <a:t>Historical events such as 605 BC . . . </a:t>
            </a:r>
          </a:p>
        </p:txBody>
      </p:sp>
    </p:spTree>
    <p:extLst>
      <p:ext uri="{BB962C8B-B14F-4D97-AF65-F5344CB8AC3E}">
        <p14:creationId xmlns:p14="http://schemas.microsoft.com/office/powerpoint/2010/main" val="226056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B512B2-B047-81EF-E380-C2459A904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F2FE835D-CADD-6605-53CB-39A0EBBA578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028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218613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350777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44651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951769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249797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670944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701068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222660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58784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A picture containing outdoor, standing, mammal&#10;&#10;Description automatically generated">
            <a:extLst>
              <a:ext uri="{FF2B5EF4-FFF2-40B4-BE49-F238E27FC236}">
                <a16:creationId xmlns:a16="http://schemas.microsoft.com/office/drawing/2014/main" id="{126A5C4C-9DAA-B831-81EF-B0EB461EE1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6095999" cy="3429000"/>
          </a:xfrm>
          <a:prstGeom prst="rect">
            <a:avLst/>
          </a:prstGeom>
          <a:ln>
            <a:noFill/>
          </a:ln>
        </p:spPr>
      </p:pic>
      <p:pic>
        <p:nvPicPr>
          <p:cNvPr id="3" name="Picture 2" descr="A picture containing outdoor, mammal, bear&#10;&#10;Description automatically generated">
            <a:extLst>
              <a:ext uri="{FF2B5EF4-FFF2-40B4-BE49-F238E27FC236}">
                <a16:creationId xmlns:a16="http://schemas.microsoft.com/office/drawing/2014/main" id="{E22629C9-ADFD-1286-32FC-994CFF754B8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0" y="0"/>
            <a:ext cx="6096000" cy="3429000"/>
          </a:xfrm>
          <a:prstGeom prst="rect">
            <a:avLst/>
          </a:prstGeom>
          <a:ln>
            <a:noFill/>
          </a:ln>
        </p:spPr>
      </p:pic>
      <p:pic>
        <p:nvPicPr>
          <p:cNvPr id="4" name="Picture 3" descr="A picture containing giraffe&#10;&#10;Description automatically generated">
            <a:extLst>
              <a:ext uri="{FF2B5EF4-FFF2-40B4-BE49-F238E27FC236}">
                <a16:creationId xmlns:a16="http://schemas.microsoft.com/office/drawing/2014/main" id="{EB4860FA-D0A5-2E5A-B32B-5A7521FDCE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pic>
        <p:nvPicPr>
          <p:cNvPr id="5" name="Picture 4" descr="A picture containing reptile, dinosaur, outdoor, water&#10;&#10;Description automatically generated">
            <a:extLst>
              <a:ext uri="{FF2B5EF4-FFF2-40B4-BE49-F238E27FC236}">
                <a16:creationId xmlns:a16="http://schemas.microsoft.com/office/drawing/2014/main" id="{007BC463-2DDC-C03B-DD0A-C0F49CE9CAA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9000"/>
            <a:ext cx="6096000" cy="3429000"/>
          </a:xfrm>
          <a:prstGeom prst="rect">
            <a:avLst/>
          </a:prstGeom>
        </p:spPr>
      </p:pic>
    </p:spTree>
    <p:extLst>
      <p:ext uri="{BB962C8B-B14F-4D97-AF65-F5344CB8AC3E}">
        <p14:creationId xmlns:p14="http://schemas.microsoft.com/office/powerpoint/2010/main" val="413015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descr="A picture containing water, outdoor, wave&#10;&#10;Description automatically generated">
            <a:extLst>
              <a:ext uri="{FF2B5EF4-FFF2-40B4-BE49-F238E27FC236}">
                <a16:creationId xmlns:a16="http://schemas.microsoft.com/office/drawing/2014/main" id="{3DAA008D-726A-58D3-223D-04D3108CE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172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A picture containing sky, outdoor, cloudy, clouds&#10;&#10;Description automatically generated">
            <a:extLst>
              <a:ext uri="{FF2B5EF4-FFF2-40B4-BE49-F238E27FC236}">
                <a16:creationId xmlns:a16="http://schemas.microsoft.com/office/drawing/2014/main" id="{7E5C3F2C-1FA7-DCF0-4A5A-C02D7840EE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2121E76-2DB3-8E9C-C2C2-47BB0D843BC6}"/>
              </a:ext>
            </a:extLst>
          </p:cNvPr>
          <p:cNvSpPr/>
          <p:nvPr userDrawn="1"/>
        </p:nvSpPr>
        <p:spPr>
          <a:xfrm>
            <a:off x="0" y="0"/>
            <a:ext cx="12192000" cy="5829300"/>
          </a:xfrm>
          <a:prstGeom prst="rect">
            <a:avLst/>
          </a:prstGeom>
          <a:gradFill>
            <a:gsLst>
              <a:gs pos="57800">
                <a:srgbClr val="FFFFFF">
                  <a:alpha val="55000"/>
                </a:srgbClr>
              </a:gs>
              <a:gs pos="100000">
                <a:schemeClr val="bg1"/>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51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Close up of food&#10;&#10;Description automatically generated with medium confidence">
            <a:extLst>
              <a:ext uri="{FF2B5EF4-FFF2-40B4-BE49-F238E27FC236}">
                <a16:creationId xmlns:a16="http://schemas.microsoft.com/office/drawing/2014/main" id="{7599303D-51BD-EEAE-84ED-860E0B6C23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4564"/>
            <a:ext cx="12192000" cy="6882564"/>
          </a:xfrm>
          <a:prstGeom prst="rect">
            <a:avLst/>
          </a:prstGeom>
          <a:gradFill>
            <a:gsLst>
              <a:gs pos="100000">
                <a:schemeClr val="bg1"/>
              </a:gs>
              <a:gs pos="0">
                <a:schemeClr val="bg1">
                  <a:alpha val="0"/>
                </a:schemeClr>
              </a:gs>
            </a:gsLst>
            <a:lin ang="8400000" scaled="0"/>
          </a:gradFill>
        </p:spPr>
      </p:pic>
    </p:spTree>
    <p:extLst>
      <p:ext uri="{BB962C8B-B14F-4D97-AF65-F5344CB8AC3E}">
        <p14:creationId xmlns:p14="http://schemas.microsoft.com/office/powerpoint/2010/main" val="216826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93CA407F-8D69-5B1F-F4BA-BA9849D2A1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480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988814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310284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25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3" r:id="rId5"/>
    <p:sldLayoutId id="2147483651" r:id="rId6"/>
    <p:sldLayoutId id="214748365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474781846"/>
      </p:ext>
    </p:extLst>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on and a cub on a rock against the sky">
            <a:extLst>
              <a:ext uri="{FF2B5EF4-FFF2-40B4-BE49-F238E27FC236}">
                <a16:creationId xmlns:a16="http://schemas.microsoft.com/office/drawing/2014/main" id="{6EA78BA6-F103-3C04-FD33-B3E132599E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DBA705-C2DC-739F-F75A-CE7A5CED4323}"/>
              </a:ext>
            </a:extLst>
          </p:cNvPr>
          <p:cNvSpPr>
            <a:spLocks noGrp="1"/>
          </p:cNvSpPr>
          <p:nvPr>
            <p:ph type="ctrTitle"/>
          </p:nvPr>
        </p:nvSpPr>
        <p:spPr>
          <a:xfrm>
            <a:off x="477980" y="625683"/>
            <a:ext cx="6046806" cy="3035814"/>
          </a:xfrm>
        </p:spPr>
        <p:txBody>
          <a:bodyPr vert="horz" lIns="91440" tIns="45720" rIns="91440" bIns="45720" rtlCol="0" anchor="b">
            <a:normAutofit/>
          </a:bodyPr>
          <a:lstStyle/>
          <a:p>
            <a:pPr algn="r" rtl="1"/>
            <a:r>
              <a:rPr lang="ar-JO" sz="6000" b="1" dirty="0">
                <a:effectLst/>
                <a:latin typeface="+mn-lt"/>
              </a:rPr>
              <a:t>حلم دانيال:</a:t>
            </a:r>
            <a:br>
              <a:rPr lang="ar-JO" sz="6000" b="1" dirty="0">
                <a:effectLst/>
                <a:latin typeface="+mn-lt"/>
              </a:rPr>
            </a:br>
            <a:r>
              <a:rPr lang="ar-JO" sz="6000" b="1" dirty="0">
                <a:effectLst/>
                <a:latin typeface="+mn-lt"/>
              </a:rPr>
              <a:t>الوحوش العظيمة</a:t>
            </a:r>
            <a:br>
              <a:rPr lang="ar-JO" sz="6000" b="1" dirty="0">
                <a:effectLst/>
                <a:latin typeface="+mn-lt"/>
              </a:rPr>
            </a:br>
            <a:r>
              <a:rPr lang="ar-JO" sz="6000" b="1" dirty="0">
                <a:effectLst/>
                <a:latin typeface="+mn-lt"/>
              </a:rPr>
              <a:t>ومعناها</a:t>
            </a:r>
            <a:endParaRPr lang="en-US" sz="6000" dirty="0">
              <a:latin typeface="+mn-lt"/>
            </a:endParaRPr>
          </a:p>
        </p:txBody>
      </p:sp>
      <p:sp>
        <p:nvSpPr>
          <p:cNvPr id="3" name="Subtitle 2">
            <a:extLst>
              <a:ext uri="{FF2B5EF4-FFF2-40B4-BE49-F238E27FC236}">
                <a16:creationId xmlns:a16="http://schemas.microsoft.com/office/drawing/2014/main" id="{5DF3EEA7-91F5-FF0E-AD70-0EEB3A444572}"/>
              </a:ext>
            </a:extLst>
          </p:cNvPr>
          <p:cNvSpPr>
            <a:spLocks noGrp="1"/>
          </p:cNvSpPr>
          <p:nvPr>
            <p:ph type="subTitle" idx="4294967295"/>
          </p:nvPr>
        </p:nvSpPr>
        <p:spPr>
          <a:xfrm>
            <a:off x="477980" y="4764436"/>
            <a:ext cx="4023359" cy="1208141"/>
          </a:xfrm>
          <a:prstGeom prst="rect">
            <a:avLst/>
          </a:prstGeom>
        </p:spPr>
        <p:txBody>
          <a:bodyPr vert="horz" lIns="91440" tIns="45720" rIns="91440" bIns="45720" rtlCol="0">
            <a:normAutofit/>
          </a:bodyPr>
          <a:lstStyle/>
          <a:p>
            <a:pPr marL="0" indent="0">
              <a:buNone/>
            </a:pPr>
            <a:r>
              <a:rPr lang="ar-JO" sz="4400" b="1" dirty="0"/>
              <a:t>دانيال 7</a:t>
            </a:r>
            <a:endParaRPr lang="en-US" sz="4400" b="1"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BB0FCBA-D7B5-347E-3D70-2EFFD9D69132}"/>
              </a:ext>
            </a:extLst>
          </p:cNvPr>
          <p:cNvSpPr>
            <a:spLocks noChangeArrowheads="1"/>
          </p:cNvSpPr>
          <p:nvPr/>
        </p:nvSpPr>
        <p:spPr bwMode="auto">
          <a:xfrm>
            <a:off x="0" y="5325117"/>
            <a:ext cx="12192000" cy="1532883"/>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وعظ مات لايلي</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الملفات بلغات عدة للتنزيل المجاني على</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 </a:t>
            </a: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608347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ar-JO" sz="2800" b="1" dirty="0">
                <a:solidFill>
                  <a:schemeClr val="bg1"/>
                </a:solidFill>
              </a:rPr>
              <a:t>561 ق.م</a:t>
            </a:r>
            <a:endParaRPr lang="en-US" sz="2800" b="1" dirty="0">
              <a:solidFill>
                <a:schemeClr val="bg1"/>
              </a:solidFill>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ar-JO" sz="2800" b="1" dirty="0">
                <a:solidFill>
                  <a:schemeClr val="bg1"/>
                </a:solidFill>
              </a:rPr>
              <a:t>موت</a:t>
            </a:r>
            <a:endParaRPr lang="en-US" sz="2800" b="1" dirty="0">
              <a:solidFill>
                <a:schemeClr val="bg1"/>
              </a:solidFill>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ar-JO" sz="2800" b="1" dirty="0">
                <a:solidFill>
                  <a:schemeClr val="bg1"/>
                </a:solidFill>
              </a:rPr>
              <a:t>حصار</a:t>
            </a:r>
            <a:endParaRPr lang="en-US" sz="2800" b="1" dirty="0">
              <a:solidFill>
                <a:schemeClr val="bg1"/>
              </a:solidFill>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ar-JO" sz="2800" b="1" dirty="0">
                <a:solidFill>
                  <a:schemeClr val="bg1"/>
                </a:solidFill>
              </a:rPr>
              <a:t>بيلشاصر</a:t>
            </a:r>
            <a:endParaRPr lang="en-US" sz="2800" b="1" dirty="0">
              <a:solidFill>
                <a:schemeClr val="bg1"/>
              </a:solidFill>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ar-JO" sz="2800" b="1" dirty="0">
                <a:solidFill>
                  <a:schemeClr val="bg1"/>
                </a:solidFill>
              </a:rPr>
              <a:t>بابل</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ar-JO" sz="2800" b="1" dirty="0">
                <a:solidFill>
                  <a:schemeClr val="bg1"/>
                </a:solidFill>
              </a:rPr>
              <a:t>يصبح ملكاً</a:t>
            </a:r>
            <a:endParaRPr lang="en-US" sz="2800" b="1" dirty="0">
              <a:solidFill>
                <a:schemeClr val="bg1"/>
              </a:solidFill>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ar-JO" sz="2800" b="1" dirty="0">
                <a:solidFill>
                  <a:schemeClr val="bg1"/>
                </a:solidFill>
              </a:rPr>
              <a:t>نبوخدنصر</a:t>
            </a:r>
            <a:endParaRPr lang="en-US" sz="2800" b="1" dirty="0">
              <a:solidFill>
                <a:schemeClr val="bg1"/>
              </a:solidFill>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ar-JO" sz="2800" b="1" dirty="0">
                <a:solidFill>
                  <a:schemeClr val="bg1"/>
                </a:solidFill>
              </a:rPr>
              <a:t>أورشليم</a:t>
            </a:r>
            <a:endParaRPr lang="en-US" sz="2800" b="1" dirty="0">
              <a:solidFill>
                <a:schemeClr val="bg1"/>
              </a:solidFill>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ar-JO" sz="2800" b="1" dirty="0">
                <a:solidFill>
                  <a:schemeClr val="bg1"/>
                </a:solidFill>
              </a:rPr>
              <a:t>539 ق.م</a:t>
            </a:r>
            <a:endParaRPr lang="en-US" sz="2800" b="1" dirty="0">
              <a:solidFill>
                <a:schemeClr val="bg1"/>
              </a:solidFill>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ar-JO" sz="2800" b="1" dirty="0">
                <a:solidFill>
                  <a:schemeClr val="bg1"/>
                </a:solidFill>
              </a:rPr>
              <a:t>سقوط</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الله لديه رجل – الله لديه خطة</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algn="ctr"/>
              <a:r>
                <a:rPr lang="ar-JO" sz="2800" b="1" dirty="0">
                  <a:solidFill>
                    <a:srgbClr val="FFFF00"/>
                  </a:solidFill>
                </a:rPr>
                <a:t>2: 1 السنة الثانية                                   من حكم نبوخدنصر</a:t>
              </a:r>
              <a:endParaRPr lang="en-US" sz="2800" b="1" dirty="0">
                <a:solidFill>
                  <a:srgbClr val="FFFF00"/>
                </a:solidFill>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345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الله لديه رجل – الله لديه خطة</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649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الله لديه رجل – الله لديه خطة</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algn="ctr"/>
              <a:r>
                <a:rPr lang="ar-JO" sz="2800" b="1" dirty="0">
                  <a:solidFill>
                    <a:srgbClr val="FFFF00"/>
                  </a:solidFill>
                </a:rPr>
                <a:t>3: 1 ملك صنع               تمثالاً من ذهب</a:t>
              </a:r>
              <a:endParaRPr lang="en-US" sz="2800" b="1" dirty="0">
                <a:solidFill>
                  <a:srgbClr val="FFFF00"/>
                </a:solidFill>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4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الله لديه رجل – الله لديه خطة</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800" b="1" dirty="0">
                  <a:solidFill>
                    <a:srgbClr val="FFFF00"/>
                  </a:solidFill>
                  <a:latin typeface="Calibri" panose="020F0502020204030204"/>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86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algn="ctr"/>
            <a:r>
              <a:rPr lang="ar-JO" sz="2800" b="1" dirty="0">
                <a:solidFill>
                  <a:srgbClr val="FFFF00"/>
                </a:solidFill>
              </a:rPr>
              <a:t>4: 5 أنا </a:t>
            </a:r>
            <a:r>
              <a:rPr lang="ar-JO" sz="2800" dirty="0">
                <a:solidFill>
                  <a:srgbClr val="FFFF00"/>
                </a:solidFill>
              </a:rPr>
              <a:t>(نبوخدنصر) </a:t>
            </a:r>
            <a:r>
              <a:rPr lang="ar-JO" sz="2800" b="1" dirty="0">
                <a:solidFill>
                  <a:srgbClr val="FFFF00"/>
                </a:solidFill>
              </a:rPr>
              <a:t>رأيت حلماً فروعني</a:t>
            </a:r>
            <a:endParaRPr lang="en-US" sz="2800" b="1" dirty="0">
              <a:solidFill>
                <a:srgbClr val="FFFF00"/>
              </a:solidFill>
            </a:endParaRPr>
          </a:p>
        </p:txBody>
      </p:sp>
    </p:spTree>
    <p:extLst>
      <p:ext uri="{BB962C8B-B14F-4D97-AF65-F5344CB8AC3E}">
        <p14:creationId xmlns:p14="http://schemas.microsoft.com/office/powerpoint/2010/main" val="3053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algn="ctr"/>
              <a:r>
                <a:rPr lang="ar-JO" sz="2800" b="1" dirty="0">
                  <a:solidFill>
                    <a:srgbClr val="FFC000"/>
                  </a:solidFill>
                </a:rPr>
                <a:t>7: 1 في السنة الأولى                لبيلشاصر ملك بابل</a:t>
              </a:r>
              <a:endParaRPr lang="en-US" sz="2800" b="1" dirty="0">
                <a:solidFill>
                  <a:srgbClr val="FFC000"/>
                </a:solidFill>
              </a:endParaRPr>
            </a:p>
          </p:txBody>
        </p:sp>
      </p:grpSp>
    </p:spTree>
    <p:extLst>
      <p:ext uri="{BB962C8B-B14F-4D97-AF65-F5344CB8AC3E}">
        <p14:creationId xmlns:p14="http://schemas.microsoft.com/office/powerpoint/2010/main" val="15268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800" b="1" dirty="0">
                  <a:solidFill>
                    <a:srgbClr val="FFC000"/>
                  </a:solidFill>
                  <a:latin typeface="Calibri" panose="020F0502020204030204"/>
                  <a:cs typeface="Arial" panose="020B0604020202020204" pitchFamily="34" charset="0"/>
                </a:rPr>
                <a:t>الإصحاح السابع: حلم دانيال                 عن الممالك المستقبلية</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58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الإصحاح السابع: حلم دانيال                 عن الممالك المستقبلية</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A919D068-2B37-5288-A253-8C6D9D6B72DB}"/>
              </a:ext>
            </a:extLst>
          </p:cNvPr>
          <p:cNvGrpSpPr/>
          <p:nvPr/>
        </p:nvGrpSpPr>
        <p:grpSpPr>
          <a:xfrm>
            <a:off x="6196163" y="290403"/>
            <a:ext cx="5395473" cy="2590585"/>
            <a:chOff x="7067035" y="3476483"/>
            <a:chExt cx="5395473" cy="2590585"/>
          </a:xfrm>
        </p:grpSpPr>
        <p:cxnSp>
          <p:nvCxnSpPr>
            <p:cNvPr id="32" name="Straight Connector 31">
              <a:extLst>
                <a:ext uri="{FF2B5EF4-FFF2-40B4-BE49-F238E27FC236}">
                  <a16:creationId xmlns:a16="http://schemas.microsoft.com/office/drawing/2014/main" id="{853E9E95-8651-A610-38BD-00D998DF4737}"/>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3C49DAE-A30E-7924-B8AB-5FBA0F9F831B}"/>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algn="ctr"/>
              <a:r>
                <a:rPr lang="ar-JO" sz="2800" b="1" dirty="0">
                  <a:solidFill>
                    <a:srgbClr val="FFFF00"/>
                  </a:solidFill>
                </a:rPr>
                <a:t>5: 30 قتل بيلشاصر                          ملك الكلدانيين</a:t>
              </a:r>
              <a:endParaRPr lang="en-US" sz="2800" b="1" dirty="0">
                <a:solidFill>
                  <a:srgbClr val="FFFF00"/>
                </a:solidFill>
              </a:endParaRPr>
            </a:p>
          </p:txBody>
        </p:sp>
      </p:grpSp>
    </p:spTree>
    <p:extLst>
      <p:ext uri="{BB962C8B-B14F-4D97-AF65-F5344CB8AC3E}">
        <p14:creationId xmlns:p14="http://schemas.microsoft.com/office/powerpoint/2010/main" val="4208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الإصحاح السابع: حلم دانيال                 عن الممالك المستقبلية</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A919D068-2B37-5288-A253-8C6D9D6B72DB}"/>
              </a:ext>
            </a:extLst>
          </p:cNvPr>
          <p:cNvGrpSpPr/>
          <p:nvPr/>
        </p:nvGrpSpPr>
        <p:grpSpPr>
          <a:xfrm>
            <a:off x="6196163" y="290403"/>
            <a:ext cx="5395473" cy="2590585"/>
            <a:chOff x="7067035" y="3476483"/>
            <a:chExt cx="5395473" cy="2590585"/>
          </a:xfrm>
        </p:grpSpPr>
        <p:cxnSp>
          <p:nvCxnSpPr>
            <p:cNvPr id="32" name="Straight Connector 31">
              <a:extLst>
                <a:ext uri="{FF2B5EF4-FFF2-40B4-BE49-F238E27FC236}">
                  <a16:creationId xmlns:a16="http://schemas.microsoft.com/office/drawing/2014/main" id="{853E9E95-8651-A610-38BD-00D998DF4737}"/>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3C49DAE-A30E-7924-B8AB-5FBA0F9F831B}"/>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295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 name="Picture 29" descr="A picture containing ground, outdoor, sky, dirt&#10;&#10;Description automatically generated">
            <a:extLst>
              <a:ext uri="{FF2B5EF4-FFF2-40B4-BE49-F238E27FC236}">
                <a16:creationId xmlns:a16="http://schemas.microsoft.com/office/drawing/2014/main" id="{6DB91FFC-FF91-3E54-C7B8-9276835EFB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42952"/>
          </a:xfrm>
          <a:prstGeom prst="rect">
            <a:avLst/>
          </a:prstGeom>
        </p:spPr>
      </p:pic>
      <p:grpSp>
        <p:nvGrpSpPr>
          <p:cNvPr id="16" name="Group 15">
            <a:extLst>
              <a:ext uri="{FF2B5EF4-FFF2-40B4-BE49-F238E27FC236}">
                <a16:creationId xmlns:a16="http://schemas.microsoft.com/office/drawing/2014/main" id="{5DAA8F76-4FE4-D0DB-F9C9-3D6E31C85EAB}"/>
              </a:ext>
            </a:extLst>
          </p:cNvPr>
          <p:cNvGrpSpPr/>
          <p:nvPr/>
        </p:nvGrpSpPr>
        <p:grpSpPr>
          <a:xfrm>
            <a:off x="5790353" y="-5016"/>
            <a:ext cx="6401647" cy="6868032"/>
            <a:chOff x="5790353" y="-5016"/>
            <a:chExt cx="6401647" cy="6868032"/>
          </a:xfrm>
        </p:grpSpPr>
        <p:sp>
          <p:nvSpPr>
            <p:cNvPr id="11" name="Isosceles Triangle 10">
              <a:extLst>
                <a:ext uri="{FF2B5EF4-FFF2-40B4-BE49-F238E27FC236}">
                  <a16:creationId xmlns:a16="http://schemas.microsoft.com/office/drawing/2014/main" id="{789D6F5B-9476-4CC9-783B-DFACEBF539CF}"/>
                </a:ext>
              </a:extLst>
            </p:cNvPr>
            <p:cNvSpPr/>
            <p:nvPr/>
          </p:nvSpPr>
          <p:spPr>
            <a:xfrm rot="10800000" flipH="1">
              <a:off x="5935674" y="-5016"/>
              <a:ext cx="3170748" cy="6847968"/>
            </a:xfrm>
            <a:prstGeom prst="triangle">
              <a:avLst>
                <a:gd name="adj" fmla="val 10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A9571-3E17-78B0-64A1-ABF1A3808FD4}"/>
                </a:ext>
              </a:extLst>
            </p:cNvPr>
            <p:cNvSpPr/>
            <p:nvPr/>
          </p:nvSpPr>
          <p:spPr>
            <a:xfrm>
              <a:off x="9106422" y="-5014"/>
              <a:ext cx="626301" cy="686301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 whiteboard&#10;&#10;Description automatically generated">
              <a:extLst>
                <a:ext uri="{FF2B5EF4-FFF2-40B4-BE49-F238E27FC236}">
                  <a16:creationId xmlns:a16="http://schemas.microsoft.com/office/drawing/2014/main" id="{BF9C29CF-DC28-28C3-A415-BBA992C3CE98}"/>
                </a:ext>
              </a:extLst>
            </p:cNvPr>
            <p:cNvPicPr>
              <a:picLocks noChangeAspect="1"/>
            </p:cNvPicPr>
            <p:nvPr/>
          </p:nvPicPr>
          <p:blipFill rotWithShape="1">
            <a:blip r:embed="rId4">
              <a:extLst>
                <a:ext uri="{28A0092B-C50C-407E-A947-70E740481C1C}">
                  <a14:useLocalDpi xmlns:a14="http://schemas.microsoft.com/office/drawing/2010/main" val="0"/>
                </a:ext>
              </a:extLst>
            </a:blip>
            <a:srcRect l="6586" r="-3" b="-3"/>
            <a:stretch/>
          </p:blipFill>
          <p:spPr>
            <a:xfrm>
              <a:off x="5790353" y="0"/>
              <a:ext cx="6401647" cy="6863016"/>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grpSp>
    </p:spTree>
    <p:extLst>
      <p:ext uri="{BB962C8B-B14F-4D97-AF65-F5344CB8AC3E}">
        <p14:creationId xmlns:p14="http://schemas.microsoft.com/office/powerpoint/2010/main" val="7844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الإصحاح السابع: حلم دانيال                 عن الممالك المستقبلية</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A919D068-2B37-5288-A253-8C6D9D6B72DB}"/>
              </a:ext>
            </a:extLst>
          </p:cNvPr>
          <p:cNvGrpSpPr/>
          <p:nvPr/>
        </p:nvGrpSpPr>
        <p:grpSpPr>
          <a:xfrm>
            <a:off x="6196163" y="290403"/>
            <a:ext cx="5395473" cy="2590585"/>
            <a:chOff x="7067035" y="3476483"/>
            <a:chExt cx="5395473" cy="2590585"/>
          </a:xfrm>
        </p:grpSpPr>
        <p:cxnSp>
          <p:nvCxnSpPr>
            <p:cNvPr id="32" name="Straight Connector 31">
              <a:extLst>
                <a:ext uri="{FF2B5EF4-FFF2-40B4-BE49-F238E27FC236}">
                  <a16:creationId xmlns:a16="http://schemas.microsoft.com/office/drawing/2014/main" id="{853E9E95-8651-A610-38BD-00D998DF4737}"/>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3C49DAE-A30E-7924-B8AB-5FBA0F9F831B}"/>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40B5F5DF-4E46-558F-6953-7D047BA4F9BF}"/>
              </a:ext>
            </a:extLst>
          </p:cNvPr>
          <p:cNvGrpSpPr/>
          <p:nvPr/>
        </p:nvGrpSpPr>
        <p:grpSpPr>
          <a:xfrm>
            <a:off x="6492239" y="3144169"/>
            <a:ext cx="5308045" cy="1215961"/>
            <a:chOff x="6492239" y="3144169"/>
            <a:chExt cx="5308045" cy="1215961"/>
          </a:xfrm>
        </p:grpSpPr>
        <p:sp>
          <p:nvSpPr>
            <p:cNvPr id="35" name="Right Brace 34">
              <a:extLst>
                <a:ext uri="{FF2B5EF4-FFF2-40B4-BE49-F238E27FC236}">
                  <a16:creationId xmlns:a16="http://schemas.microsoft.com/office/drawing/2014/main" id="{0B8E3D59-62B2-C848-0053-A4084C11CB7E}"/>
                </a:ext>
              </a:extLst>
            </p:cNvPr>
            <p:cNvSpPr/>
            <p:nvPr/>
          </p:nvSpPr>
          <p:spPr>
            <a:xfrm rot="5400000">
              <a:off x="10349677" y="2967192"/>
              <a:ext cx="278505" cy="63246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36" name="TextBox 35">
              <a:extLst>
                <a:ext uri="{FF2B5EF4-FFF2-40B4-BE49-F238E27FC236}">
                  <a16:creationId xmlns:a16="http://schemas.microsoft.com/office/drawing/2014/main" id="{4ED6716F-D958-F9FC-B82B-8E1F3E1CAD1A}"/>
                </a:ext>
              </a:extLst>
            </p:cNvPr>
            <p:cNvSpPr txBox="1"/>
            <p:nvPr/>
          </p:nvSpPr>
          <p:spPr>
            <a:xfrm>
              <a:off x="6492239" y="3406023"/>
              <a:ext cx="5308045" cy="954107"/>
            </a:xfrm>
            <a:prstGeom prst="rect">
              <a:avLst/>
            </a:prstGeom>
            <a:solidFill>
              <a:srgbClr val="042D4C">
                <a:alpha val="74902"/>
              </a:srgbClr>
            </a:solidFill>
            <a:ln w="38100">
              <a:solidFill>
                <a:srgbClr val="FFFF00"/>
              </a:solidFill>
            </a:ln>
          </p:spPr>
          <p:txBody>
            <a:bodyPr wrap="square" rtlCol="0">
              <a:spAutoFit/>
            </a:bodyPr>
            <a:lstStyle/>
            <a:p>
              <a:pPr algn="ctr"/>
              <a:r>
                <a:rPr lang="ar-JO" sz="2800" b="1" dirty="0">
                  <a:solidFill>
                    <a:srgbClr val="FFFF00"/>
                  </a:solidFill>
                </a:rPr>
                <a:t>6: 1 حسن عند داريوس أن يولي على المملكة مئة وعشرين مرزباناً</a:t>
              </a:r>
              <a:endParaRPr lang="en-US" sz="2800" b="1" dirty="0">
                <a:solidFill>
                  <a:srgbClr val="FFFF00"/>
                </a:solidFill>
              </a:endParaRPr>
            </a:p>
          </p:txBody>
        </p:sp>
      </p:grpSp>
    </p:spTree>
    <p:extLst>
      <p:ext uri="{BB962C8B-B14F-4D97-AF65-F5344CB8AC3E}">
        <p14:creationId xmlns:p14="http://schemas.microsoft.com/office/powerpoint/2010/main" val="384495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E37C730D-2A45-4F12-61C4-699D043087B9}"/>
              </a:ext>
            </a:extLst>
          </p:cNvPr>
          <p:cNvGrpSpPr/>
          <p:nvPr/>
        </p:nvGrpSpPr>
        <p:grpSpPr>
          <a:xfrm>
            <a:off x="114299" y="3128704"/>
            <a:ext cx="5981701" cy="3580349"/>
            <a:chOff x="114299" y="3128704"/>
            <a:chExt cx="5981701" cy="3580349"/>
          </a:xfrm>
        </p:grpSpPr>
        <p:cxnSp>
          <p:nvCxnSpPr>
            <p:cNvPr id="13" name="Straight Connector 12">
              <a:extLst>
                <a:ext uri="{FF2B5EF4-FFF2-40B4-BE49-F238E27FC236}">
                  <a16:creationId xmlns:a16="http://schemas.microsoft.com/office/drawing/2014/main" id="{29820F98-034D-C7B8-7523-71B9507DC573}"/>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B603A7C-D3B7-0489-40E0-233443C6A41C}"/>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66A5D67-BF4E-6161-416F-36ABE07700DF}"/>
              </a:ext>
            </a:extLst>
          </p:cNvPr>
          <p:cNvGrpSpPr/>
          <p:nvPr/>
        </p:nvGrpSpPr>
        <p:grpSpPr>
          <a:xfrm>
            <a:off x="1237667" y="3113864"/>
            <a:ext cx="4858333" cy="1249844"/>
            <a:chOff x="1237667" y="3113864"/>
            <a:chExt cx="4858333" cy="1249844"/>
          </a:xfrm>
        </p:grpSpPr>
        <p:sp>
          <p:nvSpPr>
            <p:cNvPr id="15" name="Right Brace 14">
              <a:extLst>
                <a:ext uri="{FF2B5EF4-FFF2-40B4-BE49-F238E27FC236}">
                  <a16:creationId xmlns:a16="http://schemas.microsoft.com/office/drawing/2014/main" id="{B3780290-729A-E1C5-72C4-7849DF530C5A}"/>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90657BC-EAEF-27D7-0F6E-EF0D3A122A45}"/>
                </a:ext>
              </a:extLst>
            </p:cNvPr>
            <p:cNvSpPr txBox="1"/>
            <p:nvPr/>
          </p:nvSpPr>
          <p:spPr>
            <a:xfrm>
              <a:off x="2129313" y="3409601"/>
              <a:ext cx="3966687"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7F8A6860-0572-869A-30B8-6E99459ED64D}"/>
                </a:ext>
              </a:extLst>
            </p:cNvPr>
            <p:cNvCxnSpPr>
              <a:cxnSpLocks/>
            </p:cNvCxnSpPr>
            <p:nvPr/>
          </p:nvCxnSpPr>
          <p:spPr>
            <a:xfrm flipV="1">
              <a:off x="2129313" y="3392370"/>
              <a:ext cx="0" cy="4922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34A0BF9-B78A-4AAD-E367-301E9D737B52}"/>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245A63B-6C5A-2B15-BD3B-7310AEC80C95}"/>
              </a:ext>
            </a:extLst>
          </p:cNvPr>
          <p:cNvGrpSpPr/>
          <p:nvPr/>
        </p:nvGrpSpPr>
        <p:grpSpPr>
          <a:xfrm>
            <a:off x="6492239" y="2839033"/>
            <a:ext cx="5377913" cy="2705702"/>
            <a:chOff x="6492239" y="2839033"/>
            <a:chExt cx="5377913" cy="2705702"/>
          </a:xfrm>
        </p:grpSpPr>
        <p:cxnSp>
          <p:nvCxnSpPr>
            <p:cNvPr id="19" name="Straight Connector 18">
              <a:extLst>
                <a:ext uri="{FF2B5EF4-FFF2-40B4-BE49-F238E27FC236}">
                  <a16:creationId xmlns:a16="http://schemas.microsoft.com/office/drawing/2014/main" id="{48290246-E168-C26F-C48E-FC658494BE6A}"/>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C883EEA-F9E7-BA71-0C57-65A0C710B479}"/>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0BE1AE1-9B2F-245F-604F-E18C18638BA7}"/>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الإصحاح السابع: حلم دانيال                 عن الممالك المستقبلية</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A919D068-2B37-5288-A253-8C6D9D6B72DB}"/>
              </a:ext>
            </a:extLst>
          </p:cNvPr>
          <p:cNvGrpSpPr/>
          <p:nvPr/>
        </p:nvGrpSpPr>
        <p:grpSpPr>
          <a:xfrm>
            <a:off x="6196163" y="290403"/>
            <a:ext cx="5395473" cy="2590585"/>
            <a:chOff x="7067035" y="3476483"/>
            <a:chExt cx="5395473" cy="2590585"/>
          </a:xfrm>
        </p:grpSpPr>
        <p:cxnSp>
          <p:nvCxnSpPr>
            <p:cNvPr id="32" name="Straight Connector 31">
              <a:extLst>
                <a:ext uri="{FF2B5EF4-FFF2-40B4-BE49-F238E27FC236}">
                  <a16:creationId xmlns:a16="http://schemas.microsoft.com/office/drawing/2014/main" id="{853E9E95-8651-A610-38BD-00D998DF4737}"/>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3C49DAE-A30E-7924-B8AB-5FBA0F9F831B}"/>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40B5F5DF-4E46-558F-6953-7D047BA4F9BF}"/>
              </a:ext>
            </a:extLst>
          </p:cNvPr>
          <p:cNvGrpSpPr/>
          <p:nvPr/>
        </p:nvGrpSpPr>
        <p:grpSpPr>
          <a:xfrm>
            <a:off x="6492239" y="3144169"/>
            <a:ext cx="5308045" cy="1215961"/>
            <a:chOff x="6492239" y="3144169"/>
            <a:chExt cx="5308045" cy="1215961"/>
          </a:xfrm>
        </p:grpSpPr>
        <p:sp>
          <p:nvSpPr>
            <p:cNvPr id="35" name="Right Brace 34">
              <a:extLst>
                <a:ext uri="{FF2B5EF4-FFF2-40B4-BE49-F238E27FC236}">
                  <a16:creationId xmlns:a16="http://schemas.microsoft.com/office/drawing/2014/main" id="{0B8E3D59-62B2-C848-0053-A4084C11CB7E}"/>
                </a:ext>
              </a:extLst>
            </p:cNvPr>
            <p:cNvSpPr/>
            <p:nvPr/>
          </p:nvSpPr>
          <p:spPr>
            <a:xfrm rot="5400000">
              <a:off x="10349677" y="2967192"/>
              <a:ext cx="278505" cy="63246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ED6716F-D958-F9FC-B82B-8E1F3E1CAD1A}"/>
                </a:ext>
              </a:extLst>
            </p:cNvPr>
            <p:cNvSpPr txBox="1"/>
            <p:nvPr/>
          </p:nvSpPr>
          <p:spPr>
            <a:xfrm>
              <a:off x="6492239" y="3406023"/>
              <a:ext cx="5308045" cy="954107"/>
            </a:xfrm>
            <a:prstGeom prst="rect">
              <a:avLst/>
            </a:prstGeom>
            <a:solidFill>
              <a:srgbClr val="042D4C">
                <a:alpha val="74902"/>
              </a:srgbClr>
            </a:solid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السادس: النجاة من جب الأسود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تعظيم دانيال</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992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ar-JO" sz="2800" b="1" dirty="0">
                  <a:solidFill>
                    <a:srgbClr val="3FB1A6"/>
                  </a:solidFill>
                </a:rPr>
                <a:t>الإصحاح السابع: حلم دانيال                 عن الممالك المستقبلية</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ar-JO" sz="2800" b="1" dirty="0">
                <a:solidFill>
                  <a:srgbClr val="3FB1A6"/>
                </a:solidFill>
              </a:rPr>
              <a:t>الإصحاح الأول: دانيال لا يساوم، ويمتنع عن   طعام الملك وشرابه</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ar-JO" sz="2800" b="1" dirty="0">
                <a:solidFill>
                  <a:schemeClr val="bg1"/>
                </a:solidFill>
              </a:rPr>
              <a:t>605 ق.م</a:t>
            </a:r>
            <a:endParaRPr lang="en-US" sz="2800" b="1" dirty="0">
              <a:solidFill>
                <a:schemeClr val="bg1"/>
              </a:solidFill>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ar-JO" sz="2800" b="1" dirty="0">
                <a:solidFill>
                  <a:schemeClr val="bg1"/>
                </a:solidFill>
              </a:rPr>
              <a:t>561 ق.م</a:t>
            </a:r>
            <a:endParaRPr lang="en-US" sz="2800" b="1" dirty="0">
              <a:solidFill>
                <a:schemeClr val="bg1"/>
              </a:solidFill>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ar-JO" sz="2800" b="1" dirty="0">
                <a:solidFill>
                  <a:schemeClr val="bg1"/>
                </a:solidFill>
              </a:rPr>
              <a:t>موت</a:t>
            </a:r>
            <a:endParaRPr lang="en-US" sz="2800" b="1" dirty="0">
              <a:solidFill>
                <a:schemeClr val="bg1"/>
              </a:solidFill>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ar-JO" sz="2800" b="1" dirty="0">
                <a:solidFill>
                  <a:schemeClr val="bg1"/>
                </a:solidFill>
              </a:rPr>
              <a:t>حصار</a:t>
            </a:r>
            <a:endParaRPr lang="en-US" sz="2800" b="1" dirty="0">
              <a:solidFill>
                <a:schemeClr val="bg1"/>
              </a:solidFill>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ar-JO" sz="2800" b="1" dirty="0">
                <a:solidFill>
                  <a:schemeClr val="bg1"/>
                </a:solidFill>
              </a:rPr>
              <a:t>بيلشاصر</a:t>
            </a:r>
            <a:endParaRPr lang="en-US" sz="2800" b="1" dirty="0">
              <a:solidFill>
                <a:schemeClr val="bg1"/>
              </a:solidFill>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ar-JO" sz="2800" b="1" dirty="0">
                <a:solidFill>
                  <a:schemeClr val="bg1"/>
                </a:solidFill>
              </a:rPr>
              <a:t>بابل</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ar-JO" sz="2800" b="1" dirty="0">
                <a:solidFill>
                  <a:schemeClr val="bg1"/>
                </a:solidFill>
              </a:rPr>
              <a:t>يصبح ملكاً</a:t>
            </a:r>
            <a:endParaRPr lang="en-US" sz="2800" b="1" dirty="0">
              <a:solidFill>
                <a:schemeClr val="bg1"/>
              </a:solidFill>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ar-JO" sz="2800" b="1" dirty="0">
                <a:solidFill>
                  <a:schemeClr val="bg1"/>
                </a:solidFill>
              </a:rPr>
              <a:t>نبوخدنصر</a:t>
            </a:r>
            <a:endParaRPr lang="en-US" sz="2800" b="1" dirty="0">
              <a:solidFill>
                <a:schemeClr val="bg1"/>
              </a:solidFill>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ar-JO" sz="2800" b="1" dirty="0">
                <a:solidFill>
                  <a:schemeClr val="bg1"/>
                </a:solidFill>
              </a:rPr>
              <a:t>أورشليم</a:t>
            </a:r>
            <a:endParaRPr lang="en-US" sz="2800" b="1" dirty="0">
              <a:solidFill>
                <a:schemeClr val="bg1"/>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ar-JO" sz="2800" b="1" dirty="0">
                <a:solidFill>
                  <a:schemeClr val="bg1"/>
                </a:solidFill>
              </a:rPr>
              <a:t>539 ق.م</a:t>
            </a:r>
            <a:endParaRPr lang="en-US" sz="2800" b="1" dirty="0">
              <a:solidFill>
                <a:schemeClr val="bg1"/>
              </a:solidFill>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ar-JO" sz="2800" b="1" dirty="0">
                <a:solidFill>
                  <a:schemeClr val="bg1"/>
                </a:solidFill>
              </a:rPr>
              <a:t>سقوط</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ar-JO" sz="3200" b="1" spc="-150" dirty="0">
                <a:solidFill>
                  <a:schemeClr val="bg1"/>
                </a:solidFill>
              </a:rPr>
              <a:t>الثقة بتدبير الله </a:t>
            </a:r>
          </a:p>
          <a:p>
            <a:pPr algn="ctr">
              <a:lnSpc>
                <a:spcPct val="90000"/>
              </a:lnSpc>
            </a:pPr>
            <a:r>
              <a:rPr lang="ar-JO" sz="3200" b="1" spc="-150" dirty="0">
                <a:solidFill>
                  <a:schemeClr val="bg1"/>
                </a:solidFill>
              </a:rPr>
              <a:t>في سفر دانيال</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ar-JO" sz="2800" b="1" dirty="0">
                  <a:solidFill>
                    <a:srgbClr val="3FB1A6"/>
                  </a:solidFill>
                </a:rPr>
                <a:t>الإصحاح الثاني: حلم نبوخذنصر عن الممالك المستقبلية</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ar-JO" sz="2800" b="1" dirty="0">
                  <a:solidFill>
                    <a:srgbClr val="3FB1A6"/>
                  </a:solidFill>
                </a:rPr>
                <a:t>الإصحاح الثالث: الإنقاذ من أتون النار وتعظيم الأصدقاء</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algn="ctr"/>
              <a:r>
                <a:rPr lang="ar-JO" sz="2800" b="1" dirty="0">
                  <a:solidFill>
                    <a:srgbClr val="3FB1A6"/>
                  </a:solidFill>
                </a:rPr>
                <a:t>الإصحاح السادس: النجاة من جب الأسود</a:t>
              </a:r>
            </a:p>
            <a:p>
              <a:pPr algn="ctr"/>
              <a:r>
                <a:rPr lang="ar-JO" sz="2800" b="1" dirty="0">
                  <a:solidFill>
                    <a:srgbClr val="3FB1A6"/>
                  </a:solidFill>
                </a:rPr>
                <a:t>تعظيم دانيال</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413402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3FB1A6"/>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السابع: حلم دانيال                 عن الممالك المستقبلية</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الأول: دانيال لا يساوم، ويمتنع عن   طعام الملك وشرابه</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Calibri" panose="020F0502020204030204"/>
                <a:ea typeface="+mn-ea"/>
                <a:cs typeface="Arial" panose="020B0604020202020204" pitchFamily="34" charset="0"/>
              </a:rPr>
              <a:t>الثقة بتدبير الله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Calibri" panose="020F0502020204030204"/>
                <a:ea typeface="+mn-ea"/>
                <a:cs typeface="Arial" panose="020B0604020202020204" pitchFamily="34" charset="0"/>
              </a:rPr>
              <a:t>في سفر دانيال</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ABF6"/>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3FB1A6"/>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السادس: النجاة من جب الأسود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تعظيم دانيال</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68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الخامس: الملك بيلشاصر    يستهزئ بالله ويخسر مملكته</a:t>
              </a:r>
              <a:endParaRPr kumimoji="0" lang="en-US" sz="2800" b="1" i="0" u="none" strike="noStrike" kern="1200" cap="none" spc="0" normalizeH="0" baseline="0" noProof="0" dirty="0">
                <a:ln>
                  <a:noFill/>
                </a:ln>
                <a:solidFill>
                  <a:srgbClr val="3FB1A6"/>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السابع: حلم دانيال                 عن الممالك المستقبلية</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الأول: دانيال لا يساوم، ويمتنع عن   طعام الملك وشرابه</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Calibri" panose="020F0502020204030204"/>
                <a:ea typeface="+mn-ea"/>
                <a:cs typeface="Arial" panose="020B0604020202020204" pitchFamily="34" charset="0"/>
              </a:rPr>
              <a:t>الثقة بتدبير الله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Calibri" panose="020F0502020204030204"/>
                <a:ea typeface="+mn-ea"/>
                <a:cs typeface="Arial" panose="020B0604020202020204" pitchFamily="34" charset="0"/>
              </a:rPr>
              <a:t>في سفر دانيال</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نبوخذنصر عن الممالك المستقبلية</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ABF6"/>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الثالث: الإنقاذ من أتون النار وتعظيم الأصدقاء</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الرابع: الملك نبوخذنصر يسبح الله ويعود</a:t>
              </a:r>
              <a:endParaRPr kumimoji="0" lang="en-US" sz="2800" b="1" i="0" u="none" strike="noStrike" kern="1200" cap="none" spc="0" normalizeH="0" baseline="0" noProof="0" dirty="0">
                <a:ln>
                  <a:noFill/>
                </a:ln>
                <a:solidFill>
                  <a:srgbClr val="3FB1A6"/>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الإصحاح السادس: النجاة من جب الأسود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3FB1A6"/>
                  </a:solidFill>
                  <a:effectLst/>
                  <a:uLnTx/>
                  <a:uFillTx/>
                  <a:latin typeface="Calibri" panose="020F0502020204030204"/>
                  <a:ea typeface="+mn-ea"/>
                  <a:cs typeface="Arial" panose="020B0604020202020204" pitchFamily="34" charset="0"/>
                </a:rPr>
                <a:t>تعظيم دانيال</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9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606319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ar-JO" sz="4800" b="1" dirty="0">
                <a:solidFill>
                  <a:schemeClr val="bg1"/>
                </a:solidFill>
                <a:effectLst>
                  <a:glow rad="127000">
                    <a:schemeClr val="tx1"/>
                  </a:glow>
                </a:effectLst>
                <a:latin typeface="Arial" panose="020B0604020202020204" pitchFamily="34" charset="0"/>
                <a:cs typeface="Arial" panose="020B0604020202020204" pitchFamily="34" charset="0"/>
              </a:rPr>
              <a:t>حلم دانيال (7: 1-14)</a:t>
            </a:r>
            <a:endParaRPr lang="en-US" sz="48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r"/>
            <a:r>
              <a:rPr lang="en-US" sz="5400" b="1" dirty="0">
                <a:solidFill>
                  <a:schemeClr val="bg1"/>
                </a:solidFill>
                <a:effectLst>
                  <a:glow rad="127000">
                    <a:schemeClr val="tx1"/>
                  </a:glow>
                </a:effectLst>
                <a:latin typeface="Arial" panose="020B0604020202020204" pitchFamily="34" charset="0"/>
                <a:cs typeface="Arial" panose="020B0604020202020204" pitchFamily="34" charset="0"/>
              </a:rPr>
              <a:t>				</a:t>
            </a:r>
            <a:r>
              <a:rPr lang="ar-JO" sz="4800" b="1" dirty="0">
                <a:solidFill>
                  <a:srgbClr val="FFFF00"/>
                </a:solidFill>
                <a:effectLst>
                  <a:glow rad="127000">
                    <a:schemeClr val="tx1"/>
                  </a:glow>
                </a:effectLst>
                <a:latin typeface="Arial" panose="020B0604020202020204" pitchFamily="34" charset="0"/>
                <a:cs typeface="Arial" panose="020B0604020202020204" pitchFamily="34" charset="0"/>
              </a:rPr>
              <a:t>1-7                4 وحوش</a:t>
            </a:r>
            <a:endParaRPr lang="en-US" sz="4800" b="1" dirty="0">
              <a:solidFill>
                <a:srgbClr val="FFFF00"/>
              </a:solidFill>
              <a:effectLst>
                <a:glow rad="127000">
                  <a:schemeClr val="tx1"/>
                </a:glow>
              </a:effectLst>
              <a:latin typeface="Arial" panose="020B0604020202020204" pitchFamily="34" charset="0"/>
              <a:cs typeface="Arial" panose="020B0604020202020204" pitchFamily="34" charset="0"/>
            </a:endParaRPr>
          </a:p>
          <a:p>
            <a:pPr algn="r" rtl="1"/>
            <a:r>
              <a:rPr lang="ar-JO" sz="4800" b="1" dirty="0">
                <a:solidFill>
                  <a:schemeClr val="bg1"/>
                </a:solidFill>
                <a:effectLst>
                  <a:glow rad="127000">
                    <a:schemeClr val="tx1"/>
                  </a:glow>
                </a:effectLst>
                <a:latin typeface="Arial" panose="020B0604020202020204" pitchFamily="34" charset="0"/>
                <a:cs typeface="Arial" panose="020B0604020202020204" pitchFamily="34" charset="0"/>
              </a:rPr>
              <a:t>8، 11-12        القرن الصغير</a:t>
            </a:r>
          </a:p>
          <a:p>
            <a:pPr algn="r" rtl="1"/>
            <a:r>
              <a:rPr lang="ar-JO" sz="4800" b="1" dirty="0">
                <a:solidFill>
                  <a:schemeClr val="bg1"/>
                </a:solidFill>
                <a:effectLst>
                  <a:glow rad="127000">
                    <a:schemeClr val="tx1"/>
                  </a:glow>
                </a:effectLst>
                <a:latin typeface="Arial" panose="020B0604020202020204" pitchFamily="34" charset="0"/>
                <a:cs typeface="Arial" panose="020B0604020202020204" pitchFamily="34" charset="0"/>
              </a:rPr>
              <a:t>9-10              القديم الأيام</a:t>
            </a:r>
          </a:p>
          <a:p>
            <a:pPr algn="r" rtl="1"/>
            <a:r>
              <a:rPr lang="ar-JO" sz="4800" b="1" dirty="0">
                <a:solidFill>
                  <a:schemeClr val="bg1"/>
                </a:solidFill>
                <a:effectLst>
                  <a:glow rad="127000">
                    <a:schemeClr val="tx1"/>
                  </a:glow>
                </a:effectLst>
                <a:latin typeface="Arial" panose="020B0604020202020204" pitchFamily="34" charset="0"/>
                <a:cs typeface="Arial" panose="020B0604020202020204" pitchFamily="34" charset="0"/>
              </a:rPr>
              <a:t>13-14            ابن الإنسان</a:t>
            </a:r>
            <a:endParaRPr lang="en-US" sz="4800" b="1" dirty="0">
              <a:solidFill>
                <a:schemeClr val="bg1"/>
              </a:solidFill>
              <a:effectLst>
                <a:glow rad="127000">
                  <a:schemeClr val="tx1"/>
                </a:glow>
              </a:effectLst>
              <a:latin typeface="Arial" panose="020B0604020202020204" pitchFamily="34" charset="0"/>
              <a:cs typeface="Arial" panose="020B0604020202020204" pitchFamily="34" charset="0"/>
            </a:endParaRPr>
          </a:p>
          <a:p>
            <a:endParaRPr lang="en-US" sz="4800" b="1" dirty="0">
              <a:solidFill>
                <a:schemeClr val="bg1"/>
              </a:solidFill>
              <a:effectLst>
                <a:glow rad="127000">
                  <a:schemeClr val="tx1"/>
                </a:glow>
              </a:effectLst>
              <a:latin typeface="Arial" panose="020B0604020202020204" pitchFamily="34" charset="0"/>
              <a:cs typeface="Arial" panose="020B0604020202020204" pitchFamily="34" charset="0"/>
            </a:endParaRPr>
          </a:p>
          <a:p>
            <a:endParaRPr lang="en-US" sz="5400" b="1" dirty="0">
              <a:solidFill>
                <a:schemeClr val="bg1"/>
              </a:solidFill>
              <a:effectLst>
                <a:glow rad="127000">
                  <a:schemeClr val="tx1"/>
                </a:glow>
              </a:effectLst>
              <a:latin typeface="Arial" panose="020B0604020202020204" pitchFamily="34" charset="0"/>
              <a:cs typeface="Arial" panose="020B0604020202020204" pitchFamily="34" charset="0"/>
            </a:endParaRPr>
          </a:p>
          <a:p>
            <a:r>
              <a:rPr lang="en-US" sz="4000" b="1" dirty="0">
                <a:solidFill>
                  <a:schemeClr val="bg1"/>
                </a:solidFill>
                <a:effectLst>
                  <a:glow rad="127000">
                    <a:schemeClr val="tx1"/>
                  </a:glow>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1117600"/>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6708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D55BE-AA0A-408C-0F11-5784668FF7D6}"/>
              </a:ext>
            </a:extLst>
          </p:cNvPr>
          <p:cNvSpPr txBox="1"/>
          <p:nvPr/>
        </p:nvSpPr>
        <p:spPr>
          <a:xfrm>
            <a:off x="4738913" y="6211669"/>
            <a:ext cx="2714173" cy="646331"/>
          </a:xfrm>
          <a:prstGeom prst="rect">
            <a:avLst/>
          </a:prstGeom>
          <a:solidFill>
            <a:schemeClr val="tx1"/>
          </a:solidFill>
        </p:spPr>
        <p:txBody>
          <a:bodyPr wrap="square">
            <a:spAutoFit/>
          </a:bodyPr>
          <a:lstStyle/>
          <a:p>
            <a:pPr algn="ctr"/>
            <a:r>
              <a:rPr lang="ar-JO" sz="3600" b="1" dirty="0">
                <a:solidFill>
                  <a:schemeClr val="bg1"/>
                </a:solidFill>
                <a:effectLst>
                  <a:glow rad="127000">
                    <a:schemeClr val="tx1"/>
                  </a:glow>
                </a:effectLst>
              </a:rPr>
              <a:t>دانيال 7: 1-7</a:t>
            </a:r>
            <a:endParaRPr lang="en-US" sz="3600" b="1" dirty="0">
              <a:solidFill>
                <a:schemeClr val="bg1"/>
              </a:solidFill>
              <a:effectLst>
                <a:glow rad="127000">
                  <a:schemeClr val="tx1"/>
                </a:glow>
              </a:effectLst>
            </a:endParaRPr>
          </a:p>
        </p:txBody>
      </p:sp>
      <p:sp>
        <p:nvSpPr>
          <p:cNvPr id="3" name="TextBox 2">
            <a:extLst>
              <a:ext uri="{FF2B5EF4-FFF2-40B4-BE49-F238E27FC236}">
                <a16:creationId xmlns:a16="http://schemas.microsoft.com/office/drawing/2014/main" id="{D1DA1FF5-E883-1EA7-E905-89C77A803E36}"/>
              </a:ext>
            </a:extLst>
          </p:cNvPr>
          <p:cNvSpPr txBox="1"/>
          <p:nvPr/>
        </p:nvSpPr>
        <p:spPr>
          <a:xfrm>
            <a:off x="0" y="6396335"/>
            <a:ext cx="3468914" cy="461665"/>
          </a:xfrm>
          <a:prstGeom prst="rect">
            <a:avLst/>
          </a:prstGeom>
          <a:noFill/>
        </p:spPr>
        <p:txBody>
          <a:bodyPr wrap="square">
            <a:spAutoFit/>
          </a:bodyPr>
          <a:lstStyle/>
          <a:p>
            <a:r>
              <a:rPr lang="en-US" sz="2400" b="1" dirty="0">
                <a:solidFill>
                  <a:schemeClr val="bg1"/>
                </a:solidFill>
              </a:rPr>
              <a:t>www.freebibleimages.org</a:t>
            </a:r>
          </a:p>
        </p:txBody>
      </p:sp>
    </p:spTree>
    <p:extLst>
      <p:ext uri="{BB962C8B-B14F-4D97-AF65-F5344CB8AC3E}">
        <p14:creationId xmlns:p14="http://schemas.microsoft.com/office/powerpoint/2010/main" val="18788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70F5A50-17FA-8772-8464-C039E7C2CE40}"/>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en-US" sz="2800" b="1" dirty="0">
                <a:solidFill>
                  <a:srgbClr val="626000"/>
                </a:solidFill>
              </a:rPr>
              <a:t>Ch 7: Daniel’s dream                        about future Kingdoms</a:t>
            </a:r>
          </a:p>
        </p:txBody>
      </p:sp>
      <p:sp>
        <p:nvSpPr>
          <p:cNvPr id="18" name="TextBox 17">
            <a:extLst>
              <a:ext uri="{FF2B5EF4-FFF2-40B4-BE49-F238E27FC236}">
                <a16:creationId xmlns:a16="http://schemas.microsoft.com/office/drawing/2014/main" id="{81819095-D615-5F7C-4DFE-B6B98ECAF0AA}"/>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algn="ctr"/>
            <a:r>
              <a:rPr lang="ar-JO" sz="2800" b="1" dirty="0">
                <a:solidFill>
                  <a:srgbClr val="FFFF00"/>
                </a:solidFill>
              </a:rPr>
              <a:t>الإصحاح الثاني: حلم نبوخدنصر           عن الممالك المستقبلية</a:t>
            </a:r>
            <a:endParaRPr lang="en-US" sz="2800" b="1" dirty="0">
              <a:solidFill>
                <a:srgbClr val="FFFF00"/>
              </a:solidFill>
            </a:endParaRPr>
          </a:p>
        </p:txBody>
      </p:sp>
      <p:graphicFrame>
        <p:nvGraphicFramePr>
          <p:cNvPr id="19" name="Table 18">
            <a:extLst>
              <a:ext uri="{FF2B5EF4-FFF2-40B4-BE49-F238E27FC236}">
                <a16:creationId xmlns:a16="http://schemas.microsoft.com/office/drawing/2014/main" id="{401AE8CB-4F7C-D7D5-D8E7-1EDE32F57DDF}"/>
              </a:ext>
            </a:extLst>
          </p:cNvPr>
          <p:cNvGraphicFramePr>
            <a:graphicFrameLocks noGrp="1"/>
          </p:cNvGraphicFramePr>
          <p:nvPr>
            <p:extLst>
              <p:ext uri="{D42A27DB-BD31-4B8C-83A1-F6EECF244321}">
                <p14:modId xmlns:p14="http://schemas.microsoft.com/office/powerpoint/2010/main" val="2293555750"/>
              </p:ext>
            </p:extLst>
          </p:nvPr>
        </p:nvGraphicFramePr>
        <p:xfrm>
          <a:off x="267369" y="366778"/>
          <a:ext cx="11202736" cy="3444240"/>
        </p:xfrm>
        <a:graphic>
          <a:graphicData uri="http://schemas.openxmlformats.org/drawingml/2006/table">
            <a:tbl>
              <a:tblPr firstRow="1" bandRow="1">
                <a:tableStyleId>{5C22544A-7EE6-4342-B048-85BDC9FD1C3A}</a:tableStyleId>
              </a:tblPr>
              <a:tblGrid>
                <a:gridCol w="2800684">
                  <a:extLst>
                    <a:ext uri="{9D8B030D-6E8A-4147-A177-3AD203B41FA5}">
                      <a16:colId xmlns:a16="http://schemas.microsoft.com/office/drawing/2014/main" val="1008940750"/>
                    </a:ext>
                  </a:extLst>
                </a:gridCol>
                <a:gridCol w="2800684">
                  <a:extLst>
                    <a:ext uri="{9D8B030D-6E8A-4147-A177-3AD203B41FA5}">
                      <a16:colId xmlns:a16="http://schemas.microsoft.com/office/drawing/2014/main" val="3985880490"/>
                    </a:ext>
                  </a:extLst>
                </a:gridCol>
                <a:gridCol w="2800684">
                  <a:extLst>
                    <a:ext uri="{9D8B030D-6E8A-4147-A177-3AD203B41FA5}">
                      <a16:colId xmlns:a16="http://schemas.microsoft.com/office/drawing/2014/main" val="1893285884"/>
                    </a:ext>
                  </a:extLst>
                </a:gridCol>
                <a:gridCol w="2800684">
                  <a:extLst>
                    <a:ext uri="{9D8B030D-6E8A-4147-A177-3AD203B41FA5}">
                      <a16:colId xmlns:a16="http://schemas.microsoft.com/office/drawing/2014/main" val="3653201861"/>
                    </a:ext>
                  </a:extLst>
                </a:gridCol>
              </a:tblGrid>
              <a:tr h="675959">
                <a:tc>
                  <a:txBody>
                    <a:bodyPr/>
                    <a:lstStyle/>
                    <a:p>
                      <a:pPr algn="ctr"/>
                      <a:r>
                        <a:rPr lang="ar-JO" sz="4000" dirty="0"/>
                        <a:t>الأول</a:t>
                      </a:r>
                      <a:r>
                        <a:rPr lang="en-US" sz="4000" dirty="0"/>
                        <a:t> </a:t>
                      </a:r>
                    </a:p>
                  </a:txBody>
                  <a:tcPr/>
                </a:tc>
                <a:tc>
                  <a:txBody>
                    <a:bodyPr/>
                    <a:lstStyle/>
                    <a:p>
                      <a:pPr algn="ctr"/>
                      <a:r>
                        <a:rPr lang="ar-JO" sz="4000" dirty="0"/>
                        <a:t>الثاني</a:t>
                      </a:r>
                      <a:r>
                        <a:rPr lang="en-US" sz="4000" dirty="0"/>
                        <a:t> </a:t>
                      </a:r>
                    </a:p>
                  </a:txBody>
                  <a:tcPr/>
                </a:tc>
                <a:tc>
                  <a:txBody>
                    <a:bodyPr/>
                    <a:lstStyle/>
                    <a:p>
                      <a:pPr algn="ctr"/>
                      <a:r>
                        <a:rPr lang="ar-JO" sz="4000" dirty="0"/>
                        <a:t>الثالث</a:t>
                      </a:r>
                      <a:r>
                        <a:rPr lang="en-US" sz="4000" dirty="0"/>
                        <a:t> </a:t>
                      </a:r>
                    </a:p>
                  </a:txBody>
                  <a:tcPr/>
                </a:tc>
                <a:tc>
                  <a:txBody>
                    <a:bodyPr/>
                    <a:lstStyle/>
                    <a:p>
                      <a:pPr algn="ctr"/>
                      <a:r>
                        <a:rPr lang="ar-JO" sz="4000" dirty="0"/>
                        <a:t>الرابع</a:t>
                      </a:r>
                      <a:r>
                        <a:rPr lang="en-US" sz="4000" dirty="0"/>
                        <a:t> </a:t>
                      </a:r>
                    </a:p>
                  </a:txBody>
                  <a:tcPr/>
                </a:tc>
                <a:extLst>
                  <a:ext uri="{0D108BD9-81ED-4DB2-BD59-A6C34878D82A}">
                    <a16:rowId xmlns:a16="http://schemas.microsoft.com/office/drawing/2014/main" val="2059709138"/>
                  </a:ext>
                </a:extLst>
              </a:tr>
              <a:tr h="1195684">
                <a:tc>
                  <a:txBody>
                    <a:bodyPr/>
                    <a:lstStyle/>
                    <a:p>
                      <a:pPr algn="ctr"/>
                      <a:r>
                        <a:rPr lang="ar-JO" sz="2800" dirty="0"/>
                        <a:t>32 رأس هذا التمثال من ذهب جيد.</a:t>
                      </a:r>
                      <a:endParaRPr lang="en-US" sz="2800" dirty="0"/>
                    </a:p>
                  </a:txBody>
                  <a:tcPr/>
                </a:tc>
                <a:tc>
                  <a:txBody>
                    <a:bodyPr/>
                    <a:lstStyle/>
                    <a:p>
                      <a:pPr algn="ctr"/>
                      <a:r>
                        <a:rPr lang="ar-JO" sz="2800" dirty="0"/>
                        <a:t>صدره وذراعاه من فضة.</a:t>
                      </a:r>
                      <a:endParaRPr lang="en-US" sz="2800" dirty="0"/>
                    </a:p>
                  </a:txBody>
                  <a:tcPr/>
                </a:tc>
                <a:tc>
                  <a:txBody>
                    <a:bodyPr/>
                    <a:lstStyle/>
                    <a:p>
                      <a:pPr algn="ctr"/>
                      <a:r>
                        <a:rPr lang="ar-JO" sz="2800" dirty="0"/>
                        <a:t>بطنه وفخذاه من نحاس.</a:t>
                      </a:r>
                      <a:endParaRPr lang="en-US" sz="2800" dirty="0"/>
                    </a:p>
                  </a:txBody>
                  <a:tcPr/>
                </a:tc>
                <a:tc>
                  <a:txBody>
                    <a:bodyPr/>
                    <a:lstStyle/>
                    <a:p>
                      <a:pPr algn="ctr"/>
                      <a:r>
                        <a:rPr lang="ar-JO" sz="2800" dirty="0"/>
                        <a:t>33 ساقاه من حديد. قدماه بعضهما من حديد والبعض من خزف.</a:t>
                      </a:r>
                      <a:endParaRPr lang="en-US" sz="2800" dirty="0"/>
                    </a:p>
                  </a:txBody>
                  <a:tcPr/>
                </a:tc>
                <a:extLst>
                  <a:ext uri="{0D108BD9-81ED-4DB2-BD59-A6C34878D82A}">
                    <a16:rowId xmlns:a16="http://schemas.microsoft.com/office/drawing/2014/main" val="1189382328"/>
                  </a:ext>
                </a:extLst>
              </a:tr>
              <a:tr h="1195684">
                <a:tc>
                  <a:txBody>
                    <a:bodyPr/>
                    <a:lstStyle/>
                    <a:p>
                      <a:pPr algn="ctr"/>
                      <a:r>
                        <a:rPr lang="ar-JO" sz="2800" dirty="0"/>
                        <a:t>38 أنت هذا الرأس من ذهب.</a:t>
                      </a:r>
                      <a:endParaRPr lang="en-US" sz="2800" dirty="0"/>
                    </a:p>
                  </a:txBody>
                  <a:tcPr/>
                </a:tc>
                <a:tc>
                  <a:txBody>
                    <a:bodyPr/>
                    <a:lstStyle/>
                    <a:p>
                      <a:pPr algn="ctr"/>
                      <a:r>
                        <a:rPr lang="ar-JO" sz="2800" dirty="0"/>
                        <a:t>39 وبعدك تقوم مملكة أخرى أصغر منك</a:t>
                      </a:r>
                      <a:endParaRPr lang="en-US" sz="2800" dirty="0"/>
                    </a:p>
                  </a:txBody>
                  <a:tcPr/>
                </a:tc>
                <a:tc>
                  <a:txBody>
                    <a:bodyPr/>
                    <a:lstStyle/>
                    <a:p>
                      <a:pPr algn="ctr"/>
                      <a:r>
                        <a:rPr lang="ar-JO" sz="2800" dirty="0"/>
                        <a:t>ومملكة ثالثة أخرى من نحاس فتتسلط على كل الأرض.</a:t>
                      </a:r>
                      <a:endParaRPr lang="en-US" sz="2800" dirty="0"/>
                    </a:p>
                  </a:txBody>
                  <a:tcPr/>
                </a:tc>
                <a:tc>
                  <a:txBody>
                    <a:bodyPr/>
                    <a:lstStyle/>
                    <a:p>
                      <a:pPr algn="ctr"/>
                      <a:r>
                        <a:rPr lang="ar-JO" sz="2800" dirty="0"/>
                        <a:t>40-42 مملكة رابعة قوية كالحديد لأن الحديد ينكسر. . .</a:t>
                      </a:r>
                      <a:endParaRPr lang="en-US" sz="2800" dirty="0"/>
                    </a:p>
                  </a:txBody>
                  <a:tcPr/>
                </a:tc>
                <a:extLst>
                  <a:ext uri="{0D108BD9-81ED-4DB2-BD59-A6C34878D82A}">
                    <a16:rowId xmlns:a16="http://schemas.microsoft.com/office/drawing/2014/main" val="2895610286"/>
                  </a:ext>
                </a:extLst>
              </a:tr>
            </a:tbl>
          </a:graphicData>
        </a:graphic>
      </p:graphicFrame>
      <p:sp>
        <p:nvSpPr>
          <p:cNvPr id="20" name="TextBox 19">
            <a:extLst>
              <a:ext uri="{FF2B5EF4-FFF2-40B4-BE49-F238E27FC236}">
                <a16:creationId xmlns:a16="http://schemas.microsoft.com/office/drawing/2014/main" id="{26FCC1E9-B7B6-9636-21CA-48385DF57CBC}"/>
              </a:ext>
            </a:extLst>
          </p:cNvPr>
          <p:cNvSpPr txBox="1"/>
          <p:nvPr/>
        </p:nvSpPr>
        <p:spPr>
          <a:xfrm>
            <a:off x="6217391" y="5537993"/>
            <a:ext cx="5377913" cy="954107"/>
          </a:xfrm>
          <a:prstGeom prst="rect">
            <a:avLst/>
          </a:prstGeom>
          <a:solidFill>
            <a:srgbClr val="042D4C"/>
          </a:solidFill>
          <a:ln w="38100">
            <a:solidFill>
              <a:srgbClr val="FFFF00"/>
            </a:solidFill>
          </a:ln>
        </p:spPr>
        <p:txBody>
          <a:bodyPr wrap="square" rtlCol="0">
            <a:spAutoFit/>
          </a:bodyPr>
          <a:lstStyle/>
          <a:p>
            <a:pPr algn="ctr"/>
            <a:r>
              <a:rPr lang="ar-JO" sz="2800" b="1" dirty="0">
                <a:solidFill>
                  <a:srgbClr val="FFFF00"/>
                </a:solidFill>
              </a:rPr>
              <a:t>الإصحاح السابع: حلم دانيال                 عن الممالك المستقبلية</a:t>
            </a:r>
            <a:endParaRPr lang="en-US" sz="2800" b="1" dirty="0">
              <a:solidFill>
                <a:srgbClr val="FFFF00"/>
              </a:solidFill>
            </a:endParaRPr>
          </a:p>
        </p:txBody>
      </p:sp>
    </p:spTree>
    <p:extLst>
      <p:ext uri="{BB962C8B-B14F-4D97-AF65-F5344CB8AC3E}">
        <p14:creationId xmlns:p14="http://schemas.microsoft.com/office/powerpoint/2010/main" val="22265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70F5A50-17FA-8772-8464-C039E7C2CE40}"/>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ar-JO" sz="2800" b="1" dirty="0">
                <a:solidFill>
                  <a:srgbClr val="626000"/>
                </a:solidFill>
              </a:rPr>
              <a:t>الإصحاح السابع: حلم دانيال                 عن الممالك المستقبلية</a:t>
            </a:r>
          </a:p>
        </p:txBody>
      </p:sp>
      <p:sp>
        <p:nvSpPr>
          <p:cNvPr id="18" name="TextBox 17">
            <a:extLst>
              <a:ext uri="{FF2B5EF4-FFF2-40B4-BE49-F238E27FC236}">
                <a16:creationId xmlns:a16="http://schemas.microsoft.com/office/drawing/2014/main" id="{81819095-D615-5F7C-4DFE-B6B98ECAF0AA}"/>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rPr>
              <a:t>الإصحاح الثاني: حلم نبوخدنصر           عن الممالك المستقبلية</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401AE8CB-4F7C-D7D5-D8E7-1EDE32F57DDF}"/>
              </a:ext>
            </a:extLst>
          </p:cNvPr>
          <p:cNvGraphicFramePr>
            <a:graphicFrameLocks noGrp="1"/>
          </p:cNvGraphicFramePr>
          <p:nvPr>
            <p:extLst>
              <p:ext uri="{D42A27DB-BD31-4B8C-83A1-F6EECF244321}">
                <p14:modId xmlns:p14="http://schemas.microsoft.com/office/powerpoint/2010/main" val="4166933123"/>
              </p:ext>
            </p:extLst>
          </p:nvPr>
        </p:nvGraphicFramePr>
        <p:xfrm>
          <a:off x="267369" y="366778"/>
          <a:ext cx="11202736" cy="3726657"/>
        </p:xfrm>
        <a:graphic>
          <a:graphicData uri="http://schemas.openxmlformats.org/drawingml/2006/table">
            <a:tbl>
              <a:tblPr firstRow="1" bandRow="1">
                <a:tableStyleId>{5C22544A-7EE6-4342-B048-85BDC9FD1C3A}</a:tableStyleId>
              </a:tblPr>
              <a:tblGrid>
                <a:gridCol w="11202736">
                  <a:extLst>
                    <a:ext uri="{9D8B030D-6E8A-4147-A177-3AD203B41FA5}">
                      <a16:colId xmlns:a16="http://schemas.microsoft.com/office/drawing/2014/main" val="1008940750"/>
                    </a:ext>
                  </a:extLst>
                </a:gridCol>
              </a:tblGrid>
              <a:tr h="675959">
                <a:tc>
                  <a:txBody>
                    <a:bodyPr/>
                    <a:lstStyle/>
                    <a:p>
                      <a:pPr algn="ctr"/>
                      <a:r>
                        <a:rPr lang="ar-JO" sz="4000" dirty="0"/>
                        <a:t>الرابع</a:t>
                      </a:r>
                      <a:r>
                        <a:rPr lang="en-US" sz="4000" dirty="0"/>
                        <a:t> </a:t>
                      </a:r>
                    </a:p>
                  </a:txBody>
                  <a:tcPr/>
                </a:tc>
                <a:extLst>
                  <a:ext uri="{0D108BD9-81ED-4DB2-BD59-A6C34878D82A}">
                    <a16:rowId xmlns:a16="http://schemas.microsoft.com/office/drawing/2014/main" val="2059709138"/>
                  </a:ext>
                </a:extLst>
              </a:tr>
              <a:tr h="800577">
                <a:tc>
                  <a:txBody>
                    <a:bodyPr/>
                    <a:lstStyle/>
                    <a:p>
                      <a:pPr algn="r" rtl="1"/>
                      <a:r>
                        <a:rPr lang="ar-JO" sz="2800" dirty="0"/>
                        <a:t>33 ساقاه من حديد. قدماه بعضهما من حديد والبعض من خزف.</a:t>
                      </a:r>
                      <a:endParaRPr lang="en-US" sz="2800" dirty="0"/>
                    </a:p>
                  </a:txBody>
                  <a:tcPr/>
                </a:tc>
                <a:extLst>
                  <a:ext uri="{0D108BD9-81ED-4DB2-BD59-A6C34878D82A}">
                    <a16:rowId xmlns:a16="http://schemas.microsoft.com/office/drawing/2014/main" val="1189382328"/>
                  </a:ext>
                </a:extLst>
              </a:tr>
              <a:tr h="1195684">
                <a:tc>
                  <a:txBody>
                    <a:bodyPr/>
                    <a:lstStyle/>
                    <a:p>
                      <a:pPr algn="r" rtl="1"/>
                      <a:r>
                        <a:rPr lang="ar-JO" sz="2800" dirty="0"/>
                        <a:t>40 وتكون مملكة رابعة صلبة كالحديد، لأن الحديد يدق ويسحق كل شيء، وكالحديد الذي يكسر تسحق وتكسر كل هؤلاء 41 وبما رأيت القدمين والأصابع بعضها من خزف والبعض من حديد، فالمملكة تكون منقسمة، ويكون فيها قوة الحديد من حيث إنك رأيت الحديد مختلطاً بخزف الطين   42 وأصابع القدمين بعضها من حديد والبعض من خزف، فبعض المملكة يكون قوياً والبعض قصماً.</a:t>
                      </a:r>
                      <a:endParaRPr lang="en-US" sz="2800" dirty="0"/>
                    </a:p>
                  </a:txBody>
                  <a:tcPr/>
                </a:tc>
                <a:extLst>
                  <a:ext uri="{0D108BD9-81ED-4DB2-BD59-A6C34878D82A}">
                    <a16:rowId xmlns:a16="http://schemas.microsoft.com/office/drawing/2014/main" val="2895610286"/>
                  </a:ext>
                </a:extLst>
              </a:tr>
            </a:tbl>
          </a:graphicData>
        </a:graphic>
      </p:graphicFrame>
    </p:spTree>
    <p:extLst>
      <p:ext uri="{BB962C8B-B14F-4D97-AF65-F5344CB8AC3E}">
        <p14:creationId xmlns:p14="http://schemas.microsoft.com/office/powerpoint/2010/main" val="3738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291EA4DE-2B17-6D8D-439C-643F8CF7DBBD}"/>
              </a:ext>
            </a:extLst>
          </p:cNvPr>
          <p:cNvSpPr txBox="1"/>
          <p:nvPr/>
        </p:nvSpPr>
        <p:spPr>
          <a:xfrm>
            <a:off x="6219524" y="5537112"/>
            <a:ext cx="5377913" cy="954107"/>
          </a:xfrm>
          <a:prstGeom prst="rect">
            <a:avLst/>
          </a:prstGeom>
          <a:solidFill>
            <a:srgbClr val="042D4C"/>
          </a:solidFill>
          <a:ln w="38100">
            <a:solidFill>
              <a:srgbClr val="FFFF00"/>
            </a:solidFill>
          </a:ln>
        </p:spPr>
        <p:txBody>
          <a:bodyPr wrap="square" rtlCol="0">
            <a:spAutoFit/>
          </a:bodyPr>
          <a:lstStyle/>
          <a:p>
            <a:pPr algn="ctr"/>
            <a:r>
              <a:rPr lang="ar-JO" sz="2800" b="1" dirty="0">
                <a:solidFill>
                  <a:srgbClr val="FFFF00"/>
                </a:solidFill>
                <a:latin typeface="Arial" panose="020B0604020202020204" pitchFamily="34" charset="0"/>
                <a:cs typeface="Arial" panose="020B0604020202020204" pitchFamily="34" charset="0"/>
              </a:rPr>
              <a:t>الإصحاح السابع: حلم دانيال                 عن الممالك المستقبلية</a:t>
            </a:r>
          </a:p>
        </p:txBody>
      </p:sp>
      <p:sp>
        <p:nvSpPr>
          <p:cNvPr id="7" name="TextBox 6">
            <a:extLst>
              <a:ext uri="{FF2B5EF4-FFF2-40B4-BE49-F238E27FC236}">
                <a16:creationId xmlns:a16="http://schemas.microsoft.com/office/drawing/2014/main" id="{47333B54-EB76-C572-B284-2D834A168015}"/>
              </a:ext>
            </a:extLst>
          </p:cNvPr>
          <p:cNvSpPr txBox="1"/>
          <p:nvPr/>
        </p:nvSpPr>
        <p:spPr>
          <a:xfrm>
            <a:off x="613892" y="5537114"/>
            <a:ext cx="5209393" cy="954107"/>
          </a:xfrm>
          <a:prstGeom prst="rect">
            <a:avLst/>
          </a:prstGeom>
          <a:noFill/>
          <a:ln w="38100">
            <a:solidFill>
              <a:srgbClr val="626000"/>
            </a:solidFill>
          </a:ln>
        </p:spPr>
        <p:txBody>
          <a:bodyPr wrap="square" rtlCol="0">
            <a:spAutoFit/>
          </a:bodyPr>
          <a:lstStyle/>
          <a:p>
            <a:pPr algn="ctr"/>
            <a:r>
              <a:rPr lang="ar-JO" sz="2800" b="1" dirty="0">
                <a:solidFill>
                  <a:srgbClr val="626000"/>
                </a:solidFill>
                <a:latin typeface="Arial" panose="020B0604020202020204" pitchFamily="34" charset="0"/>
                <a:cs typeface="Arial" panose="020B0604020202020204" pitchFamily="34" charset="0"/>
              </a:rPr>
              <a:t>الإصحاح الثاني: حلم نبوخدنصر           عن الممالك المستقبلية</a:t>
            </a:r>
          </a:p>
        </p:txBody>
      </p:sp>
      <p:graphicFrame>
        <p:nvGraphicFramePr>
          <p:cNvPr id="5" name="Table 5">
            <a:extLst>
              <a:ext uri="{FF2B5EF4-FFF2-40B4-BE49-F238E27FC236}">
                <a16:creationId xmlns:a16="http://schemas.microsoft.com/office/drawing/2014/main" id="{4D45EE0C-ED70-2C06-38E4-1F0CC01EA26A}"/>
              </a:ext>
            </a:extLst>
          </p:cNvPr>
          <p:cNvGraphicFramePr>
            <a:graphicFrameLocks noGrp="1"/>
          </p:cNvGraphicFramePr>
          <p:nvPr>
            <p:extLst>
              <p:ext uri="{D42A27DB-BD31-4B8C-83A1-F6EECF244321}">
                <p14:modId xmlns:p14="http://schemas.microsoft.com/office/powerpoint/2010/main" val="3952742800"/>
              </p:ext>
            </p:extLst>
          </p:nvPr>
        </p:nvGraphicFramePr>
        <p:xfrm>
          <a:off x="267369" y="366778"/>
          <a:ext cx="11202736" cy="3695044"/>
        </p:xfrm>
        <a:graphic>
          <a:graphicData uri="http://schemas.openxmlformats.org/drawingml/2006/table">
            <a:tbl>
              <a:tblPr firstRow="1" bandRow="1">
                <a:tableStyleId>{5C22544A-7EE6-4342-B048-85BDC9FD1C3A}</a:tableStyleId>
              </a:tblPr>
              <a:tblGrid>
                <a:gridCol w="2800684">
                  <a:extLst>
                    <a:ext uri="{9D8B030D-6E8A-4147-A177-3AD203B41FA5}">
                      <a16:colId xmlns:a16="http://schemas.microsoft.com/office/drawing/2014/main" val="1008940750"/>
                    </a:ext>
                  </a:extLst>
                </a:gridCol>
                <a:gridCol w="2800684">
                  <a:extLst>
                    <a:ext uri="{9D8B030D-6E8A-4147-A177-3AD203B41FA5}">
                      <a16:colId xmlns:a16="http://schemas.microsoft.com/office/drawing/2014/main" val="3985880490"/>
                    </a:ext>
                  </a:extLst>
                </a:gridCol>
                <a:gridCol w="2800684">
                  <a:extLst>
                    <a:ext uri="{9D8B030D-6E8A-4147-A177-3AD203B41FA5}">
                      <a16:colId xmlns:a16="http://schemas.microsoft.com/office/drawing/2014/main" val="1893285884"/>
                    </a:ext>
                  </a:extLst>
                </a:gridCol>
                <a:gridCol w="2800684">
                  <a:extLst>
                    <a:ext uri="{9D8B030D-6E8A-4147-A177-3AD203B41FA5}">
                      <a16:colId xmlns:a16="http://schemas.microsoft.com/office/drawing/2014/main" val="3653201861"/>
                    </a:ext>
                  </a:extLst>
                </a:gridCol>
              </a:tblGrid>
              <a:tr h="675959">
                <a:tc>
                  <a:txBody>
                    <a:bodyPr/>
                    <a:lstStyle/>
                    <a:p>
                      <a:pPr algn="ctr"/>
                      <a:r>
                        <a:rPr lang="ar-JO" sz="4000" dirty="0"/>
                        <a:t>الأول</a:t>
                      </a:r>
                      <a:r>
                        <a:rPr lang="en-US" sz="4000" dirty="0"/>
                        <a:t> </a:t>
                      </a:r>
                    </a:p>
                  </a:txBody>
                  <a:tcPr/>
                </a:tc>
                <a:tc>
                  <a:txBody>
                    <a:bodyPr/>
                    <a:lstStyle/>
                    <a:p>
                      <a:pPr algn="ctr"/>
                      <a:r>
                        <a:rPr lang="ar-JO" sz="4000" dirty="0"/>
                        <a:t>الثاني</a:t>
                      </a:r>
                      <a:r>
                        <a:rPr lang="en-US" sz="4000" dirty="0"/>
                        <a:t> </a:t>
                      </a:r>
                    </a:p>
                  </a:txBody>
                  <a:tcPr/>
                </a:tc>
                <a:tc>
                  <a:txBody>
                    <a:bodyPr/>
                    <a:lstStyle/>
                    <a:p>
                      <a:pPr algn="ctr"/>
                      <a:r>
                        <a:rPr lang="ar-JO" sz="4000" dirty="0"/>
                        <a:t>الثالث</a:t>
                      </a:r>
                      <a:r>
                        <a:rPr lang="en-US" sz="4000" dirty="0"/>
                        <a:t> </a:t>
                      </a:r>
                    </a:p>
                  </a:txBody>
                  <a:tcPr/>
                </a:tc>
                <a:tc>
                  <a:txBody>
                    <a:bodyPr/>
                    <a:lstStyle/>
                    <a:p>
                      <a:pPr algn="ctr"/>
                      <a:r>
                        <a:rPr lang="ar-JO" sz="4000" dirty="0"/>
                        <a:t>الرابع</a:t>
                      </a:r>
                      <a:r>
                        <a:rPr lang="en-US" sz="4000" dirty="0"/>
                        <a:t> </a:t>
                      </a:r>
                    </a:p>
                  </a:txBody>
                  <a:tcPr/>
                </a:tc>
                <a:extLst>
                  <a:ext uri="{0D108BD9-81ED-4DB2-BD59-A6C34878D82A}">
                    <a16:rowId xmlns:a16="http://schemas.microsoft.com/office/drawing/2014/main" val="2059709138"/>
                  </a:ext>
                </a:extLst>
              </a:tr>
              <a:tr h="1195684">
                <a:tc>
                  <a:txBody>
                    <a:bodyPr/>
                    <a:lstStyle/>
                    <a:p>
                      <a:pPr algn="ctr"/>
                      <a:r>
                        <a:rPr lang="ar-JO" sz="2800" dirty="0"/>
                        <a:t>4 الأول كالأسد وله جناحا نسر.</a:t>
                      </a:r>
                    </a:p>
                    <a:p>
                      <a:pPr algn="ctr"/>
                      <a:endParaRPr lang="ar-JO" sz="2800" dirty="0"/>
                    </a:p>
                  </a:txBody>
                  <a:tcPr/>
                </a:tc>
                <a:tc>
                  <a:txBody>
                    <a:bodyPr/>
                    <a:lstStyle/>
                    <a:p>
                      <a:pPr algn="ctr"/>
                      <a:r>
                        <a:rPr lang="ar-JO" sz="2800" dirty="0"/>
                        <a:t>5 شبيه بالدب وفي فمه ثلاث أضلع</a:t>
                      </a:r>
                      <a:endParaRPr lang="en-US" sz="2800" dirty="0"/>
                    </a:p>
                    <a:p>
                      <a:endParaRPr lang="ar-JO" sz="2800" dirty="0"/>
                    </a:p>
                    <a:p>
                      <a:endParaRPr lang="ar-JO" sz="2800" dirty="0"/>
                    </a:p>
                  </a:txBody>
                  <a:tcPr/>
                </a:tc>
                <a:tc>
                  <a:txBody>
                    <a:bodyPr/>
                    <a:lstStyle/>
                    <a:p>
                      <a:pPr algn="ctr"/>
                      <a:r>
                        <a:rPr lang="ar-JO" sz="2800" dirty="0"/>
                        <a:t>6 مثل النمر وله على ظهره أربعة أجنحة طائر.</a:t>
                      </a:r>
                    </a:p>
                    <a:p>
                      <a:r>
                        <a:rPr lang="en-US" sz="2800" dirty="0"/>
                        <a:t> </a:t>
                      </a:r>
                    </a:p>
                  </a:txBody>
                  <a:tcPr/>
                </a:tc>
                <a:tc>
                  <a:txBody>
                    <a:bodyPr/>
                    <a:lstStyle/>
                    <a:p>
                      <a:pPr algn="ctr"/>
                      <a:r>
                        <a:rPr lang="ar-JO" sz="2800" dirty="0"/>
                        <a:t>7 حيوان رابع هائل وقوي وشديد جداً</a:t>
                      </a:r>
                    </a:p>
                    <a:p>
                      <a:endParaRPr lang="en-US" sz="2800" dirty="0"/>
                    </a:p>
                  </a:txBody>
                  <a:tcPr/>
                </a:tc>
                <a:extLst>
                  <a:ext uri="{0D108BD9-81ED-4DB2-BD59-A6C34878D82A}">
                    <a16:rowId xmlns:a16="http://schemas.microsoft.com/office/drawing/2014/main" val="1189382328"/>
                  </a:ext>
                </a:extLst>
              </a:tr>
              <a:tr h="1195684">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95610286"/>
                  </a:ext>
                </a:extLst>
              </a:tr>
            </a:tbl>
          </a:graphicData>
        </a:graphic>
      </p:graphicFrame>
      <p:sp>
        <p:nvSpPr>
          <p:cNvPr id="9" name="TextBox 8">
            <a:extLst>
              <a:ext uri="{FF2B5EF4-FFF2-40B4-BE49-F238E27FC236}">
                <a16:creationId xmlns:a16="http://schemas.microsoft.com/office/drawing/2014/main" id="{037D6245-D680-9DCF-2E80-19597AF2E908}"/>
              </a:ext>
            </a:extLst>
          </p:cNvPr>
          <p:cNvSpPr txBox="1"/>
          <p:nvPr/>
        </p:nvSpPr>
        <p:spPr>
          <a:xfrm>
            <a:off x="5868679" y="2412081"/>
            <a:ext cx="2694195" cy="892552"/>
          </a:xfrm>
          <a:prstGeom prst="rect">
            <a:avLst/>
          </a:prstGeom>
          <a:noFill/>
        </p:spPr>
        <p:txBody>
          <a:bodyPr wrap="square">
            <a:spAutoFit/>
          </a:bodyPr>
          <a:lstStyle/>
          <a:p>
            <a:pPr algn="ctr"/>
            <a:r>
              <a:rPr lang="ar-JO" sz="2800" dirty="0">
                <a:latin typeface="Arial" panose="020B0604020202020204" pitchFamily="34" charset="0"/>
                <a:cs typeface="Arial" panose="020B0604020202020204" pitchFamily="34" charset="0"/>
              </a:rPr>
              <a:t>اليونان</a:t>
            </a:r>
            <a:r>
              <a:rPr lang="en-US" sz="28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الإسكندر الأكبر</a:t>
            </a:r>
            <a:r>
              <a:rPr lang="en-US" sz="24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1580F9-4974-CBBC-CDF9-3317D29CC1A4}"/>
              </a:ext>
            </a:extLst>
          </p:cNvPr>
          <p:cNvSpPr txBox="1"/>
          <p:nvPr/>
        </p:nvSpPr>
        <p:spPr>
          <a:xfrm>
            <a:off x="3068130" y="2413810"/>
            <a:ext cx="2694195" cy="954107"/>
          </a:xfrm>
          <a:prstGeom prst="rect">
            <a:avLst/>
          </a:prstGeom>
          <a:noFill/>
        </p:spPr>
        <p:txBody>
          <a:bodyPr wrap="square">
            <a:spAutoFit/>
          </a:bodyPr>
          <a:lstStyle/>
          <a:p>
            <a:pPr algn="ctr"/>
            <a:r>
              <a:rPr lang="ar-JO" sz="2800" dirty="0">
                <a:latin typeface="Arial" panose="020B0604020202020204" pitchFamily="34" charset="0"/>
                <a:cs typeface="Arial" panose="020B0604020202020204" pitchFamily="34" charset="0"/>
              </a:rPr>
              <a:t>الإمبراطورية     المادية - الفارسية</a:t>
            </a:r>
            <a:endParaRPr lang="en-US"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F9B804E-8F84-8CE9-EFCB-4A32450B5A4F}"/>
              </a:ext>
            </a:extLst>
          </p:cNvPr>
          <p:cNvSpPr txBox="1"/>
          <p:nvPr/>
        </p:nvSpPr>
        <p:spPr>
          <a:xfrm>
            <a:off x="267418" y="2411959"/>
            <a:ext cx="2694195" cy="954107"/>
          </a:xfrm>
          <a:prstGeom prst="rect">
            <a:avLst/>
          </a:prstGeom>
          <a:noFill/>
        </p:spPr>
        <p:txBody>
          <a:bodyPr wrap="square">
            <a:spAutoFit/>
          </a:bodyPr>
          <a:lstStyle/>
          <a:p>
            <a:pPr algn="ctr"/>
            <a:r>
              <a:rPr lang="ar-JO" sz="2800" dirty="0">
                <a:latin typeface="Arial" panose="020B0604020202020204" pitchFamily="34" charset="0"/>
                <a:cs typeface="Arial" panose="020B0604020202020204" pitchFamily="34" charset="0"/>
              </a:rPr>
              <a:t>الإمبراطورية    البابلية</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6F663F-AAD1-8F48-17DC-6DFA3BA4DF74}"/>
              </a:ext>
            </a:extLst>
          </p:cNvPr>
          <p:cNvSpPr txBox="1"/>
          <p:nvPr/>
        </p:nvSpPr>
        <p:spPr>
          <a:xfrm>
            <a:off x="8669228" y="2411959"/>
            <a:ext cx="2694195" cy="954107"/>
          </a:xfrm>
          <a:prstGeom prst="rect">
            <a:avLst/>
          </a:prstGeom>
          <a:noFill/>
        </p:spPr>
        <p:txBody>
          <a:bodyPr wrap="square">
            <a:spAutoFit/>
          </a:bodyPr>
          <a:lstStyle/>
          <a:p>
            <a:pPr algn="ctr"/>
            <a:r>
              <a:rPr lang="ar-JO" sz="2800" dirty="0">
                <a:latin typeface="Arial" panose="020B0604020202020204" pitchFamily="34" charset="0"/>
                <a:cs typeface="Arial" panose="020B0604020202020204" pitchFamily="34" charset="0"/>
              </a:rPr>
              <a:t>القسم الأول: روما</a:t>
            </a:r>
            <a:endParaRPr lang="en-US" sz="2800" dirty="0">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القسم الثاني: المستقبل</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7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ctory, outdoor, smoke, clouds&#10;&#10;Description automatically generated">
            <a:extLst>
              <a:ext uri="{FF2B5EF4-FFF2-40B4-BE49-F238E27FC236}">
                <a16:creationId xmlns:a16="http://schemas.microsoft.com/office/drawing/2014/main" id="{86C6EC00-0EE9-FF33-997E-630212EF4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704309" cy="6858000"/>
          </a:xfrm>
          <a:prstGeom prst="rect">
            <a:avLst/>
          </a:prstGeom>
        </p:spPr>
      </p:pic>
      <p:pic>
        <p:nvPicPr>
          <p:cNvPr id="7" name="Picture 6" descr="A person covering her face with her hands&#10;&#10;Description automatically generated with medium confidence">
            <a:extLst>
              <a:ext uri="{FF2B5EF4-FFF2-40B4-BE49-F238E27FC236}">
                <a16:creationId xmlns:a16="http://schemas.microsoft.com/office/drawing/2014/main" id="{5664C48A-61A5-9709-58CC-7A9063AFE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350" y="0"/>
            <a:ext cx="7486650" cy="6858000"/>
          </a:xfrm>
          <a:prstGeom prst="rect">
            <a:avLst/>
          </a:prstGeom>
        </p:spPr>
      </p:pic>
    </p:spTree>
    <p:extLst>
      <p:ext uri="{BB962C8B-B14F-4D97-AF65-F5344CB8AC3E}">
        <p14:creationId xmlns:p14="http://schemas.microsoft.com/office/powerpoint/2010/main" val="23022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606319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حلم دانيال (7: 1-14)</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schemeClr val="bg1"/>
                </a:solidFill>
                <a:effectLst>
                  <a:glow rad="127000">
                    <a:prstClr val="black"/>
                  </a:glow>
                </a:effectLst>
                <a:uLnTx/>
                <a:uFillTx/>
                <a:latin typeface="Arial" panose="020B0604020202020204" pitchFamily="34" charset="0"/>
                <a:ea typeface="+mn-ea"/>
                <a:cs typeface="Arial" panose="020B0604020202020204" pitchFamily="34" charset="0"/>
              </a:rPr>
              <a:t>1-7                4 وحوش</a:t>
            </a:r>
            <a:endParaRPr kumimoji="0" lang="en-US" sz="4800" b="1" i="0" u="none" strike="noStrike" kern="1200" cap="none" spc="0" normalizeH="0" baseline="0" noProof="0" dirty="0">
              <a:ln>
                <a:noFill/>
              </a:ln>
              <a:solidFill>
                <a:schemeClr val="bg1"/>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8</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11-12        </a:t>
            </a: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القرن الصغير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9-10              القديم الأيام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13-14            ابن الإنسان</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1856510"/>
            <a:ext cx="1814286" cy="4017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3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D648DF-7A82-9753-432C-694AF17CA218}"/>
              </a:ext>
            </a:extLst>
          </p:cNvPr>
          <p:cNvSpPr/>
          <p:nvPr/>
        </p:nvSpPr>
        <p:spPr>
          <a:xfrm>
            <a:off x="4368802" y="1537855"/>
            <a:ext cx="895926" cy="34636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reptile, dinosaur, outdoor, water&#10;&#10;Description automatically generated">
            <a:extLst>
              <a:ext uri="{FF2B5EF4-FFF2-40B4-BE49-F238E27FC236}">
                <a16:creationId xmlns:a16="http://schemas.microsoft.com/office/drawing/2014/main" id="{2100ACCA-C6B9-2CAF-5FCC-D1CB1BDB4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572"/>
          <a:stretch/>
        </p:blipFill>
        <p:spPr>
          <a:xfrm>
            <a:off x="7823200" y="0"/>
            <a:ext cx="4368798" cy="3346747"/>
          </a:xfrm>
          <a:prstGeom prst="rect">
            <a:avLst/>
          </a:prstGeom>
        </p:spPr>
      </p:pic>
      <p:pic>
        <p:nvPicPr>
          <p:cNvPr id="5" name="Picture 4" descr="A picture containing water, outdoor, dog, mammal&#10;&#10;Description automatically generated">
            <a:extLst>
              <a:ext uri="{FF2B5EF4-FFF2-40B4-BE49-F238E27FC236}">
                <a16:creationId xmlns:a16="http://schemas.microsoft.com/office/drawing/2014/main" id="{B2BADA16-5CF9-B1D2-9487-CC6994D680E7}"/>
              </a:ext>
            </a:extLst>
          </p:cNvPr>
          <p:cNvPicPr>
            <a:picLocks noChangeAspect="1"/>
          </p:cNvPicPr>
          <p:nvPr/>
        </p:nvPicPr>
        <p:blipFill rotWithShape="1">
          <a:blip r:embed="rId3">
            <a:extLst>
              <a:ext uri="{28A0092B-C50C-407E-A947-70E740481C1C}">
                <a14:useLocalDpi xmlns:a14="http://schemas.microsoft.com/office/drawing/2010/main" val="0"/>
              </a:ext>
            </a:extLst>
          </a:blip>
          <a:srcRect l="1252"/>
          <a:stretch/>
        </p:blipFill>
        <p:spPr>
          <a:xfrm>
            <a:off x="7823200" y="3346747"/>
            <a:ext cx="4368800" cy="3511253"/>
          </a:xfrm>
          <a:prstGeom prst="rect">
            <a:avLst/>
          </a:prstGeom>
        </p:spPr>
      </p:pic>
      <p:sp>
        <p:nvSpPr>
          <p:cNvPr id="8" name="TextBox 7">
            <a:extLst>
              <a:ext uri="{FF2B5EF4-FFF2-40B4-BE49-F238E27FC236}">
                <a16:creationId xmlns:a16="http://schemas.microsoft.com/office/drawing/2014/main" id="{FEA18B46-E1DC-C594-F7EF-2C73D7EA6D41}"/>
              </a:ext>
            </a:extLst>
          </p:cNvPr>
          <p:cNvSpPr txBox="1"/>
          <p:nvPr/>
        </p:nvSpPr>
        <p:spPr>
          <a:xfrm>
            <a:off x="0" y="168478"/>
            <a:ext cx="7692571" cy="1815882"/>
          </a:xfrm>
          <a:prstGeom prst="rect">
            <a:avLst/>
          </a:prstGeom>
          <a:noFill/>
        </p:spPr>
        <p:txBody>
          <a:bodyPr wrap="square">
            <a:spAutoFit/>
          </a:bodyPr>
          <a:lstStyle/>
          <a:p>
            <a:pPr algn="r" rtl="1"/>
            <a:r>
              <a:rPr lang="ar-JO" sz="2800" b="1" u="sng" dirty="0">
                <a:solidFill>
                  <a:srgbClr val="000000"/>
                </a:solidFill>
              </a:rPr>
              <a:t>دا 7:</a:t>
            </a:r>
            <a:endParaRPr lang="en-US" sz="2800" dirty="0"/>
          </a:p>
          <a:p>
            <a:pPr algn="r" rtl="1"/>
            <a:r>
              <a:rPr lang="ar-JO" sz="2800" dirty="0"/>
              <a:t>8 كنت متأملاً بالقرون، وإذا بقرن آخر صغير طلع بينها، وقلعت ثلاثة من القرون الأولى من قدامه، وإذا بعيون كعيون الإنسان في هذا القرن، وفم متكلم بعظائم.</a:t>
            </a:r>
            <a:endParaRPr lang="en-US" sz="2800" dirty="0"/>
          </a:p>
        </p:txBody>
      </p:sp>
      <p:sp>
        <p:nvSpPr>
          <p:cNvPr id="17" name="&quot;Not Allowed&quot; Symbol 16">
            <a:extLst>
              <a:ext uri="{FF2B5EF4-FFF2-40B4-BE49-F238E27FC236}">
                <a16:creationId xmlns:a16="http://schemas.microsoft.com/office/drawing/2014/main" id="{0C4C56A9-E314-3E7B-F1FA-80F66E58561C}"/>
              </a:ext>
            </a:extLst>
          </p:cNvPr>
          <p:cNvSpPr/>
          <p:nvPr/>
        </p:nvSpPr>
        <p:spPr>
          <a:xfrm>
            <a:off x="8186057" y="168478"/>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t Allowed&quot; Symbol 17">
            <a:extLst>
              <a:ext uri="{FF2B5EF4-FFF2-40B4-BE49-F238E27FC236}">
                <a16:creationId xmlns:a16="http://schemas.microsoft.com/office/drawing/2014/main" id="{37F1CF53-E44B-CD2F-19DE-537F56CAA41D}"/>
              </a:ext>
            </a:extLst>
          </p:cNvPr>
          <p:cNvSpPr/>
          <p:nvPr/>
        </p:nvSpPr>
        <p:spPr>
          <a:xfrm>
            <a:off x="8229599" y="3580979"/>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939B75CF-3D22-02FF-8C91-DFF5838C1BD8}"/>
              </a:ext>
            </a:extLst>
          </p:cNvPr>
          <p:cNvSpPr txBox="1"/>
          <p:nvPr/>
        </p:nvSpPr>
        <p:spPr>
          <a:xfrm>
            <a:off x="3384026" y="3841534"/>
            <a:ext cx="3989230" cy="523220"/>
          </a:xfrm>
          <a:prstGeom prst="rect">
            <a:avLst/>
          </a:prstGeom>
          <a:noFill/>
        </p:spPr>
        <p:txBody>
          <a:bodyPr wrap="square">
            <a:spAutoFit/>
          </a:bodyPr>
          <a:lstStyle/>
          <a:p>
            <a:pPr algn="ctr"/>
            <a:r>
              <a:rPr lang="ar-JO" sz="2800" dirty="0">
                <a:solidFill>
                  <a:srgbClr val="000000"/>
                </a:solidFill>
                <a:highlight>
                  <a:srgbClr val="FFFF00"/>
                </a:highlight>
              </a:rPr>
              <a:t>عظيم / متفاخر / متعجرف</a:t>
            </a:r>
            <a:endParaRPr lang="en-US" dirty="0">
              <a:highlight>
                <a:srgbClr val="FFFF00"/>
              </a:highlight>
            </a:endParaRPr>
          </a:p>
        </p:txBody>
      </p:sp>
      <p:sp>
        <p:nvSpPr>
          <p:cNvPr id="25" name="TextBox 24">
            <a:extLst>
              <a:ext uri="{FF2B5EF4-FFF2-40B4-BE49-F238E27FC236}">
                <a16:creationId xmlns:a16="http://schemas.microsoft.com/office/drawing/2014/main" id="{B3CFFCA8-F84C-0ABA-1C79-6B806DDBF861}"/>
              </a:ext>
            </a:extLst>
          </p:cNvPr>
          <p:cNvSpPr txBox="1"/>
          <p:nvPr/>
        </p:nvSpPr>
        <p:spPr>
          <a:xfrm>
            <a:off x="76201" y="5039792"/>
            <a:ext cx="7616370" cy="954107"/>
          </a:xfrm>
          <a:prstGeom prst="rect">
            <a:avLst/>
          </a:prstGeom>
          <a:noFill/>
        </p:spPr>
        <p:txBody>
          <a:bodyPr wrap="square">
            <a:spAutoFit/>
          </a:bodyPr>
          <a:lstStyle/>
          <a:p>
            <a:pPr algn="r" rtl="1"/>
            <a:r>
              <a:rPr lang="ar-JO" sz="2800" b="1" u="sng" dirty="0">
                <a:solidFill>
                  <a:srgbClr val="000000"/>
                </a:solidFill>
              </a:rPr>
              <a:t>دا 2:</a:t>
            </a:r>
            <a:endParaRPr lang="en-US" sz="2800" dirty="0"/>
          </a:p>
          <a:p>
            <a:pPr algn="r" rtl="1"/>
            <a:r>
              <a:rPr lang="ar-JO" sz="2800" kern="0" dirty="0">
                <a:solidFill>
                  <a:srgbClr val="000000"/>
                </a:solidFill>
                <a:ea typeface="Times New Roman" panose="02020603050405020304" pitchFamily="18" charset="0"/>
              </a:rPr>
              <a:t>لم يذكر ما يعادل القرن الصغير</a:t>
            </a:r>
            <a:endParaRPr lang="en-US" sz="2800" dirty="0"/>
          </a:p>
        </p:txBody>
      </p:sp>
    </p:spTree>
    <p:extLst>
      <p:ext uri="{BB962C8B-B14F-4D97-AF65-F5344CB8AC3E}">
        <p14:creationId xmlns:p14="http://schemas.microsoft.com/office/powerpoint/2010/main" val="10015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606319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حلم دانيال (7: 1-14)</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1-7                4 وحوش</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chemeClr val="bg1"/>
                </a:solidFill>
                <a:effectLst>
                  <a:glow rad="127000">
                    <a:prstClr val="black"/>
                  </a:glow>
                </a:effectLst>
                <a:uLnTx/>
                <a:uFillTx/>
                <a:latin typeface="Arial" panose="020B0604020202020204" pitchFamily="34" charset="0"/>
                <a:ea typeface="+mn-ea"/>
                <a:cs typeface="Arial" panose="020B0604020202020204" pitchFamily="34" charset="0"/>
              </a:rPr>
              <a:t>8، 11-12        القرن الصغير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9-10              القديم الأيام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13-14            ابن الإنسان</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2618508"/>
            <a:ext cx="1814286" cy="512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4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29981"/>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pPr algn="r" rtl="1"/>
            <a:r>
              <a:rPr lang="ar-JO" sz="4000" b="1" u="sng" dirty="0">
                <a:solidFill>
                  <a:srgbClr val="000000"/>
                </a:solidFill>
                <a:latin typeface="Arial" panose="020B0604020202020204" pitchFamily="34" charset="0"/>
                <a:cs typeface="Arial" panose="020B0604020202020204" pitchFamily="34" charset="0"/>
              </a:rPr>
              <a:t>دا 7</a:t>
            </a:r>
            <a:r>
              <a:rPr lang="ar-JO" sz="4000" dirty="0">
                <a:solidFill>
                  <a:srgbClr val="000000"/>
                </a:solidFill>
                <a:latin typeface="Arial" panose="020B0604020202020204" pitchFamily="34" charset="0"/>
                <a:cs typeface="Arial" panose="020B0604020202020204" pitchFamily="34" charset="0"/>
              </a:rPr>
              <a:t>: 9 كنت أرى أنه وضعت عروش، </a:t>
            </a:r>
          </a:p>
          <a:p>
            <a:pPr algn="r" rtl="1"/>
            <a:r>
              <a:rPr lang="ar-JO" sz="4000" dirty="0">
                <a:solidFill>
                  <a:srgbClr val="000000"/>
                </a:solidFill>
                <a:latin typeface="Arial" panose="020B0604020202020204" pitchFamily="34" charset="0"/>
                <a:cs typeface="Arial" panose="020B0604020202020204" pitchFamily="34" charset="0"/>
              </a:rPr>
              <a:t>وجلس القديم الأيام. </a:t>
            </a:r>
          </a:p>
          <a:p>
            <a:pPr algn="r" rtl="1"/>
            <a:r>
              <a:rPr lang="ar-JO" sz="4000" dirty="0">
                <a:solidFill>
                  <a:srgbClr val="000000"/>
                </a:solidFill>
                <a:latin typeface="Arial" panose="020B0604020202020204" pitchFamily="34" charset="0"/>
                <a:cs typeface="Arial" panose="020B0604020202020204" pitchFamily="34" charset="0"/>
              </a:rPr>
              <a:t>لباسه أبيض كالثلج، </a:t>
            </a:r>
          </a:p>
          <a:p>
            <a:pPr algn="r" rtl="1"/>
            <a:r>
              <a:rPr lang="ar-JO" sz="4000" dirty="0">
                <a:solidFill>
                  <a:srgbClr val="000000"/>
                </a:solidFill>
                <a:latin typeface="Arial" panose="020B0604020202020204" pitchFamily="34" charset="0"/>
                <a:cs typeface="Arial" panose="020B0604020202020204" pitchFamily="34" charset="0"/>
              </a:rPr>
              <a:t>وشعر رأسه كالصوف النقي، </a:t>
            </a:r>
          </a:p>
          <a:p>
            <a:pPr algn="r" rtl="1"/>
            <a:r>
              <a:rPr lang="ar-JO" sz="4000" dirty="0">
                <a:solidFill>
                  <a:srgbClr val="000000"/>
                </a:solidFill>
                <a:latin typeface="Arial" panose="020B0604020202020204" pitchFamily="34" charset="0"/>
                <a:cs typeface="Arial" panose="020B0604020202020204" pitchFamily="34" charset="0"/>
              </a:rPr>
              <a:t>وعرشه لهيب نار، </a:t>
            </a:r>
          </a:p>
          <a:p>
            <a:pPr algn="r" rtl="1"/>
            <a:r>
              <a:rPr lang="ar-JO" sz="4000" dirty="0">
                <a:solidFill>
                  <a:srgbClr val="000000"/>
                </a:solidFill>
                <a:latin typeface="Arial" panose="020B0604020202020204" pitchFamily="34" charset="0"/>
                <a:cs typeface="Arial" panose="020B0604020202020204" pitchFamily="34" charset="0"/>
              </a:rPr>
              <a:t>وبكراته نار متقدة.</a:t>
            </a:r>
          </a:p>
          <a:p>
            <a:endParaRPr lang="en-US" sz="4000" dirty="0">
              <a:solidFill>
                <a:srgbClr val="000000"/>
              </a:solidFill>
              <a:latin typeface="Arial" panose="020B0604020202020204" pitchFamily="34" charset="0"/>
              <a:cs typeface="Arial" panose="020B0604020202020204" pitchFamily="34" charset="0"/>
            </a:endParaRPr>
          </a:p>
          <a:p>
            <a:endParaRPr lang="en-US" sz="4000" dirty="0">
              <a:solidFill>
                <a:srgbClr val="000000"/>
              </a:solidFill>
              <a:latin typeface="Arial" panose="020B0604020202020204" pitchFamily="34" charset="0"/>
              <a:cs typeface="Arial" panose="020B0604020202020204" pitchFamily="34" charset="0"/>
            </a:endParaRPr>
          </a:p>
          <a:p>
            <a:endParaRPr lang="en-US" sz="4000" dirty="0">
              <a:solidFill>
                <a:srgbClr val="000000"/>
              </a:solidFill>
              <a:latin typeface="Arial" panose="020B0604020202020204" pitchFamily="34" charset="0"/>
              <a:cs typeface="Arial" panose="020B0604020202020204" pitchFamily="34" charset="0"/>
            </a:endParaRPr>
          </a:p>
          <a:p>
            <a:endParaRPr lang="en-US" sz="4000" dirty="0">
              <a:solidFill>
                <a:srgbClr val="000000"/>
              </a:solidFill>
              <a:latin typeface="Arial" panose="020B0604020202020204" pitchFamily="34" charset="0"/>
              <a:cs typeface="Arial" panose="020B0604020202020204" pitchFamily="34" charset="0"/>
            </a:endParaRPr>
          </a:p>
          <a:p>
            <a:endParaRPr lang="en-US" sz="4000" dirty="0">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pPr algn="ctr"/>
            <a:r>
              <a:rPr lang="ar-JO" sz="4400" b="1" dirty="0"/>
              <a:t>دا 7: 9-10</a:t>
            </a:r>
            <a:endParaRPr lang="en-US" sz="4400" b="1" dirty="0"/>
          </a:p>
          <a:p>
            <a:pPr algn="ctr"/>
            <a:r>
              <a:rPr lang="ar-JO" sz="4400" b="1" dirty="0"/>
              <a:t>القديم الأيام</a:t>
            </a:r>
            <a:endParaRPr lang="en-US" sz="4400" b="1" dirty="0"/>
          </a:p>
        </p:txBody>
      </p:sp>
    </p:spTree>
    <p:extLst>
      <p:ext uri="{BB962C8B-B14F-4D97-AF65-F5344CB8AC3E}">
        <p14:creationId xmlns:p14="http://schemas.microsoft.com/office/powerpoint/2010/main" val="5110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0"/>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pPr algn="r" rtl="1"/>
            <a:r>
              <a:rPr lang="ar-JO" sz="4000" b="1" i="0" u="sng" dirty="0">
                <a:solidFill>
                  <a:srgbClr val="000000"/>
                </a:solidFill>
                <a:effectLst/>
              </a:rPr>
              <a:t>رؤ 4</a:t>
            </a:r>
            <a:r>
              <a:rPr lang="ar-JO" sz="4000" i="0" dirty="0">
                <a:solidFill>
                  <a:srgbClr val="000000"/>
                </a:solidFill>
                <a:effectLst/>
              </a:rPr>
              <a:t>: 2 وللوقت صرت في الروح، وإذا عرش </a:t>
            </a:r>
          </a:p>
          <a:p>
            <a:pPr algn="r" rtl="1"/>
            <a:r>
              <a:rPr lang="ar-JO" sz="4000" i="0" dirty="0">
                <a:solidFill>
                  <a:srgbClr val="000000"/>
                </a:solidFill>
                <a:effectLst/>
              </a:rPr>
              <a:t>موضوع في السماء، وعلى العرش جالس....</a:t>
            </a:r>
          </a:p>
          <a:p>
            <a:pPr algn="r" rtl="1"/>
            <a:r>
              <a:rPr lang="ar-JO" sz="4000" i="0" dirty="0">
                <a:solidFill>
                  <a:srgbClr val="000000"/>
                </a:solidFill>
                <a:effectLst/>
              </a:rPr>
              <a:t>4 وحول العرش أربعة وعشرون عرشاً، ورأيت على العروش أربعة وعشرين شيخاً جالسين متسربلين بثياب بيض، وعلى رؤوسهم أكاليل من ذهب.</a:t>
            </a:r>
            <a:endParaRPr lang="en-US" sz="4000" i="0" dirty="0">
              <a:solidFill>
                <a:srgbClr val="000000"/>
              </a:solidFill>
              <a:effectLst/>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9-10</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القديم الأيام</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29981"/>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pPr algn="r" rtl="1"/>
            <a:r>
              <a:rPr lang="ar-JO" sz="4000" b="1" i="0" u="sng" dirty="0">
                <a:solidFill>
                  <a:srgbClr val="000000"/>
                </a:solidFill>
                <a:effectLst/>
                <a:latin typeface="Arial" panose="020B0604020202020204" pitchFamily="34" charset="0"/>
                <a:cs typeface="Arial" panose="020B0604020202020204" pitchFamily="34" charset="0"/>
              </a:rPr>
              <a:t>دا 7</a:t>
            </a:r>
            <a:endParaRPr lang="en-US" sz="4000" b="1" i="0" dirty="0">
              <a:solidFill>
                <a:srgbClr val="000000"/>
              </a:solidFill>
              <a:effectLst/>
              <a:latin typeface="Arial" panose="020B0604020202020204" pitchFamily="34" charset="0"/>
              <a:cs typeface="Arial" panose="020B0604020202020204" pitchFamily="34" charset="0"/>
            </a:endParaRPr>
          </a:p>
          <a:p>
            <a:pPr algn="r" rtl="1"/>
            <a:r>
              <a:rPr lang="ar-JO" sz="4000" dirty="0">
                <a:solidFill>
                  <a:srgbClr val="000000"/>
                </a:solidFill>
                <a:latin typeface="Arial" panose="020B0604020202020204" pitchFamily="34" charset="0"/>
                <a:cs typeface="Arial" panose="020B0604020202020204" pitchFamily="34" charset="0"/>
              </a:rPr>
              <a:t>10 نهر نار جرى وخرج من قدامه، </a:t>
            </a:r>
          </a:p>
          <a:p>
            <a:pPr algn="r" rtl="1"/>
            <a:r>
              <a:rPr lang="ar-JO" sz="4000" dirty="0">
                <a:solidFill>
                  <a:srgbClr val="000000"/>
                </a:solidFill>
                <a:latin typeface="Arial" panose="020B0604020202020204" pitchFamily="34" charset="0"/>
                <a:cs typeface="Arial" panose="020B0604020202020204" pitchFamily="34" charset="0"/>
              </a:rPr>
              <a:t>ألوف ألوف تخدمه، </a:t>
            </a:r>
          </a:p>
          <a:p>
            <a:pPr algn="r" rtl="1"/>
            <a:r>
              <a:rPr lang="ar-JO" sz="4000" dirty="0">
                <a:solidFill>
                  <a:srgbClr val="000000"/>
                </a:solidFill>
                <a:latin typeface="Arial" panose="020B0604020202020204" pitchFamily="34" charset="0"/>
                <a:cs typeface="Arial" panose="020B0604020202020204" pitchFamily="34" charset="0"/>
              </a:rPr>
              <a:t>وربوات ربوات وقوف قدامه. </a:t>
            </a:r>
          </a:p>
          <a:p>
            <a:pPr algn="r" rtl="1"/>
            <a:r>
              <a:rPr lang="ar-JO" sz="4000" dirty="0">
                <a:solidFill>
                  <a:srgbClr val="000000"/>
                </a:solidFill>
                <a:latin typeface="Arial" panose="020B0604020202020204" pitchFamily="34" charset="0"/>
                <a:cs typeface="Arial" panose="020B0604020202020204" pitchFamily="34" charset="0"/>
              </a:rPr>
              <a:t>فجلس الدين، </a:t>
            </a:r>
          </a:p>
          <a:p>
            <a:pPr algn="r" rtl="1"/>
            <a:r>
              <a:rPr lang="ar-JO" sz="4000" dirty="0">
                <a:solidFill>
                  <a:srgbClr val="000000"/>
                </a:solidFill>
                <a:latin typeface="Arial" panose="020B0604020202020204" pitchFamily="34" charset="0"/>
                <a:cs typeface="Arial" panose="020B0604020202020204" pitchFamily="34" charset="0"/>
              </a:rPr>
              <a:t>وفتحت الأسفار.</a:t>
            </a:r>
            <a:endParaRPr lang="en-US" sz="4000"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9-10</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القديم الأيام</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6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F85B353-C57F-2E32-A2E6-A2ADE112D643}"/>
              </a:ext>
            </a:extLst>
          </p:cNvPr>
          <p:cNvSpPr txBox="1"/>
          <p:nvPr/>
        </p:nvSpPr>
        <p:spPr>
          <a:xfrm>
            <a:off x="0" y="-1406"/>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p:spPr>
        <p:txBody>
          <a:bodyPr wrap="square">
            <a:spAutoFit/>
          </a:bodyPr>
          <a:lstStyle/>
          <a:p>
            <a:pPr algn="ctr"/>
            <a:r>
              <a:rPr lang="ar-JO" sz="4000" b="1" u="sng" dirty="0">
                <a:solidFill>
                  <a:srgbClr val="000000"/>
                </a:solidFill>
                <a:latin typeface="Arial" panose="020B0604020202020204" pitchFamily="34" charset="0"/>
                <a:cs typeface="Arial" panose="020B0604020202020204" pitchFamily="34" charset="0"/>
              </a:rPr>
              <a:t>أش 66:</a:t>
            </a:r>
            <a:r>
              <a:rPr lang="ar-JO" sz="4000" dirty="0">
                <a:solidFill>
                  <a:srgbClr val="000000"/>
                </a:solidFill>
                <a:latin typeface="Arial" panose="020B0604020202020204" pitchFamily="34" charset="0"/>
                <a:cs typeface="Arial" panose="020B0604020202020204" pitchFamily="34" charset="0"/>
              </a:rPr>
              <a:t> 15لأنه هوذا الرب بالنار يأتي، </a:t>
            </a:r>
          </a:p>
          <a:p>
            <a:pPr algn="ctr"/>
            <a:r>
              <a:rPr lang="ar-JO" sz="4000" dirty="0">
                <a:solidFill>
                  <a:srgbClr val="000000"/>
                </a:solidFill>
                <a:latin typeface="Arial" panose="020B0604020202020204" pitchFamily="34" charset="0"/>
                <a:cs typeface="Arial" panose="020B0604020202020204" pitchFamily="34" charset="0"/>
              </a:rPr>
              <a:t>ومركباته كزوبعة </a:t>
            </a:r>
          </a:p>
          <a:p>
            <a:pPr algn="ctr"/>
            <a:r>
              <a:rPr lang="ar-JO" sz="4000" dirty="0">
                <a:solidFill>
                  <a:srgbClr val="000000"/>
                </a:solidFill>
                <a:latin typeface="Arial" panose="020B0604020202020204" pitchFamily="34" charset="0"/>
                <a:cs typeface="Arial" panose="020B0604020202020204" pitchFamily="34" charset="0"/>
              </a:rPr>
              <a:t>ليرد بحمو غضبه، </a:t>
            </a:r>
          </a:p>
          <a:p>
            <a:pPr algn="ctr"/>
            <a:r>
              <a:rPr lang="ar-JO" sz="4000" dirty="0">
                <a:solidFill>
                  <a:srgbClr val="000000"/>
                </a:solidFill>
                <a:latin typeface="Arial" panose="020B0604020202020204" pitchFamily="34" charset="0"/>
                <a:cs typeface="Arial" panose="020B0604020202020204" pitchFamily="34" charset="0"/>
              </a:rPr>
              <a:t>وزجره بلهيب نار.</a:t>
            </a:r>
          </a:p>
          <a:p>
            <a:pPr algn="ctr"/>
            <a:r>
              <a:rPr lang="ar-JO" sz="4000" dirty="0">
                <a:solidFill>
                  <a:srgbClr val="000000"/>
                </a:solidFill>
                <a:latin typeface="Arial" panose="020B0604020202020204" pitchFamily="34" charset="0"/>
                <a:cs typeface="Arial" panose="020B0604020202020204" pitchFamily="34" charset="0"/>
              </a:rPr>
              <a:t>16 لأن الرب بالنار يعاقب</a:t>
            </a:r>
            <a:endParaRPr lang="en-US" sz="4000"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p:txBody>
      </p:sp>
      <p:pic>
        <p:nvPicPr>
          <p:cNvPr id="17" name="Graphic 16" descr="Gavel with solid fill">
            <a:extLst>
              <a:ext uri="{FF2B5EF4-FFF2-40B4-BE49-F238E27FC236}">
                <a16:creationId xmlns:a16="http://schemas.microsoft.com/office/drawing/2014/main" id="{AA8D790B-9C42-FD4A-3E60-4554EFE13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8800" y="3004335"/>
            <a:ext cx="2204891" cy="2204891"/>
          </a:xfrm>
          <a:prstGeom prst="rect">
            <a:avLst/>
          </a:prstGeom>
        </p:spPr>
      </p:pic>
      <p:sp>
        <p:nvSpPr>
          <p:cNvPr id="18" name="TextBox 17">
            <a:extLst>
              <a:ext uri="{FF2B5EF4-FFF2-40B4-BE49-F238E27FC236}">
                <a16:creationId xmlns:a16="http://schemas.microsoft.com/office/drawing/2014/main" id="{EF1D5634-C195-C423-D75F-915B68DA9A2E}"/>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0" name="TextBox 19">
            <a:extLst>
              <a:ext uri="{FF2B5EF4-FFF2-40B4-BE49-F238E27FC236}">
                <a16:creationId xmlns:a16="http://schemas.microsoft.com/office/drawing/2014/main" id="{A1588463-A6CA-09B1-01E0-CCE40475290E}"/>
              </a:ext>
            </a:extLst>
          </p:cNvPr>
          <p:cNvSpPr txBox="1"/>
          <p:nvPr/>
        </p:nvSpPr>
        <p:spPr>
          <a:xfrm>
            <a:off x="8377431" y="5046929"/>
            <a:ext cx="381457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9-10</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القديم الأيام</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06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606319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حلم دانيال (7: 1-14)</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1-7                4 وحوش</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chemeClr val="bg1"/>
                </a:solidFill>
                <a:effectLst>
                  <a:glow rad="127000">
                    <a:prstClr val="black"/>
                  </a:glow>
                </a:effectLst>
                <a:uLnTx/>
                <a:uFillTx/>
                <a:latin typeface="Arial" panose="020B0604020202020204" pitchFamily="34" charset="0"/>
                <a:ea typeface="+mn-ea"/>
                <a:cs typeface="Arial" panose="020B0604020202020204" pitchFamily="34" charset="0"/>
              </a:rPr>
              <a:t>8</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11-12</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القرن الصغير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9-10              القديم الأيام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13-14            ابن الإنسان</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1856510"/>
            <a:ext cx="1814286" cy="4017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1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eptile, dinosaur, outdoor, water&#10;&#10;Description automatically generated">
            <a:extLst>
              <a:ext uri="{FF2B5EF4-FFF2-40B4-BE49-F238E27FC236}">
                <a16:creationId xmlns:a16="http://schemas.microsoft.com/office/drawing/2014/main" id="{2100ACCA-C6B9-2CAF-5FCC-D1CB1BDB4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572"/>
          <a:stretch/>
        </p:blipFill>
        <p:spPr>
          <a:xfrm>
            <a:off x="7823200" y="0"/>
            <a:ext cx="4368798" cy="3346747"/>
          </a:xfrm>
          <a:prstGeom prst="rect">
            <a:avLst/>
          </a:prstGeom>
        </p:spPr>
      </p:pic>
      <p:pic>
        <p:nvPicPr>
          <p:cNvPr id="5" name="Picture 4" descr="A picture containing water, outdoor, dog, mammal&#10;&#10;Description automatically generated">
            <a:extLst>
              <a:ext uri="{FF2B5EF4-FFF2-40B4-BE49-F238E27FC236}">
                <a16:creationId xmlns:a16="http://schemas.microsoft.com/office/drawing/2014/main" id="{B2BADA16-5CF9-B1D2-9487-CC6994D680E7}"/>
              </a:ext>
            </a:extLst>
          </p:cNvPr>
          <p:cNvPicPr>
            <a:picLocks noChangeAspect="1"/>
          </p:cNvPicPr>
          <p:nvPr/>
        </p:nvPicPr>
        <p:blipFill rotWithShape="1">
          <a:blip r:embed="rId3">
            <a:extLst>
              <a:ext uri="{28A0092B-C50C-407E-A947-70E740481C1C}">
                <a14:useLocalDpi xmlns:a14="http://schemas.microsoft.com/office/drawing/2010/main" val="0"/>
              </a:ext>
            </a:extLst>
          </a:blip>
          <a:srcRect l="1252"/>
          <a:stretch/>
        </p:blipFill>
        <p:spPr>
          <a:xfrm>
            <a:off x="7823200" y="3346747"/>
            <a:ext cx="4368800" cy="3511253"/>
          </a:xfrm>
          <a:prstGeom prst="rect">
            <a:avLst/>
          </a:prstGeom>
        </p:spPr>
      </p:pic>
      <p:sp>
        <p:nvSpPr>
          <p:cNvPr id="8" name="TextBox 7">
            <a:extLst>
              <a:ext uri="{FF2B5EF4-FFF2-40B4-BE49-F238E27FC236}">
                <a16:creationId xmlns:a16="http://schemas.microsoft.com/office/drawing/2014/main" id="{FEA18B46-E1DC-C594-F7EF-2C73D7EA6D41}"/>
              </a:ext>
            </a:extLst>
          </p:cNvPr>
          <p:cNvSpPr txBox="1"/>
          <p:nvPr/>
        </p:nvSpPr>
        <p:spPr>
          <a:xfrm>
            <a:off x="0" y="168478"/>
            <a:ext cx="7779655" cy="2246769"/>
          </a:xfrm>
          <a:prstGeom prst="rect">
            <a:avLst/>
          </a:prstGeom>
          <a:noFill/>
        </p:spPr>
        <p:txBody>
          <a:bodyPr wrap="square">
            <a:spAutoFit/>
          </a:bodyPr>
          <a:lstStyle/>
          <a:p>
            <a:pPr algn="r" rtl="1"/>
            <a:r>
              <a:rPr lang="ar-JO" sz="2800" b="1" u="sng" dirty="0">
                <a:solidFill>
                  <a:srgbClr val="000000"/>
                </a:solidFill>
              </a:rPr>
              <a:t>دا 7:</a:t>
            </a:r>
            <a:endParaRPr lang="en-US" sz="2800" dirty="0"/>
          </a:p>
          <a:p>
            <a:pPr algn="r" rtl="1"/>
            <a:r>
              <a:rPr lang="ar-JO" sz="2800" b="0" i="0" dirty="0">
                <a:solidFill>
                  <a:srgbClr val="000000"/>
                </a:solidFill>
                <a:effectLst/>
              </a:rPr>
              <a:t>11 كنت أنظر حينئذ من أجل صوت الكلمات العظيمة التي تكلم بها القرن، كنت أرى إلى أن قتل الحيوان، وهلك جسمه ودفع لوقيد النار.</a:t>
            </a:r>
          </a:p>
          <a:p>
            <a:pPr algn="r" rtl="1"/>
            <a:r>
              <a:rPr lang="ar-JO" sz="2800" b="0" i="0" dirty="0">
                <a:solidFill>
                  <a:srgbClr val="000000"/>
                </a:solidFill>
                <a:effectLst/>
              </a:rPr>
              <a:t>12 أما باقي الحيوانات فنزع عنهم سلطانهم، ولكن أعطوا طول حياة إلى زمان ووقت.</a:t>
            </a:r>
            <a:endParaRPr lang="en-US" sz="2800" b="0" i="0" dirty="0">
              <a:solidFill>
                <a:srgbClr val="000000"/>
              </a:solidFill>
              <a:effectLst/>
            </a:endParaRPr>
          </a:p>
        </p:txBody>
      </p:sp>
      <p:sp>
        <p:nvSpPr>
          <p:cNvPr id="7" name="&quot;Not Allowed&quot; Symbol 6">
            <a:extLst>
              <a:ext uri="{FF2B5EF4-FFF2-40B4-BE49-F238E27FC236}">
                <a16:creationId xmlns:a16="http://schemas.microsoft.com/office/drawing/2014/main" id="{62BC26C5-A7B4-37A1-90E1-1396AAD040D6}"/>
              </a:ext>
            </a:extLst>
          </p:cNvPr>
          <p:cNvSpPr/>
          <p:nvPr/>
        </p:nvSpPr>
        <p:spPr>
          <a:xfrm>
            <a:off x="8186057" y="168478"/>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43CF9DB1-7E94-22C6-F77F-844E28330BF1}"/>
              </a:ext>
            </a:extLst>
          </p:cNvPr>
          <p:cNvSpPr/>
          <p:nvPr/>
        </p:nvSpPr>
        <p:spPr>
          <a:xfrm>
            <a:off x="8229599" y="3580979"/>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9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606319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حلم دانيال (7: 1-14)</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1-7                4 وحوش</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chemeClr val="bg1"/>
                </a:solidFill>
                <a:effectLst>
                  <a:glow rad="127000">
                    <a:prstClr val="black"/>
                  </a:glow>
                </a:effectLst>
                <a:uLnTx/>
                <a:uFillTx/>
                <a:latin typeface="Arial" panose="020B0604020202020204" pitchFamily="34" charset="0"/>
                <a:ea typeface="+mn-ea"/>
                <a:cs typeface="Arial" panose="020B0604020202020204" pitchFamily="34" charset="0"/>
              </a:rPr>
              <a:t>8، 11-12        القرن الصغير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9-10              القديم الأيام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13-14            ابن الإنسان</a:t>
            </a:r>
            <a:endParaRPr kumimoji="0" lang="en-US"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27000">
                    <a:prstClr val="black"/>
                  </a:glow>
                </a:effectLst>
                <a:uLnTx/>
                <a:uFillTx/>
                <a:latin typeface="Arial" panose="020B0604020202020204" pitchFamily="34" charset="0"/>
                <a:ea typeface="+mn-ea"/>
                <a:cs typeface="Arial" panose="020B0604020202020204" pitchFamily="34" charset="0"/>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3429000"/>
            <a:ext cx="1745013" cy="311728"/>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6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clipart, vector graphics&#10;&#10;Description automatically generated">
            <a:extLst>
              <a:ext uri="{FF2B5EF4-FFF2-40B4-BE49-F238E27FC236}">
                <a16:creationId xmlns:a16="http://schemas.microsoft.com/office/drawing/2014/main" id="{10B8FD15-54DC-4E5D-7F20-DFB3063775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927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algn="ctr"/>
            <a:r>
              <a:rPr lang="ar-JO" sz="4400" b="1" dirty="0"/>
              <a:t>دا 7: 13-14 مثل ابن إنسان</a:t>
            </a:r>
            <a:endParaRPr lang="en-US" sz="4400" b="1" dirty="0"/>
          </a:p>
        </p:txBody>
      </p:sp>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3170099"/>
          </a:xfrm>
          <a:prstGeom prst="rect">
            <a:avLst/>
          </a:prstGeom>
          <a:noFill/>
        </p:spPr>
        <p:txBody>
          <a:bodyPr wrap="square">
            <a:spAutoFit/>
          </a:bodyPr>
          <a:lstStyle/>
          <a:p>
            <a:pPr algn="r" rtl="1"/>
            <a:r>
              <a:rPr lang="ar-JO" sz="4000" dirty="0"/>
              <a:t>13 كنت أرى في رؤى الليل </a:t>
            </a:r>
          </a:p>
          <a:p>
            <a:pPr algn="r" rtl="1"/>
            <a:r>
              <a:rPr lang="ar-JO" sz="4000" dirty="0"/>
              <a:t>وإذا مع سحب السماء </a:t>
            </a:r>
          </a:p>
          <a:p>
            <a:pPr algn="r" rtl="1"/>
            <a:r>
              <a:rPr lang="ar-JO" sz="4000" dirty="0"/>
              <a:t>مثل ابن إنسان أتى </a:t>
            </a:r>
          </a:p>
          <a:p>
            <a:pPr algn="r" rtl="1"/>
            <a:r>
              <a:rPr lang="ar-JO" sz="4000" dirty="0"/>
              <a:t>وجاء إلى القديم الأيام، </a:t>
            </a:r>
          </a:p>
          <a:p>
            <a:pPr algn="r" rtl="1"/>
            <a:r>
              <a:rPr lang="ar-JO" sz="4000" dirty="0"/>
              <a:t>فقربوه قدامه.</a:t>
            </a:r>
            <a:endParaRPr lang="en-US" sz="4000" dirty="0"/>
          </a:p>
        </p:txBody>
      </p:sp>
    </p:spTree>
    <p:extLst>
      <p:ext uri="{BB962C8B-B14F-4D97-AF65-F5344CB8AC3E}">
        <p14:creationId xmlns:p14="http://schemas.microsoft.com/office/powerpoint/2010/main" val="20973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13-14 مثل ابن إنسان</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56BA93-5049-D1C6-E430-000027733B44}"/>
              </a:ext>
            </a:extLst>
          </p:cNvPr>
          <p:cNvSpPr txBox="1"/>
          <p:nvPr/>
        </p:nvSpPr>
        <p:spPr>
          <a:xfrm>
            <a:off x="0" y="918488"/>
            <a:ext cx="11431815" cy="954107"/>
          </a:xfrm>
          <a:prstGeom prst="rect">
            <a:avLst/>
          </a:prstGeom>
          <a:noFill/>
        </p:spPr>
        <p:txBody>
          <a:bodyPr wrap="square">
            <a:spAutoFit/>
          </a:bodyPr>
          <a:lstStyle/>
          <a:p>
            <a:pPr algn="r" rtl="1"/>
            <a:r>
              <a:rPr lang="ar-JO" sz="2800" b="1" dirty="0">
                <a:latin typeface="Arial" panose="020B0604020202020204" pitchFamily="34" charset="0"/>
                <a:cs typeface="Arial" panose="020B0604020202020204" pitchFamily="34" charset="0"/>
              </a:rPr>
              <a:t>تك 3: 15 وأضع عداوة بينك وبين المرأة، وبين نسلك ونسلها. هو يسحق رأسك، وأنت تسحقين عقبه.</a:t>
            </a:r>
            <a:endParaRPr lang="en-US"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0046D5-CE47-4992-353E-555E266F72EB}"/>
              </a:ext>
            </a:extLst>
          </p:cNvPr>
          <p:cNvSpPr txBox="1"/>
          <p:nvPr/>
        </p:nvSpPr>
        <p:spPr>
          <a:xfrm>
            <a:off x="0" y="2083377"/>
            <a:ext cx="11431815" cy="523220"/>
          </a:xfrm>
          <a:prstGeom prst="rect">
            <a:avLst/>
          </a:prstGeom>
          <a:noFill/>
        </p:spPr>
        <p:txBody>
          <a:bodyPr wrap="square">
            <a:spAutoFit/>
          </a:bodyPr>
          <a:lstStyle/>
          <a:p>
            <a:pPr algn="r" rtl="1"/>
            <a:r>
              <a:rPr lang="ar-JO" sz="2800" b="1" dirty="0"/>
              <a:t>تك 12: 3 وأبارك مباركيك، ولاعنك ألعنه. وتتبارك فيك جميع قبائل الأرض.</a:t>
            </a:r>
            <a:endParaRPr lang="en-US" sz="2800" b="1" dirty="0"/>
          </a:p>
        </p:txBody>
      </p:sp>
      <p:sp>
        <p:nvSpPr>
          <p:cNvPr id="8" name="TextBox 7">
            <a:extLst>
              <a:ext uri="{FF2B5EF4-FFF2-40B4-BE49-F238E27FC236}">
                <a16:creationId xmlns:a16="http://schemas.microsoft.com/office/drawing/2014/main" id="{92D725A2-DE70-19C2-F4B3-9A7C44B24176}"/>
              </a:ext>
            </a:extLst>
          </p:cNvPr>
          <p:cNvSpPr txBox="1"/>
          <p:nvPr/>
        </p:nvSpPr>
        <p:spPr>
          <a:xfrm>
            <a:off x="0" y="3248266"/>
            <a:ext cx="11431815" cy="954107"/>
          </a:xfrm>
          <a:prstGeom prst="rect">
            <a:avLst/>
          </a:prstGeom>
          <a:noFill/>
        </p:spPr>
        <p:txBody>
          <a:bodyPr wrap="square">
            <a:spAutoFit/>
          </a:bodyPr>
          <a:lstStyle/>
          <a:p>
            <a:pPr algn="r" rtl="1"/>
            <a:r>
              <a:rPr lang="ar-JO" sz="2800" b="1" dirty="0"/>
              <a:t>2 صم 7: 12-13 أقيم بعدك نسلك الذي يخرج من أحشائك وأثبت مملكته. هو يبني بيتاً لاسمي، وأنا أثبت كرسي مملكته إلى الأبد.</a:t>
            </a:r>
            <a:endParaRPr lang="en-US" sz="2800" b="1" dirty="0"/>
          </a:p>
        </p:txBody>
      </p:sp>
      <p:sp>
        <p:nvSpPr>
          <p:cNvPr id="9" name="TextBox 8">
            <a:extLst>
              <a:ext uri="{FF2B5EF4-FFF2-40B4-BE49-F238E27FC236}">
                <a16:creationId xmlns:a16="http://schemas.microsoft.com/office/drawing/2014/main" id="{312F573C-90D3-2758-9D36-88DEEA4856C6}"/>
              </a:ext>
            </a:extLst>
          </p:cNvPr>
          <p:cNvSpPr txBox="1"/>
          <p:nvPr/>
        </p:nvSpPr>
        <p:spPr>
          <a:xfrm>
            <a:off x="0" y="4844043"/>
            <a:ext cx="11431815" cy="523220"/>
          </a:xfrm>
          <a:prstGeom prst="rect">
            <a:avLst/>
          </a:prstGeom>
          <a:noFill/>
        </p:spPr>
        <p:txBody>
          <a:bodyPr wrap="square">
            <a:spAutoFit/>
          </a:bodyPr>
          <a:lstStyle/>
          <a:p>
            <a:pPr algn="r" rtl="1"/>
            <a:r>
              <a:rPr lang="ar-JO" sz="2800" b="1" dirty="0"/>
              <a:t>مز 104: 3 المسقف علاليه بالمياه، الجاعل السحاب مركبته، الماشي على أجنحة الريح.</a:t>
            </a:r>
            <a:endParaRPr lang="en-US" sz="2800" b="1" dirty="0"/>
          </a:p>
        </p:txBody>
      </p:sp>
    </p:spTree>
    <p:extLst>
      <p:ext uri="{BB962C8B-B14F-4D97-AF65-F5344CB8AC3E}">
        <p14:creationId xmlns:p14="http://schemas.microsoft.com/office/powerpoint/2010/main" val="68253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13-14 مثل ابن إنسان</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4524315"/>
          </a:xfrm>
          <a:prstGeom prst="rect">
            <a:avLst/>
          </a:prstGeom>
          <a:noFill/>
        </p:spPr>
        <p:txBody>
          <a:bodyPr wrap="square">
            <a:spAutoFit/>
          </a:bodyPr>
          <a:lstStyle/>
          <a:p>
            <a:pPr algn="r" rtl="1"/>
            <a:r>
              <a:rPr lang="ar-JO" sz="3600" dirty="0">
                <a:latin typeface="Arial" panose="020B0604020202020204" pitchFamily="34" charset="0"/>
                <a:cs typeface="Arial" panose="020B0604020202020204" pitchFamily="34" charset="0"/>
              </a:rPr>
              <a:t>فأعطي سلطاناً </a:t>
            </a:r>
          </a:p>
          <a:p>
            <a:pPr algn="r" rtl="1"/>
            <a:r>
              <a:rPr lang="ar-JO" sz="3600" dirty="0">
                <a:latin typeface="Arial" panose="020B0604020202020204" pitchFamily="34" charset="0"/>
                <a:cs typeface="Arial" panose="020B0604020202020204" pitchFamily="34" charset="0"/>
              </a:rPr>
              <a:t>ومجداً وملكوتاً </a:t>
            </a:r>
          </a:p>
          <a:p>
            <a:pPr algn="r" rtl="1"/>
            <a:r>
              <a:rPr lang="ar-JO" sz="3600" dirty="0">
                <a:latin typeface="Arial" panose="020B0604020202020204" pitchFamily="34" charset="0"/>
                <a:cs typeface="Arial" panose="020B0604020202020204" pitchFamily="34" charset="0"/>
              </a:rPr>
              <a:t>لتتعبد له </a:t>
            </a:r>
          </a:p>
          <a:p>
            <a:pPr algn="r" rtl="1"/>
            <a:r>
              <a:rPr lang="ar-JO" sz="3600" dirty="0">
                <a:latin typeface="Arial" panose="020B0604020202020204" pitchFamily="34" charset="0"/>
                <a:cs typeface="Arial" panose="020B0604020202020204" pitchFamily="34" charset="0"/>
              </a:rPr>
              <a:t>كل الشعوب والأمم والألسنة. </a:t>
            </a:r>
          </a:p>
          <a:p>
            <a:pPr algn="r" rtl="1"/>
            <a:r>
              <a:rPr lang="ar-JO" sz="3600" dirty="0">
                <a:latin typeface="Arial" panose="020B0604020202020204" pitchFamily="34" charset="0"/>
                <a:cs typeface="Arial" panose="020B0604020202020204" pitchFamily="34" charset="0"/>
              </a:rPr>
              <a:t>سلطانه سلطان أبدي </a:t>
            </a:r>
          </a:p>
          <a:p>
            <a:pPr algn="r" rtl="1"/>
            <a:r>
              <a:rPr lang="ar-JO" sz="3600" dirty="0">
                <a:latin typeface="Arial" panose="020B0604020202020204" pitchFamily="34" charset="0"/>
                <a:cs typeface="Arial" panose="020B0604020202020204" pitchFamily="34" charset="0"/>
              </a:rPr>
              <a:t>ما لن يزول، </a:t>
            </a:r>
          </a:p>
          <a:p>
            <a:pPr algn="r" rtl="1"/>
            <a:r>
              <a:rPr lang="ar-JO" sz="3600" dirty="0">
                <a:latin typeface="Arial" panose="020B0604020202020204" pitchFamily="34" charset="0"/>
                <a:cs typeface="Arial" panose="020B0604020202020204" pitchFamily="34" charset="0"/>
              </a:rPr>
              <a:t>وملكوته </a:t>
            </a:r>
          </a:p>
          <a:p>
            <a:pPr algn="r" rtl="1"/>
            <a:r>
              <a:rPr lang="ar-JO" sz="3600" dirty="0">
                <a:latin typeface="Arial" panose="020B0604020202020204" pitchFamily="34" charset="0"/>
                <a:cs typeface="Arial" panose="020B0604020202020204" pitchFamily="34" charset="0"/>
              </a:rPr>
              <a:t>ما لا ينقرض.</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1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954107"/>
          </a:xfrm>
          <a:prstGeom prst="rect">
            <a:avLst/>
          </a:prstGeom>
          <a:noFill/>
        </p:spPr>
        <p:txBody>
          <a:bodyPr wrap="square">
            <a:spAutoFit/>
          </a:bodyPr>
          <a:lstStyle/>
          <a:p>
            <a:pPr algn="r" rtl="1"/>
            <a:r>
              <a:rPr lang="ar-JO" sz="2800" b="1" dirty="0"/>
              <a:t>مت 24: 30 وحينئذ تظهر علامة ابن الإنسان في السماء، وحينئذ تنوح جميع قبائل الأرض، ويبصرون ابن الإنسان آتياً على سحاب السماء بقوة ومجد كثير.</a:t>
            </a:r>
            <a:endParaRPr lang="en-US" sz="2800" b="1" dirty="0"/>
          </a:p>
        </p:txBody>
      </p:sp>
      <p:sp>
        <p:nvSpPr>
          <p:cNvPr id="7" name="TextBox 6">
            <a:extLst>
              <a:ext uri="{FF2B5EF4-FFF2-40B4-BE49-F238E27FC236}">
                <a16:creationId xmlns:a16="http://schemas.microsoft.com/office/drawing/2014/main" id="{DE0046D5-CE47-4992-353E-555E266F72EB}"/>
              </a:ext>
            </a:extLst>
          </p:cNvPr>
          <p:cNvSpPr txBox="1"/>
          <p:nvPr/>
        </p:nvSpPr>
        <p:spPr>
          <a:xfrm>
            <a:off x="439965" y="2925802"/>
            <a:ext cx="10991850" cy="954107"/>
          </a:xfrm>
          <a:prstGeom prst="rect">
            <a:avLst/>
          </a:prstGeom>
          <a:noFill/>
        </p:spPr>
        <p:txBody>
          <a:bodyPr wrap="square">
            <a:spAutoFit/>
          </a:bodyPr>
          <a:lstStyle/>
          <a:p>
            <a:pPr algn="r" rtl="1"/>
            <a:r>
              <a:rPr lang="ar-JO" sz="2800" b="1" dirty="0"/>
              <a:t>رؤ 1: 7 هوذا يأتي مع السحاب، وستنظره كل عين، والذين طعنوه، وينوح عليه جميع قبائل الأرض. نعم آمين.</a:t>
            </a:r>
            <a:endParaRPr lang="en-US" sz="2800" b="1" dirty="0"/>
          </a:p>
        </p:txBody>
      </p:sp>
      <p:sp>
        <p:nvSpPr>
          <p:cNvPr id="10" name="TextBox 9">
            <a:extLst>
              <a:ext uri="{FF2B5EF4-FFF2-40B4-BE49-F238E27FC236}">
                <a16:creationId xmlns:a16="http://schemas.microsoft.com/office/drawing/2014/main" id="{3561AD5D-2B19-C0AA-933F-E754721F228A}"/>
              </a:ext>
            </a:extLst>
          </p:cNvPr>
          <p:cNvSpPr txBox="1"/>
          <p:nvPr/>
        </p:nvSpPr>
        <p:spPr>
          <a:xfrm>
            <a:off x="0" y="0"/>
            <a:ext cx="1204800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13-14 مثل ابن إنسان</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8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291EA4DE-2B17-6D8D-439C-643F8CF7DBBD}"/>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ar-JO" sz="2800" b="1" dirty="0">
                <a:solidFill>
                  <a:srgbClr val="626000"/>
                </a:solidFill>
              </a:rPr>
              <a:t>الإصحاح السابع: حلم دانيال                 عن الممالك المستقبلية</a:t>
            </a:r>
            <a:endParaRPr lang="en-US" sz="2800" b="1" dirty="0">
              <a:solidFill>
                <a:srgbClr val="626000"/>
              </a:solidFill>
            </a:endParaRPr>
          </a:p>
        </p:txBody>
      </p:sp>
      <p:sp>
        <p:nvSpPr>
          <p:cNvPr id="7" name="TextBox 6">
            <a:extLst>
              <a:ext uri="{FF2B5EF4-FFF2-40B4-BE49-F238E27FC236}">
                <a16:creationId xmlns:a16="http://schemas.microsoft.com/office/drawing/2014/main" id="{47333B54-EB76-C572-B284-2D834A168015}"/>
              </a:ext>
            </a:extLst>
          </p:cNvPr>
          <p:cNvSpPr txBox="1"/>
          <p:nvPr/>
        </p:nvSpPr>
        <p:spPr>
          <a:xfrm>
            <a:off x="613892" y="5537114"/>
            <a:ext cx="5209393" cy="954107"/>
          </a:xfrm>
          <a:prstGeom prst="rect">
            <a:avLst/>
          </a:prstGeom>
          <a:noFill/>
          <a:ln w="38100">
            <a:solidFill>
              <a:srgbClr val="FFFF00"/>
            </a:solidFill>
          </a:ln>
        </p:spPr>
        <p:txBody>
          <a:bodyPr wrap="square" rtlCol="0">
            <a:spAutoFit/>
          </a:bodyPr>
          <a:lstStyle/>
          <a:p>
            <a:pPr algn="ctr"/>
            <a:r>
              <a:rPr lang="ar-JO" sz="2800" b="1" dirty="0">
                <a:solidFill>
                  <a:srgbClr val="FFFF00"/>
                </a:solidFill>
              </a:rPr>
              <a:t>الإصحاح الثاني: حلم نبوخدنصر           عن الممالك المستقبلية</a:t>
            </a:r>
          </a:p>
        </p:txBody>
      </p:sp>
      <p:graphicFrame>
        <p:nvGraphicFramePr>
          <p:cNvPr id="5" name="Table 5">
            <a:extLst>
              <a:ext uri="{FF2B5EF4-FFF2-40B4-BE49-F238E27FC236}">
                <a16:creationId xmlns:a16="http://schemas.microsoft.com/office/drawing/2014/main" id="{4D45EE0C-ED70-2C06-38E4-1F0CC01EA26A}"/>
              </a:ext>
            </a:extLst>
          </p:cNvPr>
          <p:cNvGraphicFramePr>
            <a:graphicFrameLocks noGrp="1"/>
          </p:cNvGraphicFramePr>
          <p:nvPr>
            <p:extLst>
              <p:ext uri="{D42A27DB-BD31-4B8C-83A1-F6EECF244321}">
                <p14:modId xmlns:p14="http://schemas.microsoft.com/office/powerpoint/2010/main" val="4024356880"/>
              </p:ext>
            </p:extLst>
          </p:nvPr>
        </p:nvGraphicFramePr>
        <p:xfrm>
          <a:off x="0" y="0"/>
          <a:ext cx="12192000" cy="30784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08940750"/>
                    </a:ext>
                  </a:extLst>
                </a:gridCol>
              </a:tblGrid>
              <a:tr h="411144">
                <a:tc>
                  <a:txBody>
                    <a:bodyPr/>
                    <a:lstStyle/>
                    <a:p>
                      <a:pPr algn="ctr"/>
                      <a:r>
                        <a:rPr lang="ar-JO" sz="2800" dirty="0"/>
                        <a:t>مملكة أبدية</a:t>
                      </a:r>
                      <a:endParaRPr lang="en-US" sz="2800" dirty="0"/>
                    </a:p>
                  </a:txBody>
                  <a:tcPr/>
                </a:tc>
                <a:extLst>
                  <a:ext uri="{0D108BD9-81ED-4DB2-BD59-A6C34878D82A}">
                    <a16:rowId xmlns:a16="http://schemas.microsoft.com/office/drawing/2014/main" val="2059709138"/>
                  </a:ext>
                </a:extLst>
              </a:tr>
              <a:tr h="1195684">
                <a:tc>
                  <a:txBody>
                    <a:bodyPr/>
                    <a:lstStyle/>
                    <a:p>
                      <a:pPr algn="r" rtl="1"/>
                      <a:r>
                        <a:rPr lang="ar-JO" sz="2000" dirty="0"/>
                        <a:t>34</a:t>
                      </a:r>
                      <a:r>
                        <a:rPr lang="ar-JO" sz="2600" dirty="0"/>
                        <a:t> كنت تنظر إلى أن قطع حجر بغير يدين، فضرب التمثال على قدميه اللتين من حديد وخزف فسحقهما </a:t>
                      </a:r>
                      <a:r>
                        <a:rPr lang="ar-JO" sz="2000" dirty="0"/>
                        <a:t>35</a:t>
                      </a:r>
                      <a:r>
                        <a:rPr lang="ar-JO" sz="2600" dirty="0"/>
                        <a:t> فانسحق حينئذ الحديد والخزف والنحاس والفضة والذهب معاً، وصارت كعصافة البيدر في الصيف، فحملتها الريح فلم يوجد لها مكان، أما الحجر الذي ضرب التمثال فصار جبلاً كبيراً وملأ الأرض كلها.</a:t>
                      </a:r>
                      <a:endParaRPr lang="en-US" sz="2600" dirty="0"/>
                    </a:p>
                  </a:txBody>
                  <a:tcPr/>
                </a:tc>
                <a:extLst>
                  <a:ext uri="{0D108BD9-81ED-4DB2-BD59-A6C34878D82A}">
                    <a16:rowId xmlns:a16="http://schemas.microsoft.com/office/drawing/2014/main" val="1189382328"/>
                  </a:ext>
                </a:extLst>
              </a:tr>
              <a:tr h="1195684">
                <a:tc>
                  <a:txBody>
                    <a:bodyPr/>
                    <a:lstStyle/>
                    <a:p>
                      <a:pPr algn="r" rtl="1"/>
                      <a:r>
                        <a:rPr lang="ar-JO" sz="2600" dirty="0"/>
                        <a:t>44 وفي أيام هؤلاء الملوك، يقيم إله السماوات مملكة لن تنقرض أبداً، وملكها لا يترك لشعب آخر، وتسحق وتفني كل هذه الممالك، وهي تثبت إلى الأبد 45 لأنك رأيت أنه قد قطع حجر من جبل لا بيدين، فسحق الحديد والنحاس والخزف والفضة والذهب. الله العظيم قد عرف الملك ما سيأتي بعد هذا. </a:t>
                      </a:r>
                      <a:endParaRPr lang="en-US" sz="2600" dirty="0"/>
                    </a:p>
                  </a:txBody>
                  <a:tcPr/>
                </a:tc>
                <a:extLst>
                  <a:ext uri="{0D108BD9-81ED-4DB2-BD59-A6C34878D82A}">
                    <a16:rowId xmlns:a16="http://schemas.microsoft.com/office/drawing/2014/main" val="2895610286"/>
                  </a:ext>
                </a:extLst>
              </a:tr>
            </a:tbl>
          </a:graphicData>
        </a:graphic>
      </p:graphicFrame>
    </p:spTree>
    <p:extLst>
      <p:ext uri="{BB962C8B-B14F-4D97-AF65-F5344CB8AC3E}">
        <p14:creationId xmlns:p14="http://schemas.microsoft.com/office/powerpoint/2010/main" val="956700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7109639"/>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r>
              <a:rPr lang="en-US" sz="4000" b="1" dirty="0">
                <a:solidFill>
                  <a:schemeClr val="bg1"/>
                </a:solidFill>
                <a:effectLst>
                  <a:glow rad="127000">
                    <a:schemeClr val="tx1"/>
                  </a:glow>
                </a:effectLst>
              </a:rPr>
              <a:t>	</a:t>
            </a:r>
            <a:r>
              <a:rPr lang="ar-JO" sz="4000" b="1" dirty="0">
                <a:solidFill>
                  <a:schemeClr val="bg1"/>
                </a:solidFill>
                <a:effectLst>
                  <a:glow rad="127000">
                    <a:schemeClr val="tx1"/>
                  </a:glow>
                </a:effectLst>
              </a:rPr>
              <a:t>حلم دانيال</a:t>
            </a:r>
            <a:endParaRPr lang="en-US" sz="4000" b="1" dirty="0">
              <a:solidFill>
                <a:schemeClr val="bg1"/>
              </a:solidFill>
              <a:effectLst>
                <a:glow rad="127000">
                  <a:schemeClr val="tx1"/>
                </a:glow>
              </a:effectLst>
            </a:endParaRPr>
          </a:p>
          <a:p>
            <a:r>
              <a:rPr lang="en-US" sz="4000" b="1" spc="-150" dirty="0">
                <a:solidFill>
                  <a:srgbClr val="FFFF00"/>
                </a:solidFill>
                <a:effectLst>
                  <a:glow rad="127000">
                    <a:schemeClr val="tx1"/>
                  </a:glow>
                </a:effectLst>
              </a:rPr>
              <a:t>	</a:t>
            </a:r>
            <a:r>
              <a:rPr lang="ar-JO" sz="4000" b="1" spc="-150" dirty="0">
                <a:solidFill>
                  <a:srgbClr val="FFFF00"/>
                </a:solidFill>
                <a:effectLst>
                  <a:glow rad="127000">
                    <a:schemeClr val="tx1"/>
                  </a:glow>
                </a:effectLst>
              </a:rPr>
              <a:t>4 وحوش</a:t>
            </a:r>
            <a:endParaRPr lang="en-US" sz="4000" b="1" spc="-150" dirty="0">
              <a:solidFill>
                <a:srgbClr val="FFFF00"/>
              </a:solidFill>
              <a:effectLst>
                <a:glow rad="127000">
                  <a:schemeClr val="tx1"/>
                </a:glow>
              </a:effectLst>
            </a:endParaRPr>
          </a:p>
          <a:p>
            <a:r>
              <a:rPr lang="en-US" sz="4000" b="1" spc="-150" dirty="0">
                <a:solidFill>
                  <a:srgbClr val="FFFF00"/>
                </a:solidFill>
                <a:effectLst>
                  <a:glow rad="127000">
                    <a:schemeClr val="tx1"/>
                  </a:glow>
                </a:effectLst>
              </a:rPr>
              <a:t>	</a:t>
            </a:r>
            <a:r>
              <a:rPr lang="ar-JO" sz="4000" b="1" spc="-150" dirty="0">
                <a:solidFill>
                  <a:srgbClr val="FFFF00"/>
                </a:solidFill>
                <a:effectLst>
                  <a:glow rad="127000">
                    <a:schemeClr val="tx1"/>
                  </a:glow>
                </a:effectLst>
              </a:rPr>
              <a:t>القرن الصغير</a:t>
            </a:r>
            <a:endParaRPr lang="en-US" sz="4000" b="1" spc="-150" dirty="0">
              <a:solidFill>
                <a:srgbClr val="FFFF00"/>
              </a:solidFill>
              <a:effectLst>
                <a:glow rad="127000">
                  <a:schemeClr val="tx1"/>
                </a:glow>
              </a:effectLst>
            </a:endParaRPr>
          </a:p>
          <a:p>
            <a:r>
              <a:rPr lang="en-US" sz="4000" b="1" spc="-150" dirty="0">
                <a:solidFill>
                  <a:srgbClr val="FFFF00"/>
                </a:solidFill>
                <a:effectLst>
                  <a:glow rad="127000">
                    <a:schemeClr val="tx1"/>
                  </a:glow>
                </a:effectLst>
              </a:rPr>
              <a:t>	</a:t>
            </a:r>
            <a:r>
              <a:rPr lang="ar-JO" sz="4000" b="1" spc="-150" dirty="0">
                <a:solidFill>
                  <a:srgbClr val="FFFF00"/>
                </a:solidFill>
                <a:effectLst>
                  <a:glow rad="127000">
                    <a:schemeClr val="tx1"/>
                  </a:glow>
                </a:effectLst>
              </a:rPr>
              <a:t>القديم الأيام</a:t>
            </a:r>
            <a:endParaRPr lang="en-US" sz="4000" b="1" spc="-150" dirty="0">
              <a:solidFill>
                <a:srgbClr val="FFFF00"/>
              </a:solidFill>
              <a:effectLst>
                <a:glow rad="127000">
                  <a:schemeClr val="tx1"/>
                </a:glow>
              </a:effectLst>
            </a:endParaRPr>
          </a:p>
          <a:p>
            <a:r>
              <a:rPr lang="en-US" sz="4000" b="1" spc="-150" dirty="0">
                <a:solidFill>
                  <a:srgbClr val="FFFF00"/>
                </a:solidFill>
                <a:effectLst>
                  <a:glow rad="127000">
                    <a:schemeClr val="tx1"/>
                  </a:glow>
                </a:effectLst>
              </a:rPr>
              <a:t>	</a:t>
            </a:r>
            <a:r>
              <a:rPr lang="ar-JO" sz="4000" b="1" spc="-150" dirty="0">
                <a:solidFill>
                  <a:srgbClr val="FFFF00"/>
                </a:solidFill>
                <a:effectLst>
                  <a:glow rad="127000">
                    <a:schemeClr val="tx1"/>
                  </a:glow>
                </a:effectLst>
              </a:rPr>
              <a:t>ابن الإنسان</a:t>
            </a:r>
            <a:endParaRPr lang="en-US" sz="4000" b="1" spc="-150" dirty="0">
              <a:solidFill>
                <a:srgbClr val="FFFF00"/>
              </a:solidFill>
              <a:effectLst>
                <a:glow rad="127000">
                  <a:schemeClr val="tx1"/>
                </a:glow>
              </a:effectLst>
            </a:endParaRP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59C92E1E-9835-033C-E5B4-297EA24328D7}"/>
              </a:ext>
            </a:extLst>
          </p:cNvPr>
          <p:cNvSpPr txBox="1"/>
          <p:nvPr/>
        </p:nvSpPr>
        <p:spPr>
          <a:xfrm>
            <a:off x="4898572" y="258901"/>
            <a:ext cx="7010400" cy="1938992"/>
          </a:xfrm>
          <a:prstGeom prst="rect">
            <a:avLst/>
          </a:prstGeom>
          <a:noFill/>
        </p:spPr>
        <p:txBody>
          <a:bodyPr wrap="square">
            <a:spAutoFit/>
          </a:bodyPr>
          <a:lstStyle/>
          <a:p>
            <a:pPr algn="r" rtl="1"/>
            <a:r>
              <a:rPr lang="ar-JO" sz="4000" b="1" dirty="0">
                <a:solidFill>
                  <a:schemeClr val="bg1"/>
                </a:solidFill>
              </a:rPr>
              <a:t>تتميز الممالك البشرية بالموت والدمار، تأتي وتذهب. ولكن فوق كل هذه الفوضى، سيقيم الله مملكة أبدية من خلال المسيح.</a:t>
            </a:r>
            <a:endParaRPr lang="en-US" sz="4000" b="1" dirty="0">
              <a:solidFill>
                <a:schemeClr val="bg1"/>
              </a:solidFill>
            </a:endParaRPr>
          </a:p>
        </p:txBody>
      </p:sp>
    </p:spTree>
    <p:extLst>
      <p:ext uri="{BB962C8B-B14F-4D97-AF65-F5344CB8AC3E}">
        <p14:creationId xmlns:p14="http://schemas.microsoft.com/office/powerpoint/2010/main" val="816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44198A1-7851-31D2-A52C-007ED53AE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0" y="0"/>
            <a:ext cx="6229350" cy="6858000"/>
          </a:xfrm>
          <a:prstGeom prst="rect">
            <a:avLst/>
          </a:prstGeom>
        </p:spPr>
      </p:pic>
      <p:sp>
        <p:nvSpPr>
          <p:cNvPr id="7" name="TextBox 6">
            <a:extLst>
              <a:ext uri="{FF2B5EF4-FFF2-40B4-BE49-F238E27FC236}">
                <a16:creationId xmlns:a16="http://schemas.microsoft.com/office/drawing/2014/main" id="{E77D80EC-6120-AAD1-4D8F-496402CE6A37}"/>
              </a:ext>
            </a:extLst>
          </p:cNvPr>
          <p:cNvSpPr txBox="1"/>
          <p:nvPr/>
        </p:nvSpPr>
        <p:spPr>
          <a:xfrm>
            <a:off x="76201" y="2086044"/>
            <a:ext cx="5791200" cy="1077218"/>
          </a:xfrm>
          <a:prstGeom prst="rect">
            <a:avLst/>
          </a:prstGeom>
          <a:noFill/>
        </p:spPr>
        <p:txBody>
          <a:bodyPr wrap="square">
            <a:spAutoFit/>
          </a:bodyPr>
          <a:lstStyle/>
          <a:p>
            <a:pPr algn="r" rtl="1"/>
            <a:r>
              <a:rPr lang="ar-JO" sz="3200" dirty="0">
                <a:solidFill>
                  <a:schemeClr val="bg1"/>
                </a:solidFill>
                <a:latin typeface="Arial" panose="020B0604020202020204" pitchFamily="34" charset="0"/>
                <a:cs typeface="Arial" panose="020B0604020202020204" pitchFamily="34" charset="0"/>
              </a:rPr>
              <a:t>15 أما أنا دانيآل فحزنت روحي في وسط جسمي وأفزعتني رؤى رأسي.</a:t>
            </a:r>
            <a:endParaRPr lang="en-US" sz="3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52FD25-7155-B964-B5CB-A1325E67825C}"/>
              </a:ext>
            </a:extLst>
          </p:cNvPr>
          <p:cNvSpPr txBox="1"/>
          <p:nvPr/>
        </p:nvSpPr>
        <p:spPr>
          <a:xfrm>
            <a:off x="0" y="537447"/>
            <a:ext cx="5962650" cy="784702"/>
          </a:xfrm>
          <a:prstGeom prst="rect">
            <a:avLst/>
          </a:prstGeom>
          <a:noFill/>
        </p:spPr>
        <p:txBody>
          <a:bodyPr wrap="square">
            <a:spAutoFit/>
          </a:bodyPr>
          <a:lstStyle/>
          <a:p>
            <a:pPr marL="0" marR="0" algn="ctr">
              <a:lnSpc>
                <a:spcPct val="107000"/>
              </a:lnSpc>
              <a:spcBef>
                <a:spcPts val="0"/>
              </a:spcBef>
              <a:spcAft>
                <a:spcPts val="0"/>
              </a:spcAft>
            </a:pPr>
            <a:r>
              <a:rPr lang="ar-JO"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حزن دانيال</a:t>
            </a: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4373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15" name="Picture 14" descr="Icon&#10;&#10;Description automatically generated">
            <a:extLst>
              <a:ext uri="{FF2B5EF4-FFF2-40B4-BE49-F238E27FC236}">
                <a16:creationId xmlns:a16="http://schemas.microsoft.com/office/drawing/2014/main" id="{AD4F5D6F-F545-D7CD-DE19-72578ACA3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036"/>
            <a:ext cx="12192000" cy="6701928"/>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580572" y="575708"/>
            <a:ext cx="10815310" cy="1077218"/>
          </a:xfrm>
          <a:prstGeom prst="rect">
            <a:avLst/>
          </a:prstGeom>
          <a:noFill/>
        </p:spPr>
        <p:txBody>
          <a:bodyPr wrap="square">
            <a:spAutoFit/>
          </a:bodyPr>
          <a:lstStyle/>
          <a:p>
            <a:pPr algn="r" rtl="1"/>
            <a:r>
              <a:rPr lang="ar-JO" sz="3200" b="1" dirty="0">
                <a:solidFill>
                  <a:schemeClr val="bg1"/>
                </a:solidFill>
                <a:effectLst/>
              </a:rPr>
              <a:t>16 فاقتربت إلى واحد من الوقوف وطلبت منه الحقيقة في كل هذا، فأخبرني وعرفني تفسير الأمور:</a:t>
            </a:r>
            <a:endParaRPr lang="en-US" sz="3200" b="1" dirty="0">
              <a:solidFill>
                <a:schemeClr val="bg1"/>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pPr algn="r" rtl="1"/>
            <a:r>
              <a:rPr lang="ar-JO" sz="3600" b="1" dirty="0">
                <a:solidFill>
                  <a:schemeClr val="bg1"/>
                </a:solidFill>
              </a:rPr>
              <a:t>دا 7: 16-18 تفسير  بسيط</a:t>
            </a:r>
            <a:endParaRPr lang="en-US" sz="3600" b="1" dirty="0">
              <a:solidFill>
                <a:schemeClr val="bg1"/>
              </a:solidFill>
              <a:effectLst/>
            </a:endParaRPr>
          </a:p>
        </p:txBody>
      </p:sp>
      <p:sp>
        <p:nvSpPr>
          <p:cNvPr id="17" name="TextBox 16">
            <a:extLst>
              <a:ext uri="{FF2B5EF4-FFF2-40B4-BE49-F238E27FC236}">
                <a16:creationId xmlns:a16="http://schemas.microsoft.com/office/drawing/2014/main" id="{785C668E-D8F8-987E-56E2-3FC549C74EA1}"/>
              </a:ext>
            </a:extLst>
          </p:cNvPr>
          <p:cNvSpPr txBox="1"/>
          <p:nvPr/>
        </p:nvSpPr>
        <p:spPr>
          <a:xfrm>
            <a:off x="5390863" y="2148037"/>
            <a:ext cx="6005018" cy="2062103"/>
          </a:xfrm>
          <a:prstGeom prst="rect">
            <a:avLst/>
          </a:prstGeom>
          <a:noFill/>
        </p:spPr>
        <p:txBody>
          <a:bodyPr wrap="square">
            <a:spAutoFit/>
          </a:bodyPr>
          <a:lstStyle/>
          <a:p>
            <a:pPr algn="r" rtl="1"/>
            <a:r>
              <a:rPr lang="ar-JO" sz="3200" b="1" dirty="0">
                <a:solidFill>
                  <a:srgbClr val="FFFF00"/>
                </a:solidFill>
                <a:effectLst/>
              </a:rPr>
              <a:t>17 هؤلاء الحيوانات العظيمة التي هي أربعة هي أربعة ملوك يقومون على الأرض.</a:t>
            </a:r>
          </a:p>
          <a:p>
            <a:pPr algn="r" rtl="1"/>
            <a:r>
              <a:rPr lang="ar-JO" sz="3200" b="1" dirty="0">
                <a:solidFill>
                  <a:srgbClr val="FFFF00"/>
                </a:solidFill>
                <a:effectLst/>
              </a:rPr>
              <a:t>18 أما قديسو العلي فيأخذون المملكة ويمتلكون المملكة إلى الأبد وإلى أبد الآبدين.</a:t>
            </a:r>
            <a:endParaRPr lang="en-US" sz="3200" b="1" dirty="0">
              <a:solidFill>
                <a:srgbClr val="FFFF00"/>
              </a:solidFill>
              <a:effectLst/>
            </a:endParaRPr>
          </a:p>
        </p:txBody>
      </p:sp>
    </p:spTree>
    <p:extLst>
      <p:ext uri="{BB962C8B-B14F-4D97-AF65-F5344CB8AC3E}">
        <p14:creationId xmlns:p14="http://schemas.microsoft.com/office/powerpoint/2010/main" val="1015630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513214" y="337216"/>
            <a:ext cx="4537795" cy="38472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حلم دانيال</a:t>
            </a:r>
            <a:endParaRPr kumimoji="0" lang="en-US" sz="48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4 وحوش</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القرن الصغير</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lvl="0">
              <a:defRPr/>
            </a:pPr>
            <a:r>
              <a:rPr kumimoji="0" lang="ar-JO"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القديم الأيام</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lvl="0">
              <a:defRPr/>
            </a:pPr>
            <a:r>
              <a:rPr kumimoji="0" lang="ar-JO"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ابن الإنسان</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p:txBody>
      </p:sp>
      <p:pic>
        <p:nvPicPr>
          <p:cNvPr id="4" name="Graphic 3" descr="Checkmark with solid fill">
            <a:extLst>
              <a:ext uri="{FF2B5EF4-FFF2-40B4-BE49-F238E27FC236}">
                <a16:creationId xmlns:a16="http://schemas.microsoft.com/office/drawing/2014/main" id="{BE08C3E9-1948-C0FB-A8DE-57F1B25BD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4851" y="1638822"/>
            <a:ext cx="744280" cy="744280"/>
          </a:xfrm>
          <a:prstGeom prst="rect">
            <a:avLst/>
          </a:prstGeom>
        </p:spPr>
      </p:pic>
      <p:sp>
        <p:nvSpPr>
          <p:cNvPr id="12" name="TextBox 11">
            <a:extLst>
              <a:ext uri="{FF2B5EF4-FFF2-40B4-BE49-F238E27FC236}">
                <a16:creationId xmlns:a16="http://schemas.microsoft.com/office/drawing/2014/main" id="{D86FF1C6-49FC-D416-5C8C-9D8C753808D9}"/>
              </a:ext>
            </a:extLst>
          </p:cNvPr>
          <p:cNvSpPr txBox="1"/>
          <p:nvPr/>
        </p:nvSpPr>
        <p:spPr>
          <a:xfrm>
            <a:off x="5992853" y="505638"/>
            <a:ext cx="6005018" cy="4770537"/>
          </a:xfrm>
          <a:prstGeom prst="rect">
            <a:avLst/>
          </a:prstGeom>
          <a:noFill/>
        </p:spPr>
        <p:txBody>
          <a:bodyPr wrap="square">
            <a:spAutoFit/>
          </a:bodyPr>
          <a:lstStyle/>
          <a:p>
            <a:pPr algn="ctr"/>
            <a:r>
              <a:rPr lang="ar-JO" sz="4800" b="1" dirty="0">
                <a:solidFill>
                  <a:prstClr val="white"/>
                </a:solidFill>
                <a:effectLst>
                  <a:glow rad="127000">
                    <a:prstClr val="black"/>
                  </a:glow>
                </a:effectLst>
              </a:rPr>
              <a:t>التفسير</a:t>
            </a:r>
            <a:endParaRPr lang="en-US" sz="3200" b="1" dirty="0">
              <a:solidFill>
                <a:prstClr val="white"/>
              </a:solidFill>
              <a:effectLst>
                <a:glow rad="127000">
                  <a:prstClr val="black"/>
                </a:glow>
              </a:effectLst>
            </a:endParaRPr>
          </a:p>
          <a:p>
            <a:endParaRPr lang="en-US" sz="4800" b="1" baseline="30000" dirty="0">
              <a:solidFill>
                <a:srgbClr val="FFFF00"/>
              </a:solidFill>
              <a:effectLst/>
            </a:endParaRPr>
          </a:p>
          <a:p>
            <a:pPr algn="r" rtl="1"/>
            <a:r>
              <a:rPr lang="ar-JO" sz="3200" b="1" dirty="0">
                <a:solidFill>
                  <a:srgbClr val="FFFF00"/>
                </a:solidFill>
                <a:effectLst/>
              </a:rPr>
              <a:t>17 هؤلاء الحيوانات العظيمة التي هي أربعة هي أربعة ملوك يقومون على الأرض.</a:t>
            </a:r>
          </a:p>
          <a:p>
            <a:pPr algn="r" rtl="1"/>
            <a:endParaRPr lang="ar-JO" sz="3200" b="1" dirty="0">
              <a:solidFill>
                <a:srgbClr val="FFFF00"/>
              </a:solidFill>
            </a:endParaRPr>
          </a:p>
          <a:p>
            <a:pPr algn="r" rtl="1"/>
            <a:endParaRPr lang="ar-JO" sz="3200" b="1" dirty="0">
              <a:solidFill>
                <a:srgbClr val="FFFF00"/>
              </a:solidFill>
              <a:effectLst/>
            </a:endParaRPr>
          </a:p>
          <a:p>
            <a:pPr algn="r" rtl="1"/>
            <a:r>
              <a:rPr lang="ar-JO" sz="3200" b="1" dirty="0">
                <a:solidFill>
                  <a:srgbClr val="FFFF00"/>
                </a:solidFill>
                <a:effectLst/>
              </a:rPr>
              <a:t>18 أما قديسو العلي فيأخذون المملكة ويمتلكون المملكة إلى الأبد وإلى أبد الآبدين.</a:t>
            </a:r>
          </a:p>
          <a:p>
            <a:endParaRPr lang="en-US" sz="3200" b="1" dirty="0">
              <a:solidFill>
                <a:srgbClr val="FFFF00"/>
              </a:solidFill>
              <a:effectLst/>
            </a:endParaRPr>
          </a:p>
        </p:txBody>
      </p:sp>
      <p:pic>
        <p:nvPicPr>
          <p:cNvPr id="14" name="Graphic 13" descr="Checkmark with solid fill">
            <a:extLst>
              <a:ext uri="{FF2B5EF4-FFF2-40B4-BE49-F238E27FC236}">
                <a16:creationId xmlns:a16="http://schemas.microsoft.com/office/drawing/2014/main" id="{A8309750-550D-BDE8-4B5C-4445A483A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1967" y="1638822"/>
            <a:ext cx="744280" cy="744280"/>
          </a:xfrm>
          <a:prstGeom prst="rect">
            <a:avLst/>
          </a:prstGeom>
        </p:spPr>
      </p:pic>
      <p:sp>
        <p:nvSpPr>
          <p:cNvPr id="15" name="Right Brace 14">
            <a:extLst>
              <a:ext uri="{FF2B5EF4-FFF2-40B4-BE49-F238E27FC236}">
                <a16:creationId xmlns:a16="http://schemas.microsoft.com/office/drawing/2014/main" id="{2C09F53C-0AAE-942E-844E-B969E019D274}"/>
              </a:ext>
            </a:extLst>
          </p:cNvPr>
          <p:cNvSpPr/>
          <p:nvPr/>
        </p:nvSpPr>
        <p:spPr>
          <a:xfrm>
            <a:off x="3866147" y="2260819"/>
            <a:ext cx="431944" cy="1923604"/>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F591008-8CBE-8A5A-1C8A-3A0ED1EEDFF0}"/>
              </a:ext>
            </a:extLst>
          </p:cNvPr>
          <p:cNvSpPr txBox="1"/>
          <p:nvPr/>
        </p:nvSpPr>
        <p:spPr>
          <a:xfrm>
            <a:off x="4593742" y="2807122"/>
            <a:ext cx="914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rgbClr val="C00000"/>
                </a:solidFill>
                <a:effectLst>
                  <a:glow rad="127000">
                    <a:prstClr val="black"/>
                  </a:glow>
                </a:effectLst>
                <a:uLnTx/>
                <a:uFillTx/>
                <a:latin typeface="Arial Black" panose="020B0A04020102020204" pitchFamily="34" charset="0"/>
              </a:rPr>
              <a:t>؟</a:t>
            </a:r>
            <a:endParaRPr kumimoji="0" lang="en-US" sz="4800" b="1" i="0" u="none" strike="noStrike" kern="1200" cap="none" spc="0" normalizeH="0" baseline="0" noProof="0" dirty="0">
              <a:ln>
                <a:noFill/>
              </a:ln>
              <a:solidFill>
                <a:srgbClr val="FFFF00"/>
              </a:solidFill>
              <a:effectLst>
                <a:glow rad="127000">
                  <a:prstClr val="black"/>
                </a:glow>
              </a:effectLst>
              <a:uLnTx/>
              <a:uFillTx/>
              <a:latin typeface="Calibri" panose="020F0502020204030204"/>
              <a:ea typeface="+mn-ea"/>
              <a:cs typeface="+mn-cs"/>
            </a:endParaRPr>
          </a:p>
        </p:txBody>
      </p:sp>
      <p:sp>
        <p:nvSpPr>
          <p:cNvPr id="17" name="Right Brace 16">
            <a:extLst>
              <a:ext uri="{FF2B5EF4-FFF2-40B4-BE49-F238E27FC236}">
                <a16:creationId xmlns:a16="http://schemas.microsoft.com/office/drawing/2014/main" id="{B79F590D-C8DC-FF55-5111-A6874B98C7EE}"/>
              </a:ext>
            </a:extLst>
          </p:cNvPr>
          <p:cNvSpPr/>
          <p:nvPr/>
        </p:nvSpPr>
        <p:spPr>
          <a:xfrm rot="10800000">
            <a:off x="5458292" y="3658969"/>
            <a:ext cx="431944" cy="567899"/>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945CAAD-7F53-3301-16A1-27CD0544E923}"/>
              </a:ext>
            </a:extLst>
          </p:cNvPr>
          <p:cNvSpPr txBox="1"/>
          <p:nvPr/>
        </p:nvSpPr>
        <p:spPr>
          <a:xfrm>
            <a:off x="4840140" y="3565436"/>
            <a:ext cx="914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ar-JO" sz="4800" b="1" i="0" u="none" strike="noStrike" kern="1200" cap="none" spc="0" normalizeH="0" baseline="0" noProof="0" dirty="0">
                <a:ln>
                  <a:noFill/>
                </a:ln>
                <a:solidFill>
                  <a:srgbClr val="C00000"/>
                </a:solidFill>
                <a:effectLst>
                  <a:glow rad="127000">
                    <a:prstClr val="black"/>
                  </a:glow>
                </a:effectLst>
                <a:uLnTx/>
                <a:uFillTx/>
                <a:latin typeface="Arial Black" panose="020B0A04020102020204" pitchFamily="34" charset="0"/>
              </a:rPr>
              <a:t>؟</a:t>
            </a:r>
            <a:endParaRPr kumimoji="0" lang="en-US" sz="4800" b="1" i="0" u="none" strike="noStrike" kern="1200" cap="none" spc="0" normalizeH="0" baseline="0" noProof="0" dirty="0">
              <a:ln>
                <a:noFill/>
              </a:ln>
              <a:solidFill>
                <a:srgbClr val="FFFF00"/>
              </a:solidFill>
              <a:effectLst>
                <a:glow rad="127000">
                  <a:prstClr val="black"/>
                </a:glow>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F17EE58-5FD4-9C0B-DDE6-5F0178348812}"/>
              </a:ext>
            </a:extLst>
          </p:cNvPr>
          <p:cNvSpPr txBox="1"/>
          <p:nvPr/>
        </p:nvSpPr>
        <p:spPr>
          <a:xfrm>
            <a:off x="4235116" y="6182470"/>
            <a:ext cx="6998941" cy="646331"/>
          </a:xfrm>
          <a:prstGeom prst="rect">
            <a:avLst/>
          </a:prstGeom>
          <a:noFill/>
        </p:spPr>
        <p:txBody>
          <a:bodyPr wrap="square">
            <a:spAutoFit/>
          </a:bodyPr>
          <a:lstStyle/>
          <a:p>
            <a:pPr algn="ctr"/>
            <a:r>
              <a:rPr lang="ar-JO" sz="3600" b="1" dirty="0">
                <a:solidFill>
                  <a:schemeClr val="bg1"/>
                </a:solidFill>
                <a:effectLst/>
              </a:rPr>
              <a:t>دا 7: 16-18 تفسير  بسيط</a:t>
            </a:r>
          </a:p>
        </p:txBody>
      </p:sp>
    </p:spTree>
    <p:extLst>
      <p:ext uri="{BB962C8B-B14F-4D97-AF65-F5344CB8AC3E}">
        <p14:creationId xmlns:p14="http://schemas.microsoft.com/office/powerpoint/2010/main" val="19581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0" y="458281"/>
            <a:ext cx="12047621" cy="7602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glow rad="127000">
                    <a:prstClr val="black"/>
                  </a:glow>
                </a:effectLst>
                <a:latin typeface="Calibri" panose="020F0502020204030204"/>
              </a:rPr>
              <a:t>    </a:t>
            </a:r>
            <a:r>
              <a:rPr lang="ar-JO" sz="4800" b="1" dirty="0">
                <a:solidFill>
                  <a:prstClr val="white"/>
                </a:solidFill>
                <a:effectLst>
                  <a:glow rad="127000">
                    <a:prstClr val="black"/>
                  </a:glow>
                </a:effectLst>
                <a:latin typeface="Calibri" panose="020F0502020204030204"/>
              </a:rPr>
              <a:t>قديسو العلي</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solidFill>
                <a:prstClr val="white"/>
              </a:solidFill>
              <a:effectLst>
                <a:glow rad="127000">
                  <a:prstClr val="black"/>
                </a:glow>
              </a:effectLst>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4000" b="1" dirty="0">
                <a:solidFill>
                  <a:srgbClr val="FFFF00"/>
                </a:solidFill>
                <a:effectLst>
                  <a:glow rad="127000">
                    <a:prstClr val="black"/>
                  </a:glow>
                </a:effectLst>
                <a:latin typeface="Calibri" panose="020F0502020204030204"/>
              </a:rPr>
              <a:t>يهود العهد</a:t>
            </a:r>
            <a:endParaRPr lang="en-US" sz="4000" b="1" dirty="0">
              <a:solidFill>
                <a:srgbClr val="FFFF00"/>
              </a:solidFill>
              <a:effectLst>
                <a:glow rad="127000">
                  <a:prstClr val="black"/>
                </a:glow>
              </a:effectLst>
              <a:latin typeface="Calibri" panose="020F0502020204030204"/>
            </a:endParaRPr>
          </a:p>
          <a:p>
            <a:pPr marL="571500" lvl="0" indent="-571500" algn="r" rtl="1">
              <a:buFont typeface="Arial" panose="020B0604020202020204" pitchFamily="34" charset="0"/>
              <a:buChar char="•"/>
              <a:defRPr/>
            </a:pPr>
            <a:r>
              <a:rPr lang="ar-JO" sz="4000" b="1" dirty="0">
                <a:solidFill>
                  <a:srgbClr val="FFFF00"/>
                </a:solidFill>
                <a:effectLst>
                  <a:glow rad="127000">
                    <a:prstClr val="black"/>
                  </a:glow>
                </a:effectLst>
              </a:rPr>
              <a:t>شخص مقدس معروف بالقداسة البطولية وتعترف به الكنيسة؟</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4000" b="1" dirty="0">
                <a:solidFill>
                  <a:srgbClr val="FFFF00"/>
                </a:solidFill>
                <a:effectLst>
                  <a:glow rad="127000">
                    <a:prstClr val="black"/>
                  </a:glow>
                </a:effectLst>
                <a:latin typeface="Calibri" panose="020F0502020204030204"/>
              </a:rPr>
              <a:t>كل مسيحيي العهد الجديد</a:t>
            </a:r>
            <a:endParaRPr lang="en-US" sz="4000" b="1" dirty="0">
              <a:solidFill>
                <a:srgbClr val="FFFF00"/>
              </a:solidFill>
              <a:effectLst>
                <a:glow rad="127000">
                  <a:prstClr val="black"/>
                </a:glow>
              </a:effectLst>
              <a:latin typeface="Calibri" panose="020F0502020204030204"/>
            </a:endParaRPr>
          </a:p>
          <a:p>
            <a:pPr marL="571500" lvl="0" indent="-571500" algn="r" rtl="1">
              <a:buFont typeface="Arial" panose="020B0604020202020204" pitchFamily="34" charset="0"/>
              <a:buChar char="•"/>
              <a:defRPr/>
            </a:pPr>
            <a:r>
              <a:rPr lang="ar-JO" sz="4000" b="1" dirty="0">
                <a:solidFill>
                  <a:srgbClr val="FFFF00"/>
                </a:solidFill>
                <a:effectLst>
                  <a:glow rad="127000">
                    <a:prstClr val="black"/>
                  </a:glow>
                </a:effectLst>
              </a:rPr>
              <a:t>هوشع 6: 6 لأني أريد رحمة لا ذبيحة ومعرفة الله أكثر من المحرقات.</a:t>
            </a:r>
          </a:p>
          <a:p>
            <a:pPr lvl="0" algn="ctr" rtl="1">
              <a:defRPr/>
            </a:pPr>
            <a:r>
              <a:rPr lang="ar-JO" sz="4000" b="1" dirty="0">
                <a:solidFill>
                  <a:srgbClr val="FFFF00"/>
                </a:solidFill>
                <a:effectLst>
                  <a:glow rad="127000">
                    <a:prstClr val="black"/>
                  </a:glow>
                </a:effectLst>
              </a:rPr>
              <a:t>(متى 9: 9-12، 12: 1-8)</a:t>
            </a:r>
            <a:endParaRPr lang="en-US" sz="4000" b="1" dirty="0">
              <a:solidFill>
                <a:srgbClr val="FFFF00"/>
              </a:solidFill>
              <a:effectLst>
                <a:glow rad="127000">
                  <a:prstClr val="black"/>
                </a:glow>
              </a:effectLst>
            </a:endParaRPr>
          </a:p>
          <a:p>
            <a:pPr lvl="0" algn="ctr">
              <a:defRPr/>
            </a:pP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p:txBody>
      </p:sp>
      <p:pic>
        <p:nvPicPr>
          <p:cNvPr id="6" name="Picture 5">
            <a:extLst>
              <a:ext uri="{FF2B5EF4-FFF2-40B4-BE49-F238E27FC236}">
                <a16:creationId xmlns:a16="http://schemas.microsoft.com/office/drawing/2014/main" id="{7933862D-82D7-3364-FDD1-4FF2809CB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7088" y="-1"/>
            <a:ext cx="3154912" cy="2871537"/>
          </a:xfrm>
          <a:prstGeom prst="rect">
            <a:avLst/>
          </a:prstGeom>
        </p:spPr>
      </p:pic>
    </p:spTree>
    <p:extLst>
      <p:ext uri="{BB962C8B-B14F-4D97-AF65-F5344CB8AC3E}">
        <p14:creationId xmlns:p14="http://schemas.microsoft.com/office/powerpoint/2010/main" val="309621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on and a cub on a rock against the sky">
            <a:extLst>
              <a:ext uri="{FF2B5EF4-FFF2-40B4-BE49-F238E27FC236}">
                <a16:creationId xmlns:a16="http://schemas.microsoft.com/office/drawing/2014/main" id="{6EA78BA6-F103-3C04-FD33-B3E132599E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DBA705-C2DC-739F-F75A-CE7A5CED4323}"/>
              </a:ext>
            </a:extLst>
          </p:cNvPr>
          <p:cNvSpPr>
            <a:spLocks noGrp="1"/>
          </p:cNvSpPr>
          <p:nvPr>
            <p:ph type="ctrTitle"/>
          </p:nvPr>
        </p:nvSpPr>
        <p:spPr>
          <a:xfrm>
            <a:off x="477980" y="625683"/>
            <a:ext cx="5618020" cy="3700814"/>
          </a:xfrm>
        </p:spPr>
        <p:txBody>
          <a:bodyPr vert="horz" lIns="91440" tIns="45720" rIns="91440" bIns="45720" rtlCol="0" anchor="b">
            <a:normAutofit/>
          </a:bodyPr>
          <a:lstStyle/>
          <a:p>
            <a:pPr algn="r" rtl="1"/>
            <a:r>
              <a:rPr kumimoji="0" lang="ar-JO" sz="6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t>حلم دانيال:</a:t>
            </a:r>
            <a:br>
              <a:rPr kumimoji="0" lang="ar-JO" sz="6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br>
            <a:r>
              <a:rPr kumimoji="0" lang="ar-JO" sz="6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t>الوحوش العظيمة</a:t>
            </a:r>
            <a:br>
              <a:rPr kumimoji="0" lang="ar-JO" sz="6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br>
            <a:r>
              <a:rPr kumimoji="0" lang="ar-JO" sz="6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t>ومعناها</a:t>
            </a:r>
            <a:endParaRPr lang="en-US" sz="6000" dirty="0">
              <a:latin typeface="+mn-lt"/>
            </a:endParaRPr>
          </a:p>
        </p:txBody>
      </p:sp>
      <p:sp>
        <p:nvSpPr>
          <p:cNvPr id="3" name="Subtitle 2">
            <a:extLst>
              <a:ext uri="{FF2B5EF4-FFF2-40B4-BE49-F238E27FC236}">
                <a16:creationId xmlns:a16="http://schemas.microsoft.com/office/drawing/2014/main" id="{5DF3EEA7-91F5-FF0E-AD70-0EEB3A444572}"/>
              </a:ext>
            </a:extLst>
          </p:cNvPr>
          <p:cNvSpPr>
            <a:spLocks noGrp="1"/>
          </p:cNvSpPr>
          <p:nvPr>
            <p:ph type="subTitle" idx="4294967295"/>
          </p:nvPr>
        </p:nvSpPr>
        <p:spPr>
          <a:xfrm>
            <a:off x="477980" y="4872922"/>
            <a:ext cx="4023359" cy="1208141"/>
          </a:xfrm>
          <a:prstGeom prst="rect">
            <a:avLst/>
          </a:prstGeom>
        </p:spPr>
        <p:txBody>
          <a:bodyPr vert="horz" lIns="91440" tIns="45720" rIns="91440" bIns="45720" rtlCol="0">
            <a:normAutofit/>
          </a:bodyPr>
          <a:lstStyle/>
          <a:p>
            <a:pPr marL="0" indent="0">
              <a:buNone/>
            </a:pPr>
            <a:r>
              <a:rPr lang="ar-JO" sz="3200" b="1" dirty="0"/>
              <a:t>دانيال 7</a:t>
            </a:r>
            <a:endParaRPr lang="en-US" sz="3200" b="1"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290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2062103"/>
          </a:xfrm>
          <a:prstGeom prst="rect">
            <a:avLst/>
          </a:prstGeom>
          <a:gradFill>
            <a:gsLst>
              <a:gs pos="100000">
                <a:schemeClr val="tx1">
                  <a:alpha val="0"/>
                </a:schemeClr>
              </a:gs>
              <a:gs pos="36000">
                <a:srgbClr val="000000">
                  <a:alpha val="78000"/>
                </a:srgbClr>
              </a:gs>
              <a:gs pos="72000">
                <a:schemeClr val="tx1">
                  <a:alpha val="54000"/>
                </a:schemeClr>
              </a:gs>
              <a:gs pos="0">
                <a:schemeClr val="tx1"/>
              </a:gs>
            </a:gsLst>
            <a:lin ang="5400000" scaled="0"/>
          </a:gradFill>
        </p:spPr>
        <p:txBody>
          <a:bodyPr wrap="square">
            <a:spAutoFit/>
          </a:bodyPr>
          <a:lstStyle/>
          <a:p>
            <a:pPr algn="ctr"/>
            <a:r>
              <a:rPr lang="ar-JO" sz="3200" b="1" dirty="0">
                <a:solidFill>
                  <a:schemeClr val="bg1"/>
                </a:solidFill>
                <a:effectLst>
                  <a:glow rad="127000">
                    <a:schemeClr val="tx1"/>
                  </a:glow>
                </a:effectLst>
              </a:rPr>
              <a:t>19 حينئذ رمت الحقيقة من جهة الحيوان الرابع الذي كان مخالفاً لكلها، وهائلاً جداً وأسنانه من حديد وأظفاره من نحاس، وقد أكل وسحق وداس الباقي برجليه 20 وعن القرون العشرة التي برأسه، وعن الآخر الذي طلع فسقطت قدامه ثلاثة، وهذا القرن له عيون وفم متكلم بعظائم ومنظره أشد من رفقائه.</a:t>
            </a:r>
            <a:endParaRPr lang="en-US" sz="3200" b="1" dirty="0">
              <a:solidFill>
                <a:schemeClr val="bg1"/>
              </a:solidFill>
              <a:effectLst>
                <a:glow rad="127000">
                  <a:schemeClr val="tx1"/>
                </a:glow>
              </a:effectLst>
            </a:endParaRP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4F3CDE7B-B124-7D25-0385-ED43276BC442}"/>
              </a:ext>
            </a:extLst>
          </p:cNvPr>
          <p:cNvSpPr txBox="1"/>
          <p:nvPr/>
        </p:nvSpPr>
        <p:spPr>
          <a:xfrm>
            <a:off x="8403772" y="5716121"/>
            <a:ext cx="3468914" cy="769441"/>
          </a:xfrm>
          <a:prstGeom prst="rect">
            <a:avLst/>
          </a:prstGeom>
          <a:noFill/>
        </p:spPr>
        <p:txBody>
          <a:bodyPr wrap="square">
            <a:spAutoFit/>
          </a:bodyPr>
          <a:lstStyle/>
          <a:p>
            <a:pPr algn="ctr"/>
            <a:r>
              <a:rPr lang="ar-JO" sz="4400" b="1" dirty="0"/>
              <a:t>دا 7: 19-22</a:t>
            </a:r>
            <a:endParaRPr lang="en-US" sz="4400" b="1" dirty="0"/>
          </a:p>
        </p:txBody>
      </p:sp>
    </p:spTree>
    <p:extLst>
      <p:ext uri="{BB962C8B-B14F-4D97-AF65-F5344CB8AC3E}">
        <p14:creationId xmlns:p14="http://schemas.microsoft.com/office/powerpoint/2010/main" val="28571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2431435"/>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ar-JO" sz="4000" kern="0" dirty="0">
                <a:solidFill>
                  <a:schemeClr val="bg1"/>
                </a:solidFill>
                <a:effectLst>
                  <a:glow rad="127000">
                    <a:schemeClr val="tx1"/>
                  </a:glow>
                </a:effectLst>
                <a:latin typeface="Arial" panose="020B0604020202020204" pitchFamily="34" charset="0"/>
                <a:ea typeface="Times New Roman" panose="02020603050405020304" pitchFamily="18" charset="0"/>
                <a:cs typeface="Arial" panose="020B0604020202020204" pitchFamily="34" charset="0"/>
              </a:rPr>
              <a:t>21 وكنت أنظر </a:t>
            </a:r>
            <a:r>
              <a:rPr lang="ar-JO" sz="4000" kern="0" dirty="0">
                <a:solidFill>
                  <a:srgbClr val="FFFF00"/>
                </a:solidFill>
                <a:effectLst>
                  <a:glow rad="127000">
                    <a:schemeClr val="tx1"/>
                  </a:glow>
                </a:effectLst>
                <a:latin typeface="Arial" panose="020B0604020202020204" pitchFamily="34" charset="0"/>
                <a:ea typeface="Times New Roman" panose="02020603050405020304" pitchFamily="18" charset="0"/>
                <a:cs typeface="Arial" panose="020B0604020202020204" pitchFamily="34" charset="0"/>
              </a:rPr>
              <a:t>وإذا هذا القرن يحارب القديسين فغلبهم</a:t>
            </a:r>
            <a:r>
              <a:rPr lang="ar-JO" sz="4000" kern="0" dirty="0">
                <a:solidFill>
                  <a:schemeClr val="bg1"/>
                </a:solidFill>
                <a:effectLst>
                  <a:glow rad="127000">
                    <a:schemeClr val="tx1"/>
                  </a:glow>
                </a:effectLst>
                <a:latin typeface="Arial" panose="020B0604020202020204" pitchFamily="34" charset="0"/>
                <a:ea typeface="Times New Roman" panose="02020603050405020304" pitchFamily="18" charset="0"/>
                <a:cs typeface="Arial" panose="020B0604020202020204" pitchFamily="34" charset="0"/>
              </a:rPr>
              <a:t> 22 حتى جاء القديم الأيام، وأعطي الدين لقديسي العلي، وبلغ الوقت، فامتلك القديسون المملكة.</a:t>
            </a:r>
            <a:endParaRPr lang="en-US" sz="4000" kern="0" dirty="0">
              <a:solidFill>
                <a:schemeClr val="bg1"/>
              </a:solidFill>
              <a:effectLst>
                <a:glow rad="127000">
                  <a:schemeClr val="tx1"/>
                </a:glow>
              </a:effectLst>
              <a:latin typeface="Arial" panose="020B0604020202020204" pitchFamily="34" charset="0"/>
              <a:ea typeface="Times New Roman" panose="02020603050405020304" pitchFamily="18" charset="0"/>
              <a:cs typeface="Arial" panose="020B0604020202020204" pitchFamily="34" charset="0"/>
            </a:endParaRPr>
          </a:p>
          <a:p>
            <a:pPr algn="ctr"/>
            <a:endParaRPr lang="en-US" sz="72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4F3CDE7B-B124-7D25-0385-ED43276BC442}"/>
              </a:ext>
            </a:extLst>
          </p:cNvPr>
          <p:cNvSpPr txBox="1"/>
          <p:nvPr/>
        </p:nvSpPr>
        <p:spPr>
          <a:xfrm>
            <a:off x="8403772" y="5716121"/>
            <a:ext cx="346891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دا 7: 19-22</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16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8" name="Picture 7" descr="Rectangle&#10;&#10;Description automatically generated with medium confidence">
            <a:extLst>
              <a:ext uri="{FF2B5EF4-FFF2-40B4-BE49-F238E27FC236}">
                <a16:creationId xmlns:a16="http://schemas.microsoft.com/office/drawing/2014/main" id="{9E727470-7EB2-2F23-20AB-E2BD620078E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1732547" y="415287"/>
            <a:ext cx="9823755" cy="2554545"/>
          </a:xfrm>
          <a:prstGeom prst="rect">
            <a:avLst/>
          </a:prstGeom>
          <a:noFill/>
        </p:spPr>
        <p:txBody>
          <a:bodyPr wrap="square">
            <a:spAutoFit/>
          </a:bodyPr>
          <a:lstStyle/>
          <a:p>
            <a:pPr algn="r" rtl="1"/>
            <a:r>
              <a:rPr lang="ar-JO" sz="3200" b="0" i="0" dirty="0">
                <a:solidFill>
                  <a:schemeClr val="bg1"/>
                </a:solidFill>
                <a:effectLst/>
              </a:rPr>
              <a:t>23 فقال هكذا: أما الحيوان الرابع </a:t>
            </a:r>
          </a:p>
          <a:p>
            <a:pPr algn="r" rtl="1"/>
            <a:r>
              <a:rPr lang="ar-JO" sz="3200" b="0" i="0" dirty="0">
                <a:solidFill>
                  <a:schemeClr val="bg1"/>
                </a:solidFill>
                <a:effectLst/>
              </a:rPr>
              <a:t>فتكون مملكة رابعة على الأرض </a:t>
            </a:r>
          </a:p>
          <a:p>
            <a:pPr algn="r" rtl="1"/>
            <a:r>
              <a:rPr lang="ar-JO" sz="3200" b="0" i="0" dirty="0">
                <a:solidFill>
                  <a:schemeClr val="bg1"/>
                </a:solidFill>
                <a:effectLst/>
              </a:rPr>
              <a:t>مخالفة لسائر الممالك، </a:t>
            </a:r>
          </a:p>
          <a:p>
            <a:pPr algn="r" rtl="1"/>
            <a:r>
              <a:rPr lang="ar-JO" sz="3200" b="0" i="0" dirty="0">
                <a:solidFill>
                  <a:schemeClr val="bg1"/>
                </a:solidFill>
                <a:effectLst/>
              </a:rPr>
              <a:t>فتأكل الأرض كلها </a:t>
            </a:r>
          </a:p>
          <a:p>
            <a:pPr algn="r" rtl="1"/>
            <a:r>
              <a:rPr lang="ar-JO" sz="3200" b="0" i="0" dirty="0">
                <a:solidFill>
                  <a:schemeClr val="bg1"/>
                </a:solidFill>
                <a:effectLst/>
              </a:rPr>
              <a:t>وتدوسها وتسحقها.</a:t>
            </a:r>
            <a:endParaRPr lang="en-US" sz="3200" b="0" i="0" dirty="0">
              <a:solidFill>
                <a:schemeClr val="bg1"/>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pPr algn="ctr"/>
            <a:r>
              <a:rPr lang="ar-JO" sz="3600" b="1" dirty="0">
                <a:solidFill>
                  <a:schemeClr val="bg1"/>
                </a:solidFill>
              </a:rPr>
              <a:t>دا 7: 23-27 شرح مفصل</a:t>
            </a:r>
            <a:endParaRPr lang="en-US" sz="3600" b="1" dirty="0">
              <a:solidFill>
                <a:schemeClr val="bg1"/>
              </a:solidFill>
              <a:effectLst/>
            </a:endParaRPr>
          </a:p>
        </p:txBody>
      </p:sp>
      <p:sp>
        <p:nvSpPr>
          <p:cNvPr id="10" name="TextBox 9">
            <a:extLst>
              <a:ext uri="{FF2B5EF4-FFF2-40B4-BE49-F238E27FC236}">
                <a16:creationId xmlns:a16="http://schemas.microsoft.com/office/drawing/2014/main" id="{FB778FE6-02B8-7A7B-77A5-08A6B0A4A797}"/>
              </a:ext>
            </a:extLst>
          </p:cNvPr>
          <p:cNvSpPr txBox="1"/>
          <p:nvPr/>
        </p:nvSpPr>
        <p:spPr>
          <a:xfrm>
            <a:off x="3856407" y="3040139"/>
            <a:ext cx="6839302" cy="2554545"/>
          </a:xfrm>
          <a:prstGeom prst="rect">
            <a:avLst/>
          </a:prstGeom>
          <a:noFill/>
        </p:spPr>
        <p:txBody>
          <a:bodyPr wrap="square">
            <a:spAutoFit/>
          </a:bodyPr>
          <a:lstStyle/>
          <a:p>
            <a:pPr algn="r" rtl="1"/>
            <a:r>
              <a:rPr lang="ar-JO" sz="3200" dirty="0">
                <a:solidFill>
                  <a:schemeClr val="bg1"/>
                </a:solidFill>
              </a:rPr>
              <a:t>24 والقرون العشرة </a:t>
            </a:r>
          </a:p>
          <a:p>
            <a:pPr algn="r" rtl="1"/>
            <a:r>
              <a:rPr lang="ar-JO" sz="3200" dirty="0">
                <a:solidFill>
                  <a:schemeClr val="bg1"/>
                </a:solidFill>
              </a:rPr>
              <a:t>من هذه المملكة هي عشرة ملوك يقومون، </a:t>
            </a:r>
          </a:p>
          <a:p>
            <a:pPr algn="r" rtl="1"/>
            <a:r>
              <a:rPr lang="ar-JO" sz="3200" dirty="0">
                <a:solidFill>
                  <a:schemeClr val="bg1"/>
                </a:solidFill>
              </a:rPr>
              <a:t>ويقوم بعدهم آخر، </a:t>
            </a:r>
          </a:p>
          <a:p>
            <a:pPr algn="r" rtl="1"/>
            <a:r>
              <a:rPr lang="ar-JO" sz="3200" dirty="0">
                <a:solidFill>
                  <a:schemeClr val="bg1"/>
                </a:solidFill>
              </a:rPr>
              <a:t>وهو مخالف الأولين، </a:t>
            </a:r>
          </a:p>
          <a:p>
            <a:pPr algn="r" rtl="1"/>
            <a:r>
              <a:rPr lang="ar-JO" sz="3200" dirty="0">
                <a:solidFill>
                  <a:schemeClr val="bg1"/>
                </a:solidFill>
              </a:rPr>
              <a:t>ويذل ثلاثة ملوك.</a:t>
            </a:r>
            <a:endParaRPr lang="en-US" sz="3200" dirty="0">
              <a:solidFill>
                <a:schemeClr val="bg1"/>
              </a:solidFill>
            </a:endParaRPr>
          </a:p>
        </p:txBody>
      </p:sp>
    </p:spTree>
    <p:extLst>
      <p:ext uri="{BB962C8B-B14F-4D97-AF65-F5344CB8AC3E}">
        <p14:creationId xmlns:p14="http://schemas.microsoft.com/office/powerpoint/2010/main" val="243211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8" name="Picture 7" descr="Rectangle&#10;&#10;Description automatically generated with medium confidence">
            <a:extLst>
              <a:ext uri="{FF2B5EF4-FFF2-40B4-BE49-F238E27FC236}">
                <a16:creationId xmlns:a16="http://schemas.microsoft.com/office/drawing/2014/main" id="{9E727470-7EB2-2F23-20AB-E2BD620078E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1732547" y="415287"/>
            <a:ext cx="9823755" cy="2554545"/>
          </a:xfrm>
          <a:prstGeom prst="rect">
            <a:avLst/>
          </a:prstGeom>
          <a:noFill/>
        </p:spPr>
        <p:txBody>
          <a:bodyPr wrap="square">
            <a:spAutoFit/>
          </a:bodyPr>
          <a:lstStyle/>
          <a:p>
            <a:pPr algn="r" rtl="1"/>
            <a:r>
              <a:rPr lang="ar-JO" sz="3200" b="0" i="0" dirty="0">
                <a:solidFill>
                  <a:srgbClr val="FFFF00"/>
                </a:solidFill>
                <a:effectLst/>
              </a:rPr>
              <a:t>25 ويتكلم بكلام ضد العلي </a:t>
            </a:r>
          </a:p>
          <a:p>
            <a:pPr algn="r" rtl="1"/>
            <a:r>
              <a:rPr lang="ar-JO" sz="3200" b="0" i="0" dirty="0">
                <a:solidFill>
                  <a:srgbClr val="FFFF00"/>
                </a:solidFill>
                <a:effectLst/>
              </a:rPr>
              <a:t>ويبلي قديسي العلي، </a:t>
            </a:r>
          </a:p>
          <a:p>
            <a:pPr algn="r" rtl="1"/>
            <a:r>
              <a:rPr lang="ar-JO" sz="3200" b="0" i="0" dirty="0">
                <a:solidFill>
                  <a:srgbClr val="FFFF00"/>
                </a:solidFill>
                <a:effectLst/>
              </a:rPr>
              <a:t>ويظن أنه يغير الأوقات والسنة، </a:t>
            </a:r>
          </a:p>
          <a:p>
            <a:pPr algn="r" rtl="1"/>
            <a:r>
              <a:rPr lang="ar-JO" sz="3200" b="0" i="0" dirty="0">
                <a:solidFill>
                  <a:srgbClr val="FFFF00"/>
                </a:solidFill>
                <a:effectLst/>
              </a:rPr>
              <a:t>ويسلمون ليده</a:t>
            </a:r>
          </a:p>
          <a:p>
            <a:pPr algn="r" rtl="1"/>
            <a:r>
              <a:rPr lang="ar-JO" sz="3200" b="0" i="0" dirty="0">
                <a:solidFill>
                  <a:srgbClr val="FFFF00"/>
                </a:solidFill>
                <a:effectLst/>
              </a:rPr>
              <a:t> إلى زمان وأزمنة ونصف زمان.</a:t>
            </a:r>
            <a:endParaRPr lang="en-US" sz="3200" b="0" i="0" dirty="0">
              <a:solidFill>
                <a:srgbClr val="FFFF00"/>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pPr algn="ctr"/>
            <a:r>
              <a:rPr lang="ar-JO" sz="3600" b="1" dirty="0">
                <a:solidFill>
                  <a:schemeClr val="bg1"/>
                </a:solidFill>
                <a:effectLst/>
              </a:rPr>
              <a:t>دا 7: 23-27 شرح مفصل</a:t>
            </a:r>
          </a:p>
        </p:txBody>
      </p:sp>
    </p:spTree>
    <p:extLst>
      <p:ext uri="{BB962C8B-B14F-4D97-AF65-F5344CB8AC3E}">
        <p14:creationId xmlns:p14="http://schemas.microsoft.com/office/powerpoint/2010/main" val="360421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3" name="Graphic 2" descr="Clock with solid fill">
            <a:extLst>
              <a:ext uri="{FF2B5EF4-FFF2-40B4-BE49-F238E27FC236}">
                <a16:creationId xmlns:a16="http://schemas.microsoft.com/office/drawing/2014/main" id="{DA68F121-74D8-D1D9-99E8-0539385F1E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610" y="144379"/>
            <a:ext cx="2414337" cy="2414337"/>
          </a:xfrm>
          <a:prstGeom prst="rect">
            <a:avLst/>
          </a:prstGeom>
        </p:spPr>
      </p:pic>
      <p:sp>
        <p:nvSpPr>
          <p:cNvPr id="5" name="TextBox 4">
            <a:extLst>
              <a:ext uri="{FF2B5EF4-FFF2-40B4-BE49-F238E27FC236}">
                <a16:creationId xmlns:a16="http://schemas.microsoft.com/office/drawing/2014/main" id="{14899B61-B8E5-38F4-714B-3C2D994DB2B5}"/>
              </a:ext>
            </a:extLst>
          </p:cNvPr>
          <p:cNvSpPr txBox="1"/>
          <p:nvPr/>
        </p:nvSpPr>
        <p:spPr>
          <a:xfrm>
            <a:off x="232610" y="2847474"/>
            <a:ext cx="11670632" cy="2554545"/>
          </a:xfrm>
          <a:prstGeom prst="rect">
            <a:avLst/>
          </a:prstGeom>
          <a:noFill/>
        </p:spPr>
        <p:txBody>
          <a:bodyPr wrap="square">
            <a:spAutoFit/>
          </a:bodyPr>
          <a:lstStyle/>
          <a:p>
            <a:pPr algn="r"/>
            <a:r>
              <a:rPr lang="ar-JO" sz="3200" b="1" dirty="0">
                <a:solidFill>
                  <a:schemeClr val="bg1"/>
                </a:solidFill>
                <a:latin typeface="Arial" panose="020B0604020202020204" pitchFamily="34" charset="0"/>
                <a:cs typeface="Arial" panose="020B0604020202020204" pitchFamily="34" charset="0"/>
              </a:rPr>
              <a:t>زمان وأزمنة ونصف زمان            3 سنوات ونصف           دا 7: 25، 12: 7</a:t>
            </a:r>
          </a:p>
          <a:p>
            <a:pPr algn="r"/>
            <a:r>
              <a:rPr lang="ar-JO" sz="3200" b="1" dirty="0">
                <a:solidFill>
                  <a:schemeClr val="bg1"/>
                </a:solidFill>
                <a:latin typeface="Arial" panose="020B0604020202020204" pitchFamily="34" charset="0"/>
                <a:cs typeface="Arial" panose="020B0604020202020204" pitchFamily="34" charset="0"/>
              </a:rPr>
              <a:t>42 شهراً                                3 سنوات ونصف           رؤ 11: 2</a:t>
            </a:r>
          </a:p>
          <a:p>
            <a:pPr algn="ctr"/>
            <a:r>
              <a:rPr lang="ar-JO" sz="3200" b="1" dirty="0">
                <a:solidFill>
                  <a:srgbClr val="FFFF00"/>
                </a:solidFill>
                <a:latin typeface="Arial" panose="020B0604020202020204" pitchFamily="34" charset="0"/>
                <a:cs typeface="Arial" panose="020B0604020202020204" pitchFamily="34" charset="0"/>
              </a:rPr>
              <a:t>رؤ 11: 2 وسيدوسون المدينة المقدسة اثنين واربعين شهراً.</a:t>
            </a:r>
          </a:p>
          <a:p>
            <a:pPr algn="r"/>
            <a:r>
              <a:rPr lang="ar-JO" sz="3200" b="1" dirty="0">
                <a:solidFill>
                  <a:schemeClr val="bg1"/>
                </a:solidFill>
                <a:latin typeface="Arial" panose="020B0604020202020204" pitchFamily="34" charset="0"/>
                <a:cs typeface="Arial" panose="020B0604020202020204" pitchFamily="34" charset="0"/>
              </a:rPr>
              <a:t>1290 يوماً                              43 شهراً                   دا 11: 11</a:t>
            </a:r>
          </a:p>
          <a:p>
            <a:pPr algn="r"/>
            <a:r>
              <a:rPr lang="ar-JO" sz="3200" b="1" dirty="0">
                <a:solidFill>
                  <a:schemeClr val="bg1"/>
                </a:solidFill>
                <a:latin typeface="Arial" panose="020B0604020202020204" pitchFamily="34" charset="0"/>
                <a:cs typeface="Arial" panose="020B0604020202020204" pitchFamily="34" charset="0"/>
              </a:rPr>
              <a:t>70 أسبوعاً                               490 سنة                  دا 9 </a:t>
            </a:r>
            <a:endParaRPr lang="en-US" sz="3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48B5D6-1D98-A427-76B0-2E5A206CDDF8}"/>
              </a:ext>
            </a:extLst>
          </p:cNvPr>
          <p:cNvSpPr txBox="1"/>
          <p:nvPr/>
        </p:nvSpPr>
        <p:spPr>
          <a:xfrm>
            <a:off x="3465094" y="428217"/>
            <a:ext cx="7475621" cy="923330"/>
          </a:xfrm>
          <a:prstGeom prst="rect">
            <a:avLst/>
          </a:prstGeom>
          <a:noFill/>
        </p:spPr>
        <p:txBody>
          <a:bodyPr wrap="square">
            <a:spAutoFit/>
          </a:bodyPr>
          <a:lstStyle/>
          <a:p>
            <a:pPr algn="ctr"/>
            <a:r>
              <a:rPr lang="ar-JO" sz="5400" b="1" i="0" dirty="0">
                <a:solidFill>
                  <a:schemeClr val="bg1"/>
                </a:solidFill>
                <a:effectLst/>
                <a:latin typeface="Arial" panose="020B0604020202020204" pitchFamily="34" charset="0"/>
                <a:cs typeface="Arial" panose="020B0604020202020204" pitchFamily="34" charset="0"/>
              </a:rPr>
              <a:t>رواية الزمن الرؤيوي</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5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216FEE5-9F60-463C-BAB9-6FB659CB868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705853" y="1075513"/>
            <a:ext cx="11020926" cy="4031873"/>
          </a:xfrm>
          <a:prstGeom prst="rect">
            <a:avLst/>
          </a:prstGeom>
          <a:noFill/>
        </p:spPr>
        <p:txBody>
          <a:bodyPr wrap="square">
            <a:spAutoFit/>
          </a:bodyPr>
          <a:lstStyle/>
          <a:p>
            <a:pPr algn="r" rtl="1"/>
            <a:r>
              <a:rPr lang="ar-JO" sz="3200" b="0" i="0" dirty="0">
                <a:solidFill>
                  <a:schemeClr val="bg1"/>
                </a:solidFill>
                <a:effectLst/>
              </a:rPr>
              <a:t>26 فيجلس الدين </a:t>
            </a:r>
          </a:p>
          <a:p>
            <a:pPr algn="r" rtl="1"/>
            <a:r>
              <a:rPr lang="ar-JO" sz="3200" dirty="0">
                <a:solidFill>
                  <a:schemeClr val="bg1"/>
                </a:solidFill>
              </a:rPr>
              <a:t>	</a:t>
            </a:r>
            <a:r>
              <a:rPr lang="ar-JO" sz="3200" b="0" i="0" dirty="0">
                <a:solidFill>
                  <a:schemeClr val="bg1"/>
                </a:solidFill>
                <a:effectLst/>
              </a:rPr>
              <a:t>وينزعون عنه سلطانه </a:t>
            </a:r>
          </a:p>
          <a:p>
            <a:pPr algn="r" rtl="1"/>
            <a:r>
              <a:rPr lang="ar-JO" sz="3200" dirty="0">
                <a:solidFill>
                  <a:schemeClr val="bg1"/>
                </a:solidFill>
              </a:rPr>
              <a:t>	</a:t>
            </a:r>
            <a:r>
              <a:rPr lang="ar-JO" sz="3200" b="0" i="0" dirty="0">
                <a:solidFill>
                  <a:schemeClr val="bg1"/>
                </a:solidFill>
                <a:effectLst/>
              </a:rPr>
              <a:t>ليفنوا ويبيدوا إلى المنتهى.</a:t>
            </a:r>
          </a:p>
          <a:p>
            <a:pPr algn="r" rtl="1"/>
            <a:r>
              <a:rPr lang="ar-JO" sz="3200" b="0" i="0" dirty="0">
                <a:solidFill>
                  <a:schemeClr val="bg1"/>
                </a:solidFill>
                <a:effectLst/>
              </a:rPr>
              <a:t>27 والمملكة والسلطان </a:t>
            </a:r>
          </a:p>
          <a:p>
            <a:pPr algn="r" rtl="1"/>
            <a:r>
              <a:rPr lang="ar-JO" sz="3200" b="0" i="0" dirty="0">
                <a:solidFill>
                  <a:schemeClr val="bg1"/>
                </a:solidFill>
                <a:effectLst/>
              </a:rPr>
              <a:t>	وعظمة المملكة تحت كل السماء</a:t>
            </a:r>
          </a:p>
          <a:p>
            <a:pPr algn="r" rtl="1"/>
            <a:r>
              <a:rPr lang="ar-JO" sz="3200" b="0" i="0" dirty="0">
                <a:solidFill>
                  <a:schemeClr val="bg1"/>
                </a:solidFill>
                <a:effectLst/>
              </a:rPr>
              <a:t> 	تعطى لشعب قديسي العلي. </a:t>
            </a:r>
          </a:p>
          <a:p>
            <a:pPr algn="r" rtl="1"/>
            <a:r>
              <a:rPr lang="ar-JO" sz="3200" b="0" i="0" dirty="0">
                <a:solidFill>
                  <a:schemeClr val="bg1"/>
                </a:solidFill>
                <a:effectLst/>
              </a:rPr>
              <a:t>ملكوته ملكوت أبدي، </a:t>
            </a:r>
          </a:p>
          <a:p>
            <a:pPr algn="r" rtl="1"/>
            <a:r>
              <a:rPr lang="ar-JO" sz="3200" dirty="0">
                <a:solidFill>
                  <a:schemeClr val="bg1"/>
                </a:solidFill>
              </a:rPr>
              <a:t>	</a:t>
            </a:r>
            <a:r>
              <a:rPr lang="ar-JO" sz="3200" b="0" i="0" dirty="0">
                <a:solidFill>
                  <a:schemeClr val="bg1"/>
                </a:solidFill>
                <a:effectLst/>
              </a:rPr>
              <a:t>وجميع السلاطين إياه يعبدون ويطيعون.</a:t>
            </a:r>
            <a:endParaRPr lang="en-US" sz="3200" b="0" i="0" dirty="0">
              <a:solidFill>
                <a:schemeClr val="bg1"/>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دا 7: 23-27 شرح مفصل</a:t>
            </a:r>
          </a:p>
        </p:txBody>
      </p:sp>
    </p:spTree>
    <p:extLst>
      <p:ext uri="{BB962C8B-B14F-4D97-AF65-F5344CB8AC3E}">
        <p14:creationId xmlns:p14="http://schemas.microsoft.com/office/powerpoint/2010/main" val="1932612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7D80EC-6120-AAD1-4D8F-496402CE6A37}"/>
              </a:ext>
            </a:extLst>
          </p:cNvPr>
          <p:cNvSpPr txBox="1"/>
          <p:nvPr/>
        </p:nvSpPr>
        <p:spPr>
          <a:xfrm>
            <a:off x="538412" y="2364542"/>
            <a:ext cx="6333443" cy="2554545"/>
          </a:xfrm>
          <a:prstGeom prst="rect">
            <a:avLst/>
          </a:prstGeom>
          <a:noFill/>
        </p:spPr>
        <p:txBody>
          <a:bodyPr wrap="square">
            <a:spAutoFit/>
          </a:bodyPr>
          <a:lstStyle/>
          <a:p>
            <a:pPr algn="r" rtl="1"/>
            <a:r>
              <a:rPr lang="ar-JO" sz="3200" dirty="0">
                <a:solidFill>
                  <a:schemeClr val="bg1"/>
                </a:solidFill>
              </a:rPr>
              <a:t>28 إلى هنا نهاية الأمر. </a:t>
            </a:r>
          </a:p>
          <a:p>
            <a:pPr algn="r" rtl="1"/>
            <a:r>
              <a:rPr lang="ar-JO" sz="3200" dirty="0">
                <a:solidFill>
                  <a:schemeClr val="bg1"/>
                </a:solidFill>
              </a:rPr>
              <a:t>أما أنا دانيآل، </a:t>
            </a:r>
          </a:p>
          <a:p>
            <a:pPr algn="r" rtl="1"/>
            <a:r>
              <a:rPr lang="ar-JO" sz="3200" dirty="0">
                <a:solidFill>
                  <a:schemeClr val="bg1"/>
                </a:solidFill>
              </a:rPr>
              <a:t>فأفكاري أفزعتني كثيراً، </a:t>
            </a:r>
          </a:p>
          <a:p>
            <a:pPr algn="r" rtl="1"/>
            <a:r>
              <a:rPr lang="ar-JO" sz="3200" dirty="0">
                <a:solidFill>
                  <a:schemeClr val="bg1"/>
                </a:solidFill>
              </a:rPr>
              <a:t>وتغيرت عليَّ هيئتي، </a:t>
            </a:r>
          </a:p>
          <a:p>
            <a:pPr algn="r" rtl="1"/>
            <a:r>
              <a:rPr lang="ar-JO" sz="3200" dirty="0">
                <a:solidFill>
                  <a:schemeClr val="bg1"/>
                </a:solidFill>
              </a:rPr>
              <a:t>وحفظت الأمر في قلبي.</a:t>
            </a:r>
            <a:endParaRPr lang="en-US" sz="3200" dirty="0">
              <a:solidFill>
                <a:schemeClr val="bg1"/>
              </a:solidFill>
            </a:endParaRPr>
          </a:p>
        </p:txBody>
      </p:sp>
      <p:sp>
        <p:nvSpPr>
          <p:cNvPr id="9" name="TextBox 8">
            <a:extLst>
              <a:ext uri="{FF2B5EF4-FFF2-40B4-BE49-F238E27FC236}">
                <a16:creationId xmlns:a16="http://schemas.microsoft.com/office/drawing/2014/main" id="{B852FD25-7155-B964-B5CB-A1325E67825C}"/>
              </a:ext>
            </a:extLst>
          </p:cNvPr>
          <p:cNvSpPr txBox="1"/>
          <p:nvPr/>
        </p:nvSpPr>
        <p:spPr>
          <a:xfrm>
            <a:off x="1466850" y="330926"/>
            <a:ext cx="5019675" cy="784702"/>
          </a:xfrm>
          <a:prstGeom prst="rect">
            <a:avLst/>
          </a:prstGeom>
          <a:noFill/>
        </p:spPr>
        <p:txBody>
          <a:bodyPr wrap="square">
            <a:spAutoFit/>
          </a:bodyPr>
          <a:lstStyle/>
          <a:p>
            <a:pPr marL="0" marR="0" algn="ctr">
              <a:lnSpc>
                <a:spcPct val="107000"/>
              </a:lnSpc>
              <a:spcBef>
                <a:spcPts val="0"/>
              </a:spcBef>
              <a:spcAft>
                <a:spcPts val="0"/>
              </a:spcAft>
            </a:pPr>
            <a:r>
              <a:rPr lang="ar-JO" sz="4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الفزع للإنذار</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Graphic 2" descr="Surprised face outline with solid fill">
            <a:extLst>
              <a:ext uri="{FF2B5EF4-FFF2-40B4-BE49-F238E27FC236}">
                <a16:creationId xmlns:a16="http://schemas.microsoft.com/office/drawing/2014/main" id="{BB26E147-69F4-A3F0-DE0C-1AF347C47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5664" y="2870874"/>
            <a:ext cx="2825811" cy="2825811"/>
          </a:xfrm>
          <a:prstGeom prst="rect">
            <a:avLst/>
          </a:prstGeom>
        </p:spPr>
      </p:pic>
      <p:pic>
        <p:nvPicPr>
          <p:cNvPr id="10" name="Graphic 9" descr="Worried face outline with solid fill">
            <a:extLst>
              <a:ext uri="{FF2B5EF4-FFF2-40B4-BE49-F238E27FC236}">
                <a16:creationId xmlns:a16="http://schemas.microsoft.com/office/drawing/2014/main" id="{2EA3AE6B-8F88-46B2-772A-E30E95FE50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3465" y="829893"/>
            <a:ext cx="2825811" cy="2825811"/>
          </a:xfrm>
          <a:prstGeom prst="rect">
            <a:avLst/>
          </a:prstGeom>
        </p:spPr>
      </p:pic>
      <p:sp>
        <p:nvSpPr>
          <p:cNvPr id="13" name="TextBox 12">
            <a:extLst>
              <a:ext uri="{FF2B5EF4-FFF2-40B4-BE49-F238E27FC236}">
                <a16:creationId xmlns:a16="http://schemas.microsoft.com/office/drawing/2014/main" id="{20B769AE-7298-C231-77D5-E83F55A928C0}"/>
              </a:ext>
            </a:extLst>
          </p:cNvPr>
          <p:cNvSpPr txBox="1"/>
          <p:nvPr/>
        </p:nvSpPr>
        <p:spPr>
          <a:xfrm>
            <a:off x="4235116" y="6182470"/>
            <a:ext cx="6998941" cy="646331"/>
          </a:xfrm>
          <a:prstGeom prst="rect">
            <a:avLst/>
          </a:prstGeom>
          <a:noFill/>
        </p:spPr>
        <p:txBody>
          <a:bodyPr wrap="square">
            <a:spAutoFit/>
          </a:bodyPr>
          <a:lstStyle/>
          <a:p>
            <a:pPr algn="ctr"/>
            <a:r>
              <a:rPr lang="ar-JO" sz="3600" b="1" dirty="0">
                <a:solidFill>
                  <a:schemeClr val="bg1"/>
                </a:solidFill>
                <a:effectLst/>
              </a:rPr>
              <a:t>دا 7: 28 شرح مفصل</a:t>
            </a:r>
            <a:endParaRPr lang="en-US" sz="3600" b="1" dirty="0">
              <a:solidFill>
                <a:schemeClr val="bg1"/>
              </a:solidFill>
              <a:effectLst/>
            </a:endParaRPr>
          </a:p>
        </p:txBody>
      </p:sp>
    </p:spTree>
    <p:extLst>
      <p:ext uri="{BB962C8B-B14F-4D97-AF65-F5344CB8AC3E}">
        <p14:creationId xmlns:p14="http://schemas.microsoft.com/office/powerpoint/2010/main" val="4037408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AADD683-3C57-E53D-0066-B619011DA835}"/>
              </a:ext>
            </a:extLst>
          </p:cNvPr>
          <p:cNvSpPr txBox="1"/>
          <p:nvPr/>
        </p:nvSpPr>
        <p:spPr>
          <a:xfrm>
            <a:off x="6217391" y="5537993"/>
            <a:ext cx="5377913" cy="954107"/>
          </a:xfrm>
          <a:prstGeom prst="rect">
            <a:avLst/>
          </a:prstGeom>
          <a:solidFill>
            <a:srgbClr val="042D4C"/>
          </a:solidFill>
          <a:ln w="38100">
            <a:solidFill>
              <a:srgbClr val="FFFF00"/>
            </a:solidFill>
          </a:ln>
        </p:spPr>
        <p:txBody>
          <a:bodyPr wrap="square" rtlCol="0">
            <a:spAutoFit/>
          </a:bodyPr>
          <a:lstStyle/>
          <a:p>
            <a:pPr algn="ctr"/>
            <a:r>
              <a:rPr lang="ar-JO" sz="2800" b="1" dirty="0">
                <a:solidFill>
                  <a:srgbClr val="FFFF00"/>
                </a:solidFill>
              </a:rPr>
              <a:t>الإصحاح السابع: حلم دانيال                 عن الممالك المستقبلية</a:t>
            </a:r>
          </a:p>
        </p:txBody>
      </p:sp>
      <p:graphicFrame>
        <p:nvGraphicFramePr>
          <p:cNvPr id="5" name="Table 4">
            <a:extLst>
              <a:ext uri="{FF2B5EF4-FFF2-40B4-BE49-F238E27FC236}">
                <a16:creationId xmlns:a16="http://schemas.microsoft.com/office/drawing/2014/main" id="{844A0893-38DC-ACEA-DC6C-577EEF467626}"/>
              </a:ext>
            </a:extLst>
          </p:cNvPr>
          <p:cNvGraphicFramePr>
            <a:graphicFrameLocks noGrp="1"/>
          </p:cNvGraphicFramePr>
          <p:nvPr>
            <p:extLst>
              <p:ext uri="{D42A27DB-BD31-4B8C-83A1-F6EECF244321}">
                <p14:modId xmlns:p14="http://schemas.microsoft.com/office/powerpoint/2010/main" val="1918544860"/>
              </p:ext>
            </p:extLst>
          </p:nvPr>
        </p:nvGraphicFramePr>
        <p:xfrm>
          <a:off x="267368" y="366778"/>
          <a:ext cx="11684000" cy="4292838"/>
        </p:xfrm>
        <a:graphic>
          <a:graphicData uri="http://schemas.openxmlformats.org/drawingml/2006/table">
            <a:tbl>
              <a:tblPr firstRow="1" bandRow="1">
                <a:tableStyleId>{5C22544A-7EE6-4342-B048-85BDC9FD1C3A}</a:tableStyleId>
              </a:tblPr>
              <a:tblGrid>
                <a:gridCol w="5842000">
                  <a:extLst>
                    <a:ext uri="{9D8B030D-6E8A-4147-A177-3AD203B41FA5}">
                      <a16:colId xmlns:a16="http://schemas.microsoft.com/office/drawing/2014/main" val="1893285884"/>
                    </a:ext>
                  </a:extLst>
                </a:gridCol>
                <a:gridCol w="5842000">
                  <a:extLst>
                    <a:ext uri="{9D8B030D-6E8A-4147-A177-3AD203B41FA5}">
                      <a16:colId xmlns:a16="http://schemas.microsoft.com/office/drawing/2014/main" val="3653201861"/>
                    </a:ext>
                  </a:extLst>
                </a:gridCol>
              </a:tblGrid>
              <a:tr h="675959">
                <a:tc>
                  <a:txBody>
                    <a:bodyPr/>
                    <a:lstStyle/>
                    <a:p>
                      <a:pPr algn="ctr"/>
                      <a:r>
                        <a:rPr lang="ar-JO" sz="2800" dirty="0"/>
                        <a:t>من وجهة نظر البشر</a:t>
                      </a:r>
                      <a:endParaRPr lang="en-US" sz="2800" dirty="0"/>
                    </a:p>
                  </a:txBody>
                  <a:tcPr anchor="ctr"/>
                </a:tc>
                <a:tc>
                  <a:txBody>
                    <a:bodyPr/>
                    <a:lstStyle/>
                    <a:p>
                      <a:pPr algn="ctr"/>
                      <a:r>
                        <a:rPr lang="ar-JO" sz="2800" dirty="0"/>
                        <a:t>من وجهة نظر الله</a:t>
                      </a:r>
                      <a:endParaRPr lang="en-US" sz="2800" dirty="0"/>
                    </a:p>
                  </a:txBody>
                  <a:tcPr anchor="ctr"/>
                </a:tc>
                <a:extLst>
                  <a:ext uri="{0D108BD9-81ED-4DB2-BD59-A6C34878D82A}">
                    <a16:rowId xmlns:a16="http://schemas.microsoft.com/office/drawing/2014/main" val="2059709138"/>
                  </a:ext>
                </a:extLst>
              </a:tr>
              <a:tr h="91440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1189382328"/>
                  </a:ext>
                </a:extLst>
              </a:tr>
              <a:tr h="272128">
                <a:tc gridSpan="2">
                  <a:txBody>
                    <a:bodyPr/>
                    <a:lstStyle/>
                    <a:p>
                      <a:pPr algn="l">
                        <a:lnSpc>
                          <a:spcPct val="90000"/>
                        </a:lnSpc>
                      </a:pPr>
                      <a:endParaRPr lang="en-US" sz="2800" dirty="0"/>
                    </a:p>
                  </a:txBody>
                  <a:tcPr/>
                </a:tc>
                <a:tc hMerge="1">
                  <a:txBody>
                    <a:bodyPr/>
                    <a:lstStyle/>
                    <a:p>
                      <a:endParaRPr lang="en-US" sz="2800" dirty="0"/>
                    </a:p>
                  </a:txBody>
                  <a:tcPr/>
                </a:tc>
                <a:extLst>
                  <a:ext uri="{0D108BD9-81ED-4DB2-BD59-A6C34878D82A}">
                    <a16:rowId xmlns:a16="http://schemas.microsoft.com/office/drawing/2014/main" val="2895375669"/>
                  </a:ext>
                </a:extLst>
              </a:tr>
              <a:tr h="532051">
                <a:tc gridSpan="2">
                  <a:txBody>
                    <a:bodyPr/>
                    <a:lstStyle/>
                    <a:p>
                      <a:pPr algn="l">
                        <a:lnSpc>
                          <a:spcPct val="90000"/>
                        </a:lnSpc>
                      </a:pPr>
                      <a:endParaRPr lang="en-US" sz="2800" dirty="0"/>
                    </a:p>
                  </a:txBody>
                  <a:tcPr/>
                </a:tc>
                <a:tc hMerge="1">
                  <a:txBody>
                    <a:bodyPr/>
                    <a:lstStyle/>
                    <a:p>
                      <a:endParaRPr lang="en-US" sz="2800" dirty="0"/>
                    </a:p>
                  </a:txBody>
                  <a:tcPr/>
                </a:tc>
                <a:extLst>
                  <a:ext uri="{0D108BD9-81ED-4DB2-BD59-A6C34878D82A}">
                    <a16:rowId xmlns:a16="http://schemas.microsoft.com/office/drawing/2014/main" val="1872570378"/>
                  </a:ext>
                </a:extLst>
              </a:tr>
              <a:tr h="84747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2576777027"/>
                  </a:ext>
                </a:extLst>
              </a:tr>
              <a:tr h="84747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614576531"/>
                  </a:ext>
                </a:extLst>
              </a:tr>
            </a:tbl>
          </a:graphicData>
        </a:graphic>
      </p:graphicFrame>
      <p:sp>
        <p:nvSpPr>
          <p:cNvPr id="11" name="TextBox 10">
            <a:extLst>
              <a:ext uri="{FF2B5EF4-FFF2-40B4-BE49-F238E27FC236}">
                <a16:creationId xmlns:a16="http://schemas.microsoft.com/office/drawing/2014/main" id="{9727A1A3-CBBD-4F87-04E8-4132AD35978D}"/>
              </a:ext>
            </a:extLst>
          </p:cNvPr>
          <p:cNvSpPr txBox="1"/>
          <p:nvPr/>
        </p:nvSpPr>
        <p:spPr>
          <a:xfrm>
            <a:off x="481263" y="1039785"/>
            <a:ext cx="5493348" cy="867930"/>
          </a:xfrm>
          <a:prstGeom prst="rect">
            <a:avLst/>
          </a:prstGeom>
          <a:noFill/>
        </p:spPr>
        <p:txBody>
          <a:bodyPr wrap="square" anchor="ctr">
            <a:spAutoFit/>
          </a:bodyPr>
          <a:lstStyle/>
          <a:p>
            <a:pPr algn="r">
              <a:lnSpc>
                <a:spcPct val="90000"/>
              </a:lnSpc>
            </a:pPr>
            <a:r>
              <a:rPr lang="ar-JO" sz="2800" dirty="0"/>
              <a:t>تمثال من معادن ثمينة</a:t>
            </a:r>
            <a:r>
              <a:rPr lang="en-US" sz="2800" dirty="0"/>
              <a:t>=&gt;  </a:t>
            </a:r>
          </a:p>
          <a:p>
            <a:pPr>
              <a:lnSpc>
                <a:spcPct val="90000"/>
              </a:lnSpc>
            </a:pPr>
            <a:r>
              <a:rPr lang="en-US" sz="2800" dirty="0"/>
              <a:t> </a:t>
            </a:r>
            <a:r>
              <a:rPr lang="ar-JO" sz="2800" dirty="0"/>
              <a:t>مثير للإعجاب وعظيم</a:t>
            </a:r>
            <a:endParaRPr lang="en-US" sz="2800" dirty="0"/>
          </a:p>
        </p:txBody>
      </p:sp>
      <p:sp>
        <p:nvSpPr>
          <p:cNvPr id="14" name="TextBox 13">
            <a:extLst>
              <a:ext uri="{FF2B5EF4-FFF2-40B4-BE49-F238E27FC236}">
                <a16:creationId xmlns:a16="http://schemas.microsoft.com/office/drawing/2014/main" id="{4D228541-EA1A-0C50-42B9-7341F3E45B62}"/>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algn="ctr"/>
            <a:r>
              <a:rPr lang="ar-JO" sz="2800" b="1" dirty="0">
                <a:solidFill>
                  <a:srgbClr val="FFFF00"/>
                </a:solidFill>
              </a:rPr>
              <a:t>الإصحاح الثاني: حلم نبوخدنصر           عن الممالك المستقبلية</a:t>
            </a:r>
          </a:p>
        </p:txBody>
      </p:sp>
      <p:sp>
        <p:nvSpPr>
          <p:cNvPr id="16" name="TextBox 15">
            <a:extLst>
              <a:ext uri="{FF2B5EF4-FFF2-40B4-BE49-F238E27FC236}">
                <a16:creationId xmlns:a16="http://schemas.microsoft.com/office/drawing/2014/main" id="{DC26EE15-32E2-3066-1901-563716B63B82}"/>
              </a:ext>
            </a:extLst>
          </p:cNvPr>
          <p:cNvSpPr txBox="1"/>
          <p:nvPr/>
        </p:nvSpPr>
        <p:spPr>
          <a:xfrm>
            <a:off x="6217390" y="1039785"/>
            <a:ext cx="5493347" cy="867930"/>
          </a:xfrm>
          <a:prstGeom prst="rect">
            <a:avLst/>
          </a:prstGeom>
          <a:noFill/>
        </p:spPr>
        <p:txBody>
          <a:bodyPr wrap="square" anchor="ctr">
            <a:spAutoFit/>
          </a:bodyPr>
          <a:lstStyle/>
          <a:p>
            <a:pPr algn="r">
              <a:lnSpc>
                <a:spcPct val="90000"/>
              </a:lnSpc>
            </a:pPr>
            <a:r>
              <a:rPr lang="ar-JO" sz="2800" dirty="0"/>
              <a:t>صور الحيوانات المتوحشة</a:t>
            </a:r>
            <a:r>
              <a:rPr lang="en-US" sz="2800" dirty="0"/>
              <a:t>=&gt;</a:t>
            </a:r>
          </a:p>
          <a:p>
            <a:pPr>
              <a:lnSpc>
                <a:spcPct val="90000"/>
              </a:lnSpc>
            </a:pPr>
            <a:r>
              <a:rPr lang="ar-JO" sz="2800" dirty="0"/>
              <a:t>شريرة ومدمرة</a:t>
            </a:r>
            <a:endParaRPr lang="en-US" sz="2800" dirty="0"/>
          </a:p>
        </p:txBody>
      </p:sp>
      <p:sp>
        <p:nvSpPr>
          <p:cNvPr id="17" name="TextBox 16">
            <a:extLst>
              <a:ext uri="{FF2B5EF4-FFF2-40B4-BE49-F238E27FC236}">
                <a16:creationId xmlns:a16="http://schemas.microsoft.com/office/drawing/2014/main" id="{AC1F9BDC-90A3-2B32-1A0D-DAC20770C77B}"/>
              </a:ext>
            </a:extLst>
          </p:cNvPr>
          <p:cNvSpPr txBox="1"/>
          <p:nvPr/>
        </p:nvSpPr>
        <p:spPr>
          <a:xfrm>
            <a:off x="4010524" y="1955326"/>
            <a:ext cx="4170947" cy="480131"/>
          </a:xfrm>
          <a:prstGeom prst="rect">
            <a:avLst/>
          </a:prstGeom>
          <a:noFill/>
        </p:spPr>
        <p:txBody>
          <a:bodyPr wrap="square" anchor="ctr">
            <a:spAutoFit/>
          </a:bodyPr>
          <a:lstStyle/>
          <a:p>
            <a:pPr algn="ctr">
              <a:lnSpc>
                <a:spcPct val="90000"/>
              </a:lnSpc>
            </a:pPr>
            <a:r>
              <a:rPr lang="ar-JO" sz="2800" dirty="0"/>
              <a:t>لا يزال الله مسيطراً</a:t>
            </a:r>
            <a:endParaRPr lang="en-US" sz="2800" dirty="0"/>
          </a:p>
        </p:txBody>
      </p:sp>
      <p:sp>
        <p:nvSpPr>
          <p:cNvPr id="19" name="TextBox 18">
            <a:extLst>
              <a:ext uri="{FF2B5EF4-FFF2-40B4-BE49-F238E27FC236}">
                <a16:creationId xmlns:a16="http://schemas.microsoft.com/office/drawing/2014/main" id="{3E864ED2-5C92-B40C-40AA-6FEAE8BF2414}"/>
              </a:ext>
            </a:extLst>
          </p:cNvPr>
          <p:cNvSpPr txBox="1"/>
          <p:nvPr/>
        </p:nvSpPr>
        <p:spPr>
          <a:xfrm>
            <a:off x="584933" y="2461215"/>
            <a:ext cx="11048869" cy="480131"/>
          </a:xfrm>
          <a:prstGeom prst="rect">
            <a:avLst/>
          </a:prstGeom>
          <a:noFill/>
        </p:spPr>
        <p:txBody>
          <a:bodyPr wrap="square" anchor="ctr">
            <a:spAutoFit/>
          </a:bodyPr>
          <a:lstStyle/>
          <a:p>
            <a:pPr algn="ctr">
              <a:lnSpc>
                <a:spcPct val="90000"/>
              </a:lnSpc>
            </a:pPr>
            <a:r>
              <a:rPr lang="ar-JO" sz="2800" dirty="0"/>
              <a:t>لقد دمرت كل الممالك الأرضية وحل محلها ملكوت الله الأبدي</a:t>
            </a:r>
            <a:endParaRPr lang="en-US" sz="2800" dirty="0"/>
          </a:p>
        </p:txBody>
      </p:sp>
      <p:sp>
        <p:nvSpPr>
          <p:cNvPr id="21" name="TextBox 20">
            <a:extLst>
              <a:ext uri="{FF2B5EF4-FFF2-40B4-BE49-F238E27FC236}">
                <a16:creationId xmlns:a16="http://schemas.microsoft.com/office/drawing/2014/main" id="{D1405923-B75F-6A83-62AF-58E5955079B0}"/>
              </a:ext>
            </a:extLst>
          </p:cNvPr>
          <p:cNvSpPr txBox="1"/>
          <p:nvPr/>
        </p:nvSpPr>
        <p:spPr>
          <a:xfrm>
            <a:off x="6217390" y="3791686"/>
            <a:ext cx="4996042" cy="867930"/>
          </a:xfrm>
          <a:prstGeom prst="rect">
            <a:avLst/>
          </a:prstGeom>
          <a:noFill/>
        </p:spPr>
        <p:txBody>
          <a:bodyPr wrap="square">
            <a:spAutoFit/>
          </a:bodyPr>
          <a:lstStyle/>
          <a:p>
            <a:pPr algn="ctr">
              <a:lnSpc>
                <a:spcPct val="90000"/>
              </a:lnSpc>
            </a:pPr>
            <a:r>
              <a:rPr lang="ar-JO" sz="2800" dirty="0"/>
              <a:t>سيجلس الدين، وسيملك المسيح، وسيحكم القديسون معه</a:t>
            </a:r>
            <a:endParaRPr lang="en-US" sz="2800" dirty="0"/>
          </a:p>
        </p:txBody>
      </p:sp>
      <p:sp>
        <p:nvSpPr>
          <p:cNvPr id="22" name="TextBox 21">
            <a:extLst>
              <a:ext uri="{FF2B5EF4-FFF2-40B4-BE49-F238E27FC236}">
                <a16:creationId xmlns:a16="http://schemas.microsoft.com/office/drawing/2014/main" id="{756A2043-898F-EFC3-C19A-1AD3A5025045}"/>
              </a:ext>
            </a:extLst>
          </p:cNvPr>
          <p:cNvSpPr txBox="1"/>
          <p:nvPr/>
        </p:nvSpPr>
        <p:spPr>
          <a:xfrm>
            <a:off x="6217390" y="2967104"/>
            <a:ext cx="4996042" cy="867930"/>
          </a:xfrm>
          <a:prstGeom prst="rect">
            <a:avLst/>
          </a:prstGeom>
          <a:noFill/>
        </p:spPr>
        <p:txBody>
          <a:bodyPr wrap="square">
            <a:spAutoFit/>
          </a:bodyPr>
          <a:lstStyle/>
          <a:p>
            <a:pPr algn="ctr">
              <a:lnSpc>
                <a:spcPct val="90000"/>
              </a:lnSpc>
            </a:pPr>
            <a:r>
              <a:rPr lang="ar-JO" sz="2800" dirty="0"/>
              <a:t>سيعاني القديسون فترة من الإضطهاد المكثف</a:t>
            </a:r>
            <a:endParaRPr lang="en-US" sz="2800" dirty="0"/>
          </a:p>
        </p:txBody>
      </p:sp>
    </p:spTree>
    <p:extLst>
      <p:ext uri="{BB962C8B-B14F-4D97-AF65-F5344CB8AC3E}">
        <p14:creationId xmlns:p14="http://schemas.microsoft.com/office/powerpoint/2010/main" val="34678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9" grpId="0"/>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1402F23-7E99-1C26-C34A-D6C755F2C04F}"/>
              </a:ext>
            </a:extLst>
          </p:cNvPr>
          <p:cNvPicPr>
            <a:picLocks noChangeAspect="1"/>
          </p:cNvPicPr>
          <p:nvPr/>
        </p:nvPicPr>
        <p:blipFill rotWithShape="1">
          <a:blip r:embed="rId3">
            <a:extLst>
              <a:ext uri="{28A0092B-C50C-407E-A947-70E740481C1C}">
                <a14:useLocalDpi xmlns:a14="http://schemas.microsoft.com/office/drawing/2010/main"/>
              </a:ext>
            </a:extLst>
          </a:blip>
          <a:srcRect l="24190" r="18321" b="1"/>
          <a:stretch/>
        </p:blipFill>
        <p:spPr>
          <a:xfrm>
            <a:off x="321731" y="108013"/>
            <a:ext cx="5668684" cy="5743618"/>
          </a:xfrm>
          <a:prstGeom prst="rect">
            <a:avLst/>
          </a:prstGeom>
        </p:spPr>
      </p:pic>
      <p:pic>
        <p:nvPicPr>
          <p:cNvPr id="7" name="Picture 6" descr="A picture containing outdoor object, night sky&#10;&#10;Description automatically generated">
            <a:extLst>
              <a:ext uri="{FF2B5EF4-FFF2-40B4-BE49-F238E27FC236}">
                <a16:creationId xmlns:a16="http://schemas.microsoft.com/office/drawing/2014/main" id="{CBB54F52-AE75-C5BA-9128-823CFB0611E4}"/>
              </a:ext>
            </a:extLst>
          </p:cNvPr>
          <p:cNvPicPr>
            <a:picLocks noChangeAspect="1"/>
          </p:cNvPicPr>
          <p:nvPr/>
        </p:nvPicPr>
        <p:blipFill rotWithShape="1">
          <a:blip r:embed="rId4">
            <a:extLst>
              <a:ext uri="{28A0092B-C50C-407E-A947-70E740481C1C}">
                <a14:useLocalDpi xmlns:a14="http://schemas.microsoft.com/office/drawing/2010/main" val="0"/>
              </a:ext>
            </a:extLst>
          </a:blip>
          <a:srcRect l="28170" r="16006" b="-1"/>
          <a:stretch/>
        </p:blipFill>
        <p:spPr>
          <a:xfrm>
            <a:off x="6195375" y="108013"/>
            <a:ext cx="5674893" cy="5743618"/>
          </a:xfrm>
          <a:prstGeom prst="rect">
            <a:avLst/>
          </a:prstGeom>
        </p:spPr>
      </p:pic>
      <p:sp>
        <p:nvSpPr>
          <p:cNvPr id="8" name="TextBox 7">
            <a:extLst>
              <a:ext uri="{FF2B5EF4-FFF2-40B4-BE49-F238E27FC236}">
                <a16:creationId xmlns:a16="http://schemas.microsoft.com/office/drawing/2014/main" id="{1A5C0B6E-94E3-767B-9E28-4D5FFAEA0372}"/>
              </a:ext>
            </a:extLst>
          </p:cNvPr>
          <p:cNvSpPr txBox="1"/>
          <p:nvPr/>
        </p:nvSpPr>
        <p:spPr>
          <a:xfrm>
            <a:off x="6217391" y="5984010"/>
            <a:ext cx="5652877" cy="769441"/>
          </a:xfrm>
          <a:prstGeom prst="rect">
            <a:avLst/>
          </a:prstGeom>
          <a:solidFill>
            <a:srgbClr val="042D4C"/>
          </a:solidFill>
          <a:ln w="38100">
            <a:noFill/>
          </a:ln>
        </p:spPr>
        <p:txBody>
          <a:bodyPr wrap="square" rtlCol="0">
            <a:spAutoFit/>
          </a:bodyPr>
          <a:lstStyle/>
          <a:p>
            <a:pPr algn="ctr"/>
            <a:r>
              <a:rPr lang="ar-JO" sz="4400" b="1" dirty="0">
                <a:solidFill>
                  <a:srgbClr val="FFFF00"/>
                </a:solidFill>
              </a:rPr>
              <a:t>الدينونة</a:t>
            </a:r>
            <a:endParaRPr lang="en-US" sz="4400" b="1" dirty="0">
              <a:solidFill>
                <a:srgbClr val="FFFF00"/>
              </a:solidFill>
            </a:endParaRPr>
          </a:p>
        </p:txBody>
      </p:sp>
      <p:sp>
        <p:nvSpPr>
          <p:cNvPr id="9" name="TextBox 8">
            <a:extLst>
              <a:ext uri="{FF2B5EF4-FFF2-40B4-BE49-F238E27FC236}">
                <a16:creationId xmlns:a16="http://schemas.microsoft.com/office/drawing/2014/main" id="{C84431B2-EA9D-77CE-F2A7-BC2E752C41C3}"/>
              </a:ext>
            </a:extLst>
          </p:cNvPr>
          <p:cNvSpPr txBox="1"/>
          <p:nvPr/>
        </p:nvSpPr>
        <p:spPr>
          <a:xfrm>
            <a:off x="504761" y="5984010"/>
            <a:ext cx="5209393" cy="769441"/>
          </a:xfrm>
          <a:prstGeom prst="rect">
            <a:avLst/>
          </a:prstGeom>
          <a:solidFill>
            <a:srgbClr val="042D4C"/>
          </a:solidFill>
          <a:ln w="38100">
            <a:noFill/>
          </a:ln>
        </p:spPr>
        <p:txBody>
          <a:bodyPr wrap="square" rtlCol="0">
            <a:spAutoFit/>
          </a:bodyPr>
          <a:lstStyle/>
          <a:p>
            <a:pPr algn="ctr"/>
            <a:r>
              <a:rPr lang="ar-JO" sz="4400" b="1" dirty="0">
                <a:solidFill>
                  <a:srgbClr val="FFFF00"/>
                </a:solidFill>
              </a:rPr>
              <a:t>الإضطهاد</a:t>
            </a:r>
            <a:endParaRPr lang="en-US" sz="4400" b="1" dirty="0">
              <a:solidFill>
                <a:srgbClr val="FFFF00"/>
              </a:solidFill>
            </a:endParaRPr>
          </a:p>
        </p:txBody>
      </p:sp>
    </p:spTree>
    <p:extLst>
      <p:ext uri="{BB962C8B-B14F-4D97-AF65-F5344CB8AC3E}">
        <p14:creationId xmlns:p14="http://schemas.microsoft.com/office/powerpoint/2010/main" val="2528501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1C8C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290ABA-0114-4416-B972-8B5937E10448}"/>
              </a:ext>
            </a:extLst>
          </p:cNvPr>
          <p:cNvSpPr/>
          <p:nvPr/>
        </p:nvSpPr>
        <p:spPr>
          <a:xfrm>
            <a:off x="0" y="0"/>
            <a:ext cx="6096000" cy="6858000"/>
          </a:xfrm>
          <a:prstGeom prst="rect">
            <a:avLst/>
          </a:prstGeom>
          <a:solidFill>
            <a:srgbClr val="04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8406B04-A03F-6D37-3B3B-46B0D6B6214E}"/>
              </a:ext>
            </a:extLst>
          </p:cNvPr>
          <p:cNvSpPr txBox="1"/>
          <p:nvPr/>
        </p:nvSpPr>
        <p:spPr>
          <a:xfrm>
            <a:off x="6600761" y="104549"/>
            <a:ext cx="5269507" cy="2677656"/>
          </a:xfrm>
          <a:prstGeom prst="rect">
            <a:avLst/>
          </a:prstGeom>
          <a:noFill/>
        </p:spPr>
        <p:txBody>
          <a:bodyPr wrap="square" rtlCol="0">
            <a:spAutoFit/>
          </a:bodyPr>
          <a:lstStyle/>
          <a:p>
            <a:pPr algn="r" rtl="1"/>
            <a:r>
              <a:rPr lang="ar-JO" sz="2800" b="1" dirty="0">
                <a:solidFill>
                  <a:srgbClr val="000000"/>
                </a:solidFill>
                <a:latin typeface="Arial" panose="020B0604020202020204" pitchFamily="34" charset="0"/>
                <a:cs typeface="Arial" panose="020B0604020202020204" pitchFamily="34" charset="0"/>
              </a:rPr>
              <a:t>رؤ 20: 11-16</a:t>
            </a:r>
            <a:endParaRPr lang="en-US" sz="2800" b="1" dirty="0">
              <a:solidFill>
                <a:srgbClr val="042D4C"/>
              </a:solidFill>
              <a:latin typeface="Arial" panose="020B0604020202020204" pitchFamily="34" charset="0"/>
              <a:cs typeface="Arial" panose="020B0604020202020204" pitchFamily="34" charset="0"/>
            </a:endParaRPr>
          </a:p>
          <a:p>
            <a:pPr algn="r" rtl="1"/>
            <a:r>
              <a:rPr lang="ar-JO" sz="2800" b="0" i="0" dirty="0">
                <a:solidFill>
                  <a:srgbClr val="000000"/>
                </a:solidFill>
                <a:effectLst/>
                <a:latin typeface="Arial" panose="020B0604020202020204" pitchFamily="34" charset="0"/>
                <a:cs typeface="Arial" panose="020B0604020202020204" pitchFamily="34" charset="0"/>
              </a:rPr>
              <a:t>11 ثم رأيت عرشاً عظيماً أبيض، والجالس عليه 12 ورأيت الأموات صغاراً وكباراً واقفين أمام الله، وانفتحت أسفار، وانفتح سفر آخر هو سفر الحياة 15 وكل من لم يوجد مكتوبا في سفر الحياة طرح في بحيرة النار.</a:t>
            </a:r>
            <a:endParaRPr lang="en-US" sz="2800" b="0" i="0" dirty="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AE295B-4D22-EA79-2ACF-376C609B6E10}"/>
              </a:ext>
            </a:extLst>
          </p:cNvPr>
          <p:cNvSpPr txBox="1"/>
          <p:nvPr/>
        </p:nvSpPr>
        <p:spPr>
          <a:xfrm>
            <a:off x="6217391" y="5984010"/>
            <a:ext cx="5652877" cy="769441"/>
          </a:xfrm>
          <a:prstGeom prst="rect">
            <a:avLst/>
          </a:prstGeom>
          <a:noFill/>
          <a:ln w="38100">
            <a:noFill/>
          </a:ln>
        </p:spPr>
        <p:txBody>
          <a:bodyPr wrap="square" rtlCol="0">
            <a:spAutoFit/>
          </a:bodyPr>
          <a:lstStyle/>
          <a:p>
            <a:pPr algn="ctr"/>
            <a:r>
              <a:rPr lang="ar-JO" sz="4400" b="1" dirty="0">
                <a:solidFill>
                  <a:srgbClr val="042D4C"/>
                </a:solidFill>
                <a:latin typeface="Arial" panose="020B0604020202020204" pitchFamily="34" charset="0"/>
                <a:cs typeface="Arial" panose="020B0604020202020204" pitchFamily="34" charset="0"/>
              </a:rPr>
              <a:t>الدينونة</a:t>
            </a:r>
            <a:endParaRPr lang="en-US" sz="4400" b="1" dirty="0">
              <a:solidFill>
                <a:srgbClr val="042D4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AAFB4CF-ED9D-B585-F255-BB1A31A2CB4A}"/>
              </a:ext>
            </a:extLst>
          </p:cNvPr>
          <p:cNvSpPr txBox="1"/>
          <p:nvPr/>
        </p:nvSpPr>
        <p:spPr>
          <a:xfrm>
            <a:off x="504761" y="5984010"/>
            <a:ext cx="5209393" cy="769441"/>
          </a:xfrm>
          <a:prstGeom prst="rect">
            <a:avLst/>
          </a:prstGeom>
          <a:noFill/>
          <a:ln w="38100">
            <a:noFill/>
          </a:ln>
        </p:spPr>
        <p:txBody>
          <a:bodyPr wrap="square" rtlCol="0">
            <a:spAutoFit/>
          </a:bodyPr>
          <a:lstStyle/>
          <a:p>
            <a:pPr algn="ctr"/>
            <a:r>
              <a:rPr lang="ar-JO" sz="4400" b="1" dirty="0">
                <a:solidFill>
                  <a:schemeClr val="bg1"/>
                </a:solidFill>
                <a:latin typeface="Arial" panose="020B0604020202020204" pitchFamily="34" charset="0"/>
                <a:cs typeface="Arial" panose="020B0604020202020204" pitchFamily="34" charset="0"/>
              </a:rPr>
              <a:t>الإضطهاد</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D2A9DCF-98DB-1330-8601-F722853AF853}"/>
              </a:ext>
            </a:extLst>
          </p:cNvPr>
          <p:cNvSpPr txBox="1"/>
          <p:nvPr/>
        </p:nvSpPr>
        <p:spPr>
          <a:xfrm>
            <a:off x="444647" y="180749"/>
            <a:ext cx="5269507" cy="1384995"/>
          </a:xfrm>
          <a:prstGeom prst="rect">
            <a:avLst/>
          </a:prstGeom>
          <a:noFill/>
        </p:spPr>
        <p:txBody>
          <a:bodyPr wrap="square" rtlCol="0">
            <a:spAutoFit/>
          </a:bodyPr>
          <a:lstStyle/>
          <a:p>
            <a:pPr algn="r" rtl="1"/>
            <a:r>
              <a:rPr lang="ar-JO" sz="2800" b="1" i="0" dirty="0">
                <a:solidFill>
                  <a:schemeClr val="bg1"/>
                </a:solidFill>
                <a:effectLst/>
                <a:latin typeface="Arial" panose="020B0604020202020204" pitchFamily="34" charset="0"/>
                <a:cs typeface="Arial" panose="020B0604020202020204" pitchFamily="34" charset="0"/>
              </a:rPr>
              <a:t>دا 7: 25</a:t>
            </a:r>
          </a:p>
          <a:p>
            <a:pPr algn="r" rtl="1"/>
            <a:r>
              <a:rPr lang="ar-JO" sz="2800" b="0" i="0" dirty="0">
                <a:solidFill>
                  <a:schemeClr val="bg1"/>
                </a:solidFill>
                <a:effectLst/>
                <a:latin typeface="Arial" panose="020B0604020202020204" pitchFamily="34" charset="0"/>
                <a:cs typeface="Arial" panose="020B0604020202020204" pitchFamily="34" charset="0"/>
              </a:rPr>
              <a:t>ويسلمون ليده إلى زمان وأزمنة ونصف زمان.</a:t>
            </a:r>
            <a:endParaRPr lang="en-US" sz="2800" b="0" i="0" dirty="0">
              <a:solidFill>
                <a:schemeClr val="bg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DCE95D-471F-4C0E-F5C0-D50445A85F74}"/>
              </a:ext>
            </a:extLst>
          </p:cNvPr>
          <p:cNvSpPr txBox="1"/>
          <p:nvPr/>
        </p:nvSpPr>
        <p:spPr>
          <a:xfrm>
            <a:off x="321732" y="2234530"/>
            <a:ext cx="5269507" cy="1384995"/>
          </a:xfrm>
          <a:prstGeom prst="rect">
            <a:avLst/>
          </a:prstGeom>
          <a:noFill/>
        </p:spPr>
        <p:txBody>
          <a:bodyPr wrap="square" rtlCol="0">
            <a:spAutoFit/>
          </a:bodyPr>
          <a:lstStyle/>
          <a:p>
            <a:pPr algn="r" rtl="1"/>
            <a:r>
              <a:rPr lang="ar-JO" sz="2800" b="1" dirty="0">
                <a:solidFill>
                  <a:schemeClr val="bg1"/>
                </a:solidFill>
                <a:latin typeface="Arial" panose="020B0604020202020204" pitchFamily="34" charset="0"/>
                <a:cs typeface="Arial" panose="020B0604020202020204" pitchFamily="34" charset="0"/>
              </a:rPr>
              <a:t>2 تي 3: 12</a:t>
            </a:r>
            <a:endParaRPr lang="en-US" sz="2800" b="1" dirty="0">
              <a:solidFill>
                <a:schemeClr val="bg1"/>
              </a:solidFill>
              <a:latin typeface="Arial" panose="020B0604020202020204" pitchFamily="34" charset="0"/>
              <a:cs typeface="Arial" panose="020B0604020202020204" pitchFamily="34" charset="0"/>
            </a:endParaRPr>
          </a:p>
          <a:p>
            <a:pPr algn="r" rtl="1"/>
            <a:r>
              <a:rPr lang="ar-JO" sz="2800" b="0" i="0" dirty="0">
                <a:solidFill>
                  <a:schemeClr val="bg1"/>
                </a:solidFill>
                <a:effectLst/>
                <a:latin typeface="Arial" panose="020B0604020202020204" pitchFamily="34" charset="0"/>
                <a:cs typeface="Arial" panose="020B0604020202020204" pitchFamily="34" charset="0"/>
              </a:rPr>
              <a:t>وجميع الذين يريدون أن يعيشوا بالتقوى في المسيح يسوع يضطهدون.</a:t>
            </a:r>
            <a:endParaRPr lang="en-US" sz="2800" b="0" i="0" dirty="0">
              <a:solidFill>
                <a:schemeClr val="bg1"/>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86C9BE7-5BFC-3A95-A327-75F9D15295A9}"/>
              </a:ext>
            </a:extLst>
          </p:cNvPr>
          <p:cNvSpPr txBox="1"/>
          <p:nvPr/>
        </p:nvSpPr>
        <p:spPr>
          <a:xfrm>
            <a:off x="321731" y="3857424"/>
            <a:ext cx="5269507" cy="1384995"/>
          </a:xfrm>
          <a:prstGeom prst="rect">
            <a:avLst/>
          </a:prstGeom>
          <a:noFill/>
        </p:spPr>
        <p:txBody>
          <a:bodyPr wrap="square" rtlCol="0">
            <a:spAutoFit/>
          </a:bodyPr>
          <a:lstStyle/>
          <a:p>
            <a:pPr algn="r" rtl="1"/>
            <a:r>
              <a:rPr lang="ar-JO" sz="2800" b="1" dirty="0">
                <a:solidFill>
                  <a:schemeClr val="bg1"/>
                </a:solidFill>
                <a:latin typeface="Arial" panose="020B0604020202020204" pitchFamily="34" charset="0"/>
                <a:cs typeface="Arial" panose="020B0604020202020204" pitchFamily="34" charset="0"/>
              </a:rPr>
              <a:t>في 1: 29</a:t>
            </a:r>
            <a:endParaRPr lang="en-US" sz="2800" b="1" dirty="0">
              <a:solidFill>
                <a:schemeClr val="bg1"/>
              </a:solidFill>
              <a:latin typeface="Arial" panose="020B0604020202020204" pitchFamily="34" charset="0"/>
              <a:cs typeface="Arial" panose="020B0604020202020204" pitchFamily="34" charset="0"/>
            </a:endParaRPr>
          </a:p>
          <a:p>
            <a:pPr algn="r" rtl="1"/>
            <a:r>
              <a:rPr lang="ar-JO" sz="2800" b="0" i="0" dirty="0">
                <a:solidFill>
                  <a:schemeClr val="bg1"/>
                </a:solidFill>
                <a:effectLst/>
                <a:latin typeface="Arial" panose="020B0604020202020204" pitchFamily="34" charset="0"/>
                <a:cs typeface="Arial" panose="020B0604020202020204" pitchFamily="34" charset="0"/>
              </a:rPr>
              <a:t>لأنه قد وهب لكم لأجل المسيح لا أن تؤمنوا به فقط، بل أيضا أن تتألموا لأجله.</a:t>
            </a:r>
            <a:endParaRPr lang="en-US" sz="28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87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16" name="Picture 15" descr="A person standing next to a group of animals&#10;&#10;Description automatically generated with low confidence">
            <a:extLst>
              <a:ext uri="{FF2B5EF4-FFF2-40B4-BE49-F238E27FC236}">
                <a16:creationId xmlns:a16="http://schemas.microsoft.com/office/drawing/2014/main" id="{A6CF1C2C-B624-8CF0-CE2D-614D62D5E1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354" y="886512"/>
            <a:ext cx="9668995" cy="5062286"/>
          </a:xfrm>
          <a:prstGeom prst="rect">
            <a:avLst/>
          </a:prstGeom>
        </p:spPr>
      </p:pic>
      <p:sp>
        <p:nvSpPr>
          <p:cNvPr id="2" name="TextBox 1">
            <a:extLst>
              <a:ext uri="{FF2B5EF4-FFF2-40B4-BE49-F238E27FC236}">
                <a16:creationId xmlns:a16="http://schemas.microsoft.com/office/drawing/2014/main" id="{78155A82-0BDA-6F25-2733-55CE89A4B98E}"/>
              </a:ext>
            </a:extLst>
          </p:cNvPr>
          <p:cNvSpPr txBox="1"/>
          <p:nvPr/>
        </p:nvSpPr>
        <p:spPr>
          <a:xfrm>
            <a:off x="489929" y="6108326"/>
            <a:ext cx="11044345" cy="646331"/>
          </a:xfrm>
          <a:prstGeom prst="rect">
            <a:avLst/>
          </a:prstGeom>
          <a:noFill/>
        </p:spPr>
        <p:txBody>
          <a:bodyPr wrap="square" rtlCol="0">
            <a:spAutoFit/>
          </a:bodyPr>
          <a:lstStyle/>
          <a:p>
            <a:pPr algn="ctr"/>
            <a:r>
              <a:rPr lang="ar-JO" sz="3600" b="1" dirty="0">
                <a:solidFill>
                  <a:schemeClr val="bg1"/>
                </a:solidFill>
                <a:latin typeface="Arial" panose="020B0604020202020204" pitchFamily="34" charset="0"/>
                <a:cs typeface="Arial" panose="020B0604020202020204" pitchFamily="34" charset="0"/>
              </a:rPr>
              <a:t>الثقة بتدبير الله في سفر دانيال</a:t>
            </a:r>
            <a:endParaRPr lang="en-US" sz="36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045CD4-EC3B-F9BD-37BF-000808F54A24}"/>
              </a:ext>
            </a:extLst>
          </p:cNvPr>
          <p:cNvSpPr txBox="1"/>
          <p:nvPr/>
        </p:nvSpPr>
        <p:spPr>
          <a:xfrm>
            <a:off x="335168" y="39806"/>
            <a:ext cx="11489961" cy="830997"/>
          </a:xfrm>
          <a:prstGeom prst="rect">
            <a:avLst/>
          </a:prstGeom>
          <a:noFill/>
        </p:spPr>
        <p:txBody>
          <a:bodyPr wrap="square" rtlCol="0">
            <a:spAutoFit/>
          </a:bodyPr>
          <a:lstStyle/>
          <a:p>
            <a:pPr algn="ctr"/>
            <a:r>
              <a:rPr lang="ar-JO" sz="4800" b="1" dirty="0">
                <a:solidFill>
                  <a:schemeClr val="bg1"/>
                </a:solidFill>
                <a:latin typeface="Arial" panose="020B0604020202020204" pitchFamily="34" charset="0"/>
                <a:cs typeface="Arial" panose="020B0604020202020204" pitchFamily="34" charset="0"/>
              </a:rPr>
              <a:t>الله لديه رجل – الله لديه خطة</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3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171450" y="458281"/>
            <a:ext cx="11876171" cy="470898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4800" b="1" dirty="0">
                <a:solidFill>
                  <a:prstClr val="white"/>
                </a:solidFill>
                <a:effectLst>
                  <a:glow rad="127000">
                    <a:prstClr val="black"/>
                  </a:glow>
                </a:effectLst>
                <a:latin typeface="Calibri" panose="020F0502020204030204"/>
              </a:rPr>
              <a:t>قديسو العلي ...</a:t>
            </a:r>
            <a:endParaRPr lang="en-US" sz="4800" b="1" dirty="0">
              <a:solidFill>
                <a:prstClr val="white"/>
              </a:solidFill>
              <a:effectLst>
                <a:glow rad="127000">
                  <a:prstClr val="black"/>
                </a:glow>
              </a:effectLst>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معرفة أن الله هو إله الآلهة ورب الأرباب، وهو كاشف الأسرار (دا 2: 47)</a:t>
            </a: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لا عبادة ولا خدمة لإله آخر (دا 3: 28)</a:t>
            </a:r>
            <a:endParaRPr lang="en-US" sz="3600" b="1" dirty="0">
              <a:solidFill>
                <a:prstClr val="white"/>
              </a:solidFill>
              <a:effectLst>
                <a:glow rad="127000">
                  <a:prstClr val="black"/>
                </a:glow>
              </a:effectLst>
              <a:latin typeface="Calibri" panose="020F0502020204030204"/>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أخبر الآخرين عما فعله لك (دا 4: 2)</a:t>
            </a:r>
            <a:endParaRPr lang="en-US" sz="3600" b="1" dirty="0">
              <a:solidFill>
                <a:prstClr val="white"/>
              </a:solidFill>
              <a:effectLst>
                <a:glow rad="127000">
                  <a:prstClr val="black"/>
                </a:glow>
              </a:effectLst>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2787582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171450" y="458281"/>
            <a:ext cx="11876171" cy="470898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4800" b="1" dirty="0">
                <a:solidFill>
                  <a:prstClr val="white"/>
                </a:solidFill>
                <a:effectLst>
                  <a:glow rad="127000">
                    <a:prstClr val="black"/>
                  </a:glow>
                </a:effectLst>
                <a:latin typeface="Calibri" panose="020F0502020204030204"/>
              </a:rPr>
              <a:t>عند مواجهة الإضطهاد</a:t>
            </a:r>
            <a:endParaRPr lang="en-US" sz="4800" b="1" dirty="0">
              <a:solidFill>
                <a:prstClr val="white"/>
              </a:solidFill>
              <a:effectLst>
                <a:glow rad="127000">
                  <a:prstClr val="black"/>
                </a:glow>
              </a:effectLst>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أطلب المشورة والشركة مع المؤمنين الآخرين (دا 2: 17)</a:t>
            </a: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أطلب مشيئة الله من كلمته (دا 9: 2)</a:t>
            </a: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3600" b="1" dirty="0">
                <a:solidFill>
                  <a:prstClr val="white"/>
                </a:solidFill>
                <a:effectLst>
                  <a:glow rad="127000">
                    <a:prstClr val="black"/>
                  </a:glow>
                </a:effectLst>
                <a:latin typeface="Calibri" panose="020F0502020204030204"/>
              </a:rPr>
              <a:t>أطلب تعزية الله من خلال الصلاة (دا 6: 2)</a:t>
            </a:r>
            <a:endParaRPr lang="en-US" sz="3600" b="1" dirty="0">
              <a:solidFill>
                <a:prstClr val="white"/>
              </a:solidFill>
              <a:effectLst>
                <a:glow rad="127000">
                  <a:prstClr val="black"/>
                </a:glow>
              </a:effectLst>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1920905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0" y="2274838"/>
            <a:ext cx="12192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4800" b="1" dirty="0">
                <a:solidFill>
                  <a:prstClr val="white"/>
                </a:solidFill>
                <a:effectLst>
                  <a:glow rad="127000">
                    <a:prstClr val="black"/>
                  </a:glow>
                </a:effectLst>
                <a:latin typeface="Calibri" panose="020F0502020204030204"/>
              </a:rPr>
              <a:t>اغلب الخوف</a:t>
            </a:r>
            <a:br>
              <a:rPr lang="en-US" sz="4800" b="1" dirty="0">
                <a:solidFill>
                  <a:prstClr val="white"/>
                </a:solidFill>
                <a:effectLst>
                  <a:glow rad="127000">
                    <a:prstClr val="black"/>
                  </a:glow>
                </a:effectLst>
                <a:latin typeface="Calibri" panose="020F0502020204030204"/>
              </a:rPr>
            </a:br>
            <a:r>
              <a:rPr kumimoji="0" lang="ar-JO" sz="48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rPr>
              <a:t>برؤية حكم الله على ملكوته الأبدي</a:t>
            </a: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242410F-F1E8-0F88-672F-CA23B26ACA7D}"/>
              </a:ext>
            </a:extLst>
          </p:cNvPr>
          <p:cNvSpPr txBox="1"/>
          <p:nvPr/>
        </p:nvSpPr>
        <p:spPr>
          <a:xfrm>
            <a:off x="437020" y="260059"/>
            <a:ext cx="1141095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4800" b="1" dirty="0">
                <a:solidFill>
                  <a:prstClr val="white"/>
                </a:solidFill>
                <a:effectLst>
                  <a:glow rad="127000">
                    <a:prstClr val="black"/>
                  </a:glow>
                </a:effectLst>
                <a:latin typeface="Calibri" panose="020F0502020204030204"/>
              </a:rPr>
              <a:t>الفكرة الرئيسية في دا 8</a:t>
            </a: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3441529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42651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C8C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290ABA-0114-4416-B972-8B5937E10448}"/>
              </a:ext>
            </a:extLst>
          </p:cNvPr>
          <p:cNvSpPr/>
          <p:nvPr/>
        </p:nvSpPr>
        <p:spPr>
          <a:xfrm>
            <a:off x="0" y="0"/>
            <a:ext cx="6096000" cy="6858000"/>
          </a:xfrm>
          <a:prstGeom prst="rect">
            <a:avLst/>
          </a:prstGeom>
          <a:solidFill>
            <a:srgbClr val="04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2B793FA-D37C-F3A4-A8E7-8DA5F9CFCE64}"/>
              </a:ext>
            </a:extLst>
          </p:cNvPr>
          <p:cNvSpPr txBox="1"/>
          <p:nvPr/>
        </p:nvSpPr>
        <p:spPr>
          <a:xfrm>
            <a:off x="-3" y="1366951"/>
            <a:ext cx="6096001" cy="830997"/>
          </a:xfrm>
          <a:prstGeom prst="rect">
            <a:avLst/>
          </a:prstGeom>
          <a:noFill/>
        </p:spPr>
        <p:txBody>
          <a:bodyPr wrap="square" rtlCol="0">
            <a:spAutoFit/>
          </a:bodyPr>
          <a:lstStyle/>
          <a:p>
            <a:pPr algn="ctr"/>
            <a:r>
              <a:rPr lang="ar-JO" sz="4800" b="1" dirty="0">
                <a:solidFill>
                  <a:schemeClr val="bg1"/>
                </a:solidFill>
                <a:latin typeface="Arial" panose="020B0604020202020204" pitchFamily="34" charset="0"/>
                <a:cs typeface="Arial" panose="020B0604020202020204" pitchFamily="34" charset="0"/>
              </a:rPr>
              <a:t>دانيال 1-6</a:t>
            </a:r>
            <a:endParaRPr lang="en-US" sz="48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AA66EBC-0B4D-4606-5311-16E0083D004C}"/>
              </a:ext>
            </a:extLst>
          </p:cNvPr>
          <p:cNvSpPr txBox="1"/>
          <p:nvPr/>
        </p:nvSpPr>
        <p:spPr>
          <a:xfrm>
            <a:off x="6095999" y="1304793"/>
            <a:ext cx="6096001" cy="830997"/>
          </a:xfrm>
          <a:prstGeom prst="rect">
            <a:avLst/>
          </a:prstGeom>
          <a:noFill/>
        </p:spPr>
        <p:txBody>
          <a:bodyPr wrap="square" rtlCol="0">
            <a:spAutoFit/>
          </a:bodyPr>
          <a:lstStyle/>
          <a:p>
            <a:pPr algn="ctr"/>
            <a:r>
              <a:rPr lang="ar-JO" sz="4800" b="1" dirty="0">
                <a:solidFill>
                  <a:srgbClr val="042D4C"/>
                </a:solidFill>
                <a:latin typeface="Arial" panose="020B0604020202020204" pitchFamily="34" charset="0"/>
                <a:cs typeface="Arial" panose="020B0604020202020204" pitchFamily="34" charset="0"/>
              </a:rPr>
              <a:t>دانيال 7-12</a:t>
            </a:r>
            <a:endParaRPr lang="en-US" sz="4800" b="1" dirty="0">
              <a:solidFill>
                <a:srgbClr val="042D4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20E3E9A-B15D-3191-A2A1-BF9C285090FD}"/>
              </a:ext>
            </a:extLst>
          </p:cNvPr>
          <p:cNvSpPr txBox="1"/>
          <p:nvPr/>
        </p:nvSpPr>
        <p:spPr>
          <a:xfrm>
            <a:off x="338048" y="2637593"/>
            <a:ext cx="5217448" cy="1938992"/>
          </a:xfrm>
          <a:prstGeom prst="rect">
            <a:avLst/>
          </a:prstGeom>
          <a:noFill/>
        </p:spPr>
        <p:txBody>
          <a:bodyPr wrap="square" rtlCol="0">
            <a:spAutoFit/>
          </a:bodyPr>
          <a:lstStyle/>
          <a:p>
            <a:pPr marL="685800" indent="-685800" algn="r" rtl="1">
              <a:buFont typeface="Arial" panose="020B0604020202020204" pitchFamily="34" charset="0"/>
              <a:buChar char="•"/>
            </a:pPr>
            <a:r>
              <a:rPr lang="ar-JO" sz="4000" b="1" dirty="0">
                <a:solidFill>
                  <a:schemeClr val="bg1"/>
                </a:solidFill>
                <a:latin typeface="Arial" panose="020B0604020202020204" pitchFamily="34" charset="0"/>
                <a:cs typeface="Arial" panose="020B0604020202020204" pitchFamily="34" charset="0"/>
              </a:rPr>
              <a:t>حياة دانيال</a:t>
            </a:r>
            <a:endParaRPr lang="en-US" sz="4000" b="1" dirty="0">
              <a:solidFill>
                <a:schemeClr val="bg1"/>
              </a:solidFill>
              <a:latin typeface="Arial" panose="020B0604020202020204" pitchFamily="34" charset="0"/>
              <a:cs typeface="Arial" panose="020B0604020202020204" pitchFamily="34" charset="0"/>
            </a:endParaRPr>
          </a:p>
          <a:p>
            <a:pPr marL="685800" indent="-685800" algn="r" rtl="1">
              <a:buFont typeface="Arial" panose="020B0604020202020204" pitchFamily="34" charset="0"/>
              <a:buChar char="•"/>
            </a:pPr>
            <a:r>
              <a:rPr lang="ar-JO" sz="4000" b="1" dirty="0">
                <a:solidFill>
                  <a:schemeClr val="bg1"/>
                </a:solidFill>
                <a:latin typeface="Arial" panose="020B0604020202020204" pitchFamily="34" charset="0"/>
                <a:cs typeface="Arial" panose="020B0604020202020204" pitchFamily="34" charset="0"/>
              </a:rPr>
              <a:t>سرد تاريخي</a:t>
            </a:r>
            <a:endParaRPr lang="en-US" sz="4000" b="1" dirty="0">
              <a:solidFill>
                <a:schemeClr val="bg1"/>
              </a:solidFill>
              <a:latin typeface="Arial" panose="020B0604020202020204" pitchFamily="34" charset="0"/>
              <a:cs typeface="Arial" panose="020B0604020202020204" pitchFamily="34" charset="0"/>
            </a:endParaRPr>
          </a:p>
          <a:p>
            <a:endParaRPr lang="en-US" sz="40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8406B04-A03F-6D37-3B3B-46B0D6B6214E}"/>
              </a:ext>
            </a:extLst>
          </p:cNvPr>
          <p:cNvSpPr txBox="1"/>
          <p:nvPr/>
        </p:nvSpPr>
        <p:spPr>
          <a:xfrm>
            <a:off x="7029450" y="2637593"/>
            <a:ext cx="4824495" cy="1938992"/>
          </a:xfrm>
          <a:prstGeom prst="rect">
            <a:avLst/>
          </a:prstGeom>
          <a:noFill/>
        </p:spPr>
        <p:txBody>
          <a:bodyPr wrap="square" rtlCol="0">
            <a:spAutoFit/>
          </a:bodyPr>
          <a:lstStyle/>
          <a:p>
            <a:pPr marL="685800" indent="-685800" algn="r" rtl="1">
              <a:buFont typeface="Arial" panose="020B0604020202020204" pitchFamily="34" charset="0"/>
              <a:buChar char="•"/>
            </a:pPr>
            <a:r>
              <a:rPr lang="ar-JO" sz="4000" b="1" dirty="0">
                <a:solidFill>
                  <a:srgbClr val="042D4C"/>
                </a:solidFill>
                <a:latin typeface="Arial" panose="020B0604020202020204" pitchFamily="34" charset="0"/>
                <a:cs typeface="Arial" panose="020B0604020202020204" pitchFamily="34" charset="0"/>
              </a:rPr>
              <a:t>أحلام دانيال</a:t>
            </a:r>
            <a:endParaRPr lang="en-US" sz="4000" b="1" dirty="0">
              <a:solidFill>
                <a:srgbClr val="042D4C"/>
              </a:solidFill>
              <a:latin typeface="Arial" panose="020B0604020202020204" pitchFamily="34" charset="0"/>
              <a:cs typeface="Arial" panose="020B0604020202020204" pitchFamily="34" charset="0"/>
            </a:endParaRPr>
          </a:p>
          <a:p>
            <a:pPr marL="685800" indent="-685800" algn="r" rtl="1">
              <a:buFont typeface="Arial" panose="020B0604020202020204" pitchFamily="34" charset="0"/>
              <a:buChar char="•"/>
            </a:pPr>
            <a:r>
              <a:rPr lang="ar-JO" sz="4000" b="1" dirty="0">
                <a:solidFill>
                  <a:srgbClr val="042D4C"/>
                </a:solidFill>
                <a:latin typeface="Arial" panose="020B0604020202020204" pitchFamily="34" charset="0"/>
                <a:cs typeface="Arial" panose="020B0604020202020204" pitchFamily="34" charset="0"/>
              </a:rPr>
              <a:t>رؤيوي</a:t>
            </a:r>
            <a:endParaRPr lang="en-US" sz="4000" b="1" dirty="0">
              <a:solidFill>
                <a:srgbClr val="042D4C"/>
              </a:solidFill>
              <a:latin typeface="Arial" panose="020B0604020202020204" pitchFamily="34" charset="0"/>
              <a:cs typeface="Arial" panose="020B0604020202020204" pitchFamily="34" charset="0"/>
            </a:endParaRPr>
          </a:p>
          <a:p>
            <a:endParaRPr lang="en-US" sz="4000" b="1" dirty="0">
              <a:solidFill>
                <a:srgbClr val="042D4C"/>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711E1CD-38AA-8155-43B9-1E06A0A2465A}"/>
              </a:ext>
            </a:extLst>
          </p:cNvPr>
          <p:cNvSpPr txBox="1"/>
          <p:nvPr/>
        </p:nvSpPr>
        <p:spPr>
          <a:xfrm>
            <a:off x="489929" y="6108326"/>
            <a:ext cx="11335200" cy="646331"/>
          </a:xfrm>
          <a:prstGeom prst="rect">
            <a:avLst/>
          </a:prstGeom>
          <a:noFill/>
        </p:spPr>
        <p:txBody>
          <a:bodyPr wrap="square" rtlCol="0">
            <a:spAutoFit/>
          </a:bodyPr>
          <a:lstStyle/>
          <a:p>
            <a:pPr algn="ctr"/>
            <a:r>
              <a:rPr lang="ar-JO" sz="3600" b="1" dirty="0">
                <a:solidFill>
                  <a:srgbClr val="042D4C"/>
                </a:solidFill>
                <a:latin typeface="Arial" panose="020B0604020202020204" pitchFamily="34" charset="0"/>
                <a:cs typeface="Arial" panose="020B0604020202020204" pitchFamily="34" charset="0"/>
              </a:rPr>
              <a:t>الثقة بتدبير الله </a:t>
            </a:r>
            <a:r>
              <a:rPr lang="ar-JO" sz="3600" b="1" dirty="0">
                <a:solidFill>
                  <a:schemeClr val="bg1"/>
                </a:solidFill>
                <a:latin typeface="Arial" panose="020B0604020202020204" pitchFamily="34" charset="0"/>
                <a:cs typeface="Arial" panose="020B0604020202020204" pitchFamily="34" charset="0"/>
              </a:rPr>
              <a:t>في سفر دانيال</a:t>
            </a:r>
            <a:endParaRPr lang="en-US" sz="3600" b="1" dirty="0">
              <a:solidFill>
                <a:schemeClr val="bg1"/>
              </a:solidFill>
              <a:latin typeface="Arial" panose="020B0604020202020204" pitchFamily="34" charset="0"/>
              <a:cs typeface="Arial" panose="020B0604020202020204" pitchFamily="34" charset="0"/>
            </a:endParaRPr>
          </a:p>
        </p:txBody>
      </p:sp>
      <p:sp>
        <p:nvSpPr>
          <p:cNvPr id="20" name="Arrow: Left-Right 19">
            <a:extLst>
              <a:ext uri="{FF2B5EF4-FFF2-40B4-BE49-F238E27FC236}">
                <a16:creationId xmlns:a16="http://schemas.microsoft.com/office/drawing/2014/main" id="{41D0620C-717F-0F29-A888-6AB5AACF866D}"/>
              </a:ext>
            </a:extLst>
          </p:cNvPr>
          <p:cNvSpPr/>
          <p:nvPr/>
        </p:nvSpPr>
        <p:spPr>
          <a:xfrm rot="10800000">
            <a:off x="5555496" y="2835361"/>
            <a:ext cx="1081005" cy="646330"/>
          </a:xfrm>
          <a:prstGeom prst="leftRightArrow">
            <a:avLst>
              <a:gd name="adj1" fmla="val 57330"/>
              <a:gd name="adj2" fmla="val 50000"/>
            </a:avLst>
          </a:prstGeom>
          <a:solidFill>
            <a:srgbClr val="ECE399"/>
          </a:solidFill>
          <a:ln>
            <a:solidFill>
              <a:srgbClr val="042D4C"/>
            </a:solidFill>
          </a:ln>
          <a:effectLst>
            <a:glow rad="76200">
              <a:schemeClr val="tx1">
                <a:alpha val="33000"/>
              </a:schemeClr>
            </a:glow>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92D3C47-AAE7-DFB4-4C50-6316E7F2A1A6}"/>
              </a:ext>
            </a:extLst>
          </p:cNvPr>
          <p:cNvSpPr txBox="1"/>
          <p:nvPr/>
        </p:nvSpPr>
        <p:spPr>
          <a:xfrm>
            <a:off x="335168" y="39806"/>
            <a:ext cx="11489961" cy="830997"/>
          </a:xfrm>
          <a:prstGeom prst="rect">
            <a:avLst/>
          </a:prstGeom>
          <a:noFill/>
        </p:spPr>
        <p:txBody>
          <a:bodyPr wrap="square" rtlCol="0">
            <a:spAutoFit/>
          </a:bodyPr>
          <a:lstStyle/>
          <a:p>
            <a:pPr algn="ctr"/>
            <a:r>
              <a:rPr lang="ar-JO" sz="4800" dirty="0">
                <a:solidFill>
                  <a:schemeClr val="bg1"/>
                </a:solidFill>
                <a:latin typeface="Arial" panose="020B0604020202020204" pitchFamily="34" charset="0"/>
                <a:cs typeface="Arial" panose="020B0604020202020204" pitchFamily="34" charset="0"/>
              </a:rPr>
              <a:t> الله لديه رجل</a:t>
            </a:r>
            <a:r>
              <a:rPr lang="en-US" sz="4800" b="1" dirty="0">
                <a:solidFill>
                  <a:srgbClr val="042D4C"/>
                </a:solidFill>
                <a:latin typeface="Arial" panose="020B0604020202020204" pitchFamily="34" charset="0"/>
                <a:cs typeface="Arial" panose="020B0604020202020204" pitchFamily="34" charset="0"/>
              </a:rPr>
              <a:t>–</a:t>
            </a:r>
            <a:r>
              <a:rPr lang="en-US" sz="4800" dirty="0">
                <a:solidFill>
                  <a:srgbClr val="042D4C"/>
                </a:solidFill>
                <a:latin typeface="Arial" panose="020B0604020202020204" pitchFamily="34" charset="0"/>
                <a:cs typeface="Arial" panose="020B0604020202020204" pitchFamily="34" charset="0"/>
              </a:rPr>
              <a:t> </a:t>
            </a:r>
            <a:r>
              <a:rPr lang="ar-JO" sz="4800" dirty="0">
                <a:solidFill>
                  <a:srgbClr val="042D4C"/>
                </a:solidFill>
                <a:latin typeface="Arial" panose="020B0604020202020204" pitchFamily="34" charset="0"/>
                <a:cs typeface="Arial" panose="020B0604020202020204" pitchFamily="34" charset="0"/>
              </a:rPr>
              <a:t>الله لديه خطة</a:t>
            </a:r>
            <a:endParaRPr lang="en-US" sz="4800" dirty="0">
              <a:solidFill>
                <a:srgbClr val="042D4C"/>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4CBE7C9-78C8-F5C0-4CD7-35622F73AB3E}"/>
              </a:ext>
            </a:extLst>
          </p:cNvPr>
          <p:cNvGrpSpPr/>
          <p:nvPr/>
        </p:nvGrpSpPr>
        <p:grpSpPr>
          <a:xfrm>
            <a:off x="5934355" y="446128"/>
            <a:ext cx="157884" cy="252093"/>
            <a:chOff x="5609264" y="35965"/>
            <a:chExt cx="157884" cy="252093"/>
          </a:xfrm>
        </p:grpSpPr>
        <p:sp>
          <p:nvSpPr>
            <p:cNvPr id="7" name="TextBox 6">
              <a:extLst>
                <a:ext uri="{FF2B5EF4-FFF2-40B4-BE49-F238E27FC236}">
                  <a16:creationId xmlns:a16="http://schemas.microsoft.com/office/drawing/2014/main" id="{A363DC75-C0E9-9C62-3B23-51084B379FE8}"/>
                </a:ext>
              </a:extLst>
            </p:cNvPr>
            <p:cNvSpPr txBox="1"/>
            <p:nvPr/>
          </p:nvSpPr>
          <p:spPr>
            <a:xfrm>
              <a:off x="5609505" y="35965"/>
              <a:ext cx="157643" cy="217752"/>
            </a:xfrm>
            <a:prstGeom prst="rect">
              <a:avLst/>
            </a:prstGeom>
            <a:noFill/>
          </p:spPr>
          <p:txBody>
            <a:bodyPr wrap="square">
              <a:spAutoFit/>
            </a:bodyPr>
            <a:lstStyle/>
            <a:p>
              <a:pPr algn="ctr">
                <a:lnSpc>
                  <a:spcPct val="20000"/>
                </a:lnSpc>
              </a:pPr>
              <a:r>
                <a:rPr lang="en-US" sz="2400" b="1" dirty="0">
                  <a:solidFill>
                    <a:schemeClr val="bg1"/>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404B5F-135D-F788-A84C-456883E8F6C6}"/>
                </a:ext>
              </a:extLst>
            </p:cNvPr>
            <p:cNvSpPr txBox="1"/>
            <p:nvPr/>
          </p:nvSpPr>
          <p:spPr>
            <a:xfrm>
              <a:off x="5609504" y="51674"/>
              <a:ext cx="157643" cy="217752"/>
            </a:xfrm>
            <a:prstGeom prst="rect">
              <a:avLst/>
            </a:prstGeom>
            <a:noFill/>
          </p:spPr>
          <p:txBody>
            <a:bodyPr wrap="square">
              <a:spAutoFit/>
            </a:bodyPr>
            <a:lstStyle/>
            <a:p>
              <a:pPr algn="ctr">
                <a:lnSpc>
                  <a:spcPct val="20000"/>
                </a:lnSpc>
              </a:pPr>
              <a:r>
                <a:rPr lang="en-US" sz="2400" b="1" dirty="0">
                  <a:solidFill>
                    <a:schemeClr val="bg1"/>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EAB924-49AB-DA0A-14C6-111E3393DC7F}"/>
                </a:ext>
              </a:extLst>
            </p:cNvPr>
            <p:cNvSpPr txBox="1"/>
            <p:nvPr/>
          </p:nvSpPr>
          <p:spPr>
            <a:xfrm>
              <a:off x="5609264" y="70306"/>
              <a:ext cx="157643" cy="217752"/>
            </a:xfrm>
            <a:prstGeom prst="rect">
              <a:avLst/>
            </a:prstGeom>
            <a:noFill/>
          </p:spPr>
          <p:txBody>
            <a:bodyPr wrap="square">
              <a:spAutoFit/>
            </a:bodyPr>
            <a:lstStyle/>
            <a:p>
              <a:pPr algn="ctr">
                <a:lnSpc>
                  <a:spcPct val="20000"/>
                </a:lnSpc>
              </a:pPr>
              <a:r>
                <a:rPr lang="en-US" sz="2400" b="1" dirty="0">
                  <a:solidFill>
                    <a:schemeClr val="bg1"/>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14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17833A-08EF-9F77-F5FB-150342F87BF0}"/>
              </a:ext>
            </a:extLst>
          </p:cNvPr>
          <p:cNvGrpSpPr/>
          <p:nvPr/>
        </p:nvGrpSpPr>
        <p:grpSpPr>
          <a:xfrm>
            <a:off x="114299" y="3128704"/>
            <a:ext cx="5981701" cy="3580349"/>
            <a:chOff x="114299" y="3128704"/>
            <a:chExt cx="5981701" cy="3580349"/>
          </a:xfrm>
        </p:grpSpPr>
        <p:cxnSp>
          <p:nvCxnSpPr>
            <p:cNvPr id="6" name="Straight Connector 5">
              <a:extLst>
                <a:ext uri="{FF2B5EF4-FFF2-40B4-BE49-F238E27FC236}">
                  <a16:creationId xmlns:a16="http://schemas.microsoft.com/office/drawing/2014/main" id="{2484E789-83D5-F44C-322D-F659FFB09F04}"/>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algn="ctr"/>
              <a:r>
                <a:rPr lang="ar-JO" sz="2800" b="1" dirty="0">
                  <a:solidFill>
                    <a:srgbClr val="FFFF00"/>
                  </a:solidFill>
                  <a:latin typeface="Arial" panose="020B0604020202020204" pitchFamily="34" charset="0"/>
                  <a:cs typeface="Arial" panose="020B0604020202020204" pitchFamily="34" charset="0"/>
                </a:rPr>
                <a:t>1: 1 ذهب نبوخذناصر ملك بابل                    إلى أورشليم وحاصرها.</a:t>
              </a:r>
              <a:endParaRPr lang="en-US" sz="2800" b="1" dirty="0">
                <a:solidFill>
                  <a:srgbClr val="FFFF00"/>
                </a:solidFill>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249347" y="1509576"/>
            <a:ext cx="2802689"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605 ق.م</a:t>
            </a:r>
            <a:endParaRPr lang="en-US" sz="28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561 ق.م</a:t>
            </a:r>
            <a:endParaRPr lang="en-US" sz="2800" b="1" dirty="0">
              <a:solidFill>
                <a:schemeClr val="bg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038169" y="1198422"/>
            <a:ext cx="3710087"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 556 ق.م</a:t>
            </a:r>
            <a:r>
              <a:rPr lang="en-US" sz="2800" b="1" dirty="0">
                <a:solidFill>
                  <a:schemeClr val="bg1"/>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موت</a:t>
            </a:r>
            <a:endParaRPr lang="en-US" sz="2800" b="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74762" y="1419720"/>
            <a:ext cx="3124821"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حصار</a:t>
            </a:r>
            <a:endParaRPr lang="en-US" sz="28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534876" y="1424615"/>
            <a:ext cx="3063742"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بيلشاصر</a:t>
            </a:r>
            <a:endParaRPr lang="en-US" sz="2800" b="1" dirty="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بابل</a:t>
            </a:r>
            <a:endParaRPr lang="en-US" sz="2400" b="1" dirty="0">
              <a:solidFill>
                <a:schemeClr val="bg1"/>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820693" y="1404924"/>
            <a:ext cx="3442445"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يصبح ملكاً</a:t>
            </a:r>
            <a:endParaRPr lang="en-US" sz="2800" b="1"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135620" y="1437985"/>
            <a:ext cx="3029524"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نبوخدنصر</a:t>
            </a:r>
            <a:endParaRPr lang="en-US" sz="2800" b="1" dirty="0">
              <a:solidFill>
                <a:schemeClr val="bg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536984" y="1385496"/>
            <a:ext cx="3104330"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أورشليم</a:t>
            </a:r>
            <a:endParaRPr lang="en-US" sz="2800" b="1" dirty="0">
              <a:solidFill>
                <a:schemeClr val="bg1"/>
              </a:solidFill>
              <a:latin typeface="Arial" panose="020B0604020202020204" pitchFamily="34" charset="0"/>
              <a:cs typeface="Arial" panose="020B0604020202020204" pitchFamily="34" charset="0"/>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539 ق.م</a:t>
            </a:r>
            <a:endParaRPr lang="en-US" sz="2800" b="1"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ar-JO" sz="2800" b="1" dirty="0">
                <a:solidFill>
                  <a:schemeClr val="bg1"/>
                </a:solidFill>
                <a:latin typeface="Arial" panose="020B0604020202020204" pitchFamily="34" charset="0"/>
                <a:cs typeface="Arial" panose="020B0604020202020204" pitchFamily="34" charset="0"/>
              </a:rPr>
              <a:t>سقوط</a:t>
            </a:r>
            <a:endParaRPr lang="en-US" sz="2400" b="1" dirty="0">
              <a:solidFill>
                <a:schemeClr val="bg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CF03407D-71A0-E27D-F4BE-C85E2BF4AAC9}"/>
              </a:ext>
            </a:extLst>
          </p:cNvPr>
          <p:cNvSpPr txBox="1"/>
          <p:nvPr/>
        </p:nvSpPr>
        <p:spPr>
          <a:xfrm>
            <a:off x="498944" y="39806"/>
            <a:ext cx="11489961" cy="830997"/>
          </a:xfrm>
          <a:prstGeom prst="rect">
            <a:avLst/>
          </a:prstGeom>
          <a:noFill/>
        </p:spPr>
        <p:txBody>
          <a:bodyPr wrap="square" rtlCol="0">
            <a:spAutoFit/>
          </a:bodyPr>
          <a:lstStyle/>
          <a:p>
            <a:pPr algn="ctr"/>
            <a:r>
              <a:rPr lang="ar-JO" sz="4800" dirty="0">
                <a:solidFill>
                  <a:schemeClr val="bg1"/>
                </a:solidFill>
                <a:latin typeface="Arial" panose="020B0604020202020204" pitchFamily="34" charset="0"/>
                <a:cs typeface="Arial" panose="020B0604020202020204" pitchFamily="34" charset="0"/>
              </a:rPr>
              <a:t>الله لديه رجل – الله لديه خطة</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C7210DD-63E2-71CA-15B5-FF6CD2640080}"/>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ar-JO" sz="3200" b="1" spc="-150" dirty="0">
                <a:solidFill>
                  <a:schemeClr val="bg1"/>
                </a:solidFill>
                <a:latin typeface="Arial" panose="020B0604020202020204" pitchFamily="34" charset="0"/>
                <a:cs typeface="Arial" panose="020B0604020202020204" pitchFamily="34" charset="0"/>
              </a:rPr>
              <a:t>الثقة بتدبير الله</a:t>
            </a:r>
            <a:r>
              <a:rPr lang="en-US" sz="3200" b="1" spc="-150" dirty="0">
                <a:solidFill>
                  <a:schemeClr val="bg1"/>
                </a:solidFill>
                <a:latin typeface="Arial" panose="020B0604020202020204" pitchFamily="34" charset="0"/>
                <a:cs typeface="Arial" panose="020B0604020202020204" pitchFamily="34" charset="0"/>
              </a:rPr>
              <a:t> </a:t>
            </a:r>
          </a:p>
          <a:p>
            <a:pPr algn="ctr">
              <a:lnSpc>
                <a:spcPct val="90000"/>
              </a:lnSpc>
            </a:pPr>
            <a:r>
              <a:rPr lang="ar-JO" sz="3200" b="1" dirty="0">
                <a:solidFill>
                  <a:schemeClr val="bg1"/>
                </a:solidFill>
                <a:latin typeface="Arial" panose="020B0604020202020204" pitchFamily="34" charset="0"/>
                <a:cs typeface="Arial" panose="020B0604020202020204" pitchFamily="34" charset="0"/>
              </a:rPr>
              <a:t>في سفر دانيال</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20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17833A-08EF-9F77-F5FB-150342F87BF0}"/>
              </a:ext>
            </a:extLst>
          </p:cNvPr>
          <p:cNvGrpSpPr/>
          <p:nvPr/>
        </p:nvGrpSpPr>
        <p:grpSpPr>
          <a:xfrm>
            <a:off x="114299" y="3128704"/>
            <a:ext cx="5981701" cy="3580349"/>
            <a:chOff x="114299" y="3128704"/>
            <a:chExt cx="5981701" cy="3580349"/>
          </a:xfrm>
        </p:grpSpPr>
        <p:cxnSp>
          <p:nvCxnSpPr>
            <p:cNvPr id="6" name="Straight Connector 5">
              <a:extLst>
                <a:ext uri="{FF2B5EF4-FFF2-40B4-BE49-F238E27FC236}">
                  <a16:creationId xmlns:a16="http://schemas.microsoft.com/office/drawing/2014/main" id="{2484E789-83D5-F44C-322D-F659FFB09F04}"/>
                </a:ext>
              </a:extLst>
            </p:cNvPr>
            <p:cNvCxnSpPr>
              <a:cxnSpLocks/>
            </p:cNvCxnSpPr>
            <p:nvPr/>
          </p:nvCxnSpPr>
          <p:spPr>
            <a:xfrm flipV="1">
              <a:off x="573852" y="3128704"/>
              <a:ext cx="0" cy="26211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الإصحاح الأول: دانيال لا يساوم، ويمتنع عن طعام الملك وشرابه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249347" y="1509576"/>
            <a:ext cx="280268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605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561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5DDDF"/>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038169" y="1198422"/>
            <a:ext cx="371008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556 ق.م</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موت</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74762" y="1419720"/>
            <a:ext cx="312482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حصار</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534876" y="1424615"/>
            <a:ext cx="306374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بيلشاصر</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بابل</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820693" y="1404924"/>
            <a:ext cx="3442445"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يصبح ملكاً</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135620" y="1437985"/>
            <a:ext cx="302952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نبوخدنصر</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536984" y="1385496"/>
            <a:ext cx="31043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أورشليم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539 ق.م</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سقوط</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id="{CF03407D-71A0-E27D-F4BE-C85E2BF4AAC9}"/>
              </a:ext>
            </a:extLst>
          </p:cNvPr>
          <p:cNvSpPr txBox="1"/>
          <p:nvPr/>
        </p:nvSpPr>
        <p:spPr>
          <a:xfrm>
            <a:off x="498944" y="39806"/>
            <a:ext cx="11489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الله لديه رجل – الله لديه خطة</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C7210DD-63E2-71CA-15B5-FF6CD2640080}"/>
              </a:ext>
            </a:extLst>
          </p:cNvPr>
          <p:cNvSpPr txBox="1"/>
          <p:nvPr/>
        </p:nvSpPr>
        <p:spPr>
          <a:xfrm>
            <a:off x="6146451" y="5749860"/>
            <a:ext cx="5878196" cy="9787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الثقة بتدبير الله</a:t>
            </a:r>
            <a:r>
              <a:rPr kumimoji="0" lang="en-US" sz="32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في سفر دانيال</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759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5137</TotalTime>
  <Words>4457</Words>
  <Application>Microsoft Macintosh PowerPoint</Application>
  <PresentationFormat>Widescreen</PresentationFormat>
  <Paragraphs>772</Paragraphs>
  <Slides>64</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ＭＳ Ｐゴシック</vt:lpstr>
      <vt:lpstr>Arial</vt:lpstr>
      <vt:lpstr>Arial Black</vt:lpstr>
      <vt:lpstr>Calibri</vt:lpstr>
      <vt:lpstr>Times New Roman</vt:lpstr>
      <vt:lpstr>Wingdings</vt:lpstr>
      <vt:lpstr>Office Theme</vt:lpstr>
      <vt:lpstr>1_Orbit</vt:lpstr>
      <vt:lpstr>حلم دانيال: الوحوش العظيمة ومعناها</vt:lpstr>
      <vt:lpstr>PowerPoint Presentation</vt:lpstr>
      <vt:lpstr>PowerPoint Presentation</vt:lpstr>
      <vt:lpstr>PowerPoint Presentation</vt:lpstr>
      <vt:lpstr>حلم دانيال: الوحوش العظيمة ومعناها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26</cp:revision>
  <dcterms:created xsi:type="dcterms:W3CDTF">2023-03-15T01:50:35Z</dcterms:created>
  <dcterms:modified xsi:type="dcterms:W3CDTF">2024-06-13T21:10:24Z</dcterms:modified>
</cp:coreProperties>
</file>