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4" r:id="rId3"/>
    <p:sldId id="272" r:id="rId4"/>
    <p:sldId id="273" r:id="rId5"/>
    <p:sldId id="313" r:id="rId6"/>
    <p:sldId id="266" r:id="rId7"/>
    <p:sldId id="267" r:id="rId8"/>
    <p:sldId id="268" r:id="rId9"/>
    <p:sldId id="269" r:id="rId10"/>
    <p:sldId id="270" r:id="rId11"/>
    <p:sldId id="271" r:id="rId12"/>
    <p:sldId id="311" r:id="rId13"/>
    <p:sldId id="31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97DBE-C466-4708-9246-708605BFC71C}" v="56" dt="2023-03-03T04:43:43.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3280"/>
    <p:restoredTop sz="94666"/>
  </p:normalViewPr>
  <p:slideViewPr>
    <p:cSldViewPr snapToGrid="0">
      <p:cViewPr>
        <p:scale>
          <a:sx n="76" d="100"/>
          <a:sy n="76" d="100"/>
        </p:scale>
        <p:origin x="-416" y="204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D38EB-2207-1748-BAAA-73F51976A664}" type="datetimeFigureOut">
              <a:rPr lang="en-US" smtClean="0"/>
              <a:t>6/13/24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73E1-159D-A74A-827A-2D3D4BB46F8D}" type="slidenum">
              <a:rPr lang="en-US" smtClean="0"/>
              <a:t>‹#›</a:t>
            </a:fld>
            <a:endParaRPr lang="en-US"/>
          </a:p>
        </p:txBody>
      </p:sp>
    </p:spTree>
    <p:extLst>
      <p:ext uri="{BB962C8B-B14F-4D97-AF65-F5344CB8AC3E}">
        <p14:creationId xmlns:p14="http://schemas.microsoft.com/office/powerpoint/2010/main" val="334797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CA55-E1A2-0EC4-67E9-2304C6913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7FCB5DA-0142-88A8-7992-2C2B52FEE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E11C55D-06DC-F1CC-4D99-386178189992}"/>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5" name="Footer Placeholder 4">
            <a:extLst>
              <a:ext uri="{FF2B5EF4-FFF2-40B4-BE49-F238E27FC236}">
                <a16:creationId xmlns:a16="http://schemas.microsoft.com/office/drawing/2014/main" id="{2B0CB16E-6761-516D-963A-6F547E36DB0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7C02521-752B-689D-43B8-34E5E567EE87}"/>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65817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D7B8-B954-5976-B37C-9E265DEC87FC}"/>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8575A09-7EB1-00EC-9401-2597D341FA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B36DA3A-F83F-7F76-C139-AD9E2E62C38B}"/>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5" name="Footer Placeholder 4">
            <a:extLst>
              <a:ext uri="{FF2B5EF4-FFF2-40B4-BE49-F238E27FC236}">
                <a16:creationId xmlns:a16="http://schemas.microsoft.com/office/drawing/2014/main" id="{5CDF34DD-371B-30A2-ABCD-6EB95909D03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EA6E515-94D0-6433-610F-E1DC2F159B4D}"/>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5014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0FD9A-4A3B-C0E3-8529-3CFC33EA75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08A63C0-F3CC-F3B8-D90A-5930F4E0D0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EB416F6-1E03-0DA8-5FF3-D2622EF542AC}"/>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5" name="Footer Placeholder 4">
            <a:extLst>
              <a:ext uri="{FF2B5EF4-FFF2-40B4-BE49-F238E27FC236}">
                <a16:creationId xmlns:a16="http://schemas.microsoft.com/office/drawing/2014/main" id="{8232F654-5E04-4FA4-881E-8A55D26775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8CD5285-1E11-1F5B-AA53-41E833CB08A9}"/>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42295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766100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5800627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120042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014782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108082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887649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09112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808845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1B9A-A9C9-D9C0-191F-78029D39F13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EE442CD-7A21-6F50-3D9E-CDD6682EDC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1B41C65-B693-EF76-D2C5-1FBD0058DF44}"/>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5" name="Footer Placeholder 4">
            <a:extLst>
              <a:ext uri="{FF2B5EF4-FFF2-40B4-BE49-F238E27FC236}">
                <a16:creationId xmlns:a16="http://schemas.microsoft.com/office/drawing/2014/main" id="{DF52FBEA-942E-EED2-051B-6BD97ADFE38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8D376AC-97F0-81DB-7FEC-72ED98A14BA7}"/>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87386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0190037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055293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604793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55DD-AAAD-B435-76AE-20408AA7E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F39D9E3-BBD9-AD70-9033-8204D29EEA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08A95E-6C32-CC21-B50E-DA5A5BE4386D}"/>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5" name="Footer Placeholder 4">
            <a:extLst>
              <a:ext uri="{FF2B5EF4-FFF2-40B4-BE49-F238E27FC236}">
                <a16:creationId xmlns:a16="http://schemas.microsoft.com/office/drawing/2014/main" id="{EC80261C-1B2F-A013-D390-04F50A95144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733A388-44D2-0BA2-8580-6C0D9FB0AAF8}"/>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91350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FBBE-284C-1E4A-EB1A-C42C2DCBD84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FE80B52-88CD-DED3-2EFD-FA490E148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00D2CD6-5703-0B3C-AF01-311CC1428B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7E93614-382C-817C-4656-C477A5725B5A}"/>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6" name="Footer Placeholder 5">
            <a:extLst>
              <a:ext uri="{FF2B5EF4-FFF2-40B4-BE49-F238E27FC236}">
                <a16:creationId xmlns:a16="http://schemas.microsoft.com/office/drawing/2014/main" id="{841A735F-4885-B6BB-0490-086CA67ADBB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E6814C4-DBFA-04A3-A5E0-60235BDC27F1}"/>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29282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11BB-1596-5C36-B22E-DDD885FD36EA}"/>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E88C4C3-64E1-5F86-B0BF-EDBD8B11E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F51B0A-9D8C-5471-B6B1-97321A4BA1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999F4E0-3221-758B-4541-6D06A8BA2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DB039-3E31-F170-FCAD-30841C4C9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BDA6B59-E618-C1EF-B3D8-374CBB337D7A}"/>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8" name="Footer Placeholder 7">
            <a:extLst>
              <a:ext uri="{FF2B5EF4-FFF2-40B4-BE49-F238E27FC236}">
                <a16:creationId xmlns:a16="http://schemas.microsoft.com/office/drawing/2014/main" id="{B7E902AE-6885-F3C4-3592-13AF86549F1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5AC2FA91-37CD-3FE1-D913-3E127CC81B4E}"/>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41483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A357-9512-4679-9F46-66EE77A66E44}"/>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11C5B5A-8AEE-5164-FCBE-81821B1D82CA}"/>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4" name="Footer Placeholder 3">
            <a:extLst>
              <a:ext uri="{FF2B5EF4-FFF2-40B4-BE49-F238E27FC236}">
                <a16:creationId xmlns:a16="http://schemas.microsoft.com/office/drawing/2014/main" id="{06472F50-19EE-F3DC-E829-9F0F24954777}"/>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7AAB6839-D349-199D-CA4B-BCFA4E6EE31B}"/>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58761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7AD1A-5426-F925-16AA-7711BB246A5F}"/>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3" name="Footer Placeholder 2">
            <a:extLst>
              <a:ext uri="{FF2B5EF4-FFF2-40B4-BE49-F238E27FC236}">
                <a16:creationId xmlns:a16="http://schemas.microsoft.com/office/drawing/2014/main" id="{49AF7FDE-64AC-9655-4585-B431020168F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327C5895-7587-475C-B55D-2AB080435BD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3393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55ED-C62D-9CC9-F1D3-05639F5B2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49642990-C69B-5F56-BB45-75B4C98A27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A8AD68E-39F2-D9BD-CCCC-0102A89C9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84046-2415-B92E-1B78-C785DB2A2DDA}"/>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6" name="Footer Placeholder 5">
            <a:extLst>
              <a:ext uri="{FF2B5EF4-FFF2-40B4-BE49-F238E27FC236}">
                <a16:creationId xmlns:a16="http://schemas.microsoft.com/office/drawing/2014/main" id="{2FA0CBFE-D576-2115-FEB4-3A6A22F78E8B}"/>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B6F6C76-25AD-E5EA-F837-CD9BFA112D4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39405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2CEF-127D-F20D-63B1-DC1614FCD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7EA9212-8390-E651-E022-70DFA08F5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04A2C586-E87C-58B7-3FBC-9D1E32A6A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B89C3-DA09-180A-B4F4-8445103CA4A9}"/>
              </a:ext>
            </a:extLst>
          </p:cNvPr>
          <p:cNvSpPr>
            <a:spLocks noGrp="1"/>
          </p:cNvSpPr>
          <p:nvPr>
            <p:ph type="dt" sz="half" idx="10"/>
          </p:nvPr>
        </p:nvSpPr>
        <p:spPr/>
        <p:txBody>
          <a:bodyPr/>
          <a:lstStyle/>
          <a:p>
            <a:fld id="{7234C055-C7C9-4C56-8899-B538B5D07D51}" type="datetimeFigureOut">
              <a:rPr lang="en-SG" smtClean="0"/>
              <a:t>13/6/24</a:t>
            </a:fld>
            <a:endParaRPr lang="en-SG"/>
          </a:p>
        </p:txBody>
      </p:sp>
      <p:sp>
        <p:nvSpPr>
          <p:cNvPr id="6" name="Footer Placeholder 5">
            <a:extLst>
              <a:ext uri="{FF2B5EF4-FFF2-40B4-BE49-F238E27FC236}">
                <a16:creationId xmlns:a16="http://schemas.microsoft.com/office/drawing/2014/main" id="{9236FEB9-4714-FBA4-CD07-767380CEEAB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802675D-853F-50F2-6BED-0C17123A0B12}"/>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264919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C29FE-00E4-AB0C-9F94-787FC7043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B6D73FC-7FE4-D893-2B74-FF2DE6C99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4B65FCC-1E78-68DA-976D-844B4A7B6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C055-C7C9-4C56-8899-B538B5D07D51}" type="datetimeFigureOut">
              <a:rPr lang="en-SG" smtClean="0"/>
              <a:t>13/6/24</a:t>
            </a:fld>
            <a:endParaRPr lang="en-SG"/>
          </a:p>
        </p:txBody>
      </p:sp>
      <p:sp>
        <p:nvSpPr>
          <p:cNvPr id="5" name="Footer Placeholder 4">
            <a:extLst>
              <a:ext uri="{FF2B5EF4-FFF2-40B4-BE49-F238E27FC236}">
                <a16:creationId xmlns:a16="http://schemas.microsoft.com/office/drawing/2014/main" id="{26E1A00D-68D0-F527-3D02-FF867F6D5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8E8E47A9-07E9-3F25-DA3C-99819EE00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214693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797620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3693160" y="463973"/>
            <a:ext cx="4805680" cy="1079206"/>
          </a:xfrm>
          <a:prstGeom prst="rect">
            <a:avLst/>
          </a:prstGeom>
          <a:solidFill>
            <a:schemeClr val="bg1">
              <a:lumMod val="75000"/>
              <a:lumOff val="25000"/>
            </a:schemeClr>
          </a:solidFill>
        </p:spPr>
        <p:txBody>
          <a:bodyPr wrap="square">
            <a:spAutoFit/>
          </a:bodyPr>
          <a:lstStyle/>
          <a:p>
            <a:pPr algn="ctr">
              <a:spcAft>
                <a:spcPts val="800"/>
              </a:spcAft>
            </a:pPr>
            <a:r>
              <a:rPr lang="ar-SA" sz="2800" b="1" u="sng" dirty="0">
                <a:effectLst/>
                <a:latin typeface="Calibri" panose="020F0502020204030204" pitchFamily="34" charset="0"/>
                <a:ea typeface="Calibri" panose="020F0502020204030204" pitchFamily="34" charset="0"/>
                <a:cs typeface="Calibri" panose="020F0502020204030204" pitchFamily="34" charset="0"/>
              </a:rPr>
              <a:t>دانيال 5</a:t>
            </a:r>
            <a:r>
              <a:rPr lang="en-US" sz="2800" b="1" u="sng" dirty="0">
                <a:effectLst/>
                <a:latin typeface="Calibri" panose="020F0502020204030204" pitchFamily="34" charset="0"/>
                <a:ea typeface="Calibri" panose="020F0502020204030204" pitchFamily="34" charset="0"/>
                <a:cs typeface="Calibri" panose="020F0502020204030204" pitchFamily="34" charset="0"/>
              </a:rPr>
              <a:t> </a:t>
            </a:r>
          </a:p>
          <a:p>
            <a:pPr algn="ctr">
              <a:lnSpc>
                <a:spcPct val="115000"/>
              </a:lnSpc>
              <a:spcAft>
                <a:spcPts val="800"/>
              </a:spcAft>
            </a:pPr>
            <a:r>
              <a:rPr lang="ar-JO" sz="2800" b="1" dirty="0">
                <a:effectLst/>
                <a:latin typeface="Arial" panose="020B0604020202020204" pitchFamily="34" charset="0"/>
                <a:ea typeface="Calibri" panose="020F0502020204030204" pitchFamily="34" charset="0"/>
                <a:cs typeface="Arial" panose="020B0604020202020204" pitchFamily="34" charset="0"/>
              </a:rPr>
              <a:t>السلوك باتضاع امام الله</a:t>
            </a:r>
            <a:endParaRPr lang="en-SG"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8F1A92B-2ADB-68AF-644A-56E33190C869}"/>
              </a:ext>
            </a:extLst>
          </p:cNvPr>
          <p:cNvSpPr>
            <a:spLocks noChangeArrowheads="1"/>
          </p:cNvSpPr>
          <p:nvPr/>
        </p:nvSpPr>
        <p:spPr bwMode="auto">
          <a:xfrm>
            <a:off x="48812" y="6387401"/>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د. جيم هارملينغ</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في كنيسة الطرق المتقاطعة الدولية  سنغافورة •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الملفات بلغات عديدة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 </a:t>
            </a: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11905792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2BDAF-D654-1734-853B-77D0D4B9970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CAE34DCE-F7D4-2E8C-E3F0-EBAB9EFBAEF2}"/>
              </a:ext>
            </a:extLst>
          </p:cNvPr>
          <p:cNvSpPr txBox="1"/>
          <p:nvPr/>
        </p:nvSpPr>
        <p:spPr>
          <a:xfrm>
            <a:off x="1341120" y="720573"/>
            <a:ext cx="9509760" cy="3442033"/>
          </a:xfrm>
          <a:prstGeom prst="rect">
            <a:avLst/>
          </a:prstGeom>
          <a:noFill/>
        </p:spPr>
        <p:txBody>
          <a:bodyPr wrap="square">
            <a:spAutoFit/>
          </a:bodyPr>
          <a:lstStyle/>
          <a:p>
            <a:pPr algn="ctr">
              <a:lnSpc>
                <a:spcPct val="115000"/>
              </a:lnSpc>
              <a:spcBef>
                <a:spcPts val="1200"/>
              </a:spcBef>
            </a:pPr>
            <a:r>
              <a:rPr lang="ar-JO" sz="3200" dirty="0">
                <a:solidFill>
                  <a:schemeClr val="bg1"/>
                </a:solidFill>
                <a:effectLst/>
                <a:latin typeface="Arial" panose="020B0604020202020204" pitchFamily="34" charset="0"/>
                <a:ea typeface="Arial Unicode MS"/>
                <a:cs typeface="Arial" panose="020B0604020202020204" pitchFamily="34" charset="0"/>
              </a:rPr>
              <a:t>إذا كان الله لم يشفق على إسرائيل عندما تحداه ملوكهم، فإن حكام الأمم الأخرى لن يقفوا أيضاً عندما يفشلون في السجود له. إن إله إسرائيل الحقيقي، على عكس الآلهة الأخرى، لا يقتصر على حدود الأمم التي تعبده، فهو ينتقل إلى أراضي القوى الدنيوية ويحول ملوكهم إلى رجال خائفين ومرتعبين، يدخل في أحلامهم ويتغلب على نيرانهم، ويزيل عقلهم ويحطم أحزابهم.</a:t>
            </a:r>
            <a:endParaRPr lang="en-SG" sz="3200" dirty="0">
              <a:solidFill>
                <a:schemeClr val="bg1"/>
              </a:solidFill>
              <a:effectLst/>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32930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والملخص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1699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on a boat in front of a waterfall&#10;&#10;Description automatically generated">
            <a:extLst>
              <a:ext uri="{FF2B5EF4-FFF2-40B4-BE49-F238E27FC236}">
                <a16:creationId xmlns:a16="http://schemas.microsoft.com/office/drawing/2014/main" id="{FA06BD41-370D-E1DF-1DE0-3CA5E0EC7611}"/>
              </a:ext>
            </a:extLst>
          </p:cNvPr>
          <p:cNvPicPr>
            <a:picLocks noChangeAspect="1"/>
          </p:cNvPicPr>
          <p:nvPr/>
        </p:nvPicPr>
        <p:blipFill rotWithShape="1">
          <a:blip r:embed="rId2">
            <a:extLst>
              <a:ext uri="{28A0092B-C50C-407E-A947-70E740481C1C}">
                <a14:useLocalDpi xmlns:a14="http://schemas.microsoft.com/office/drawing/2010/main" val="0"/>
              </a:ext>
            </a:extLst>
          </a:blip>
          <a:srcRect t="12675" b="12339"/>
          <a:stretch/>
        </p:blipFill>
        <p:spPr>
          <a:xfrm>
            <a:off x="20" y="1282"/>
            <a:ext cx="12191980" cy="6856718"/>
          </a:xfrm>
          <a:prstGeom prst="rect">
            <a:avLst/>
          </a:prstGeom>
        </p:spPr>
      </p:pic>
    </p:spTree>
    <p:extLst>
      <p:ext uri="{BB962C8B-B14F-4D97-AF65-F5344CB8AC3E}">
        <p14:creationId xmlns:p14="http://schemas.microsoft.com/office/powerpoint/2010/main" val="134908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on a stage&#10;&#10;Description automatically generated with medium confidence">
            <a:extLst>
              <a:ext uri="{FF2B5EF4-FFF2-40B4-BE49-F238E27FC236}">
                <a16:creationId xmlns:a16="http://schemas.microsoft.com/office/drawing/2014/main" id="{F765AA3C-8983-AD16-1760-3615246D2E42}"/>
              </a:ext>
            </a:extLst>
          </p:cNvPr>
          <p:cNvPicPr>
            <a:picLocks noChangeAspect="1"/>
          </p:cNvPicPr>
          <p:nvPr/>
        </p:nvPicPr>
        <p:blipFill rotWithShape="1">
          <a:blip r:embed="rId2">
            <a:extLst>
              <a:ext uri="{28A0092B-C50C-407E-A947-70E740481C1C}">
                <a14:useLocalDpi xmlns:a14="http://schemas.microsoft.com/office/drawing/2010/main" val="0"/>
              </a:ext>
            </a:extLst>
          </a:blip>
          <a:srcRect t="23271" b="1743"/>
          <a:stretch/>
        </p:blipFill>
        <p:spPr>
          <a:xfrm>
            <a:off x="20" y="1282"/>
            <a:ext cx="12191980" cy="6856718"/>
          </a:xfrm>
          <a:prstGeom prst="rect">
            <a:avLst/>
          </a:prstGeom>
        </p:spPr>
      </p:pic>
    </p:spTree>
    <p:extLst>
      <p:ext uri="{BB962C8B-B14F-4D97-AF65-F5344CB8AC3E}">
        <p14:creationId xmlns:p14="http://schemas.microsoft.com/office/powerpoint/2010/main" val="240073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8" b="18779"/>
          <a:stretch/>
        </p:blipFill>
        <p:spPr>
          <a:xfrm>
            <a:off x="-1504" y="1282"/>
            <a:ext cx="12191980" cy="5950067"/>
          </a:xfrm>
          <a:prstGeom prst="rect">
            <a:avLst/>
          </a:prstGeom>
        </p:spPr>
      </p:pic>
      <p:sp>
        <p:nvSpPr>
          <p:cNvPr id="4" name="Rectangle 3">
            <a:extLst>
              <a:ext uri="{FF2B5EF4-FFF2-40B4-BE49-F238E27FC236}">
                <a16:creationId xmlns:a16="http://schemas.microsoft.com/office/drawing/2014/main" id="{8DBC64BD-A299-EED2-7D92-8F381C04F2F3}"/>
              </a:ext>
            </a:extLst>
          </p:cNvPr>
          <p:cNvSpPr>
            <a:spLocks noChangeArrowheads="1"/>
          </p:cNvSpPr>
          <p:nvPr/>
        </p:nvSpPr>
        <p:spPr bwMode="auto">
          <a:xfrm>
            <a:off x="2262751" y="6096254"/>
            <a:ext cx="7061813" cy="479418"/>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الثقة بتدبير الله في سفر دانيال</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4EFBA5C4-6CCC-7FD1-2083-9E873056AB1F}"/>
              </a:ext>
            </a:extLst>
          </p:cNvPr>
          <p:cNvSpPr>
            <a:spLocks noChangeArrowheads="1"/>
          </p:cNvSpPr>
          <p:nvPr/>
        </p:nvSpPr>
        <p:spPr bwMode="auto">
          <a:xfrm>
            <a:off x="8191041" y="1608464"/>
            <a:ext cx="2528371" cy="38558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دانيال 1</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1ADF55A4-6591-0E28-ABBF-86ECE3E1BC14}"/>
              </a:ext>
            </a:extLst>
          </p:cNvPr>
          <p:cNvSpPr>
            <a:spLocks noChangeArrowheads="1"/>
          </p:cNvSpPr>
          <p:nvPr/>
        </p:nvSpPr>
        <p:spPr bwMode="auto">
          <a:xfrm>
            <a:off x="0" y="-35386"/>
            <a:ext cx="12190475" cy="97303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الله رجلاً يمتلك الله خطة</a:t>
            </a:r>
            <a:endParaRPr kumimoji="0" lang="en-US"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925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3693160" y="463973"/>
            <a:ext cx="4805680" cy="1092222"/>
          </a:xfrm>
          <a:prstGeom prst="rect">
            <a:avLst/>
          </a:prstGeom>
          <a:solidFill>
            <a:schemeClr val="bg1">
              <a:lumMod val="75000"/>
              <a:lumOff val="25000"/>
            </a:schemeClr>
          </a:solidFill>
        </p:spPr>
        <p:txBody>
          <a:bodyPr wrap="square">
            <a:spAutoFit/>
          </a:bodyPr>
          <a:lstStyle/>
          <a:p>
            <a:pPr algn="ctr">
              <a:spcAft>
                <a:spcPts val="800"/>
              </a:spcAft>
            </a:pPr>
            <a:r>
              <a:rPr lang="ar-JO" sz="2800" b="1" u="sng" dirty="0">
                <a:effectLst/>
                <a:latin typeface="Arial" panose="020B0604020202020204" pitchFamily="34" charset="0"/>
                <a:ea typeface="Calibri" panose="020F0502020204030204" pitchFamily="34" charset="0"/>
                <a:cs typeface="Arial" panose="020B0604020202020204" pitchFamily="34" charset="0"/>
              </a:rPr>
              <a:t>رسالة دانيال</a:t>
            </a:r>
            <a:endParaRPr lang="en-US" sz="2800" b="1" u="sng"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800" b="1" dirty="0">
                <a:effectLst/>
                <a:latin typeface="Arial" panose="020B0604020202020204" pitchFamily="34" charset="0"/>
                <a:ea typeface="Calibri" panose="020F0502020204030204" pitchFamily="34" charset="0"/>
                <a:cs typeface="Arial" panose="020B0604020202020204" pitchFamily="34" charset="0"/>
              </a:rPr>
              <a:t>السلوك باتضاع امام الله</a:t>
            </a:r>
            <a:endParaRPr lang="en-SG"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B79F8E4-AFF5-5996-A756-EFA5AB89822B}"/>
              </a:ext>
            </a:extLst>
          </p:cNvPr>
          <p:cNvSpPr txBox="1"/>
          <p:nvPr/>
        </p:nvSpPr>
        <p:spPr>
          <a:xfrm>
            <a:off x="3048000" y="1424441"/>
            <a:ext cx="6096000" cy="558743"/>
          </a:xfrm>
          <a:prstGeom prst="rect">
            <a:avLst/>
          </a:prstGeom>
          <a:noFill/>
        </p:spPr>
        <p:txBody>
          <a:bodyPr wrap="square">
            <a:spAutoFit/>
          </a:bodyPr>
          <a:lstStyle/>
          <a:p>
            <a:pPr algn="ctr">
              <a:lnSpc>
                <a:spcPct val="115000"/>
              </a:lnSpc>
              <a:spcAft>
                <a:spcPts val="800"/>
              </a:spcAft>
            </a:pPr>
            <a:r>
              <a:rPr lang="ar-JO"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دانيال 5</a:t>
            </a:r>
            <a:endParaRPr lang="en-SG"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61245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ken Chain Vector Art, Icons, and Graphics for Free Download">
            <a:extLst>
              <a:ext uri="{FF2B5EF4-FFF2-40B4-BE49-F238E27FC236}">
                <a16:creationId xmlns:a16="http://schemas.microsoft.com/office/drawing/2014/main" id="{DE1C59C7-F15D-452D-B432-A1F639816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591" y="4503230"/>
            <a:ext cx="7100818" cy="2354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95E0D0-9F77-A18B-F0CA-8EE78BFF9F19}"/>
              </a:ext>
            </a:extLst>
          </p:cNvPr>
          <p:cNvSpPr txBox="1"/>
          <p:nvPr/>
        </p:nvSpPr>
        <p:spPr>
          <a:xfrm>
            <a:off x="1010920" y="597785"/>
            <a:ext cx="10170160" cy="4087081"/>
          </a:xfrm>
          <a:prstGeom prst="rect">
            <a:avLst/>
          </a:prstGeom>
          <a:noFill/>
        </p:spPr>
        <p:txBody>
          <a:bodyPr wrap="square">
            <a:spAutoFit/>
          </a:bodyPr>
          <a:lstStyle/>
          <a:p>
            <a:pPr lvl="3">
              <a:lnSpc>
                <a:spcPct val="115000"/>
              </a:lnSpc>
            </a:pPr>
            <a:r>
              <a:rPr lang="en-SG"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ar-JO"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الحكام البابليون</a:t>
            </a:r>
            <a:r>
              <a:rPr lang="en-SG"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SG" sz="3200" b="1" dirty="0">
              <a:effectLst/>
              <a:latin typeface="Arial" panose="020B0604020202020204" pitchFamily="34" charset="0"/>
              <a:ea typeface="Times New Roman" panose="02020603050405020304" pitchFamily="18" charset="0"/>
              <a:cs typeface="Arial" panose="020B0604020202020204" pitchFamily="34" charset="0"/>
            </a:endParaRPr>
          </a:p>
          <a:p>
            <a:pPr lvl="3" algn="r" rtl="1">
              <a:lnSpc>
                <a:spcPct val="115000"/>
              </a:lnSpc>
            </a:pPr>
            <a:r>
              <a:rPr lang="ar-JO" sz="2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نبوخدنصر = 43 سنة</a:t>
            </a:r>
          </a:p>
          <a:p>
            <a:pPr lvl="3" algn="r" rtl="1">
              <a:lnSpc>
                <a:spcPct val="115000"/>
              </a:lnSpc>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أويل-مرودخ (2 مل 25: 27-30، إر 52: 31-34) = سنتين</a:t>
            </a:r>
          </a:p>
          <a:p>
            <a:pPr lvl="3" algn="r" rtl="1">
              <a:lnSpc>
                <a:spcPct val="115000"/>
              </a:lnSpc>
            </a:pPr>
            <a:r>
              <a:rPr lang="ar-JO"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أميل-مردوخ = تم قتله</a:t>
            </a:r>
          </a:p>
          <a:p>
            <a:pPr lvl="3" algn="r" rtl="1">
              <a:lnSpc>
                <a:spcPct val="115000"/>
              </a:lnSpc>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نرجل-شرآصر (إرميا 39: 3، 13) = 4 سنوات</a:t>
            </a:r>
          </a:p>
          <a:p>
            <a:pPr lvl="3" algn="r" rtl="1">
              <a:lnSpc>
                <a:spcPct val="115000"/>
              </a:lnSpc>
            </a:pPr>
            <a:r>
              <a:rPr lang="ar-JO"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لبشي – مردوخ = سنة واحدة</a:t>
            </a:r>
          </a:p>
          <a:p>
            <a:pPr lvl="3" algn="r" rtl="1">
              <a:lnSpc>
                <a:spcPct val="115000"/>
              </a:lnSpc>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نبونايدس = 17 سنة</a:t>
            </a:r>
          </a:p>
          <a:p>
            <a:pPr lvl="3" algn="r" rtl="1">
              <a:lnSpc>
                <a:spcPct val="115000"/>
              </a:lnSpc>
            </a:pPr>
            <a:r>
              <a:rPr lang="ar-JO"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بلشاصر</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434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802640" y="1165013"/>
            <a:ext cx="7350760" cy="558743"/>
          </a:xfrm>
          <a:prstGeom prst="rect">
            <a:avLst/>
          </a:prstGeom>
          <a:solidFill>
            <a:schemeClr val="bg1">
              <a:lumMod val="75000"/>
              <a:lumOff val="25000"/>
            </a:schemeClr>
          </a:solidFill>
        </p:spPr>
        <p:txBody>
          <a:bodyPr wrap="square">
            <a:spAutoFit/>
          </a:bodyPr>
          <a:lstStyle/>
          <a:p>
            <a:pPr algn="r" rtl="1">
              <a:lnSpc>
                <a:spcPct val="115000"/>
              </a:lnSpc>
              <a:spcBef>
                <a:spcPts val="1200"/>
              </a:spcBef>
              <a:spcAft>
                <a:spcPts val="800"/>
              </a:spcAft>
            </a:pPr>
            <a:r>
              <a:rPr lang="ar-JO" sz="2800" b="1" dirty="0">
                <a:latin typeface="Arial" panose="020B0604020202020204" pitchFamily="34" charset="0"/>
                <a:ea typeface="Calibri" panose="020F0502020204030204" pitchFamily="34" charset="0"/>
                <a:cs typeface="Arial" panose="020B0604020202020204" pitchFamily="34" charset="0"/>
              </a:rPr>
              <a:t>الأزمة: يؤدي الكبرياء إلى الدمار </a:t>
            </a:r>
            <a:r>
              <a:rPr lang="ar-JO" sz="2800" dirty="0">
                <a:latin typeface="Arial" panose="020B0604020202020204" pitchFamily="34" charset="0"/>
                <a:ea typeface="Calibri" panose="020F0502020204030204" pitchFamily="34" charset="0"/>
                <a:cs typeface="Arial" panose="020B0604020202020204" pitchFamily="34" charset="0"/>
              </a:rPr>
              <a:t>(5: 1-12)</a:t>
            </a:r>
            <a:endParaRPr lang="en-SG"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5E406B-18FC-440A-FC9C-17D5C4D8A0DF}"/>
              </a:ext>
            </a:extLst>
          </p:cNvPr>
          <p:cNvSpPr txBox="1"/>
          <p:nvPr/>
        </p:nvSpPr>
        <p:spPr>
          <a:xfrm>
            <a:off x="1402080" y="2010602"/>
            <a:ext cx="4328160" cy="556434"/>
          </a:xfrm>
          <a:prstGeom prst="rect">
            <a:avLst/>
          </a:prstGeom>
          <a:solidFill>
            <a:schemeClr val="tx1"/>
          </a:solidFill>
        </p:spPr>
        <p:txBody>
          <a:bodyPr wrap="square">
            <a:spAutoFit/>
          </a:bodyPr>
          <a:lstStyle/>
          <a:p>
            <a:pPr marL="342900" lvl="0" indent="-342900" algn="r" rtl="1">
              <a:lnSpc>
                <a:spcPct val="115000"/>
              </a:lnSpc>
              <a:spcBef>
                <a:spcPts val="500"/>
              </a:spcBef>
              <a:buFont typeface="Symbol" panose="05050102010706020507" pitchFamily="18" charset="2"/>
              <a:buChar char=""/>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يعميك الكبرياء عن الواقع</a:t>
            </a:r>
            <a:endParaRPr lang="en-SG"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5E0DD282-B619-6B5A-57EE-BFBAFB143274}"/>
              </a:ext>
            </a:extLst>
          </p:cNvPr>
          <p:cNvSpPr txBox="1"/>
          <p:nvPr/>
        </p:nvSpPr>
        <p:spPr>
          <a:xfrm>
            <a:off x="1402080" y="2742122"/>
            <a:ext cx="4328160" cy="556434"/>
          </a:xfrm>
          <a:prstGeom prst="rect">
            <a:avLst/>
          </a:prstGeom>
          <a:solidFill>
            <a:schemeClr val="tx1"/>
          </a:solidFill>
        </p:spPr>
        <p:txBody>
          <a:bodyPr wrap="square">
            <a:spAutoFit/>
          </a:bodyPr>
          <a:lstStyle/>
          <a:p>
            <a:pPr marL="342900" lvl="0" indent="-342900" algn="r" rtl="1">
              <a:lnSpc>
                <a:spcPct val="115000"/>
              </a:lnSpc>
              <a:spcBef>
                <a:spcPts val="500"/>
              </a:spcBef>
              <a:buFont typeface="Symbol" panose="05050102010706020507" pitchFamily="18" charset="2"/>
              <a:buChar char=""/>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يكشف الكبرياء الجبن</a:t>
            </a:r>
            <a:endParaRPr lang="en-SG"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54133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Walking Humbly With God. - Graham Cooke.">
            <a:extLst>
              <a:ext uri="{FF2B5EF4-FFF2-40B4-BE49-F238E27FC236}">
                <a16:creationId xmlns:a16="http://schemas.microsoft.com/office/drawing/2014/main" id="{AB3D481A-E69A-048E-591A-57261B257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6C279B-C34C-A939-B264-06CB8C9CE03C}"/>
              </a:ext>
            </a:extLst>
          </p:cNvPr>
          <p:cNvSpPr txBox="1"/>
          <p:nvPr/>
        </p:nvSpPr>
        <p:spPr>
          <a:xfrm>
            <a:off x="802639" y="1165013"/>
            <a:ext cx="8199119" cy="558743"/>
          </a:xfrm>
          <a:prstGeom prst="rect">
            <a:avLst/>
          </a:prstGeom>
          <a:solidFill>
            <a:schemeClr val="bg1">
              <a:lumMod val="75000"/>
              <a:lumOff val="25000"/>
            </a:schemeClr>
          </a:solidFill>
        </p:spPr>
        <p:txBody>
          <a:bodyPr wrap="square">
            <a:spAutoFit/>
          </a:bodyPr>
          <a:lstStyle/>
          <a:p>
            <a:pPr marL="0" marR="0" lvl="0" indent="0" algn="r" defTabSz="914400" rtl="1" eaLnBrk="1" fontAlgn="auto" latinLnBrk="0" hangingPunct="1">
              <a:lnSpc>
                <a:spcPct val="115000"/>
              </a:lnSpc>
              <a:spcBef>
                <a:spcPts val="1200"/>
              </a:spcBef>
              <a:spcAft>
                <a:spcPts val="800"/>
              </a:spcAft>
              <a:buClrTx/>
              <a:buSzTx/>
              <a:buFontTx/>
              <a:buNone/>
              <a:tabLst/>
              <a:defRPr/>
            </a:pPr>
            <a:r>
              <a:rPr kumimoji="0" lang="ar-JO"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الأزمة: يؤدي الكبرياء إلى الدمار </a:t>
            </a:r>
            <a:r>
              <a:rPr kumimoji="0" lang="ar-JO"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(5: 1-12)</a:t>
            </a:r>
            <a:endParaRPr kumimoji="0" lang="en-SG" sz="2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5B64B8B6-1828-DD5F-1C20-9FBB1F609EDD}"/>
              </a:ext>
            </a:extLst>
          </p:cNvPr>
          <p:cNvSpPr txBox="1"/>
          <p:nvPr/>
        </p:nvSpPr>
        <p:spPr>
          <a:xfrm>
            <a:off x="802640" y="1808799"/>
            <a:ext cx="8199120" cy="547650"/>
          </a:xfrm>
          <a:prstGeom prst="rect">
            <a:avLst/>
          </a:prstGeom>
          <a:solidFill>
            <a:schemeClr val="bg1">
              <a:lumMod val="75000"/>
              <a:lumOff val="25000"/>
            </a:schemeClr>
          </a:solidFill>
        </p:spPr>
        <p:txBody>
          <a:bodyPr wrap="square">
            <a:spAutoFit/>
          </a:bodyPr>
          <a:lstStyle/>
          <a:p>
            <a:pPr algn="r" rtl="1">
              <a:lnSpc>
                <a:spcPct val="115000"/>
              </a:lnSpc>
            </a:pPr>
            <a:r>
              <a:rPr lang="ar-JO" sz="2800" b="1" dirty="0">
                <a:latin typeface="Arial" panose="020B0604020202020204" pitchFamily="34" charset="0"/>
                <a:ea typeface="Times New Roman" panose="02020603050405020304" pitchFamily="18" charset="0"/>
                <a:cs typeface="Arial" panose="020B0604020202020204" pitchFamily="34" charset="0"/>
              </a:rPr>
              <a:t>الحل: لا تتحدى الله بإهماله أو تحديه </a:t>
            </a:r>
            <a:r>
              <a:rPr lang="ar-JO" sz="2800" dirty="0">
                <a:latin typeface="Arial" panose="020B0604020202020204" pitchFamily="34" charset="0"/>
                <a:ea typeface="Times New Roman" panose="02020603050405020304" pitchFamily="18" charset="0"/>
                <a:cs typeface="Arial" panose="020B0604020202020204" pitchFamily="34" charset="0"/>
              </a:rPr>
              <a:t>(5: 13-31)</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CBBB09C-F038-656B-B0D2-02125F34803C}"/>
              </a:ext>
            </a:extLst>
          </p:cNvPr>
          <p:cNvSpPr txBox="1"/>
          <p:nvPr/>
        </p:nvSpPr>
        <p:spPr>
          <a:xfrm>
            <a:off x="1285240" y="3150783"/>
            <a:ext cx="3616960" cy="547650"/>
          </a:xfrm>
          <a:prstGeom prst="rect">
            <a:avLst/>
          </a:prstGeom>
          <a:solidFill>
            <a:schemeClr val="tx1"/>
          </a:solidFill>
        </p:spPr>
        <p:txBody>
          <a:bodyPr wrap="square">
            <a:spAutoFit/>
          </a:bodyPr>
          <a:lstStyle/>
          <a:p>
            <a:pPr marL="342900" lvl="0" indent="-342900" algn="r" rtl="1">
              <a:lnSpc>
                <a:spcPct val="115000"/>
              </a:lnSpc>
              <a:spcBef>
                <a:spcPts val="500"/>
              </a:spcBef>
              <a:buFont typeface="Symbol" panose="05050102010706020507" pitchFamily="18" charset="2"/>
              <a:buChar char=""/>
            </a:pPr>
            <a:r>
              <a:rPr lang="ar-JO"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التبكيت على الخطية</a:t>
            </a:r>
            <a:endParaRPr lang="en-SG"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E27A20ED-32F4-43AF-3ED1-AEFE49BB2707}"/>
              </a:ext>
            </a:extLst>
          </p:cNvPr>
          <p:cNvSpPr txBox="1"/>
          <p:nvPr/>
        </p:nvSpPr>
        <p:spPr>
          <a:xfrm>
            <a:off x="1285240" y="3872666"/>
            <a:ext cx="3616960" cy="556434"/>
          </a:xfrm>
          <a:prstGeom prst="rect">
            <a:avLst/>
          </a:prstGeom>
          <a:solidFill>
            <a:schemeClr val="tx1"/>
          </a:solidFill>
        </p:spPr>
        <p:txBody>
          <a:bodyPr wrap="square">
            <a:spAutoFit/>
          </a:bodyPr>
          <a:lstStyle/>
          <a:p>
            <a:pPr marL="342900" lvl="0" indent="-342900" algn="r" rtl="1">
              <a:lnSpc>
                <a:spcPct val="115000"/>
              </a:lnSpc>
              <a:spcBef>
                <a:spcPts val="500"/>
              </a:spcBef>
              <a:buFont typeface="Symbol" panose="05050102010706020507" pitchFamily="18" charset="2"/>
              <a:buChar char=""/>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عواقب الخطية</a:t>
            </a:r>
            <a:endParaRPr lang="en-SG"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6352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3AD760-0B23-7709-9ABD-4043CA67A0E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3074" name="Picture 2" descr="Handwriting-on-the-Wall">
            <a:extLst>
              <a:ext uri="{FF2B5EF4-FFF2-40B4-BE49-F238E27FC236}">
                <a16:creationId xmlns:a16="http://schemas.microsoft.com/office/drawing/2014/main" id="{9DE22A91-7424-1B6B-421D-5C4CBDC92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071" y="998652"/>
            <a:ext cx="4722178" cy="4860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906DBA-6AB8-9202-44D6-5817914D63F2}"/>
              </a:ext>
            </a:extLst>
          </p:cNvPr>
          <p:cNvSpPr txBox="1"/>
          <p:nvPr/>
        </p:nvSpPr>
        <p:spPr>
          <a:xfrm>
            <a:off x="5927249" y="1491218"/>
            <a:ext cx="3313733" cy="622222"/>
          </a:xfrm>
          <a:prstGeom prst="rect">
            <a:avLst/>
          </a:prstGeom>
          <a:noFill/>
        </p:spPr>
        <p:txBody>
          <a:bodyPr wrap="square">
            <a:spAutoFit/>
          </a:bodyPr>
          <a:lstStyle/>
          <a:p>
            <a:pPr algn="r" rtl="1">
              <a:lnSpc>
                <a:spcPct val="115000"/>
              </a:lnSpc>
            </a:pPr>
            <a:r>
              <a:rPr lang="ar-JO" sz="3200" dirty="0">
                <a:solidFill>
                  <a:schemeClr val="bg1"/>
                </a:solidFill>
                <a:effectLst/>
                <a:latin typeface="Calibri" panose="020F0502020204030204" pitchFamily="34" charset="0"/>
                <a:ea typeface="Times New Roman" panose="02020603050405020304" pitchFamily="18" charset="0"/>
              </a:rPr>
              <a:t> = أمر مرقم</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7A3677FF-5C79-D70A-4D1E-E83AD9BB3C4C}"/>
              </a:ext>
            </a:extLst>
          </p:cNvPr>
          <p:cNvSpPr txBox="1"/>
          <p:nvPr/>
        </p:nvSpPr>
        <p:spPr>
          <a:xfrm>
            <a:off x="5927250" y="3076178"/>
            <a:ext cx="3313732" cy="622222"/>
          </a:xfrm>
          <a:prstGeom prst="rect">
            <a:avLst/>
          </a:prstGeom>
          <a:noFill/>
        </p:spPr>
        <p:txBody>
          <a:bodyPr wrap="square">
            <a:spAutoFit/>
          </a:bodyPr>
          <a:lstStyle/>
          <a:p>
            <a:pPr algn="r" rtl="1">
              <a:lnSpc>
                <a:spcPct val="115000"/>
              </a:lnSpc>
            </a:pPr>
            <a:r>
              <a:rPr lang="ar-JO" sz="3200" dirty="0">
                <a:solidFill>
                  <a:schemeClr val="bg1"/>
                </a:solidFill>
                <a:effectLst/>
                <a:latin typeface="Calibri" panose="020F0502020204030204" pitchFamily="34" charset="0"/>
                <a:ea typeface="Times New Roman" panose="02020603050405020304" pitchFamily="18" charset="0"/>
              </a:rPr>
              <a:t>= أمر موزون</a:t>
            </a:r>
            <a:r>
              <a:rPr lang="en-SG" sz="3200" dirty="0">
                <a:solidFill>
                  <a:schemeClr val="bg1"/>
                </a:solidFill>
                <a:effectLst/>
                <a:latin typeface="Calibri" panose="020F0502020204030204" pitchFamily="34" charset="0"/>
                <a:ea typeface="Times New Roman" panose="02020603050405020304" pitchFamily="18" charset="0"/>
              </a:rPr>
              <a:t>=</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41A2EEB-1F2C-F3CD-B7B5-AC486565E240}"/>
              </a:ext>
            </a:extLst>
          </p:cNvPr>
          <p:cNvSpPr txBox="1"/>
          <p:nvPr/>
        </p:nvSpPr>
        <p:spPr>
          <a:xfrm>
            <a:off x="5927250" y="4681458"/>
            <a:ext cx="3507696" cy="612732"/>
          </a:xfrm>
          <a:prstGeom prst="rect">
            <a:avLst/>
          </a:prstGeom>
          <a:noFill/>
        </p:spPr>
        <p:txBody>
          <a:bodyPr wrap="square">
            <a:spAutoFit/>
          </a:bodyPr>
          <a:lstStyle/>
          <a:p>
            <a:pPr algn="r" rtl="1">
              <a:lnSpc>
                <a:spcPct val="115000"/>
              </a:lnSpc>
            </a:pPr>
            <a:r>
              <a:rPr lang="ar-JO" sz="3200" dirty="0">
                <a:solidFill>
                  <a:schemeClr val="bg1"/>
                </a:solidFill>
                <a:latin typeface="Calibri" panose="020F0502020204030204" pitchFamily="34" charset="0"/>
                <a:ea typeface="Times New Roman" panose="02020603050405020304" pitchFamily="18" charset="0"/>
              </a:rPr>
              <a:t> = شيء مكسور ومنقسم</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046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267</Words>
  <Application>Microsoft Macintosh PowerPoint</Application>
  <PresentationFormat>Widescreen</PresentationFormat>
  <Paragraphs>33</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ＭＳ Ｐゴシック</vt:lpstr>
      <vt:lpstr>Arial</vt:lpstr>
      <vt:lpstr>Calibri</vt:lpstr>
      <vt:lpstr>Calibri Light</vt:lpstr>
      <vt:lpstr>Symbol</vt:lpstr>
      <vt:lpstr>Times New Roman</vt:lpstr>
      <vt:lpstr>Wingdings</vt:lpstr>
      <vt:lpstr>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4</cp:revision>
  <dcterms:created xsi:type="dcterms:W3CDTF">2023-03-02T10:34:47Z</dcterms:created>
  <dcterms:modified xsi:type="dcterms:W3CDTF">2024-06-13T20:58:01Z</dcterms:modified>
</cp:coreProperties>
</file>