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76" r:id="rId2"/>
  </p:sldMasterIdLst>
  <p:notesMasterIdLst>
    <p:notesMasterId r:id="rId42"/>
  </p:notesMasterIdLst>
  <p:handoutMasterIdLst>
    <p:handoutMasterId r:id="rId43"/>
  </p:handoutMasterIdLst>
  <p:sldIdLst>
    <p:sldId id="321" r:id="rId3"/>
    <p:sldId id="275" r:id="rId4"/>
    <p:sldId id="276" r:id="rId5"/>
    <p:sldId id="284" r:id="rId6"/>
    <p:sldId id="274" r:id="rId7"/>
    <p:sldId id="286" r:id="rId8"/>
    <p:sldId id="287" r:id="rId9"/>
    <p:sldId id="288" r:id="rId10"/>
    <p:sldId id="307" r:id="rId11"/>
    <p:sldId id="291" r:id="rId12"/>
    <p:sldId id="308" r:id="rId13"/>
    <p:sldId id="309" r:id="rId14"/>
    <p:sldId id="292" r:id="rId15"/>
    <p:sldId id="293" r:id="rId16"/>
    <p:sldId id="294" r:id="rId17"/>
    <p:sldId id="296" r:id="rId18"/>
    <p:sldId id="310" r:id="rId19"/>
    <p:sldId id="312" r:id="rId20"/>
    <p:sldId id="297" r:id="rId21"/>
    <p:sldId id="289" r:id="rId22"/>
    <p:sldId id="313" r:id="rId23"/>
    <p:sldId id="295" r:id="rId24"/>
    <p:sldId id="314" r:id="rId25"/>
    <p:sldId id="298" r:id="rId26"/>
    <p:sldId id="299" r:id="rId27"/>
    <p:sldId id="290" r:id="rId28"/>
    <p:sldId id="301" r:id="rId29"/>
    <p:sldId id="300" r:id="rId30"/>
    <p:sldId id="315" r:id="rId31"/>
    <p:sldId id="304" r:id="rId32"/>
    <p:sldId id="316" r:id="rId33"/>
    <p:sldId id="317" r:id="rId34"/>
    <p:sldId id="305" r:id="rId35"/>
    <p:sldId id="318" r:id="rId36"/>
    <p:sldId id="320" r:id="rId37"/>
    <p:sldId id="306" r:id="rId38"/>
    <p:sldId id="319" r:id="rId39"/>
    <p:sldId id="311" r:id="rId40"/>
    <p:sldId id="32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F3526"/>
    <a:srgbClr val="454C23"/>
    <a:srgbClr val="111906"/>
    <a:srgbClr val="9A8761"/>
    <a:srgbClr val="6D6E26"/>
    <a:srgbClr val="181C19"/>
    <a:srgbClr val="000000"/>
    <a:srgbClr val="2F2219"/>
    <a:srgbClr val="DFC8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31" autoAdjust="0"/>
    <p:restoredTop sz="83206" autoAdjust="0"/>
  </p:normalViewPr>
  <p:slideViewPr>
    <p:cSldViewPr snapToGrid="0">
      <p:cViewPr>
        <p:scale>
          <a:sx n="77" d="100"/>
          <a:sy n="77" d="100"/>
        </p:scale>
        <p:origin x="832" y="1296"/>
      </p:cViewPr>
      <p:guideLst/>
    </p:cSldViewPr>
  </p:slideViewPr>
  <p:notesTextViewPr>
    <p:cViewPr>
      <p:scale>
        <a:sx n="100" d="100"/>
        <a:sy n="100" d="100"/>
      </p:scale>
      <p:origin x="0" y="0"/>
    </p:cViewPr>
  </p:notesTextViewPr>
  <p:sorterViewPr>
    <p:cViewPr>
      <p:scale>
        <a:sx n="100" d="100"/>
        <a:sy n="100" d="100"/>
      </p:scale>
      <p:origin x="0" y="-7752"/>
    </p:cViewPr>
  </p:sorter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50529AD-5953-7EF4-F1D1-CDF2F87430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E82E955-461F-7202-12DD-D20F1AC6B3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86612B-7D56-4E65-B182-FB9B6639F077}" type="datetimeFigureOut">
              <a:rPr lang="en-US" smtClean="0"/>
              <a:t>6/13/24</a:t>
            </a:fld>
            <a:endParaRPr lang="en-US"/>
          </a:p>
        </p:txBody>
      </p:sp>
      <p:sp>
        <p:nvSpPr>
          <p:cNvPr id="4" name="Footer Placeholder 3">
            <a:extLst>
              <a:ext uri="{FF2B5EF4-FFF2-40B4-BE49-F238E27FC236}">
                <a16:creationId xmlns:a16="http://schemas.microsoft.com/office/drawing/2014/main" id="{3B488B9B-F396-26F6-D921-23EA7801D5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5CB6493-FCA3-6945-9C92-12E90407B3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F1A105-7E7F-4E9D-8983-D9DFF5B481A4}" type="slidenum">
              <a:rPr lang="en-US" smtClean="0"/>
              <a:t>‹#›</a:t>
            </a:fld>
            <a:endParaRPr lang="en-US"/>
          </a:p>
        </p:txBody>
      </p:sp>
    </p:spTree>
    <p:extLst>
      <p:ext uri="{BB962C8B-B14F-4D97-AF65-F5344CB8AC3E}">
        <p14:creationId xmlns:p14="http://schemas.microsoft.com/office/powerpoint/2010/main" val="2347165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285206" y="243348"/>
            <a:ext cx="2287587" cy="128676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94967" y="1755058"/>
            <a:ext cx="6282813" cy="624594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82FAF9-0F57-42E0-8A1E-9C5E0948535C}" type="slidenum">
              <a:rPr lang="en-US" smtClean="0"/>
              <a:t>‹#›</a:t>
            </a:fld>
            <a:endParaRPr lang="en-US"/>
          </a:p>
        </p:txBody>
      </p:sp>
    </p:spTree>
    <p:extLst>
      <p:ext uri="{BB962C8B-B14F-4D97-AF65-F5344CB8AC3E}">
        <p14:creationId xmlns:p14="http://schemas.microsoft.com/office/powerpoint/2010/main" val="4131734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p:txBody>
          <a:bodyPr/>
          <a:lstStyle/>
          <a:p>
            <a:r>
              <a:rPr lang="en-US" sz="1600" dirty="0"/>
              <a:t>So, as we look at Daniel chapter four today, </a:t>
            </a:r>
          </a:p>
          <a:p>
            <a:r>
              <a:rPr lang="en-US" sz="1600" dirty="0"/>
              <a:t>  The first thing we notice is that this is not </a:t>
            </a:r>
          </a:p>
          <a:p>
            <a:r>
              <a:rPr lang="en-US" sz="1600" dirty="0"/>
              <a:t>     just another hero or legend story </a:t>
            </a:r>
          </a:p>
          <a:p>
            <a:endParaRPr lang="en-US" sz="1600" dirty="0"/>
          </a:p>
          <a:p>
            <a:r>
              <a:rPr lang="en-US" sz="1600" dirty="0"/>
              <a:t>This is a story about King Nebuchadnezzar. </a:t>
            </a:r>
          </a:p>
          <a:p>
            <a:r>
              <a:rPr lang="en-US" sz="1600" dirty="0"/>
              <a:t>   That is why this sermon is called Nebuchadnezzar’s Journey.</a:t>
            </a:r>
          </a:p>
          <a:p>
            <a:endParaRPr lang="en-US" sz="1600" dirty="0"/>
          </a:p>
          <a:p>
            <a:r>
              <a:rPr lang="en-US" sz="1600" dirty="0"/>
              <a:t>But King Nebuchadnezzar’s journey didn’t start in chapter four.  </a:t>
            </a:r>
          </a:p>
          <a:p>
            <a:r>
              <a:rPr lang="en-US" sz="1600" dirty="0"/>
              <a:t>  Instead, chapter four is the culmination of his story.</a:t>
            </a:r>
          </a:p>
          <a:p>
            <a:endParaRPr lang="en-US" sz="1600" dirty="0"/>
          </a:p>
          <a:p>
            <a:r>
              <a:rPr lang="en-US" sz="1600" dirty="0"/>
              <a:t>Chapter four is the season finale of a four-part drama. </a:t>
            </a:r>
          </a:p>
          <a:p>
            <a:r>
              <a:rPr lang="en-US" sz="1600" dirty="0"/>
              <a:t>  that tells the story of King Nebuchadnezzar's journey </a:t>
            </a:r>
          </a:p>
          <a:p>
            <a:r>
              <a:rPr lang="en-US" sz="1600" dirty="0"/>
              <a:t>       to learn the truth about the most high God</a:t>
            </a:r>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1</a:t>
            </a:fld>
            <a:endParaRPr lang="en-US"/>
          </a:p>
        </p:txBody>
      </p:sp>
    </p:spTree>
    <p:extLst>
      <p:ext uri="{BB962C8B-B14F-4D97-AF65-F5344CB8AC3E}">
        <p14:creationId xmlns:p14="http://schemas.microsoft.com/office/powerpoint/2010/main" val="1877831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7"/>
            <a:ext cx="6282813" cy="6930155"/>
          </a:xfrm>
        </p:spPr>
        <p:txBody>
          <a:bodyPr/>
          <a:lstStyle/>
          <a:p>
            <a:r>
              <a:rPr lang="en-US" sz="1600" dirty="0"/>
              <a:t>King Nebuchadnezzar wasn’t just any foreign King,</a:t>
            </a:r>
          </a:p>
          <a:p>
            <a:r>
              <a:rPr lang="en-US" sz="1600" dirty="0"/>
              <a:t>  he is regarded as the greatest king of the Neo-Babylonian empire</a:t>
            </a:r>
          </a:p>
          <a:p>
            <a:r>
              <a:rPr lang="en-US" sz="1600" dirty="0"/>
              <a:t> </a:t>
            </a:r>
          </a:p>
          <a:p>
            <a:r>
              <a:rPr lang="en-US" sz="1600" dirty="0"/>
              <a:t>There are two things that he is well known for.</a:t>
            </a:r>
          </a:p>
          <a:p>
            <a:endParaRPr lang="en-US" sz="1600" dirty="0"/>
          </a:p>
          <a:p>
            <a:r>
              <a:rPr lang="en-US" sz="1600" dirty="0"/>
              <a:t>First are his military conquests.</a:t>
            </a:r>
          </a:p>
          <a:p>
            <a:r>
              <a:rPr lang="en-US" sz="1600" dirty="0"/>
              <a:t>  The most prominent was his victory at the Battle of Carchemish,</a:t>
            </a:r>
          </a:p>
          <a:p>
            <a:r>
              <a:rPr lang="en-US" sz="1600" dirty="0"/>
              <a:t>     where he defeated the Egyptians in 605 BC.</a:t>
            </a:r>
          </a:p>
          <a:p>
            <a:endParaRPr lang="en-US" sz="1600" dirty="0"/>
          </a:p>
          <a:p>
            <a:r>
              <a:rPr lang="en-US" sz="1600" dirty="0"/>
              <a:t>Second, are his grand construction projects </a:t>
            </a:r>
          </a:p>
          <a:p>
            <a:r>
              <a:rPr lang="en-US" sz="1600" dirty="0"/>
              <a:t>   which include the hanging gardens of Babylon, </a:t>
            </a:r>
          </a:p>
          <a:p>
            <a:r>
              <a:rPr lang="en-US" sz="1600" dirty="0"/>
              <a:t>       one of the ancient wonders of the world. </a:t>
            </a:r>
          </a:p>
          <a:p>
            <a:endParaRPr lang="en-US" sz="1600" dirty="0"/>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10</a:t>
            </a:fld>
            <a:endParaRPr lang="en-US"/>
          </a:p>
        </p:txBody>
      </p:sp>
    </p:spTree>
    <p:extLst>
      <p:ext uri="{BB962C8B-B14F-4D97-AF65-F5344CB8AC3E}">
        <p14:creationId xmlns:p14="http://schemas.microsoft.com/office/powerpoint/2010/main" val="2685968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p:txBody>
          <a:bodyPr/>
          <a:lstStyle/>
          <a:p>
            <a:r>
              <a:rPr lang="en-US" sz="1600" dirty="0"/>
              <a:t>He ruled as King for forty-three years. </a:t>
            </a:r>
          </a:p>
          <a:p>
            <a:r>
              <a:rPr lang="en-US" sz="1600" dirty="0"/>
              <a:t>    You might say Nebuchadnezzar represented ORDER. </a:t>
            </a:r>
          </a:p>
          <a:p>
            <a:endParaRPr lang="en-US" sz="1600" dirty="0"/>
          </a:p>
          <a:p>
            <a:r>
              <a:rPr lang="en-US" sz="1600" dirty="0"/>
              <a:t>Nebuchadnezzar’s worldview would have been shaped </a:t>
            </a:r>
          </a:p>
          <a:p>
            <a:r>
              <a:rPr lang="en-US" sz="1600" dirty="0"/>
              <a:t>  by his successful military conquests and his massive building projects</a:t>
            </a:r>
          </a:p>
          <a:p>
            <a:endParaRPr lang="en-US" sz="1600" dirty="0"/>
          </a:p>
          <a:p>
            <a:r>
              <a:rPr lang="en-US" sz="1600" dirty="0"/>
              <a:t>His military conquests demonstrated </a:t>
            </a:r>
          </a:p>
          <a:p>
            <a:r>
              <a:rPr lang="en-US" sz="1600" dirty="0"/>
              <a:t> that his gods were more powerful than his opponents.</a:t>
            </a:r>
          </a:p>
          <a:p>
            <a:r>
              <a:rPr lang="en-US" sz="1600" dirty="0"/>
              <a:t> </a:t>
            </a:r>
          </a:p>
          <a:p>
            <a:r>
              <a:rPr lang="en-US" sz="1600" dirty="0"/>
              <a:t>His building projects were a visible reminder of the ORDER he brought.</a:t>
            </a:r>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11</a:t>
            </a:fld>
            <a:endParaRPr lang="en-US"/>
          </a:p>
        </p:txBody>
      </p:sp>
    </p:spTree>
    <p:extLst>
      <p:ext uri="{BB962C8B-B14F-4D97-AF65-F5344CB8AC3E}">
        <p14:creationId xmlns:p14="http://schemas.microsoft.com/office/powerpoint/2010/main" val="3607611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p:txBody>
          <a:bodyPr/>
          <a:lstStyle/>
          <a:p>
            <a:r>
              <a:rPr lang="en-US" sz="1600" dirty="0"/>
              <a:t>So, as we look at Daniel chapter four today, </a:t>
            </a:r>
          </a:p>
          <a:p>
            <a:r>
              <a:rPr lang="en-US" sz="1600" dirty="0"/>
              <a:t>  The first thing we notice is that this is not </a:t>
            </a:r>
          </a:p>
          <a:p>
            <a:r>
              <a:rPr lang="en-US" sz="1600" dirty="0"/>
              <a:t>     just another hero or legend story </a:t>
            </a:r>
          </a:p>
          <a:p>
            <a:endParaRPr lang="en-US" sz="1600" dirty="0"/>
          </a:p>
          <a:p>
            <a:r>
              <a:rPr lang="en-US" sz="1600" dirty="0"/>
              <a:t>This is a story about King Nebuchadnezzar. </a:t>
            </a:r>
          </a:p>
          <a:p>
            <a:r>
              <a:rPr lang="en-US" sz="1600" dirty="0"/>
              <a:t>   That is why this sermon is called Nebuchadnezzar’s Journey.</a:t>
            </a:r>
          </a:p>
          <a:p>
            <a:endParaRPr lang="en-US" sz="1600" dirty="0"/>
          </a:p>
          <a:p>
            <a:r>
              <a:rPr lang="en-US" sz="1600" dirty="0"/>
              <a:t>But King Nebuchadnezzar’s journey didn’t start in chapter four.  </a:t>
            </a:r>
          </a:p>
          <a:p>
            <a:r>
              <a:rPr lang="en-US" sz="1600" dirty="0"/>
              <a:t>  Instead, chapter four is the culmination of his story.</a:t>
            </a:r>
          </a:p>
          <a:p>
            <a:endParaRPr lang="en-US" sz="1600" dirty="0"/>
          </a:p>
          <a:p>
            <a:r>
              <a:rPr lang="en-US" sz="1600" dirty="0"/>
              <a:t>Chapter four is the season finale of a four-part drama. </a:t>
            </a:r>
          </a:p>
          <a:p>
            <a:r>
              <a:rPr lang="en-US" sz="1600" dirty="0"/>
              <a:t>  that tells the story of King Nebuchadnezzar's journey </a:t>
            </a:r>
          </a:p>
          <a:p>
            <a:r>
              <a:rPr lang="en-US" sz="1600" dirty="0"/>
              <a:t>       to learn the truth about the most high God</a:t>
            </a:r>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12</a:t>
            </a:fld>
            <a:endParaRPr lang="en-US"/>
          </a:p>
        </p:txBody>
      </p:sp>
    </p:spTree>
    <p:extLst>
      <p:ext uri="{BB962C8B-B14F-4D97-AF65-F5344CB8AC3E}">
        <p14:creationId xmlns:p14="http://schemas.microsoft.com/office/powerpoint/2010/main" val="791470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p:txBody>
          <a:bodyPr/>
          <a:lstStyle/>
          <a:p>
            <a:r>
              <a:rPr lang="en-US" sz="1600" dirty="0"/>
              <a:t>Growing and training a bonsai tree is a slow gradual process.</a:t>
            </a:r>
          </a:p>
          <a:p>
            <a:endParaRPr lang="en-US" sz="1600" dirty="0"/>
          </a:p>
          <a:p>
            <a:r>
              <a:rPr lang="en-US" sz="1600" dirty="0"/>
              <a:t>King Nebuchadnezzar's journey was also </a:t>
            </a:r>
          </a:p>
          <a:p>
            <a:r>
              <a:rPr lang="en-US" sz="1600" dirty="0"/>
              <a:t>a gradual process of realization and transformation.</a:t>
            </a:r>
          </a:p>
          <a:p>
            <a:endParaRPr lang="en-US" sz="1600" dirty="0"/>
          </a:p>
          <a:p>
            <a:r>
              <a:rPr lang="en-US" sz="1600" dirty="0"/>
              <a:t>Daniel Chapter 1 begins with Nebuchadnezzar</a:t>
            </a:r>
          </a:p>
          <a:p>
            <a:r>
              <a:rPr lang="en-US" sz="1600" dirty="0"/>
              <a:t>  conquering Judah and pillaging the temple, </a:t>
            </a:r>
          </a:p>
          <a:p>
            <a:r>
              <a:rPr lang="en-US" sz="1600" dirty="0"/>
              <a:t>   but ends with Daniel and his friends</a:t>
            </a:r>
          </a:p>
          <a:p>
            <a:r>
              <a:rPr lang="en-US" sz="1600" dirty="0"/>
              <a:t>     being questioned while standing before the King </a:t>
            </a:r>
          </a:p>
          <a:p>
            <a:endParaRPr lang="en-US" sz="1600" dirty="0"/>
          </a:p>
          <a:p>
            <a:r>
              <a:rPr lang="en-US" sz="1600" dirty="0"/>
              <a:t>What does Nebuchadnezzar learn?  </a:t>
            </a:r>
          </a:p>
          <a:p>
            <a:endParaRPr lang="en-US" sz="1600" dirty="0"/>
          </a:p>
          <a:p>
            <a:r>
              <a:rPr lang="en-US" sz="1600" dirty="0"/>
              <a:t>Daniel chapter 1 verse 20 tells us that </a:t>
            </a:r>
          </a:p>
          <a:p>
            <a:r>
              <a:rPr lang="en-US" sz="1600" dirty="0"/>
              <a:t>“in every matter of wisdom and understanding </a:t>
            </a:r>
          </a:p>
          <a:p>
            <a:r>
              <a:rPr lang="en-US" sz="1600" dirty="0"/>
              <a:t>   about which the king inquired of them, </a:t>
            </a:r>
          </a:p>
          <a:p>
            <a:r>
              <a:rPr lang="en-US" sz="1600" dirty="0"/>
              <a:t>he found them ten times better than all the magicians and enchanters</a:t>
            </a:r>
          </a:p>
          <a:p>
            <a:r>
              <a:rPr lang="en-US" sz="1600" dirty="0"/>
              <a:t>   that were in all his kingdom.</a:t>
            </a:r>
          </a:p>
          <a:p>
            <a:endParaRPr lang="en-US" sz="1600" dirty="0"/>
          </a:p>
          <a:p>
            <a:r>
              <a:rPr lang="en-US" sz="1600" dirty="0"/>
              <a:t>This incident planted a seed </a:t>
            </a:r>
          </a:p>
          <a:p>
            <a:r>
              <a:rPr lang="en-US" sz="1600" dirty="0"/>
              <a:t>   that would challenge his orderly worldview </a:t>
            </a:r>
          </a:p>
          <a:p>
            <a:r>
              <a:rPr lang="en-US" sz="1600" dirty="0"/>
              <a:t>     Because the vanquished foe</a:t>
            </a:r>
          </a:p>
          <a:p>
            <a:r>
              <a:rPr lang="en-US" sz="1600" dirty="0"/>
              <a:t>        is shown to have superior knowledge</a:t>
            </a:r>
          </a:p>
          <a:p>
            <a:endParaRPr lang="en-US" dirty="0"/>
          </a:p>
        </p:txBody>
      </p:sp>
      <p:sp>
        <p:nvSpPr>
          <p:cNvPr id="4" name="Slide Number Placeholder 3"/>
          <p:cNvSpPr>
            <a:spLocks noGrp="1"/>
          </p:cNvSpPr>
          <p:nvPr>
            <p:ph type="sldNum" sz="quarter" idx="5"/>
          </p:nvPr>
        </p:nvSpPr>
        <p:spPr/>
        <p:txBody>
          <a:bodyPr/>
          <a:lstStyle/>
          <a:p>
            <a:fld id="{9382FAF9-0F57-42E0-8A1E-9C5E0948535C}" type="slidenum">
              <a:rPr lang="en-US" smtClean="0"/>
              <a:t>13</a:t>
            </a:fld>
            <a:endParaRPr lang="en-US"/>
          </a:p>
        </p:txBody>
      </p:sp>
    </p:spTree>
    <p:extLst>
      <p:ext uri="{BB962C8B-B14F-4D97-AF65-F5344CB8AC3E}">
        <p14:creationId xmlns:p14="http://schemas.microsoft.com/office/powerpoint/2010/main" val="75238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p:txBody>
          <a:bodyPr/>
          <a:lstStyle/>
          <a:p>
            <a:r>
              <a:rPr lang="en-US" sz="1600" dirty="0"/>
              <a:t>In Daniel chapter 2, Nebuchadnezzar had a dream that troubled him.</a:t>
            </a:r>
          </a:p>
          <a:p>
            <a:r>
              <a:rPr lang="en-US" sz="1600" dirty="0"/>
              <a:t>He called upon his magicians and wise men to interpret it, </a:t>
            </a:r>
          </a:p>
          <a:p>
            <a:r>
              <a:rPr lang="en-US" sz="1600" dirty="0"/>
              <a:t>   But he didn’t tell them the dream, </a:t>
            </a:r>
          </a:p>
          <a:p>
            <a:endParaRPr lang="en-US" sz="1600" dirty="0"/>
          </a:p>
          <a:p>
            <a:r>
              <a:rPr lang="en-US" sz="1600" dirty="0"/>
              <a:t>They responded that no one could tell him the dream’s meaning</a:t>
            </a:r>
          </a:p>
          <a:p>
            <a:r>
              <a:rPr lang="en-US" sz="1600" dirty="0"/>
              <a:t>     without being given its contents.</a:t>
            </a:r>
          </a:p>
          <a:p>
            <a:endParaRPr lang="en-US" sz="1600" dirty="0"/>
          </a:p>
          <a:p>
            <a:r>
              <a:rPr lang="en-US" sz="1600" dirty="0"/>
              <a:t>But then Daniel came</a:t>
            </a:r>
          </a:p>
          <a:p>
            <a:r>
              <a:rPr lang="en-US" sz="1600" dirty="0"/>
              <a:t>  He was able to tell the King about his dream.</a:t>
            </a:r>
          </a:p>
          <a:p>
            <a:r>
              <a:rPr lang="en-US" sz="1600" dirty="0"/>
              <a:t>     And he was also able to reveal its meaning</a:t>
            </a:r>
          </a:p>
          <a:p>
            <a:endParaRPr lang="en-US" sz="1600" dirty="0"/>
          </a:p>
          <a:p>
            <a:r>
              <a:rPr lang="en-US" sz="1600" dirty="0"/>
              <a:t>But Daniel didn’t take credit.</a:t>
            </a:r>
          </a:p>
          <a:p>
            <a:r>
              <a:rPr lang="en-US" sz="1600" dirty="0"/>
              <a:t>  Starting in Daniel chapter 2 verse 27, he explained to the King that,</a:t>
            </a:r>
          </a:p>
          <a:p>
            <a:r>
              <a:rPr lang="en-US" sz="1600" dirty="0"/>
              <a:t>No wise men, enchanters, magicians, or astrologers </a:t>
            </a:r>
          </a:p>
          <a:p>
            <a:r>
              <a:rPr lang="en-US" sz="1600" dirty="0"/>
              <a:t>    “can show to the king the mystery that the king has asked, </a:t>
            </a:r>
          </a:p>
          <a:p>
            <a:r>
              <a:rPr lang="en-US" sz="1600" dirty="0"/>
              <a:t>   28 but there is a God in heaven who reveals mysteries, </a:t>
            </a:r>
          </a:p>
          <a:p>
            <a:r>
              <a:rPr lang="en-US" sz="1600" dirty="0"/>
              <a:t>        and he has made known to King Nebuchadnezzar</a:t>
            </a:r>
          </a:p>
          <a:p>
            <a:r>
              <a:rPr lang="en-US" sz="1600" dirty="0"/>
              <a:t>         what will be in the latter days.          </a:t>
            </a:r>
          </a:p>
          <a:p>
            <a:endParaRPr lang="en-US" sz="1600" dirty="0"/>
          </a:p>
          <a:p>
            <a:r>
              <a:rPr lang="en-US" sz="1600" dirty="0"/>
              <a:t>This event opened Nebuchadnezzar's mind to the possibility </a:t>
            </a:r>
          </a:p>
          <a:p>
            <a:r>
              <a:rPr lang="en-US" sz="1600" dirty="0"/>
              <a:t>  that the God of the Jews was more powerful and wise</a:t>
            </a:r>
          </a:p>
          <a:p>
            <a:r>
              <a:rPr lang="en-US" sz="1600" dirty="0"/>
              <a:t>     than any of his own gods.</a:t>
            </a:r>
          </a:p>
        </p:txBody>
      </p:sp>
      <p:sp>
        <p:nvSpPr>
          <p:cNvPr id="4" name="Slide Number Placeholder 3"/>
          <p:cNvSpPr>
            <a:spLocks noGrp="1"/>
          </p:cNvSpPr>
          <p:nvPr>
            <p:ph type="sldNum" sz="quarter" idx="5"/>
          </p:nvPr>
        </p:nvSpPr>
        <p:spPr/>
        <p:txBody>
          <a:bodyPr/>
          <a:lstStyle/>
          <a:p>
            <a:fld id="{9382FAF9-0F57-42E0-8A1E-9C5E0948535C}" type="slidenum">
              <a:rPr lang="en-US" smtClean="0"/>
              <a:t>14</a:t>
            </a:fld>
            <a:endParaRPr lang="en-US"/>
          </a:p>
        </p:txBody>
      </p:sp>
    </p:spTree>
    <p:extLst>
      <p:ext uri="{BB962C8B-B14F-4D97-AF65-F5344CB8AC3E}">
        <p14:creationId xmlns:p14="http://schemas.microsoft.com/office/powerpoint/2010/main" val="2728515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146054"/>
          </a:xfrm>
        </p:spPr>
        <p:txBody>
          <a:bodyPr/>
          <a:lstStyle/>
          <a:p>
            <a:r>
              <a:rPr lang="en-US" sz="1600" dirty="0"/>
              <a:t>In Daniel chapter 3, we see that Nebuchadnezzar </a:t>
            </a:r>
          </a:p>
          <a:p>
            <a:r>
              <a:rPr lang="en-US" sz="1600" dirty="0"/>
              <a:t> seems to forget what he previously learned</a:t>
            </a:r>
          </a:p>
          <a:p>
            <a:r>
              <a:rPr lang="en-US" sz="1600" dirty="0"/>
              <a:t>  Another explanation would be that he got the wrong application.</a:t>
            </a:r>
          </a:p>
          <a:p>
            <a:endParaRPr lang="en-US" sz="1600" dirty="0"/>
          </a:p>
          <a:p>
            <a:r>
              <a:rPr lang="en-US" sz="1600" dirty="0"/>
              <a:t>Matthew Kim writes that </a:t>
            </a:r>
          </a:p>
          <a:p>
            <a:r>
              <a:rPr lang="en-US" sz="1600" dirty="0"/>
              <a:t> “ More heresy is preached in application than in Bible exegesis . . . .</a:t>
            </a:r>
          </a:p>
          <a:p>
            <a:endParaRPr lang="en-US" sz="1600" dirty="0"/>
          </a:p>
          <a:p>
            <a:r>
              <a:rPr lang="en-US" sz="1600" dirty="0"/>
              <a:t>Although Nebuchadnezzar was told that God had given him a Kingdom </a:t>
            </a:r>
          </a:p>
          <a:p>
            <a:r>
              <a:rPr lang="en-US" sz="1600" dirty="0"/>
              <a:t>  that will be superior to all the kingdoms that follow</a:t>
            </a:r>
          </a:p>
          <a:p>
            <a:endParaRPr lang="en-US" sz="1600" dirty="0"/>
          </a:p>
          <a:p>
            <a:r>
              <a:rPr lang="en-US" sz="1600" dirty="0"/>
              <a:t>What he heard </a:t>
            </a:r>
            <a:r>
              <a:rPr lang="en-US" sz="1600"/>
              <a:t>was  (ANIMATION)</a:t>
            </a:r>
            <a:endParaRPr lang="en-US" sz="1600" dirty="0"/>
          </a:p>
          <a:p>
            <a:r>
              <a:rPr lang="en-US" sz="1600" dirty="0"/>
              <a:t>  I am so great</a:t>
            </a:r>
          </a:p>
          <a:p>
            <a:r>
              <a:rPr lang="en-US" sz="1600" dirty="0"/>
              <a:t>    All must bow down and worship this giant statue of me.</a:t>
            </a:r>
          </a:p>
          <a:p>
            <a:endParaRPr lang="en-US" sz="1600" dirty="0"/>
          </a:p>
          <a:p>
            <a:r>
              <a:rPr lang="en-US" sz="1600" dirty="0"/>
              <a:t>But three heroes refuse to bow</a:t>
            </a:r>
          </a:p>
          <a:p>
            <a:r>
              <a:rPr lang="en-US" sz="1600" dirty="0"/>
              <a:t>  they are thrown into a fiery furnace</a:t>
            </a:r>
          </a:p>
          <a:p>
            <a:r>
              <a:rPr lang="en-US" sz="1600" dirty="0"/>
              <a:t>     they survive</a:t>
            </a:r>
          </a:p>
          <a:p>
            <a:r>
              <a:rPr lang="en-US" sz="1600" dirty="0"/>
              <a:t>        </a:t>
            </a:r>
          </a:p>
          <a:p>
            <a:r>
              <a:rPr lang="en-US" sz="1600" dirty="0"/>
              <a:t>This further demonstrated to Nebuchadnezzar </a:t>
            </a:r>
          </a:p>
          <a:p>
            <a:r>
              <a:rPr lang="en-US" sz="1600" dirty="0"/>
              <a:t>  the power of the God of the Jews</a:t>
            </a:r>
          </a:p>
          <a:p>
            <a:r>
              <a:rPr lang="en-US" sz="1600" dirty="0"/>
              <a:t>Listen to how he responded starting in Daniel chapter 3 verse 28</a:t>
            </a:r>
          </a:p>
          <a:p>
            <a:r>
              <a:rPr lang="en-US" sz="1600" b="1" baseline="30000" dirty="0"/>
              <a:t>28</a:t>
            </a:r>
            <a:r>
              <a:rPr lang="en-US" sz="1600" dirty="0"/>
              <a:t> “Blessed be the God of Shadrach, Meshach, and Abednego, </a:t>
            </a:r>
          </a:p>
          <a:p>
            <a:r>
              <a:rPr lang="en-US" sz="1600" dirty="0"/>
              <a:t>  who has sent his angel and delivered his servants, </a:t>
            </a:r>
          </a:p>
          <a:p>
            <a:r>
              <a:rPr lang="en-US" sz="1600" dirty="0"/>
              <a:t>. . . He goes on and finally concludes by acknowledging:</a:t>
            </a:r>
          </a:p>
          <a:p>
            <a:r>
              <a:rPr lang="en-US" sz="1600" dirty="0"/>
              <a:t>“for there is no other god who is able to rescue in this way.”</a:t>
            </a:r>
          </a:p>
          <a:p>
            <a:endParaRPr lang="en-US" dirty="0"/>
          </a:p>
          <a:p>
            <a:r>
              <a:rPr lang="en-US" dirty="0"/>
              <a:t>--------</a:t>
            </a:r>
          </a:p>
          <a:p>
            <a:r>
              <a:rPr lang="en-US" sz="1000" dirty="0"/>
              <a:t>Matthew D. Kim, </a:t>
            </a:r>
            <a:r>
              <a:rPr lang="en-US" sz="1000" i="1" dirty="0"/>
              <a:t>Preaching with Cultural Intelligence: Understanding the People Who Hear Our Sermons</a:t>
            </a:r>
            <a:r>
              <a:rPr lang="en-US" sz="1000" dirty="0"/>
              <a:t>, </a:t>
            </a:r>
            <a:r>
              <a:rPr lang="en-US" sz="1000" dirty="0" err="1"/>
              <a:t>Ebook</a:t>
            </a:r>
            <a:r>
              <a:rPr lang="en-US" sz="1000" dirty="0"/>
              <a:t> ed. (Grand Rapids, MI: Baker Academic, 2017) 26.</a:t>
            </a:r>
          </a:p>
        </p:txBody>
      </p:sp>
      <p:sp>
        <p:nvSpPr>
          <p:cNvPr id="4" name="Slide Number Placeholder 3"/>
          <p:cNvSpPr>
            <a:spLocks noGrp="1"/>
          </p:cNvSpPr>
          <p:nvPr>
            <p:ph type="sldNum" sz="quarter" idx="5"/>
          </p:nvPr>
        </p:nvSpPr>
        <p:spPr/>
        <p:txBody>
          <a:bodyPr/>
          <a:lstStyle/>
          <a:p>
            <a:fld id="{9382FAF9-0F57-42E0-8A1E-9C5E0948535C}" type="slidenum">
              <a:rPr lang="en-US" smtClean="0"/>
              <a:t>15</a:t>
            </a:fld>
            <a:endParaRPr lang="en-US"/>
          </a:p>
        </p:txBody>
      </p:sp>
    </p:spTree>
    <p:extLst>
      <p:ext uri="{BB962C8B-B14F-4D97-AF65-F5344CB8AC3E}">
        <p14:creationId xmlns:p14="http://schemas.microsoft.com/office/powerpoint/2010/main" val="3220178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388942"/>
          </a:xfrm>
        </p:spPr>
        <p:txBody>
          <a:bodyPr/>
          <a:lstStyle/>
          <a:p>
            <a:r>
              <a:rPr lang="en-US" sz="1600" dirty="0"/>
              <a:t>Unfortunately, as we continue reading chapter 4, </a:t>
            </a:r>
          </a:p>
          <a:p>
            <a:r>
              <a:rPr lang="en-US" sz="1600" dirty="0"/>
              <a:t>   we will see that Nebuchadnezzar still hasn’t quite put it all together yet. </a:t>
            </a:r>
          </a:p>
          <a:p>
            <a:r>
              <a:rPr lang="en-US" sz="1600" dirty="0"/>
              <a:t>      He still comes out with the wrong answer.</a:t>
            </a:r>
          </a:p>
          <a:p>
            <a:r>
              <a:rPr lang="en-US" sz="1600" dirty="0"/>
              <a:t>         So how does Nebuchadnezzar finally get rescued?</a:t>
            </a:r>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16</a:t>
            </a:fld>
            <a:endParaRPr lang="en-US"/>
          </a:p>
        </p:txBody>
      </p:sp>
    </p:spTree>
    <p:extLst>
      <p:ext uri="{BB962C8B-B14F-4D97-AF65-F5344CB8AC3E}">
        <p14:creationId xmlns:p14="http://schemas.microsoft.com/office/powerpoint/2010/main" val="431513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146054"/>
          </a:xfrm>
        </p:spPr>
        <p:txBody>
          <a:bodyPr/>
          <a:lstStyle/>
          <a:p>
            <a:r>
              <a:rPr lang="en-US" sz="1600" dirty="0"/>
              <a:t>It all started with another dream</a:t>
            </a:r>
          </a:p>
          <a:p>
            <a:r>
              <a:rPr lang="en-US" sz="1600" dirty="0"/>
              <a:t>  Listen to what he says starting in verse 4</a:t>
            </a:r>
          </a:p>
          <a:p>
            <a:endParaRPr lang="en-US" sz="1600" dirty="0"/>
          </a:p>
          <a:p>
            <a:r>
              <a:rPr lang="en-US" sz="1600" b="1" baseline="30000" dirty="0"/>
              <a:t>4</a:t>
            </a:r>
            <a:r>
              <a:rPr lang="en-US" sz="1600" dirty="0"/>
              <a:t> I, Nebuchadnezzar, was at ease in my house</a:t>
            </a:r>
          </a:p>
          <a:p>
            <a:r>
              <a:rPr lang="en-US" sz="1600" dirty="0"/>
              <a:t>      and prospering in my palace. </a:t>
            </a:r>
          </a:p>
          <a:p>
            <a:r>
              <a:rPr lang="en-US" sz="1600" b="1" baseline="30000" dirty="0"/>
              <a:t>5</a:t>
            </a:r>
            <a:r>
              <a:rPr lang="en-US" sz="1600" dirty="0"/>
              <a:t> I saw a dream that made me afraid. </a:t>
            </a:r>
          </a:p>
          <a:p>
            <a:r>
              <a:rPr lang="en-US" sz="1600" dirty="0"/>
              <a:t>    As I lay in bed the fancies and the visions of my head alarmed me. </a:t>
            </a:r>
          </a:p>
          <a:p>
            <a:r>
              <a:rPr lang="en-US" sz="1600" b="1" baseline="30000" dirty="0"/>
              <a:t>6</a:t>
            </a:r>
            <a:r>
              <a:rPr lang="en-US" sz="1600" dirty="0"/>
              <a:t> So I made a decree that all the wise men of Babylon </a:t>
            </a:r>
          </a:p>
          <a:p>
            <a:r>
              <a:rPr lang="en-US" sz="1600" dirty="0"/>
              <a:t>      should be brought before me, </a:t>
            </a:r>
          </a:p>
          <a:p>
            <a:r>
              <a:rPr lang="en-US" sz="1600" dirty="0"/>
              <a:t>       that they might make known to me the interpretation of the dream.</a:t>
            </a:r>
          </a:p>
          <a:p>
            <a:endParaRPr lang="en-US" sz="1600" dirty="0"/>
          </a:p>
          <a:p>
            <a:r>
              <a:rPr lang="en-US" sz="1600" dirty="0"/>
              <a:t>Historians say this takes place many years after the first dream, </a:t>
            </a:r>
          </a:p>
          <a:p>
            <a:r>
              <a:rPr lang="en-US" sz="1600" dirty="0"/>
              <a:t>  but the magicians and wise men probably remember </a:t>
            </a:r>
          </a:p>
          <a:p>
            <a:r>
              <a:rPr lang="en-US" sz="1600" dirty="0"/>
              <a:t>    that in the first dream</a:t>
            </a:r>
          </a:p>
          <a:p>
            <a:r>
              <a:rPr lang="en-US" sz="1600" dirty="0"/>
              <a:t>    Nebuchadnezzar didn’t even tell them the contents of the dream,</a:t>
            </a:r>
          </a:p>
          <a:p>
            <a:r>
              <a:rPr lang="en-US" sz="1600" dirty="0"/>
              <a:t>      And then threatened to kill all of them when they couldn’t interpret it.</a:t>
            </a:r>
          </a:p>
          <a:p>
            <a:endParaRPr lang="en-US" sz="1600" dirty="0"/>
          </a:p>
          <a:p>
            <a:r>
              <a:rPr lang="en-US" sz="1600" dirty="0"/>
              <a:t>But this time is different. As we see in verse 7</a:t>
            </a:r>
          </a:p>
          <a:p>
            <a:endParaRPr lang="en-US" sz="1600" dirty="0"/>
          </a:p>
          <a:p>
            <a:r>
              <a:rPr lang="en-US" sz="1600" b="1" baseline="30000" dirty="0"/>
              <a:t>7</a:t>
            </a:r>
            <a:r>
              <a:rPr lang="en-US" sz="1600" dirty="0"/>
              <a:t> Then the magicians, the enchanters, </a:t>
            </a:r>
          </a:p>
          <a:p>
            <a:r>
              <a:rPr lang="en-US" sz="1600" dirty="0"/>
              <a:t>     the Chaldeans, and the astrologers came in, </a:t>
            </a:r>
          </a:p>
          <a:p>
            <a:r>
              <a:rPr lang="en-US" sz="1600" dirty="0"/>
              <a:t>      and I told them the dream, </a:t>
            </a:r>
          </a:p>
          <a:p>
            <a:endParaRPr lang="en-US" sz="1600" dirty="0"/>
          </a:p>
          <a:p>
            <a:r>
              <a:rPr lang="en-US" sz="1600" dirty="0"/>
              <a:t>I can imagine everyone breathing a sigh of relief.  </a:t>
            </a:r>
          </a:p>
          <a:p>
            <a:r>
              <a:rPr lang="en-US" sz="1600" dirty="0"/>
              <a:t>  At least he told them the dream. </a:t>
            </a:r>
          </a:p>
          <a:p>
            <a:endParaRPr lang="en-US" sz="1600" dirty="0"/>
          </a:p>
          <a:p>
            <a:r>
              <a:rPr lang="en-US" sz="1600" dirty="0"/>
              <a:t>But then we read, </a:t>
            </a:r>
          </a:p>
          <a:p>
            <a:r>
              <a:rPr lang="en-US" sz="1600" dirty="0"/>
              <a:t>   “but they could not make known to me its interpretation.”</a:t>
            </a:r>
          </a:p>
          <a:p>
            <a:endParaRPr lang="en-US" sz="1600" dirty="0"/>
          </a:p>
          <a:p>
            <a:endParaRPr lang="en-US" sz="1600" dirty="0"/>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17</a:t>
            </a:fld>
            <a:endParaRPr lang="en-US"/>
          </a:p>
        </p:txBody>
      </p:sp>
    </p:spTree>
    <p:extLst>
      <p:ext uri="{BB962C8B-B14F-4D97-AF65-F5344CB8AC3E}">
        <p14:creationId xmlns:p14="http://schemas.microsoft.com/office/powerpoint/2010/main" val="1967156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146054"/>
          </a:xfrm>
        </p:spPr>
        <p:txBody>
          <a:bodyPr/>
          <a:lstStyle/>
          <a:p>
            <a:r>
              <a:rPr lang="en-US" sz="1600" dirty="0"/>
              <a:t>You have to admit</a:t>
            </a:r>
          </a:p>
          <a:p>
            <a:r>
              <a:rPr lang="en-US" sz="1600" dirty="0"/>
              <a:t>   that interpreting the dreams found in stories in the Bible </a:t>
            </a:r>
          </a:p>
          <a:p>
            <a:r>
              <a:rPr lang="en-US" sz="1600" dirty="0"/>
              <a:t>     can be extremely difficult </a:t>
            </a:r>
          </a:p>
          <a:p>
            <a:endParaRPr lang="en-US" sz="1600" dirty="0"/>
          </a:p>
          <a:p>
            <a:r>
              <a:rPr lang="en-US" sz="1600" dirty="0"/>
              <a:t>This is partly because of all the rich imagery.</a:t>
            </a:r>
          </a:p>
          <a:p>
            <a:r>
              <a:rPr lang="en-US" sz="1600" dirty="0"/>
              <a:t>  And of course, they are messages from God, </a:t>
            </a:r>
          </a:p>
          <a:p>
            <a:r>
              <a:rPr lang="en-US" sz="1600" dirty="0"/>
              <a:t>     And often, people don’t want to hear what God is telling them.</a:t>
            </a:r>
          </a:p>
          <a:p>
            <a:endParaRPr lang="en-US" sz="1600" dirty="0"/>
          </a:p>
          <a:p>
            <a:r>
              <a:rPr lang="en-US" sz="1600" dirty="0"/>
              <a:t>Think about Joseph and the seven cows.</a:t>
            </a:r>
          </a:p>
          <a:p>
            <a:r>
              <a:rPr lang="en-US" sz="1600" dirty="0"/>
              <a:t>Or even Nebuchadnezzar’s first dream </a:t>
            </a:r>
          </a:p>
          <a:p>
            <a:r>
              <a:rPr lang="en-US" sz="1600" dirty="0"/>
              <a:t>   about a giant statue made of mismatched parts </a:t>
            </a:r>
          </a:p>
          <a:p>
            <a:r>
              <a:rPr lang="en-US" sz="1600" dirty="0"/>
              <a:t>        that get destroyed by a giant rock </a:t>
            </a:r>
          </a:p>
          <a:p>
            <a:endParaRPr lang="en-US" sz="1600" dirty="0"/>
          </a:p>
          <a:p>
            <a:r>
              <a:rPr lang="en-US" sz="1600" dirty="0"/>
              <a:t>The difficulty in interpreting dreams is why Daniel gives God the credit </a:t>
            </a:r>
          </a:p>
          <a:p>
            <a:r>
              <a:rPr lang="en-US" sz="1600" dirty="0"/>
              <a:t>as the one who ultimately reveals what the dream means.</a:t>
            </a:r>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18</a:t>
            </a:fld>
            <a:endParaRPr lang="en-US"/>
          </a:p>
        </p:txBody>
      </p:sp>
    </p:spTree>
    <p:extLst>
      <p:ext uri="{BB962C8B-B14F-4D97-AF65-F5344CB8AC3E}">
        <p14:creationId xmlns:p14="http://schemas.microsoft.com/office/powerpoint/2010/main" val="1247136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7"/>
            <a:ext cx="6282813" cy="6930155"/>
          </a:xfrm>
        </p:spPr>
        <p:txBody>
          <a:bodyPr/>
          <a:lstStyle/>
          <a:p>
            <a:r>
              <a:rPr lang="en-US" sz="1600" dirty="0"/>
              <a:t>Is this second dream just as difficult to understand as the first? </a:t>
            </a:r>
          </a:p>
          <a:p>
            <a:r>
              <a:rPr lang="en-US" sz="1600" dirty="0"/>
              <a:t>We don’t get to hear its contents until Daniel arrives.</a:t>
            </a:r>
          </a:p>
          <a:p>
            <a:endParaRPr lang="en-US" sz="1600" dirty="0"/>
          </a:p>
          <a:p>
            <a:r>
              <a:rPr lang="en-US" sz="1600" dirty="0"/>
              <a:t>When Daniel arrives, the King probably breathes a sigh of relief. </a:t>
            </a:r>
          </a:p>
          <a:p>
            <a:r>
              <a:rPr lang="en-US" sz="1600" dirty="0"/>
              <a:t>  He states that the spirit of the holy gods is in Daniel.</a:t>
            </a:r>
          </a:p>
          <a:p>
            <a:r>
              <a:rPr lang="en-US" sz="1600" dirty="0"/>
              <a:t>    And he says this not just once but three times!</a:t>
            </a:r>
          </a:p>
          <a:p>
            <a:r>
              <a:rPr lang="en-US" sz="1600" dirty="0"/>
              <a:t>      Three times he says the Spirit of the Holy God is in Daniel</a:t>
            </a:r>
          </a:p>
          <a:p>
            <a:r>
              <a:rPr lang="en-US" sz="1600" dirty="0"/>
              <a:t>         He fully expects Daniel to be able to interpret the dream.</a:t>
            </a:r>
          </a:p>
          <a:p>
            <a:endParaRPr lang="en-US" sz="1600" dirty="0"/>
          </a:p>
          <a:p>
            <a:r>
              <a:rPr lang="en-US" sz="1600" dirty="0"/>
              <a:t>Nebuchadnezzar starts describing the dream to Daniel in vs 10:</a:t>
            </a:r>
          </a:p>
          <a:p>
            <a:endParaRPr lang="en-US" sz="1600" dirty="0"/>
          </a:p>
          <a:p>
            <a:r>
              <a:rPr lang="en-US" sz="1600" b="1" baseline="30000" dirty="0"/>
              <a:t>10</a:t>
            </a:r>
            <a:r>
              <a:rPr lang="en-US" sz="1600" dirty="0"/>
              <a:t> The visions of my head as I lay in bed were these: </a:t>
            </a:r>
          </a:p>
          <a:p>
            <a:r>
              <a:rPr lang="en-US" sz="1600" dirty="0"/>
              <a:t>I saw, and behold, a tree in the midst of the earth, </a:t>
            </a:r>
          </a:p>
          <a:p>
            <a:r>
              <a:rPr lang="en-US" sz="1600" dirty="0"/>
              <a:t>   and its height was great. </a:t>
            </a:r>
          </a:p>
          <a:p>
            <a:r>
              <a:rPr lang="en-US" sz="1600" b="1" baseline="30000" dirty="0"/>
              <a:t>11</a:t>
            </a:r>
            <a:r>
              <a:rPr lang="en-US" sz="1600" dirty="0"/>
              <a:t> The tree grew and became strong, and its top reached to heaven, </a:t>
            </a:r>
          </a:p>
          <a:p>
            <a:r>
              <a:rPr lang="en-US" sz="1600" dirty="0"/>
              <a:t>    and it was visible to the end of the whole earth. </a:t>
            </a:r>
          </a:p>
          <a:p>
            <a:r>
              <a:rPr lang="en-US" sz="1600" b="1" baseline="30000" dirty="0"/>
              <a:t>12</a:t>
            </a:r>
            <a:r>
              <a:rPr lang="en-US" sz="1600" dirty="0"/>
              <a:t> Its leaves were beautiful and its fruit abundant, </a:t>
            </a:r>
          </a:p>
          <a:p>
            <a:r>
              <a:rPr lang="en-US" sz="1600" dirty="0"/>
              <a:t>       and in it was food for all. </a:t>
            </a:r>
          </a:p>
          <a:p>
            <a:r>
              <a:rPr lang="en-US" sz="1600" dirty="0"/>
              <a:t>The beasts of the field found shade under it, </a:t>
            </a:r>
          </a:p>
          <a:p>
            <a:r>
              <a:rPr lang="en-US" sz="1600" dirty="0"/>
              <a:t>and the birds of the heavens lived in its branches,</a:t>
            </a:r>
          </a:p>
          <a:p>
            <a:r>
              <a:rPr lang="en-US" sz="1600" dirty="0"/>
              <a:t> and all flesh was fed from it.</a:t>
            </a:r>
          </a:p>
          <a:p>
            <a:endParaRPr lang="en-US" sz="1600" dirty="0"/>
          </a:p>
          <a:p>
            <a:r>
              <a:rPr lang="en-US" sz="1600" dirty="0"/>
              <a:t>I see similarities between this dream and Nebuchadnezzar’s first dream, </a:t>
            </a:r>
          </a:p>
          <a:p>
            <a:r>
              <a:rPr lang="en-US" sz="1600" dirty="0"/>
              <a:t> In the 1</a:t>
            </a:r>
            <a:r>
              <a:rPr lang="en-US" sz="1600" baseline="30000" dirty="0"/>
              <a:t>st</a:t>
            </a:r>
            <a:r>
              <a:rPr lang="en-US" sz="1600" dirty="0"/>
              <a:t> dream, Nebuchadnezzar was told he was the head of gold</a:t>
            </a:r>
          </a:p>
          <a:p>
            <a:r>
              <a:rPr lang="en-US" sz="1600" dirty="0"/>
              <a:t>   and that God placed </a:t>
            </a:r>
          </a:p>
          <a:p>
            <a:r>
              <a:rPr lang="en-US" sz="1600" dirty="0"/>
              <a:t>      all mankind</a:t>
            </a:r>
          </a:p>
          <a:p>
            <a:r>
              <a:rPr lang="en-US" sz="1600" dirty="0"/>
              <a:t>        and the beasts of the field </a:t>
            </a:r>
          </a:p>
          <a:p>
            <a:r>
              <a:rPr lang="en-US" sz="1600" dirty="0"/>
              <a:t>          and the birds in the sky under his control. </a:t>
            </a:r>
          </a:p>
        </p:txBody>
      </p:sp>
      <p:sp>
        <p:nvSpPr>
          <p:cNvPr id="4" name="Slide Number Placeholder 3"/>
          <p:cNvSpPr>
            <a:spLocks noGrp="1"/>
          </p:cNvSpPr>
          <p:nvPr>
            <p:ph type="sldNum" sz="quarter" idx="5"/>
          </p:nvPr>
        </p:nvSpPr>
        <p:spPr/>
        <p:txBody>
          <a:bodyPr/>
          <a:lstStyle/>
          <a:p>
            <a:fld id="{9382FAF9-0F57-42E0-8A1E-9C5E0948535C}" type="slidenum">
              <a:rPr lang="en-US" smtClean="0"/>
              <a:t>19</a:t>
            </a:fld>
            <a:endParaRPr lang="en-US"/>
          </a:p>
        </p:txBody>
      </p:sp>
    </p:spTree>
    <p:extLst>
      <p:ext uri="{BB962C8B-B14F-4D97-AF65-F5344CB8AC3E}">
        <p14:creationId xmlns:p14="http://schemas.microsoft.com/office/powerpoint/2010/main" val="1500946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p:txBody>
          <a:bodyPr/>
          <a:lstStyle/>
          <a:p>
            <a:r>
              <a:rPr lang="en-US" sz="1600" dirty="0"/>
              <a:t>The Stuttgart Library in Germany </a:t>
            </a:r>
          </a:p>
          <a:p>
            <a:r>
              <a:rPr lang="en-US" sz="1600" dirty="0"/>
              <a:t>  welcomes almost 2 million visitors each year. </a:t>
            </a:r>
          </a:p>
          <a:p>
            <a:endParaRPr lang="en-US" sz="1600" dirty="0"/>
          </a:p>
          <a:p>
            <a:r>
              <a:rPr lang="en-US" sz="1600" dirty="0"/>
              <a:t>It was completed in 2011 </a:t>
            </a:r>
          </a:p>
          <a:p>
            <a:r>
              <a:rPr lang="en-US" sz="1600" dirty="0"/>
              <a:t>  and in 2013, it received the national award as </a:t>
            </a:r>
            <a:r>
              <a:rPr lang="en-US" sz="1600" i="1" dirty="0"/>
              <a:t>Library of the Year</a:t>
            </a:r>
            <a:endParaRPr lang="en-US" sz="1600" i="0" dirty="0"/>
          </a:p>
          <a:p>
            <a:endParaRPr lang="en-US" sz="1600" i="0" dirty="0"/>
          </a:p>
          <a:p>
            <a:r>
              <a:rPr lang="en-US" sz="1600" i="0" dirty="0"/>
              <a:t>With its simple cube shape, </a:t>
            </a:r>
          </a:p>
          <a:p>
            <a:r>
              <a:rPr lang="en-US" sz="1600" dirty="0"/>
              <a:t>                 </a:t>
            </a:r>
            <a:r>
              <a:rPr lang="en-US" sz="1600" i="0" dirty="0"/>
              <a:t>open floor plan, </a:t>
            </a:r>
          </a:p>
          <a:p>
            <a:r>
              <a:rPr lang="en-US" sz="1600" dirty="0"/>
              <a:t>                     </a:t>
            </a:r>
            <a:r>
              <a:rPr lang="en-US" sz="1600" i="0" dirty="0"/>
              <a:t>and carefully arranged books, </a:t>
            </a:r>
          </a:p>
          <a:p>
            <a:endParaRPr lang="en-US" sz="1600" dirty="0"/>
          </a:p>
          <a:p>
            <a:r>
              <a:rPr lang="en-US" sz="1600" i="0" dirty="0"/>
              <a:t>it represents ORDER.</a:t>
            </a:r>
          </a:p>
          <a:p>
            <a:endParaRPr lang="en-US" sz="1600" i="0" dirty="0"/>
          </a:p>
          <a:p>
            <a:endParaRPr lang="en-US" sz="1600" i="0" dirty="0"/>
          </a:p>
        </p:txBody>
      </p:sp>
      <p:sp>
        <p:nvSpPr>
          <p:cNvPr id="4" name="Slide Number Placeholder 3"/>
          <p:cNvSpPr>
            <a:spLocks noGrp="1"/>
          </p:cNvSpPr>
          <p:nvPr>
            <p:ph type="sldNum" sz="quarter" idx="5"/>
          </p:nvPr>
        </p:nvSpPr>
        <p:spPr/>
        <p:txBody>
          <a:bodyPr/>
          <a:lstStyle/>
          <a:p>
            <a:fld id="{9382FAF9-0F57-42E0-8A1E-9C5E0948535C}" type="slidenum">
              <a:rPr lang="en-US" smtClean="0"/>
              <a:t>2</a:t>
            </a:fld>
            <a:endParaRPr lang="en-US"/>
          </a:p>
        </p:txBody>
      </p:sp>
    </p:spTree>
    <p:extLst>
      <p:ext uri="{BB962C8B-B14F-4D97-AF65-F5344CB8AC3E}">
        <p14:creationId xmlns:p14="http://schemas.microsoft.com/office/powerpoint/2010/main" val="2841155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7"/>
            <a:ext cx="6282813" cy="6812745"/>
          </a:xfrm>
        </p:spPr>
        <p:txBody>
          <a:bodyPr/>
          <a:lstStyle/>
          <a:p>
            <a:r>
              <a:rPr lang="en-US" sz="1600" dirty="0"/>
              <a:t>But then the dream takes a dark turn:</a:t>
            </a:r>
          </a:p>
          <a:p>
            <a:endParaRPr lang="en-US" sz="1050" dirty="0"/>
          </a:p>
          <a:p>
            <a:r>
              <a:rPr lang="en-US" sz="1600" dirty="0"/>
              <a:t>Starting with verse 13 we read </a:t>
            </a:r>
          </a:p>
          <a:p>
            <a:r>
              <a:rPr lang="en-US" sz="1600" b="1" baseline="30000" dirty="0"/>
              <a:t>13</a:t>
            </a:r>
            <a:r>
              <a:rPr lang="en-US" sz="1600" dirty="0"/>
              <a:t> “I saw in the visions of my head as I lay in bed, </a:t>
            </a:r>
          </a:p>
          <a:p>
            <a:r>
              <a:rPr lang="en-US" sz="1600" dirty="0"/>
              <a:t>and behold, a watcher, a holy one, came down from heaven. </a:t>
            </a:r>
          </a:p>
          <a:p>
            <a:r>
              <a:rPr lang="en-US" sz="1600" b="1" baseline="30000" dirty="0"/>
              <a:t>14</a:t>
            </a:r>
            <a:r>
              <a:rPr lang="en-US" sz="1600" dirty="0"/>
              <a:t> He proclaimed aloud and said thus: </a:t>
            </a:r>
          </a:p>
          <a:p>
            <a:r>
              <a:rPr lang="en-US" sz="1600" dirty="0"/>
              <a:t>‘Chop down the tree and lop off its branches, </a:t>
            </a:r>
          </a:p>
          <a:p>
            <a:r>
              <a:rPr lang="en-US" sz="1600" dirty="0"/>
              <a:t>strip off its leaves and scatter its fruit. </a:t>
            </a:r>
          </a:p>
          <a:p>
            <a:r>
              <a:rPr lang="en-US" sz="1600" dirty="0"/>
              <a:t>Let the beasts flee from under it and the birds from its branches. </a:t>
            </a:r>
          </a:p>
          <a:p>
            <a:r>
              <a:rPr lang="en-US" sz="1600" b="1" baseline="30000" dirty="0"/>
              <a:t>15</a:t>
            </a:r>
            <a:r>
              <a:rPr lang="en-US" sz="1600" dirty="0"/>
              <a:t> But leave the stump of its roots in the earth, </a:t>
            </a:r>
          </a:p>
          <a:p>
            <a:r>
              <a:rPr lang="en-US" sz="1600" dirty="0"/>
              <a:t>bound with a band of iron and bronze, </a:t>
            </a:r>
          </a:p>
          <a:p>
            <a:r>
              <a:rPr lang="en-US" sz="1600" dirty="0"/>
              <a:t>    amid the tender grass of the field. </a:t>
            </a:r>
          </a:p>
          <a:p>
            <a:r>
              <a:rPr lang="en-US" sz="1600" dirty="0"/>
              <a:t>Let him be wet with the dew of heaven. </a:t>
            </a:r>
          </a:p>
          <a:p>
            <a:r>
              <a:rPr lang="en-US" sz="1600" dirty="0"/>
              <a:t>Let his portion be with the beasts in the grass of the earth. </a:t>
            </a:r>
          </a:p>
          <a:p>
            <a:r>
              <a:rPr lang="en-US" sz="1600" b="1" baseline="30000" dirty="0"/>
              <a:t>16</a:t>
            </a:r>
            <a:r>
              <a:rPr lang="en-US" sz="1600" dirty="0"/>
              <a:t> Let his mind be changed from a man’s, </a:t>
            </a:r>
          </a:p>
          <a:p>
            <a:r>
              <a:rPr lang="en-US" sz="1600" dirty="0"/>
              <a:t>and let a beast's mind be given to him; </a:t>
            </a:r>
          </a:p>
          <a:p>
            <a:r>
              <a:rPr lang="en-US" sz="1600" dirty="0"/>
              <a:t>and let seven periods of time pass over him. </a:t>
            </a:r>
          </a:p>
          <a:p>
            <a:endParaRPr lang="en-US" sz="1050" dirty="0"/>
          </a:p>
          <a:p>
            <a:r>
              <a:rPr lang="en-US" sz="1600" dirty="0"/>
              <a:t>So far in the dream, we have a vision and an announcement.</a:t>
            </a:r>
          </a:p>
          <a:p>
            <a:r>
              <a:rPr lang="en-US" sz="1600" dirty="0"/>
              <a:t>The vision is of a giant tree that gets chopped down, </a:t>
            </a:r>
          </a:p>
          <a:p>
            <a:r>
              <a:rPr lang="en-US" sz="1600" dirty="0"/>
              <a:t>  and its stump gets wrapped in a chain. </a:t>
            </a:r>
          </a:p>
          <a:p>
            <a:r>
              <a:rPr lang="en-US" sz="1600" dirty="0"/>
              <a:t>But then there is a transition, there is the announcement</a:t>
            </a:r>
          </a:p>
          <a:p>
            <a:endParaRPr lang="en-US" sz="1050" dirty="0"/>
          </a:p>
          <a:p>
            <a:r>
              <a:rPr lang="en-US" sz="1600" dirty="0"/>
              <a:t>The stump of the tree is no longer just a thing, </a:t>
            </a:r>
          </a:p>
          <a:p>
            <a:r>
              <a:rPr lang="en-US" sz="1600" dirty="0"/>
              <a:t>   it becomes personified. </a:t>
            </a:r>
          </a:p>
          <a:p>
            <a:r>
              <a:rPr lang="en-US" sz="1600" dirty="0"/>
              <a:t>Let Him be wet from staying outside, </a:t>
            </a:r>
          </a:p>
          <a:p>
            <a:r>
              <a:rPr lang="en-US" sz="1600" dirty="0"/>
              <a:t>Let Him live among animals</a:t>
            </a:r>
          </a:p>
          <a:p>
            <a:r>
              <a:rPr lang="en-US" sz="1600" dirty="0"/>
              <a:t>Let him go crazy for seven years.</a:t>
            </a:r>
          </a:p>
          <a:p>
            <a:endParaRPr lang="en-US" sz="1600" dirty="0"/>
          </a:p>
          <a:p>
            <a:endParaRPr lang="en-US" sz="1600" dirty="0"/>
          </a:p>
          <a:p>
            <a:endParaRPr lang="en-US" sz="1600" dirty="0"/>
          </a:p>
          <a:p>
            <a:endParaRPr lang="en-US" sz="1600" dirty="0"/>
          </a:p>
          <a:p>
            <a:endParaRPr lang="en-US" sz="1600" dirty="0"/>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20</a:t>
            </a:fld>
            <a:endParaRPr lang="en-US"/>
          </a:p>
        </p:txBody>
      </p:sp>
    </p:spTree>
    <p:extLst>
      <p:ext uri="{BB962C8B-B14F-4D97-AF65-F5344CB8AC3E}">
        <p14:creationId xmlns:p14="http://schemas.microsoft.com/office/powerpoint/2010/main" val="1555761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p:txBody>
          <a:bodyPr/>
          <a:lstStyle/>
          <a:p>
            <a:r>
              <a:rPr lang="en-US" sz="1600" dirty="0"/>
              <a:t>What does this announcement mean?</a:t>
            </a:r>
          </a:p>
          <a:p>
            <a:endParaRPr lang="en-US" sz="1600" dirty="0"/>
          </a:p>
          <a:p>
            <a:r>
              <a:rPr lang="en-US" sz="1600" dirty="0"/>
              <a:t>What comes next is different from most other dreams in the Bible.</a:t>
            </a:r>
          </a:p>
          <a:p>
            <a:r>
              <a:rPr lang="en-US" sz="1600" dirty="0"/>
              <a:t> Typically, the meaning is not given in the dream itself.  </a:t>
            </a:r>
          </a:p>
          <a:p>
            <a:endParaRPr lang="en-US" sz="1600" dirty="0"/>
          </a:p>
          <a:p>
            <a:r>
              <a:rPr lang="en-US" sz="1600" dirty="0"/>
              <a:t>But here in Nebuchadnezzar’s second dream, </a:t>
            </a:r>
          </a:p>
          <a:p>
            <a:r>
              <a:rPr lang="en-US" sz="1600" dirty="0"/>
              <a:t>   the dream itself, specifically verse 17, seems to tell us its meaning</a:t>
            </a:r>
          </a:p>
          <a:p>
            <a:endParaRPr lang="en-US" sz="1600" dirty="0"/>
          </a:p>
          <a:p>
            <a:r>
              <a:rPr lang="en-US" sz="1600" dirty="0"/>
              <a:t>It says:</a:t>
            </a:r>
          </a:p>
          <a:p>
            <a:endParaRPr lang="en-US" sz="1600" dirty="0"/>
          </a:p>
          <a:p>
            <a:r>
              <a:rPr lang="en-US" sz="1600" b="1" baseline="30000" dirty="0"/>
              <a:t>17</a:t>
            </a:r>
            <a:r>
              <a:rPr lang="en-US" sz="1600" dirty="0"/>
              <a:t> The sentence is by the decree of the watchers, </a:t>
            </a:r>
          </a:p>
          <a:p>
            <a:r>
              <a:rPr lang="en-US" sz="1600" dirty="0"/>
              <a:t>the decision by the word of the holy ones, </a:t>
            </a:r>
          </a:p>
          <a:p>
            <a:endParaRPr lang="en-US" sz="1600" dirty="0"/>
          </a:p>
          <a:p>
            <a:r>
              <a:rPr lang="en-US" sz="1600" dirty="0"/>
              <a:t>The </a:t>
            </a:r>
            <a:r>
              <a:rPr lang="en-US" sz="1600" dirty="0" err="1"/>
              <a:t>ESV</a:t>
            </a:r>
            <a:r>
              <a:rPr lang="en-US" sz="1600" dirty="0"/>
              <a:t> then has </a:t>
            </a:r>
            <a:r>
              <a:rPr lang="en-US" sz="1600" b="1" dirty="0"/>
              <a:t>to the end that</a:t>
            </a:r>
          </a:p>
          <a:p>
            <a:r>
              <a:rPr lang="en-US" sz="1600" dirty="0"/>
              <a:t>But you can translate it as “so that” </a:t>
            </a:r>
          </a:p>
          <a:p>
            <a:r>
              <a:rPr lang="en-US" sz="1600" b="1" dirty="0"/>
              <a:t>‘To the end that’    </a:t>
            </a:r>
            <a:r>
              <a:rPr lang="en-US" sz="1600" dirty="0"/>
              <a:t>or</a:t>
            </a:r>
            <a:r>
              <a:rPr lang="en-US" sz="1600" b="1" dirty="0"/>
              <a:t>    ‘so that’ the living may know </a:t>
            </a:r>
          </a:p>
          <a:p>
            <a:r>
              <a:rPr lang="en-US" sz="1600" b="1" dirty="0"/>
              <a:t>that the Most High rules the kingdom of men</a:t>
            </a:r>
          </a:p>
          <a:p>
            <a:r>
              <a:rPr lang="en-US" sz="1600" b="1" dirty="0"/>
              <a:t>and gives it to whom he will and sets over it the lowliest of men.’ </a:t>
            </a:r>
          </a:p>
          <a:p>
            <a:endParaRPr lang="en-US" sz="1600" dirty="0"/>
          </a:p>
          <a:p>
            <a:r>
              <a:rPr lang="en-US" sz="1600" dirty="0"/>
              <a:t>So even though his dream has an announcement </a:t>
            </a:r>
          </a:p>
          <a:p>
            <a:r>
              <a:rPr lang="en-US" sz="1600" dirty="0"/>
              <a:t> that includes an explanation, </a:t>
            </a:r>
          </a:p>
          <a:p>
            <a:r>
              <a:rPr lang="en-US" sz="1600" dirty="0"/>
              <a:t>  and this explanation is even repeated 2 more times in this chapter,</a:t>
            </a:r>
          </a:p>
          <a:p>
            <a:r>
              <a:rPr lang="en-US" sz="1600" dirty="0"/>
              <a:t>  Nebuchadnezzar himself does not know what it means</a:t>
            </a:r>
          </a:p>
          <a:p>
            <a:r>
              <a:rPr lang="en-US" sz="1600" dirty="0"/>
              <a:t>   neither do all his wise men.</a:t>
            </a:r>
          </a:p>
          <a:p>
            <a:endParaRPr lang="en-US" sz="1600" dirty="0"/>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21</a:t>
            </a:fld>
            <a:endParaRPr lang="en-US"/>
          </a:p>
        </p:txBody>
      </p:sp>
    </p:spTree>
    <p:extLst>
      <p:ext uri="{BB962C8B-B14F-4D97-AF65-F5344CB8AC3E}">
        <p14:creationId xmlns:p14="http://schemas.microsoft.com/office/powerpoint/2010/main" val="2267018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388942"/>
          </a:xfrm>
        </p:spPr>
        <p:txBody>
          <a:bodyPr/>
          <a:lstStyle/>
          <a:p>
            <a:r>
              <a:rPr lang="en-US" sz="1600" dirty="0"/>
              <a:t>So, it is up to Daniel to explain to the King the meaning of the dream.</a:t>
            </a:r>
          </a:p>
          <a:p>
            <a:endParaRPr lang="en-US" sz="1100" dirty="0"/>
          </a:p>
          <a:p>
            <a:r>
              <a:rPr lang="en-US" sz="1600" dirty="0"/>
              <a:t>The King expects Daniel to be able to interpret the dream,</a:t>
            </a:r>
          </a:p>
          <a:p>
            <a:r>
              <a:rPr lang="en-US" sz="1600" dirty="0"/>
              <a:t>  as he says in verse 18</a:t>
            </a:r>
          </a:p>
          <a:p>
            <a:endParaRPr lang="en-US" sz="1100" dirty="0"/>
          </a:p>
          <a:p>
            <a:r>
              <a:rPr lang="en-US" sz="1600" b="1" baseline="30000" dirty="0"/>
              <a:t>18</a:t>
            </a:r>
            <a:r>
              <a:rPr lang="en-US" sz="1600" dirty="0"/>
              <a:t> all the wise men of my kingdom </a:t>
            </a:r>
          </a:p>
          <a:p>
            <a:r>
              <a:rPr lang="en-US" sz="1600" dirty="0"/>
              <a:t>     are not able to make known to me the interpretation, </a:t>
            </a:r>
          </a:p>
          <a:p>
            <a:r>
              <a:rPr lang="en-US" sz="1600" dirty="0"/>
              <a:t>       </a:t>
            </a:r>
            <a:r>
              <a:rPr lang="en-US" sz="1600" b="1" dirty="0"/>
              <a:t>but you are able</a:t>
            </a:r>
            <a:r>
              <a:rPr lang="en-US" sz="1600" dirty="0"/>
              <a:t>, (and why is Daniel able)</a:t>
            </a:r>
          </a:p>
          <a:p>
            <a:r>
              <a:rPr lang="en-US" sz="1600" dirty="0"/>
              <a:t>         </a:t>
            </a:r>
            <a:r>
              <a:rPr lang="en-US" sz="1600" b="1" dirty="0"/>
              <a:t>for the spirit of the holy gods is in you.”</a:t>
            </a:r>
          </a:p>
          <a:p>
            <a:endParaRPr lang="en-US" sz="1100" dirty="0"/>
          </a:p>
          <a:p>
            <a:r>
              <a:rPr lang="en-US" sz="1600" dirty="0"/>
              <a:t>Some have speculated that the wise men knew the interpretation </a:t>
            </a:r>
          </a:p>
          <a:p>
            <a:r>
              <a:rPr lang="en-US" sz="1600" dirty="0"/>
              <a:t> but were afraid to say it to the King</a:t>
            </a:r>
          </a:p>
          <a:p>
            <a:r>
              <a:rPr lang="en-US" sz="1600" dirty="0"/>
              <a:t>   because he doesn’t take bad news well</a:t>
            </a:r>
          </a:p>
          <a:p>
            <a:endParaRPr lang="en-US" sz="1100" dirty="0"/>
          </a:p>
          <a:p>
            <a:r>
              <a:rPr lang="en-US" sz="1600" dirty="0"/>
              <a:t>Daniel is also initially hesitant to interpret the dream for the King. </a:t>
            </a:r>
          </a:p>
          <a:p>
            <a:r>
              <a:rPr lang="en-US" sz="1600" dirty="0"/>
              <a:t>  Do you think he is afraid?  </a:t>
            </a:r>
          </a:p>
          <a:p>
            <a:endParaRPr lang="en-US" sz="1100" dirty="0"/>
          </a:p>
          <a:p>
            <a:r>
              <a:rPr lang="en-US" sz="1600" dirty="0"/>
              <a:t>Looking at vs 19, we see,</a:t>
            </a:r>
          </a:p>
          <a:p>
            <a:r>
              <a:rPr lang="en-US" sz="1600" b="1" baseline="30000" dirty="0"/>
              <a:t>19</a:t>
            </a:r>
            <a:r>
              <a:rPr lang="en-US" sz="1600" dirty="0"/>
              <a:t> Then Daniel, whose name was Belteshazzar, was dismayed for a while, </a:t>
            </a:r>
          </a:p>
          <a:p>
            <a:r>
              <a:rPr lang="en-US" sz="1600" dirty="0"/>
              <a:t>    and his thoughts alarmed him. </a:t>
            </a:r>
          </a:p>
          <a:p>
            <a:r>
              <a:rPr lang="en-US" sz="1600" dirty="0"/>
              <a:t>  The king answered and said, </a:t>
            </a:r>
          </a:p>
          <a:p>
            <a:r>
              <a:rPr lang="en-US" sz="1600" dirty="0"/>
              <a:t>“Belteshazzar, let not the dream or the interpretation alarm you.” </a:t>
            </a:r>
          </a:p>
          <a:p>
            <a:r>
              <a:rPr lang="en-US" sz="1600" dirty="0"/>
              <a:t>    Belteshazzar answered and said, </a:t>
            </a:r>
          </a:p>
          <a:p>
            <a:r>
              <a:rPr lang="en-US" sz="1600" dirty="0"/>
              <a:t>“My lord, may the dream be for those who hate you </a:t>
            </a:r>
          </a:p>
          <a:p>
            <a:r>
              <a:rPr lang="en-US" sz="1600" dirty="0"/>
              <a:t>   and its interpretation for your enemies!</a:t>
            </a:r>
          </a:p>
          <a:p>
            <a:endParaRPr lang="en-US" sz="1100" dirty="0"/>
          </a:p>
          <a:p>
            <a:r>
              <a:rPr lang="en-US" sz="1600" dirty="0"/>
              <a:t>It is pretty straightforward; Daniel is not afraid; he is concerned</a:t>
            </a:r>
          </a:p>
          <a:p>
            <a:r>
              <a:rPr lang="en-US" sz="1600" dirty="0"/>
              <a:t>  He is worried for his friend, </a:t>
            </a:r>
          </a:p>
          <a:p>
            <a:r>
              <a:rPr lang="en-US" sz="1600" dirty="0"/>
              <a:t>    He knows that the dream is a warning for the King</a:t>
            </a:r>
          </a:p>
          <a:p>
            <a:r>
              <a:rPr lang="en-US" sz="1600" dirty="0"/>
              <a:t>      And that if the King does not change, he will suffer the consequences</a:t>
            </a:r>
          </a:p>
        </p:txBody>
      </p:sp>
      <p:sp>
        <p:nvSpPr>
          <p:cNvPr id="4" name="Slide Number Placeholder 3"/>
          <p:cNvSpPr>
            <a:spLocks noGrp="1"/>
          </p:cNvSpPr>
          <p:nvPr>
            <p:ph type="sldNum" sz="quarter" idx="5"/>
          </p:nvPr>
        </p:nvSpPr>
        <p:spPr/>
        <p:txBody>
          <a:bodyPr/>
          <a:lstStyle/>
          <a:p>
            <a:fld id="{9382FAF9-0F57-42E0-8A1E-9C5E0948535C}" type="slidenum">
              <a:rPr lang="en-US" smtClean="0"/>
              <a:t>22</a:t>
            </a:fld>
            <a:endParaRPr lang="en-US" dirty="0"/>
          </a:p>
        </p:txBody>
      </p:sp>
    </p:spTree>
    <p:extLst>
      <p:ext uri="{BB962C8B-B14F-4D97-AF65-F5344CB8AC3E}">
        <p14:creationId xmlns:p14="http://schemas.microsoft.com/office/powerpoint/2010/main" val="2092472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7"/>
            <a:ext cx="6282813" cy="6930155"/>
          </a:xfrm>
        </p:spPr>
        <p:txBody>
          <a:bodyPr/>
          <a:lstStyle/>
          <a:p>
            <a:r>
              <a:rPr lang="en-US" sz="1600" dirty="0"/>
              <a:t>Let’s look at Daniel’s interpretation :</a:t>
            </a:r>
          </a:p>
          <a:p>
            <a:endParaRPr lang="en-US" sz="1600" dirty="0"/>
          </a:p>
          <a:p>
            <a:r>
              <a:rPr lang="en-US" sz="1600" dirty="0"/>
              <a:t> </a:t>
            </a:r>
            <a:r>
              <a:rPr lang="en-US" sz="1600" b="1" baseline="30000" dirty="0"/>
              <a:t>20</a:t>
            </a:r>
            <a:r>
              <a:rPr lang="en-US" sz="1600" dirty="0"/>
              <a:t> The tree you saw, which grew and became strong,</a:t>
            </a:r>
          </a:p>
          <a:p>
            <a:r>
              <a:rPr lang="en-US" sz="1600" dirty="0"/>
              <a:t> so that its top reached to heaven, </a:t>
            </a:r>
          </a:p>
          <a:p>
            <a:r>
              <a:rPr lang="en-US" sz="1600" dirty="0"/>
              <a:t>and it was visible to the end of the whole earth. . . — </a:t>
            </a:r>
          </a:p>
          <a:p>
            <a:r>
              <a:rPr lang="en-US" sz="1600" b="1" baseline="30000" dirty="0"/>
              <a:t>22</a:t>
            </a:r>
            <a:r>
              <a:rPr lang="en-US" sz="1600" dirty="0"/>
              <a:t> it is you, O king, who have grown and become strong. </a:t>
            </a:r>
          </a:p>
          <a:p>
            <a:r>
              <a:rPr lang="en-US" sz="1600" dirty="0"/>
              <a:t>Your greatness has grown and reaches to heaven, </a:t>
            </a:r>
          </a:p>
          <a:p>
            <a:r>
              <a:rPr lang="en-US" sz="1600" dirty="0"/>
              <a:t>and your dominion to the ends of the earth.</a:t>
            </a:r>
          </a:p>
          <a:p>
            <a:endParaRPr lang="en-US" sz="1600" dirty="0"/>
          </a:p>
          <a:p>
            <a:r>
              <a:rPr lang="en-US" sz="1600" dirty="0"/>
              <a:t>At this point, I can’t help but wonder if Daniel is thinking</a:t>
            </a:r>
          </a:p>
          <a:p>
            <a:r>
              <a:rPr lang="en-US" sz="1600" dirty="0"/>
              <a:t>Now don’t go build a statue of a giant tree</a:t>
            </a:r>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23</a:t>
            </a:fld>
            <a:endParaRPr lang="en-US"/>
          </a:p>
        </p:txBody>
      </p:sp>
    </p:spTree>
    <p:extLst>
      <p:ext uri="{BB962C8B-B14F-4D97-AF65-F5344CB8AC3E}">
        <p14:creationId xmlns:p14="http://schemas.microsoft.com/office/powerpoint/2010/main" val="1839229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388942"/>
          </a:xfrm>
        </p:spPr>
        <p:txBody>
          <a:bodyPr/>
          <a:lstStyle/>
          <a:p>
            <a:r>
              <a:rPr lang="en-US" sz="1600" dirty="0"/>
              <a:t>On a more serious note, how do you warn someone you care about? </a:t>
            </a:r>
          </a:p>
          <a:p>
            <a:r>
              <a:rPr lang="en-US" sz="1600" dirty="0"/>
              <a:t>    How do you let them know you are concerned</a:t>
            </a:r>
          </a:p>
          <a:p>
            <a:r>
              <a:rPr lang="en-US" sz="1600" dirty="0"/>
              <a:t>       about the path they are taking?</a:t>
            </a:r>
          </a:p>
          <a:p>
            <a:endParaRPr lang="en-US" sz="1600" dirty="0"/>
          </a:p>
          <a:p>
            <a:r>
              <a:rPr lang="en-US" sz="1600" dirty="0"/>
              <a:t>First, you must help them see the hazard. </a:t>
            </a:r>
          </a:p>
          <a:p>
            <a:r>
              <a:rPr lang="en-US" sz="1600" dirty="0"/>
              <a:t> That is what Daniel does. </a:t>
            </a:r>
          </a:p>
          <a:p>
            <a:r>
              <a:rPr lang="en-US" sz="1600" dirty="0"/>
              <a:t>   He describes the dream and then explains the danger.</a:t>
            </a:r>
          </a:p>
          <a:p>
            <a:endParaRPr lang="en-US" sz="1600" dirty="0"/>
          </a:p>
          <a:p>
            <a:r>
              <a:rPr lang="en-US" sz="1600" dirty="0"/>
              <a:t>Daniel begins by repeating the dream back to Nebuchadnezzar </a:t>
            </a:r>
          </a:p>
          <a:p>
            <a:r>
              <a:rPr lang="en-US" sz="1600" dirty="0"/>
              <a:t> that’s in verse 23.</a:t>
            </a:r>
          </a:p>
          <a:p>
            <a:r>
              <a:rPr lang="en-US" sz="1600" dirty="0"/>
              <a:t> Jumping to verse 24, he then explains:</a:t>
            </a:r>
          </a:p>
          <a:p>
            <a:endParaRPr lang="en-US" sz="1600" b="1" baseline="30000" dirty="0"/>
          </a:p>
          <a:p>
            <a:r>
              <a:rPr lang="en-US" sz="1600" b="1" baseline="30000" dirty="0"/>
              <a:t>24</a:t>
            </a:r>
            <a:r>
              <a:rPr lang="en-US" sz="1600" dirty="0"/>
              <a:t> this is the interpretation, O king: It is a decree of the Most High, which has come upon my lord the king, </a:t>
            </a:r>
            <a:r>
              <a:rPr lang="en-US" sz="1600" b="1" baseline="30000" dirty="0"/>
              <a:t>25</a:t>
            </a:r>
            <a:r>
              <a:rPr lang="en-US" sz="1600" dirty="0"/>
              <a:t> that you shall be driven from among men, and your dwelling shall be with the beasts of the field. You shall be made to eat grass like an ox, and you shall be wet with the dew of heaven, and seven periods of time shall pass over you,</a:t>
            </a:r>
          </a:p>
          <a:p>
            <a:r>
              <a:rPr lang="en-US" sz="1600" b="1" dirty="0"/>
              <a:t>till you know that the Most High rules the kingdom of men </a:t>
            </a:r>
          </a:p>
          <a:p>
            <a:r>
              <a:rPr lang="en-US" sz="1600" b="1" dirty="0"/>
              <a:t>and gives it to whom he will. </a:t>
            </a:r>
          </a:p>
          <a:p>
            <a:r>
              <a:rPr lang="en-US" sz="1600" b="1" baseline="30000" dirty="0"/>
              <a:t>26</a:t>
            </a:r>
            <a:r>
              <a:rPr lang="en-US" sz="1600" dirty="0"/>
              <a:t> And as it was commanded to leave the stump of the roots of the tree, your kingdom shall be confirmed for you from the time that you know that Heaven rules.</a:t>
            </a:r>
          </a:p>
          <a:p>
            <a:endParaRPr lang="en-US" sz="1600" dirty="0"/>
          </a:p>
          <a:p>
            <a:r>
              <a:rPr lang="en-US" sz="1600" dirty="0"/>
              <a:t>One thing I found interesting about Daniel’s explanation, </a:t>
            </a:r>
          </a:p>
          <a:p>
            <a:r>
              <a:rPr lang="en-US" sz="1600" dirty="0"/>
              <a:t> he mostly repeated what Nebuchadnezzar told him,</a:t>
            </a:r>
          </a:p>
          <a:p>
            <a:r>
              <a:rPr lang="en-US" sz="1600" dirty="0"/>
              <a:t>Including what seems to be the meaning or reason for the vision:</a:t>
            </a:r>
          </a:p>
          <a:p>
            <a:r>
              <a:rPr lang="en-US" sz="1600" dirty="0"/>
              <a:t>He will be cut down, he will be driven from among men . . .</a:t>
            </a:r>
          </a:p>
          <a:p>
            <a:r>
              <a:rPr lang="en-US" sz="1600" b="1" dirty="0"/>
              <a:t>Until he knows that the Most High rule the Kingdom of men </a:t>
            </a:r>
          </a:p>
          <a:p>
            <a:r>
              <a:rPr lang="en-US" sz="1600" b="1" dirty="0"/>
              <a:t>and gives it to whom he will. </a:t>
            </a:r>
          </a:p>
          <a:p>
            <a:endParaRPr lang="en-US" sz="1600" dirty="0"/>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24</a:t>
            </a:fld>
            <a:endParaRPr lang="en-US"/>
          </a:p>
        </p:txBody>
      </p:sp>
    </p:spTree>
    <p:extLst>
      <p:ext uri="{BB962C8B-B14F-4D97-AF65-F5344CB8AC3E}">
        <p14:creationId xmlns:p14="http://schemas.microsoft.com/office/powerpoint/2010/main" val="292229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033342"/>
          </a:xfrm>
        </p:spPr>
        <p:txBody>
          <a:bodyPr/>
          <a:lstStyle/>
          <a:p>
            <a:r>
              <a:rPr lang="en-US" sz="1600" dirty="0"/>
              <a:t>Daniel has now described and explained to </a:t>
            </a:r>
          </a:p>
          <a:p>
            <a:r>
              <a:rPr lang="en-US" sz="1600" dirty="0"/>
              <a:t>    the King the danger that he faces. </a:t>
            </a:r>
          </a:p>
          <a:p>
            <a:r>
              <a:rPr lang="en-US" sz="1600" dirty="0"/>
              <a:t>So what is the second thing Daniel does because he cares for the King?</a:t>
            </a:r>
            <a:br>
              <a:rPr lang="en-US" sz="1600" dirty="0"/>
            </a:br>
            <a:r>
              <a:rPr lang="en-US" sz="1600" dirty="0"/>
              <a:t>   He tells him how to avoid this danger. He provides a way out.</a:t>
            </a:r>
          </a:p>
          <a:p>
            <a:endParaRPr lang="en-US" dirty="0"/>
          </a:p>
          <a:p>
            <a:r>
              <a:rPr lang="en-US" sz="1600" b="1" baseline="30000" dirty="0"/>
              <a:t>27</a:t>
            </a:r>
            <a:r>
              <a:rPr lang="en-US" sz="1600" dirty="0"/>
              <a:t> Therefore, O king, let my counsel be acceptable to you: </a:t>
            </a:r>
          </a:p>
          <a:p>
            <a:r>
              <a:rPr lang="en-US" sz="1600" dirty="0"/>
              <a:t>break off your sins by practicing righteousness, </a:t>
            </a:r>
          </a:p>
          <a:p>
            <a:r>
              <a:rPr lang="en-US" sz="1600" dirty="0"/>
              <a:t>and your iniquities by showing mercy to the oppressed, </a:t>
            </a:r>
          </a:p>
          <a:p>
            <a:r>
              <a:rPr lang="en-US" sz="1600" dirty="0"/>
              <a:t>that there may perhaps be a lengthening of your prosperity.”</a:t>
            </a:r>
          </a:p>
          <a:p>
            <a:endParaRPr lang="en-US" dirty="0"/>
          </a:p>
          <a:p>
            <a:r>
              <a:rPr lang="en-US" sz="1600" dirty="0"/>
              <a:t>The way out for the King is to practice righteousness and show mercy.</a:t>
            </a:r>
          </a:p>
          <a:p>
            <a:pPr lvl="1"/>
            <a:r>
              <a:rPr lang="en-US" sz="1600" dirty="0"/>
              <a:t>At this point, you may ask, </a:t>
            </a:r>
          </a:p>
          <a:p>
            <a:pPr lvl="1"/>
            <a:r>
              <a:rPr lang="en-US" sz="1600" dirty="0"/>
              <a:t> I thought the way out was simply</a:t>
            </a:r>
          </a:p>
          <a:p>
            <a:pPr lvl="1"/>
            <a:r>
              <a:rPr lang="en-US" sz="1600" dirty="0"/>
              <a:t>“to know that the Most High rules the kingdom of men </a:t>
            </a:r>
          </a:p>
          <a:p>
            <a:pPr lvl="1"/>
            <a:r>
              <a:rPr lang="en-US" sz="1600" dirty="0"/>
              <a:t>  and gives it to whom he will.”</a:t>
            </a:r>
          </a:p>
          <a:p>
            <a:endParaRPr lang="en-US" dirty="0"/>
          </a:p>
          <a:p>
            <a:r>
              <a:rPr lang="en-US" sz="1600" dirty="0"/>
              <a:t>That is what the watcher tells Nebuchadnezzar in the dream, </a:t>
            </a:r>
          </a:p>
          <a:p>
            <a:r>
              <a:rPr lang="en-US" sz="1600" dirty="0"/>
              <a:t>  and that is what Daniel repeats back in his description </a:t>
            </a:r>
          </a:p>
          <a:p>
            <a:r>
              <a:rPr lang="en-US" sz="1600" dirty="0"/>
              <a:t>    and explanation of the danger.</a:t>
            </a:r>
          </a:p>
          <a:p>
            <a:endParaRPr lang="en-US" dirty="0"/>
          </a:p>
          <a:p>
            <a:r>
              <a:rPr lang="en-US" sz="1600" dirty="0"/>
              <a:t>I believe Daniel is highlighting both cause and effect in his exhortation.</a:t>
            </a:r>
          </a:p>
          <a:p>
            <a:r>
              <a:rPr lang="en-US" sz="1600" dirty="0"/>
              <a:t> The cause would be knowing that God, who is the Most High, </a:t>
            </a:r>
          </a:p>
          <a:p>
            <a:r>
              <a:rPr lang="en-US" sz="1600" dirty="0"/>
              <a:t>     rules the kingdom of men and gives it to whom he will.</a:t>
            </a:r>
          </a:p>
          <a:p>
            <a:endParaRPr lang="en-US" dirty="0"/>
          </a:p>
          <a:p>
            <a:r>
              <a:rPr lang="en-US" sz="1600" dirty="0"/>
              <a:t>When you know that, it will affect you,</a:t>
            </a:r>
          </a:p>
          <a:p>
            <a:r>
              <a:rPr lang="en-US" sz="1600" dirty="0"/>
              <a:t>  you will then practice righteousness and show mercy.</a:t>
            </a:r>
          </a:p>
          <a:p>
            <a:endParaRPr lang="en-US" dirty="0"/>
          </a:p>
          <a:p>
            <a:r>
              <a:rPr lang="en-US" sz="1600" dirty="0"/>
              <a:t>But what happens when you don’t acknowledge God as supreme, </a:t>
            </a:r>
          </a:p>
          <a:p>
            <a:r>
              <a:rPr lang="en-US" sz="1600" dirty="0"/>
              <a:t>  but try to then practice righteousness and show mercy</a:t>
            </a:r>
          </a:p>
          <a:p>
            <a:endParaRPr lang="en-US" sz="1600" dirty="0"/>
          </a:p>
          <a:p>
            <a:endParaRPr lang="en-US" sz="1600" dirty="0"/>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25</a:t>
            </a:fld>
            <a:endParaRPr lang="en-US"/>
          </a:p>
        </p:txBody>
      </p:sp>
    </p:spTree>
    <p:extLst>
      <p:ext uri="{BB962C8B-B14F-4D97-AF65-F5344CB8AC3E}">
        <p14:creationId xmlns:p14="http://schemas.microsoft.com/office/powerpoint/2010/main" val="3783593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7"/>
            <a:ext cx="6282813" cy="7238631"/>
          </a:xfrm>
        </p:spPr>
        <p:txBody>
          <a:bodyPr/>
          <a:lstStyle/>
          <a:p>
            <a:r>
              <a:rPr lang="en-US" sz="1600" dirty="0"/>
              <a:t>Look at what happens to Nebuchadnezzar. </a:t>
            </a:r>
          </a:p>
          <a:p>
            <a:r>
              <a:rPr lang="en-US" sz="1600" dirty="0"/>
              <a:t>  He doesn’t get mad at Daniel and try to throw him in a furnace. </a:t>
            </a:r>
          </a:p>
          <a:p>
            <a:r>
              <a:rPr lang="en-US" sz="1600" dirty="0"/>
              <a:t>It seems like he attempts to do what Daniel told him. </a:t>
            </a:r>
          </a:p>
          <a:p>
            <a:r>
              <a:rPr lang="en-US" sz="1600" dirty="0"/>
              <a:t>   He is trying to practice righteousness and show mercy</a:t>
            </a:r>
          </a:p>
          <a:p>
            <a:endParaRPr lang="en-US" dirty="0"/>
          </a:p>
          <a:p>
            <a:r>
              <a:rPr lang="en-US" sz="1600" dirty="0"/>
              <a:t>How long can he keep it up?  The answer starts in verse 29, which tells us that twelve months later as the king was walking on the roof of the royal palace of Babylon, he said:</a:t>
            </a:r>
          </a:p>
          <a:p>
            <a:endParaRPr lang="en-US" dirty="0"/>
          </a:p>
          <a:p>
            <a:r>
              <a:rPr lang="en-US" sz="1600" dirty="0"/>
              <a:t> “Is not this great Babylon, which I have built by my mighty power as a royal residence and for the glory of my majesty?” </a:t>
            </a:r>
            <a:r>
              <a:rPr lang="en-US" sz="1600" b="1" baseline="30000" dirty="0"/>
              <a:t>31</a:t>
            </a:r>
            <a:r>
              <a:rPr lang="en-US" sz="1600" dirty="0"/>
              <a:t> While the words were still in the king's mouth, there fell a voice from heaven, </a:t>
            </a:r>
          </a:p>
          <a:p>
            <a:endParaRPr lang="en-US" dirty="0"/>
          </a:p>
          <a:p>
            <a:r>
              <a:rPr lang="en-US" sz="1600" b="1" dirty="0"/>
              <a:t>“O King Nebuchadnezzar, to you it is spoken: The kingdom has departed from you, </a:t>
            </a:r>
            <a:r>
              <a:rPr lang="en-US" sz="1600" b="1" baseline="30000" dirty="0"/>
              <a:t>32</a:t>
            </a:r>
            <a:r>
              <a:rPr lang="en-US" sz="1600" b="1" dirty="0"/>
              <a:t> and you shall be driven from among men, and your dwelling shall be with the beasts of the field. And you shall be made to eat grass like an ox, and seven periods of time shall pass over you, until you know that the Most High rules the kingdom of men and gives it to whom he will.” </a:t>
            </a:r>
          </a:p>
          <a:p>
            <a:endParaRPr lang="en-US" b="1" baseline="30000" dirty="0"/>
          </a:p>
          <a:p>
            <a:r>
              <a:rPr lang="en-US" sz="1600" b="1" baseline="30000" dirty="0"/>
              <a:t>33</a:t>
            </a:r>
            <a:r>
              <a:rPr lang="en-US" sz="1600" dirty="0"/>
              <a:t> Immediately the word was fulfilled against Nebuchadnezzar. He was driven from among men and ate grass like an ox, and his body was wet with the dew of heaven till his hair grew as long as eagles' feathers, and his nails were like birds' claws.</a:t>
            </a:r>
          </a:p>
          <a:p>
            <a:endParaRPr lang="en-US" dirty="0"/>
          </a:p>
          <a:p>
            <a:r>
              <a:rPr lang="en-US" sz="1600" dirty="0"/>
              <a:t>So if you try to practice righteousness and show mercy </a:t>
            </a:r>
          </a:p>
          <a:p>
            <a:r>
              <a:rPr lang="en-US" sz="1600" dirty="0"/>
              <a:t>  but still, hold on to the fallacy that you are in control, </a:t>
            </a:r>
          </a:p>
          <a:p>
            <a:r>
              <a:rPr lang="en-US" sz="1600" dirty="0"/>
              <a:t>    and that everything you have is the result of your accomplishments, your own majesty,</a:t>
            </a:r>
          </a:p>
          <a:p>
            <a:r>
              <a:rPr lang="en-US" sz="1600" dirty="0"/>
              <a:t>       You will fail, just like Nebuchadnezzar</a:t>
            </a:r>
          </a:p>
        </p:txBody>
      </p:sp>
      <p:sp>
        <p:nvSpPr>
          <p:cNvPr id="4" name="Slide Number Placeholder 3"/>
          <p:cNvSpPr>
            <a:spLocks noGrp="1"/>
          </p:cNvSpPr>
          <p:nvPr>
            <p:ph type="sldNum" sz="quarter" idx="5"/>
          </p:nvPr>
        </p:nvSpPr>
        <p:spPr/>
        <p:txBody>
          <a:bodyPr/>
          <a:lstStyle/>
          <a:p>
            <a:fld id="{9382FAF9-0F57-42E0-8A1E-9C5E0948535C}" type="slidenum">
              <a:rPr lang="en-US" smtClean="0"/>
              <a:t>26</a:t>
            </a:fld>
            <a:endParaRPr lang="en-US"/>
          </a:p>
        </p:txBody>
      </p:sp>
    </p:spTree>
    <p:extLst>
      <p:ext uri="{BB962C8B-B14F-4D97-AF65-F5344CB8AC3E}">
        <p14:creationId xmlns:p14="http://schemas.microsoft.com/office/powerpoint/2010/main" val="3433828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p:txBody>
          <a:bodyPr/>
          <a:lstStyle/>
          <a:p>
            <a:r>
              <a:rPr lang="en-US" sz="1600" dirty="0"/>
              <a:t>Another way to look at knowing vs doing can be seen throughout the New Testament.</a:t>
            </a:r>
          </a:p>
          <a:p>
            <a:endParaRPr lang="en-US" sz="1600" dirty="0"/>
          </a:p>
          <a:p>
            <a:r>
              <a:rPr lang="en-US" sz="1600" dirty="0"/>
              <a:t>Jesus, Peter, and Paul all state Repent of your sins and turn to God.  </a:t>
            </a:r>
          </a:p>
          <a:p>
            <a:r>
              <a:rPr lang="en-US" sz="1600" dirty="0"/>
              <a:t>  This would be a “knowing’ statement since there is no visible action.  </a:t>
            </a:r>
          </a:p>
          <a:p>
            <a:endParaRPr lang="en-US" sz="1600" dirty="0"/>
          </a:p>
          <a:p>
            <a:r>
              <a:rPr lang="en-US" sz="1600" dirty="0"/>
              <a:t>For the action or doing, </a:t>
            </a:r>
          </a:p>
          <a:p>
            <a:r>
              <a:rPr lang="en-US" sz="1600" dirty="0"/>
              <a:t>Jesus says to let your good deeds shine out for all to see, </a:t>
            </a:r>
          </a:p>
          <a:p>
            <a:r>
              <a:rPr lang="en-US" sz="1600" dirty="0"/>
              <a:t>  so that everyone will praise your heavenly Father.</a:t>
            </a:r>
          </a:p>
          <a:p>
            <a:endParaRPr lang="en-US" sz="1600" dirty="0"/>
          </a:p>
          <a:p>
            <a:r>
              <a:rPr lang="en-US" sz="1600" dirty="0"/>
              <a:t>Peter says to work hard to prove that you really are among those God has called and chosen</a:t>
            </a:r>
          </a:p>
          <a:p>
            <a:endParaRPr lang="en-US" sz="1600" dirty="0"/>
          </a:p>
          <a:p>
            <a:r>
              <a:rPr lang="en-US" sz="1600" dirty="0"/>
              <a:t>Paul says to prove you have changed by the good things you do.</a:t>
            </a:r>
          </a:p>
          <a:p>
            <a:endParaRPr lang="en-US" sz="1600" dirty="0"/>
          </a:p>
          <a:p>
            <a:r>
              <a:rPr lang="en-US" sz="1600" dirty="0"/>
              <a:t>I like how James puts it all together  I will show you my faith by my good deeds.”</a:t>
            </a:r>
          </a:p>
          <a:p>
            <a:endParaRPr lang="en-US" sz="1600" dirty="0"/>
          </a:p>
          <a:p>
            <a:r>
              <a:rPr lang="en-US" sz="1600" dirty="0"/>
              <a:t>If you try to prove you have changed by doing good deeds, </a:t>
            </a:r>
          </a:p>
          <a:p>
            <a:r>
              <a:rPr lang="en-US" sz="1600" dirty="0"/>
              <a:t>   showing righteousness, and having mercy</a:t>
            </a:r>
          </a:p>
          <a:p>
            <a:r>
              <a:rPr lang="en-US" sz="1600" dirty="0"/>
              <a:t>      without first repenting and turning to God</a:t>
            </a:r>
          </a:p>
          <a:p>
            <a:r>
              <a:rPr lang="en-US" sz="1600" dirty="0"/>
              <a:t>         Like Nebuchadnezzar, you too will fail</a:t>
            </a:r>
          </a:p>
          <a:p>
            <a:endParaRPr lang="en-US" sz="1600" dirty="0"/>
          </a:p>
          <a:p>
            <a:endParaRPr lang="en-US" sz="1600" dirty="0"/>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27</a:t>
            </a:fld>
            <a:endParaRPr lang="en-US"/>
          </a:p>
        </p:txBody>
      </p:sp>
    </p:spTree>
    <p:extLst>
      <p:ext uri="{BB962C8B-B14F-4D97-AF65-F5344CB8AC3E}">
        <p14:creationId xmlns:p14="http://schemas.microsoft.com/office/powerpoint/2010/main" val="19024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287342"/>
          </a:xfrm>
        </p:spPr>
        <p:txBody>
          <a:bodyPr/>
          <a:lstStyle/>
          <a:p>
            <a:r>
              <a:rPr lang="en-US" sz="1600" dirty="0"/>
              <a:t>Are judgment and condemnation inevitable when we fail?</a:t>
            </a:r>
          </a:p>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When God told Jonah to go to the great city of Nineveh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and preach against it, because of its wickedness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Was there any hope for the city?</a:t>
            </a:r>
          </a:p>
          <a:p>
            <a:endParaRPr lang="en-US" sz="1600" dirty="0"/>
          </a:p>
          <a:p>
            <a:r>
              <a:rPr lang="en-US" sz="1600" dirty="0"/>
              <a:t>In that case, when the King of Nineveh heard Jonah’s proclamation </a:t>
            </a:r>
          </a:p>
          <a:p>
            <a:r>
              <a:rPr lang="en-US" sz="1600" dirty="0"/>
              <a:t>    that Nineveh would be destroyed, </a:t>
            </a:r>
          </a:p>
          <a:p>
            <a:r>
              <a:rPr lang="en-US" sz="1600" dirty="0"/>
              <a:t>        He issued his own decree </a:t>
            </a:r>
          </a:p>
          <a:p>
            <a:r>
              <a:rPr lang="en-US" sz="1600" dirty="0"/>
              <a:t>            that you can read about in  Jonah chapter 3, starting in verse 7:</a:t>
            </a:r>
          </a:p>
          <a:p>
            <a:endParaRPr lang="en-US" sz="1600" dirty="0"/>
          </a:p>
          <a:p>
            <a:r>
              <a:rPr lang="en-US" sz="1600" dirty="0"/>
              <a:t>(ANIMATION)</a:t>
            </a:r>
          </a:p>
          <a:p>
            <a:endParaRPr lang="en-US" sz="1600" dirty="0"/>
          </a:p>
          <a:p>
            <a:r>
              <a:rPr lang="en-US" sz="1600" dirty="0"/>
              <a:t>Do not let people or animals, herds or flocks, taste anything; </a:t>
            </a:r>
          </a:p>
          <a:p>
            <a:r>
              <a:rPr lang="en-US" sz="1600" dirty="0"/>
              <a:t>do not let them eat or drink.  </a:t>
            </a:r>
          </a:p>
          <a:p>
            <a:r>
              <a:rPr lang="en-US" sz="1600" b="1" baseline="30000" dirty="0"/>
              <a:t>8</a:t>
            </a:r>
            <a:r>
              <a:rPr lang="en-US" sz="1600" dirty="0"/>
              <a:t> But let people and animals be covered with sackcloth. </a:t>
            </a:r>
          </a:p>
          <a:p>
            <a:r>
              <a:rPr lang="en-US" sz="1600" dirty="0"/>
              <a:t>Let everyone call urgently on God.  </a:t>
            </a:r>
          </a:p>
          <a:p>
            <a:r>
              <a:rPr lang="en-US" sz="1600" dirty="0"/>
              <a:t>Let them give up their evil ways and their violence. </a:t>
            </a:r>
          </a:p>
          <a:p>
            <a:endParaRPr lang="en-US" sz="1600" dirty="0"/>
          </a:p>
          <a:p>
            <a:r>
              <a:rPr lang="en-US" sz="1600" b="1" baseline="30000" dirty="0"/>
              <a:t>10</a:t>
            </a:r>
            <a:r>
              <a:rPr lang="en-US" sz="1600" dirty="0"/>
              <a:t> When God saw what they did </a:t>
            </a:r>
          </a:p>
          <a:p>
            <a:r>
              <a:rPr lang="en-US" sz="1600" dirty="0"/>
              <a:t>      and how they turned from their evil ways, </a:t>
            </a:r>
          </a:p>
          <a:p>
            <a:r>
              <a:rPr lang="en-US" sz="1600" dirty="0"/>
              <a:t>        he relented and did not bring on them </a:t>
            </a:r>
          </a:p>
          <a:p>
            <a:r>
              <a:rPr lang="en-US" sz="1600" dirty="0"/>
              <a:t>             the destruction he had threatened.</a:t>
            </a:r>
          </a:p>
          <a:p>
            <a:endParaRPr lang="en-US" sz="1100" dirty="0"/>
          </a:p>
          <a:p>
            <a:r>
              <a:rPr lang="en-US" sz="1400" dirty="0"/>
              <a:t>------------------</a:t>
            </a:r>
          </a:p>
          <a:p>
            <a:r>
              <a:rPr lang="en-US" sz="1000" dirty="0"/>
              <a:t>Image by &lt;a </a:t>
            </a:r>
            <a:r>
              <a:rPr lang="en-US" sz="1000" dirty="0" err="1"/>
              <a:t>href</a:t>
            </a:r>
            <a:r>
              <a:rPr lang="en-US" sz="1000" dirty="0"/>
              <a:t>="https://www.freepik.com/free-photo/domino-made-with-wooden-pieces-representing-finances-struggles_11071829.htm#query=dominos&amp;position=2&amp;from_view=keyword&amp;track=sph"&gt;Freepik&lt;/a&gt;</a:t>
            </a:r>
          </a:p>
          <a:p>
            <a:endParaRPr lang="en-US" sz="1400" dirty="0"/>
          </a:p>
          <a:p>
            <a:endParaRPr lang="en-US" sz="1400" dirty="0"/>
          </a:p>
        </p:txBody>
      </p:sp>
      <p:sp>
        <p:nvSpPr>
          <p:cNvPr id="4" name="Slide Number Placeholder 3"/>
          <p:cNvSpPr>
            <a:spLocks noGrp="1"/>
          </p:cNvSpPr>
          <p:nvPr>
            <p:ph type="sldNum" sz="quarter" idx="5"/>
          </p:nvPr>
        </p:nvSpPr>
        <p:spPr/>
        <p:txBody>
          <a:bodyPr/>
          <a:lstStyle/>
          <a:p>
            <a:fld id="{9382FAF9-0F57-42E0-8A1E-9C5E0948535C}" type="slidenum">
              <a:rPr lang="en-US" smtClean="0"/>
              <a:t>28</a:t>
            </a:fld>
            <a:endParaRPr lang="en-US"/>
          </a:p>
        </p:txBody>
      </p:sp>
    </p:spTree>
    <p:extLst>
      <p:ext uri="{BB962C8B-B14F-4D97-AF65-F5344CB8AC3E}">
        <p14:creationId xmlns:p14="http://schemas.microsoft.com/office/powerpoint/2010/main" val="2404838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6664547"/>
          </a:xfrm>
        </p:spPr>
        <p:txBody>
          <a:bodyPr/>
          <a:lstStyle/>
          <a:p>
            <a:r>
              <a:rPr lang="en-US" sz="1600" dirty="0"/>
              <a:t>In the same manner, there is still hope of rescue for Nebuchadnezzar.</a:t>
            </a:r>
          </a:p>
          <a:p>
            <a:endParaRPr lang="en-US" sz="1600" dirty="0"/>
          </a:p>
          <a:p>
            <a:r>
              <a:rPr lang="en-US" sz="1600" dirty="0"/>
              <a:t>Going back to Daniel chapter 4, we read in vs 34</a:t>
            </a:r>
          </a:p>
          <a:p>
            <a:endParaRPr lang="en-US" sz="1600" dirty="0"/>
          </a:p>
          <a:p>
            <a:r>
              <a:rPr lang="en-US" sz="1600" b="1" baseline="30000" dirty="0"/>
              <a:t>34</a:t>
            </a:r>
            <a:r>
              <a:rPr lang="en-US" sz="1600" dirty="0"/>
              <a:t> At the end of the days </a:t>
            </a:r>
          </a:p>
          <a:p>
            <a:r>
              <a:rPr lang="en-US" sz="1600" dirty="0"/>
              <a:t>    I, Nebuchadnezzar, lifted my eyes to heaven, </a:t>
            </a:r>
          </a:p>
          <a:p>
            <a:r>
              <a:rPr lang="en-US" sz="1600" dirty="0"/>
              <a:t>       and my reason returned to me, </a:t>
            </a:r>
          </a:p>
          <a:p>
            <a:r>
              <a:rPr lang="en-US" sz="1600" dirty="0"/>
              <a:t>          and I blessed the Most High, </a:t>
            </a:r>
          </a:p>
          <a:p>
            <a:r>
              <a:rPr lang="en-US" sz="1600" dirty="0"/>
              <a:t>             and praised and honored him who lives forever,</a:t>
            </a:r>
          </a:p>
          <a:p>
            <a:endParaRPr lang="en-US" sz="1600" dirty="0"/>
          </a:p>
          <a:p>
            <a:r>
              <a:rPr lang="en-US" sz="1600" dirty="0"/>
              <a:t>He repented of his sins and turned to God.  And what was the result?  </a:t>
            </a:r>
          </a:p>
          <a:p>
            <a:endParaRPr lang="en-US" sz="1600" dirty="0"/>
          </a:p>
          <a:p>
            <a:r>
              <a:rPr lang="en-US" sz="1600" dirty="0"/>
              <a:t>Look down starting at verse 36:</a:t>
            </a:r>
          </a:p>
          <a:p>
            <a:r>
              <a:rPr lang="en-US" sz="1600" b="1" baseline="30000" dirty="0"/>
              <a:t>36</a:t>
            </a:r>
            <a:r>
              <a:rPr lang="en-US" sz="1600" dirty="0"/>
              <a:t> At the same time my reason returned to me, </a:t>
            </a:r>
          </a:p>
          <a:p>
            <a:r>
              <a:rPr lang="en-US" sz="1600" dirty="0"/>
              <a:t>      and for the glory of my kingdom, </a:t>
            </a:r>
          </a:p>
          <a:p>
            <a:r>
              <a:rPr lang="en-US" sz="1600" dirty="0"/>
              <a:t>          my majesty and splendor returned to me. </a:t>
            </a:r>
          </a:p>
          <a:p>
            <a:r>
              <a:rPr lang="en-US" sz="1600" dirty="0"/>
              <a:t>    My counselors and my lords sought me, </a:t>
            </a:r>
          </a:p>
          <a:p>
            <a:r>
              <a:rPr lang="en-US" sz="1600" dirty="0"/>
              <a:t>       and I was established in my kingdom, </a:t>
            </a:r>
          </a:p>
          <a:p>
            <a:r>
              <a:rPr lang="en-US" sz="1600" dirty="0"/>
              <a:t>         and still more greatness was added to me. </a:t>
            </a:r>
          </a:p>
          <a:p>
            <a:endParaRPr lang="en-US" sz="1600" b="1" baseline="30000" dirty="0"/>
          </a:p>
          <a:p>
            <a:r>
              <a:rPr lang="en-US" sz="1600" b="1" baseline="30000" dirty="0"/>
              <a:t>37</a:t>
            </a:r>
            <a:r>
              <a:rPr lang="en-US" sz="1600" dirty="0"/>
              <a:t> Now I, Nebuchadnezzar, </a:t>
            </a:r>
          </a:p>
          <a:p>
            <a:r>
              <a:rPr lang="en-US" sz="1600" dirty="0"/>
              <a:t>         praise and extol and honor the King of heaven, </a:t>
            </a:r>
          </a:p>
          <a:p>
            <a:r>
              <a:rPr lang="en-US" sz="1600" dirty="0"/>
              <a:t>            for all his works are right and his ways are just; </a:t>
            </a:r>
          </a:p>
          <a:p>
            <a:r>
              <a:rPr lang="en-US" sz="1600" dirty="0"/>
              <a:t>                and those who walk in pride he is able to humble.</a:t>
            </a:r>
          </a:p>
        </p:txBody>
      </p:sp>
      <p:sp>
        <p:nvSpPr>
          <p:cNvPr id="4" name="Slide Number Placeholder 3"/>
          <p:cNvSpPr>
            <a:spLocks noGrp="1"/>
          </p:cNvSpPr>
          <p:nvPr>
            <p:ph type="sldNum" sz="quarter" idx="5"/>
          </p:nvPr>
        </p:nvSpPr>
        <p:spPr/>
        <p:txBody>
          <a:bodyPr/>
          <a:lstStyle/>
          <a:p>
            <a:fld id="{9382FAF9-0F57-42E0-8A1E-9C5E0948535C}" type="slidenum">
              <a:rPr lang="en-US" smtClean="0"/>
              <a:t>29</a:t>
            </a:fld>
            <a:endParaRPr lang="en-US"/>
          </a:p>
        </p:txBody>
      </p:sp>
    </p:spTree>
    <p:extLst>
      <p:ext uri="{BB962C8B-B14F-4D97-AF65-F5344CB8AC3E}">
        <p14:creationId xmlns:p14="http://schemas.microsoft.com/office/powerpoint/2010/main" val="3708371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p:txBody>
          <a:bodyPr/>
          <a:lstStyle/>
          <a:p>
            <a:r>
              <a:rPr lang="en-US" sz="1600" dirty="0"/>
              <a:t>Order is often missing in our lives. </a:t>
            </a:r>
          </a:p>
          <a:p>
            <a:endParaRPr lang="en-US" sz="1600" dirty="0"/>
          </a:p>
          <a:p>
            <a:r>
              <a:rPr lang="en-US" sz="1600" dirty="0"/>
              <a:t>If you were to look at my desk while I was preparing this message, </a:t>
            </a:r>
          </a:p>
          <a:p>
            <a:r>
              <a:rPr lang="en-US" sz="1600" dirty="0"/>
              <a:t>   you would have seen CHAOS, not ORDER.</a:t>
            </a:r>
          </a:p>
        </p:txBody>
      </p:sp>
      <p:sp>
        <p:nvSpPr>
          <p:cNvPr id="4" name="Slide Number Placeholder 3"/>
          <p:cNvSpPr>
            <a:spLocks noGrp="1"/>
          </p:cNvSpPr>
          <p:nvPr>
            <p:ph type="sldNum" sz="quarter" idx="5"/>
          </p:nvPr>
        </p:nvSpPr>
        <p:spPr/>
        <p:txBody>
          <a:bodyPr/>
          <a:lstStyle/>
          <a:p>
            <a:fld id="{9382FAF9-0F57-42E0-8A1E-9C5E0948535C}" type="slidenum">
              <a:rPr lang="en-US" smtClean="0"/>
              <a:t>3</a:t>
            </a:fld>
            <a:endParaRPr lang="en-US"/>
          </a:p>
        </p:txBody>
      </p:sp>
    </p:spTree>
    <p:extLst>
      <p:ext uri="{BB962C8B-B14F-4D97-AF65-F5344CB8AC3E}">
        <p14:creationId xmlns:p14="http://schemas.microsoft.com/office/powerpoint/2010/main" val="13744512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261942"/>
          </a:xfrm>
        </p:spPr>
        <p:txBody>
          <a:bodyPr/>
          <a:lstStyle/>
          <a:p>
            <a:r>
              <a:rPr lang="en-US" sz="1600" dirty="0"/>
              <a:t>Nebuchadnezzar was rescued in the same manner </a:t>
            </a:r>
          </a:p>
          <a:p>
            <a:r>
              <a:rPr lang="en-US" sz="1600" dirty="0"/>
              <a:t>   that Shadrack, Meshack, and Abednego were rescued.</a:t>
            </a:r>
          </a:p>
          <a:p>
            <a:endParaRPr lang="en-US" sz="1600" dirty="0"/>
          </a:p>
          <a:p>
            <a:r>
              <a:rPr lang="en-US" sz="1600" dirty="0"/>
              <a:t>I like how one of the commentaries puts it:  </a:t>
            </a:r>
          </a:p>
          <a:p>
            <a:r>
              <a:rPr lang="en-US" sz="1600" dirty="0"/>
              <a:t>When God punishes, the punishment is swift and sure; </a:t>
            </a:r>
          </a:p>
          <a:p>
            <a:r>
              <a:rPr lang="en-US" sz="1600" dirty="0"/>
              <a:t>when God restores, the restoration is complete.</a:t>
            </a:r>
          </a:p>
          <a:p>
            <a:endParaRPr lang="en-US" sz="1600" dirty="0"/>
          </a:p>
          <a:p>
            <a:r>
              <a:rPr lang="en-US" sz="1600" dirty="0"/>
              <a:t>Not only was his sanity restored,</a:t>
            </a:r>
          </a:p>
          <a:p>
            <a:r>
              <a:rPr lang="en-US" sz="1600" dirty="0"/>
              <a:t>So was his kingdom!</a:t>
            </a:r>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30</a:t>
            </a:fld>
            <a:endParaRPr lang="en-US"/>
          </a:p>
        </p:txBody>
      </p:sp>
    </p:spTree>
    <p:extLst>
      <p:ext uri="{BB962C8B-B14F-4D97-AF65-F5344CB8AC3E}">
        <p14:creationId xmlns:p14="http://schemas.microsoft.com/office/powerpoint/2010/main" val="967642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261942"/>
          </a:xfrm>
        </p:spPr>
        <p:txBody>
          <a:bodyPr/>
          <a:lstStyle/>
          <a:p>
            <a:r>
              <a:rPr lang="en-US" sz="1500" dirty="0"/>
              <a:t>King Nebuchadnezzar's journey to learn the truth about the most high God </a:t>
            </a:r>
          </a:p>
          <a:p>
            <a:r>
              <a:rPr lang="en-US" sz="1600" dirty="0"/>
              <a:t>was a gradual process of realization and transformation, </a:t>
            </a:r>
          </a:p>
          <a:p>
            <a:r>
              <a:rPr lang="en-US" sz="1600" dirty="0"/>
              <a:t>marked by various events that challenged his beliefs and perceptions, </a:t>
            </a:r>
          </a:p>
          <a:p>
            <a:r>
              <a:rPr lang="en-US" sz="1600" dirty="0"/>
              <a:t>and ultimately led him to acknowledge </a:t>
            </a:r>
          </a:p>
          <a:p>
            <a:r>
              <a:rPr lang="en-US" sz="1600" dirty="0"/>
              <a:t>the power and sovereignty of the God of the Jews.</a:t>
            </a:r>
          </a:p>
          <a:p>
            <a:endParaRPr lang="en-US" sz="1600" dirty="0"/>
          </a:p>
          <a:p>
            <a:r>
              <a:rPr lang="en-US" sz="1600" dirty="0"/>
              <a:t>We may not identify ourselves with a mighty King </a:t>
            </a:r>
          </a:p>
          <a:p>
            <a:r>
              <a:rPr lang="en-US" sz="1600" dirty="0"/>
              <a:t>  who conquered many foreign lands </a:t>
            </a:r>
          </a:p>
          <a:p>
            <a:r>
              <a:rPr lang="en-US" sz="1600" dirty="0"/>
              <a:t>    and built many great projects</a:t>
            </a:r>
          </a:p>
          <a:p>
            <a:endParaRPr lang="en-US" sz="1600" dirty="0"/>
          </a:p>
          <a:p>
            <a:r>
              <a:rPr lang="en-US" sz="1600" dirty="0"/>
              <a:t>But we are also on a journey similar to the King’s. </a:t>
            </a:r>
          </a:p>
          <a:p>
            <a:endParaRPr lang="en-US" sz="1600" dirty="0"/>
          </a:p>
          <a:p>
            <a:r>
              <a:rPr lang="en-US" sz="1600" dirty="0"/>
              <a:t>---------</a:t>
            </a:r>
          </a:p>
          <a:p>
            <a:r>
              <a:rPr lang="en-US" sz="1000" dirty="0"/>
              <a:t>Image by &lt;a </a:t>
            </a:r>
            <a:r>
              <a:rPr lang="en-US" sz="1000" dirty="0" err="1"/>
              <a:t>href</a:t>
            </a:r>
            <a:r>
              <a:rPr lang="en-US" sz="1000" dirty="0"/>
              <a:t>="https://www.freepik.com/free-photo/truth-concept-arrangement-with-magnifier_16691260.htm#query=journey%20to%20truth&amp;position=0&amp;from_view=search&amp;track=ais"&gt;Freepik&lt;/a&gt;</a:t>
            </a:r>
          </a:p>
        </p:txBody>
      </p:sp>
      <p:sp>
        <p:nvSpPr>
          <p:cNvPr id="4" name="Slide Number Placeholder 3"/>
          <p:cNvSpPr>
            <a:spLocks noGrp="1"/>
          </p:cNvSpPr>
          <p:nvPr>
            <p:ph type="sldNum" sz="quarter" idx="5"/>
          </p:nvPr>
        </p:nvSpPr>
        <p:spPr/>
        <p:txBody>
          <a:bodyPr/>
          <a:lstStyle/>
          <a:p>
            <a:fld id="{9382FAF9-0F57-42E0-8A1E-9C5E0948535C}" type="slidenum">
              <a:rPr lang="en-US" smtClean="0"/>
              <a:t>31</a:t>
            </a:fld>
            <a:endParaRPr lang="en-US"/>
          </a:p>
        </p:txBody>
      </p:sp>
    </p:spTree>
    <p:extLst>
      <p:ext uri="{BB962C8B-B14F-4D97-AF65-F5344CB8AC3E}">
        <p14:creationId xmlns:p14="http://schemas.microsoft.com/office/powerpoint/2010/main" val="552106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261942"/>
          </a:xfrm>
        </p:spPr>
        <p:txBody>
          <a:bodyPr/>
          <a:lstStyle/>
          <a:p>
            <a:r>
              <a:rPr lang="en-US" sz="1600" dirty="0"/>
              <a:t>Where are you on your journey?</a:t>
            </a:r>
          </a:p>
          <a:p>
            <a:r>
              <a:rPr lang="en-US" sz="1600" dirty="0"/>
              <a:t>   Are you seeking to be restored? </a:t>
            </a:r>
          </a:p>
          <a:p>
            <a:endParaRPr lang="en-US" sz="1600" dirty="0"/>
          </a:p>
          <a:p>
            <a:r>
              <a:rPr lang="en-US" sz="1600" dirty="0"/>
              <a:t>Do you know people who seem to have a feeling of inner peace,</a:t>
            </a:r>
          </a:p>
          <a:p>
            <a:r>
              <a:rPr lang="en-US" sz="1600" dirty="0"/>
              <a:t> even though the world around them may be in chaos? </a:t>
            </a:r>
          </a:p>
          <a:p>
            <a:r>
              <a:rPr lang="en-US" sz="1600" dirty="0"/>
              <a:t>  </a:t>
            </a:r>
          </a:p>
          <a:p>
            <a:r>
              <a:rPr lang="en-US" sz="1600" dirty="0"/>
              <a:t>Maybe you realize that your orderly worldview</a:t>
            </a:r>
          </a:p>
          <a:p>
            <a:r>
              <a:rPr lang="en-US" sz="1600" dirty="0"/>
              <a:t> cannot account for all the chaos in the world</a:t>
            </a:r>
          </a:p>
          <a:p>
            <a:r>
              <a:rPr lang="en-US" sz="1600" dirty="0"/>
              <a:t>    Or all the chaos in your life. </a:t>
            </a:r>
          </a:p>
          <a:p>
            <a:endParaRPr lang="en-US" sz="1600" dirty="0"/>
          </a:p>
          <a:p>
            <a:r>
              <a:rPr lang="en-US" sz="1600" dirty="0"/>
              <a:t>Maybe you sort of know that God exists, </a:t>
            </a:r>
          </a:p>
          <a:p>
            <a:r>
              <a:rPr lang="en-US" sz="1600" dirty="0"/>
              <a:t>But you don’t really practice righteousness and show mercy </a:t>
            </a:r>
          </a:p>
          <a:p>
            <a:endParaRPr lang="en-US" sz="1600" dirty="0"/>
          </a:p>
          <a:p>
            <a:r>
              <a:rPr lang="en-US" sz="1600" dirty="0"/>
              <a:t>Maybe you feel trapped and in need of rescue.</a:t>
            </a:r>
          </a:p>
          <a:p>
            <a:r>
              <a:rPr lang="en-US" sz="1600" dirty="0"/>
              <a:t>---------</a:t>
            </a:r>
          </a:p>
          <a:p>
            <a:r>
              <a:rPr lang="en-US" sz="1000" dirty="0"/>
              <a:t>&lt;a </a:t>
            </a:r>
            <a:r>
              <a:rPr lang="en-US" sz="1000" dirty="0" err="1"/>
              <a:t>href</a:t>
            </a:r>
            <a:r>
              <a:rPr lang="en-US" sz="1000" dirty="0"/>
              <a:t>="https://www.freepik.com/free-photo/man-dressed-with-arrows-his-head_961259.htm#query=directions&amp;position=2&amp;from_view=search&amp;track=sph"&gt;Image by </a:t>
            </a:r>
            <a:r>
              <a:rPr lang="en-US" sz="1000" dirty="0" err="1"/>
              <a:t>creativeart</a:t>
            </a:r>
            <a:r>
              <a:rPr lang="en-US" sz="1000" dirty="0"/>
              <a:t>&lt;/a&gt; on </a:t>
            </a:r>
            <a:r>
              <a:rPr lang="en-US" sz="1000" dirty="0" err="1"/>
              <a:t>Freepik</a:t>
            </a:r>
            <a:endParaRPr lang="en-US" sz="1000" dirty="0"/>
          </a:p>
        </p:txBody>
      </p:sp>
      <p:sp>
        <p:nvSpPr>
          <p:cNvPr id="4" name="Slide Number Placeholder 3"/>
          <p:cNvSpPr>
            <a:spLocks noGrp="1"/>
          </p:cNvSpPr>
          <p:nvPr>
            <p:ph type="sldNum" sz="quarter" idx="5"/>
          </p:nvPr>
        </p:nvSpPr>
        <p:spPr/>
        <p:txBody>
          <a:bodyPr/>
          <a:lstStyle/>
          <a:p>
            <a:fld id="{9382FAF9-0F57-42E0-8A1E-9C5E0948535C}" type="slidenum">
              <a:rPr lang="en-US" smtClean="0"/>
              <a:t>32</a:t>
            </a:fld>
            <a:endParaRPr lang="en-US"/>
          </a:p>
        </p:txBody>
      </p:sp>
    </p:spTree>
    <p:extLst>
      <p:ext uri="{BB962C8B-B14F-4D97-AF65-F5344CB8AC3E}">
        <p14:creationId xmlns:p14="http://schemas.microsoft.com/office/powerpoint/2010/main" val="1616820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236542"/>
          </a:xfrm>
        </p:spPr>
        <p:txBody>
          <a:bodyPr/>
          <a:lstStyle/>
          <a:p>
            <a:r>
              <a:rPr lang="en-US" sz="1600" dirty="0"/>
              <a:t>Because I care for you, I need to warn you, just like Daniel warned Nebuchadnezzar. </a:t>
            </a:r>
          </a:p>
          <a:p>
            <a:endParaRPr lang="en-US" sz="1600" dirty="0"/>
          </a:p>
          <a:p>
            <a:r>
              <a:rPr lang="en-US" sz="1600" dirty="0"/>
              <a:t>We have a God who created an ordered and perfect world.</a:t>
            </a:r>
          </a:p>
          <a:p>
            <a:r>
              <a:rPr lang="en-US" sz="1600" dirty="0"/>
              <a:t>  And we were created in God’s image to fellowship with him.</a:t>
            </a:r>
          </a:p>
          <a:p>
            <a:r>
              <a:rPr lang="en-US" sz="1600" dirty="0"/>
              <a:t>     But until we acknowledge his authority over our lives, </a:t>
            </a:r>
          </a:p>
          <a:p>
            <a:r>
              <a:rPr lang="en-US" sz="1600" dirty="0"/>
              <a:t>      we are separated from him</a:t>
            </a:r>
          </a:p>
          <a:p>
            <a:r>
              <a:rPr lang="en-US" sz="1600" dirty="0"/>
              <a:t>        When we are separated from God, our lives will be filled with chaos.</a:t>
            </a:r>
          </a:p>
          <a:p>
            <a:r>
              <a:rPr lang="en-US" sz="1600" dirty="0"/>
              <a:t>           When we are separated from God, the Bible warns us that </a:t>
            </a:r>
          </a:p>
          <a:p>
            <a:r>
              <a:rPr lang="en-US" sz="1600" dirty="0"/>
              <a:t>              we will be given over to </a:t>
            </a:r>
          </a:p>
          <a:p>
            <a:r>
              <a:rPr lang="en-US" sz="1600" dirty="0"/>
              <a:t>                  sinful desires, shameful lusts, and depraved minds. </a:t>
            </a:r>
          </a:p>
          <a:p>
            <a:endParaRPr lang="en-US" sz="1600" dirty="0"/>
          </a:p>
          <a:p>
            <a:r>
              <a:rPr lang="en-US" sz="1600" dirty="0"/>
              <a:t>You may not go as crazy as Nebuchadnezzar, </a:t>
            </a:r>
          </a:p>
          <a:p>
            <a:r>
              <a:rPr lang="en-US" sz="1600" dirty="0"/>
              <a:t>  but the longer you turn your back on God, </a:t>
            </a:r>
          </a:p>
          <a:p>
            <a:r>
              <a:rPr lang="en-US" sz="1600" dirty="0"/>
              <a:t>    the harder it is to repent and turn to him.</a:t>
            </a:r>
          </a:p>
          <a:p>
            <a:endParaRPr lang="en-US" sz="1600" dirty="0"/>
          </a:p>
          <a:p>
            <a:r>
              <a:rPr lang="en-US" sz="1600" dirty="0"/>
              <a:t>But God will still be waiting to restore you.</a:t>
            </a:r>
          </a:p>
          <a:p>
            <a:endParaRPr lang="en-US" sz="1600" dirty="0"/>
          </a:p>
          <a:p>
            <a:r>
              <a:rPr lang="en-US" sz="1600" dirty="0"/>
              <a:t>--------------</a:t>
            </a:r>
          </a:p>
          <a:p>
            <a:r>
              <a:rPr lang="en-US" sz="1000" dirty="0"/>
              <a:t>&lt;a </a:t>
            </a:r>
            <a:r>
              <a:rPr lang="en-US" sz="1000" dirty="0" err="1"/>
              <a:t>href</a:t>
            </a:r>
            <a:r>
              <a:rPr lang="en-US" sz="1000" dirty="0"/>
              <a:t>="https://www.freepik.com/free-photo/car-with-problems-red-triangle-warn-other-road-users_8897457.htm#query=warning&amp;position=23&amp;from_view=search&amp;track=sph"&gt;Image by </a:t>
            </a:r>
            <a:r>
              <a:rPr lang="en-US" sz="1000" dirty="0" err="1"/>
              <a:t>prostooleh</a:t>
            </a:r>
            <a:r>
              <a:rPr lang="en-US" sz="1000" dirty="0"/>
              <a:t>&lt;/a&gt; on </a:t>
            </a:r>
            <a:r>
              <a:rPr lang="en-US" sz="1000" dirty="0" err="1"/>
              <a:t>Freepik</a:t>
            </a:r>
            <a:endParaRPr lang="en-US" sz="1000" dirty="0"/>
          </a:p>
        </p:txBody>
      </p:sp>
      <p:sp>
        <p:nvSpPr>
          <p:cNvPr id="4" name="Slide Number Placeholder 3"/>
          <p:cNvSpPr>
            <a:spLocks noGrp="1"/>
          </p:cNvSpPr>
          <p:nvPr>
            <p:ph type="sldNum" sz="quarter" idx="5"/>
          </p:nvPr>
        </p:nvSpPr>
        <p:spPr/>
        <p:txBody>
          <a:bodyPr/>
          <a:lstStyle/>
          <a:p>
            <a:fld id="{9382FAF9-0F57-42E0-8A1E-9C5E0948535C}" type="slidenum">
              <a:rPr lang="en-US" smtClean="0"/>
              <a:t>33</a:t>
            </a:fld>
            <a:endParaRPr lang="en-US" dirty="0"/>
          </a:p>
        </p:txBody>
      </p:sp>
    </p:spTree>
    <p:extLst>
      <p:ext uri="{BB962C8B-B14F-4D97-AF65-F5344CB8AC3E}">
        <p14:creationId xmlns:p14="http://schemas.microsoft.com/office/powerpoint/2010/main" val="39204456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236542"/>
          </a:xfrm>
        </p:spPr>
        <p:txBody>
          <a:bodyPr/>
          <a:lstStyle/>
          <a:p>
            <a:r>
              <a:rPr lang="en-US" sz="1600" dirty="0"/>
              <a:t>What happens when we turn to God?  </a:t>
            </a:r>
          </a:p>
          <a:p>
            <a:r>
              <a:rPr lang="en-US" sz="1600" dirty="0"/>
              <a:t>  Do we just sit back and eat, drink, and be merry</a:t>
            </a:r>
          </a:p>
          <a:p>
            <a:r>
              <a:rPr lang="en-US" sz="1600" dirty="0"/>
              <a:t>    as only good things come our way?</a:t>
            </a:r>
          </a:p>
          <a:p>
            <a:endParaRPr lang="en-US" sz="1600" dirty="0"/>
          </a:p>
          <a:p>
            <a:r>
              <a:rPr lang="en-US" sz="1600" dirty="0"/>
              <a:t>No, but what happens is even better. </a:t>
            </a:r>
          </a:p>
          <a:p>
            <a:r>
              <a:rPr lang="en-US" sz="1600" dirty="0"/>
              <a:t> We become part of a universal body of believers.</a:t>
            </a:r>
          </a:p>
          <a:p>
            <a:r>
              <a:rPr lang="en-US" sz="1600" dirty="0"/>
              <a:t> All of us proclaiming what the Lord has done for us</a:t>
            </a:r>
          </a:p>
          <a:p>
            <a:endParaRPr lang="en-US" sz="1600" dirty="0"/>
          </a:p>
          <a:p>
            <a:r>
              <a:rPr lang="en-US" sz="1600" dirty="0"/>
              <a:t>All of us proclaiming</a:t>
            </a:r>
          </a:p>
          <a:p>
            <a:pPr lvl="1"/>
            <a:r>
              <a:rPr lang="en-US" sz="1600" dirty="0"/>
              <a:t>How great are his signs,</a:t>
            </a:r>
          </a:p>
          <a:p>
            <a:pPr lvl="1"/>
            <a:r>
              <a:rPr lang="en-US" sz="1600" dirty="0"/>
              <a:t>    how mighty his wonders!</a:t>
            </a:r>
          </a:p>
          <a:p>
            <a:pPr lvl="1"/>
            <a:r>
              <a:rPr lang="en-US" sz="1600" dirty="0"/>
              <a:t>His kingdom is an everlasting kingdom,</a:t>
            </a:r>
          </a:p>
          <a:p>
            <a:pPr lvl="1"/>
            <a:r>
              <a:rPr lang="en-US" sz="1600" dirty="0"/>
              <a:t>    and his dominion endures from generation to generation.</a:t>
            </a:r>
          </a:p>
          <a:p>
            <a:r>
              <a:rPr lang="en-US" sz="1600" dirty="0"/>
              <a:t>  </a:t>
            </a:r>
          </a:p>
          <a:p>
            <a:r>
              <a:rPr lang="en-US" sz="1600" dirty="0"/>
              <a:t>Instead of experiencing chaos in our lives</a:t>
            </a:r>
          </a:p>
          <a:p>
            <a:r>
              <a:rPr lang="en-US" sz="1600" dirty="0"/>
              <a:t>  We experience order, </a:t>
            </a:r>
          </a:p>
          <a:p>
            <a:r>
              <a:rPr lang="en-US" sz="1600" dirty="0"/>
              <a:t>     We experience comfort</a:t>
            </a:r>
          </a:p>
          <a:p>
            <a:r>
              <a:rPr lang="en-US" sz="1600" dirty="0"/>
              <a:t>         We experience fellowship</a:t>
            </a:r>
          </a:p>
          <a:p>
            <a:endParaRPr lang="en-US" sz="1600" dirty="0"/>
          </a:p>
          <a:p>
            <a:r>
              <a:rPr lang="en-US" sz="1600" dirty="0"/>
              <a:t>So when we look up to heaven, when we repent and turn to God,</a:t>
            </a:r>
          </a:p>
          <a:p>
            <a:r>
              <a:rPr lang="en-US" sz="1600" dirty="0"/>
              <a:t>   do we become heroes like Daniel, Shadrack, Meshack, and Abednego?</a:t>
            </a:r>
          </a:p>
          <a:p>
            <a:r>
              <a:rPr lang="en-US" sz="1600" dirty="0"/>
              <a:t> </a:t>
            </a:r>
          </a:p>
          <a:p>
            <a:r>
              <a:rPr lang="en-US" sz="1600" dirty="0"/>
              <a:t>--------------</a:t>
            </a:r>
          </a:p>
          <a:p>
            <a:r>
              <a:rPr lang="en-US" sz="1000" dirty="0"/>
              <a:t>&lt;a </a:t>
            </a:r>
            <a:r>
              <a:rPr lang="en-US" sz="1000" dirty="0" err="1"/>
              <a:t>href</a:t>
            </a:r>
            <a:r>
              <a:rPr lang="en-US" sz="1000" dirty="0"/>
              <a:t>="https://www.freepik.com/free-photo/teamwork-partnership-corporate-business-concept_15665023.htm#query=fellowship&amp;position=0&amp;from_view=search&amp;track=sph"&gt;Image by rawpixel.com&lt;/a&gt; on </a:t>
            </a:r>
            <a:r>
              <a:rPr lang="en-US" sz="1000" dirty="0" err="1"/>
              <a:t>Freepik</a:t>
            </a:r>
            <a:endParaRPr lang="en-US" sz="1000" dirty="0"/>
          </a:p>
          <a:p>
            <a:endParaRPr lang="en-US" sz="1600" dirty="0"/>
          </a:p>
          <a:p>
            <a:r>
              <a:rPr lang="en-US" sz="1600" dirty="0"/>
              <a:t>    </a:t>
            </a:r>
          </a:p>
        </p:txBody>
      </p:sp>
      <p:sp>
        <p:nvSpPr>
          <p:cNvPr id="4" name="Slide Number Placeholder 3"/>
          <p:cNvSpPr>
            <a:spLocks noGrp="1"/>
          </p:cNvSpPr>
          <p:nvPr>
            <p:ph type="sldNum" sz="quarter" idx="5"/>
          </p:nvPr>
        </p:nvSpPr>
        <p:spPr/>
        <p:txBody>
          <a:bodyPr/>
          <a:lstStyle/>
          <a:p>
            <a:fld id="{9382FAF9-0F57-42E0-8A1E-9C5E0948535C}" type="slidenum">
              <a:rPr lang="en-US" smtClean="0"/>
              <a:t>34</a:t>
            </a:fld>
            <a:endParaRPr lang="en-US" dirty="0"/>
          </a:p>
        </p:txBody>
      </p:sp>
    </p:spTree>
    <p:extLst>
      <p:ext uri="{BB962C8B-B14F-4D97-AF65-F5344CB8AC3E}">
        <p14:creationId xmlns:p14="http://schemas.microsoft.com/office/powerpoint/2010/main" val="42102390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236542"/>
          </a:xfrm>
        </p:spPr>
        <p:txBody>
          <a:bodyPr/>
          <a:lstStyle/>
          <a:p>
            <a:r>
              <a:rPr lang="en-US" sz="1600" dirty="0"/>
              <a:t>Yes, we will be heroes!</a:t>
            </a:r>
          </a:p>
          <a:p>
            <a:endParaRPr lang="en-US" sz="1600" dirty="0"/>
          </a:p>
          <a:p>
            <a:r>
              <a:rPr lang="en-US" sz="1600" dirty="0"/>
              <a:t>Let me qualify what I mean by that, </a:t>
            </a:r>
          </a:p>
          <a:p>
            <a:r>
              <a:rPr lang="en-US" sz="1600" dirty="0"/>
              <a:t>  We will not be 10 times better in every matter of wisdom and understanding</a:t>
            </a:r>
          </a:p>
          <a:p>
            <a:endParaRPr lang="en-US" sz="1600" dirty="0"/>
          </a:p>
          <a:p>
            <a:r>
              <a:rPr lang="en-US" sz="1600" dirty="0"/>
              <a:t>But we will be like Daniel, </a:t>
            </a:r>
          </a:p>
          <a:p>
            <a:r>
              <a:rPr lang="en-US" sz="1600" dirty="0"/>
              <a:t>As King Nebuchadnezzar said about Daniel,</a:t>
            </a:r>
          </a:p>
          <a:p>
            <a:r>
              <a:rPr lang="en-US" sz="1600" dirty="0"/>
              <a:t>  I know that the spirit of the holy gods is in you</a:t>
            </a:r>
          </a:p>
          <a:p>
            <a:endParaRPr lang="en-US" sz="1600" dirty="0"/>
          </a:p>
          <a:p>
            <a:r>
              <a:rPr lang="en-US" sz="1600" dirty="0"/>
              <a:t>When we look up to heaven, when we repent and turn to God,</a:t>
            </a:r>
          </a:p>
          <a:p>
            <a:r>
              <a:rPr lang="en-US" sz="1600" dirty="0"/>
              <a:t>   we are also filled with the Holy Spirit. </a:t>
            </a:r>
          </a:p>
          <a:p>
            <a:r>
              <a:rPr lang="en-US" sz="1600" dirty="0"/>
              <a:t> </a:t>
            </a:r>
          </a:p>
          <a:p>
            <a:r>
              <a:rPr lang="en-US" sz="1600" dirty="0"/>
              <a:t>   And although we still experience trials and suffering, </a:t>
            </a:r>
          </a:p>
          <a:p>
            <a:r>
              <a:rPr lang="en-US" sz="1600" dirty="0"/>
              <a:t>     And sometimes even persecution for our beliefs,</a:t>
            </a:r>
          </a:p>
          <a:p>
            <a:r>
              <a:rPr lang="en-US" sz="1600" dirty="0"/>
              <a:t>       We are comforted knowing that ultimately </a:t>
            </a:r>
          </a:p>
          <a:p>
            <a:r>
              <a:rPr lang="en-US" sz="1600" dirty="0"/>
              <a:t>we will be permanently and perfectly restored </a:t>
            </a:r>
          </a:p>
          <a:p>
            <a:r>
              <a:rPr lang="en-US" sz="1600" dirty="0"/>
              <a:t>   and part of the everlasting kingdom.</a:t>
            </a:r>
          </a:p>
          <a:p>
            <a:endParaRPr lang="en-US" sz="1600" dirty="0"/>
          </a:p>
          <a:p>
            <a:r>
              <a:rPr lang="en-US" sz="1600" dirty="0"/>
              <a:t>How does this happen?</a:t>
            </a:r>
          </a:p>
          <a:p>
            <a:endParaRPr lang="en-US" sz="1600" dirty="0"/>
          </a:p>
          <a:p>
            <a:r>
              <a:rPr lang="en-US" sz="1600" dirty="0"/>
              <a:t>--------------</a:t>
            </a:r>
          </a:p>
          <a:p>
            <a:r>
              <a:rPr lang="en-US" sz="1000" dirty="0"/>
              <a:t>Image by &lt;a </a:t>
            </a:r>
            <a:r>
              <a:rPr lang="en-US" sz="1000" dirty="0" err="1"/>
              <a:t>href</a:t>
            </a:r>
            <a:r>
              <a:rPr lang="en-US" sz="1000" dirty="0"/>
              <a:t>="https://www.freepik.com/free-photo/doctors-posing-as-super-heroes_8104187.htm#query=heroes&amp;position=0&amp;from_view=search&amp;track=sph"&gt;Freepik&lt;/a&gt;</a:t>
            </a:r>
          </a:p>
          <a:p>
            <a:endParaRPr lang="en-US" sz="1600" dirty="0"/>
          </a:p>
          <a:p>
            <a:r>
              <a:rPr lang="en-US" sz="1600" dirty="0"/>
              <a:t>    </a:t>
            </a:r>
          </a:p>
        </p:txBody>
      </p:sp>
      <p:sp>
        <p:nvSpPr>
          <p:cNvPr id="4" name="Slide Number Placeholder 3"/>
          <p:cNvSpPr>
            <a:spLocks noGrp="1"/>
          </p:cNvSpPr>
          <p:nvPr>
            <p:ph type="sldNum" sz="quarter" idx="5"/>
          </p:nvPr>
        </p:nvSpPr>
        <p:spPr/>
        <p:txBody>
          <a:bodyPr/>
          <a:lstStyle/>
          <a:p>
            <a:fld id="{9382FAF9-0F57-42E0-8A1E-9C5E0948535C}" type="slidenum">
              <a:rPr lang="en-US" smtClean="0"/>
              <a:t>35</a:t>
            </a:fld>
            <a:endParaRPr lang="en-US" dirty="0"/>
          </a:p>
        </p:txBody>
      </p:sp>
    </p:spTree>
    <p:extLst>
      <p:ext uri="{BB962C8B-B14F-4D97-AF65-F5344CB8AC3E}">
        <p14:creationId xmlns:p14="http://schemas.microsoft.com/office/powerpoint/2010/main" val="9145967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146054"/>
          </a:xfrm>
        </p:spPr>
        <p:txBody>
          <a:bodyPr/>
          <a:lstStyle/>
          <a:p>
            <a:r>
              <a:rPr lang="en-US" sz="1600" dirty="0"/>
              <a:t>There is no magic formula. </a:t>
            </a:r>
          </a:p>
          <a:p>
            <a:endParaRPr lang="en-US" sz="1600" dirty="0"/>
          </a:p>
          <a:p>
            <a:r>
              <a:rPr lang="en-US" sz="1600" dirty="0"/>
              <a:t>In Acts 2:38, Peter says Repent of your sins and turn to God . . .</a:t>
            </a:r>
          </a:p>
          <a:p>
            <a:r>
              <a:rPr lang="en-US" sz="1600" dirty="0"/>
              <a:t> and be baptized in the name of Jesus Christ </a:t>
            </a:r>
          </a:p>
          <a:p>
            <a:r>
              <a:rPr lang="en-US" sz="1600" dirty="0"/>
              <a:t>    for the forgiveness of your sins. </a:t>
            </a:r>
          </a:p>
          <a:p>
            <a:endParaRPr lang="en-US" sz="1600" dirty="0"/>
          </a:p>
          <a:p>
            <a:r>
              <a:rPr lang="en-US" sz="1600" dirty="0"/>
              <a:t>But Baptism is not necessary to wash our sins away, </a:t>
            </a:r>
          </a:p>
          <a:p>
            <a:r>
              <a:rPr lang="en-US" sz="1600" dirty="0"/>
              <a:t>   it is simply a reminder, </a:t>
            </a:r>
          </a:p>
          <a:p>
            <a:r>
              <a:rPr lang="en-US" sz="1600" dirty="0"/>
              <a:t>which is why in the next chapter Peter simply says</a:t>
            </a:r>
          </a:p>
          <a:p>
            <a:r>
              <a:rPr lang="en-US" sz="1600" dirty="0"/>
              <a:t>Repent of your sins and turn to God . . . </a:t>
            </a:r>
          </a:p>
          <a:p>
            <a:r>
              <a:rPr lang="en-US" sz="1600" dirty="0"/>
              <a:t>   so that your sins may be wiped away.</a:t>
            </a:r>
          </a:p>
          <a:p>
            <a:endParaRPr lang="en-US" sz="1600" dirty="0"/>
          </a:p>
          <a:p>
            <a:r>
              <a:rPr lang="en-US" sz="1600" dirty="0"/>
              <a:t>Baptism isn’t a requirement to be saved, </a:t>
            </a:r>
          </a:p>
          <a:p>
            <a:r>
              <a:rPr lang="en-US" sz="1600" dirty="0"/>
              <a:t>neither is a public confession.</a:t>
            </a:r>
          </a:p>
          <a:p>
            <a:r>
              <a:rPr lang="en-US" sz="1600" dirty="0"/>
              <a:t>But both are important to demonstrating one’s faith, </a:t>
            </a:r>
          </a:p>
          <a:p>
            <a:r>
              <a:rPr lang="en-US" sz="1600" dirty="0"/>
              <a:t>which is why Paul says that </a:t>
            </a:r>
          </a:p>
          <a:p>
            <a:pPr lvl="1"/>
            <a:r>
              <a:rPr lang="en-US" sz="1600" dirty="0"/>
              <a:t>If you openly declare that Jesus is Lord </a:t>
            </a:r>
          </a:p>
          <a:p>
            <a:pPr lvl="1"/>
            <a:r>
              <a:rPr lang="en-US" sz="1600" dirty="0"/>
              <a:t>and believe in your heart that God raised him from the dead,</a:t>
            </a:r>
          </a:p>
          <a:p>
            <a:pPr lvl="1"/>
            <a:r>
              <a:rPr lang="en-US" sz="1600" dirty="0"/>
              <a:t>you will be saved.  </a:t>
            </a:r>
          </a:p>
          <a:p>
            <a:pPr lvl="1"/>
            <a:r>
              <a:rPr lang="en-US" sz="1600" dirty="0"/>
              <a:t>For it is by believing in your heart that you are made right with God, </a:t>
            </a:r>
          </a:p>
          <a:p>
            <a:pPr lvl="1"/>
            <a:r>
              <a:rPr lang="en-US" sz="1600" dirty="0"/>
              <a:t>and it is by openly declaring your faith that you are saved.</a:t>
            </a:r>
          </a:p>
          <a:p>
            <a:endParaRPr lang="en-US" sz="1600" dirty="0"/>
          </a:p>
          <a:p>
            <a:r>
              <a:rPr lang="en-US" sz="1600" dirty="0"/>
              <a:t>I said there is no magic formula, </a:t>
            </a:r>
          </a:p>
          <a:p>
            <a:r>
              <a:rPr lang="en-US" sz="1600" dirty="0"/>
              <a:t>    but there is Jesus.</a:t>
            </a:r>
          </a:p>
          <a:p>
            <a:endParaRPr lang="en-US" sz="1600" dirty="0"/>
          </a:p>
        </p:txBody>
      </p:sp>
      <p:sp>
        <p:nvSpPr>
          <p:cNvPr id="4" name="Slide Number Placeholder 3"/>
          <p:cNvSpPr>
            <a:spLocks noGrp="1"/>
          </p:cNvSpPr>
          <p:nvPr>
            <p:ph type="sldNum" sz="quarter" idx="5"/>
          </p:nvPr>
        </p:nvSpPr>
        <p:spPr/>
        <p:txBody>
          <a:bodyPr/>
          <a:lstStyle/>
          <a:p>
            <a:fld id="{9382FAF9-0F57-42E0-8A1E-9C5E0948535C}" type="slidenum">
              <a:rPr lang="en-US" smtClean="0"/>
              <a:t>36</a:t>
            </a:fld>
            <a:endParaRPr lang="en-US"/>
          </a:p>
        </p:txBody>
      </p:sp>
    </p:spTree>
    <p:extLst>
      <p:ext uri="{BB962C8B-B14F-4D97-AF65-F5344CB8AC3E}">
        <p14:creationId xmlns:p14="http://schemas.microsoft.com/office/powerpoint/2010/main" val="23142477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8"/>
            <a:ext cx="6282813" cy="7146054"/>
          </a:xfrm>
        </p:spPr>
        <p:txBody>
          <a:bodyPr/>
          <a:lstStyle/>
          <a:p>
            <a:r>
              <a:rPr lang="en-US" sz="1600" dirty="0"/>
              <a:t>It is because of Jesus, our Lord,</a:t>
            </a:r>
          </a:p>
          <a:p>
            <a:r>
              <a:rPr lang="en-US" sz="1600" dirty="0"/>
              <a:t>  who came into the world that he created,</a:t>
            </a:r>
          </a:p>
          <a:p>
            <a:r>
              <a:rPr lang="en-US" sz="1600" dirty="0"/>
              <a:t>    and lived a perfect sinless life, </a:t>
            </a:r>
          </a:p>
          <a:p>
            <a:r>
              <a:rPr lang="en-US" sz="1600" dirty="0"/>
              <a:t>      but then suffered the penalty for all our sins </a:t>
            </a:r>
          </a:p>
          <a:p>
            <a:r>
              <a:rPr lang="en-US" sz="1600" dirty="0"/>
              <a:t>      with his death on the cross</a:t>
            </a:r>
          </a:p>
          <a:p>
            <a:r>
              <a:rPr lang="en-US" sz="1600" dirty="0"/>
              <a:t>But then God resurrected him in glory</a:t>
            </a:r>
          </a:p>
          <a:p>
            <a:r>
              <a:rPr lang="en-US" sz="1600" dirty="0"/>
              <a:t>   And has promised to do the same</a:t>
            </a:r>
          </a:p>
          <a:p>
            <a:r>
              <a:rPr lang="en-US" sz="1600" dirty="0"/>
              <a:t>     for all those who call on the name of Jesus</a:t>
            </a:r>
          </a:p>
          <a:p>
            <a:r>
              <a:rPr lang="en-US" sz="1600" dirty="0"/>
              <a:t>         and acknowledge his rule over our hearts and over the world</a:t>
            </a:r>
          </a:p>
          <a:p>
            <a:endParaRPr lang="en-US" sz="1600" dirty="0"/>
          </a:p>
          <a:p>
            <a:r>
              <a:rPr lang="en-US" sz="1600" dirty="0"/>
              <a:t>The same restoration that Nebuchadnezzar experienced, </a:t>
            </a:r>
          </a:p>
          <a:p>
            <a:r>
              <a:rPr lang="en-US" sz="1600" dirty="0"/>
              <a:t>   Is available for you, right here, right now.</a:t>
            </a:r>
          </a:p>
          <a:p>
            <a:r>
              <a:rPr lang="en-US" sz="1600" dirty="0"/>
              <a:t>But restoration requires something on your part. </a:t>
            </a:r>
          </a:p>
          <a:p>
            <a:r>
              <a:rPr lang="en-US" sz="1600" dirty="0"/>
              <a:t> This is not just an acknowledgment</a:t>
            </a:r>
            <a:r>
              <a:rPr lang="en-US" sz="1600"/>
              <a:t>, but a change in direction.</a:t>
            </a:r>
            <a:endParaRPr lang="en-US" sz="1600" dirty="0"/>
          </a:p>
          <a:p>
            <a:r>
              <a:rPr lang="en-US" sz="1600" dirty="0"/>
              <a:t>You just need to look up to heaven,</a:t>
            </a:r>
          </a:p>
          <a:p>
            <a:r>
              <a:rPr lang="en-US" sz="1600" dirty="0"/>
              <a:t>   You just need to repent and turn to God</a:t>
            </a:r>
          </a:p>
          <a:p>
            <a:r>
              <a:rPr lang="en-US" sz="1600" dirty="0"/>
              <a:t>       You are on a journey just like Nebuchadnezzar</a:t>
            </a:r>
          </a:p>
          <a:p>
            <a:r>
              <a:rPr lang="en-US" sz="1600" dirty="0"/>
              <a:t>         God has placed many heroes in your path</a:t>
            </a:r>
          </a:p>
          <a:p>
            <a:r>
              <a:rPr lang="en-US" sz="1600" dirty="0"/>
              <a:t>            How do you respond?</a:t>
            </a:r>
          </a:p>
          <a:p>
            <a:endParaRPr lang="en-US" sz="1600" dirty="0"/>
          </a:p>
          <a:p>
            <a:r>
              <a:rPr lang="en-US" sz="1600" dirty="0"/>
              <a:t>If you’ve already responded, are you living the life of a hero?</a:t>
            </a:r>
          </a:p>
          <a:p>
            <a:r>
              <a:rPr lang="en-US" sz="1600" dirty="0"/>
              <a:t>  Are you practicing righteousness and showing mercy?</a:t>
            </a:r>
          </a:p>
          <a:p>
            <a:r>
              <a:rPr lang="en-US" sz="1600" dirty="0"/>
              <a:t>     And helping those still on their journey </a:t>
            </a:r>
          </a:p>
          <a:p>
            <a:r>
              <a:rPr lang="en-US" sz="1600" dirty="0"/>
              <a:t>        to learn the truth about the most high God</a:t>
            </a:r>
            <a:br>
              <a:rPr lang="en-US" sz="1600" dirty="0"/>
            </a:br>
            <a:endParaRPr lang="en-US" sz="1600" dirty="0"/>
          </a:p>
          <a:p>
            <a:r>
              <a:rPr lang="en-US" sz="1600" dirty="0"/>
              <a:t>Let us pray.</a:t>
            </a:r>
          </a:p>
          <a:p>
            <a:endParaRPr lang="en-US" sz="1600" dirty="0"/>
          </a:p>
          <a:p>
            <a:r>
              <a:rPr lang="en-US" sz="1600" dirty="0"/>
              <a:t>------------</a:t>
            </a:r>
          </a:p>
          <a:p>
            <a:r>
              <a:rPr lang="en-US" sz="1000" dirty="0"/>
              <a:t>&lt;a </a:t>
            </a:r>
            <a:r>
              <a:rPr lang="en-US" sz="1000" dirty="0" err="1"/>
              <a:t>href</a:t>
            </a:r>
            <a:r>
              <a:rPr lang="en-US" sz="1000" dirty="0"/>
              <a:t>="https://www.freepik.com/free-photo/3d-good-friday-background-with-cross-against-sunset-sky_37780237.htm#query=jesus&amp;position=0&amp;from_view=search&amp;track=sph"&gt;Image by </a:t>
            </a:r>
            <a:r>
              <a:rPr lang="en-US" sz="1000" dirty="0" err="1"/>
              <a:t>kjpargeter</a:t>
            </a:r>
            <a:r>
              <a:rPr lang="en-US" sz="1000" dirty="0"/>
              <a:t>&lt;/a&gt; on </a:t>
            </a:r>
            <a:r>
              <a:rPr lang="en-US" sz="1000" dirty="0" err="1"/>
              <a:t>Freepik</a:t>
            </a:r>
            <a:endParaRPr lang="en-US" sz="1000" dirty="0"/>
          </a:p>
        </p:txBody>
      </p:sp>
      <p:sp>
        <p:nvSpPr>
          <p:cNvPr id="4" name="Slide Number Placeholder 3"/>
          <p:cNvSpPr>
            <a:spLocks noGrp="1"/>
          </p:cNvSpPr>
          <p:nvPr>
            <p:ph type="sldNum" sz="quarter" idx="5"/>
          </p:nvPr>
        </p:nvSpPr>
        <p:spPr/>
        <p:txBody>
          <a:bodyPr/>
          <a:lstStyle/>
          <a:p>
            <a:fld id="{9382FAF9-0F57-42E0-8A1E-9C5E0948535C}" type="slidenum">
              <a:rPr lang="en-US" smtClean="0"/>
              <a:t>37</a:t>
            </a:fld>
            <a:endParaRPr lang="en-US"/>
          </a:p>
        </p:txBody>
      </p:sp>
    </p:spTree>
    <p:extLst>
      <p:ext uri="{BB962C8B-B14F-4D97-AF65-F5344CB8AC3E}">
        <p14:creationId xmlns:p14="http://schemas.microsoft.com/office/powerpoint/2010/main" val="36803785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600" dirty="0">
                <a:effectLst/>
                <a:ea typeface="Calibri" panose="020F0502020204030204" pitchFamily="34" charset="0"/>
                <a:cs typeface="Arial" panose="020B0604020202020204" pitchFamily="34" charset="0"/>
              </a:rPr>
              <a:t>In the book of Daniel, the lives of the Jewish exiles</a:t>
            </a:r>
          </a:p>
          <a:p>
            <a:pPr marL="0" marR="0">
              <a:lnSpc>
                <a:spcPct val="107000"/>
              </a:lnSpc>
              <a:spcBef>
                <a:spcPts val="0"/>
              </a:spcBef>
              <a:spcAft>
                <a:spcPts val="0"/>
              </a:spcAft>
            </a:pPr>
            <a:r>
              <a:rPr lang="en-US" sz="1600" dirty="0">
                <a:ea typeface="Calibri" panose="020F0502020204030204" pitchFamily="34" charset="0"/>
                <a:cs typeface="Arial" panose="020B0604020202020204" pitchFamily="34" charset="0"/>
              </a:rPr>
              <a:t>  </a:t>
            </a:r>
            <a:r>
              <a:rPr lang="en-US" sz="1600" dirty="0">
                <a:effectLst/>
                <a:ea typeface="Calibri" panose="020F0502020204030204" pitchFamily="34" charset="0"/>
                <a:cs typeface="Arial" panose="020B0604020202020204" pitchFamily="34" charset="0"/>
              </a:rPr>
              <a:t> could also be characterized as chaos.</a:t>
            </a:r>
          </a:p>
          <a:p>
            <a:pPr marL="0" marR="0">
              <a:lnSpc>
                <a:spcPct val="107000"/>
              </a:lnSpc>
              <a:spcBef>
                <a:spcPts val="0"/>
              </a:spcBef>
              <a:spcAft>
                <a:spcPts val="0"/>
              </a:spcAft>
            </a:pPr>
            <a:endParaRPr lang="en-US" sz="1600" dirty="0">
              <a:effectLs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600" dirty="0">
                <a:effectLst/>
                <a:ea typeface="Calibri" panose="020F0502020204030204" pitchFamily="34" charset="0"/>
                <a:cs typeface="Arial" panose="020B0604020202020204" pitchFamily="34" charset="0"/>
              </a:rPr>
              <a:t>Taken from their land by a foreign king, </a:t>
            </a:r>
          </a:p>
          <a:p>
            <a:pPr marL="0" marR="0">
              <a:lnSpc>
                <a:spcPct val="107000"/>
              </a:lnSpc>
              <a:spcBef>
                <a:spcPts val="0"/>
              </a:spcBef>
              <a:spcAft>
                <a:spcPts val="0"/>
              </a:spcAft>
            </a:pPr>
            <a:r>
              <a:rPr lang="en-US" sz="1600" dirty="0">
                <a:ea typeface="Calibri" panose="020F0502020204030204" pitchFamily="34" charset="0"/>
                <a:cs typeface="Arial" panose="020B0604020202020204" pitchFamily="34" charset="0"/>
              </a:rPr>
              <a:t>    </a:t>
            </a:r>
            <a:r>
              <a:rPr lang="en-US" sz="1600" dirty="0">
                <a:effectLst/>
                <a:ea typeface="Calibri" panose="020F0502020204030204" pitchFamily="34" charset="0"/>
                <a:cs typeface="Arial" panose="020B0604020202020204" pitchFamily="34" charset="0"/>
              </a:rPr>
              <a:t>marched over 1,000 kilometers to a new home, </a:t>
            </a:r>
          </a:p>
          <a:p>
            <a:pPr marL="0" marR="0">
              <a:lnSpc>
                <a:spcPct val="107000"/>
              </a:lnSpc>
              <a:spcBef>
                <a:spcPts val="0"/>
              </a:spcBef>
              <a:spcAft>
                <a:spcPts val="0"/>
              </a:spcAft>
            </a:pPr>
            <a:r>
              <a:rPr lang="en-US" sz="1600" dirty="0">
                <a:effectLst/>
                <a:ea typeface="Calibri" panose="020F0502020204030204" pitchFamily="34" charset="0"/>
                <a:cs typeface="Arial" panose="020B0604020202020204" pitchFamily="34" charset="0"/>
              </a:rPr>
              <a:t>       their bodies were mutilated, </a:t>
            </a:r>
          </a:p>
          <a:p>
            <a:pPr marL="0" marR="0">
              <a:lnSpc>
                <a:spcPct val="107000"/>
              </a:lnSpc>
              <a:spcBef>
                <a:spcPts val="0"/>
              </a:spcBef>
              <a:spcAft>
                <a:spcPts val="0"/>
              </a:spcAft>
            </a:pPr>
            <a:r>
              <a:rPr lang="en-US" sz="1600" dirty="0">
                <a:ea typeface="Calibri" panose="020F0502020204030204" pitchFamily="34" charset="0"/>
                <a:cs typeface="Arial" panose="020B0604020202020204" pitchFamily="34" charset="0"/>
              </a:rPr>
              <a:t>          </a:t>
            </a:r>
            <a:r>
              <a:rPr lang="en-US" sz="1600" dirty="0">
                <a:effectLst/>
                <a:ea typeface="Calibri" panose="020F0502020204030204" pitchFamily="34" charset="0"/>
                <a:cs typeface="Arial" panose="020B0604020202020204" pitchFamily="34" charset="0"/>
              </a:rPr>
              <a:t>and they were forced to defile themselves</a:t>
            </a:r>
          </a:p>
          <a:p>
            <a:pPr marL="0" marR="0">
              <a:lnSpc>
                <a:spcPct val="107000"/>
              </a:lnSpc>
              <a:spcBef>
                <a:spcPts val="0"/>
              </a:spcBef>
              <a:spcAft>
                <a:spcPts val="0"/>
              </a:spcAft>
            </a:pPr>
            <a:r>
              <a:rPr lang="en-US" sz="1600" dirty="0">
                <a:ea typeface="Calibri" panose="020F0502020204030204" pitchFamily="34" charset="0"/>
                <a:cs typeface="Arial" panose="020B0604020202020204" pitchFamily="34" charset="0"/>
              </a:rPr>
              <a:t>            </a:t>
            </a:r>
            <a:r>
              <a:rPr lang="en-US" sz="1600" dirty="0">
                <a:effectLst/>
                <a:ea typeface="Calibri" panose="020F0502020204030204" pitchFamily="34" charset="0"/>
                <a:cs typeface="Arial" panose="020B0604020202020204" pitchFamily="34" charset="0"/>
              </a:rPr>
              <a:t> with the local food and drink.</a:t>
            </a:r>
          </a:p>
          <a:p>
            <a:pPr marL="0" marR="0">
              <a:lnSpc>
                <a:spcPct val="107000"/>
              </a:lnSpc>
              <a:spcBef>
                <a:spcPts val="0"/>
              </a:spcBef>
              <a:spcAft>
                <a:spcPts val="0"/>
              </a:spcAft>
            </a:pPr>
            <a:endParaRPr lang="en-US" sz="1600" dirty="0">
              <a:effectLs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600" dirty="0">
                <a:effectLst/>
                <a:ea typeface="Calibri" panose="020F0502020204030204" pitchFamily="34" charset="0"/>
                <a:cs typeface="Arial" panose="020B0604020202020204" pitchFamily="34" charset="0"/>
              </a:rPr>
              <a:t>Yet, in the midst of this chaos, </a:t>
            </a:r>
          </a:p>
          <a:p>
            <a:pPr marL="0" marR="0">
              <a:lnSpc>
                <a:spcPct val="107000"/>
              </a:lnSpc>
              <a:spcBef>
                <a:spcPts val="0"/>
              </a:spcBef>
              <a:spcAft>
                <a:spcPts val="0"/>
              </a:spcAft>
            </a:pPr>
            <a:r>
              <a:rPr lang="en-US" sz="1600" dirty="0">
                <a:effectLst/>
                <a:ea typeface="Calibri" panose="020F0502020204030204" pitchFamily="34" charset="0"/>
                <a:cs typeface="Arial" panose="020B0604020202020204" pitchFamily="34" charset="0"/>
              </a:rPr>
              <a:t>    four young men stand out as righteous heroes </a:t>
            </a:r>
          </a:p>
          <a:p>
            <a:pPr marL="0" marR="0">
              <a:lnSpc>
                <a:spcPct val="107000"/>
              </a:lnSpc>
              <a:spcBef>
                <a:spcPts val="0"/>
              </a:spcBef>
              <a:spcAft>
                <a:spcPts val="0"/>
              </a:spcAft>
            </a:pPr>
            <a:endParaRPr lang="en-US" sz="1600" dirty="0">
              <a:effectLs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600" dirty="0">
                <a:effectLst/>
                <a:ea typeface="Calibri" panose="020F0502020204030204" pitchFamily="34" charset="0"/>
                <a:cs typeface="Arial" panose="020B0604020202020204" pitchFamily="34" charset="0"/>
              </a:rPr>
              <a:t>Daniel, Hananiah, </a:t>
            </a:r>
            <a:r>
              <a:rPr lang="en-US" sz="1600" dirty="0" err="1">
                <a:effectLst/>
                <a:ea typeface="Calibri" panose="020F0502020204030204" pitchFamily="34" charset="0"/>
                <a:cs typeface="Arial" panose="020B0604020202020204" pitchFamily="34" charset="0"/>
              </a:rPr>
              <a:t>Mishael</a:t>
            </a:r>
            <a:r>
              <a:rPr lang="en-US" sz="1600" dirty="0">
                <a:effectLst/>
                <a:ea typeface="Calibri" panose="020F0502020204030204" pitchFamily="34" charset="0"/>
                <a:cs typeface="Arial" panose="020B0604020202020204" pitchFamily="34" charset="0"/>
              </a:rPr>
              <a:t>, and Azariah </a:t>
            </a:r>
          </a:p>
          <a:p>
            <a:pPr marL="0" marR="0">
              <a:lnSpc>
                <a:spcPct val="107000"/>
              </a:lnSpc>
              <a:spcBef>
                <a:spcPts val="0"/>
              </a:spcBef>
              <a:spcAft>
                <a:spcPts val="0"/>
              </a:spcAft>
            </a:pPr>
            <a:r>
              <a:rPr lang="en-US" sz="1600" dirty="0">
                <a:ea typeface="Calibri" panose="020F0502020204030204" pitchFamily="34" charset="0"/>
                <a:cs typeface="Arial" panose="020B0604020202020204" pitchFamily="34" charset="0"/>
              </a:rPr>
              <a:t>  </a:t>
            </a:r>
            <a:r>
              <a:rPr lang="en-US" sz="1600" dirty="0">
                <a:effectLst/>
                <a:ea typeface="Calibri" panose="020F0502020204030204" pitchFamily="34" charset="0"/>
                <a:cs typeface="Arial" panose="020B0604020202020204" pitchFamily="34" charset="0"/>
              </a:rPr>
              <a:t>face various trials and tribulations</a:t>
            </a:r>
          </a:p>
          <a:p>
            <a:pPr marL="0" marR="0">
              <a:lnSpc>
                <a:spcPct val="107000"/>
              </a:lnSpc>
              <a:spcBef>
                <a:spcPts val="0"/>
              </a:spcBef>
              <a:spcAft>
                <a:spcPts val="0"/>
              </a:spcAft>
            </a:pPr>
            <a:r>
              <a:rPr lang="en-US" sz="1600" dirty="0">
                <a:effectLst/>
                <a:ea typeface="Calibri" panose="020F0502020204030204" pitchFamily="34" charset="0"/>
                <a:cs typeface="Arial" panose="020B0604020202020204" pitchFamily="34" charset="0"/>
              </a:rPr>
              <a:t>   but “emerge victorious in every conflict”</a:t>
            </a:r>
          </a:p>
          <a:p>
            <a:pPr marL="0" marR="0">
              <a:lnSpc>
                <a:spcPct val="107000"/>
              </a:lnSpc>
              <a:spcBef>
                <a:spcPts val="0"/>
              </a:spcBef>
              <a:spcAft>
                <a:spcPts val="0"/>
              </a:spcAft>
            </a:pPr>
            <a:endParaRPr lang="en-US" dirty="0">
              <a:effectLst/>
              <a:ea typeface="Calibri" panose="020F0502020204030204" pitchFamily="34" charset="0"/>
              <a:cs typeface="Arial" panose="020B0604020202020204" pitchFamily="34" charset="0"/>
            </a:endParaRPr>
          </a:p>
          <a:p>
            <a:pPr lvl="0"/>
            <a:endParaRPr lang="en-US" sz="1000" dirty="0"/>
          </a:p>
          <a:p>
            <a:pPr lvl="0"/>
            <a:r>
              <a:rPr lang="en-US" sz="1000" dirty="0"/>
              <a:t>---------------</a:t>
            </a:r>
          </a:p>
          <a:p>
            <a:pPr lvl="0"/>
            <a:r>
              <a:rPr lang="en-US" sz="1000" dirty="0"/>
              <a:t>“Legend” in Holm, T. L. (2000). In D. N. Freedman, A. C. Myers, &amp; A. B. Beck (Eds.), Eerdmans dictionary of the Bible (p. 799). W.B. Eerdmans.</a:t>
            </a:r>
          </a:p>
          <a:p>
            <a:pPr marL="0" marR="0">
              <a:lnSpc>
                <a:spcPct val="107000"/>
              </a:lnSpc>
              <a:spcBef>
                <a:spcPts val="0"/>
              </a:spcBef>
              <a:spcAft>
                <a:spcPts val="0"/>
              </a:spcAft>
            </a:pPr>
            <a:endParaRPr lang="en-US" dirty="0">
              <a:effectLst/>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dirty="0"/>
          </a:p>
          <a:p>
            <a:endParaRPr lang="en-US" dirty="0"/>
          </a:p>
        </p:txBody>
      </p:sp>
      <p:sp>
        <p:nvSpPr>
          <p:cNvPr id="4" name="Slide Number Placeholder 3"/>
          <p:cNvSpPr>
            <a:spLocks noGrp="1"/>
          </p:cNvSpPr>
          <p:nvPr>
            <p:ph type="sldNum" sz="quarter" idx="5"/>
          </p:nvPr>
        </p:nvSpPr>
        <p:spPr/>
        <p:txBody>
          <a:bodyPr/>
          <a:lstStyle/>
          <a:p>
            <a:fld id="{9382FAF9-0F57-42E0-8A1E-9C5E0948535C}" type="slidenum">
              <a:rPr lang="en-US" smtClean="0"/>
              <a:t>4</a:t>
            </a:fld>
            <a:endParaRPr lang="en-US"/>
          </a:p>
        </p:txBody>
      </p:sp>
    </p:spTree>
    <p:extLst>
      <p:ext uri="{BB962C8B-B14F-4D97-AF65-F5344CB8AC3E}">
        <p14:creationId xmlns:p14="http://schemas.microsoft.com/office/powerpoint/2010/main" val="3233103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p:txBody>
          <a:bodyPr/>
          <a:lstStyle/>
          <a:p>
            <a:r>
              <a:rPr lang="en-US" sz="1600" dirty="0"/>
              <a:t>In fact, that is how Erdman’s Dictionary of the Bible </a:t>
            </a:r>
          </a:p>
          <a:p>
            <a:r>
              <a:rPr lang="en-US" sz="1600" dirty="0"/>
              <a:t>  defines the genre of Legend</a:t>
            </a:r>
          </a:p>
          <a:p>
            <a:endParaRPr lang="en-US" sz="1600" dirty="0"/>
          </a:p>
          <a:p>
            <a:r>
              <a:rPr lang="en-US" sz="1600" dirty="0"/>
              <a:t>A Biblical narrative whose</a:t>
            </a:r>
          </a:p>
          <a:p>
            <a:r>
              <a:rPr lang="en-US" sz="1600" dirty="0"/>
              <a:t> “plot explores the virtue of the righteous hero from all angles </a:t>
            </a:r>
          </a:p>
          <a:p>
            <a:r>
              <a:rPr lang="en-US" sz="1600" dirty="0"/>
              <a:t>  in order to present various examples for emulation.</a:t>
            </a:r>
          </a:p>
          <a:p>
            <a:endParaRPr lang="en-US" sz="1600" dirty="0"/>
          </a:p>
          <a:p>
            <a:r>
              <a:rPr lang="en-US" sz="1600" dirty="0"/>
              <a:t>Additionally, the entry goes on to state </a:t>
            </a:r>
          </a:p>
          <a:p>
            <a:r>
              <a:rPr lang="en-US" sz="1600" dirty="0"/>
              <a:t>  that chapters one through six in Daniel are considered “legend” </a:t>
            </a:r>
          </a:p>
          <a:p>
            <a:r>
              <a:rPr lang="en-US" sz="1600" dirty="0"/>
              <a:t>   </a:t>
            </a:r>
          </a:p>
          <a:p>
            <a:r>
              <a:rPr lang="en-US" sz="1600" dirty="0"/>
              <a:t>This is because Daniel and his pious friends </a:t>
            </a:r>
          </a:p>
          <a:p>
            <a:r>
              <a:rPr lang="en-US" sz="1600" dirty="0"/>
              <a:t>   predictably emerge victorious in every conflict or contest</a:t>
            </a:r>
          </a:p>
          <a:p>
            <a:r>
              <a:rPr lang="en-US" sz="1600" dirty="0"/>
              <a:t>       in the courts of foreign kings</a:t>
            </a:r>
          </a:p>
          <a:p>
            <a:endParaRPr lang="en-US" dirty="0"/>
          </a:p>
          <a:p>
            <a:endParaRPr lang="en-US" dirty="0"/>
          </a:p>
          <a:p>
            <a:pPr lvl="0"/>
            <a:r>
              <a:rPr lang="en-US" sz="1200" dirty="0"/>
              <a:t>---------------</a:t>
            </a:r>
          </a:p>
          <a:p>
            <a:pPr lvl="0"/>
            <a:r>
              <a:rPr lang="en-US" sz="1000" dirty="0"/>
              <a:t>“Legend” in Holm, T. L. (2000). In D. N. Freedman, A. C. Myers, &amp; A. B. Beck (Eds.), Eerdmans dictionary of the Bible (p. 799). W.B. Eerdmans.</a:t>
            </a:r>
          </a:p>
        </p:txBody>
      </p:sp>
      <p:sp>
        <p:nvSpPr>
          <p:cNvPr id="4" name="Slide Number Placeholder 3"/>
          <p:cNvSpPr>
            <a:spLocks noGrp="1"/>
          </p:cNvSpPr>
          <p:nvPr>
            <p:ph type="sldNum" sz="quarter" idx="5"/>
          </p:nvPr>
        </p:nvSpPr>
        <p:spPr/>
        <p:txBody>
          <a:bodyPr/>
          <a:lstStyle/>
          <a:p>
            <a:fld id="{9382FAF9-0F57-42E0-8A1E-9C5E0948535C}" type="slidenum">
              <a:rPr lang="en-US" smtClean="0"/>
              <a:t>5</a:t>
            </a:fld>
            <a:endParaRPr lang="en-US"/>
          </a:p>
        </p:txBody>
      </p:sp>
    </p:spTree>
    <p:extLst>
      <p:ext uri="{BB962C8B-B14F-4D97-AF65-F5344CB8AC3E}">
        <p14:creationId xmlns:p14="http://schemas.microsoft.com/office/powerpoint/2010/main" val="2070967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p:txBody>
          <a:bodyPr/>
          <a:lstStyle/>
          <a:p>
            <a:r>
              <a:rPr lang="en-US" sz="1600" dirty="0"/>
              <a:t>As you know, our church has been preaching through the book of Daniel</a:t>
            </a:r>
          </a:p>
          <a:p>
            <a:r>
              <a:rPr lang="en-US" sz="1600" dirty="0"/>
              <a:t>  in a series called </a:t>
            </a:r>
          </a:p>
          <a:p>
            <a:r>
              <a:rPr lang="en-US" sz="1600" dirty="0"/>
              <a:t>  “trusting in the providence of God in the book of Daniel.</a:t>
            </a:r>
          </a:p>
          <a:p>
            <a:endParaRPr lang="en-US" sz="1600" dirty="0"/>
          </a:p>
          <a:p>
            <a:r>
              <a:rPr lang="en-US" sz="1600" dirty="0"/>
              <a:t>You can easily see this legend motif in the titles of the sermons</a:t>
            </a:r>
          </a:p>
          <a:p>
            <a:endParaRPr lang="en-US" sz="1600" dirty="0"/>
          </a:p>
          <a:p>
            <a:r>
              <a:rPr lang="en-US" sz="1600" dirty="0"/>
              <a:t>Ch 1: Daniel’s Resolve – </a:t>
            </a:r>
          </a:p>
          <a:p>
            <a:r>
              <a:rPr lang="en-US" sz="1600" dirty="0"/>
              <a:t>   Daniel and his friends wouldn’t compromise their diet</a:t>
            </a:r>
          </a:p>
          <a:p>
            <a:r>
              <a:rPr lang="en-US" sz="1600" dirty="0"/>
              <a:t>      but ended up looking healthier than their compatriots. </a:t>
            </a:r>
          </a:p>
          <a:p>
            <a:r>
              <a:rPr lang="en-US" sz="1600" dirty="0"/>
              <a:t>Ch 2: Daniel’s Confidence – </a:t>
            </a:r>
          </a:p>
          <a:p>
            <a:r>
              <a:rPr lang="en-US" sz="1600" dirty="0"/>
              <a:t>   God used Nebuchadnezzar’s dream to show that God himself is in control of the future</a:t>
            </a:r>
          </a:p>
          <a:p>
            <a:r>
              <a:rPr lang="en-US" sz="1600" dirty="0"/>
              <a:t>Ch 3: Daniel’s Influence – Daniel’s friends stand firm in God’s word,</a:t>
            </a:r>
          </a:p>
          <a:p>
            <a:r>
              <a:rPr lang="en-US" sz="1600" dirty="0"/>
              <a:t>  whether God rescued them from the fire</a:t>
            </a:r>
          </a:p>
          <a:p>
            <a:r>
              <a:rPr lang="en-US" sz="1600" dirty="0"/>
              <a:t>    or walked with them in the fire</a:t>
            </a:r>
          </a:p>
          <a:p>
            <a:endParaRPr lang="en-US" dirty="0"/>
          </a:p>
          <a:p>
            <a:endParaRPr lang="en-US" dirty="0"/>
          </a:p>
        </p:txBody>
      </p:sp>
      <p:sp>
        <p:nvSpPr>
          <p:cNvPr id="4" name="Slide Number Placeholder 3"/>
          <p:cNvSpPr>
            <a:spLocks noGrp="1"/>
          </p:cNvSpPr>
          <p:nvPr>
            <p:ph type="sldNum" sz="quarter" idx="5"/>
          </p:nvPr>
        </p:nvSpPr>
        <p:spPr/>
        <p:txBody>
          <a:bodyPr/>
          <a:lstStyle/>
          <a:p>
            <a:fld id="{9382FAF9-0F57-42E0-8A1E-9C5E0948535C}" type="slidenum">
              <a:rPr lang="en-US" smtClean="0"/>
              <a:t>6</a:t>
            </a:fld>
            <a:endParaRPr lang="en-US"/>
          </a:p>
        </p:txBody>
      </p:sp>
    </p:spTree>
    <p:extLst>
      <p:ext uri="{BB962C8B-B14F-4D97-AF65-F5344CB8AC3E}">
        <p14:creationId xmlns:p14="http://schemas.microsoft.com/office/powerpoint/2010/main" val="1514383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p:txBody>
          <a:bodyPr/>
          <a:lstStyle/>
          <a:p>
            <a:r>
              <a:rPr lang="en-US" sz="1600" dirty="0"/>
              <a:t>Today we will be looking at Daniel chapter 4. </a:t>
            </a:r>
          </a:p>
          <a:p>
            <a:endParaRPr lang="en-US" sz="1600" dirty="0"/>
          </a:p>
          <a:p>
            <a:r>
              <a:rPr lang="en-US" sz="1600" dirty="0"/>
              <a:t>But before we start into Daniel chapter 4, </a:t>
            </a:r>
          </a:p>
          <a:p>
            <a:r>
              <a:rPr lang="en-US" sz="1600" dirty="0"/>
              <a:t>   let me highlight two key points about this genre of legend</a:t>
            </a:r>
          </a:p>
          <a:p>
            <a:endParaRPr lang="en-US" sz="1600" dirty="0"/>
          </a:p>
          <a:p>
            <a:r>
              <a:rPr lang="en-US" sz="1600" dirty="0"/>
              <a:t>First, the modern definition of legend would be an “untrue or exaggerated story.”</a:t>
            </a:r>
          </a:p>
          <a:p>
            <a:r>
              <a:rPr lang="en-US" sz="1600" dirty="0"/>
              <a:t>  But when it comes to the genre of legend in the Bible or other writings,</a:t>
            </a:r>
          </a:p>
          <a:p>
            <a:r>
              <a:rPr lang="en-US" sz="1600" dirty="0"/>
              <a:t>      it doesn’t presume either historical accuracy or inaccuracy.</a:t>
            </a:r>
          </a:p>
          <a:p>
            <a:r>
              <a:rPr lang="en-US" sz="1600" dirty="0"/>
              <a:t>         instead, legend takes place in a real human time frame, </a:t>
            </a:r>
          </a:p>
          <a:p>
            <a:r>
              <a:rPr lang="en-US" sz="1600" dirty="0"/>
              <a:t>          the recent past, </a:t>
            </a:r>
          </a:p>
          <a:p>
            <a:r>
              <a:rPr lang="en-US" sz="1600" dirty="0"/>
              <a:t>           and is believed to be historical by those who transmit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r>
              <a:rPr lang="en-US" sz="1600" dirty="0"/>
              <a:t>Second, even though Daniel chapters one through six </a:t>
            </a:r>
          </a:p>
          <a:p>
            <a:r>
              <a:rPr lang="en-US" sz="1600" dirty="0"/>
              <a:t>  are given as examples of the legend genre,</a:t>
            </a:r>
          </a:p>
          <a:p>
            <a:r>
              <a:rPr lang="en-US" sz="1600" dirty="0"/>
              <a:t>  there are elements to these stories that you might overlook</a:t>
            </a:r>
          </a:p>
          <a:p>
            <a:r>
              <a:rPr lang="en-US" sz="1600" dirty="0"/>
              <a:t>     if your focus is only on the heroes.</a:t>
            </a:r>
          </a:p>
          <a:p>
            <a:r>
              <a:rPr lang="en-US" sz="16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r>
              <a:rPr lang="en-US" sz="1000" dirty="0"/>
              <a:t>Holm, T. L. (2000). Legend. In D. N. Freedman, A. C. Myers, &amp; A. B. Beck (Eds.), Eerdmans dictionary of the Bible (p. 799). W.B. Eerdmans.</a:t>
            </a:r>
          </a:p>
          <a:p>
            <a:endParaRPr lang="en-US" dirty="0"/>
          </a:p>
        </p:txBody>
      </p:sp>
      <p:sp>
        <p:nvSpPr>
          <p:cNvPr id="4" name="Slide Number Placeholder 3"/>
          <p:cNvSpPr>
            <a:spLocks noGrp="1"/>
          </p:cNvSpPr>
          <p:nvPr>
            <p:ph type="sldNum" sz="quarter" idx="5"/>
          </p:nvPr>
        </p:nvSpPr>
        <p:spPr/>
        <p:txBody>
          <a:bodyPr/>
          <a:lstStyle/>
          <a:p>
            <a:fld id="{9382FAF9-0F57-42E0-8A1E-9C5E0948535C}" type="slidenum">
              <a:rPr lang="en-US" smtClean="0"/>
              <a:t>7</a:t>
            </a:fld>
            <a:endParaRPr lang="en-US"/>
          </a:p>
        </p:txBody>
      </p:sp>
    </p:spTree>
    <p:extLst>
      <p:ext uri="{BB962C8B-B14F-4D97-AF65-F5344CB8AC3E}">
        <p14:creationId xmlns:p14="http://schemas.microsoft.com/office/powerpoint/2010/main" val="3963806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a:xfrm>
            <a:off x="294967" y="1755057"/>
            <a:ext cx="6282813" cy="6930155"/>
          </a:xfrm>
        </p:spPr>
        <p:txBody>
          <a:bodyPr/>
          <a:lstStyle/>
          <a:p>
            <a:r>
              <a:rPr lang="en-US" sz="1600" dirty="0"/>
              <a:t>Please follow along in your Bibles or on your apps </a:t>
            </a:r>
          </a:p>
          <a:p>
            <a:r>
              <a:rPr lang="en-US" sz="1600" dirty="0"/>
              <a:t>   as I read from Daniel chapter 4, </a:t>
            </a:r>
          </a:p>
          <a:p>
            <a:endParaRPr lang="en-US" sz="1600" dirty="0"/>
          </a:p>
          <a:p>
            <a:r>
              <a:rPr lang="en-US" sz="1600" dirty="0"/>
              <a:t>I’ll be reading from the </a:t>
            </a:r>
            <a:r>
              <a:rPr lang="en-US" sz="1600" dirty="0" err="1"/>
              <a:t>ESV</a:t>
            </a:r>
            <a:r>
              <a:rPr lang="en-US" sz="1600" dirty="0"/>
              <a:t>, but please follow along </a:t>
            </a:r>
          </a:p>
          <a:p>
            <a:r>
              <a:rPr lang="en-US" sz="1600" dirty="0"/>
              <a:t>   in whatever translation you are most comfortable with.</a:t>
            </a:r>
          </a:p>
          <a:p>
            <a:endParaRPr lang="en-US" sz="1600" dirty="0"/>
          </a:p>
          <a:p>
            <a:r>
              <a:rPr lang="en-US" sz="1600" dirty="0"/>
              <a:t>Starting with verse 1:</a:t>
            </a:r>
          </a:p>
          <a:p>
            <a:endParaRPr lang="en-US" sz="1600" dirty="0"/>
          </a:p>
          <a:p>
            <a:r>
              <a:rPr lang="en-US" sz="1600" b="1" baseline="30000" dirty="0"/>
              <a:t>1</a:t>
            </a:r>
            <a:r>
              <a:rPr lang="en-US" sz="1600" dirty="0"/>
              <a:t> King Nebuchadnezzar </a:t>
            </a:r>
          </a:p>
          <a:p>
            <a:r>
              <a:rPr lang="en-US" sz="1600" dirty="0"/>
              <a:t>to all peoples, nations, and languages, that dwell in all the earth: </a:t>
            </a:r>
          </a:p>
          <a:p>
            <a:r>
              <a:rPr lang="en-US" sz="1600" dirty="0"/>
              <a:t>Peace be multiplied to you! </a:t>
            </a:r>
          </a:p>
          <a:p>
            <a:r>
              <a:rPr lang="en-US" sz="1600" b="1" baseline="30000" dirty="0"/>
              <a:t>2</a:t>
            </a:r>
            <a:r>
              <a:rPr lang="en-US" sz="1600" dirty="0"/>
              <a:t> It has seemed good to me </a:t>
            </a:r>
          </a:p>
          <a:p>
            <a:r>
              <a:rPr lang="en-US" sz="1600" dirty="0"/>
              <a:t>to show the signs and wonders that the Most High God has done for me.</a:t>
            </a:r>
          </a:p>
          <a:p>
            <a:r>
              <a:rPr lang="en-US" sz="1600" b="1" baseline="30000" dirty="0"/>
              <a:t>3</a:t>
            </a:r>
            <a:r>
              <a:rPr lang="en-US" sz="1600" dirty="0"/>
              <a:t> How great are his signs,</a:t>
            </a:r>
          </a:p>
          <a:p>
            <a:r>
              <a:rPr lang="en-US" sz="1600" dirty="0"/>
              <a:t>    how mighty his wonders!</a:t>
            </a:r>
          </a:p>
          <a:p>
            <a:r>
              <a:rPr lang="en-US" sz="1600" dirty="0"/>
              <a:t>His kingdom is an everlasting kingdom,</a:t>
            </a:r>
          </a:p>
          <a:p>
            <a:r>
              <a:rPr lang="en-US" sz="1600" dirty="0"/>
              <a:t>    and his dominion endures from generation to generation.</a:t>
            </a:r>
          </a:p>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The first thing you will notice is that this chapter is a letter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or proclamation from King Nebuchadnezzar </a:t>
            </a:r>
          </a:p>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You might question,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why is a decree of a pagan king included in the Bible.</a:t>
            </a:r>
          </a:p>
        </p:txBody>
      </p:sp>
      <p:sp>
        <p:nvSpPr>
          <p:cNvPr id="4" name="Slide Number Placeholder 3"/>
          <p:cNvSpPr>
            <a:spLocks noGrp="1"/>
          </p:cNvSpPr>
          <p:nvPr>
            <p:ph type="sldNum" sz="quarter" idx="5"/>
          </p:nvPr>
        </p:nvSpPr>
        <p:spPr/>
        <p:txBody>
          <a:bodyPr/>
          <a:lstStyle/>
          <a:p>
            <a:fld id="{9382FAF9-0F57-42E0-8A1E-9C5E0948535C}" type="slidenum">
              <a:rPr lang="en-US" smtClean="0"/>
              <a:t>8</a:t>
            </a:fld>
            <a:endParaRPr lang="en-US"/>
          </a:p>
        </p:txBody>
      </p:sp>
    </p:spTree>
    <p:extLst>
      <p:ext uri="{BB962C8B-B14F-4D97-AF65-F5344CB8AC3E}">
        <p14:creationId xmlns:p14="http://schemas.microsoft.com/office/powerpoint/2010/main" val="3934888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4413" y="242888"/>
            <a:ext cx="2287587" cy="1287462"/>
          </a:xfrm>
        </p:spPr>
      </p:sp>
      <p:sp>
        <p:nvSpPr>
          <p:cNvPr id="3" name="Notes Placeholder 2"/>
          <p:cNvSpPr>
            <a:spLocks noGrp="1"/>
          </p:cNvSpPr>
          <p:nvPr>
            <p:ph type="body" idx="1"/>
          </p:nvPr>
        </p:nvSpPr>
        <p:spPr/>
        <p:txBody>
          <a:bodyPr/>
          <a:lstStyle/>
          <a:p>
            <a:r>
              <a:rPr lang="en-US" sz="1600" dirty="0"/>
              <a:t>  But then you recall that many of Pharoah's words</a:t>
            </a:r>
          </a:p>
          <a:p>
            <a:r>
              <a:rPr lang="en-US" sz="1600" dirty="0"/>
              <a:t>    are also recorded in the Bible.</a:t>
            </a:r>
          </a:p>
          <a:p>
            <a:endParaRPr lang="en-US" sz="1600" dirty="0"/>
          </a:p>
          <a:p>
            <a:r>
              <a:rPr lang="en-US" sz="1600" dirty="0"/>
              <a:t>    Moses asked “let my people go” </a:t>
            </a:r>
          </a:p>
          <a:p>
            <a:r>
              <a:rPr lang="en-US" sz="1600" dirty="0"/>
              <a:t>       And Pharaoh responded “no!”</a:t>
            </a:r>
          </a:p>
          <a:p>
            <a:endParaRPr lang="en-US" sz="1600" dirty="0"/>
          </a:p>
          <a:p>
            <a:r>
              <a:rPr lang="en-US" sz="1600" dirty="0"/>
              <a:t>While it is just some of Pharaoh's words </a:t>
            </a:r>
          </a:p>
          <a:p>
            <a:r>
              <a:rPr lang="en-US" sz="1600" dirty="0"/>
              <a:t>  that are captured in the Exodus account,</a:t>
            </a:r>
          </a:p>
          <a:p>
            <a:endParaRPr lang="en-US" sz="1600" dirty="0"/>
          </a:p>
          <a:p>
            <a:r>
              <a:rPr lang="en-US" sz="1600" dirty="0"/>
              <a:t>(ANIMATION)</a:t>
            </a:r>
          </a:p>
          <a:p>
            <a:endParaRPr lang="en-US" sz="1600" dirty="0"/>
          </a:p>
          <a:p>
            <a:r>
              <a:rPr lang="en-US" sz="1600" dirty="0"/>
              <a:t>Ezra chapter 7, includes in its entirety,</a:t>
            </a:r>
          </a:p>
          <a:p>
            <a:r>
              <a:rPr lang="en-US" sz="1600" dirty="0"/>
              <a:t>“a copy of the letter that King Artaxerxes</a:t>
            </a:r>
          </a:p>
          <a:p>
            <a:r>
              <a:rPr lang="en-US" sz="1600" dirty="0"/>
              <a:t> gave to Ezra the priest, the scribe, . . . </a:t>
            </a:r>
          </a:p>
          <a:p>
            <a:endParaRPr lang="en-US" sz="1600" dirty="0"/>
          </a:p>
          <a:p>
            <a:r>
              <a:rPr lang="en-US" sz="1600" dirty="0"/>
              <a:t>So, there is a precedent for having an edict of a foreign king in the Bible. </a:t>
            </a:r>
          </a:p>
        </p:txBody>
      </p:sp>
      <p:sp>
        <p:nvSpPr>
          <p:cNvPr id="4" name="Slide Number Placeholder 3"/>
          <p:cNvSpPr>
            <a:spLocks noGrp="1"/>
          </p:cNvSpPr>
          <p:nvPr>
            <p:ph type="sldNum" sz="quarter" idx="5"/>
          </p:nvPr>
        </p:nvSpPr>
        <p:spPr/>
        <p:txBody>
          <a:bodyPr/>
          <a:lstStyle/>
          <a:p>
            <a:fld id="{9382FAF9-0F57-42E0-8A1E-9C5E0948535C}" type="slidenum">
              <a:rPr lang="en-US" smtClean="0"/>
              <a:t>9</a:t>
            </a:fld>
            <a:endParaRPr lang="en-US"/>
          </a:p>
        </p:txBody>
      </p:sp>
    </p:spTree>
    <p:extLst>
      <p:ext uri="{BB962C8B-B14F-4D97-AF65-F5344CB8AC3E}">
        <p14:creationId xmlns:p14="http://schemas.microsoft.com/office/powerpoint/2010/main" val="427766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023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F85097-5FF6-25F3-C7EF-2B67BBE28B9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2" y="428"/>
            <a:ext cx="12190476" cy="6857143"/>
          </a:xfrm>
          <a:prstGeom prst="rect">
            <a:avLst/>
          </a:prstGeom>
        </p:spPr>
      </p:pic>
    </p:spTree>
    <p:extLst>
      <p:ext uri="{BB962C8B-B14F-4D97-AF65-F5344CB8AC3E}">
        <p14:creationId xmlns:p14="http://schemas.microsoft.com/office/powerpoint/2010/main" val="2981132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405602385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78030258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88315472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32472236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26868790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16748697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26864324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20872954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42537717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976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62986911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63843853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000000"/>
        </a:solidFill>
        <a:effectLst/>
      </p:bgPr>
    </p:bg>
    <p:spTree>
      <p:nvGrpSpPr>
        <p:cNvPr id="1" name=""/>
        <p:cNvGrpSpPr/>
        <p:nvPr/>
      </p:nvGrpSpPr>
      <p:grpSpPr>
        <a:xfrm>
          <a:off x="0" y="0"/>
          <a:ext cx="0" cy="0"/>
          <a:chOff x="0" y="0"/>
          <a:chExt cx="0" cy="0"/>
        </a:xfrm>
      </p:grpSpPr>
      <p:pic>
        <p:nvPicPr>
          <p:cNvPr id="13" name="Picture 12" descr="A close-up of some yarn&#10;&#10;Description automatically generated with medium confidence">
            <a:extLst>
              <a:ext uri="{FF2B5EF4-FFF2-40B4-BE49-F238E27FC236}">
                <a16:creationId xmlns:a16="http://schemas.microsoft.com/office/drawing/2014/main" id="{43AF394F-EDC1-C1A3-BF58-2400C13B0B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510970" y="0"/>
            <a:ext cx="9681030" cy="6858000"/>
          </a:xfrm>
          <a:prstGeom prst="rect">
            <a:avLst/>
          </a:prstGeom>
        </p:spPr>
      </p:pic>
      <p:grpSp>
        <p:nvGrpSpPr>
          <p:cNvPr id="3" name="Group 2">
            <a:extLst>
              <a:ext uri="{FF2B5EF4-FFF2-40B4-BE49-F238E27FC236}">
                <a16:creationId xmlns:a16="http://schemas.microsoft.com/office/drawing/2014/main" id="{AC2173DE-971A-327B-77C9-78F67BE424A4}"/>
              </a:ext>
              <a:ext uri="{C183D7F6-B498-43B3-948B-1728B52AA6E4}">
                <adec:decorative xmlns:adec="http://schemas.microsoft.com/office/drawing/2017/decorative" val="1"/>
              </a:ext>
            </a:extLst>
          </p:cNvPr>
          <p:cNvGrpSpPr/>
          <p:nvPr userDrawn="1">
            <p:extLst>
              <p:ext uri="{386F3935-93C4-4BCD-93E2-E3B085C9AB24}">
                <p16:designElem xmlns:p16="http://schemas.microsoft.com/office/powerpoint/2015/main" val="1"/>
              </p:ext>
            </p:extLst>
          </p:nvPr>
        </p:nvGrpSpPr>
        <p:grpSpPr>
          <a:xfrm>
            <a:off x="740228" y="-1"/>
            <a:ext cx="4581527" cy="6858002"/>
            <a:chOff x="-2" y="-1"/>
            <a:chExt cx="4581527" cy="6858002"/>
          </a:xfrm>
          <a:effectLst>
            <a:outerShdw blurRad="381000" dist="50800" algn="ctr" rotWithShape="0">
              <a:srgbClr val="000000">
                <a:alpha val="10000"/>
              </a:srgbClr>
            </a:outerShdw>
          </a:effectLst>
        </p:grpSpPr>
        <p:sp>
          <p:nvSpPr>
            <p:cNvPr id="4" name="Freeform: Shape 3">
              <a:extLst>
                <a:ext uri="{FF2B5EF4-FFF2-40B4-BE49-F238E27FC236}">
                  <a16:creationId xmlns:a16="http://schemas.microsoft.com/office/drawing/2014/main" id="{CA3FD9F8-B953-EC60-B8B3-091929A86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 name="Group 4">
              <a:extLst>
                <a:ext uri="{FF2B5EF4-FFF2-40B4-BE49-F238E27FC236}">
                  <a16:creationId xmlns:a16="http://schemas.microsoft.com/office/drawing/2014/main" id="{780498DB-31D4-64E9-C155-366374C4F72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6" name="Group 5">
                <a:extLst>
                  <a:ext uri="{FF2B5EF4-FFF2-40B4-BE49-F238E27FC236}">
                    <a16:creationId xmlns:a16="http://schemas.microsoft.com/office/drawing/2014/main" id="{26BCF04E-5C11-C868-9E3E-B670037A070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0" name="Freeform: Shape 9">
                  <a:extLst>
                    <a:ext uri="{FF2B5EF4-FFF2-40B4-BE49-F238E27FC236}">
                      <a16:creationId xmlns:a16="http://schemas.microsoft.com/office/drawing/2014/main" id="{04A9F1ED-0630-13B2-4F3C-12C311FD1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B5D5AD7-2D4D-9432-3508-C5D416C13B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 name="Group 6">
                <a:extLst>
                  <a:ext uri="{FF2B5EF4-FFF2-40B4-BE49-F238E27FC236}">
                    <a16:creationId xmlns:a16="http://schemas.microsoft.com/office/drawing/2014/main" id="{11D2658D-3CED-B1C9-5E02-6E2CDFF89D6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8" name="Freeform: Shape 7">
                  <a:extLst>
                    <a:ext uri="{FF2B5EF4-FFF2-40B4-BE49-F238E27FC236}">
                      <a16:creationId xmlns:a16="http://schemas.microsoft.com/office/drawing/2014/main" id="{DC46A69A-E191-21DB-04ED-4E2580C6D5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758841EF-1B10-0165-1634-D7C913EA95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Tree>
    <p:extLst>
      <p:ext uri="{BB962C8B-B14F-4D97-AF65-F5344CB8AC3E}">
        <p14:creationId xmlns:p14="http://schemas.microsoft.com/office/powerpoint/2010/main" val="1989189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000000"/>
        </a:solidFill>
        <a:effectLst/>
      </p:bgPr>
    </p:bg>
    <p:spTree>
      <p:nvGrpSpPr>
        <p:cNvPr id="1" name=""/>
        <p:cNvGrpSpPr/>
        <p:nvPr/>
      </p:nvGrpSpPr>
      <p:grpSpPr>
        <a:xfrm>
          <a:off x="0" y="0"/>
          <a:ext cx="0" cy="0"/>
          <a:chOff x="0" y="0"/>
          <a:chExt cx="0" cy="0"/>
        </a:xfrm>
      </p:grpSpPr>
      <p:pic>
        <p:nvPicPr>
          <p:cNvPr id="2" name="Picture 1" descr="A picture containing water, sky, outdoor, boat&#10;&#10;Description automatically generated">
            <a:extLst>
              <a:ext uri="{FF2B5EF4-FFF2-40B4-BE49-F238E27FC236}">
                <a16:creationId xmlns:a16="http://schemas.microsoft.com/office/drawing/2014/main" id="{F5C8E33B-93BB-97E6-B62E-10FFFD9B9A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5138057" y="10"/>
            <a:ext cx="7053943"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3" name="Group 2">
            <a:extLst>
              <a:ext uri="{FF2B5EF4-FFF2-40B4-BE49-F238E27FC236}">
                <a16:creationId xmlns:a16="http://schemas.microsoft.com/office/drawing/2014/main" id="{AC2173DE-971A-327B-77C9-78F67BE424A4}"/>
              </a:ext>
              <a:ext uri="{C183D7F6-B498-43B3-948B-1728B52AA6E4}">
                <adec:decorative xmlns:adec="http://schemas.microsoft.com/office/drawing/2017/decorative" val="1"/>
              </a:ext>
            </a:extLst>
          </p:cNvPr>
          <p:cNvGrpSpPr/>
          <p:nvPr userDrawn="1">
            <p:extLst>
              <p:ext uri="{386F3935-93C4-4BCD-93E2-E3B085C9AB24}">
                <p16:designElem xmlns:p16="http://schemas.microsoft.com/office/powerpoint/2015/main" val="1"/>
              </p:ext>
            </p:extLst>
          </p:nvPr>
        </p:nvGrpSpPr>
        <p:grpSpPr>
          <a:xfrm>
            <a:off x="1306284" y="-1"/>
            <a:ext cx="4581527" cy="6858002"/>
            <a:chOff x="-2" y="-1"/>
            <a:chExt cx="4581527" cy="6858002"/>
          </a:xfrm>
          <a:effectLst>
            <a:outerShdw blurRad="381000" dist="50800" algn="ctr" rotWithShape="0">
              <a:srgbClr val="000000">
                <a:alpha val="10000"/>
              </a:srgbClr>
            </a:outerShdw>
          </a:effectLst>
        </p:grpSpPr>
        <p:sp>
          <p:nvSpPr>
            <p:cNvPr id="4" name="Freeform: Shape 3">
              <a:extLst>
                <a:ext uri="{FF2B5EF4-FFF2-40B4-BE49-F238E27FC236}">
                  <a16:creationId xmlns:a16="http://schemas.microsoft.com/office/drawing/2014/main" id="{CA3FD9F8-B953-EC60-B8B3-091929A86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 name="Group 4">
              <a:extLst>
                <a:ext uri="{FF2B5EF4-FFF2-40B4-BE49-F238E27FC236}">
                  <a16:creationId xmlns:a16="http://schemas.microsoft.com/office/drawing/2014/main" id="{780498DB-31D4-64E9-C155-366374C4F72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6" name="Group 5">
                <a:extLst>
                  <a:ext uri="{FF2B5EF4-FFF2-40B4-BE49-F238E27FC236}">
                    <a16:creationId xmlns:a16="http://schemas.microsoft.com/office/drawing/2014/main" id="{26BCF04E-5C11-C868-9E3E-B670037A070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0" name="Freeform: Shape 9">
                  <a:extLst>
                    <a:ext uri="{FF2B5EF4-FFF2-40B4-BE49-F238E27FC236}">
                      <a16:creationId xmlns:a16="http://schemas.microsoft.com/office/drawing/2014/main" id="{04A9F1ED-0630-13B2-4F3C-12C311FD1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B5D5AD7-2D4D-9432-3508-C5D416C13B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 name="Group 6">
                <a:extLst>
                  <a:ext uri="{FF2B5EF4-FFF2-40B4-BE49-F238E27FC236}">
                    <a16:creationId xmlns:a16="http://schemas.microsoft.com/office/drawing/2014/main" id="{11D2658D-3CED-B1C9-5E02-6E2CDFF89D6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8" name="Freeform: Shape 7">
                  <a:extLst>
                    <a:ext uri="{FF2B5EF4-FFF2-40B4-BE49-F238E27FC236}">
                      <a16:creationId xmlns:a16="http://schemas.microsoft.com/office/drawing/2014/main" id="{DC46A69A-E191-21DB-04ED-4E2580C6D5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758841EF-1B10-0165-1634-D7C913EA95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Tree>
    <p:extLst>
      <p:ext uri="{BB962C8B-B14F-4D97-AF65-F5344CB8AC3E}">
        <p14:creationId xmlns:p14="http://schemas.microsoft.com/office/powerpoint/2010/main" val="548214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76D1B51F-62F0-44BF-054B-2E9CCDAAEE2F}"/>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5EBFA8D-DB15-289A-BE1E-C4A32D58C70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pic>
        <p:nvPicPr>
          <p:cNvPr id="7" name="Picture 6" descr="A picture containing text, silhouette&#10;&#10;Description automatically generated">
            <a:extLst>
              <a:ext uri="{FF2B5EF4-FFF2-40B4-BE49-F238E27FC236}">
                <a16:creationId xmlns:a16="http://schemas.microsoft.com/office/drawing/2014/main" id="{20B58FA5-4625-7712-4136-F67159DDEE10}"/>
              </a:ext>
            </a:extLst>
          </p:cNvPr>
          <p:cNvPicPr>
            <a:picLocks noChangeAspect="1"/>
          </p:cNvPicPr>
          <p:nvPr userDrawn="1"/>
        </p:nvPicPr>
        <p:blipFill>
          <a:blip r:embed="rId3">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98534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3DAC46C8-52AC-A01B-7CCF-09EE122766B2}"/>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goat in front of a chalkboard&#10;&#10;Description automatically generated with medium confidence">
            <a:extLst>
              <a:ext uri="{FF2B5EF4-FFF2-40B4-BE49-F238E27FC236}">
                <a16:creationId xmlns:a16="http://schemas.microsoft.com/office/drawing/2014/main" id="{824D725D-B2FB-065A-8419-5D0D4EE9702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0" y="10"/>
            <a:ext cx="9272902"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4" name="Freeform 5">
            <a:extLst>
              <a:ext uri="{FF2B5EF4-FFF2-40B4-BE49-F238E27FC236}">
                <a16:creationId xmlns:a16="http://schemas.microsoft.com/office/drawing/2014/main" id="{697923F8-8274-3564-DAEA-0246BEAE7497}"/>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5" name="Freeform 5">
            <a:extLst>
              <a:ext uri="{FF2B5EF4-FFF2-40B4-BE49-F238E27FC236}">
                <a16:creationId xmlns:a16="http://schemas.microsoft.com/office/drawing/2014/main" id="{E48F7963-C641-C969-CB0E-EB8CB4E5BD1E}"/>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83051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4" name="Picture 3" descr="A picture containing text, screenshot&#10;&#10;Description automatically generated">
            <a:extLst>
              <a:ext uri="{FF2B5EF4-FFF2-40B4-BE49-F238E27FC236}">
                <a16:creationId xmlns:a16="http://schemas.microsoft.com/office/drawing/2014/main" id="{F7B93449-D28A-239D-EACE-D0AED7ADB95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1668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0E752D2F-70D0-1EF4-781F-1EAB1B033EA0}"/>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rot="20931529">
            <a:off x="778186" y="230093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 name="Picture 3" descr="A picture containing text&#10;&#10;Description automatically generated">
            <a:extLst>
              <a:ext uri="{FF2B5EF4-FFF2-40B4-BE49-F238E27FC236}">
                <a16:creationId xmlns:a16="http://schemas.microsoft.com/office/drawing/2014/main" id="{95D2A957-BF9D-9CE8-64CB-819ACB3FAF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58848" y="544297"/>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1872079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CBF720-4BCC-6A04-6777-B28A57BBF49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2" y="428"/>
            <a:ext cx="12190476" cy="6857143"/>
          </a:xfrm>
          <a:prstGeom prst="rect">
            <a:avLst/>
          </a:prstGeom>
        </p:spPr>
      </p:pic>
    </p:spTree>
    <p:extLst>
      <p:ext uri="{BB962C8B-B14F-4D97-AF65-F5344CB8AC3E}">
        <p14:creationId xmlns:p14="http://schemas.microsoft.com/office/powerpoint/2010/main" val="4197506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786457"/>
      </p:ext>
    </p:extLst>
  </p:cSld>
  <p:clrMap bg1="lt1" tx1="dk1" bg2="lt2" tx2="dk2" accent1="accent1" accent2="accent2" accent3="accent3" accent4="accent4" accent5="accent5" accent6="accent6" hlink="hlink" folHlink="folHlink"/>
  <p:sldLayoutIdLst>
    <p:sldLayoutId id="2147483652" r:id="rId1"/>
    <p:sldLayoutId id="2147483674" r:id="rId2"/>
    <p:sldLayoutId id="2147483673" r:id="rId3"/>
    <p:sldLayoutId id="2147483675" r:id="rId4"/>
    <p:sldLayoutId id="2147483671" r:id="rId5"/>
    <p:sldLayoutId id="2147483667" r:id="rId6"/>
    <p:sldLayoutId id="2147483666" r:id="rId7"/>
    <p:sldLayoutId id="2147483662" r:id="rId8"/>
    <p:sldLayoutId id="2147483655" r:id="rId9"/>
    <p:sldLayoutId id="214748366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4108516821"/>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1.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5C7A41-2AB5-473C-68AD-91C11960C25D}"/>
              </a:ext>
            </a:extLst>
          </p:cNvPr>
          <p:cNvSpPr/>
          <p:nvPr/>
        </p:nvSpPr>
        <p:spPr>
          <a:xfrm>
            <a:off x="0" y="0"/>
            <a:ext cx="7293429" cy="4000500"/>
          </a:xfrm>
          <a:prstGeom prst="rect">
            <a:avLst/>
          </a:prstGeom>
          <a:solidFill>
            <a:srgbClr val="1F35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ar-JO" sz="66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رحلة               نبوخدنصر</a:t>
            </a:r>
            <a:endParaRPr kumimoji="0" lang="en-US" sz="66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3" name="Subtitle 2">
            <a:extLst>
              <a:ext uri="{FF2B5EF4-FFF2-40B4-BE49-F238E27FC236}">
                <a16:creationId xmlns:a16="http://schemas.microsoft.com/office/drawing/2014/main" id="{4C811345-C91E-EAB1-184B-092D0D0AE3E9}"/>
              </a:ext>
            </a:extLst>
          </p:cNvPr>
          <p:cNvSpPr txBox="1">
            <a:spLocks/>
          </p:cNvSpPr>
          <p:nvPr/>
        </p:nvSpPr>
        <p:spPr>
          <a:xfrm>
            <a:off x="857416" y="4219145"/>
            <a:ext cx="5238584" cy="992320"/>
          </a:xfrm>
          <a:prstGeom prst="rect">
            <a:avLst/>
          </a:prstGeom>
        </p:spPr>
        <p:txBody>
          <a:bodyPr vert="horz" lIns="91440" tIns="45720" rIns="91440" bIns="45720" rtlCol="0" anchor="ctr">
            <a:normAutofit/>
          </a:bodyPr>
          <a:lstStyle>
            <a:lvl1pPr marL="0" indent="0" algn="l" defTabSz="914400" rtl="0" eaLnBrk="1" latinLnBrk="0" hangingPunct="1">
              <a:lnSpc>
                <a:spcPct val="12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ar-JO" sz="4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دانيال 4</a:t>
            </a:r>
            <a:endParaRPr kumimoji="0" lang="en-US" sz="4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1" name="Wave 10">
            <a:extLst>
              <a:ext uri="{FF2B5EF4-FFF2-40B4-BE49-F238E27FC236}">
                <a16:creationId xmlns:a16="http://schemas.microsoft.com/office/drawing/2014/main" id="{7A62846E-5E3F-D856-0F01-37347A28898E}"/>
              </a:ext>
            </a:extLst>
          </p:cNvPr>
          <p:cNvSpPr/>
          <p:nvPr/>
        </p:nvSpPr>
        <p:spPr>
          <a:xfrm>
            <a:off x="0" y="5582510"/>
            <a:ext cx="7293429" cy="992320"/>
          </a:xfrm>
          <a:prstGeom prst="wave">
            <a:avLst/>
          </a:prstGeom>
          <a:solidFill>
            <a:srgbClr val="1F3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4" name="Picture 3" descr="A dirt road in a forest&#10;&#10;Description automatically generated with low confidence">
            <a:extLst>
              <a:ext uri="{FF2B5EF4-FFF2-40B4-BE49-F238E27FC236}">
                <a16:creationId xmlns:a16="http://schemas.microsoft.com/office/drawing/2014/main" id="{83647F3E-2050-E0DE-7575-EA36115CB2A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93429" y="0"/>
            <a:ext cx="4895850" cy="6858000"/>
          </a:xfrm>
          <a:prstGeom prst="rect">
            <a:avLst/>
          </a:prstGeom>
        </p:spPr>
      </p:pic>
      <p:sp>
        <p:nvSpPr>
          <p:cNvPr id="2" name="Rectangle 1">
            <a:extLst>
              <a:ext uri="{FF2B5EF4-FFF2-40B4-BE49-F238E27FC236}">
                <a16:creationId xmlns:a16="http://schemas.microsoft.com/office/drawing/2014/main" id="{76CBACF7-939F-7DF4-C9E2-E440495B25A5}"/>
              </a:ext>
            </a:extLst>
          </p:cNvPr>
          <p:cNvSpPr>
            <a:spLocks noChangeArrowheads="1"/>
          </p:cNvSpPr>
          <p:nvPr/>
        </p:nvSpPr>
        <p:spPr bwMode="auto">
          <a:xfrm>
            <a:off x="0" y="5325117"/>
            <a:ext cx="12192000" cy="1532883"/>
          </a:xfrm>
          <a:prstGeom prst="rect">
            <a:avLst/>
          </a:prstGeom>
          <a:solidFill>
            <a:srgbClr val="000514"/>
          </a:solidFill>
          <a:ln w="9525">
            <a:noFill/>
            <a:miter lim="800000"/>
            <a:headEnd/>
            <a:tailEnd/>
          </a:ln>
          <a:effectLst/>
        </p:spPr>
        <p:txBody>
          <a:bodyPr lIns="91430" tIns="45715" rIns="91430" bIns="45715" anchor="ctr"/>
          <a:lstStyle/>
          <a:p>
            <a:pPr marL="0" marR="0" lvl="0" indent="0" algn="ctr" defTabSz="914300" rtl="1" eaLnBrk="1" fontAlgn="base" latinLnBrk="0" hangingPunct="1">
              <a:lnSpc>
                <a:spcPct val="100000"/>
              </a:lnSpc>
              <a:spcBef>
                <a:spcPct val="20000"/>
              </a:spcBef>
              <a:spcAft>
                <a:spcPts val="0"/>
              </a:spcAft>
              <a:buClr>
                <a:srgbClr val="FFCC00"/>
              </a:buClr>
              <a:buSzPct val="70000"/>
              <a:buFontTx/>
              <a:buNone/>
              <a:tabLst/>
              <a:defRPr/>
            </a:pPr>
            <a:r>
              <a:rPr lang="ar-JO"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وعظ مات لايلي</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lang="ar-JO"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كنيسة الطرق المتقاطعة الدولية سنغافورة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lang="ar-JO"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تحميل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a:t>
            </a: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مؤسسة الدراسات اللاهوتية الأردنية</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الملفات بلغات عديدة للتنزيل المجاني على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BibleStudyDownloads.org</a:t>
            </a:r>
          </a:p>
        </p:txBody>
      </p:sp>
    </p:spTree>
    <p:extLst>
      <p:ext uri="{BB962C8B-B14F-4D97-AF65-F5344CB8AC3E}">
        <p14:creationId xmlns:p14="http://schemas.microsoft.com/office/powerpoint/2010/main" val="431733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high angle view of a building&#10;&#10;Description automatically generated with low confidence">
            <a:extLst>
              <a:ext uri="{FF2B5EF4-FFF2-40B4-BE49-F238E27FC236}">
                <a16:creationId xmlns:a16="http://schemas.microsoft.com/office/drawing/2014/main" id="{BD391F94-1689-81CC-BC54-EBFE344D7BB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1968" y="2002972"/>
            <a:ext cx="6734175" cy="4724400"/>
          </a:xfrm>
          <a:prstGeom prst="rect">
            <a:avLst/>
          </a:prstGeom>
        </p:spPr>
      </p:pic>
      <p:sp>
        <p:nvSpPr>
          <p:cNvPr id="5" name="TextBox 4">
            <a:extLst>
              <a:ext uri="{FF2B5EF4-FFF2-40B4-BE49-F238E27FC236}">
                <a16:creationId xmlns:a16="http://schemas.microsoft.com/office/drawing/2014/main" id="{DD0C4168-DF9C-C808-336F-0275E57EC005}"/>
              </a:ext>
            </a:extLst>
          </p:cNvPr>
          <p:cNvSpPr txBox="1"/>
          <p:nvPr/>
        </p:nvSpPr>
        <p:spPr>
          <a:xfrm>
            <a:off x="7356088" y="5311797"/>
            <a:ext cx="4362450" cy="1323439"/>
          </a:xfrm>
          <a:prstGeom prst="rect">
            <a:avLst/>
          </a:prstGeom>
          <a:noFill/>
        </p:spPr>
        <p:txBody>
          <a:bodyPr wrap="square">
            <a:spAutoFit/>
          </a:bodyPr>
          <a:lstStyle/>
          <a:p>
            <a:pPr algn="ctr"/>
            <a:r>
              <a:rPr lang="ar-JO" sz="4000" b="1" dirty="0"/>
              <a:t>إنجازات           نبوخدنصر</a:t>
            </a:r>
            <a:endParaRPr lang="en-US" sz="4000" b="1" dirty="0"/>
          </a:p>
        </p:txBody>
      </p:sp>
      <p:pic>
        <p:nvPicPr>
          <p:cNvPr id="10" name="Picture 9" descr="A picture containing dish, paella, food&#10;&#10;Description automatically generated">
            <a:extLst>
              <a:ext uri="{FF2B5EF4-FFF2-40B4-BE49-F238E27FC236}">
                <a16:creationId xmlns:a16="http://schemas.microsoft.com/office/drawing/2014/main" id="{EBCE9FD4-AC4D-E68F-8E56-2A4646076B1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5443096" y="-9495"/>
            <a:ext cx="6734175" cy="4714875"/>
          </a:xfrm>
          <a:prstGeom prst="rect">
            <a:avLst/>
          </a:prstGeom>
        </p:spPr>
      </p:pic>
    </p:spTree>
    <p:extLst>
      <p:ext uri="{BB962C8B-B14F-4D97-AF65-F5344CB8AC3E}">
        <p14:creationId xmlns:p14="http://schemas.microsoft.com/office/powerpoint/2010/main" val="206286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BD392D-2724-0209-BB7D-9AE5F01DE205}"/>
              </a:ext>
            </a:extLst>
          </p:cNvPr>
          <p:cNvSpPr txBox="1"/>
          <p:nvPr/>
        </p:nvSpPr>
        <p:spPr>
          <a:xfrm>
            <a:off x="171517" y="3075057"/>
            <a:ext cx="4362450" cy="1107996"/>
          </a:xfrm>
          <a:prstGeom prst="rect">
            <a:avLst/>
          </a:prstGeom>
          <a:noFill/>
        </p:spPr>
        <p:txBody>
          <a:bodyPr wrap="square">
            <a:spAutoFit/>
          </a:bodyPr>
          <a:lstStyle/>
          <a:p>
            <a:pPr algn="ctr"/>
            <a:r>
              <a:rPr lang="ar-JO" sz="6600" b="1" dirty="0">
                <a:solidFill>
                  <a:schemeClr val="bg1"/>
                </a:solidFill>
              </a:rPr>
              <a:t>الترتيب</a:t>
            </a:r>
            <a:endParaRPr lang="en-US" sz="6600" b="1" dirty="0">
              <a:solidFill>
                <a:schemeClr val="bg1"/>
              </a:solidFill>
            </a:endParaRPr>
          </a:p>
        </p:txBody>
      </p:sp>
    </p:spTree>
    <p:extLst>
      <p:ext uri="{BB962C8B-B14F-4D97-AF65-F5344CB8AC3E}">
        <p14:creationId xmlns:p14="http://schemas.microsoft.com/office/powerpoint/2010/main" val="3428996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5C7A41-2AB5-473C-68AD-91C11960C25D}"/>
              </a:ext>
            </a:extLst>
          </p:cNvPr>
          <p:cNvSpPr/>
          <p:nvPr/>
        </p:nvSpPr>
        <p:spPr>
          <a:xfrm>
            <a:off x="0" y="0"/>
            <a:ext cx="7293429" cy="4000500"/>
          </a:xfrm>
          <a:prstGeom prst="rect">
            <a:avLst/>
          </a:prstGeom>
          <a:solidFill>
            <a:srgbClr val="1F35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ar-JO" sz="6600" b="1" i="0" u="none" strike="noStrike" kern="1200" cap="none" spc="0" normalizeH="0" baseline="0" noProof="0" dirty="0">
                <a:ln>
                  <a:noFill/>
                </a:ln>
                <a:solidFill>
                  <a:srgbClr val="FFFFFF"/>
                </a:solidFill>
                <a:effectLst/>
                <a:uLnTx/>
                <a:uFillTx/>
                <a:latin typeface="Bahnschrift"/>
                <a:ea typeface="+mj-ea"/>
                <a:cs typeface="+mj-cs"/>
              </a:rPr>
              <a:t>رحلة               نبوخدنصر</a:t>
            </a:r>
            <a:endParaRPr kumimoji="0" lang="en-US" sz="6600" b="1" i="0" u="none" strike="noStrike" kern="1200" cap="none" spc="0" normalizeH="0" baseline="0" noProof="0" dirty="0">
              <a:ln>
                <a:noFill/>
              </a:ln>
              <a:solidFill>
                <a:srgbClr val="FFFFFF"/>
              </a:solidFill>
              <a:effectLst/>
              <a:uLnTx/>
              <a:uFillTx/>
              <a:latin typeface="Bahnschrift"/>
              <a:ea typeface="+mj-ea"/>
              <a:cs typeface="+mj-cs"/>
            </a:endParaRPr>
          </a:p>
        </p:txBody>
      </p:sp>
      <p:sp>
        <p:nvSpPr>
          <p:cNvPr id="3" name="Subtitle 2">
            <a:extLst>
              <a:ext uri="{FF2B5EF4-FFF2-40B4-BE49-F238E27FC236}">
                <a16:creationId xmlns:a16="http://schemas.microsoft.com/office/drawing/2014/main" id="{4C811345-C91E-EAB1-184B-092D0D0AE3E9}"/>
              </a:ext>
            </a:extLst>
          </p:cNvPr>
          <p:cNvSpPr txBox="1">
            <a:spLocks/>
          </p:cNvSpPr>
          <p:nvPr/>
        </p:nvSpPr>
        <p:spPr>
          <a:xfrm>
            <a:off x="857416" y="4219145"/>
            <a:ext cx="5238584" cy="992320"/>
          </a:xfrm>
          <a:prstGeom prst="rect">
            <a:avLst/>
          </a:prstGeom>
        </p:spPr>
        <p:txBody>
          <a:bodyPr vert="horz" lIns="91440" tIns="45720" rIns="91440" bIns="45720" rtlCol="0" anchor="ctr">
            <a:normAutofit/>
          </a:bodyPr>
          <a:lstStyle>
            <a:lvl1pPr marL="0" indent="0" algn="l" defTabSz="914400" rtl="0" eaLnBrk="1" latinLnBrk="0" hangingPunct="1">
              <a:lnSpc>
                <a:spcPct val="12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ar-JO" sz="4800" b="1" i="0" u="none" strike="noStrike" kern="1200" cap="none" spc="0" normalizeH="0" baseline="0" noProof="0" dirty="0">
                <a:ln>
                  <a:noFill/>
                </a:ln>
                <a:solidFill>
                  <a:srgbClr val="000000"/>
                </a:solidFill>
                <a:effectLst/>
                <a:uLnTx/>
                <a:uFillTx/>
                <a:latin typeface="Bahnschrift" panose="020B0502040204020203" pitchFamily="34" charset="0"/>
              </a:rPr>
              <a:t>دانيال 4</a:t>
            </a:r>
            <a:endParaRPr kumimoji="0" lang="en-US" sz="4800" b="1" i="0" u="none" strike="noStrike" kern="1200" cap="none" spc="0" normalizeH="0" baseline="0" noProof="0" dirty="0">
              <a:ln>
                <a:noFill/>
              </a:ln>
              <a:solidFill>
                <a:srgbClr val="000000"/>
              </a:solidFill>
              <a:effectLst/>
              <a:uLnTx/>
              <a:uFillTx/>
              <a:latin typeface="Bahnschrift" panose="020B0502040204020203" pitchFamily="34" charset="0"/>
            </a:endParaRPr>
          </a:p>
        </p:txBody>
      </p:sp>
      <p:sp>
        <p:nvSpPr>
          <p:cNvPr id="11" name="Wave 10">
            <a:extLst>
              <a:ext uri="{FF2B5EF4-FFF2-40B4-BE49-F238E27FC236}">
                <a16:creationId xmlns:a16="http://schemas.microsoft.com/office/drawing/2014/main" id="{7A62846E-5E3F-D856-0F01-37347A28898E}"/>
              </a:ext>
            </a:extLst>
          </p:cNvPr>
          <p:cNvSpPr/>
          <p:nvPr/>
        </p:nvSpPr>
        <p:spPr>
          <a:xfrm>
            <a:off x="0" y="5582510"/>
            <a:ext cx="7293429" cy="992320"/>
          </a:xfrm>
          <a:prstGeom prst="wave">
            <a:avLst/>
          </a:prstGeom>
          <a:solidFill>
            <a:srgbClr val="1F3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dirt road in a forest&#10;&#10;Description automatically generated with low confidence">
            <a:extLst>
              <a:ext uri="{FF2B5EF4-FFF2-40B4-BE49-F238E27FC236}">
                <a16:creationId xmlns:a16="http://schemas.microsoft.com/office/drawing/2014/main" id="{83647F3E-2050-E0DE-7575-EA36115CB2A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93429" y="0"/>
            <a:ext cx="4895850" cy="6858000"/>
          </a:xfrm>
          <a:prstGeom prst="rect">
            <a:avLst/>
          </a:prstGeom>
        </p:spPr>
      </p:pic>
    </p:spTree>
    <p:extLst>
      <p:ext uri="{BB962C8B-B14F-4D97-AF65-F5344CB8AC3E}">
        <p14:creationId xmlns:p14="http://schemas.microsoft.com/office/powerpoint/2010/main" val="2039326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mall tree in a pot&#10;&#10;Description automatically generated">
            <a:extLst>
              <a:ext uri="{FF2B5EF4-FFF2-40B4-BE49-F238E27FC236}">
                <a16:creationId xmlns:a16="http://schemas.microsoft.com/office/drawing/2014/main" id="{967EFB39-BA1B-1C17-0F3B-EDA57CA1D2B8}"/>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 y="3875313"/>
            <a:ext cx="3718003" cy="2982687"/>
          </a:xfrm>
          <a:prstGeom prst="rect">
            <a:avLst/>
          </a:prstGeom>
        </p:spPr>
      </p:pic>
      <p:sp>
        <p:nvSpPr>
          <p:cNvPr id="8" name="TextBox 7">
            <a:extLst>
              <a:ext uri="{FF2B5EF4-FFF2-40B4-BE49-F238E27FC236}">
                <a16:creationId xmlns:a16="http://schemas.microsoft.com/office/drawing/2014/main" id="{8C764ACC-54BA-1249-487B-7872CFD672D2}"/>
              </a:ext>
            </a:extLst>
          </p:cNvPr>
          <p:cNvSpPr txBox="1"/>
          <p:nvPr/>
        </p:nvSpPr>
        <p:spPr>
          <a:xfrm>
            <a:off x="4191000" y="-1"/>
            <a:ext cx="8000999" cy="2554545"/>
          </a:xfrm>
          <a:prstGeom prst="rect">
            <a:avLst/>
          </a:prstGeom>
          <a:noFill/>
        </p:spPr>
        <p:txBody>
          <a:bodyPr wrap="square">
            <a:spAutoFit/>
          </a:bodyPr>
          <a:lstStyle/>
          <a:p>
            <a:pPr indent="-457200" algn="r" rtl="1"/>
            <a:r>
              <a:rPr lang="ar-JO" sz="3200" b="1" dirty="0">
                <a:latin typeface="Arial" panose="020B0604020202020204" pitchFamily="34" charset="0"/>
                <a:cs typeface="Arial" panose="020B0604020202020204" pitchFamily="34" charset="0"/>
              </a:rPr>
              <a:t>دانيال 1: الوقوف أمام الملك</a:t>
            </a:r>
            <a:endParaRPr lang="en-US" sz="3200" b="1" dirty="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a:p>
            <a:pPr algn="r" rtl="1"/>
            <a:r>
              <a:rPr lang="ar-JO" sz="3200" b="1" dirty="0">
                <a:latin typeface="Arial" panose="020B0604020202020204" pitchFamily="34" charset="0"/>
                <a:cs typeface="Arial" panose="020B0604020202020204" pitchFamily="34" charset="0"/>
              </a:rPr>
              <a:t>20 وفي كل أمر حكمة فهم الذي سألهم عنه الملك وجدهم عشرة أضعاف فوق كل المجوس والسحرة الذين في كل مملكته.</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5731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3E44C-AC26-F9BD-C155-04C3016874CB}"/>
              </a:ext>
            </a:extLst>
          </p:cNvPr>
          <p:cNvSpPr txBox="1"/>
          <p:nvPr/>
        </p:nvSpPr>
        <p:spPr>
          <a:xfrm>
            <a:off x="4003964" y="-1"/>
            <a:ext cx="8188035" cy="3046988"/>
          </a:xfrm>
          <a:prstGeom prst="rect">
            <a:avLst/>
          </a:prstGeom>
          <a:noFill/>
        </p:spPr>
        <p:txBody>
          <a:bodyPr wrap="square">
            <a:spAutoFit/>
          </a:bodyPr>
          <a:lstStyle/>
          <a:p>
            <a:pPr indent="-457200" algn="r" rtl="1"/>
            <a:r>
              <a:rPr lang="ar-JO" sz="3200" b="1" dirty="0">
                <a:latin typeface="Arial" panose="020B0604020202020204" pitchFamily="34" charset="0"/>
                <a:cs typeface="Arial" panose="020B0604020202020204" pitchFamily="34" charset="0"/>
              </a:rPr>
              <a:t>دانيال 2: تفسير حلم</a:t>
            </a:r>
            <a:endParaRPr lang="en-US" sz="3200" b="1" dirty="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a:p>
            <a:pPr algn="r" rtl="1"/>
            <a:r>
              <a:rPr lang="ar-JO" sz="3200" b="1" dirty="0">
                <a:latin typeface="Arial" panose="020B0604020202020204" pitchFamily="34" charset="0"/>
                <a:cs typeface="Arial" panose="020B0604020202020204" pitchFamily="34" charset="0"/>
              </a:rPr>
              <a:t>27 السر الذي طلبه الملك لا تقدر الحكماء ولا السحرة ولا المجوس ولا المنجمون على أن يبينوه للملك 28 لكن يوجد إله في السماوات كاشف الأسرار، وقد عرف الملك نبوخذنصر ما يكون في الأيام الأخيرة. </a:t>
            </a:r>
            <a:endParaRPr lang="en-US" sz="3200" b="1" dirty="0">
              <a:latin typeface="Arial" panose="020B0604020202020204" pitchFamily="34" charset="0"/>
              <a:cs typeface="Arial" panose="020B0604020202020204" pitchFamily="34" charset="0"/>
            </a:endParaRPr>
          </a:p>
        </p:txBody>
      </p:sp>
      <p:pic>
        <p:nvPicPr>
          <p:cNvPr id="7" name="Picture 6" descr="A small tree in a pot&#10;&#10;Description automatically generated">
            <a:extLst>
              <a:ext uri="{FF2B5EF4-FFF2-40B4-BE49-F238E27FC236}">
                <a16:creationId xmlns:a16="http://schemas.microsoft.com/office/drawing/2014/main" id="{967EFB39-BA1B-1C17-0F3B-EDA57CA1D2B8}"/>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3009900"/>
            <a:ext cx="4191000" cy="3848100"/>
          </a:xfrm>
          <a:prstGeom prst="rect">
            <a:avLst/>
          </a:prstGeom>
        </p:spPr>
      </p:pic>
    </p:spTree>
    <p:extLst>
      <p:ext uri="{BB962C8B-B14F-4D97-AF65-F5344CB8AC3E}">
        <p14:creationId xmlns:p14="http://schemas.microsoft.com/office/powerpoint/2010/main" val="266091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mall tree in a pot&#10;&#10;Description automatically generated">
            <a:extLst>
              <a:ext uri="{FF2B5EF4-FFF2-40B4-BE49-F238E27FC236}">
                <a16:creationId xmlns:a16="http://schemas.microsoft.com/office/drawing/2014/main" id="{967EFB39-BA1B-1C17-0F3B-EDA57CA1D2B8}"/>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 y="2133601"/>
            <a:ext cx="5889097" cy="4724400"/>
          </a:xfrm>
          <a:prstGeom prst="rect">
            <a:avLst/>
          </a:prstGeom>
        </p:spPr>
      </p:pic>
      <p:pic>
        <p:nvPicPr>
          <p:cNvPr id="4" name="Picture 3" descr="A group of people standing in front of a statue&#10;&#10;Description automatically generated with medium confidence">
            <a:extLst>
              <a:ext uri="{FF2B5EF4-FFF2-40B4-BE49-F238E27FC236}">
                <a16:creationId xmlns:a16="http://schemas.microsoft.com/office/drawing/2014/main" id="{EEFCCB40-F30E-D483-6CF3-5F28AA8D2F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4000" y="3046987"/>
            <a:ext cx="6857999" cy="3857624"/>
          </a:xfrm>
          <a:prstGeom prst="rect">
            <a:avLst/>
          </a:prstGeom>
        </p:spPr>
      </p:pic>
      <p:sp>
        <p:nvSpPr>
          <p:cNvPr id="6" name="TextBox 5">
            <a:extLst>
              <a:ext uri="{FF2B5EF4-FFF2-40B4-BE49-F238E27FC236}">
                <a16:creationId xmlns:a16="http://schemas.microsoft.com/office/drawing/2014/main" id="{8F872ECA-7632-57C2-FD31-758BD3FA0D71}"/>
              </a:ext>
            </a:extLst>
          </p:cNvPr>
          <p:cNvSpPr txBox="1"/>
          <p:nvPr/>
        </p:nvSpPr>
        <p:spPr>
          <a:xfrm>
            <a:off x="4191000" y="-1"/>
            <a:ext cx="8000999" cy="2062103"/>
          </a:xfrm>
          <a:prstGeom prst="rect">
            <a:avLst/>
          </a:prstGeom>
          <a:noFill/>
        </p:spPr>
        <p:txBody>
          <a:bodyPr wrap="square">
            <a:spAutoFit/>
          </a:bodyPr>
          <a:lstStyle/>
          <a:p>
            <a:pPr indent="-457200" algn="r" rtl="1"/>
            <a:r>
              <a:rPr lang="ar-JO" sz="3200" b="1" dirty="0">
                <a:latin typeface="Arial" panose="020B0604020202020204" pitchFamily="34" charset="0"/>
                <a:cs typeface="Arial" panose="020B0604020202020204" pitchFamily="34" charset="0"/>
              </a:rPr>
              <a:t>دانيال 3: أتون النار</a:t>
            </a:r>
            <a:endParaRPr lang="en-US" sz="3200" b="1" dirty="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a:p>
            <a:pPr algn="r" rtl="1"/>
            <a:r>
              <a:rPr lang="ar-JO" sz="3200" b="1" dirty="0">
                <a:latin typeface="Arial" panose="020B0604020202020204" pitchFamily="34" charset="0"/>
                <a:cs typeface="Arial" panose="020B0604020202020204" pitchFamily="34" charset="0"/>
              </a:rPr>
              <a:t>تبارك إله شدرخ وميشخ وعبدنغو ... 29 إذ ليس إله آخر يستطيع أن ينجي هكذا.</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715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D89C42F0-FAB1-E5FB-3067-5F8C16D5D3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82"/>
            <a:ext cx="12192000" cy="6858000"/>
          </a:xfrm>
          <a:prstGeom prst="rect">
            <a:avLst/>
          </a:prstGeom>
        </p:spPr>
      </p:pic>
      <p:sp>
        <p:nvSpPr>
          <p:cNvPr id="4" name="TextBox 3">
            <a:extLst>
              <a:ext uri="{FF2B5EF4-FFF2-40B4-BE49-F238E27FC236}">
                <a16:creationId xmlns:a16="http://schemas.microsoft.com/office/drawing/2014/main" id="{8D6C5E54-E29D-276B-F892-1E39663A0B9F}"/>
              </a:ext>
            </a:extLst>
          </p:cNvPr>
          <p:cNvSpPr txBox="1"/>
          <p:nvPr/>
        </p:nvSpPr>
        <p:spPr>
          <a:xfrm>
            <a:off x="322729" y="161692"/>
            <a:ext cx="5074024" cy="1538883"/>
          </a:xfrm>
          <a:prstGeom prst="rect">
            <a:avLst/>
          </a:prstGeom>
          <a:noFill/>
        </p:spPr>
        <p:txBody>
          <a:bodyPr wrap="square">
            <a:spAutoFit/>
          </a:bodyPr>
          <a:lstStyle/>
          <a:p>
            <a:pPr algn="r" rtl="1"/>
            <a:r>
              <a:rPr lang="ar-JO" sz="5400" b="1" dirty="0">
                <a:latin typeface="Arial" panose="020B0604020202020204" pitchFamily="34" charset="0"/>
                <a:cs typeface="Arial" panose="020B0604020202020204" pitchFamily="34" charset="0"/>
              </a:rPr>
              <a:t>حلم آخر</a:t>
            </a:r>
            <a:endParaRPr lang="en-US" sz="5400" b="1" dirty="0">
              <a:latin typeface="Arial" panose="020B0604020202020204" pitchFamily="34" charset="0"/>
              <a:cs typeface="Arial" panose="020B0604020202020204" pitchFamily="34" charset="0"/>
            </a:endParaRPr>
          </a:p>
          <a:p>
            <a:pPr algn="r" rtl="1"/>
            <a:r>
              <a:rPr lang="ar-JO" sz="4000" b="1" dirty="0">
                <a:latin typeface="Arial" panose="020B0604020202020204" pitchFamily="34" charset="0"/>
                <a:cs typeface="Arial" panose="020B0604020202020204" pitchFamily="34" charset="0"/>
              </a:rPr>
              <a:t>دانيال 4: 4-7</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319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6C5E54-E29D-276B-F892-1E39663A0B9F}"/>
              </a:ext>
            </a:extLst>
          </p:cNvPr>
          <p:cNvSpPr txBox="1"/>
          <p:nvPr/>
        </p:nvSpPr>
        <p:spPr>
          <a:xfrm>
            <a:off x="322729" y="161692"/>
            <a:ext cx="5074024" cy="1538883"/>
          </a:xfrm>
          <a:prstGeom prst="rect">
            <a:avLst/>
          </a:prstGeom>
          <a:noFill/>
        </p:spPr>
        <p:txBody>
          <a:bodyPr wrap="square">
            <a:spAutoFit/>
          </a:bodyPr>
          <a:lstStyle/>
          <a:p>
            <a:r>
              <a:rPr lang="en-US" sz="5400" b="1" dirty="0"/>
              <a:t>Another Dream</a:t>
            </a:r>
          </a:p>
          <a:p>
            <a:r>
              <a:rPr lang="en-US" sz="4000" b="1" dirty="0"/>
              <a:t>Daniel 4:4-7</a:t>
            </a:r>
          </a:p>
        </p:txBody>
      </p:sp>
      <p:sp>
        <p:nvSpPr>
          <p:cNvPr id="2" name="TextBox 1">
            <a:extLst>
              <a:ext uri="{FF2B5EF4-FFF2-40B4-BE49-F238E27FC236}">
                <a16:creationId xmlns:a16="http://schemas.microsoft.com/office/drawing/2014/main" id="{F3B69D6D-F857-6C93-20B8-461F2A75C493}"/>
              </a:ext>
            </a:extLst>
          </p:cNvPr>
          <p:cNvSpPr txBox="1"/>
          <p:nvPr/>
        </p:nvSpPr>
        <p:spPr>
          <a:xfrm>
            <a:off x="495367" y="2367171"/>
            <a:ext cx="4362450" cy="2123658"/>
          </a:xfrm>
          <a:prstGeom prst="rect">
            <a:avLst/>
          </a:prstGeom>
          <a:noFill/>
        </p:spPr>
        <p:txBody>
          <a:bodyPr wrap="square">
            <a:spAutoFit/>
          </a:bodyPr>
          <a:lstStyle/>
          <a:p>
            <a:pPr algn="ctr"/>
            <a:r>
              <a:rPr lang="ar-JO" sz="6600" b="1" dirty="0">
                <a:solidFill>
                  <a:schemeClr val="bg1"/>
                </a:solidFill>
              </a:rPr>
              <a:t>تفسير    الأحلام</a:t>
            </a:r>
            <a:endParaRPr lang="en-US" sz="6600" b="1" dirty="0">
              <a:solidFill>
                <a:schemeClr val="bg1"/>
              </a:solidFill>
            </a:endParaRPr>
          </a:p>
        </p:txBody>
      </p:sp>
    </p:spTree>
    <p:extLst>
      <p:ext uri="{BB962C8B-B14F-4D97-AF65-F5344CB8AC3E}">
        <p14:creationId xmlns:p14="http://schemas.microsoft.com/office/powerpoint/2010/main" val="3565357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Old Trees Around the World - Long Now">
            <a:extLst>
              <a:ext uri="{FF2B5EF4-FFF2-40B4-BE49-F238E27FC236}">
                <a16:creationId xmlns:a16="http://schemas.microsoft.com/office/drawing/2014/main" id="{05F72B02-7767-4EE0-7699-DCAE8DA97B4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 name="TextBox 3">
            <a:extLst>
              <a:ext uri="{FF2B5EF4-FFF2-40B4-BE49-F238E27FC236}">
                <a16:creationId xmlns:a16="http://schemas.microsoft.com/office/drawing/2014/main" id="{CBC39A6E-ADBC-1A91-8B45-B9D81F2EA25B}"/>
              </a:ext>
            </a:extLst>
          </p:cNvPr>
          <p:cNvSpPr txBox="1"/>
          <p:nvPr/>
        </p:nvSpPr>
        <p:spPr>
          <a:xfrm>
            <a:off x="7817225" y="3231931"/>
            <a:ext cx="4056838" cy="1834056"/>
          </a:xfrm>
          <a:prstGeom prst="rect">
            <a:avLst/>
          </a:prstGeom>
        </p:spPr>
        <p:txBody>
          <a:bodyPr vert="horz" lIns="91440" tIns="45720" rIns="91440" bIns="45720" rtlCol="0" anchor="b">
            <a:normAutofit/>
          </a:bodyPr>
          <a:lstStyle/>
          <a:p>
            <a:pPr indent="-457200" algn="ctr">
              <a:lnSpc>
                <a:spcPct val="90000"/>
              </a:lnSpc>
              <a:spcBef>
                <a:spcPct val="0"/>
              </a:spcBef>
              <a:spcAft>
                <a:spcPts val="600"/>
              </a:spcAft>
            </a:pPr>
            <a:r>
              <a:rPr lang="ar-JO" sz="4000" b="1" dirty="0">
                <a:latin typeface="Arial" panose="020B0604020202020204" pitchFamily="34" charset="0"/>
                <a:ea typeface="+mj-ea"/>
                <a:cs typeface="Arial" panose="020B0604020202020204" pitchFamily="34" charset="0"/>
              </a:rPr>
              <a:t>حلم نبوخد نصر الثاني</a:t>
            </a:r>
            <a:endParaRPr lang="en-US" sz="4000" b="1" dirty="0">
              <a:latin typeface="Arial" panose="020B0604020202020204" pitchFamily="34" charset="0"/>
              <a:ea typeface="+mj-ea"/>
              <a:cs typeface="Arial" panose="020B0604020202020204" pitchFamily="34" charset="0"/>
            </a:endParaRPr>
          </a:p>
        </p:txBody>
      </p:sp>
      <p:cxnSp>
        <p:nvCxnSpPr>
          <p:cNvPr id="2062" name="Straight Connector 2056">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9FF9A22-69EF-FB83-1373-07C24FD4D392}"/>
              </a:ext>
            </a:extLst>
          </p:cNvPr>
          <p:cNvSpPr txBox="1"/>
          <p:nvPr/>
        </p:nvSpPr>
        <p:spPr>
          <a:xfrm>
            <a:off x="7817226" y="5322297"/>
            <a:ext cx="4056838" cy="707886"/>
          </a:xfrm>
          <a:prstGeom prst="rect">
            <a:avLst/>
          </a:prstGeom>
          <a:noFill/>
        </p:spPr>
        <p:txBody>
          <a:bodyPr wrap="square">
            <a:spAutoFit/>
          </a:bodyPr>
          <a:lstStyle/>
          <a:p>
            <a:pPr algn="ctr"/>
            <a:r>
              <a:rPr lang="ar-JO" sz="4000" b="1" dirty="0">
                <a:latin typeface="Arial" panose="020B0604020202020204" pitchFamily="34" charset="0"/>
                <a:cs typeface="Arial" panose="020B0604020202020204" pitchFamily="34" charset="0"/>
              </a:rPr>
              <a:t>دانيال 4: 10-12</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75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igh angle view of a building&#10;&#10;Description automatically generated with medium confidence">
            <a:extLst>
              <a:ext uri="{FF2B5EF4-FFF2-40B4-BE49-F238E27FC236}">
                <a16:creationId xmlns:a16="http://schemas.microsoft.com/office/drawing/2014/main" id="{4E7DA08E-12D9-6F7C-1401-5BA0BE9AFC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540"/>
            <a:ext cx="12192000" cy="6852920"/>
          </a:xfrm>
          <a:prstGeom prst="rect">
            <a:avLst/>
          </a:prstGeom>
        </p:spPr>
      </p:pic>
    </p:spTree>
    <p:extLst>
      <p:ext uri="{BB962C8B-B14F-4D97-AF65-F5344CB8AC3E}">
        <p14:creationId xmlns:p14="http://schemas.microsoft.com/office/powerpoint/2010/main" val="226472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pring&#10;&#10;Description automatically generated">
            <a:extLst>
              <a:ext uri="{FF2B5EF4-FFF2-40B4-BE49-F238E27FC236}">
                <a16:creationId xmlns:a16="http://schemas.microsoft.com/office/drawing/2014/main" id="{34DAD46E-B0F0-0F1C-32B9-5D3A62E22D4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BC39A6E-ADBC-1A91-8B45-B9D81F2EA25B}"/>
              </a:ext>
            </a:extLst>
          </p:cNvPr>
          <p:cNvSpPr txBox="1"/>
          <p:nvPr/>
        </p:nvSpPr>
        <p:spPr>
          <a:xfrm>
            <a:off x="0" y="233083"/>
            <a:ext cx="5723965" cy="830997"/>
          </a:xfrm>
          <a:prstGeom prst="rect">
            <a:avLst/>
          </a:prstGeom>
          <a:noFill/>
        </p:spPr>
        <p:txBody>
          <a:bodyPr wrap="square">
            <a:spAutoFit/>
          </a:bodyPr>
          <a:lstStyle/>
          <a:p>
            <a:pPr indent="-457200" algn="ctr"/>
            <a:r>
              <a:rPr lang="ar-JO" sz="4800" b="1" dirty="0">
                <a:latin typeface="Arial" panose="020B0604020202020204" pitchFamily="34" charset="0"/>
                <a:cs typeface="Arial" panose="020B0604020202020204" pitchFamily="34" charset="0"/>
              </a:rPr>
              <a:t>حلم نبوخدنصر الثاني</a:t>
            </a:r>
            <a:endParaRPr lang="en-US" sz="48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C17D737-342C-EF67-79C1-20CEDC4A47F6}"/>
              </a:ext>
            </a:extLst>
          </p:cNvPr>
          <p:cNvSpPr txBox="1"/>
          <p:nvPr/>
        </p:nvSpPr>
        <p:spPr>
          <a:xfrm>
            <a:off x="833563" y="1782865"/>
            <a:ext cx="4056838" cy="1138773"/>
          </a:xfrm>
          <a:prstGeom prst="rect">
            <a:avLst/>
          </a:prstGeom>
          <a:noFill/>
        </p:spPr>
        <p:txBody>
          <a:bodyPr wrap="square">
            <a:spAutoFit/>
          </a:bodyPr>
          <a:lstStyle/>
          <a:p>
            <a:pPr algn="ctr"/>
            <a:r>
              <a:rPr lang="en-US" sz="2800" b="1" dirty="0">
                <a:latin typeface="Arial" panose="020B0604020202020204" pitchFamily="34" charset="0"/>
                <a:cs typeface="Arial" panose="020B0604020202020204" pitchFamily="34" charset="0"/>
              </a:rPr>
              <a:t>__________</a:t>
            </a:r>
          </a:p>
          <a:p>
            <a:pPr algn="ctr"/>
            <a:r>
              <a:rPr lang="ar-JO" sz="4000" b="1" dirty="0">
                <a:latin typeface="Arial" panose="020B0604020202020204" pitchFamily="34" charset="0"/>
                <a:cs typeface="Arial" panose="020B0604020202020204" pitchFamily="34" charset="0"/>
              </a:rPr>
              <a:t>دانيال 4: 13-16</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02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E5E8298-727F-2BF9-83A8-8A7F8F3BAB5E}"/>
              </a:ext>
            </a:extLst>
          </p:cNvPr>
          <p:cNvSpPr txBox="1"/>
          <p:nvPr/>
        </p:nvSpPr>
        <p:spPr>
          <a:xfrm>
            <a:off x="7484492" y="5506278"/>
            <a:ext cx="4087306" cy="95583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ar-JO" sz="4000" b="1" dirty="0">
                <a:latin typeface="Arial" panose="020B0604020202020204" pitchFamily="34" charset="0"/>
                <a:ea typeface="+mj-ea"/>
                <a:cs typeface="Arial" panose="020B0604020202020204" pitchFamily="34" charset="0"/>
              </a:rPr>
              <a:t>دانيال 4: 17</a:t>
            </a:r>
            <a:endParaRPr lang="en-US" sz="4000" b="1" dirty="0">
              <a:latin typeface="Arial" panose="020B0604020202020204" pitchFamily="34" charset="0"/>
              <a:ea typeface="+mj-ea"/>
              <a:cs typeface="Arial" panose="020B0604020202020204" pitchFamily="34" charset="0"/>
            </a:endParaRPr>
          </a:p>
        </p:txBody>
      </p:sp>
      <p:sp>
        <p:nvSpPr>
          <p:cNvPr id="15" name="Freeform: Shape 14">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gavel with a wooden handle&#10;&#10;Description automatically generated with low confidence">
            <a:extLst>
              <a:ext uri="{FF2B5EF4-FFF2-40B4-BE49-F238E27FC236}">
                <a16:creationId xmlns:a16="http://schemas.microsoft.com/office/drawing/2014/main" id="{3B744448-0F1E-105A-51B1-CBB76F31C3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7" name="TextBox 6">
            <a:extLst>
              <a:ext uri="{FF2B5EF4-FFF2-40B4-BE49-F238E27FC236}">
                <a16:creationId xmlns:a16="http://schemas.microsoft.com/office/drawing/2014/main" id="{7B2FB5DE-4ED2-9E26-A1F3-C14F8D5F8068}"/>
              </a:ext>
            </a:extLst>
          </p:cNvPr>
          <p:cNvSpPr txBox="1"/>
          <p:nvPr/>
        </p:nvSpPr>
        <p:spPr>
          <a:xfrm>
            <a:off x="7484492" y="395884"/>
            <a:ext cx="4056838" cy="2862322"/>
          </a:xfrm>
          <a:prstGeom prst="rect">
            <a:avLst/>
          </a:prstGeom>
          <a:noFill/>
        </p:spPr>
        <p:txBody>
          <a:bodyPr wrap="square">
            <a:spAutoFit/>
          </a:bodyPr>
          <a:lstStyle/>
          <a:p>
            <a:pPr algn="ctr"/>
            <a:r>
              <a:rPr lang="ar-JO" sz="3600" b="1" dirty="0">
                <a:latin typeface="Arial" panose="020B0604020202020204" pitchFamily="34" charset="0"/>
                <a:cs typeface="Arial" panose="020B0604020202020204" pitchFamily="34" charset="0"/>
              </a:rPr>
              <a:t>... لكي تعلم الأحياء أن العلي متسلط في مملكة الناس، فيعطيها من يشاء، وينصب عليها أدنى الناس.</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6964064"/>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lying on a couch&#10;&#10;Description automatically generated with medium confidence">
            <a:extLst>
              <a:ext uri="{FF2B5EF4-FFF2-40B4-BE49-F238E27FC236}">
                <a16:creationId xmlns:a16="http://schemas.microsoft.com/office/drawing/2014/main" id="{6F133525-7A7F-A589-258D-FA04F65EB77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4CA8668-06F5-27B1-58A8-53D8D9EAFCB8}"/>
              </a:ext>
            </a:extLst>
          </p:cNvPr>
          <p:cNvSpPr txBox="1"/>
          <p:nvPr/>
        </p:nvSpPr>
        <p:spPr>
          <a:xfrm>
            <a:off x="8135162" y="5319117"/>
            <a:ext cx="4056838" cy="1538883"/>
          </a:xfrm>
          <a:prstGeom prst="rect">
            <a:avLst/>
          </a:prstGeom>
          <a:noFill/>
        </p:spPr>
        <p:txBody>
          <a:bodyPr wrap="square">
            <a:spAutoFit/>
          </a:bodyPr>
          <a:lstStyle/>
          <a:p>
            <a:pPr algn="ctr"/>
            <a:r>
              <a:rPr lang="en-US" sz="4000" dirty="0">
                <a:solidFill>
                  <a:schemeClr val="bg1"/>
                </a:solidFill>
                <a:effectLst>
                  <a:glow rad="127000">
                    <a:schemeClr val="tx1"/>
                  </a:glow>
                </a:effectLst>
              </a:rPr>
              <a:t>_________</a:t>
            </a:r>
          </a:p>
          <a:p>
            <a:pPr algn="ctr"/>
            <a:endParaRPr lang="en-US" sz="1200" b="1" dirty="0">
              <a:solidFill>
                <a:schemeClr val="bg1"/>
              </a:solidFill>
              <a:effectLst>
                <a:glow rad="127000">
                  <a:schemeClr val="tx1"/>
                </a:glow>
              </a:effectLst>
            </a:endParaRPr>
          </a:p>
          <a:p>
            <a:pPr algn="ctr"/>
            <a:r>
              <a:rPr lang="ar-JO" sz="4000" b="1" dirty="0">
                <a:solidFill>
                  <a:schemeClr val="bg1"/>
                </a:solidFill>
                <a:effectLst>
                  <a:glow rad="127000">
                    <a:schemeClr val="tx1"/>
                  </a:glow>
                </a:effectLst>
              </a:rPr>
              <a:t>دانيال 4: 18-19</a:t>
            </a:r>
            <a:endParaRPr lang="en-US" sz="4000" b="1" dirty="0">
              <a:solidFill>
                <a:schemeClr val="bg1"/>
              </a:solidFill>
              <a:effectLst>
                <a:glow rad="127000">
                  <a:schemeClr val="tx1"/>
                </a:glow>
              </a:effectLst>
            </a:endParaRPr>
          </a:p>
        </p:txBody>
      </p:sp>
    </p:spTree>
    <p:extLst>
      <p:ext uri="{BB962C8B-B14F-4D97-AF65-F5344CB8AC3E}">
        <p14:creationId xmlns:p14="http://schemas.microsoft.com/office/powerpoint/2010/main" val="12423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ree, outdoor, plant, ground&#10;&#10;Description automatically generated">
            <a:extLst>
              <a:ext uri="{FF2B5EF4-FFF2-40B4-BE49-F238E27FC236}">
                <a16:creationId xmlns:a16="http://schemas.microsoft.com/office/drawing/2014/main" id="{AA1AFC04-AC8D-B9E5-537C-AF86F69EA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val 2">
            <a:extLst>
              <a:ext uri="{FF2B5EF4-FFF2-40B4-BE49-F238E27FC236}">
                <a16:creationId xmlns:a16="http://schemas.microsoft.com/office/drawing/2014/main" id="{C2A99E4E-34E6-CB8C-842D-CBCF3DE8AFEE}"/>
              </a:ext>
            </a:extLst>
          </p:cNvPr>
          <p:cNvSpPr/>
          <p:nvPr/>
        </p:nvSpPr>
        <p:spPr>
          <a:xfrm>
            <a:off x="7477955" y="2277613"/>
            <a:ext cx="4971220" cy="4989962"/>
          </a:xfrm>
          <a:prstGeom prst="ellipse">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 name="TextBox 3">
            <a:extLst>
              <a:ext uri="{FF2B5EF4-FFF2-40B4-BE49-F238E27FC236}">
                <a16:creationId xmlns:a16="http://schemas.microsoft.com/office/drawing/2014/main" id="{CBC39A6E-ADBC-1A91-8B45-B9D81F2EA25B}"/>
              </a:ext>
            </a:extLst>
          </p:cNvPr>
          <p:cNvSpPr txBox="1"/>
          <p:nvPr/>
        </p:nvSpPr>
        <p:spPr>
          <a:xfrm>
            <a:off x="7817225" y="3231931"/>
            <a:ext cx="4056838" cy="1834056"/>
          </a:xfrm>
          <a:prstGeom prst="rect">
            <a:avLst/>
          </a:prstGeom>
        </p:spPr>
        <p:txBody>
          <a:bodyPr vert="horz" lIns="91440" tIns="45720" rIns="91440" bIns="45720" rtlCol="0" anchor="b">
            <a:normAutofit/>
          </a:bodyPr>
          <a:lstStyle/>
          <a:p>
            <a:pPr indent="-457200" algn="ctr">
              <a:lnSpc>
                <a:spcPct val="90000"/>
              </a:lnSpc>
              <a:spcBef>
                <a:spcPct val="0"/>
              </a:spcBef>
              <a:spcAft>
                <a:spcPts val="600"/>
              </a:spcAft>
            </a:pPr>
            <a:r>
              <a:rPr lang="ar-JO" sz="4000" b="1" dirty="0">
                <a:ea typeface="+mj-ea"/>
                <a:cs typeface="+mj-cs"/>
              </a:rPr>
              <a:t>حلم نبوخدنصر الثاني</a:t>
            </a:r>
            <a:endParaRPr lang="en-US" sz="4000" b="1" dirty="0">
              <a:ea typeface="+mj-ea"/>
              <a:cs typeface="+mj-cs"/>
            </a:endParaRPr>
          </a:p>
        </p:txBody>
      </p:sp>
      <p:cxnSp>
        <p:nvCxnSpPr>
          <p:cNvPr id="2062" name="Straight Connector 2056">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9FF9A22-69EF-FB83-1373-07C24FD4D392}"/>
              </a:ext>
            </a:extLst>
          </p:cNvPr>
          <p:cNvSpPr txBox="1"/>
          <p:nvPr/>
        </p:nvSpPr>
        <p:spPr>
          <a:xfrm>
            <a:off x="7817226" y="5322297"/>
            <a:ext cx="4056838" cy="707886"/>
          </a:xfrm>
          <a:prstGeom prst="rect">
            <a:avLst/>
          </a:prstGeom>
          <a:noFill/>
        </p:spPr>
        <p:txBody>
          <a:bodyPr wrap="square">
            <a:spAutoFit/>
          </a:bodyPr>
          <a:lstStyle/>
          <a:p>
            <a:pPr algn="ctr"/>
            <a:r>
              <a:rPr lang="ar-JO" sz="4000" b="1" dirty="0"/>
              <a:t>دانيال 4: 20-22</a:t>
            </a:r>
            <a:endParaRPr lang="en-US" sz="4000" b="1" dirty="0"/>
          </a:p>
        </p:txBody>
      </p:sp>
    </p:spTree>
    <p:extLst>
      <p:ext uri="{BB962C8B-B14F-4D97-AF65-F5344CB8AC3E}">
        <p14:creationId xmlns:p14="http://schemas.microsoft.com/office/powerpoint/2010/main" val="312113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descr="A red and white sign&#10;&#10;Description automatically generated with medium confidence">
            <a:extLst>
              <a:ext uri="{FF2B5EF4-FFF2-40B4-BE49-F238E27FC236}">
                <a16:creationId xmlns:a16="http://schemas.microsoft.com/office/drawing/2014/main" id="{3C998668-9D98-780C-DAA1-A68122569D4C}"/>
              </a:ext>
            </a:extLst>
          </p:cNvPr>
          <p:cNvPicPr>
            <a:picLocks noChangeAspect="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268941" y="316007"/>
            <a:ext cx="6562164" cy="3275434"/>
          </a:xfrm>
          <a:prstGeom prst="rect">
            <a:avLst/>
          </a:prstGeom>
        </p:spPr>
      </p:pic>
      <p:sp>
        <p:nvSpPr>
          <p:cNvPr id="5" name="TextBox 4">
            <a:extLst>
              <a:ext uri="{FF2B5EF4-FFF2-40B4-BE49-F238E27FC236}">
                <a16:creationId xmlns:a16="http://schemas.microsoft.com/office/drawing/2014/main" id="{6043A813-5A32-7A52-03CC-35E50E117945}"/>
              </a:ext>
            </a:extLst>
          </p:cNvPr>
          <p:cNvSpPr txBox="1"/>
          <p:nvPr/>
        </p:nvSpPr>
        <p:spPr>
          <a:xfrm>
            <a:off x="3069113" y="3116838"/>
            <a:ext cx="8664819" cy="2308324"/>
          </a:xfrm>
          <a:prstGeom prst="rect">
            <a:avLst/>
          </a:prstGeom>
          <a:noFill/>
        </p:spPr>
        <p:txBody>
          <a:bodyPr wrap="square">
            <a:spAutoFit/>
          </a:bodyPr>
          <a:lstStyle/>
          <a:p>
            <a:pPr algn="r" rtl="1"/>
            <a:r>
              <a:rPr lang="ar-JO" sz="3600" dirty="0">
                <a:solidFill>
                  <a:schemeClr val="bg1"/>
                </a:solidFill>
                <a:latin typeface="Arial" panose="020B0604020202020204" pitchFamily="34" charset="0"/>
                <a:cs typeface="Arial" panose="020B0604020202020204" pitchFamily="34" charset="0"/>
              </a:rPr>
              <a:t>يطردونك من بين الناس ...</a:t>
            </a:r>
            <a:endParaRPr lang="en-US" sz="3600" dirty="0">
              <a:solidFill>
                <a:schemeClr val="bg1"/>
              </a:solidFill>
              <a:latin typeface="Arial" panose="020B0604020202020204" pitchFamily="34" charset="0"/>
              <a:cs typeface="Arial" panose="020B0604020202020204" pitchFamily="34" charset="0"/>
            </a:endParaRPr>
          </a:p>
          <a:p>
            <a:r>
              <a:rPr lang="en-US" sz="3600" dirty="0">
                <a:solidFill>
                  <a:schemeClr val="bg1"/>
                </a:solidFill>
                <a:latin typeface="Arial" panose="020B0604020202020204" pitchFamily="34" charset="0"/>
                <a:cs typeface="Arial" panose="020B0604020202020204" pitchFamily="34" charset="0"/>
              </a:rPr>
              <a:t> </a:t>
            </a:r>
          </a:p>
          <a:p>
            <a:pPr algn="r" rtl="1"/>
            <a:r>
              <a:rPr lang="ar-JO" sz="3600" dirty="0">
                <a:solidFill>
                  <a:schemeClr val="bg1"/>
                </a:solidFill>
                <a:latin typeface="Arial" panose="020B0604020202020204" pitchFamily="34" charset="0"/>
                <a:cs typeface="Arial" panose="020B0604020202020204" pitchFamily="34" charset="0"/>
              </a:rPr>
              <a:t>حتى تعلم أن العلي متسلط في مملكة الناس ويعطيها من يشاء.</a:t>
            </a:r>
            <a:endParaRPr lang="en-US" sz="3600"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41B1027-12AD-BE92-4DD5-30DA846B11FE}"/>
              </a:ext>
            </a:extLst>
          </p:cNvPr>
          <p:cNvSpPr txBox="1"/>
          <p:nvPr/>
        </p:nvSpPr>
        <p:spPr>
          <a:xfrm>
            <a:off x="7484492" y="5506278"/>
            <a:ext cx="4087306" cy="95583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ar-JO" sz="4000" b="1" dirty="0">
                <a:solidFill>
                  <a:schemeClr val="bg1"/>
                </a:solidFill>
                <a:latin typeface="Arial" panose="020B0604020202020204" pitchFamily="34" charset="0"/>
                <a:ea typeface="+mj-ea"/>
                <a:cs typeface="Arial" panose="020B0604020202020204" pitchFamily="34" charset="0"/>
              </a:rPr>
              <a:t>دانيال 4: 23-26</a:t>
            </a:r>
            <a:endParaRPr lang="en-US" sz="4000" b="1" dirty="0">
              <a:solidFill>
                <a:schemeClr val="bg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56245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D500CEC2-EAB6-F586-C9E0-557DD53AF7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166FA61D-F412-5030-0030-B2396977544F}"/>
              </a:ext>
            </a:extLst>
          </p:cNvPr>
          <p:cNvSpPr txBox="1"/>
          <p:nvPr/>
        </p:nvSpPr>
        <p:spPr>
          <a:xfrm>
            <a:off x="8135162" y="5319117"/>
            <a:ext cx="4056838" cy="1538883"/>
          </a:xfrm>
          <a:prstGeom prst="rect">
            <a:avLst/>
          </a:prstGeom>
          <a:noFill/>
        </p:spPr>
        <p:txBody>
          <a:bodyPr wrap="square">
            <a:spAutoFit/>
          </a:bodyPr>
          <a:lstStyle/>
          <a:p>
            <a:pPr algn="ctr"/>
            <a:r>
              <a:rPr lang="en-US" sz="4000" dirty="0">
                <a:solidFill>
                  <a:schemeClr val="bg1"/>
                </a:solidFill>
                <a:effectLst>
                  <a:glow rad="127000">
                    <a:schemeClr val="tx1"/>
                  </a:glow>
                </a:effectLst>
              </a:rPr>
              <a:t>_________</a:t>
            </a:r>
          </a:p>
          <a:p>
            <a:pPr algn="ctr"/>
            <a:endParaRPr lang="en-US" sz="1200" b="1" dirty="0">
              <a:solidFill>
                <a:schemeClr val="bg1"/>
              </a:solidFill>
              <a:effectLst>
                <a:glow rad="127000">
                  <a:schemeClr val="tx1"/>
                </a:glow>
              </a:effectLst>
            </a:endParaRPr>
          </a:p>
          <a:p>
            <a:pPr algn="ctr"/>
            <a:r>
              <a:rPr lang="ar-JO" sz="4000" b="1" dirty="0">
                <a:solidFill>
                  <a:schemeClr val="bg1"/>
                </a:solidFill>
                <a:effectLst>
                  <a:glow rad="127000">
                    <a:schemeClr val="tx1"/>
                  </a:glow>
                </a:effectLst>
              </a:rPr>
              <a:t>دانيال 4: 27</a:t>
            </a:r>
            <a:endParaRPr lang="en-US" sz="4000" b="1" dirty="0">
              <a:solidFill>
                <a:schemeClr val="bg1"/>
              </a:solidFill>
              <a:effectLst>
                <a:glow rad="127000">
                  <a:schemeClr val="tx1"/>
                </a:glow>
              </a:effectLst>
            </a:endParaRPr>
          </a:p>
        </p:txBody>
      </p:sp>
    </p:spTree>
    <p:extLst>
      <p:ext uri="{BB962C8B-B14F-4D97-AF65-F5344CB8AC3E}">
        <p14:creationId xmlns:p14="http://schemas.microsoft.com/office/powerpoint/2010/main" val="419083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Dominoes falling in a row">
            <a:extLst>
              <a:ext uri="{FF2B5EF4-FFF2-40B4-BE49-F238E27FC236}">
                <a16:creationId xmlns:a16="http://schemas.microsoft.com/office/drawing/2014/main" id="{502072FA-37AC-1E69-C695-FEB19B2E91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9680F519-A02D-A0CC-89D1-07672ABA8195}"/>
              </a:ext>
            </a:extLst>
          </p:cNvPr>
          <p:cNvSpPr txBox="1"/>
          <p:nvPr/>
        </p:nvSpPr>
        <p:spPr>
          <a:xfrm>
            <a:off x="240769" y="5695522"/>
            <a:ext cx="4056838" cy="707886"/>
          </a:xfrm>
          <a:prstGeom prst="rect">
            <a:avLst/>
          </a:prstGeom>
          <a:noFill/>
        </p:spPr>
        <p:txBody>
          <a:bodyPr wrap="square">
            <a:spAutoFit/>
          </a:bodyPr>
          <a:lstStyle/>
          <a:p>
            <a:pPr algn="ctr"/>
            <a:r>
              <a:rPr lang="ar-JO" sz="4000" b="1" dirty="0"/>
              <a:t>دانيال 4: 28-33</a:t>
            </a:r>
            <a:endParaRPr lang="en-US" sz="4000" b="1" dirty="0"/>
          </a:p>
        </p:txBody>
      </p:sp>
    </p:spTree>
    <p:extLst>
      <p:ext uri="{BB962C8B-B14F-4D97-AF65-F5344CB8AC3E}">
        <p14:creationId xmlns:p14="http://schemas.microsoft.com/office/powerpoint/2010/main" val="30837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C696CBD-03D9-2989-6CF3-FE5755342BD1}"/>
              </a:ext>
            </a:extLst>
          </p:cNvPr>
          <p:cNvGraphicFramePr>
            <a:graphicFrameLocks noGrp="1"/>
          </p:cNvGraphicFramePr>
          <p:nvPr>
            <p:extLst>
              <p:ext uri="{D42A27DB-BD31-4B8C-83A1-F6EECF244321}">
                <p14:modId xmlns:p14="http://schemas.microsoft.com/office/powerpoint/2010/main" val="1776802932"/>
              </p:ext>
            </p:extLst>
          </p:nvPr>
        </p:nvGraphicFramePr>
        <p:xfrm>
          <a:off x="235974" y="235974"/>
          <a:ext cx="11503741" cy="4969260"/>
        </p:xfrm>
        <a:graphic>
          <a:graphicData uri="http://schemas.openxmlformats.org/drawingml/2006/table">
            <a:tbl>
              <a:tblPr firstRow="1" bandRow="1">
                <a:tableStyleId>{9D7B26C5-4107-4FEC-AEDC-1716B250A1EF}</a:tableStyleId>
              </a:tblPr>
              <a:tblGrid>
                <a:gridCol w="1533832">
                  <a:extLst>
                    <a:ext uri="{9D8B030D-6E8A-4147-A177-3AD203B41FA5}">
                      <a16:colId xmlns:a16="http://schemas.microsoft.com/office/drawing/2014/main" val="2610715892"/>
                    </a:ext>
                  </a:extLst>
                </a:gridCol>
                <a:gridCol w="5014452">
                  <a:extLst>
                    <a:ext uri="{9D8B030D-6E8A-4147-A177-3AD203B41FA5}">
                      <a16:colId xmlns:a16="http://schemas.microsoft.com/office/drawing/2014/main" val="3757379466"/>
                    </a:ext>
                  </a:extLst>
                </a:gridCol>
                <a:gridCol w="4955457">
                  <a:extLst>
                    <a:ext uri="{9D8B030D-6E8A-4147-A177-3AD203B41FA5}">
                      <a16:colId xmlns:a16="http://schemas.microsoft.com/office/drawing/2014/main" val="2791742755"/>
                    </a:ext>
                  </a:extLst>
                </a:gridCol>
              </a:tblGrid>
              <a:tr h="772720">
                <a:tc>
                  <a:txBody>
                    <a:bodyPr/>
                    <a:lstStyle/>
                    <a:p>
                      <a:pPr algn="ctr"/>
                      <a:endParaRPr lang="en-US" sz="3300" dirty="0"/>
                    </a:p>
                  </a:txBody>
                  <a:tcPr marL="94298" marR="94298" marT="47149" marB="47149"/>
                </a:tc>
                <a:tc>
                  <a:txBody>
                    <a:bodyPr/>
                    <a:lstStyle/>
                    <a:p>
                      <a:pPr algn="ctr"/>
                      <a:r>
                        <a:rPr lang="ar-JO" sz="3300" dirty="0"/>
                        <a:t>المعرفة</a:t>
                      </a:r>
                      <a:endParaRPr lang="en-US" sz="3300" dirty="0"/>
                    </a:p>
                  </a:txBody>
                  <a:tcPr marL="94298" marR="94298" marT="47149" marB="47149"/>
                </a:tc>
                <a:tc>
                  <a:txBody>
                    <a:bodyPr/>
                    <a:lstStyle/>
                    <a:p>
                      <a:pPr algn="ctr"/>
                      <a:r>
                        <a:rPr lang="ar-JO" sz="3300" dirty="0"/>
                        <a:t>العمل</a:t>
                      </a:r>
                      <a:endParaRPr lang="en-US" sz="3300" dirty="0"/>
                    </a:p>
                  </a:txBody>
                  <a:tcPr marL="94298" marR="94298" marT="47149" marB="47149"/>
                </a:tc>
                <a:extLst>
                  <a:ext uri="{0D108BD9-81ED-4DB2-BD59-A6C34878D82A}">
                    <a16:rowId xmlns:a16="http://schemas.microsoft.com/office/drawing/2014/main" val="1331120204"/>
                  </a:ext>
                </a:extLst>
              </a:tr>
              <a:tr h="930835">
                <a:tc>
                  <a:txBody>
                    <a:bodyPr/>
                    <a:lstStyle/>
                    <a:p>
                      <a:pPr algn="ctr"/>
                      <a:r>
                        <a:rPr lang="ar-JO" sz="2800" dirty="0"/>
                        <a:t>يسوع</a:t>
                      </a:r>
                      <a:endParaRPr lang="en-US" sz="2800" dirty="0"/>
                    </a:p>
                  </a:txBody>
                  <a:tcPr marL="94298" marR="94298" marT="47149" marB="47149"/>
                </a:tc>
                <a:tc>
                  <a:txBody>
                    <a:bodyPr/>
                    <a:lstStyle/>
                    <a:p>
                      <a:pPr algn="ctr"/>
                      <a:r>
                        <a:rPr lang="ar-JO" sz="2800" dirty="0"/>
                        <a:t>متى 4: 17 توبوا عن خطاياكم وارجعوا إلى الله</a:t>
                      </a:r>
                      <a:endParaRPr lang="en-US" sz="2800" dirty="0"/>
                    </a:p>
                  </a:txBody>
                  <a:tcPr marL="94298" marR="94298" marT="47149" marB="47149"/>
                </a:tc>
                <a:tc>
                  <a:txBody>
                    <a:bodyPr/>
                    <a:lstStyle/>
                    <a:p>
                      <a:pPr algn="ctr"/>
                      <a:r>
                        <a:rPr lang="ar-JO" sz="2800" dirty="0"/>
                        <a:t>متى 5: 14 لتظهر أعمالكم الصالحة أمام الجميع، فيمجدوا أباكم السماوي.</a:t>
                      </a:r>
                      <a:endParaRPr lang="en-US" sz="2800" dirty="0"/>
                    </a:p>
                  </a:txBody>
                  <a:tcPr marL="94298" marR="94298" marT="47149" marB="47149"/>
                </a:tc>
                <a:extLst>
                  <a:ext uri="{0D108BD9-81ED-4DB2-BD59-A6C34878D82A}">
                    <a16:rowId xmlns:a16="http://schemas.microsoft.com/office/drawing/2014/main" val="2463223497"/>
                  </a:ext>
                </a:extLst>
              </a:tr>
              <a:tr h="1370229">
                <a:tc>
                  <a:txBody>
                    <a:bodyPr/>
                    <a:lstStyle/>
                    <a:p>
                      <a:pPr algn="ctr"/>
                      <a:r>
                        <a:rPr lang="ar-JO" sz="2800" dirty="0"/>
                        <a:t>بطرس</a:t>
                      </a:r>
                      <a:endParaRPr lang="en-US" sz="2800" dirty="0"/>
                    </a:p>
                  </a:txBody>
                  <a:tcPr marL="94298" marR="94298" marT="47149" marB="47149"/>
                </a:tc>
                <a:tc>
                  <a:txBody>
                    <a:bodyPr/>
                    <a:lstStyle/>
                    <a:p>
                      <a:pPr algn="ctr"/>
                      <a:r>
                        <a:rPr lang="ar-JO" sz="2800" dirty="0"/>
                        <a:t>أعمال 2: 38 و3: 19 توبوا عن خطاياكم وارجعوا إلى الله</a:t>
                      </a:r>
                      <a:r>
                        <a:rPr lang="en-US" sz="2800" dirty="0"/>
                        <a:t> </a:t>
                      </a:r>
                    </a:p>
                  </a:txBody>
                  <a:tcPr marL="94298" marR="94298" marT="47149" marB="47149"/>
                </a:tc>
                <a:tc>
                  <a:txBody>
                    <a:bodyPr/>
                    <a:lstStyle/>
                    <a:p>
                      <a:pPr algn="ctr"/>
                      <a:r>
                        <a:rPr lang="ar-JO" sz="2800" dirty="0"/>
                        <a:t>2 بطرس 2: 10 اجتهد في إثبات أنك حقاً من بين أولئك الذين دعاهم الله واختارهم</a:t>
                      </a:r>
                      <a:endParaRPr lang="en-US" sz="2800" dirty="0"/>
                    </a:p>
                  </a:txBody>
                  <a:tcPr marL="94298" marR="94298" marT="47149" marB="47149"/>
                </a:tc>
                <a:extLst>
                  <a:ext uri="{0D108BD9-81ED-4DB2-BD59-A6C34878D82A}">
                    <a16:rowId xmlns:a16="http://schemas.microsoft.com/office/drawing/2014/main" val="182492046"/>
                  </a:ext>
                </a:extLst>
              </a:tr>
              <a:tr h="937777">
                <a:tc>
                  <a:txBody>
                    <a:bodyPr/>
                    <a:lstStyle/>
                    <a:p>
                      <a:pPr algn="ctr"/>
                      <a:r>
                        <a:rPr lang="ar-JO" sz="2800" dirty="0"/>
                        <a:t>بولس</a:t>
                      </a:r>
                      <a:endParaRPr lang="en-US" sz="2800" dirty="0"/>
                    </a:p>
                  </a:txBody>
                  <a:tcPr marL="94298" marR="94298" marT="47149" marB="47149"/>
                </a:tc>
                <a:tc>
                  <a:txBody>
                    <a:bodyPr/>
                    <a:lstStyle/>
                    <a:p>
                      <a:pPr algn="ctr"/>
                      <a:r>
                        <a:rPr lang="ar-JO" sz="2800" dirty="0"/>
                        <a:t>أعمال 26: 20 على الجميع أن يتوبوا عن خطاياهم ويرجعوا إلى الله</a:t>
                      </a:r>
                      <a:endParaRPr lang="en-US" sz="2800" dirty="0"/>
                    </a:p>
                  </a:txBody>
                  <a:tcPr marL="94298" marR="94298" marT="47149" marB="47149"/>
                </a:tc>
                <a:tc>
                  <a:txBody>
                    <a:bodyPr/>
                    <a:lstStyle/>
                    <a:p>
                      <a:pPr algn="ctr"/>
                      <a:r>
                        <a:rPr lang="ar-JO" sz="2800" dirty="0"/>
                        <a:t>يثبتون أنهم تغيروا بالأشياء الجيدة التي فعلوها.</a:t>
                      </a:r>
                      <a:endParaRPr lang="en-US" sz="2800" dirty="0"/>
                    </a:p>
                  </a:txBody>
                  <a:tcPr marL="94298" marR="94298" marT="47149" marB="47149"/>
                </a:tc>
                <a:extLst>
                  <a:ext uri="{0D108BD9-81ED-4DB2-BD59-A6C34878D82A}">
                    <a16:rowId xmlns:a16="http://schemas.microsoft.com/office/drawing/2014/main" val="3627827159"/>
                  </a:ext>
                </a:extLst>
              </a:tr>
              <a:tr h="930835">
                <a:tc>
                  <a:txBody>
                    <a:bodyPr/>
                    <a:lstStyle/>
                    <a:p>
                      <a:pPr algn="ctr"/>
                      <a:r>
                        <a:rPr lang="ar-JO" sz="2800" dirty="0"/>
                        <a:t>يعقوب</a:t>
                      </a:r>
                      <a:endParaRPr lang="en-US" sz="2800" dirty="0"/>
                    </a:p>
                  </a:txBody>
                  <a:tcPr marL="94298" marR="94298" marT="47149" marB="47149"/>
                </a:tc>
                <a:tc>
                  <a:txBody>
                    <a:bodyPr/>
                    <a:lstStyle/>
                    <a:p>
                      <a:pPr algn="ctr"/>
                      <a:r>
                        <a:rPr lang="ar-JO" sz="2800" dirty="0"/>
                        <a:t>يعقوب 2: 18 سوف أريك إيماني</a:t>
                      </a:r>
                      <a:endParaRPr lang="en-US" sz="2800" dirty="0"/>
                    </a:p>
                  </a:txBody>
                  <a:tcPr marL="94298" marR="94298" marT="47149" marB="47149"/>
                </a:tc>
                <a:tc>
                  <a:txBody>
                    <a:bodyPr/>
                    <a:lstStyle/>
                    <a:p>
                      <a:pPr algn="ctr"/>
                      <a:r>
                        <a:rPr lang="ar-JO" sz="2800" dirty="0"/>
                        <a:t>بأعمالي</a:t>
                      </a:r>
                      <a:endParaRPr lang="en-US" sz="2800" dirty="0"/>
                    </a:p>
                  </a:txBody>
                  <a:tcPr marL="94298" marR="94298" marT="47149" marB="47149"/>
                </a:tc>
                <a:extLst>
                  <a:ext uri="{0D108BD9-81ED-4DB2-BD59-A6C34878D82A}">
                    <a16:rowId xmlns:a16="http://schemas.microsoft.com/office/drawing/2014/main" val="3566598991"/>
                  </a:ext>
                </a:extLst>
              </a:tr>
            </a:tbl>
          </a:graphicData>
        </a:graphic>
      </p:graphicFrame>
      <p:sp>
        <p:nvSpPr>
          <p:cNvPr id="3" name="TextBox 2">
            <a:extLst>
              <a:ext uri="{FF2B5EF4-FFF2-40B4-BE49-F238E27FC236}">
                <a16:creationId xmlns:a16="http://schemas.microsoft.com/office/drawing/2014/main" id="{E29DDE90-22D7-D52E-CC23-9E3EAFFF4F4C}"/>
              </a:ext>
            </a:extLst>
          </p:cNvPr>
          <p:cNvSpPr txBox="1"/>
          <p:nvPr/>
        </p:nvSpPr>
        <p:spPr>
          <a:xfrm>
            <a:off x="235974" y="6172548"/>
            <a:ext cx="11503741" cy="523220"/>
          </a:xfrm>
          <a:prstGeom prst="rect">
            <a:avLst/>
          </a:prstGeom>
          <a:noFill/>
        </p:spPr>
        <p:txBody>
          <a:bodyPr wrap="square" rtlCol="0">
            <a:spAutoFit/>
          </a:bodyPr>
          <a:lstStyle/>
          <a:p>
            <a:pPr algn="r" rtl="1"/>
            <a:r>
              <a:rPr lang="ar-JO" sz="2800" dirty="0">
                <a:latin typeface="Arial" panose="020B0604020202020204" pitchFamily="34" charset="0"/>
                <a:cs typeface="Arial" panose="020B0604020202020204" pitchFamily="34" charset="0"/>
              </a:rPr>
              <a:t>آيات الكتاب المقدس مأخوذة من ترجمة الحياة الجديدة</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810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8000">
              <a:srgbClr val="242425">
                <a:alpha val="49000"/>
                <a:lumMod val="100000"/>
              </a:srgbClr>
            </a:gs>
            <a:gs pos="100000">
              <a:schemeClr val="tx1"/>
            </a:gs>
          </a:gsLst>
          <a:lin ang="162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a:extLst>
              <a:ext uri="{FF2B5EF4-FFF2-40B4-BE49-F238E27FC236}">
                <a16:creationId xmlns:a16="http://schemas.microsoft.com/office/drawing/2014/main" id="{C84C9F7B-8F7A-DDED-F2AC-AA71FE20A5B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0" y="0"/>
            <a:ext cx="12188952" cy="6858000"/>
          </a:xfrm>
          <a:prstGeom prst="rect">
            <a:avLst/>
          </a:prstGeom>
        </p:spPr>
      </p:pic>
      <p:sp>
        <p:nvSpPr>
          <p:cNvPr id="12" name="TextBox 11">
            <a:extLst>
              <a:ext uri="{FF2B5EF4-FFF2-40B4-BE49-F238E27FC236}">
                <a16:creationId xmlns:a16="http://schemas.microsoft.com/office/drawing/2014/main" id="{3006C21F-B997-224C-602C-952DBBC4319A}"/>
              </a:ext>
            </a:extLst>
          </p:cNvPr>
          <p:cNvSpPr txBox="1"/>
          <p:nvPr/>
        </p:nvSpPr>
        <p:spPr>
          <a:xfrm>
            <a:off x="0" y="0"/>
            <a:ext cx="12188952" cy="4801314"/>
          </a:xfrm>
          <a:prstGeom prst="rect">
            <a:avLst/>
          </a:prstGeom>
          <a:gradFill flip="none" rotWithShape="1">
            <a:gsLst>
              <a:gs pos="0">
                <a:schemeClr val="accent1">
                  <a:lumMod val="5000"/>
                  <a:lumOff val="95000"/>
                  <a:alpha val="0"/>
                </a:schemeClr>
              </a:gs>
              <a:gs pos="85300">
                <a:srgbClr val="242425"/>
              </a:gs>
              <a:gs pos="100000">
                <a:schemeClr val="tx1"/>
              </a:gs>
            </a:gsLst>
            <a:lin ang="16200000" scaled="1"/>
            <a:tileRect/>
          </a:gradFill>
        </p:spPr>
        <p:txBody>
          <a:bodyPr wrap="square">
            <a:spAutoFit/>
          </a:bodyPr>
          <a:lstStyle/>
          <a:p>
            <a:pPr algn="r" rtl="1">
              <a:tabLst>
                <a:tab pos="1209675" algn="l"/>
                <a:tab pos="3833813" algn="l"/>
              </a:tabLst>
            </a:pPr>
            <a:r>
              <a:rPr lang="ar-JO" sz="3400" spc="-150" dirty="0">
                <a:solidFill>
                  <a:schemeClr val="bg1"/>
                </a:solidFill>
                <a:effectLst>
                  <a:glow rad="127000">
                    <a:schemeClr val="tx1"/>
                  </a:glow>
                </a:effectLst>
                <a:latin typeface="Arial" panose="020B0604020202020204" pitchFamily="34" charset="0"/>
                <a:cs typeface="Arial" panose="020B0604020202020204" pitchFamily="34" charset="0"/>
              </a:rPr>
              <a:t>8 ... ويصرخوا إلى الله بشدة</a:t>
            </a:r>
          </a:p>
          <a:p>
            <a:pPr algn="r" rtl="1">
              <a:tabLst>
                <a:tab pos="1209675" algn="l"/>
                <a:tab pos="3833813" algn="l"/>
              </a:tabLst>
            </a:pPr>
            <a:r>
              <a:rPr lang="ar-JO" sz="3400" spc="-150" dirty="0">
                <a:solidFill>
                  <a:schemeClr val="bg1"/>
                </a:solidFill>
                <a:effectLst>
                  <a:glow rad="127000">
                    <a:schemeClr val="tx1"/>
                  </a:glow>
                </a:effectLst>
                <a:latin typeface="Arial" panose="020B0604020202020204" pitchFamily="34" charset="0"/>
                <a:cs typeface="Arial" panose="020B0604020202020204" pitchFamily="34" charset="0"/>
              </a:rPr>
              <a:t>   ويرجعوا كل واحد عن طريقه الرديئة وعن الظلم الذي في أيديهم.</a:t>
            </a:r>
          </a:p>
          <a:p>
            <a:pPr algn="r" rtl="1">
              <a:tabLst>
                <a:tab pos="1209675" algn="l"/>
                <a:tab pos="3833813" algn="l"/>
              </a:tabLst>
            </a:pPr>
            <a:endParaRPr lang="ar-JO" sz="3400" spc="-150" dirty="0">
              <a:solidFill>
                <a:schemeClr val="bg1"/>
              </a:solidFill>
              <a:effectLst>
                <a:glow rad="127000">
                  <a:schemeClr val="tx1"/>
                </a:glow>
              </a:effectLst>
              <a:latin typeface="Arial" panose="020B0604020202020204" pitchFamily="34" charset="0"/>
              <a:cs typeface="Arial" panose="020B0604020202020204" pitchFamily="34" charset="0"/>
            </a:endParaRPr>
          </a:p>
          <a:p>
            <a:pPr algn="r" rtl="1">
              <a:tabLst>
                <a:tab pos="1209675" algn="l"/>
                <a:tab pos="3833813" algn="l"/>
              </a:tabLst>
            </a:pPr>
            <a:r>
              <a:rPr lang="ar-JO" sz="3400" spc="-150" dirty="0">
                <a:solidFill>
                  <a:schemeClr val="bg1"/>
                </a:solidFill>
                <a:effectLst>
                  <a:glow rad="127000">
                    <a:schemeClr val="tx1"/>
                  </a:glow>
                </a:effectLst>
                <a:latin typeface="Arial" panose="020B0604020202020204" pitchFamily="34" charset="0"/>
                <a:cs typeface="Arial" panose="020B0604020202020204" pitchFamily="34" charset="0"/>
              </a:rPr>
              <a:t>10 فلما رأى الله أعمالهم أنهم رجعوا عن طريقهم الرديئة، ندم الله على الشر الذي تكلم أن يصنعه بهم،  </a:t>
            </a:r>
          </a:p>
          <a:p>
            <a:pPr algn="r" rtl="1">
              <a:tabLst>
                <a:tab pos="1209675" algn="l"/>
                <a:tab pos="3833813" algn="l"/>
              </a:tabLst>
            </a:pPr>
            <a:r>
              <a:rPr lang="ar-JO" sz="3400" spc="-150" dirty="0">
                <a:solidFill>
                  <a:schemeClr val="bg1"/>
                </a:solidFill>
                <a:effectLst>
                  <a:glow rad="127000">
                    <a:schemeClr val="tx1"/>
                  </a:glow>
                </a:effectLst>
                <a:latin typeface="Arial" panose="020B0604020202020204" pitchFamily="34" charset="0"/>
                <a:cs typeface="Arial" panose="020B0604020202020204" pitchFamily="34" charset="0"/>
              </a:rPr>
              <a:t>     فلم يصنعه.</a:t>
            </a:r>
            <a:endParaRPr lang="en-US" sz="3400" spc="-150" dirty="0">
              <a:solidFill>
                <a:schemeClr val="bg1"/>
              </a:solidFill>
              <a:effectLst>
                <a:glow rad="127000">
                  <a:schemeClr val="tx1"/>
                </a:glow>
              </a:effectLst>
              <a:latin typeface="Arial" panose="020B0604020202020204" pitchFamily="34" charset="0"/>
              <a:cs typeface="Arial" panose="020B0604020202020204" pitchFamily="34" charset="0"/>
            </a:endParaRPr>
          </a:p>
          <a:p>
            <a:pPr>
              <a:tabLst>
                <a:tab pos="1209675" algn="l"/>
                <a:tab pos="3833813" algn="l"/>
              </a:tabLst>
            </a:pPr>
            <a:endParaRPr lang="en-US" sz="3400" spc="-150" dirty="0">
              <a:solidFill>
                <a:schemeClr val="bg1"/>
              </a:solidFill>
              <a:effectLst>
                <a:glow rad="127000">
                  <a:schemeClr val="tx1"/>
                </a:glow>
              </a:effectLst>
              <a:latin typeface="Arial" panose="020B0604020202020204" pitchFamily="34" charset="0"/>
              <a:cs typeface="Arial" panose="020B0604020202020204" pitchFamily="34" charset="0"/>
            </a:endParaRPr>
          </a:p>
          <a:p>
            <a:pPr>
              <a:tabLst>
                <a:tab pos="1209675" algn="l"/>
                <a:tab pos="3833813" algn="l"/>
              </a:tabLst>
            </a:pPr>
            <a:endParaRPr lang="en-US" sz="3400" spc="-150" dirty="0">
              <a:solidFill>
                <a:schemeClr val="bg1"/>
              </a:solidFill>
              <a:effectLst>
                <a:glow rad="127000">
                  <a:schemeClr val="tx1"/>
                </a:glow>
              </a:effectLst>
              <a:latin typeface="Arial" panose="020B0604020202020204" pitchFamily="34" charset="0"/>
              <a:cs typeface="Arial" panose="020B0604020202020204" pitchFamily="34" charset="0"/>
            </a:endParaRPr>
          </a:p>
          <a:p>
            <a:pPr>
              <a:tabLst>
                <a:tab pos="1209675" algn="l"/>
                <a:tab pos="3833813" algn="l"/>
              </a:tabLst>
            </a:pPr>
            <a:endParaRPr lang="en-US" sz="3400" spc="-150" dirty="0">
              <a:solidFill>
                <a:schemeClr val="bg1"/>
              </a:solidFill>
              <a:effectLst>
                <a:glow rad="127000">
                  <a:schemeClr val="tx1"/>
                </a:glow>
              </a:effectLst>
              <a:latin typeface="Arial" panose="020B0604020202020204" pitchFamily="34" charset="0"/>
              <a:cs typeface="Arial" panose="020B0604020202020204" pitchFamily="34" charset="0"/>
            </a:endParaRPr>
          </a:p>
          <a:p>
            <a:pPr>
              <a:tabLst>
                <a:tab pos="1209675" algn="l"/>
                <a:tab pos="3833813" algn="l"/>
              </a:tabLst>
            </a:pPr>
            <a:endParaRPr lang="en-US" sz="3400" spc="-150" dirty="0">
              <a:solidFill>
                <a:schemeClr val="bg1"/>
              </a:solidFill>
              <a:effectLst>
                <a:glow rad="127000">
                  <a:schemeClr val="tx1"/>
                </a:glow>
              </a:effectLst>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B366743-A032-80F7-BF9D-2D11921C34E4}"/>
              </a:ext>
            </a:extLst>
          </p:cNvPr>
          <p:cNvSpPr txBox="1"/>
          <p:nvPr/>
        </p:nvSpPr>
        <p:spPr>
          <a:xfrm>
            <a:off x="8135162" y="6150114"/>
            <a:ext cx="4056838" cy="707886"/>
          </a:xfrm>
          <a:prstGeom prst="rect">
            <a:avLst/>
          </a:prstGeom>
          <a:noFill/>
        </p:spPr>
        <p:txBody>
          <a:bodyPr wrap="square">
            <a:spAutoFit/>
          </a:bodyPr>
          <a:lstStyle/>
          <a:p>
            <a:pPr algn="ctr"/>
            <a:r>
              <a:rPr lang="ar-JO" sz="4000" b="1" dirty="0">
                <a:solidFill>
                  <a:schemeClr val="bg1"/>
                </a:solidFill>
                <a:effectLst>
                  <a:glow rad="127000">
                    <a:schemeClr val="tx1"/>
                  </a:glow>
                </a:effectLst>
                <a:latin typeface="Arial" panose="020B0604020202020204" pitchFamily="34" charset="0"/>
                <a:cs typeface="Arial" panose="020B0604020202020204" pitchFamily="34" charset="0"/>
              </a:rPr>
              <a:t>يونان 3: 7-10</a:t>
            </a:r>
            <a:endParaRPr lang="en-US" sz="4000" b="1" dirty="0">
              <a:solidFill>
                <a:schemeClr val="bg1"/>
              </a:solidFill>
              <a:effectLst>
                <a:glow rad="127000">
                  <a:schemeClr val="tx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828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blur&#10;&#10;Description automatically generated">
            <a:extLst>
              <a:ext uri="{FF2B5EF4-FFF2-40B4-BE49-F238E27FC236}">
                <a16:creationId xmlns:a16="http://schemas.microsoft.com/office/drawing/2014/main" id="{C1F77760-F939-2A45-F716-BE5EED4D2A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157B6EEF-271C-6D9E-3B48-63A642F3B96F}"/>
              </a:ext>
            </a:extLst>
          </p:cNvPr>
          <p:cNvSpPr txBox="1"/>
          <p:nvPr/>
        </p:nvSpPr>
        <p:spPr>
          <a:xfrm>
            <a:off x="240769" y="5695522"/>
            <a:ext cx="4056838" cy="707886"/>
          </a:xfrm>
          <a:prstGeom prst="rect">
            <a:avLst/>
          </a:prstGeom>
          <a:noFill/>
        </p:spPr>
        <p:txBody>
          <a:bodyPr wrap="square">
            <a:spAutoFit/>
          </a:bodyPr>
          <a:lstStyle/>
          <a:p>
            <a:pPr algn="ctr"/>
            <a:r>
              <a:rPr lang="ar-JO" sz="4000" b="1" dirty="0">
                <a:solidFill>
                  <a:schemeClr val="bg1"/>
                </a:solidFill>
              </a:rPr>
              <a:t>دانيال 4: 34-36</a:t>
            </a:r>
            <a:endParaRPr lang="en-US" sz="4000" b="1" dirty="0">
              <a:solidFill>
                <a:schemeClr val="bg1"/>
              </a:solidFill>
            </a:endParaRPr>
          </a:p>
        </p:txBody>
      </p:sp>
    </p:spTree>
    <p:extLst>
      <p:ext uri="{BB962C8B-B14F-4D97-AF65-F5344CB8AC3E}">
        <p14:creationId xmlns:p14="http://schemas.microsoft.com/office/powerpoint/2010/main" val="129722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computer, desk&#10;&#10;Description automatically generated">
            <a:extLst>
              <a:ext uri="{FF2B5EF4-FFF2-40B4-BE49-F238E27FC236}">
                <a16:creationId xmlns:a16="http://schemas.microsoft.com/office/drawing/2014/main" id="{5D86E96E-CECE-F13D-229F-A9038AFC687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67922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D7BB65A-4F06-5986-E8F3-327A872EF3F1}"/>
              </a:ext>
            </a:extLst>
          </p:cNvPr>
          <p:cNvSpPr txBox="1">
            <a:spLocks/>
          </p:cNvSpPr>
          <p:nvPr/>
        </p:nvSpPr>
        <p:spPr>
          <a:xfrm>
            <a:off x="4300997" y="2744267"/>
            <a:ext cx="7136376" cy="2912806"/>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JO" sz="4000" dirty="0">
                <a:latin typeface="Arial" panose="020B0604020202020204" pitchFamily="34" charset="0"/>
                <a:cs typeface="Arial" panose="020B0604020202020204" pitchFamily="34" charset="0"/>
              </a:rPr>
              <a:t>عندما يعاقب الله</a:t>
            </a:r>
          </a:p>
          <a:p>
            <a:pPr algn="ctr"/>
            <a:r>
              <a:rPr lang="ar-JO" sz="4000" dirty="0">
                <a:latin typeface="Arial" panose="020B0604020202020204" pitchFamily="34" charset="0"/>
                <a:cs typeface="Arial" panose="020B0604020202020204" pitchFamily="34" charset="0"/>
              </a:rPr>
              <a:t>يكون العقاب سريعاً ومضموناً؛ </a:t>
            </a:r>
          </a:p>
          <a:p>
            <a:pPr algn="ctr"/>
            <a:endParaRPr lang="ar-JO" sz="4000" dirty="0">
              <a:latin typeface="Arial" panose="020B0604020202020204" pitchFamily="34" charset="0"/>
              <a:cs typeface="Arial" panose="020B0604020202020204" pitchFamily="34" charset="0"/>
            </a:endParaRPr>
          </a:p>
          <a:p>
            <a:pPr algn="ctr"/>
            <a:r>
              <a:rPr lang="ar-JO" sz="4000" dirty="0">
                <a:latin typeface="Arial" panose="020B0604020202020204" pitchFamily="34" charset="0"/>
                <a:cs typeface="Arial" panose="020B0604020202020204" pitchFamily="34" charset="0"/>
              </a:rPr>
              <a:t>عندما يسترد الله</a:t>
            </a:r>
          </a:p>
          <a:p>
            <a:pPr algn="ctr"/>
            <a:r>
              <a:rPr lang="ar-JO" sz="4000" dirty="0">
                <a:latin typeface="Arial" panose="020B0604020202020204" pitchFamily="34" charset="0"/>
                <a:cs typeface="Arial" panose="020B0604020202020204" pitchFamily="34" charset="0"/>
              </a:rPr>
              <a:t>يكون الإسترداد كاملاً.</a:t>
            </a:r>
            <a:endParaRPr lang="en-US" sz="4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6B07D7A-DD95-B261-C57F-4E243DD9E897}"/>
              </a:ext>
            </a:extLst>
          </p:cNvPr>
          <p:cNvSpPr txBox="1"/>
          <p:nvPr/>
        </p:nvSpPr>
        <p:spPr>
          <a:xfrm>
            <a:off x="3657600" y="5810250"/>
            <a:ext cx="7779773" cy="646331"/>
          </a:xfrm>
          <a:prstGeom prst="rect">
            <a:avLst/>
          </a:prstGeom>
          <a:noFill/>
        </p:spPr>
        <p:txBody>
          <a:bodyPr wrap="square">
            <a:spAutoFit/>
          </a:bodyPr>
          <a:lstStyle/>
          <a:p>
            <a:pPr algn="r" rtl="1"/>
            <a:r>
              <a:rPr lang="ar-JO" dirty="0">
                <a:latin typeface="Arial" panose="020B0604020202020204" pitchFamily="34" charset="0"/>
                <a:cs typeface="Arial" panose="020B0604020202020204" pitchFamily="34" charset="0"/>
              </a:rPr>
              <a:t>كينيث جانجيل، دانيال. حرره ماكس أندرس. المجلد. 18. تعليق هولمان للعهد القديم (ناشفيل، تينيسي: دار نشر برودمان وهولمان، 2001)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658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icture containing person, close&#10;&#10;Description automatically generated">
            <a:extLst>
              <a:ext uri="{FF2B5EF4-FFF2-40B4-BE49-F238E27FC236}">
                <a16:creationId xmlns:a16="http://schemas.microsoft.com/office/drawing/2014/main" id="{297011C1-F73E-107E-111F-811568E9C5C6}"/>
              </a:ext>
            </a:extLst>
          </p:cNvPr>
          <p:cNvPicPr>
            <a:picLocks noChangeAspect="1"/>
          </p:cNvPicPr>
          <p:nvPr/>
        </p:nvPicPr>
        <p:blipFill rotWithShape="1">
          <a:blip r:embed="rId3">
            <a:extLst>
              <a:ext uri="{28A0092B-C50C-407E-A947-70E740481C1C}">
                <a14:useLocalDpi xmlns:a14="http://schemas.microsoft.com/office/drawing/2010/main" val="0"/>
              </a:ext>
            </a:extLst>
          </a:blip>
          <a:srcRect t="9175" b="6571"/>
          <a:stretch/>
        </p:blipFill>
        <p:spPr>
          <a:xfrm>
            <a:off x="20" y="1282"/>
            <a:ext cx="12191980" cy="6856718"/>
          </a:xfrm>
          <a:prstGeom prst="rect">
            <a:avLst/>
          </a:prstGeom>
        </p:spPr>
      </p:pic>
    </p:spTree>
    <p:extLst>
      <p:ext uri="{BB962C8B-B14F-4D97-AF65-F5344CB8AC3E}">
        <p14:creationId xmlns:p14="http://schemas.microsoft.com/office/powerpoint/2010/main" val="244714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A picture containing text, sky, outdoor&#10;&#10;Description automatically generated">
            <a:extLst>
              <a:ext uri="{FF2B5EF4-FFF2-40B4-BE49-F238E27FC236}">
                <a16:creationId xmlns:a16="http://schemas.microsoft.com/office/drawing/2014/main" id="{05F86F71-27F3-8A52-7F6A-DF2DD8432EEC}"/>
              </a:ext>
            </a:extLst>
          </p:cNvPr>
          <p:cNvPicPr>
            <a:picLocks noChangeAspect="1"/>
          </p:cNvPicPr>
          <p:nvPr/>
        </p:nvPicPr>
        <p:blipFill rotWithShape="1">
          <a:blip r:embed="rId3">
            <a:extLst>
              <a:ext uri="{28A0092B-C50C-407E-A947-70E740481C1C}">
                <a14:useLocalDpi xmlns:a14="http://schemas.microsoft.com/office/drawing/2010/main" val="0"/>
              </a:ext>
            </a:extLst>
          </a:blip>
          <a:srcRect b="15746"/>
          <a:stretch/>
        </p:blipFill>
        <p:spPr>
          <a:xfrm>
            <a:off x="20" y="1282"/>
            <a:ext cx="12191980" cy="6856718"/>
          </a:xfrm>
          <a:prstGeom prst="rect">
            <a:avLst/>
          </a:prstGeom>
        </p:spPr>
      </p:pic>
    </p:spTree>
    <p:extLst>
      <p:ext uri="{BB962C8B-B14F-4D97-AF65-F5344CB8AC3E}">
        <p14:creationId xmlns:p14="http://schemas.microsoft.com/office/powerpoint/2010/main" val="368823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icture containing text, tree, outdoor, ground&#10;&#10;Description automatically generated">
            <a:extLst>
              <a:ext uri="{FF2B5EF4-FFF2-40B4-BE49-F238E27FC236}">
                <a16:creationId xmlns:a16="http://schemas.microsoft.com/office/drawing/2014/main" id="{2B51D0E7-B1D5-B1CE-0255-0297CC039455}"/>
              </a:ext>
            </a:extLst>
          </p:cNvPr>
          <p:cNvPicPr>
            <a:picLocks noChangeAspect="1"/>
          </p:cNvPicPr>
          <p:nvPr/>
        </p:nvPicPr>
        <p:blipFill rotWithShape="1">
          <a:blip r:embed="rId3">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Tree>
    <p:extLst>
      <p:ext uri="{BB962C8B-B14F-4D97-AF65-F5344CB8AC3E}">
        <p14:creationId xmlns:p14="http://schemas.microsoft.com/office/powerpoint/2010/main" val="4052488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picture containing text&#10;&#10;Description automatically generated">
            <a:extLst>
              <a:ext uri="{FF2B5EF4-FFF2-40B4-BE49-F238E27FC236}">
                <a16:creationId xmlns:a16="http://schemas.microsoft.com/office/drawing/2014/main" id="{34367E8E-44EB-2CDA-90AB-32EF9AD3AA8A}"/>
              </a:ext>
            </a:extLst>
          </p:cNvPr>
          <p:cNvPicPr>
            <a:picLocks noChangeAspect="1"/>
          </p:cNvPicPr>
          <p:nvPr/>
        </p:nvPicPr>
        <p:blipFill rotWithShape="1">
          <a:blip r:embed="rId3">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Tree>
    <p:extLst>
      <p:ext uri="{BB962C8B-B14F-4D97-AF65-F5344CB8AC3E}">
        <p14:creationId xmlns:p14="http://schemas.microsoft.com/office/powerpoint/2010/main" val="333822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player&#10;&#10;Description automatically generated">
            <a:extLst>
              <a:ext uri="{FF2B5EF4-FFF2-40B4-BE49-F238E27FC236}">
                <a16:creationId xmlns:a16="http://schemas.microsoft.com/office/drawing/2014/main" id="{95ED4244-F117-F552-D729-6A07A0A47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41147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C696CBD-03D9-2989-6CF3-FE5755342BD1}"/>
              </a:ext>
            </a:extLst>
          </p:cNvPr>
          <p:cNvGraphicFramePr>
            <a:graphicFrameLocks noGrp="1"/>
          </p:cNvGraphicFramePr>
          <p:nvPr>
            <p:extLst>
              <p:ext uri="{D42A27DB-BD31-4B8C-83A1-F6EECF244321}">
                <p14:modId xmlns:p14="http://schemas.microsoft.com/office/powerpoint/2010/main" val="3238638317"/>
              </p:ext>
            </p:extLst>
          </p:nvPr>
        </p:nvGraphicFramePr>
        <p:xfrm>
          <a:off x="235974" y="235974"/>
          <a:ext cx="11503741" cy="4042654"/>
        </p:xfrm>
        <a:graphic>
          <a:graphicData uri="http://schemas.openxmlformats.org/drawingml/2006/table">
            <a:tbl>
              <a:tblPr firstRow="1" bandRow="1">
                <a:tableStyleId>{9D7B26C5-4107-4FEC-AEDC-1716B250A1EF}</a:tableStyleId>
              </a:tblPr>
              <a:tblGrid>
                <a:gridCol w="1533832">
                  <a:extLst>
                    <a:ext uri="{9D8B030D-6E8A-4147-A177-3AD203B41FA5}">
                      <a16:colId xmlns:a16="http://schemas.microsoft.com/office/drawing/2014/main" val="2610715892"/>
                    </a:ext>
                  </a:extLst>
                </a:gridCol>
                <a:gridCol w="5014452">
                  <a:extLst>
                    <a:ext uri="{9D8B030D-6E8A-4147-A177-3AD203B41FA5}">
                      <a16:colId xmlns:a16="http://schemas.microsoft.com/office/drawing/2014/main" val="3757379466"/>
                    </a:ext>
                  </a:extLst>
                </a:gridCol>
                <a:gridCol w="4955457">
                  <a:extLst>
                    <a:ext uri="{9D8B030D-6E8A-4147-A177-3AD203B41FA5}">
                      <a16:colId xmlns:a16="http://schemas.microsoft.com/office/drawing/2014/main" val="2791742755"/>
                    </a:ext>
                  </a:extLst>
                </a:gridCol>
              </a:tblGrid>
              <a:tr h="772720">
                <a:tc>
                  <a:txBody>
                    <a:bodyPr/>
                    <a:lstStyle/>
                    <a:p>
                      <a:pPr algn="ctr"/>
                      <a:endParaRPr lang="en-US" sz="3300" dirty="0"/>
                    </a:p>
                  </a:txBody>
                  <a:tcPr marL="94298" marR="94298" marT="47149" marB="47149"/>
                </a:tc>
                <a:tc>
                  <a:txBody>
                    <a:bodyPr/>
                    <a:lstStyle/>
                    <a:p>
                      <a:pPr algn="ctr"/>
                      <a:endParaRPr lang="en-US" sz="3300" dirty="0"/>
                    </a:p>
                  </a:txBody>
                  <a:tcPr marL="94298" marR="94298" marT="47149" marB="47149"/>
                </a:tc>
                <a:tc>
                  <a:txBody>
                    <a:bodyPr/>
                    <a:lstStyle/>
                    <a:p>
                      <a:pPr algn="ctr"/>
                      <a:endParaRPr lang="en-US" sz="3300" dirty="0"/>
                    </a:p>
                  </a:txBody>
                  <a:tcPr marL="94298" marR="94298" marT="47149" marB="47149"/>
                </a:tc>
                <a:extLst>
                  <a:ext uri="{0D108BD9-81ED-4DB2-BD59-A6C34878D82A}">
                    <a16:rowId xmlns:a16="http://schemas.microsoft.com/office/drawing/2014/main" val="1331120204"/>
                  </a:ext>
                </a:extLst>
              </a:tr>
              <a:tr h="930835">
                <a:tc>
                  <a:txBody>
                    <a:bodyPr/>
                    <a:lstStyle/>
                    <a:p>
                      <a:pPr algn="ctr"/>
                      <a:r>
                        <a:rPr lang="ar-JO" sz="2800" dirty="0"/>
                        <a:t>بطرس</a:t>
                      </a:r>
                      <a:endParaRPr lang="en-US" sz="2800" dirty="0"/>
                    </a:p>
                  </a:txBody>
                  <a:tcPr marL="94298" marR="94298" marT="47149" marB="4714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2800" dirty="0"/>
                        <a:t>أعمال 2: 38 توبوا عن خطاياكم وارجعوا إلى الله</a:t>
                      </a:r>
                      <a:r>
                        <a:rPr lang="en-US" sz="2800" dirty="0"/>
                        <a:t> </a:t>
                      </a:r>
                    </a:p>
                    <a:p>
                      <a:pPr algn="ctr"/>
                      <a:endParaRPr lang="en-US" sz="2800" dirty="0"/>
                    </a:p>
                  </a:txBody>
                  <a:tcPr marL="94298" marR="94298" marT="47149" marB="47149"/>
                </a:tc>
                <a:tc>
                  <a:txBody>
                    <a:bodyPr/>
                    <a:lstStyle/>
                    <a:p>
                      <a:pPr algn="ctr"/>
                      <a:r>
                        <a:rPr lang="en-US" sz="2800" dirty="0"/>
                        <a:t>an</a:t>
                      </a:r>
                      <a:r>
                        <a:rPr lang="ar-JO" sz="2800" dirty="0"/>
                        <a:t>وليعتمد كل واحد منكم على اسم يسوع المسيح لمغفرة الخطايا</a:t>
                      </a:r>
                      <a:endParaRPr lang="en-US" sz="2800" dirty="0"/>
                    </a:p>
                  </a:txBody>
                  <a:tcPr marL="94298" marR="94298" marT="47149" marB="47149"/>
                </a:tc>
                <a:extLst>
                  <a:ext uri="{0D108BD9-81ED-4DB2-BD59-A6C34878D82A}">
                    <a16:rowId xmlns:a16="http://schemas.microsoft.com/office/drawing/2014/main" val="2463223497"/>
                  </a:ext>
                </a:extLst>
              </a:tr>
              <a:tr h="875863">
                <a:tc>
                  <a:txBody>
                    <a:bodyPr/>
                    <a:lstStyle/>
                    <a:p>
                      <a:pPr algn="ctr"/>
                      <a:r>
                        <a:rPr lang="ar-JO" sz="2800" dirty="0"/>
                        <a:t>بطرس</a:t>
                      </a:r>
                      <a:endParaRPr lang="en-US" sz="2800" dirty="0"/>
                    </a:p>
                  </a:txBody>
                  <a:tcPr marL="94298" marR="94298" marT="47149" marB="47149"/>
                </a:tc>
                <a:tc>
                  <a:txBody>
                    <a:bodyPr/>
                    <a:lstStyle/>
                    <a:p>
                      <a:pPr algn="ctr"/>
                      <a:r>
                        <a:rPr lang="ar-JO" sz="2800" dirty="0"/>
                        <a:t>أعمال 3: 19 توبوا عن خطاياكم وارجعوا إلى الله</a:t>
                      </a:r>
                      <a:endParaRPr lang="en-US" sz="2800" dirty="0"/>
                    </a:p>
                  </a:txBody>
                  <a:tcPr marL="94298" marR="94298" marT="47149" marB="47149"/>
                </a:tc>
                <a:tc>
                  <a:txBody>
                    <a:bodyPr/>
                    <a:lstStyle/>
                    <a:p>
                      <a:pPr algn="ctr"/>
                      <a:r>
                        <a:rPr lang="ar-JO" sz="2800" dirty="0"/>
                        <a:t>لكي تمجحى خطاياكم</a:t>
                      </a:r>
                      <a:endParaRPr lang="en-US" sz="2800" dirty="0"/>
                    </a:p>
                  </a:txBody>
                  <a:tcPr marL="94298" marR="94298" marT="47149" marB="47149"/>
                </a:tc>
                <a:extLst>
                  <a:ext uri="{0D108BD9-81ED-4DB2-BD59-A6C34878D82A}">
                    <a16:rowId xmlns:a16="http://schemas.microsoft.com/office/drawing/2014/main" val="182492046"/>
                  </a:ext>
                </a:extLst>
              </a:tr>
              <a:tr h="937777">
                <a:tc>
                  <a:txBody>
                    <a:bodyPr/>
                    <a:lstStyle/>
                    <a:p>
                      <a:pPr algn="ctr"/>
                      <a:r>
                        <a:rPr lang="ar-JO" sz="2800" dirty="0"/>
                        <a:t>بولس</a:t>
                      </a:r>
                      <a:endParaRPr lang="en-US" sz="2800" dirty="0"/>
                    </a:p>
                  </a:txBody>
                  <a:tcPr marL="94298" marR="94298" marT="47149" marB="47149"/>
                </a:tc>
                <a:tc gridSpan="2">
                  <a:txBody>
                    <a:bodyPr/>
                    <a:lstStyle/>
                    <a:p>
                      <a:pPr algn="ctr"/>
                      <a:r>
                        <a:rPr lang="ar-JO" sz="2800" dirty="0"/>
                        <a:t>رومية 10: 9-10 لأنك إن اعترفت بفمك بالرب يسوع، وآمنت بقلبك أن الله أقامه من الأموات خلصت. لأن القلب يؤمن به للبر، والفم يعترف به للخلاص.</a:t>
                      </a:r>
                      <a:endParaRPr lang="en-US" sz="2800" dirty="0"/>
                    </a:p>
                  </a:txBody>
                  <a:tcPr marL="94298" marR="94298" marT="47149" marB="47149"/>
                </a:tc>
                <a:tc hMerge="1">
                  <a:txBody>
                    <a:bodyPr/>
                    <a:lstStyle/>
                    <a:p>
                      <a:pPr algn="ctr"/>
                      <a:r>
                        <a:rPr lang="en-US" sz="2800" dirty="0"/>
                        <a:t>and prove they have changed by the good things they do.</a:t>
                      </a:r>
                    </a:p>
                  </a:txBody>
                  <a:tcPr marL="94298" marR="94298" marT="47149" marB="47149"/>
                </a:tc>
                <a:extLst>
                  <a:ext uri="{0D108BD9-81ED-4DB2-BD59-A6C34878D82A}">
                    <a16:rowId xmlns:a16="http://schemas.microsoft.com/office/drawing/2014/main" val="3627827159"/>
                  </a:ext>
                </a:extLst>
              </a:tr>
            </a:tbl>
          </a:graphicData>
        </a:graphic>
      </p:graphicFrame>
      <p:sp>
        <p:nvSpPr>
          <p:cNvPr id="3" name="TextBox 2">
            <a:extLst>
              <a:ext uri="{FF2B5EF4-FFF2-40B4-BE49-F238E27FC236}">
                <a16:creationId xmlns:a16="http://schemas.microsoft.com/office/drawing/2014/main" id="{E29DDE90-22D7-D52E-CC23-9E3EAFFF4F4C}"/>
              </a:ext>
            </a:extLst>
          </p:cNvPr>
          <p:cNvSpPr txBox="1"/>
          <p:nvPr/>
        </p:nvSpPr>
        <p:spPr>
          <a:xfrm>
            <a:off x="235974" y="6172548"/>
            <a:ext cx="11503741" cy="523220"/>
          </a:xfrm>
          <a:prstGeom prst="rect">
            <a:avLst/>
          </a:prstGeom>
          <a:noFill/>
        </p:spPr>
        <p:txBody>
          <a:bodyPr wrap="square" rtlCol="0">
            <a:spAutoFit/>
          </a:bodyPr>
          <a:lstStyle/>
          <a:p>
            <a:pPr algn="r" rtl="1"/>
            <a:r>
              <a:rPr lang="ar-JO" sz="2800" dirty="0"/>
              <a:t>آيات الكتاب المقدس مأخوذة من ترجمة الحياة الجديدة</a:t>
            </a:r>
          </a:p>
        </p:txBody>
      </p:sp>
    </p:spTree>
    <p:extLst>
      <p:ext uri="{BB962C8B-B14F-4D97-AF65-F5344CB8AC3E}">
        <p14:creationId xmlns:p14="http://schemas.microsoft.com/office/powerpoint/2010/main" val="2809959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picture containing water, sky, outdoor, sunset&#10;&#10;Description automatically generated">
            <a:extLst>
              <a:ext uri="{FF2B5EF4-FFF2-40B4-BE49-F238E27FC236}">
                <a16:creationId xmlns:a16="http://schemas.microsoft.com/office/drawing/2014/main" id="{C66E60A2-6408-2977-6C5F-A8385F346957}"/>
              </a:ext>
            </a:extLst>
          </p:cNvPr>
          <p:cNvPicPr>
            <a:picLocks noChangeAspect="1"/>
          </p:cNvPicPr>
          <p:nvPr/>
        </p:nvPicPr>
        <p:blipFill rotWithShape="1">
          <a:blip r:embed="rId3">
            <a:extLst>
              <a:ext uri="{28A0092B-C50C-407E-A947-70E740481C1C}">
                <a14:useLocalDpi xmlns:a14="http://schemas.microsoft.com/office/drawing/2010/main" val="0"/>
              </a:ext>
            </a:extLst>
          </a:blip>
          <a:srcRect t="19700" b="5314"/>
          <a:stretch/>
        </p:blipFill>
        <p:spPr>
          <a:xfrm>
            <a:off x="20" y="1282"/>
            <a:ext cx="12191980" cy="6856718"/>
          </a:xfrm>
          <a:prstGeom prst="rect">
            <a:avLst/>
          </a:prstGeom>
        </p:spPr>
      </p:pic>
    </p:spTree>
    <p:extLst>
      <p:ext uri="{BB962C8B-B14F-4D97-AF65-F5344CB8AC3E}">
        <p14:creationId xmlns:p14="http://schemas.microsoft.com/office/powerpoint/2010/main" val="140881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386632177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rtl="1" eaLnBrk="1" hangingPunct="1">
              <a:defRPr/>
            </a:pPr>
            <a:r>
              <a:rPr lang="ar-JO" sz="3733" b="1" dirty="0">
                <a:solidFill>
                  <a:srgbClr val="FFFFFF"/>
                </a:solidFill>
                <a:latin typeface="Arial" panose="020B0604020202020204" pitchFamily="34" charset="0"/>
                <a:ea typeface="ＭＳ Ｐゴシック" charset="0"/>
                <a:cs typeface="Arial" panose="020B0604020202020204" pitchFamily="34" charset="0"/>
              </a:rPr>
              <a:t>رابط وعظ العهد القديم على </a:t>
            </a:r>
            <a:r>
              <a:rPr lang="en-US" sz="3733" b="1" dirty="0">
                <a:solidFill>
                  <a:srgbClr val="FFFFFF"/>
                </a:solidFill>
                <a:latin typeface="Arial" panose="020B0604020202020204" pitchFamily="34" charset="0"/>
                <a:ea typeface="ＭＳ Ｐゴシック" charset="0"/>
                <a:cs typeface="Arial" panose="020B0604020202020204" pitchFamily="34" charset="0"/>
              </a:rPr>
              <a:t> BibleStudyDownloads.org</a:t>
            </a:r>
            <a:endParaRPr lang="en-US" sz="14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ar-JO"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هذا العرض التقديمي مجاناً</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21426515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AFA852-1EBB-96AC-90F0-BA224C65E315}"/>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632960" y="0"/>
            <a:ext cx="7559040" cy="6858000"/>
          </a:xfrm>
          <a:prstGeom prst="rect">
            <a:avLst/>
          </a:prstGeom>
        </p:spPr>
      </p:pic>
      <p:sp>
        <p:nvSpPr>
          <p:cNvPr id="4" name="TextBox 3">
            <a:extLst>
              <a:ext uri="{FF2B5EF4-FFF2-40B4-BE49-F238E27FC236}">
                <a16:creationId xmlns:a16="http://schemas.microsoft.com/office/drawing/2014/main" id="{6399BA63-5EEE-87C4-8F03-563F982BB909}"/>
              </a:ext>
            </a:extLst>
          </p:cNvPr>
          <p:cNvSpPr txBox="1"/>
          <p:nvPr/>
        </p:nvSpPr>
        <p:spPr>
          <a:xfrm>
            <a:off x="1036281" y="249425"/>
            <a:ext cx="4640619" cy="891593"/>
          </a:xfrm>
          <a:prstGeom prst="rect">
            <a:avLst/>
          </a:prstGeom>
        </p:spPr>
        <p:txBody>
          <a:bodyPr vert="horz" wrap="square" lIns="91440" tIns="45720" rIns="91440" bIns="45720" rtlCol="0" anchor="b">
            <a:normAutofit lnSpcReduction="10000"/>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ar-JO" sz="6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الخلفية</a:t>
            </a:r>
            <a:endParaRPr kumimoji="0" lang="en-US" sz="6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227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n old lion roaring with a black background">
            <a:extLst>
              <a:ext uri="{FF2B5EF4-FFF2-40B4-BE49-F238E27FC236}">
                <a16:creationId xmlns:a16="http://schemas.microsoft.com/office/drawing/2014/main" id="{5B6F2D63-39D8-44B2-A9ED-466D295DC0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0"/>
            <a:ext cx="11422742" cy="6857990"/>
          </a:xfrm>
          <a:prstGeom prst="rect">
            <a:avLst/>
          </a:prstGeom>
        </p:spPr>
      </p:pic>
      <p:grpSp>
        <p:nvGrpSpPr>
          <p:cNvPr id="6" name="Group 5">
            <a:extLst>
              <a:ext uri="{FF2B5EF4-FFF2-40B4-BE49-F238E27FC236}">
                <a16:creationId xmlns:a16="http://schemas.microsoft.com/office/drawing/2014/main" id="{5FEFA9B4-2022-A7D0-5899-8D1FCFF3C050}"/>
              </a:ext>
            </a:extLst>
          </p:cNvPr>
          <p:cNvGrpSpPr/>
          <p:nvPr/>
        </p:nvGrpSpPr>
        <p:grpSpPr>
          <a:xfrm>
            <a:off x="7944759" y="324757"/>
            <a:ext cx="3632200" cy="1210129"/>
            <a:chOff x="7431314" y="1306286"/>
            <a:chExt cx="4223657" cy="2714171"/>
          </a:xfrm>
        </p:grpSpPr>
        <p:sp>
          <p:nvSpPr>
            <p:cNvPr id="5" name="Rectangle 4">
              <a:extLst>
                <a:ext uri="{FF2B5EF4-FFF2-40B4-BE49-F238E27FC236}">
                  <a16:creationId xmlns:a16="http://schemas.microsoft.com/office/drawing/2014/main" id="{E7AD08A5-BC46-419A-D7B8-9BD47F15C530}"/>
                </a:ext>
              </a:extLst>
            </p:cNvPr>
            <p:cNvSpPr/>
            <p:nvPr/>
          </p:nvSpPr>
          <p:spPr>
            <a:xfrm>
              <a:off x="7431314" y="1306286"/>
              <a:ext cx="4223657" cy="27141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1078374-1500-CBA6-DCC6-9775C4D65AFC}"/>
                </a:ext>
              </a:extLst>
            </p:cNvPr>
            <p:cNvSpPr txBox="1"/>
            <p:nvPr/>
          </p:nvSpPr>
          <p:spPr>
            <a:xfrm>
              <a:off x="7678056" y="1800491"/>
              <a:ext cx="3730172" cy="1725762"/>
            </a:xfrm>
            <a:prstGeom prst="rect">
              <a:avLst/>
            </a:prstGeom>
            <a:solidFill>
              <a:schemeClr val="bg1"/>
            </a:solidFill>
            <a:ln>
              <a:solidFill>
                <a:schemeClr val="tx1"/>
              </a:solidFill>
            </a:ln>
          </p:spPr>
          <p:txBody>
            <a:bodyPr wrap="square" rtlCol="0" anchor="ctr">
              <a:spAutoFit/>
            </a:bodyPr>
            <a:lstStyle/>
            <a:p>
              <a:pPr algn="ctr"/>
              <a:r>
                <a:rPr lang="ar-JO" sz="4400" dirty="0">
                  <a:latin typeface="Garamond" panose="02020404030301010803" pitchFamily="18" charset="0"/>
                </a:rPr>
                <a:t>الأسطورة</a:t>
              </a:r>
              <a:endParaRPr lang="en-US" sz="4400" dirty="0">
                <a:latin typeface="Garamond" panose="02020404030301010803" pitchFamily="18" charset="0"/>
              </a:endParaRPr>
            </a:p>
          </p:txBody>
        </p:sp>
      </p:grpSp>
      <p:sp>
        <p:nvSpPr>
          <p:cNvPr id="7" name="TextBox 6">
            <a:extLst>
              <a:ext uri="{FF2B5EF4-FFF2-40B4-BE49-F238E27FC236}">
                <a16:creationId xmlns:a16="http://schemas.microsoft.com/office/drawing/2014/main" id="{0BF624AB-DC29-0BED-E2E6-4E53B886F116}"/>
              </a:ext>
            </a:extLst>
          </p:cNvPr>
          <p:cNvSpPr txBox="1"/>
          <p:nvPr/>
        </p:nvSpPr>
        <p:spPr>
          <a:xfrm>
            <a:off x="7825510" y="1859633"/>
            <a:ext cx="3870698" cy="2554545"/>
          </a:xfrm>
          <a:prstGeom prst="rect">
            <a:avLst/>
          </a:prstGeom>
          <a:noFill/>
        </p:spPr>
        <p:txBody>
          <a:bodyPr wrap="square">
            <a:spAutoFit/>
          </a:bodyPr>
          <a:lstStyle/>
          <a:p>
            <a:pPr algn="ctr"/>
            <a:r>
              <a:rPr lang="ar-JO" sz="3200" dirty="0">
                <a:solidFill>
                  <a:schemeClr val="bg1"/>
                </a:solidFill>
                <a:latin typeface="Arial" panose="020B0604020202020204" pitchFamily="34" charset="0"/>
                <a:cs typeface="Arial" panose="020B0604020202020204" pitchFamily="34" charset="0"/>
              </a:rPr>
              <a:t>رواية كتابية تستكشف حبكتها فضيلة البطل الصالح من جميع الزوايا لتقديم أمثلة مختلفة للإقتداء بها.</a:t>
            </a:r>
            <a:endParaRPr lang="en-US" sz="3200" dirty="0">
              <a:solidFill>
                <a:schemeClr val="bg1"/>
              </a:solidFill>
              <a:latin typeface="Arial" panose="020B0604020202020204" pitchFamily="34" charset="0"/>
              <a:cs typeface="Arial" panose="020B0604020202020204" pitchFamily="34" charset="0"/>
            </a:endParaRPr>
          </a:p>
          <a:p>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67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BEEBC922-F510-9FD7-D783-A38A53DAC7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516406"/>
          </a:xfrm>
          <a:prstGeom prst="rect">
            <a:avLst/>
          </a:prstGeom>
        </p:spPr>
      </p:pic>
      <p:sp>
        <p:nvSpPr>
          <p:cNvPr id="6" name="TextBox 5">
            <a:extLst>
              <a:ext uri="{FF2B5EF4-FFF2-40B4-BE49-F238E27FC236}">
                <a16:creationId xmlns:a16="http://schemas.microsoft.com/office/drawing/2014/main" id="{4F0EDCDE-0091-3E53-B2FD-1C0A5F34DE16}"/>
              </a:ext>
            </a:extLst>
          </p:cNvPr>
          <p:cNvSpPr txBox="1"/>
          <p:nvPr/>
        </p:nvSpPr>
        <p:spPr>
          <a:xfrm>
            <a:off x="2367643" y="6155519"/>
            <a:ext cx="6449786" cy="523220"/>
          </a:xfrm>
          <a:prstGeom prst="rect">
            <a:avLst/>
          </a:prstGeom>
          <a:noFill/>
        </p:spPr>
        <p:txBody>
          <a:bodyPr wrap="square" rtlCol="0">
            <a:spAutoFit/>
          </a:bodyPr>
          <a:lstStyle/>
          <a:p>
            <a:pPr algn="ctr"/>
            <a:r>
              <a:rPr lang="en-US" sz="2800" dirty="0">
                <a:solidFill>
                  <a:schemeClr val="bg1"/>
                </a:solidFill>
              </a:rPr>
              <a:t>www.cicfamily.com</a:t>
            </a:r>
          </a:p>
        </p:txBody>
      </p:sp>
    </p:spTree>
    <p:extLst>
      <p:ext uri="{BB962C8B-B14F-4D97-AF65-F5344CB8AC3E}">
        <p14:creationId xmlns:p14="http://schemas.microsoft.com/office/powerpoint/2010/main" val="411362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EBFDB7D-DD97-44CE-AFFB-458781A3D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air of glasses on top of a book&#10;&#10;Description automatically generated with medium confidence">
            <a:extLst>
              <a:ext uri="{FF2B5EF4-FFF2-40B4-BE49-F238E27FC236}">
                <a16:creationId xmlns:a16="http://schemas.microsoft.com/office/drawing/2014/main" id="{8909E8FC-5709-62A3-A5C7-29DEE5321DD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0"/>
            <a:ext cx="8774722"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10"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2"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D6D82126-D3BD-9BD8-55F6-DC6DEFC699D7}"/>
              </a:ext>
            </a:extLst>
          </p:cNvPr>
          <p:cNvSpPr txBox="1"/>
          <p:nvPr/>
        </p:nvSpPr>
        <p:spPr>
          <a:xfrm>
            <a:off x="8672945" y="4223161"/>
            <a:ext cx="3345357" cy="584775"/>
          </a:xfrm>
          <a:prstGeom prst="rect">
            <a:avLst/>
          </a:prstGeom>
          <a:noFill/>
        </p:spPr>
        <p:txBody>
          <a:bodyPr wrap="square" rtlCol="0">
            <a:spAutoFit/>
          </a:bodyPr>
          <a:lstStyle/>
          <a:p>
            <a:r>
              <a:rPr lang="ar-JO" sz="3200" dirty="0"/>
              <a:t>غير صحيحة</a:t>
            </a:r>
            <a:r>
              <a:rPr lang="en-US" sz="3200" dirty="0"/>
              <a:t> </a:t>
            </a:r>
            <a:r>
              <a:rPr lang="ar-JO" sz="3200" dirty="0"/>
              <a:t>الأسطورة</a:t>
            </a:r>
            <a:r>
              <a:rPr lang="en-US" sz="3200" dirty="0"/>
              <a:t> </a:t>
            </a:r>
          </a:p>
        </p:txBody>
      </p:sp>
      <p:sp>
        <p:nvSpPr>
          <p:cNvPr id="5" name="TextBox 4">
            <a:extLst>
              <a:ext uri="{FF2B5EF4-FFF2-40B4-BE49-F238E27FC236}">
                <a16:creationId xmlns:a16="http://schemas.microsoft.com/office/drawing/2014/main" id="{A4752EF6-FECF-FA46-BC35-1AE73DAB7977}"/>
              </a:ext>
            </a:extLst>
          </p:cNvPr>
          <p:cNvSpPr txBox="1"/>
          <p:nvPr/>
        </p:nvSpPr>
        <p:spPr>
          <a:xfrm>
            <a:off x="8247184" y="5294359"/>
            <a:ext cx="3944813" cy="1077218"/>
          </a:xfrm>
          <a:prstGeom prst="rect">
            <a:avLst/>
          </a:prstGeom>
          <a:noFill/>
        </p:spPr>
        <p:txBody>
          <a:bodyPr wrap="square" rtlCol="0">
            <a:spAutoFit/>
          </a:bodyPr>
          <a:lstStyle/>
          <a:p>
            <a:pPr algn="r" rtl="1"/>
            <a:r>
              <a:rPr lang="ar-JO" sz="3200" dirty="0">
                <a:latin typeface="Arial" panose="020B0604020202020204" pitchFamily="34" charset="0"/>
                <a:cs typeface="Arial" panose="020B0604020202020204" pitchFamily="34" charset="0"/>
              </a:rPr>
              <a:t>دانيال 1-6</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&lt; </a:t>
            </a:r>
            <a:r>
              <a:rPr lang="ar-JO" sz="3200" dirty="0">
                <a:latin typeface="Arial" panose="020B0604020202020204" pitchFamily="34" charset="0"/>
                <a:cs typeface="Arial" panose="020B0604020202020204" pitchFamily="34" charset="0"/>
              </a:rPr>
              <a:t>أكبر من أسطورة</a:t>
            </a:r>
            <a:r>
              <a:rPr lang="en-US" sz="3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3733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BEA13F3-2F73-29C1-EB99-AEBC29F4FB51}"/>
              </a:ext>
            </a:extLst>
          </p:cNvPr>
          <p:cNvSpPr txBox="1"/>
          <p:nvPr/>
        </p:nvSpPr>
        <p:spPr>
          <a:xfrm>
            <a:off x="7467600" y="316051"/>
            <a:ext cx="4362450" cy="2554545"/>
          </a:xfrm>
          <a:prstGeom prst="rect">
            <a:avLst/>
          </a:prstGeom>
          <a:noFill/>
        </p:spPr>
        <p:txBody>
          <a:bodyPr wrap="square">
            <a:spAutoFit/>
          </a:bodyPr>
          <a:lstStyle/>
          <a:p>
            <a:pPr algn="ctr"/>
            <a:r>
              <a:rPr lang="ar-JO" sz="4000" b="1" dirty="0">
                <a:latin typeface="Arial" panose="020B0604020202020204" pitchFamily="34" charset="0"/>
                <a:cs typeface="Arial" panose="020B0604020202020204" pitchFamily="34" charset="0"/>
              </a:rPr>
              <a:t>نبوخدنصر الثاني</a:t>
            </a:r>
            <a:endParaRPr lang="en-US" sz="4000" b="1" dirty="0">
              <a:latin typeface="Arial" panose="020B0604020202020204" pitchFamily="34" charset="0"/>
              <a:cs typeface="Arial" panose="020B0604020202020204" pitchFamily="34" charset="0"/>
            </a:endParaRPr>
          </a:p>
          <a:p>
            <a:pPr algn="ctr"/>
            <a:endParaRPr lang="en-US" sz="4000" b="1" dirty="0">
              <a:latin typeface="Arial" panose="020B0604020202020204" pitchFamily="34" charset="0"/>
              <a:cs typeface="Arial" panose="020B0604020202020204" pitchFamily="34" charset="0"/>
            </a:endParaRPr>
          </a:p>
          <a:p>
            <a:pPr algn="ctr"/>
            <a:r>
              <a:rPr lang="ar-JO" sz="4000" b="1" dirty="0">
                <a:latin typeface="Arial" panose="020B0604020202020204" pitchFamily="34" charset="0"/>
                <a:cs typeface="Arial" panose="020B0604020202020204" pitchFamily="34" charset="0"/>
              </a:rPr>
              <a:t>ملك</a:t>
            </a:r>
          </a:p>
          <a:p>
            <a:pPr algn="ctr"/>
            <a:r>
              <a:rPr lang="ar-JO" sz="4000" b="1" dirty="0">
                <a:latin typeface="Arial" panose="020B0604020202020204" pitchFamily="34" charset="0"/>
                <a:cs typeface="Arial" panose="020B0604020202020204" pitchFamily="34" charset="0"/>
              </a:rPr>
              <a:t>بابل</a:t>
            </a:r>
            <a:endParaRPr lang="en-US" sz="40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FE72D8B-06C5-7125-C50E-7AF670C86C13}"/>
              </a:ext>
            </a:extLst>
          </p:cNvPr>
          <p:cNvSpPr txBox="1"/>
          <p:nvPr/>
        </p:nvSpPr>
        <p:spPr>
          <a:xfrm>
            <a:off x="0" y="6150114"/>
            <a:ext cx="3619500" cy="707886"/>
          </a:xfrm>
          <a:prstGeom prst="rect">
            <a:avLst/>
          </a:prstGeom>
          <a:noFill/>
        </p:spPr>
        <p:txBody>
          <a:bodyPr wrap="square">
            <a:spAutoFit/>
          </a:bodyPr>
          <a:lstStyle/>
          <a:p>
            <a:pPr algn="ctr"/>
            <a:r>
              <a:rPr lang="ar-JO" sz="4000" b="1" dirty="0">
                <a:latin typeface="Arial" panose="020B0604020202020204" pitchFamily="34" charset="0"/>
                <a:cs typeface="Arial" panose="020B0604020202020204" pitchFamily="34" charset="0"/>
              </a:rPr>
              <a:t>دانيال 4: 1-3</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629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9A0FD04-2A08-8320-A3C6-6610999607FD}"/>
              </a:ext>
            </a:extLst>
          </p:cNvPr>
          <p:cNvGrpSpPr/>
          <p:nvPr/>
        </p:nvGrpSpPr>
        <p:grpSpPr>
          <a:xfrm>
            <a:off x="6085050" y="-2"/>
            <a:ext cx="6117899" cy="6858002"/>
            <a:chOff x="6096000" y="-3"/>
            <a:chExt cx="6117899" cy="6858002"/>
          </a:xfrm>
        </p:grpSpPr>
        <p:pic>
          <p:nvPicPr>
            <p:cNvPr id="4" name="Picture 3" descr="A picture containing rock, outdoor, stone, cliff&#10;&#10;Description automatically generated">
              <a:extLst>
                <a:ext uri="{FF2B5EF4-FFF2-40B4-BE49-F238E27FC236}">
                  <a16:creationId xmlns:a16="http://schemas.microsoft.com/office/drawing/2014/main" id="{561E5C5F-F874-8C8C-E262-96E2F5FD81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40838" y="-3"/>
              <a:ext cx="4428223" cy="6858000"/>
            </a:xfrm>
            <a:prstGeom prst="rect">
              <a:avLst/>
            </a:prstGeom>
          </p:spPr>
        </p:pic>
        <p:sp>
          <p:nvSpPr>
            <p:cNvPr id="6" name="Rectangle 5">
              <a:extLst>
                <a:ext uri="{FF2B5EF4-FFF2-40B4-BE49-F238E27FC236}">
                  <a16:creationId xmlns:a16="http://schemas.microsoft.com/office/drawing/2014/main" id="{6D865B55-0C68-8120-6F3A-7A85DD5F9DA0}"/>
                </a:ext>
              </a:extLst>
            </p:cNvPr>
            <p:cNvSpPr/>
            <p:nvPr/>
          </p:nvSpPr>
          <p:spPr>
            <a:xfrm>
              <a:off x="6096000" y="-2"/>
              <a:ext cx="844838" cy="6858001"/>
            </a:xfrm>
            <a:prstGeom prst="rect">
              <a:avLst/>
            </a:prstGeom>
            <a:solidFill>
              <a:srgbClr val="2F22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E3F57414-3E3A-7E47-5DB3-EEB3D0241C59}"/>
                </a:ext>
              </a:extLst>
            </p:cNvPr>
            <p:cNvSpPr/>
            <p:nvPr/>
          </p:nvSpPr>
          <p:spPr>
            <a:xfrm>
              <a:off x="11369061" y="-3"/>
              <a:ext cx="844838" cy="6858001"/>
            </a:xfrm>
            <a:prstGeom prst="rect">
              <a:avLst/>
            </a:prstGeom>
            <a:solidFill>
              <a:srgbClr val="2F22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15" name="Rectangle 14">
            <a:extLst>
              <a:ext uri="{FF2B5EF4-FFF2-40B4-BE49-F238E27FC236}">
                <a16:creationId xmlns:a16="http://schemas.microsoft.com/office/drawing/2014/main" id="{17DDDAAE-A529-BB50-3EB6-7F1D909AD2C2}"/>
              </a:ext>
            </a:extLst>
          </p:cNvPr>
          <p:cNvSpPr/>
          <p:nvPr/>
        </p:nvSpPr>
        <p:spPr>
          <a:xfrm>
            <a:off x="0" y="3721837"/>
            <a:ext cx="6095999" cy="3136163"/>
          </a:xfrm>
          <a:prstGeom prst="rect">
            <a:avLst/>
          </a:prstGeom>
          <a:solidFill>
            <a:srgbClr val="2F22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BEC617B-D191-EF56-7754-4083EE4A104D}"/>
              </a:ext>
            </a:extLst>
          </p:cNvPr>
          <p:cNvSpPr txBox="1"/>
          <p:nvPr/>
        </p:nvSpPr>
        <p:spPr>
          <a:xfrm>
            <a:off x="19268" y="715395"/>
            <a:ext cx="6065782" cy="1117087"/>
          </a:xfrm>
          <a:prstGeom prst="rect">
            <a:avLst/>
          </a:prstGeom>
          <a:solidFill>
            <a:srgbClr val="000000">
              <a:alpha val="50000"/>
            </a:srgbClr>
          </a:solidFill>
          <a:ln>
            <a:noFill/>
          </a:ln>
        </p:spPr>
        <p:txBody>
          <a:bodyPr wrap="square" rtlCol="0" anchor="ctr">
            <a:noAutofit/>
          </a:bodyPr>
          <a:lstStyle/>
          <a:p>
            <a:pPr lvl="6">
              <a:spcAft>
                <a:spcPts val="600"/>
              </a:spcAft>
            </a:pPr>
            <a:r>
              <a:rPr lang="ar-JO" sz="4400" b="1" dirty="0">
                <a:solidFill>
                  <a:srgbClr val="FFFFFF"/>
                </a:solidFill>
                <a:effectLst>
                  <a:glow rad="127000">
                    <a:schemeClr val="tx1"/>
                  </a:glow>
                </a:effectLst>
                <a:latin typeface="Arial" panose="020B0604020202020204" pitchFamily="34" charset="0"/>
                <a:cs typeface="Arial" panose="020B0604020202020204" pitchFamily="34" charset="0"/>
              </a:rPr>
              <a:t>فرعون</a:t>
            </a:r>
            <a:endParaRPr lang="en-US" sz="4400" b="1" dirty="0">
              <a:solidFill>
                <a:srgbClr val="FFFFFF"/>
              </a:solidFill>
              <a:effectLst>
                <a:glow rad="127000">
                  <a:schemeClr val="tx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6645036-5705-D554-870D-4D233E415146}"/>
              </a:ext>
            </a:extLst>
          </p:cNvPr>
          <p:cNvSpPr txBox="1"/>
          <p:nvPr/>
        </p:nvSpPr>
        <p:spPr>
          <a:xfrm>
            <a:off x="6929888" y="4750576"/>
            <a:ext cx="4428223" cy="1117087"/>
          </a:xfrm>
          <a:prstGeom prst="rect">
            <a:avLst/>
          </a:prstGeom>
          <a:solidFill>
            <a:srgbClr val="000000">
              <a:alpha val="50000"/>
            </a:srgbClr>
          </a:solidFill>
          <a:ln>
            <a:noFill/>
          </a:ln>
        </p:spPr>
        <p:txBody>
          <a:bodyPr wrap="square" rtlCol="0" anchor="ctr">
            <a:noAutofit/>
          </a:bodyPr>
          <a:lstStyle/>
          <a:p>
            <a:pPr lvl="3">
              <a:spcAft>
                <a:spcPts val="600"/>
              </a:spcAft>
            </a:pPr>
            <a:r>
              <a:rPr lang="ar-JO" sz="4400" b="1" dirty="0">
                <a:solidFill>
                  <a:srgbClr val="FFFFFF"/>
                </a:solidFill>
                <a:effectLst>
                  <a:glow rad="127000">
                    <a:schemeClr val="tx1"/>
                  </a:glow>
                </a:effectLst>
                <a:latin typeface="Arial" panose="020B0604020202020204" pitchFamily="34" charset="0"/>
                <a:cs typeface="Arial" panose="020B0604020202020204" pitchFamily="34" charset="0"/>
              </a:rPr>
              <a:t>أرتحشستا</a:t>
            </a:r>
            <a:endParaRPr lang="en-US" sz="4400" b="1" dirty="0">
              <a:solidFill>
                <a:srgbClr val="FFFFFF"/>
              </a:solidFill>
              <a:effectLst>
                <a:glow rad="127000">
                  <a:schemeClr val="tx1"/>
                </a:glow>
              </a:effectLst>
              <a:latin typeface="Arial" panose="020B0604020202020204" pitchFamily="34" charset="0"/>
              <a:cs typeface="Arial" panose="020B0604020202020204" pitchFamily="34" charset="0"/>
            </a:endParaRPr>
          </a:p>
        </p:txBody>
      </p:sp>
      <p:pic>
        <p:nvPicPr>
          <p:cNvPr id="12" name="Picture 11" descr="A close-up of a person's face&#10;&#10;Description automatically generated with low confidence">
            <a:extLst>
              <a:ext uri="{FF2B5EF4-FFF2-40B4-BE49-F238E27FC236}">
                <a16:creationId xmlns:a16="http://schemas.microsoft.com/office/drawing/2014/main" id="{815A6BF7-5BCE-D187-AE86-E75DC6E88B7C}"/>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2517" y="213629"/>
            <a:ext cx="2144066" cy="2479468"/>
          </a:xfrm>
          <a:prstGeom prst="rect">
            <a:avLst/>
          </a:prstGeom>
        </p:spPr>
      </p:pic>
      <p:sp>
        <p:nvSpPr>
          <p:cNvPr id="16" name="TextBox 15">
            <a:extLst>
              <a:ext uri="{FF2B5EF4-FFF2-40B4-BE49-F238E27FC236}">
                <a16:creationId xmlns:a16="http://schemas.microsoft.com/office/drawing/2014/main" id="{27F0EA16-92BF-CD5B-A202-789618A46841}"/>
              </a:ext>
            </a:extLst>
          </p:cNvPr>
          <p:cNvSpPr txBox="1"/>
          <p:nvPr/>
        </p:nvSpPr>
        <p:spPr>
          <a:xfrm>
            <a:off x="187162" y="3721837"/>
            <a:ext cx="6564367" cy="2062103"/>
          </a:xfrm>
          <a:prstGeom prst="rect">
            <a:avLst/>
          </a:prstGeom>
          <a:noFill/>
          <a:effectLst>
            <a:glow rad="127000">
              <a:schemeClr val="tx1"/>
            </a:glow>
          </a:effectLst>
        </p:spPr>
        <p:txBody>
          <a:bodyPr wrap="square">
            <a:spAutoFit/>
          </a:bodyPr>
          <a:lstStyle/>
          <a:p>
            <a:pPr algn="r" rtl="1"/>
            <a:r>
              <a:rPr lang="ar-JO" sz="3200" b="0" i="0" dirty="0">
                <a:solidFill>
                  <a:schemeClr val="bg1"/>
                </a:solidFill>
                <a:effectLst>
                  <a:glow rad="127000">
                    <a:schemeClr val="tx1"/>
                  </a:glow>
                </a:effectLst>
                <a:latin typeface="Arial" panose="020B0604020202020204" pitchFamily="34" charset="0"/>
                <a:cs typeface="Arial" panose="020B0604020202020204" pitchFamily="34" charset="0"/>
              </a:rPr>
              <a:t>عزرا 7: 11</a:t>
            </a:r>
            <a:endParaRPr lang="en-US" sz="3200" b="0" i="0" dirty="0">
              <a:solidFill>
                <a:schemeClr val="bg1"/>
              </a:solidFill>
              <a:effectLst>
                <a:glow rad="127000">
                  <a:schemeClr val="tx1"/>
                </a:glow>
              </a:effectLst>
              <a:latin typeface="Arial" panose="020B0604020202020204" pitchFamily="34" charset="0"/>
              <a:cs typeface="Arial" panose="020B0604020202020204" pitchFamily="34" charset="0"/>
            </a:endParaRPr>
          </a:p>
          <a:p>
            <a:pPr algn="r" rtl="1"/>
            <a:r>
              <a:rPr lang="ar-JO" sz="3200" dirty="0">
                <a:solidFill>
                  <a:schemeClr val="bg1"/>
                </a:solidFill>
                <a:effectLst>
                  <a:glow rad="127000">
                    <a:schemeClr val="tx1"/>
                  </a:glow>
                </a:effectLst>
                <a:latin typeface="Arial" panose="020B0604020202020204" pitchFamily="34" charset="0"/>
                <a:cs typeface="Arial" panose="020B0604020202020204" pitchFamily="34" charset="0"/>
              </a:rPr>
              <a:t>11 وهذه صورة الرسالة التي أعطاها الملك أرتحشستا لعزرا الكاهن الكاتب، كاتب كلام وصايا الرب وفرائضه على إسرائيل:</a:t>
            </a:r>
            <a:endParaRPr lang="en-US" sz="3200" b="0" i="0" dirty="0">
              <a:solidFill>
                <a:schemeClr val="bg1"/>
              </a:solidFill>
              <a:effectLst>
                <a:glow rad="127000">
                  <a:schemeClr val="tx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707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animBg="1"/>
      <p:bldP spid="16"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3980</TotalTime>
  <Words>6698</Words>
  <Application>Microsoft Macintosh PowerPoint</Application>
  <PresentationFormat>Widescreen</PresentationFormat>
  <Paragraphs>854</Paragraphs>
  <Slides>39</Slides>
  <Notes>38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39</vt:i4>
      </vt:variant>
    </vt:vector>
  </HeadingPairs>
  <TitlesOfParts>
    <vt:vector size="49" baseType="lpstr">
      <vt:lpstr>ＭＳ Ｐゴシック</vt:lpstr>
      <vt:lpstr>Arial</vt:lpstr>
      <vt:lpstr>Bahnschrift</vt:lpstr>
      <vt:lpstr>Calibri</vt:lpstr>
      <vt:lpstr>Garamond</vt:lpstr>
      <vt:lpstr>Rockwell</vt:lpstr>
      <vt:lpstr>Times New Roman</vt:lpstr>
      <vt:lpstr>Wingdings</vt:lpstr>
      <vt:lpstr>1_Office Theme</vt:lpstr>
      <vt:lpstr>1_Orbit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رابط وعظ العهد القديم على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Written over thousands of years</dc:title>
  <dc:creator>Matt Lyle</dc:creator>
  <cp:lastModifiedBy>Rick Griffith</cp:lastModifiedBy>
  <cp:revision>17</cp:revision>
  <dcterms:created xsi:type="dcterms:W3CDTF">2023-02-18T04:25:33Z</dcterms:created>
  <dcterms:modified xsi:type="dcterms:W3CDTF">2024-06-13T20:52:42Z</dcterms:modified>
</cp:coreProperties>
</file>