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6" r:id="rId3"/>
    <p:sldId id="315" r:id="rId4"/>
    <p:sldId id="267" r:id="rId5"/>
    <p:sldId id="268" r:id="rId6"/>
    <p:sldId id="269" r:id="rId7"/>
    <p:sldId id="270" r:id="rId8"/>
    <p:sldId id="271" r:id="rId9"/>
    <p:sldId id="272" r:id="rId10"/>
    <p:sldId id="273" r:id="rId11"/>
    <p:sldId id="274" r:id="rId12"/>
    <p:sldId id="275" r:id="rId13"/>
    <p:sldId id="313" r:id="rId14"/>
    <p:sldId id="318" r:id="rId15"/>
    <p:sldId id="317" r:id="rId16"/>
    <p:sldId id="316" r:id="rId17"/>
    <p:sldId id="281" r:id="rId18"/>
    <p:sldId id="282" r:id="rId19"/>
    <p:sldId id="283" r:id="rId20"/>
    <p:sldId id="314" r:id="rId21"/>
    <p:sldId id="285" r:id="rId22"/>
    <p:sldId id="286" r:id="rId23"/>
    <p:sldId id="311"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37"/>
    <p:restoredTop sz="93969" autoAdjust="0"/>
  </p:normalViewPr>
  <p:slideViewPr>
    <p:cSldViewPr snapToGrid="0">
      <p:cViewPr>
        <p:scale>
          <a:sx n="63" d="100"/>
          <a:sy n="63" d="100"/>
        </p:scale>
        <p:origin x="144" y="2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7181A-0DBB-4418-ABB7-B72694DEAFEC}" type="datetimeFigureOut">
              <a:rPr lang="en-SG" smtClean="0"/>
              <a:t>14/6/24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EE7AD-894B-4E45-B5FD-0D139624B9C8}" type="slidenum">
              <a:rPr lang="en-SG" smtClean="0"/>
              <a:t>‹#›</a:t>
            </a:fld>
            <a:endParaRPr lang="en-SG"/>
          </a:p>
        </p:txBody>
      </p:sp>
    </p:spTree>
    <p:extLst>
      <p:ext uri="{BB962C8B-B14F-4D97-AF65-F5344CB8AC3E}">
        <p14:creationId xmlns:p14="http://schemas.microsoft.com/office/powerpoint/2010/main" val="202114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AEE7AD-894B-4E45-B5FD-0D139624B9C8}"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14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AEE7AD-894B-4E45-B5FD-0D139624B9C8}"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18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AEE7AD-894B-4E45-B5FD-0D139624B9C8}"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97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AEE7AD-894B-4E45-B5FD-0D139624B9C8}"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44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86EB-492A-00D8-767F-781CDF694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E523DE4-3933-DACC-4756-4DC9F217F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248265B-6A8D-7FD4-6DF3-AE0CBBD1DAB8}"/>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5" name="Footer Placeholder 4">
            <a:extLst>
              <a:ext uri="{FF2B5EF4-FFF2-40B4-BE49-F238E27FC236}">
                <a16:creationId xmlns:a16="http://schemas.microsoft.com/office/drawing/2014/main" id="{A54BCDD1-3F1E-B220-A620-96C10CAA873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9144709-229B-20F4-43F3-6E8F37883296}"/>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113596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5B6E-1702-D118-2234-8079D21163BB}"/>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73875CD-0489-93CD-98E0-D82F8A70E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2CAC1AC-5D88-7B2D-846C-6F1658DBFBC5}"/>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5" name="Footer Placeholder 4">
            <a:extLst>
              <a:ext uri="{FF2B5EF4-FFF2-40B4-BE49-F238E27FC236}">
                <a16:creationId xmlns:a16="http://schemas.microsoft.com/office/drawing/2014/main" id="{C84BBF59-B0AD-F9E7-F225-C03BCFA5E40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F9959BE-CE77-000A-3E61-4E33C49E3E94}"/>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372586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85C36-93FC-2A9A-2F44-9EF9D93E1F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C225770-4406-C0DC-62E6-2E235D5F2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16270968-7BE3-35B6-DE55-6C66CC976A78}"/>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5" name="Footer Placeholder 4">
            <a:extLst>
              <a:ext uri="{FF2B5EF4-FFF2-40B4-BE49-F238E27FC236}">
                <a16:creationId xmlns:a16="http://schemas.microsoft.com/office/drawing/2014/main" id="{524A9C8E-05A9-53C5-4B37-272FBF5EDFC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0D66F713-CBC3-7A9F-DC61-75DD3927B31F}"/>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22850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0689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906429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476468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5058549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86436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05711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52489501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2313970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EBB74-33BA-8EAF-B6A7-FFCFD943269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D6FC5A3-40D1-7970-525C-E9B53E594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B4DA7D4-67A2-BD03-3194-97EAFF1CE12E}"/>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5" name="Footer Placeholder 4">
            <a:extLst>
              <a:ext uri="{FF2B5EF4-FFF2-40B4-BE49-F238E27FC236}">
                <a16:creationId xmlns:a16="http://schemas.microsoft.com/office/drawing/2014/main" id="{F9ED4C5B-5F0E-36AD-039A-F3E40D43264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0AB923A-A714-E03A-DD69-36E6870E00D1}"/>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59940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25292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77035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525195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0B06-FE64-87FF-7660-DBF95A2F6F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A72BE7AC-2717-D7F3-9299-64030E456A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5B006-65E3-7426-78CA-C814D9CF6CDE}"/>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5" name="Footer Placeholder 4">
            <a:extLst>
              <a:ext uri="{FF2B5EF4-FFF2-40B4-BE49-F238E27FC236}">
                <a16:creationId xmlns:a16="http://schemas.microsoft.com/office/drawing/2014/main" id="{1AF3E56B-6266-5633-50E3-4BCAA34A0F4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4122640-1AA6-2016-0AA6-D87D1DCB485D}"/>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262773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07D48-5E88-7BDF-A74A-62879B04B66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038027C-2BAB-83A3-A414-D8CBB2654C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048CEB75-2F11-DAEA-6D86-B50EF313C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05A71345-F8BF-E5A0-F36E-AB7B1F438AB6}"/>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6" name="Footer Placeholder 5">
            <a:extLst>
              <a:ext uri="{FF2B5EF4-FFF2-40B4-BE49-F238E27FC236}">
                <a16:creationId xmlns:a16="http://schemas.microsoft.com/office/drawing/2014/main" id="{22864D69-1C54-F8C1-8667-877FDD6E8F2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3E9E566D-E006-0DD8-3CE8-4C6B84C5B54C}"/>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343151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1E2E-BA3B-1FDB-A344-C749EB563AE5}"/>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B65A983-84AB-925E-1C43-261018840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5F40B4-ABDE-CCCB-96C7-4DACBA494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91762FDA-23C7-F897-74D7-45E6A6E71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DDE07A-3B08-F114-777E-BC8B2528A3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CC046F33-2FA2-CEAF-41C8-EE5CE7144EBC}"/>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8" name="Footer Placeholder 7">
            <a:extLst>
              <a:ext uri="{FF2B5EF4-FFF2-40B4-BE49-F238E27FC236}">
                <a16:creationId xmlns:a16="http://schemas.microsoft.com/office/drawing/2014/main" id="{2267EA6E-693E-09EB-71F3-DFA01CAD9E0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B25A2B9D-E77F-DDFA-C0FF-6D90A5C4E326}"/>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310910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7255-B7FC-4F26-21E7-C777BEDA89E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57B4A9DC-0FF1-11EF-724A-FAD67988BE7D}"/>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4" name="Footer Placeholder 3">
            <a:extLst>
              <a:ext uri="{FF2B5EF4-FFF2-40B4-BE49-F238E27FC236}">
                <a16:creationId xmlns:a16="http://schemas.microsoft.com/office/drawing/2014/main" id="{C1FF59C8-9239-2C68-231C-4D762BB1293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C621E97E-9B01-917E-6D6F-F475645E6DC2}"/>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227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29AA3-C8A4-F5FB-30B6-8907FE457D77}"/>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3" name="Footer Placeholder 2">
            <a:extLst>
              <a:ext uri="{FF2B5EF4-FFF2-40B4-BE49-F238E27FC236}">
                <a16:creationId xmlns:a16="http://schemas.microsoft.com/office/drawing/2014/main" id="{27508C29-6457-2485-E3D5-CE209C15D389}"/>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668BD1AF-8532-3676-A5C0-0C9CF65BDB55}"/>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331214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8617-2622-05BE-6AA6-4F3DBC73E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6664BD8D-C64D-078E-27F1-CEE4721029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653CB3E-47C4-105B-BC4C-F4E62BBCA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42B121-4DF5-1A5D-3A43-8C76D3C67F16}"/>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6" name="Footer Placeholder 5">
            <a:extLst>
              <a:ext uri="{FF2B5EF4-FFF2-40B4-BE49-F238E27FC236}">
                <a16:creationId xmlns:a16="http://schemas.microsoft.com/office/drawing/2014/main" id="{CCD61EAD-5108-3958-ECD7-EC7725E62C0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0017FCE-6E0F-FCEF-1FEB-A256F7F9914B}"/>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395955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B85-719E-DA87-6D53-8CA22E29E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D8AC1417-2D81-B44D-1581-36B78AADA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1B6A234F-A361-9929-B635-98624437B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21DB58-3230-69E8-9874-7F1AE7DC5C82}"/>
              </a:ext>
            </a:extLst>
          </p:cNvPr>
          <p:cNvSpPr>
            <a:spLocks noGrp="1"/>
          </p:cNvSpPr>
          <p:nvPr>
            <p:ph type="dt" sz="half" idx="10"/>
          </p:nvPr>
        </p:nvSpPr>
        <p:spPr/>
        <p:txBody>
          <a:bodyPr/>
          <a:lstStyle/>
          <a:p>
            <a:fld id="{525F2563-8914-4BD0-A6D2-427F450B5156}" type="datetimeFigureOut">
              <a:rPr lang="en-SG" smtClean="0"/>
              <a:t>14/6/24</a:t>
            </a:fld>
            <a:endParaRPr lang="en-SG"/>
          </a:p>
        </p:txBody>
      </p:sp>
      <p:sp>
        <p:nvSpPr>
          <p:cNvPr id="6" name="Footer Placeholder 5">
            <a:extLst>
              <a:ext uri="{FF2B5EF4-FFF2-40B4-BE49-F238E27FC236}">
                <a16:creationId xmlns:a16="http://schemas.microsoft.com/office/drawing/2014/main" id="{F050BC4E-D593-9772-AB1E-2C551BDA8AF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8F93085-CBCF-6560-95C5-4CFCD46C7E34}"/>
              </a:ext>
            </a:extLst>
          </p:cNvPr>
          <p:cNvSpPr>
            <a:spLocks noGrp="1"/>
          </p:cNvSpPr>
          <p:nvPr>
            <p:ph type="sldNum" sz="quarter" idx="12"/>
          </p:nvPr>
        </p:nvSpPr>
        <p:spPr/>
        <p:txBody>
          <a:bodyPr/>
          <a:lstStyle/>
          <a:p>
            <a:fld id="{01628617-09A7-4E03-9D90-D467FEA96491}" type="slidenum">
              <a:rPr lang="en-SG" smtClean="0"/>
              <a:t>‹#›</a:t>
            </a:fld>
            <a:endParaRPr lang="en-SG"/>
          </a:p>
        </p:txBody>
      </p:sp>
    </p:spTree>
    <p:extLst>
      <p:ext uri="{BB962C8B-B14F-4D97-AF65-F5344CB8AC3E}">
        <p14:creationId xmlns:p14="http://schemas.microsoft.com/office/powerpoint/2010/main" val="1791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3EC99-CDD5-48A8-9877-C912412EE8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B38C3F8-049D-DFC1-AD12-F3AF360AE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ED03FD1-DA77-9028-3B89-F737E718B0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F2563-8914-4BD0-A6D2-427F450B5156}" type="datetimeFigureOut">
              <a:rPr lang="en-SG" smtClean="0"/>
              <a:t>14/6/24</a:t>
            </a:fld>
            <a:endParaRPr lang="en-SG"/>
          </a:p>
        </p:txBody>
      </p:sp>
      <p:sp>
        <p:nvSpPr>
          <p:cNvPr id="5" name="Footer Placeholder 4">
            <a:extLst>
              <a:ext uri="{FF2B5EF4-FFF2-40B4-BE49-F238E27FC236}">
                <a16:creationId xmlns:a16="http://schemas.microsoft.com/office/drawing/2014/main" id="{4C8BFF3E-ECC4-CF21-086B-C5CE5F10A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8AEE4A1-AC49-BC3E-AF64-21A3660587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28617-09A7-4E03-9D90-D467FEA96491}" type="slidenum">
              <a:rPr lang="en-SG" smtClean="0"/>
              <a:t>‹#›</a:t>
            </a:fld>
            <a:endParaRPr lang="en-SG"/>
          </a:p>
        </p:txBody>
      </p:sp>
    </p:spTree>
    <p:extLst>
      <p:ext uri="{BB962C8B-B14F-4D97-AF65-F5344CB8AC3E}">
        <p14:creationId xmlns:p14="http://schemas.microsoft.com/office/powerpoint/2010/main" val="309774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2011395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08492-1C0A-4911-36FF-B64375212B4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1026" name="Picture 2" descr="Sun beam shining effect on dark background 2715271 Vector Art at Vecteezy">
            <a:extLst>
              <a:ext uri="{FF2B5EF4-FFF2-40B4-BE49-F238E27FC236}">
                <a16:creationId xmlns:a16="http://schemas.microsoft.com/office/drawing/2014/main" id="{EF901863-64D8-5B91-687A-5A0B3644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285" y="0"/>
            <a:ext cx="953135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C84861-7BCE-2258-3361-F39629E66AF8}"/>
              </a:ext>
            </a:extLst>
          </p:cNvPr>
          <p:cNvSpPr txBox="1"/>
          <p:nvPr/>
        </p:nvSpPr>
        <p:spPr>
          <a:xfrm>
            <a:off x="498203" y="534503"/>
            <a:ext cx="6101080" cy="2511521"/>
          </a:xfrm>
          <a:prstGeom prst="rect">
            <a:avLst/>
          </a:prstGeom>
          <a:noFill/>
        </p:spPr>
        <p:txBody>
          <a:bodyPr wrap="square">
            <a:spAutoFit/>
          </a:bodyPr>
          <a:lstStyle/>
          <a:p>
            <a:pPr algn="ctr">
              <a:lnSpc>
                <a:spcPct val="115000"/>
              </a:lnSpc>
              <a:spcBef>
                <a:spcPts val="1200"/>
              </a:spcBef>
              <a:spcAft>
                <a:spcPts val="800"/>
              </a:spcAft>
            </a:pPr>
            <a:r>
              <a:rPr lang="ar-JO" sz="3600" b="1" dirty="0">
                <a:solidFill>
                  <a:schemeClr val="bg1"/>
                </a:solidFill>
                <a:latin typeface="Arial" panose="020B0604020202020204" pitchFamily="34" charset="0"/>
                <a:ea typeface="Calibri" panose="020F0502020204030204" pitchFamily="34" charset="0"/>
                <a:cs typeface="Arial" panose="020B0604020202020204" pitchFamily="34" charset="0"/>
              </a:rPr>
              <a:t>رؤيا دانيال الثالثة:</a:t>
            </a:r>
            <a:endParaRPr lang="en-US" sz="36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ar-JO" sz="3200" b="1" dirty="0">
                <a:solidFill>
                  <a:schemeClr val="bg1"/>
                </a:solidFill>
                <a:latin typeface="Arial" panose="020B0604020202020204" pitchFamily="34" charset="0"/>
                <a:ea typeface="Calibri" panose="020F0502020204030204" pitchFamily="34" charset="0"/>
                <a:cs typeface="Arial" panose="020B0604020202020204" pitchFamily="34" charset="0"/>
              </a:rPr>
              <a:t>القسم 1 – المعركة غير المنظورة</a:t>
            </a:r>
            <a:endParaRPr lang="en-SG"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endParaRPr lang="en-US"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3200" b="1" dirty="0">
                <a:solidFill>
                  <a:schemeClr val="bg1"/>
                </a:solidFill>
                <a:latin typeface="Arial" panose="020B0604020202020204" pitchFamily="34" charset="0"/>
                <a:ea typeface="Calibri" panose="020F0502020204030204" pitchFamily="34" charset="0"/>
                <a:cs typeface="Arial" panose="020B0604020202020204" pitchFamily="34" charset="0"/>
              </a:rPr>
              <a:t>دانيال 10</a:t>
            </a:r>
            <a:endParaRPr lang="en-SG" sz="32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7917702-C632-C2BF-D31C-CF1F923E9498}"/>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a:p>
            <a:pPr marL="0" marR="0" lvl="0" indent="0" algn="ctr" defTabSz="914300" rtl="1" eaLnBrk="1" fontAlgn="base" latinLnBrk="0" hangingPunct="1">
              <a:lnSpc>
                <a:spcPct val="100000"/>
              </a:lnSpc>
              <a:spcBef>
                <a:spcPct val="20000"/>
              </a:spcBef>
              <a:spcAft>
                <a:spcPts val="0"/>
              </a:spcAft>
              <a:buClr>
                <a:srgbClr val="FFCC00"/>
              </a:buClr>
              <a:buSzPct val="70000"/>
              <a:buFontTx/>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 جيم هارملينغ</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في كنيسة الطرق المتقاطعة الدولية سنغافورة •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تحميل د. ريك جريفيث • مؤسسة الدراسات اللاهوتية الأردنية</a:t>
            </a:r>
            <a:b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BibleStudyDownloads.org </a:t>
            </a: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endPar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5305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67EBC-AA28-443B-3E3E-41CA9500084E}"/>
              </a:ext>
            </a:extLst>
          </p:cNvPr>
          <p:cNvSpPr/>
          <p:nvPr/>
        </p:nvSpPr>
        <p:spPr>
          <a:xfrm>
            <a:off x="0" y="10160"/>
            <a:ext cx="12192000" cy="685800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8C10CE28-FFF9-2B59-E709-DB5CDFED22C4}"/>
              </a:ext>
            </a:extLst>
          </p:cNvPr>
          <p:cNvSpPr txBox="1"/>
          <p:nvPr/>
        </p:nvSpPr>
        <p:spPr>
          <a:xfrm>
            <a:off x="1224280" y="688000"/>
            <a:ext cx="9743440" cy="4293483"/>
          </a:xfrm>
          <a:prstGeom prst="rect">
            <a:avLst/>
          </a:prstGeom>
          <a:noFill/>
        </p:spPr>
        <p:txBody>
          <a:bodyPr wrap="square">
            <a:spAutoFit/>
          </a:bodyPr>
          <a:lstStyle/>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كورنثوس 4: 4</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الذين فيهم إله هذا الدهر قد أعمى أذهان غير المؤمنين، لئلا تضيء لهم إنارة إنجيل مجد المسيح، الذي هو صورة الله.</a:t>
            </a:r>
            <a:endParaRPr lang="en-SG"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رؤيا 12: 7-11</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effectLst/>
                <a:latin typeface="Arial" panose="020B0604020202020204" pitchFamily="34" charset="0"/>
                <a:ea typeface="Times New Roman" panose="02020603050405020304" pitchFamily="18" charset="0"/>
                <a:cs typeface="Arial" panose="020B0604020202020204" pitchFamily="34" charset="0"/>
              </a:rPr>
              <a:t>7 وحدثت حرب في السماء: ميخائيل وملائكته حاربوا التنين، وحارب التنين وملائكته</a:t>
            </a:r>
          </a:p>
          <a:p>
            <a:pPr algn="ctr"/>
            <a:r>
              <a:rPr lang="ar-JO" sz="2800" dirty="0">
                <a:effectLst/>
                <a:latin typeface="Arial" panose="020B0604020202020204" pitchFamily="34" charset="0"/>
                <a:ea typeface="Times New Roman" panose="02020603050405020304" pitchFamily="18" charset="0"/>
                <a:cs typeface="Arial" panose="020B0604020202020204" pitchFamily="34" charset="0"/>
              </a:rPr>
              <a:t>8 ولم يقووا، فلم يوجد مكانهم بعد ذلك في السماء 9 فطرح التنين العظيم، الحية القديمة المدعو إبليس والشيطان، الذي يضل العالم كله، طرح إلى الأرض، وطرحت معه ملائكته.</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995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67EBC-AA28-443B-3E3E-41CA9500084E}"/>
              </a:ext>
            </a:extLst>
          </p:cNvPr>
          <p:cNvSpPr/>
          <p:nvPr/>
        </p:nvSpPr>
        <p:spPr>
          <a:xfrm>
            <a:off x="0" y="10160"/>
            <a:ext cx="12192000" cy="685800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8C10CE28-FFF9-2B59-E709-DB5CDFED22C4}"/>
              </a:ext>
            </a:extLst>
          </p:cNvPr>
          <p:cNvSpPr txBox="1"/>
          <p:nvPr/>
        </p:nvSpPr>
        <p:spPr>
          <a:xfrm>
            <a:off x="830580" y="515280"/>
            <a:ext cx="10530840" cy="3529108"/>
          </a:xfrm>
          <a:prstGeom prst="rect">
            <a:avLst/>
          </a:prstGeom>
          <a:noFill/>
        </p:spPr>
        <p:txBody>
          <a:bodyPr wrap="square">
            <a:spAutoFit/>
          </a:bodyPr>
          <a:lstStyle/>
          <a:p>
            <a:pPr algn="ctr">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وسمعت صوتا عظيما قائلا في السماء: الآن صار خلاص إلهنا وقدرته وملكه وسلطان مسيحه، لأنه قد طرح المشتكي على إخوتنا، الذي كان يشتكي عليهم أمام إلهنا نهاراً وليلاً.</a:t>
            </a:r>
          </a:p>
          <a:p>
            <a:pPr algn="ctr">
              <a:lnSpc>
                <a:spcPct val="115000"/>
              </a:lnSpc>
            </a:pPr>
            <a:r>
              <a:rPr lang="ar-JO"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 وهم غلبوه بدم الخروف وبكلمة شهادتهم، ولم يحبوا حياتهم حتى الموت.</a:t>
            </a:r>
            <a:endParaRPr lang="en-SG"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endParaRPr lang="en-SG"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يوحنا 8: 44</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dirty="0">
                <a:effectLst/>
                <a:latin typeface="Arial" panose="020B0604020202020204" pitchFamily="34" charset="0"/>
                <a:ea typeface="Times New Roman" panose="02020603050405020304" pitchFamily="18" charset="0"/>
                <a:cs typeface="Arial" panose="020B0604020202020204" pitchFamily="34" charset="0"/>
              </a:rPr>
              <a:t>أنتم من أب هو إبليس، وشهوات أبيكم تريدون أن تعملوا. ذاك كان قتالاً للناس من البدء، ولم يثبت في الحق لأنه ليس فيه حق. متى تكلم بالكذب فإنما يتكلم مما له، لأنه كذاب وأبو الكذاب.</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2342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6FFBCF-2885-BD9D-BEEA-52B2E750165F}"/>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C7C9725-CD87-0266-D626-242ED015AA96}"/>
              </a:ext>
            </a:extLst>
          </p:cNvPr>
          <p:cNvSpPr txBox="1"/>
          <p:nvPr/>
        </p:nvSpPr>
        <p:spPr>
          <a:xfrm>
            <a:off x="3045460" y="729218"/>
            <a:ext cx="6101080" cy="622799"/>
          </a:xfrm>
          <a:prstGeom prst="rect">
            <a:avLst/>
          </a:prstGeom>
          <a:noFill/>
          <a:ln>
            <a:solidFill>
              <a:srgbClr val="FF0000"/>
            </a:solidFill>
          </a:ln>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Arial" panose="020B0604020202020204" pitchFamily="34" charset="0"/>
              </a:rPr>
              <a:t>نظرة ثاقبة على الحرب الروحية</a:t>
            </a:r>
            <a:endParaRPr kumimoji="0" lang="en-SG"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FAA78581-7373-86A9-25FF-C5F52175A4C8}"/>
              </a:ext>
            </a:extLst>
          </p:cNvPr>
          <p:cNvSpPr txBox="1"/>
          <p:nvPr/>
        </p:nvSpPr>
        <p:spPr>
          <a:xfrm>
            <a:off x="601980" y="1827235"/>
            <a:ext cx="10096500" cy="547650"/>
          </a:xfrm>
          <a:prstGeom prst="rect">
            <a:avLst/>
          </a:prstGeom>
          <a:noFill/>
        </p:spPr>
        <p:txBody>
          <a:bodyPr wrap="square">
            <a:spAutoFit/>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Arial" panose="020B0604020202020204" pitchFamily="34" charset="0"/>
              </a:rPr>
              <a:t>الملائكة كائنات روحية منظمة خُلقت لخدمة الله وشعب الله</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D7466382-4CDF-9ABE-CD89-919DBD264900}"/>
              </a:ext>
            </a:extLst>
          </p:cNvPr>
          <p:cNvSpPr txBox="1"/>
          <p:nvPr/>
        </p:nvSpPr>
        <p:spPr>
          <a:xfrm>
            <a:off x="601980" y="3140424"/>
            <a:ext cx="10096500" cy="547650"/>
          </a:xfrm>
          <a:prstGeom prst="rect">
            <a:avLst/>
          </a:prstGeom>
          <a:noFill/>
        </p:spPr>
        <p:txBody>
          <a:bodyPr wrap="square">
            <a:spAutoFit/>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Arial" panose="020B0604020202020204" pitchFamily="34" charset="0"/>
              </a:rPr>
              <a:t>الشياطين هم ملائكة متمردون منظمون يتبعون الشيطان لتضليل وتدمير النفوس البشرية</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3" name="TextBox 2">
            <a:extLst>
              <a:ext uri="{FF2B5EF4-FFF2-40B4-BE49-F238E27FC236}">
                <a16:creationId xmlns:a16="http://schemas.microsoft.com/office/drawing/2014/main" id="{A07446F0-B8A2-603E-2A2F-B170CBFCEE7E}"/>
              </a:ext>
            </a:extLst>
          </p:cNvPr>
          <p:cNvSpPr txBox="1"/>
          <p:nvPr/>
        </p:nvSpPr>
        <p:spPr>
          <a:xfrm>
            <a:off x="601979" y="4453613"/>
            <a:ext cx="10096499" cy="556434"/>
          </a:xfrm>
          <a:prstGeom prst="rect">
            <a:avLst/>
          </a:prstGeom>
          <a:noFill/>
        </p:spPr>
        <p:txBody>
          <a:bodyPr wrap="square">
            <a:spAutoFit/>
          </a:bodyPr>
          <a:lstStyle/>
          <a:p>
            <a:pPr algn="r" rtl="1">
              <a:lnSpc>
                <a:spcPct val="115000"/>
              </a:lnSpc>
            </a:pPr>
            <a:r>
              <a:rPr lang="ar-JO" sz="2800" dirty="0">
                <a:solidFill>
                  <a:schemeClr val="bg1"/>
                </a:solidFill>
                <a:latin typeface="Calibri" panose="020F0502020204030204" pitchFamily="34" charset="0"/>
                <a:ea typeface="Times New Roman" panose="02020603050405020304" pitchFamily="18" charset="0"/>
              </a:rPr>
              <a:t>تغوي الشياطين الناس وتضايقهم وتخدعهم</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D1D9531B-DFF5-C63D-9F20-C967613FF972}"/>
              </a:ext>
            </a:extLst>
          </p:cNvPr>
          <p:cNvSpPr txBox="1"/>
          <p:nvPr/>
        </p:nvSpPr>
        <p:spPr>
          <a:xfrm>
            <a:off x="601980" y="5241526"/>
            <a:ext cx="10096498" cy="954107"/>
          </a:xfrm>
          <a:prstGeom prst="rect">
            <a:avLst/>
          </a:prstGeom>
          <a:noFill/>
        </p:spPr>
        <p:txBody>
          <a:bodyPr wrap="square">
            <a:spAutoFit/>
          </a:bodyPr>
          <a:lstStyle/>
          <a:p>
            <a:pPr algn="r" rtl="1"/>
            <a:r>
              <a:rPr lang="ar-JO" sz="2800" dirty="0">
                <a:solidFill>
                  <a:schemeClr val="bg1"/>
                </a:solidFill>
                <a:latin typeface="Calibri" panose="020F0502020204030204" pitchFamily="34" charset="0"/>
                <a:ea typeface="Calibri" panose="020F0502020204030204" pitchFamily="34" charset="0"/>
              </a:rPr>
              <a:t>نحن نواجه عمل الشيطان من خلال فضح الأكاذيب بالحق، والحياة في طاعة حق الله، والتشفع إلى الله لمواجهة النشاط الشيطاني، وإعلان رسالة الإنجيل.</a:t>
            </a:r>
            <a:endParaRPr lang="en-SG" sz="2800" dirty="0">
              <a:solidFill>
                <a:schemeClr val="bg1"/>
              </a:solidFill>
            </a:endParaRPr>
          </a:p>
        </p:txBody>
      </p:sp>
    </p:spTree>
    <p:extLst>
      <p:ext uri="{BB962C8B-B14F-4D97-AF65-F5344CB8AC3E}">
        <p14:creationId xmlns:p14="http://schemas.microsoft.com/office/powerpoint/2010/main" val="2021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6B1D3-C3BC-3E4B-A7FB-EEDF0FD3FC1F}"/>
              </a:ext>
            </a:extLst>
          </p:cNvPr>
          <p:cNvSpPr txBox="1"/>
          <p:nvPr/>
        </p:nvSpPr>
        <p:spPr>
          <a:xfrm>
            <a:off x="8534400" y="917178"/>
            <a:ext cx="297688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مواجهة أكاذيبه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050" name="Picture 2" descr="Lord of the Rings Replica 1/1 Sword Narsil 134 cm United Cutlery">
            <a:extLst>
              <a:ext uri="{FF2B5EF4-FFF2-40B4-BE49-F238E27FC236}">
                <a16:creationId xmlns:a16="http://schemas.microsoft.com/office/drawing/2014/main" id="{5DB954E3-D643-8487-967D-CA5257EE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B452A8-4EFC-5FCE-B606-DEB89E4F8BEA}"/>
              </a:ext>
            </a:extLst>
          </p:cNvPr>
          <p:cNvSpPr txBox="1"/>
          <p:nvPr/>
        </p:nvSpPr>
        <p:spPr>
          <a:xfrm>
            <a:off x="1661160" y="1617289"/>
            <a:ext cx="8869680" cy="1880515"/>
          </a:xfrm>
          <a:prstGeom prst="rect">
            <a:avLst/>
          </a:prstGeom>
          <a:noFill/>
        </p:spPr>
        <p:txBody>
          <a:bodyPr wrap="square">
            <a:spAutoFit/>
          </a:bodyPr>
          <a:lstStyle/>
          <a:p>
            <a:pPr algn="ctr">
              <a:lnSpc>
                <a:spcPct val="115000"/>
              </a:lnSpc>
            </a:pPr>
            <a:r>
              <a:rPr lang="ar-JO" sz="2800" b="1" dirty="0">
                <a:solidFill>
                  <a:srgbClr val="000000"/>
                </a:solidFill>
                <a:ea typeface="Times New Roman" panose="02020603050405020304" pitchFamily="18" charset="0"/>
              </a:rPr>
              <a:t>2 كورنثوس 10: 3-5</a:t>
            </a:r>
            <a:endParaRPr lang="en-SG" sz="2800" dirty="0">
              <a:effectLst/>
              <a:ea typeface="Times New Roman" panose="02020603050405020304" pitchFamily="18" charset="0"/>
            </a:endParaRPr>
          </a:p>
          <a:p>
            <a:pPr algn="ctr"/>
            <a:r>
              <a:rPr lang="ar-JO" sz="2800" dirty="0">
                <a:solidFill>
                  <a:srgbClr val="000000"/>
                </a:solidFill>
                <a:ea typeface="Calibri" panose="020F0502020204030204" pitchFamily="34" charset="0"/>
              </a:rPr>
              <a:t>3 لأننا وإن كنا نسلك في الجسد، لسنا حسب الجسد نحارب 4 إذ أسلحة محاربتنا ليست جسدية، بل قادرة بالله على هدم حصون 5 هادمين ظنوناً وكل علو يرتفع ضد معرفة الله، ومستأسرين كل فكر إلى طاعة المسيح،</a:t>
            </a:r>
            <a:endParaRPr lang="en-US" sz="2800" dirty="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94238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6B1D3-C3BC-3E4B-A7FB-EEDF0FD3FC1F}"/>
              </a:ext>
            </a:extLst>
          </p:cNvPr>
          <p:cNvSpPr txBox="1"/>
          <p:nvPr/>
        </p:nvSpPr>
        <p:spPr>
          <a:xfrm>
            <a:off x="8534400" y="917178"/>
            <a:ext cx="297688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مواجهة أكاذيبه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050" name="Picture 2" descr="Lord of the Rings Replica 1/1 Sword Narsil 134 cm United Cutlery">
            <a:extLst>
              <a:ext uri="{FF2B5EF4-FFF2-40B4-BE49-F238E27FC236}">
                <a16:creationId xmlns:a16="http://schemas.microsoft.com/office/drawing/2014/main" id="{5DB954E3-D643-8487-967D-CA5257EE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4CDA05-3C82-7C21-3358-48FF28169119}"/>
              </a:ext>
            </a:extLst>
          </p:cNvPr>
          <p:cNvSpPr txBox="1"/>
          <p:nvPr/>
        </p:nvSpPr>
        <p:spPr>
          <a:xfrm>
            <a:off x="7223760" y="1760021"/>
            <a:ext cx="428752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الخضوع لسلطان الله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4A5465BD-0939-95E4-37C2-4656093E2DA1}"/>
              </a:ext>
            </a:extLst>
          </p:cNvPr>
          <p:cNvSpPr txBox="1"/>
          <p:nvPr/>
        </p:nvSpPr>
        <p:spPr>
          <a:xfrm>
            <a:off x="1320800" y="2379344"/>
            <a:ext cx="9550400" cy="1538691"/>
          </a:xfrm>
          <a:prstGeom prst="rect">
            <a:avLst/>
          </a:prstGeom>
          <a:noFill/>
        </p:spPr>
        <p:txBody>
          <a:bodyPr wrap="square">
            <a:spAutoFit/>
          </a:bodyPr>
          <a:lstStyle/>
          <a:p>
            <a:pPr algn="ctr">
              <a:lnSpc>
                <a:spcPct val="115000"/>
              </a:lnSpc>
            </a:pPr>
            <a:r>
              <a:rPr lang="ar-JO"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يعقوب 4: 1، 7</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dirty="0">
                <a:latin typeface="Arial" panose="020B0604020202020204" pitchFamily="34" charset="0"/>
                <a:ea typeface="Times New Roman" panose="02020603050405020304" pitchFamily="18" charset="0"/>
                <a:cs typeface="Arial" panose="020B0604020202020204" pitchFamily="34" charset="0"/>
              </a:rPr>
              <a:t>1 من أين الحروب والخصومات بينكم؟ أليست من هنا: من لذاتكم المحاربة في أعضائكم؟ 7 فاخضعوا لله. قاوموا إبليس فيهرب منكم.</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7566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6B1D3-C3BC-3E4B-A7FB-EEDF0FD3FC1F}"/>
              </a:ext>
            </a:extLst>
          </p:cNvPr>
          <p:cNvSpPr txBox="1"/>
          <p:nvPr/>
        </p:nvSpPr>
        <p:spPr>
          <a:xfrm>
            <a:off x="8534400" y="917178"/>
            <a:ext cx="297688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مواجهة أكاذيبه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050" name="Picture 2" descr="Lord of the Rings Replica 1/1 Sword Narsil 134 cm United Cutlery">
            <a:extLst>
              <a:ext uri="{FF2B5EF4-FFF2-40B4-BE49-F238E27FC236}">
                <a16:creationId xmlns:a16="http://schemas.microsoft.com/office/drawing/2014/main" id="{5DB954E3-D643-8487-967D-CA5257EE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4CDA05-3C82-7C21-3358-48FF28169119}"/>
              </a:ext>
            </a:extLst>
          </p:cNvPr>
          <p:cNvSpPr txBox="1"/>
          <p:nvPr/>
        </p:nvSpPr>
        <p:spPr>
          <a:xfrm>
            <a:off x="7223760" y="1760021"/>
            <a:ext cx="428752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الخضوع لسلطان الله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2E53200-3E33-039F-C232-9E2C737DFD42}"/>
              </a:ext>
            </a:extLst>
          </p:cNvPr>
          <p:cNvSpPr txBox="1"/>
          <p:nvPr/>
        </p:nvSpPr>
        <p:spPr>
          <a:xfrm>
            <a:off x="8067040" y="2602864"/>
            <a:ext cx="344424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التشفع في الصلاة</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6357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rd of the Rings Replica 1/1 Sword Narsil 134 cm United Cutlery">
            <a:extLst>
              <a:ext uri="{FF2B5EF4-FFF2-40B4-BE49-F238E27FC236}">
                <a16:creationId xmlns:a16="http://schemas.microsoft.com/office/drawing/2014/main" id="{1A92E1DF-4EB6-0054-D5ED-BC453A76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84DD05-957D-424E-B6DC-A69F3A170091}"/>
              </a:ext>
            </a:extLst>
          </p:cNvPr>
          <p:cNvSpPr txBox="1"/>
          <p:nvPr/>
        </p:nvSpPr>
        <p:spPr>
          <a:xfrm>
            <a:off x="1432560" y="1285670"/>
            <a:ext cx="8696960" cy="1880515"/>
          </a:xfrm>
          <a:prstGeom prst="rect">
            <a:avLst/>
          </a:prstGeom>
          <a:noFill/>
        </p:spPr>
        <p:txBody>
          <a:bodyPr wrap="square">
            <a:spAutoFit/>
          </a:bodyPr>
          <a:lstStyle/>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كولوسي 4: 2-4</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effectLst/>
                <a:latin typeface="Arial" panose="020B0604020202020204" pitchFamily="34" charset="0"/>
                <a:ea typeface="Times New Roman" panose="02020603050405020304" pitchFamily="18" charset="0"/>
                <a:cs typeface="Arial" panose="020B0604020202020204" pitchFamily="34" charset="0"/>
              </a:rPr>
              <a:t>2 واظبوا على الصلاة ساهرين فيها بالشكر 3 مصلين في ذلك لأجلنا نحن أيضاً، ليفتح الرب لنا باباً للكلام، لنتكلم بسر المسيح، الذي من أجله أنا موثق أيضاً 4 كي أظهره كما يجب أن أتكلم.</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907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rd of the Rings Replica 1/1 Sword Narsil 134 cm United Cutlery">
            <a:extLst>
              <a:ext uri="{FF2B5EF4-FFF2-40B4-BE49-F238E27FC236}">
                <a16:creationId xmlns:a16="http://schemas.microsoft.com/office/drawing/2014/main" id="{1A92E1DF-4EB6-0054-D5ED-BC453A76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84DD05-957D-424E-B6DC-A69F3A170091}"/>
              </a:ext>
            </a:extLst>
          </p:cNvPr>
          <p:cNvSpPr txBox="1"/>
          <p:nvPr/>
        </p:nvSpPr>
        <p:spPr>
          <a:xfrm>
            <a:off x="1432560" y="1285670"/>
            <a:ext cx="8696960" cy="1880515"/>
          </a:xfrm>
          <a:prstGeom prst="rect">
            <a:avLst/>
          </a:prstGeom>
          <a:noFill/>
        </p:spPr>
        <p:txBody>
          <a:bodyPr wrap="square">
            <a:spAutoFit/>
          </a:bodyPr>
          <a:lstStyle/>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بطرس 5: 8-9</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effectLst/>
                <a:latin typeface="Arial" panose="020B0604020202020204" pitchFamily="34" charset="0"/>
                <a:ea typeface="Times New Roman" panose="02020603050405020304" pitchFamily="18" charset="0"/>
                <a:cs typeface="Arial" panose="020B0604020202020204" pitchFamily="34" charset="0"/>
              </a:rPr>
              <a:t>8 اصحوا واسهروا. لأن إبليس خصمكم كأسد زائر، يجول ملتمساً من يبتلعه هو 9 فقاوموه، راسخين في الإيمان، عالمين أن نفس هذه الآلام تجرى على إخوتكم الذين في العالم.</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2500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rd of the Rings Replica 1/1 Sword Narsil 134 cm United Cutlery">
            <a:extLst>
              <a:ext uri="{FF2B5EF4-FFF2-40B4-BE49-F238E27FC236}">
                <a16:creationId xmlns:a16="http://schemas.microsoft.com/office/drawing/2014/main" id="{1A92E1DF-4EB6-0054-D5ED-BC453A76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84DD05-957D-424E-B6DC-A69F3A170091}"/>
              </a:ext>
            </a:extLst>
          </p:cNvPr>
          <p:cNvSpPr txBox="1"/>
          <p:nvPr/>
        </p:nvSpPr>
        <p:spPr>
          <a:xfrm>
            <a:off x="1432560" y="960550"/>
            <a:ext cx="8696960" cy="2742289"/>
          </a:xfrm>
          <a:prstGeom prst="rect">
            <a:avLst/>
          </a:prstGeom>
          <a:noFill/>
        </p:spPr>
        <p:txBody>
          <a:bodyPr wrap="square">
            <a:spAutoFit/>
          </a:bodyPr>
          <a:lstStyle/>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يهوذا 1: 8-10</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solidFill>
                  <a:srgbClr val="000000"/>
                </a:solidFill>
                <a:latin typeface="Arial" panose="020B0604020202020204" pitchFamily="34" charset="0"/>
                <a:ea typeface="Calibri" panose="020F0502020204030204" pitchFamily="34" charset="0"/>
                <a:cs typeface="Arial" panose="020B0604020202020204" pitchFamily="34" charset="0"/>
              </a:rPr>
              <a:t>8 ولكن كذلك هؤلاء أيضاً، المحتلمون، ينجسون الجسد، ويتهاونون بالسيادة، ويفترون على ذوي الأمجاد 9 وأما ميخائيل رئيس الملائكة، فلما خاصم إبليس محاجاً عن جسد موسى، لم يجسر أن يورد حكم افتراء، بل قال: لينتهرك الرب 10 ولكن هؤلاء يفترون على ما لا يعلمون. وأما ما يفهمونه بالطبيعة، كالحيوانات غير الناطقة، ففي ذلك يفسدون.</a:t>
            </a: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611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16B1D3-C3BC-3E4B-A7FB-EEDF0FD3FC1F}"/>
              </a:ext>
            </a:extLst>
          </p:cNvPr>
          <p:cNvSpPr txBox="1"/>
          <p:nvPr/>
        </p:nvSpPr>
        <p:spPr>
          <a:xfrm>
            <a:off x="8534400" y="917178"/>
            <a:ext cx="297688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مواجهة أكاذيبه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050" name="Picture 2" descr="Lord of the Rings Replica 1/1 Sword Narsil 134 cm United Cutlery">
            <a:extLst>
              <a:ext uri="{FF2B5EF4-FFF2-40B4-BE49-F238E27FC236}">
                <a16:creationId xmlns:a16="http://schemas.microsoft.com/office/drawing/2014/main" id="{5DB954E3-D643-8487-967D-CA5257EEF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4CDA05-3C82-7C21-3358-48FF28169119}"/>
              </a:ext>
            </a:extLst>
          </p:cNvPr>
          <p:cNvSpPr txBox="1"/>
          <p:nvPr/>
        </p:nvSpPr>
        <p:spPr>
          <a:xfrm>
            <a:off x="7223760" y="1760021"/>
            <a:ext cx="428752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الخضوع لسلطان الله</a:t>
            </a:r>
            <a:endParaRPr kumimoji="0" lang="en-SG"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2E53200-3E33-039F-C232-9E2C737DFD42}"/>
              </a:ext>
            </a:extLst>
          </p:cNvPr>
          <p:cNvSpPr txBox="1"/>
          <p:nvPr/>
        </p:nvSpPr>
        <p:spPr>
          <a:xfrm>
            <a:off x="8067040" y="2602864"/>
            <a:ext cx="344424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marR="0" lvl="0" indent="-342900" algn="r" defTabSz="914400" rtl="1" eaLnBrk="1" fontAlgn="auto" latinLnBrk="0" hangingPunct="1">
              <a:lnSpc>
                <a:spcPct val="115000"/>
              </a:lnSpc>
              <a:spcBef>
                <a:spcPts val="500"/>
              </a:spcBef>
              <a:spcAft>
                <a:spcPts val="0"/>
              </a:spcAft>
              <a:buClrTx/>
              <a:buSzTx/>
              <a:buFont typeface="Symbol" panose="05050102010706020507" pitchFamily="18" charset="2"/>
              <a:buChar char=""/>
              <a:tabLst/>
              <a:defRPr/>
            </a:pPr>
            <a:r>
              <a:rPr kumimoji="0" lang="ar-JO" sz="2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Arial" panose="020B0604020202020204" pitchFamily="34" charset="0"/>
              </a:rPr>
              <a:t>التشفع في الصلاة</a:t>
            </a:r>
            <a:endPar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D0AF8A2B-277C-FF00-3EB2-A9D4D432FC13}"/>
              </a:ext>
            </a:extLst>
          </p:cNvPr>
          <p:cNvSpPr txBox="1"/>
          <p:nvPr/>
        </p:nvSpPr>
        <p:spPr>
          <a:xfrm>
            <a:off x="6604000" y="3374303"/>
            <a:ext cx="4907280" cy="556434"/>
          </a:xfrm>
          <a:prstGeom prst="rect">
            <a:avLst/>
          </a:prstGeom>
          <a:solidFill>
            <a:schemeClr val="accent2">
              <a:lumMod val="20000"/>
              <a:lumOff val="80000"/>
            </a:schemeClr>
          </a:solidFill>
          <a:ln>
            <a:solidFill>
              <a:schemeClr val="accent4">
                <a:lumMod val="60000"/>
                <a:lumOff val="40000"/>
              </a:schemeClr>
            </a:solidFill>
          </a:ln>
        </p:spPr>
        <p:txBody>
          <a:bodyPr wrap="square">
            <a:spAutoFit/>
          </a:bodyPr>
          <a:lstStyle/>
          <a:p>
            <a:pPr marL="342900" lvl="0" indent="-342900" algn="r" rtl="1">
              <a:lnSpc>
                <a:spcPct val="115000"/>
              </a:lnSpc>
              <a:spcBef>
                <a:spcPts val="500"/>
              </a:spcBef>
              <a:buFont typeface="Symbol" panose="05050102010706020507" pitchFamily="18" charset="2"/>
              <a:buChar char=""/>
            </a:pPr>
            <a:r>
              <a:rPr lang="ar-JO" sz="2800" dirty="0">
                <a:solidFill>
                  <a:srgbClr val="000000"/>
                </a:solidFill>
                <a:effectLst/>
                <a:latin typeface="Calibri" panose="020F0502020204030204" pitchFamily="34" charset="0"/>
                <a:ea typeface="Times New Roman" panose="02020603050405020304" pitchFamily="18" charset="0"/>
              </a:rPr>
              <a:t>المناداة برسالة الإنجيل</a:t>
            </a:r>
            <a:endParaRPr lang="en-S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83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3EC652B4-8B0D-F44C-C227-38CF0C66182B}"/>
              </a:ext>
            </a:extLst>
          </p:cNvPr>
          <p:cNvPicPr>
            <a:picLocks noChangeAspect="1"/>
          </p:cNvPicPr>
          <p:nvPr/>
        </p:nvPicPr>
        <p:blipFill rotWithShape="1">
          <a:blip r:embed="rId2">
            <a:extLst>
              <a:ext uri="{28A0092B-C50C-407E-A947-70E740481C1C}">
                <a14:useLocalDpi xmlns:a14="http://schemas.microsoft.com/office/drawing/2010/main" val="0"/>
              </a:ext>
            </a:extLst>
          </a:blip>
          <a:srcRect t="8108" b="18779"/>
          <a:stretch/>
        </p:blipFill>
        <p:spPr>
          <a:xfrm>
            <a:off x="-1504" y="1282"/>
            <a:ext cx="12191980" cy="5950067"/>
          </a:xfrm>
          <a:prstGeom prst="rect">
            <a:avLst/>
          </a:prstGeom>
        </p:spPr>
      </p:pic>
      <p:sp>
        <p:nvSpPr>
          <p:cNvPr id="4" name="Rectangle 3">
            <a:extLst>
              <a:ext uri="{FF2B5EF4-FFF2-40B4-BE49-F238E27FC236}">
                <a16:creationId xmlns:a16="http://schemas.microsoft.com/office/drawing/2014/main" id="{8DBC64BD-A299-EED2-7D92-8F381C04F2F3}"/>
              </a:ext>
            </a:extLst>
          </p:cNvPr>
          <p:cNvSpPr>
            <a:spLocks noChangeArrowheads="1"/>
          </p:cNvSpPr>
          <p:nvPr/>
        </p:nvSpPr>
        <p:spPr bwMode="auto">
          <a:xfrm>
            <a:off x="2262751" y="6096254"/>
            <a:ext cx="7061813" cy="479418"/>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الثقة بتدبير الله في سفر دانيال</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6" name="Rectangle 5">
            <a:extLst>
              <a:ext uri="{FF2B5EF4-FFF2-40B4-BE49-F238E27FC236}">
                <a16:creationId xmlns:a16="http://schemas.microsoft.com/office/drawing/2014/main" id="{4EFBA5C4-6CCC-7FD1-2083-9E873056AB1F}"/>
              </a:ext>
            </a:extLst>
          </p:cNvPr>
          <p:cNvSpPr>
            <a:spLocks noChangeArrowheads="1"/>
          </p:cNvSpPr>
          <p:nvPr/>
        </p:nvSpPr>
        <p:spPr bwMode="auto">
          <a:xfrm>
            <a:off x="8191041" y="1608464"/>
            <a:ext cx="2528371" cy="38558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دانيال 1</a:t>
            </a:r>
            <a:endPar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5" name="Rectangle 4">
            <a:extLst>
              <a:ext uri="{FF2B5EF4-FFF2-40B4-BE49-F238E27FC236}">
                <a16:creationId xmlns:a16="http://schemas.microsoft.com/office/drawing/2014/main" id="{1ADF55A4-6591-0E28-ABBF-86ECE3E1BC14}"/>
              </a:ext>
            </a:extLst>
          </p:cNvPr>
          <p:cNvSpPr>
            <a:spLocks noChangeArrowheads="1"/>
          </p:cNvSpPr>
          <p:nvPr/>
        </p:nvSpPr>
        <p:spPr bwMode="auto">
          <a:xfrm>
            <a:off x="0" y="-35386"/>
            <a:ext cx="12190475" cy="97303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ar-JO"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الله رجلاً يمتلك الله خطة</a:t>
            </a:r>
            <a:endParaRPr kumimoji="0" lang="en-US" sz="4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4925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rd of the Rings Replica 1/1 Sword Narsil 134 cm United Cutlery">
            <a:extLst>
              <a:ext uri="{FF2B5EF4-FFF2-40B4-BE49-F238E27FC236}">
                <a16:creationId xmlns:a16="http://schemas.microsoft.com/office/drawing/2014/main" id="{1A92E1DF-4EB6-0054-D5ED-BC453A76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84DD05-957D-424E-B6DC-A69F3A170091}"/>
              </a:ext>
            </a:extLst>
          </p:cNvPr>
          <p:cNvSpPr txBox="1"/>
          <p:nvPr/>
        </p:nvSpPr>
        <p:spPr>
          <a:xfrm>
            <a:off x="1432560" y="960550"/>
            <a:ext cx="8696960" cy="2742289"/>
          </a:xfrm>
          <a:prstGeom prst="rect">
            <a:avLst/>
          </a:prstGeom>
          <a:noFill/>
        </p:spPr>
        <p:txBody>
          <a:bodyPr wrap="square">
            <a:spAutoFit/>
          </a:bodyPr>
          <a:lstStyle/>
          <a:p>
            <a:pPr algn="ctr">
              <a:lnSpc>
                <a:spcPct val="115000"/>
              </a:lnSpc>
            </a:pPr>
            <a:r>
              <a:rPr lang="ar-JO" sz="2800" b="1" dirty="0">
                <a:solidFill>
                  <a:srgbClr val="000000"/>
                </a:solidFill>
                <a:effectLst/>
                <a:ea typeface="Times New Roman" panose="02020603050405020304" pitchFamily="18" charset="0"/>
              </a:rPr>
              <a:t>2 كورنثوس 4: 4-6</a:t>
            </a:r>
            <a:endParaRPr lang="en-SG" sz="2800" dirty="0">
              <a:effectLst/>
              <a:ea typeface="Times New Roman" panose="02020603050405020304" pitchFamily="18" charset="0"/>
            </a:endParaRPr>
          </a:p>
          <a:p>
            <a:pPr algn="ctr"/>
            <a:r>
              <a:rPr lang="ar-JO" sz="2800" dirty="0">
                <a:solidFill>
                  <a:srgbClr val="000000"/>
                </a:solidFill>
                <a:latin typeface="Calibri" panose="020F0502020204030204" pitchFamily="34" charset="0"/>
                <a:ea typeface="Calibri" panose="020F0502020204030204" pitchFamily="34" charset="0"/>
              </a:rPr>
              <a:t>4 الذين فيهم إله هذا الدهر قد أعمى أذهان غير المؤمنين، لئلا تضيء لهم إنارة إنجيل مجد المسيح، الذي هو صورة الله 5 فإننا لسنا نكرز بأنفسنا، بل بالمسيح يسوع رباً، ولكن بأنفسنا عبيداً لكم من أجل يسوع 6 لأن الله الذي قال: أن يشرق نور من ظلمة، هو الذي أشرق في قلوبنا، لإنارة معرفة مجد الله في وجه يسوع المسيح.</a:t>
            </a:r>
            <a:endParaRPr lang="en-US" sz="2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905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rd of the Rings Replica 1/1 Sword Narsil 134 cm United Cutlery">
            <a:extLst>
              <a:ext uri="{FF2B5EF4-FFF2-40B4-BE49-F238E27FC236}">
                <a16:creationId xmlns:a16="http://schemas.microsoft.com/office/drawing/2014/main" id="{1A92E1DF-4EB6-0054-D5ED-BC453A766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040" y="4800625"/>
            <a:ext cx="6410960" cy="206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884DD05-957D-424E-B6DC-A69F3A170091}"/>
              </a:ext>
            </a:extLst>
          </p:cNvPr>
          <p:cNvSpPr txBox="1"/>
          <p:nvPr/>
        </p:nvSpPr>
        <p:spPr>
          <a:xfrm>
            <a:off x="1432560" y="960550"/>
            <a:ext cx="8696960" cy="2311402"/>
          </a:xfrm>
          <a:prstGeom prst="rect">
            <a:avLst/>
          </a:prstGeom>
          <a:noFill/>
        </p:spPr>
        <p:txBody>
          <a:bodyPr wrap="square">
            <a:spAutoFit/>
          </a:bodyPr>
          <a:lstStyle/>
          <a:p>
            <a:pPr algn="ctr">
              <a:lnSpc>
                <a:spcPct val="115000"/>
              </a:lnSpc>
            </a:pPr>
            <a:r>
              <a:rPr lang="ar-JO" sz="2800" b="1" dirty="0">
                <a:solidFill>
                  <a:srgbClr val="000000"/>
                </a:solidFill>
                <a:effectLst/>
                <a:ea typeface="Times New Roman" panose="02020603050405020304" pitchFamily="18" charset="0"/>
              </a:rPr>
              <a:t>1 تيموثاوس 2: 1-4</a:t>
            </a:r>
            <a:endParaRPr lang="en-SG" sz="2800" dirty="0">
              <a:effectLst/>
              <a:ea typeface="Times New Roman" panose="02020603050405020304" pitchFamily="18" charset="0"/>
            </a:endParaRPr>
          </a:p>
          <a:p>
            <a:pPr algn="ctr"/>
            <a:r>
              <a:rPr lang="ar-JO" sz="2800" dirty="0">
                <a:solidFill>
                  <a:srgbClr val="000000"/>
                </a:solidFill>
                <a:latin typeface="Calibri" panose="020F0502020204030204" pitchFamily="34" charset="0"/>
                <a:ea typeface="Calibri" panose="020F0502020204030204" pitchFamily="34" charset="0"/>
              </a:rPr>
              <a:t>1 فأطلب أول كل شيء، أن تقام طلبات وصلوات وابتهالات وتشكرات لأجل جميع الناس 2 لأجل الملوك وجميع الذين هم في منصب، لكي نقضي حياة مطمئنة هادئة في كل تقوى ووقار 3 لأن هذا حسن ومقبول لدى مخلصنا الله،</a:t>
            </a:r>
          </a:p>
          <a:p>
            <a:pPr algn="ctr"/>
            <a:r>
              <a:rPr lang="ar-JO" sz="2800" dirty="0">
                <a:solidFill>
                  <a:srgbClr val="000000"/>
                </a:solidFill>
                <a:latin typeface="Calibri" panose="020F0502020204030204" pitchFamily="34" charset="0"/>
                <a:ea typeface="Calibri" panose="020F0502020204030204" pitchFamily="34" charset="0"/>
              </a:rPr>
              <a:t>4 الذي يريد أن جميع الناس يخلصون، وإلى معرفة الحق يقبلون.</a:t>
            </a:r>
            <a:endParaRPr lang="en-US" sz="2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479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8663217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rtl="1" eaLnBrk="1" hangingPunct="1">
              <a:defRPr/>
            </a:pPr>
            <a:r>
              <a:rPr lang="ar-JO" sz="3733" b="1" dirty="0">
                <a:solidFill>
                  <a:srgbClr val="FFFFFF"/>
                </a:solidFill>
                <a:latin typeface="Arial" panose="020B0604020202020204" pitchFamily="34" charset="0"/>
                <a:ea typeface="ＭＳ Ｐゴシック" charset="0"/>
                <a:cs typeface="Arial" panose="020B0604020202020204" pitchFamily="34" charset="0"/>
              </a:rPr>
              <a:t>رابط وعظ العهد </a:t>
            </a:r>
            <a:r>
              <a:rPr lang="ar-JO" sz="3733" b="1">
                <a:solidFill>
                  <a:srgbClr val="FFFFFF"/>
                </a:solidFill>
                <a:latin typeface="Arial" panose="020B0604020202020204" pitchFamily="34" charset="0"/>
                <a:ea typeface="ＭＳ Ｐゴシック" charset="0"/>
                <a:cs typeface="Arial" panose="020B0604020202020204" pitchFamily="34" charset="0"/>
              </a:rPr>
              <a:t>القديم على </a:t>
            </a:r>
            <a:r>
              <a:rPr lang="en-US" sz="3733" b="1">
                <a:solidFill>
                  <a:srgbClr val="FFFFFF"/>
                </a:solidFill>
                <a:latin typeface="Arial" panose="020B0604020202020204" pitchFamily="34" charset="0"/>
                <a:ea typeface="ＭＳ Ｐゴシック" charset="0"/>
                <a:cs typeface="Arial" panose="020B0604020202020204" pitchFamily="34" charset="0"/>
              </a:rPr>
              <a:t> </a:t>
            </a:r>
            <a:r>
              <a:rPr lang="en-US" sz="3733" b="1" dirty="0">
                <a:solidFill>
                  <a:srgbClr val="FFFFFF"/>
                </a:solidFill>
                <a:latin typeface="Arial" panose="020B0604020202020204" pitchFamily="34" charset="0"/>
                <a:ea typeface="ＭＳ Ｐゴシック" charset="0"/>
                <a:cs typeface="Arial" panose="020B0604020202020204" pitchFamily="34" charset="0"/>
              </a:rPr>
              <a:t>BibleStudyDownloads.org</a:t>
            </a:r>
            <a:endParaRPr lang="en-US" sz="14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ar-JO"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والملاحظات مجاناً</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211699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08492-1C0A-4911-36FF-B64375212B4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C84861-7BCE-2258-3361-F39629E66AF8}"/>
              </a:ext>
            </a:extLst>
          </p:cNvPr>
          <p:cNvSpPr txBox="1"/>
          <p:nvPr/>
        </p:nvSpPr>
        <p:spPr>
          <a:xfrm>
            <a:off x="955041" y="1280062"/>
            <a:ext cx="4061460" cy="2526589"/>
          </a:xfrm>
          <a:prstGeom prst="rect">
            <a:avLst/>
          </a:prstGeom>
          <a:solidFill>
            <a:schemeClr val="accent2">
              <a:lumMod val="75000"/>
            </a:schemeClr>
          </a:solidFill>
        </p:spPr>
        <p:txBody>
          <a:bodyPr wrap="square">
            <a:spAutoFit/>
          </a:bodyPr>
          <a:lstStyle/>
          <a:p>
            <a:pPr algn="ctr">
              <a:lnSpc>
                <a:spcPct val="115000"/>
              </a:lnSpc>
              <a:spcAft>
                <a:spcPts val="800"/>
              </a:spcAft>
            </a:pPr>
            <a:r>
              <a:rPr lang="ar-JO"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دانيال 2</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تمثال</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خمس ممالك قادمة: بابل، مادي وفارس، اليونان، روما، روما التي تم إحياؤها أخيراً؛ يصل ملكوت الله في النهاية</a:t>
            </a:r>
            <a:endParaRPr lang="en-SG" sz="4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187353D8-3A18-E0C6-1695-B3AB1B1454E3}"/>
              </a:ext>
            </a:extLst>
          </p:cNvPr>
          <p:cNvSpPr txBox="1"/>
          <p:nvPr/>
        </p:nvSpPr>
        <p:spPr>
          <a:xfrm>
            <a:off x="7175500" y="1310526"/>
            <a:ext cx="4061460" cy="2526589"/>
          </a:xfrm>
          <a:prstGeom prst="rect">
            <a:avLst/>
          </a:prstGeom>
          <a:solidFill>
            <a:schemeClr val="accent3">
              <a:lumMod val="50000"/>
            </a:schemeClr>
          </a:solidFill>
        </p:spPr>
        <p:txBody>
          <a:bodyPr wrap="square">
            <a:spAutoFit/>
          </a:bodyPr>
          <a:lstStyle/>
          <a:p>
            <a:pPr algn="ctr">
              <a:lnSpc>
                <a:spcPct val="115000"/>
              </a:lnSpc>
              <a:spcAft>
                <a:spcPts val="800"/>
              </a:spcAft>
            </a:pPr>
            <a:r>
              <a:rPr lang="ar-JO"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دانيال 7</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4 وحوش</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400" dirty="0">
                <a:solidFill>
                  <a:schemeClr val="bg1"/>
                </a:solidFill>
                <a:latin typeface="Arial" panose="020B0604020202020204" pitchFamily="34" charset="0"/>
                <a:ea typeface="Calibri" panose="020F0502020204030204" pitchFamily="34" charset="0"/>
                <a:cs typeface="Arial" panose="020B0604020202020204" pitchFamily="34" charset="0"/>
              </a:rPr>
              <a:t>4 ممالك قادمة: مادي وفارس، اليونان، روما، وروما التي تم إحياؤها بالمسيح الدجال</a:t>
            </a:r>
            <a:endParaRPr lang="en-SG"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9153D89-614D-4123-70EB-4348773C4CE4}"/>
              </a:ext>
            </a:extLst>
          </p:cNvPr>
          <p:cNvSpPr txBox="1"/>
          <p:nvPr/>
        </p:nvSpPr>
        <p:spPr>
          <a:xfrm>
            <a:off x="3940812" y="4198205"/>
            <a:ext cx="4061460" cy="2101857"/>
          </a:xfrm>
          <a:prstGeom prst="rect">
            <a:avLst/>
          </a:prstGeom>
          <a:solidFill>
            <a:srgbClr val="6C0000"/>
          </a:solidFill>
        </p:spPr>
        <p:txBody>
          <a:bodyPr wrap="square">
            <a:spAutoFit/>
          </a:bodyPr>
          <a:lstStyle/>
          <a:p>
            <a:pPr algn="ctr">
              <a:lnSpc>
                <a:spcPct val="115000"/>
              </a:lnSpc>
              <a:spcAft>
                <a:spcPts val="800"/>
              </a:spcAft>
            </a:pPr>
            <a:r>
              <a:rPr lang="ar-JO"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دانيال 8</a:t>
            </a:r>
            <a:endPar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800" dirty="0">
                <a:solidFill>
                  <a:schemeClr val="bg1"/>
                </a:solidFill>
                <a:latin typeface="Arial" panose="020B0604020202020204" pitchFamily="34" charset="0"/>
                <a:ea typeface="Calibri" panose="020F0502020204030204" pitchFamily="34" charset="0"/>
                <a:cs typeface="Arial" panose="020B0604020202020204" pitchFamily="34" charset="0"/>
              </a:rPr>
              <a:t>الكبش والتيس</a:t>
            </a:r>
            <a:endParaRPr lang="en-US" sz="28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800"/>
              </a:spcAft>
            </a:pPr>
            <a:r>
              <a:rPr lang="ar-JO" sz="2400" dirty="0">
                <a:solidFill>
                  <a:schemeClr val="bg1"/>
                </a:solidFill>
                <a:effectLst/>
                <a:latin typeface="Arial" panose="020B0604020202020204" pitchFamily="34" charset="0"/>
                <a:ea typeface="Calibri" panose="020F0502020204030204" pitchFamily="34" charset="0"/>
                <a:cs typeface="Arial" panose="020B0604020202020204" pitchFamily="34" charset="0"/>
              </a:rPr>
              <a:t>مملكتان مباشرتان: مادي وفارس واليونان؛ سابقي ضد المسيح</a:t>
            </a:r>
            <a:endParaRPr lang="en-SG" sz="4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A1F6F88A-BE02-DE09-B3EC-3C26240F9C36}"/>
              </a:ext>
            </a:extLst>
          </p:cNvPr>
          <p:cNvSpPr txBox="1"/>
          <p:nvPr/>
        </p:nvSpPr>
        <p:spPr>
          <a:xfrm>
            <a:off x="3755390" y="172784"/>
            <a:ext cx="4681220" cy="625428"/>
          </a:xfrm>
          <a:prstGeom prst="rect">
            <a:avLst/>
          </a:prstGeom>
          <a:noFill/>
        </p:spPr>
        <p:txBody>
          <a:bodyPr wrap="square">
            <a:spAutoFit/>
          </a:bodyPr>
          <a:lstStyle/>
          <a:p>
            <a:pPr algn="ctr">
              <a:lnSpc>
                <a:spcPct val="115000"/>
              </a:lnSpc>
              <a:spcBef>
                <a:spcPts val="1200"/>
              </a:spcBef>
              <a:spcAft>
                <a:spcPts val="800"/>
              </a:spcAft>
            </a:pPr>
            <a:r>
              <a:rPr lang="ar-JO" sz="3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خطة الله</a:t>
            </a:r>
            <a:endParaRPr lang="en-SG" sz="3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252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08492-1C0A-4911-36FF-B64375212B40}"/>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pic>
        <p:nvPicPr>
          <p:cNvPr id="1026" name="Picture 2" descr="Sun beam shining effect on dark background 2715271 Vector Art at Vecteezy">
            <a:extLst>
              <a:ext uri="{FF2B5EF4-FFF2-40B4-BE49-F238E27FC236}">
                <a16:creationId xmlns:a16="http://schemas.microsoft.com/office/drawing/2014/main" id="{EF901863-64D8-5B91-687A-5A0B36444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285" y="0"/>
            <a:ext cx="953135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C84861-7BCE-2258-3361-F39629E66AF8}"/>
              </a:ext>
            </a:extLst>
          </p:cNvPr>
          <p:cNvSpPr txBox="1"/>
          <p:nvPr/>
        </p:nvSpPr>
        <p:spPr>
          <a:xfrm>
            <a:off x="124460" y="1157990"/>
            <a:ext cx="5737860" cy="547650"/>
          </a:xfrm>
          <a:prstGeom prst="rect">
            <a:avLst/>
          </a:prstGeom>
          <a:noFill/>
        </p:spPr>
        <p:txBody>
          <a:bodyPr wrap="square">
            <a:spAutoFit/>
          </a:bodyPr>
          <a:lstStyle/>
          <a:p>
            <a:pPr algn="r" rtl="1">
              <a:lnSpc>
                <a:spcPct val="115000"/>
              </a:lnSpc>
            </a:pPr>
            <a:r>
              <a:rPr lang="ar-JO"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ظهور الملاك </a:t>
            </a: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(10: 1-9)</a:t>
            </a:r>
            <a:endParaRPr lang="en-SG" sz="2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id="{9E845569-3AF2-3CBD-E23B-E8585DCE663E}"/>
              </a:ext>
            </a:extLst>
          </p:cNvPr>
          <p:cNvSpPr txBox="1"/>
          <p:nvPr/>
        </p:nvSpPr>
        <p:spPr>
          <a:xfrm>
            <a:off x="124460" y="2283198"/>
            <a:ext cx="5575300" cy="547650"/>
          </a:xfrm>
          <a:prstGeom prst="rect">
            <a:avLst/>
          </a:prstGeom>
          <a:noFill/>
        </p:spPr>
        <p:txBody>
          <a:bodyPr wrap="square">
            <a:spAutoFit/>
          </a:bodyPr>
          <a:lstStyle/>
          <a:p>
            <a:pPr algn="r" rtl="1">
              <a:lnSpc>
                <a:spcPct val="115000"/>
              </a:lnSpc>
            </a:pPr>
            <a:r>
              <a:rPr lang="ar-JO"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مهمة الملاك </a:t>
            </a:r>
            <a:r>
              <a:rPr lang="ar-JO" sz="2800" dirty="0">
                <a:solidFill>
                  <a:schemeClr val="bg1"/>
                </a:solidFill>
                <a:latin typeface="Arial" panose="020B0604020202020204" pitchFamily="34" charset="0"/>
                <a:ea typeface="Times New Roman" panose="02020603050405020304" pitchFamily="18" charset="0"/>
                <a:cs typeface="Arial" panose="020B0604020202020204" pitchFamily="34" charset="0"/>
              </a:rPr>
              <a:t>(10: 10-21)</a:t>
            </a:r>
            <a:endParaRPr lang="en-SG"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7675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6FFBCF-2885-BD9D-BEEA-52B2E750165F}"/>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4C7C9725-CD87-0266-D626-242ED015AA96}"/>
              </a:ext>
            </a:extLst>
          </p:cNvPr>
          <p:cNvSpPr txBox="1"/>
          <p:nvPr/>
        </p:nvSpPr>
        <p:spPr>
          <a:xfrm>
            <a:off x="3045460" y="729218"/>
            <a:ext cx="6101080" cy="622799"/>
          </a:xfrm>
          <a:prstGeom prst="rect">
            <a:avLst/>
          </a:prstGeom>
          <a:noFill/>
          <a:ln>
            <a:solidFill>
              <a:srgbClr val="FF0000"/>
            </a:solidFill>
          </a:ln>
        </p:spPr>
        <p:txBody>
          <a:bodyPr wrap="square">
            <a:spAutoFit/>
          </a:bodyPr>
          <a:lstStyle/>
          <a:p>
            <a:pPr algn="ctr">
              <a:lnSpc>
                <a:spcPct val="115000"/>
              </a:lnSpc>
            </a:pPr>
            <a:r>
              <a:rPr lang="ar-JO" sz="3200" b="1" dirty="0">
                <a:solidFill>
                  <a:schemeClr val="bg1"/>
                </a:solidFill>
                <a:effectLst/>
                <a:latin typeface="Calibri" panose="020F0502020204030204" pitchFamily="34" charset="0"/>
                <a:ea typeface="Times New Roman" panose="02020603050405020304" pitchFamily="18" charset="0"/>
              </a:rPr>
              <a:t>نظرة ثاقبة على الحرب الروحية</a:t>
            </a:r>
            <a:endParaRPr lang="en-SG" sz="3600"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46569165-03A7-6C13-7F39-96B8BBB73DE0}"/>
              </a:ext>
            </a:extLst>
          </p:cNvPr>
          <p:cNvSpPr txBox="1"/>
          <p:nvPr/>
        </p:nvSpPr>
        <p:spPr>
          <a:xfrm>
            <a:off x="601980" y="1827235"/>
            <a:ext cx="10096500" cy="547650"/>
          </a:xfrm>
          <a:prstGeom prst="rect">
            <a:avLst/>
          </a:prstGeom>
          <a:noFill/>
        </p:spPr>
        <p:txBody>
          <a:bodyPr wrap="square">
            <a:spAutoFit/>
          </a:bodyPr>
          <a:lstStyle/>
          <a:p>
            <a:pPr algn="r" rtl="1">
              <a:lnSpc>
                <a:spcPct val="115000"/>
              </a:lnSpc>
            </a:pPr>
            <a:r>
              <a:rPr lang="ar-JO" sz="2800" dirty="0">
                <a:solidFill>
                  <a:schemeClr val="bg1"/>
                </a:solidFill>
                <a:latin typeface="Calibri" panose="020F0502020204030204" pitchFamily="34" charset="0"/>
                <a:ea typeface="Times New Roman" panose="02020603050405020304" pitchFamily="18" charset="0"/>
              </a:rPr>
              <a:t>الملائكة كائنات روحية منظمة خُلقت لخدمة الله وشعب الله</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02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67EBC-AA28-443B-3E3E-41CA9500084E}"/>
              </a:ext>
            </a:extLst>
          </p:cNvPr>
          <p:cNvSpPr/>
          <p:nvPr/>
        </p:nvSpPr>
        <p:spPr>
          <a:xfrm>
            <a:off x="0" y="10160"/>
            <a:ext cx="12192000" cy="685800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8C10CE28-FFF9-2B59-E709-DB5CDFED22C4}"/>
              </a:ext>
            </a:extLst>
          </p:cNvPr>
          <p:cNvSpPr txBox="1"/>
          <p:nvPr/>
        </p:nvSpPr>
        <p:spPr>
          <a:xfrm>
            <a:off x="1224280" y="688000"/>
            <a:ext cx="9743440" cy="3529108"/>
          </a:xfrm>
          <a:prstGeom prst="rect">
            <a:avLst/>
          </a:prstGeom>
          <a:noFill/>
        </p:spPr>
        <p:txBody>
          <a:bodyPr wrap="square">
            <a:spAutoFit/>
          </a:bodyPr>
          <a:lstStyle/>
          <a:p>
            <a:pPr algn="ctr">
              <a:lnSpc>
                <a:spcPct val="115000"/>
              </a:lnSpc>
            </a:pPr>
            <a:r>
              <a:rPr lang="ar-JO" sz="2800" b="1" dirty="0">
                <a:solidFill>
                  <a:srgbClr val="000000"/>
                </a:solidFill>
                <a:effectLst/>
                <a:ea typeface="Times New Roman" panose="02020603050405020304" pitchFamily="18" charset="0"/>
              </a:rPr>
              <a:t>كولوسي 1: 16</a:t>
            </a:r>
            <a:endParaRPr lang="en-SG" sz="2800" dirty="0">
              <a:effectLst/>
              <a:ea typeface="Times New Roman" panose="02020603050405020304" pitchFamily="18" charset="0"/>
            </a:endParaRPr>
          </a:p>
          <a:p>
            <a:pPr algn="ctr">
              <a:lnSpc>
                <a:spcPct val="115000"/>
              </a:lnSpc>
            </a:pPr>
            <a:r>
              <a:rPr lang="ar-JO" sz="2800" dirty="0">
                <a:effectLst/>
                <a:ea typeface="Times New Roman" panose="02020603050405020304" pitchFamily="18" charset="0"/>
              </a:rPr>
              <a:t>فإنه فيه خلق الكل: ما في السماوات وما على الأرض، ما يرى وما لا يرى، سواء كان عروشاً أم سيادات أم رياسات أم سلاطين. الكل به وله قد خلق.</a:t>
            </a:r>
            <a:endParaRPr lang="en-SG" sz="2800" dirty="0">
              <a:effectLst/>
              <a:ea typeface="Times New Roman" panose="02020603050405020304" pitchFamily="18" charset="0"/>
            </a:endParaRPr>
          </a:p>
          <a:p>
            <a:pPr algn="ctr">
              <a:lnSpc>
                <a:spcPct val="115000"/>
              </a:lnSpc>
            </a:pPr>
            <a:endParaRPr lang="en-SG" sz="2800" dirty="0">
              <a:effectLst/>
              <a:ea typeface="Times New Roman" panose="02020603050405020304" pitchFamily="18" charset="0"/>
            </a:endParaRPr>
          </a:p>
          <a:p>
            <a:pPr algn="ctr">
              <a:lnSpc>
                <a:spcPct val="115000"/>
              </a:lnSpc>
            </a:pPr>
            <a:r>
              <a:rPr lang="ar-JO" sz="2800" b="1" dirty="0">
                <a:solidFill>
                  <a:srgbClr val="000000"/>
                </a:solidFill>
                <a:effectLst/>
                <a:ea typeface="Times New Roman" panose="02020603050405020304" pitchFamily="18" charset="0"/>
              </a:rPr>
              <a:t>يعقوب 5: 4</a:t>
            </a:r>
            <a:endParaRPr lang="en-SG" sz="2800" dirty="0">
              <a:effectLst/>
              <a:ea typeface="Times New Roman" panose="02020603050405020304" pitchFamily="18" charset="0"/>
            </a:endParaRPr>
          </a:p>
          <a:p>
            <a:pPr algn="ctr">
              <a:lnSpc>
                <a:spcPct val="115000"/>
              </a:lnSpc>
            </a:pPr>
            <a:r>
              <a:rPr lang="ar-JO" sz="2800" dirty="0">
                <a:effectLst/>
                <a:ea typeface="Times New Roman" panose="02020603050405020304" pitchFamily="18" charset="0"/>
              </a:rPr>
              <a:t>هوذا أجرة الفعلة الذين حصدوا حقولكم، المبخوسة منكم تصرخ، وصياح الحصادين قد دخل إلى أذني </a:t>
            </a:r>
            <a:r>
              <a:rPr lang="ar-JO" sz="2800" u="sng" dirty="0">
                <a:effectLst/>
                <a:ea typeface="Times New Roman" panose="02020603050405020304" pitchFamily="18" charset="0"/>
              </a:rPr>
              <a:t>رب الجنود</a:t>
            </a:r>
            <a:r>
              <a:rPr lang="ar-JO" sz="2800" dirty="0">
                <a:effectLst/>
                <a:ea typeface="Times New Roman" panose="02020603050405020304" pitchFamily="18" charset="0"/>
              </a:rPr>
              <a:t>.</a:t>
            </a:r>
            <a:endParaRPr lang="en-SG" sz="2800" dirty="0">
              <a:effectLst/>
              <a:ea typeface="Times New Roman" panose="02020603050405020304" pitchFamily="18" charset="0"/>
            </a:endParaRPr>
          </a:p>
        </p:txBody>
      </p:sp>
    </p:spTree>
    <p:extLst>
      <p:ext uri="{BB962C8B-B14F-4D97-AF65-F5344CB8AC3E}">
        <p14:creationId xmlns:p14="http://schemas.microsoft.com/office/powerpoint/2010/main" val="122359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67EBC-AA28-443B-3E3E-41CA9500084E}"/>
              </a:ext>
            </a:extLst>
          </p:cNvPr>
          <p:cNvSpPr/>
          <p:nvPr/>
        </p:nvSpPr>
        <p:spPr>
          <a:xfrm>
            <a:off x="0" y="10160"/>
            <a:ext cx="12192000" cy="685800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10CE28-FFF9-2B59-E709-DB5CDFED22C4}"/>
              </a:ext>
            </a:extLst>
          </p:cNvPr>
          <p:cNvSpPr txBox="1"/>
          <p:nvPr/>
        </p:nvSpPr>
        <p:spPr>
          <a:xfrm>
            <a:off x="1224280" y="688000"/>
            <a:ext cx="9743440" cy="3367076"/>
          </a:xfrm>
          <a:prstGeom prst="rect">
            <a:avLst/>
          </a:prstGeom>
          <a:noFill/>
        </p:spPr>
        <p:txBody>
          <a:bodyPr wrap="square">
            <a:spAutoFit/>
          </a:bodyPr>
          <a:lstStyle/>
          <a:p>
            <a:pPr algn="ctr">
              <a:lnSpc>
                <a:spcPct val="115000"/>
              </a:lnSpc>
              <a:spcBef>
                <a:spcPts val="1200"/>
              </a:spcBef>
            </a:pPr>
            <a:r>
              <a:rPr lang="ar-JO" sz="2800" b="1" dirty="0">
                <a:solidFill>
                  <a:srgbClr val="000000"/>
                </a:solidFill>
                <a:effectLst/>
                <a:latin typeface="Arial" panose="020B0604020202020204" pitchFamily="34" charset="0"/>
                <a:ea typeface="Arial Unicode MS"/>
                <a:cs typeface="Arial" panose="020B0604020202020204" pitchFamily="34" charset="0"/>
              </a:rPr>
              <a:t>عبرانيين 1: 14</a:t>
            </a:r>
            <a:endParaRPr lang="en-SG"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dirty="0">
                <a:solidFill>
                  <a:srgbClr val="000000"/>
                </a:solidFill>
                <a:effectLst/>
                <a:latin typeface="Arial" panose="020B0604020202020204" pitchFamily="34" charset="0"/>
                <a:ea typeface="Arial Unicode MS"/>
                <a:cs typeface="Arial" panose="020B0604020202020204" pitchFamily="34" charset="0"/>
              </a:rPr>
              <a:t>أليس جميعهم أرواحاً خادمة مرسلة للخدمة لأجل العتيدين أن يرثوا الخلاص</a:t>
            </a:r>
            <a:endParaRPr lang="en-SG"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endParaRPr lang="en-SG"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رؤيا 22: 8-9</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effectLst/>
                <a:latin typeface="Arial" panose="020B0604020202020204" pitchFamily="34" charset="0"/>
                <a:ea typeface="Times New Roman" panose="02020603050405020304" pitchFamily="18" charset="0"/>
                <a:cs typeface="Arial" panose="020B0604020202020204" pitchFamily="34" charset="0"/>
              </a:rPr>
              <a:t>8 وأنا يوحنا الذي كان ينظر ويسمع هذا. وحين سمعت ونظرت، خررت لأسجد أمام رجلي الملاك الذي كان يريني هذا 9 فقال لي: انظر لا تفعل! لأني عبد معك ومع إخوتك الأنبياء، والذين يحفظون أقوال هذا الكتاب. اسجد لله!</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1814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6FFBCF-2885-BD9D-BEEA-52B2E750165F}"/>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4C7C9725-CD87-0266-D626-242ED015AA96}"/>
              </a:ext>
            </a:extLst>
          </p:cNvPr>
          <p:cNvSpPr txBox="1"/>
          <p:nvPr/>
        </p:nvSpPr>
        <p:spPr>
          <a:xfrm>
            <a:off x="3045460" y="729218"/>
            <a:ext cx="6101080" cy="622799"/>
          </a:xfrm>
          <a:prstGeom prst="rect">
            <a:avLst/>
          </a:prstGeom>
          <a:noFill/>
          <a:ln>
            <a:solidFill>
              <a:srgbClr val="FF0000"/>
            </a:solidFill>
          </a:ln>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ar-JO" sz="32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Arial" panose="020B0604020202020204" pitchFamily="34" charset="0"/>
              </a:rPr>
              <a:t>نظرة ثاقبة على الحرب الروحية</a:t>
            </a:r>
            <a:endParaRPr kumimoji="0" lang="en-SG"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6" name="TextBox 5">
            <a:extLst>
              <a:ext uri="{FF2B5EF4-FFF2-40B4-BE49-F238E27FC236}">
                <a16:creationId xmlns:a16="http://schemas.microsoft.com/office/drawing/2014/main" id="{FAA78581-7373-86A9-25FF-C5F52175A4C8}"/>
              </a:ext>
            </a:extLst>
          </p:cNvPr>
          <p:cNvSpPr txBox="1"/>
          <p:nvPr/>
        </p:nvSpPr>
        <p:spPr>
          <a:xfrm>
            <a:off x="601980" y="1827235"/>
            <a:ext cx="10096500" cy="547650"/>
          </a:xfrm>
          <a:prstGeom prst="rect">
            <a:avLst/>
          </a:prstGeom>
          <a:noFill/>
        </p:spPr>
        <p:txBody>
          <a:bodyPr wrap="square">
            <a:spAutoFit/>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kumimoji="0" lang="ar-JO"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Arial" panose="020B0604020202020204" pitchFamily="34" charset="0"/>
              </a:rPr>
              <a:t>الملائكة كائنات روحية منظمة خُلقت لخدمة الله وشعب الله</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TextBox 4">
            <a:extLst>
              <a:ext uri="{FF2B5EF4-FFF2-40B4-BE49-F238E27FC236}">
                <a16:creationId xmlns:a16="http://schemas.microsoft.com/office/drawing/2014/main" id="{D7466382-4CDF-9ABE-CD89-919DBD264900}"/>
              </a:ext>
            </a:extLst>
          </p:cNvPr>
          <p:cNvSpPr txBox="1"/>
          <p:nvPr/>
        </p:nvSpPr>
        <p:spPr>
          <a:xfrm>
            <a:off x="601980" y="3140424"/>
            <a:ext cx="10096500" cy="547650"/>
          </a:xfrm>
          <a:prstGeom prst="rect">
            <a:avLst/>
          </a:prstGeom>
          <a:noFill/>
        </p:spPr>
        <p:txBody>
          <a:bodyPr wrap="square">
            <a:spAutoFit/>
          </a:bodyPr>
          <a:lstStyle/>
          <a:p>
            <a:pPr algn="r" rtl="1">
              <a:lnSpc>
                <a:spcPct val="115000"/>
              </a:lnSpc>
            </a:pPr>
            <a:r>
              <a:rPr lang="ar-JO" sz="2800" dirty="0">
                <a:solidFill>
                  <a:schemeClr val="bg1"/>
                </a:solidFill>
                <a:latin typeface="Calibri" panose="020F0502020204030204" pitchFamily="34" charset="0"/>
                <a:ea typeface="Times New Roman" panose="02020603050405020304" pitchFamily="18" charset="0"/>
              </a:rPr>
              <a:t>الشياطين هم ملائكة متمردون منظمون يتبعون الشيطان لتضليل وتدمير النفوس البشرية</a:t>
            </a:r>
            <a:endParaRPr lang="en-SG" sz="3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465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867EBC-AA28-443B-3E3E-41CA9500084E}"/>
              </a:ext>
            </a:extLst>
          </p:cNvPr>
          <p:cNvSpPr/>
          <p:nvPr/>
        </p:nvSpPr>
        <p:spPr>
          <a:xfrm>
            <a:off x="0" y="10160"/>
            <a:ext cx="12192000" cy="6858000"/>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C10CE28-FFF9-2B59-E709-DB5CDFED22C4}"/>
              </a:ext>
            </a:extLst>
          </p:cNvPr>
          <p:cNvSpPr txBox="1"/>
          <p:nvPr/>
        </p:nvSpPr>
        <p:spPr>
          <a:xfrm>
            <a:off x="1224280" y="688000"/>
            <a:ext cx="9743440" cy="3000821"/>
          </a:xfrm>
          <a:prstGeom prst="rect">
            <a:avLst/>
          </a:prstGeom>
          <a:noFill/>
        </p:spPr>
        <p:txBody>
          <a:bodyPr wrap="square">
            <a:spAutoFit/>
          </a:bodyPr>
          <a:lstStyle/>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أفسس 6: 12</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pPr>
            <a:r>
              <a:rPr lang="ar-JO" sz="2800" dirty="0">
                <a:solidFill>
                  <a:srgbClr val="000000"/>
                </a:solidFill>
                <a:effectLst/>
                <a:latin typeface="Arial" panose="020B0604020202020204" pitchFamily="34" charset="0"/>
                <a:ea typeface="Arial Unicode MS"/>
                <a:cs typeface="Arial" panose="020B0604020202020204" pitchFamily="34" charset="0"/>
              </a:rPr>
              <a:t>فإن مصارعتنا ليست مع دم ولحم، بل مع الرؤساء، مع السلاطين، مع ولاة العالم على ظلمة هذا الدهر، مع أجناد الشر الروحية في السماويات.</a:t>
            </a:r>
            <a:endParaRPr lang="en-US"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endParaRPr lang="en-SG" sz="2800" dirty="0">
              <a:solidFill>
                <a:srgbClr val="000000"/>
              </a:solidFill>
              <a:effectLst/>
              <a:latin typeface="Arial" panose="020B0604020202020204" pitchFamily="34" charset="0"/>
              <a:ea typeface="Arial Unicode MS"/>
              <a:cs typeface="Arial" panose="020B0604020202020204" pitchFamily="34" charset="0"/>
            </a:endParaRPr>
          </a:p>
          <a:p>
            <a:pPr algn="ctr">
              <a:lnSpc>
                <a:spcPct val="115000"/>
              </a:lnSpc>
            </a:pPr>
            <a:r>
              <a:rPr lang="ar-JO"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يوحنا 12: 31</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a:p>
            <a:pPr algn="ctr"/>
            <a:r>
              <a:rPr lang="ar-JO" sz="2800" dirty="0">
                <a:effectLst/>
                <a:latin typeface="Arial" panose="020B0604020202020204" pitchFamily="34" charset="0"/>
                <a:ea typeface="Times New Roman" panose="02020603050405020304" pitchFamily="18" charset="0"/>
                <a:cs typeface="Arial" panose="020B0604020202020204" pitchFamily="34" charset="0"/>
              </a:rPr>
              <a:t>الآن دينونة هذا العالم. الآن يطرح رئيس هذا العالم خارجاً.</a:t>
            </a:r>
            <a:endParaRPr lang="en-SG"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471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1002</Words>
  <Application>Microsoft Macintosh PowerPoint</Application>
  <PresentationFormat>Widescreen</PresentationFormat>
  <Paragraphs>92</Paragraphs>
  <Slides>23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ＭＳ Ｐゴシック</vt:lpstr>
      <vt:lpstr>Arial</vt:lpstr>
      <vt:lpstr>Calibri</vt:lpstr>
      <vt:lpstr>Calibri Light</vt:lpstr>
      <vt:lpstr>Symbol</vt:lpstr>
      <vt:lpstr>Times New Roman</vt:lpstr>
      <vt:lpstr>Wingdings</vt:lpstr>
      <vt:lpstr>Office Theme</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رابط وعظ العهد القديم على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Rick Griffith</cp:lastModifiedBy>
  <cp:revision>5</cp:revision>
  <dcterms:created xsi:type="dcterms:W3CDTF">2023-04-13T08:57:33Z</dcterms:created>
  <dcterms:modified xsi:type="dcterms:W3CDTF">2024-06-15T04:17:32Z</dcterms:modified>
</cp:coreProperties>
</file>