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  <p:sldMasterId id="2147483812" r:id="rId2"/>
    <p:sldMasterId id="2147484156" r:id="rId3"/>
    <p:sldMasterId id="2147485157" r:id="rId4"/>
    <p:sldMasterId id="2147485169" r:id="rId5"/>
    <p:sldMasterId id="2147485183" r:id="rId6"/>
    <p:sldMasterId id="2147485195" r:id="rId7"/>
    <p:sldMasterId id="2147485208" r:id="rId8"/>
  </p:sldMasterIdLst>
  <p:notesMasterIdLst>
    <p:notesMasterId r:id="rId52"/>
  </p:notesMasterIdLst>
  <p:sldIdLst>
    <p:sldId id="4666" r:id="rId9"/>
    <p:sldId id="4672" r:id="rId10"/>
    <p:sldId id="433" r:id="rId11"/>
    <p:sldId id="432" r:id="rId12"/>
    <p:sldId id="586" r:id="rId13"/>
    <p:sldId id="4082" r:id="rId14"/>
    <p:sldId id="4677" r:id="rId15"/>
    <p:sldId id="4678" r:id="rId16"/>
    <p:sldId id="4084" r:id="rId17"/>
    <p:sldId id="4085" r:id="rId18"/>
    <p:sldId id="4679" r:id="rId19"/>
    <p:sldId id="4088" r:id="rId20"/>
    <p:sldId id="4089" r:id="rId21"/>
    <p:sldId id="4090" r:id="rId22"/>
    <p:sldId id="4680" r:id="rId23"/>
    <p:sldId id="4095" r:id="rId24"/>
    <p:sldId id="4091" r:id="rId25"/>
    <p:sldId id="4093" r:id="rId26"/>
    <p:sldId id="4094" r:id="rId27"/>
    <p:sldId id="4673" r:id="rId28"/>
    <p:sldId id="4668" r:id="rId29"/>
    <p:sldId id="4096" r:id="rId30"/>
    <p:sldId id="4097" r:id="rId31"/>
    <p:sldId id="4098" r:id="rId32"/>
    <p:sldId id="4682" r:id="rId33"/>
    <p:sldId id="4099" r:id="rId34"/>
    <p:sldId id="4683" r:id="rId35"/>
    <p:sldId id="434" r:id="rId36"/>
    <p:sldId id="4681" r:id="rId37"/>
    <p:sldId id="4092" r:id="rId38"/>
    <p:sldId id="4684" r:id="rId39"/>
    <p:sldId id="4101" r:id="rId40"/>
    <p:sldId id="4690" r:id="rId41"/>
    <p:sldId id="4687" r:id="rId42"/>
    <p:sldId id="4102" r:id="rId43"/>
    <p:sldId id="4676" r:id="rId44"/>
    <p:sldId id="498" r:id="rId45"/>
    <p:sldId id="4689" r:id="rId46"/>
    <p:sldId id="4688" r:id="rId47"/>
    <p:sldId id="1154" r:id="rId48"/>
    <p:sldId id="1153" r:id="rId49"/>
    <p:sldId id="1032" r:id="rId50"/>
    <p:sldId id="403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270633E-AFC0-9140-BCC7-581FB6DE7D37}">
          <p14:sldIdLst>
            <p14:sldId id="4666"/>
            <p14:sldId id="4672"/>
            <p14:sldId id="433"/>
            <p14:sldId id="432"/>
            <p14:sldId id="586"/>
            <p14:sldId id="4082"/>
            <p14:sldId id="4677"/>
            <p14:sldId id="4678"/>
            <p14:sldId id="4084"/>
            <p14:sldId id="4085"/>
            <p14:sldId id="4679"/>
            <p14:sldId id="4088"/>
            <p14:sldId id="4089"/>
            <p14:sldId id="4090"/>
            <p14:sldId id="4680"/>
            <p14:sldId id="4095"/>
            <p14:sldId id="4091"/>
            <p14:sldId id="4093"/>
            <p14:sldId id="4094"/>
            <p14:sldId id="4673"/>
            <p14:sldId id="4668"/>
          </p14:sldIdLst>
        </p14:section>
        <p14:section name="Chapters" id="{F3827B83-7743-9346-8DB3-40B49F818B13}">
          <p14:sldIdLst>
            <p14:sldId id="4096"/>
            <p14:sldId id="4097"/>
            <p14:sldId id="4098"/>
            <p14:sldId id="4682"/>
            <p14:sldId id="4099"/>
            <p14:sldId id="4683"/>
            <p14:sldId id="434"/>
            <p14:sldId id="4681"/>
            <p14:sldId id="4092"/>
            <p14:sldId id="4684"/>
            <p14:sldId id="4101"/>
            <p14:sldId id="4690"/>
            <p14:sldId id="4687"/>
            <p14:sldId id="4102"/>
          </p14:sldIdLst>
        </p14:section>
        <p14:section name="Conclusion" id="{B52C2D64-C283-7F47-98AB-626FF4D9110F}">
          <p14:sldIdLst>
            <p14:sldId id="4676"/>
            <p14:sldId id="498"/>
            <p14:sldId id="4689"/>
            <p14:sldId id="4688"/>
            <p14:sldId id="1154"/>
            <p14:sldId id="1153"/>
            <p14:sldId id="1032"/>
            <p14:sldId id="40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Griffith" initials="RG" lastIdx="4" clrIdx="0">
    <p:extLst>
      <p:ext uri="{19B8F6BF-5375-455C-9EA6-DF929625EA0E}">
        <p15:presenceInfo xmlns:p15="http://schemas.microsoft.com/office/powerpoint/2012/main" userId="f576ce4fe3033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1315"/>
    <a:srgbClr val="AFAEAF"/>
    <a:srgbClr val="FFFFFF"/>
    <a:srgbClr val="983225"/>
    <a:srgbClr val="B0AFB0"/>
    <a:srgbClr val="AEAEAE"/>
    <a:srgbClr val="A8A9AA"/>
    <a:srgbClr val="939395"/>
    <a:srgbClr val="C3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1" autoAdjust="0"/>
    <p:restoredTop sz="76368" autoAdjust="0"/>
  </p:normalViewPr>
  <p:slideViewPr>
    <p:cSldViewPr snapToGrid="0" snapToObjects="1">
      <p:cViewPr varScale="1">
        <p:scale>
          <a:sx n="117" d="100"/>
          <a:sy n="117" d="100"/>
        </p:scale>
        <p:origin x="1064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raised the question of who had the greater power—Pharaoh or Yahweh, the Lord of the Hebrews.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8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even abused his power by commanding the Hebrew midwives to kill the baby Hebrew boys.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the mother of Moses “obeyed” Pharaoh’s command and gently tossed Moses into the Nile!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2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1C919-FA35-4C47-A6AC-3EC1C79C781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God worked amazingly so Pharaoh’s own daughter found the baby Moses.</a:t>
            </a:r>
            <a:endParaRPr lang="zh-CN" altLang="en-US" dirty="0">
              <a:latin typeface="Times New Roman" charset="0"/>
            </a:endParaRPr>
          </a:p>
          <a:p>
            <a:pPr eaLnBrk="1" hangingPunct="1"/>
            <a:endParaRPr lang="zh-CN" alt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 even used Miriam—the older sister of Moses—to pay the mother of Moses to nurse him!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7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2A8C3-979B-7241-95A5-A31B4B83A1D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7 notes that Pharaoh’s daughter raised Moses as if he were her own son!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4D4A-D014-5546-B888-1D42E5BB355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7 notes that Pharaoh’s daughter raised Moses as if he were her own son!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D54D2-BFAC-3C4A-B066-DC54974BE4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Exodus 3, we find Moses far away in Midian, traveling to Mount Sinai with his sheep.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• How can you follow God's calling?</a:t>
            </a:r>
          </a:p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in Exodus 3–4, we will first see God’s role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and then our role regarding God’s call on our lives. 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summarize Exodus 3–4 in two principles relating to (1) God’s calling and (2) our response.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</a:rPr>
              <a:t>We are all used to ignoring spam calls, but what if God calls us?</a:t>
            </a:r>
          </a:p>
        </p:txBody>
      </p:sp>
    </p:spTree>
    <p:extLst>
      <p:ext uri="{BB962C8B-B14F-4D97-AF65-F5344CB8AC3E}">
        <p14:creationId xmlns:p14="http://schemas.microsoft.com/office/powerpoint/2010/main" val="335244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(How does the LORD convince us to respond to Him? It starts when…)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77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3A59E-F1B0-8A46-AE3E-4D23B5DD7C3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called Moses to lead all Israel out of Egypt (3:1-10).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Moses gave excuses instead of obeying God’s call (3:11–4:17).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0">
                <a:latin typeface="Times New Roman" charset="0"/>
              </a:rPr>
              <a:t>• 1. "Who am I?" </a:t>
            </a:r>
          </a:p>
          <a:p>
            <a:pPr eaLnBrk="1" hangingPunct="1"/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not a relevant question</a:t>
            </a:r>
            <a:r>
              <a:rPr lang="en-US" altLang="zh-CN" b="0">
                <a:latin typeface="Times New Roman" charset="0"/>
              </a:rPr>
              <a:t>, but Moses asked 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could have focused on Moses, "You are my chosen servant with the perfect balance of 40 years in Egypt and 40 in the wilderness."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</a:t>
            </a: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answered, “I will be with you. And this is your sign that I am the one who has sent you: When you have brought the people out of Egypt, you will worship God at this very mountain” (3:12).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60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didn't accept this excuse of who Moses was.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• 2. So Moses then questioned who God was!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this wasn't any better an excuse.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• </a:t>
            </a:r>
            <a:r>
              <a:rPr lang="mr-IN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God replied to Moses, </a:t>
            </a:r>
            <a:r>
              <a:rPr lang="fr-FR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Who </a:t>
            </a:r>
            <a:b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. Say this to the people of Israel: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has sent me to you</a:t>
            </a:r>
            <a:r>
              <a:rPr lang="fr-FR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mr-IN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(Exodus 3:14 </a:t>
            </a:r>
            <a:r>
              <a:rPr lang="en-US" altLang="ja-JP" sz="1050" b="0" dirty="0">
                <a:solidFill>
                  <a:srgbClr val="FFFFFF"/>
                </a:solidFill>
                <a:latin typeface="Arial" charset="0"/>
                <a:cs typeface="Arial" charset="0"/>
              </a:rPr>
              <a:t>NLT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3. "What if they do not believe me?" is essentially, "What if I fail?"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05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solidFill>
                  <a:srgbClr val="006699"/>
                </a:solidFill>
                <a:effectLst/>
                <a:latin typeface="Helvetica Neue" panose="02000503000000020004" pitchFamily="2" charset="0"/>
              </a:rPr>
              <a:t>Ex. 4:10</a:t>
            </a:r>
            <a:r>
              <a:rPr lang="en-US" b="0">
                <a:effectLst/>
                <a:latin typeface="Lucida Grande" panose="020B0600040502020204" pitchFamily="34" charset="0"/>
              </a:rPr>
              <a:t>    But Moses pleaded with the LORD, “O Lord, I’m not very good with words. I never have been, and I’m not now, even though you have spoken to me. I get tongue-tied, and my words get tangled.”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like saying, “But God, I need a translator!”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1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88BC7-7B7D-664A-8C51-989D7813C3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self-perception was poor, but Stephen in Acts 7 notes, “Moses was educated in all the wisdom of the Egyptians and was powerful in speech and action."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Ex. 4:13 But Moses again pleaded, “Lord, please! Send anyone else.”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like saying, “Here am I, Lord! But please, send Aaron!”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9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calling believers today to obey him. If he has called you to serve him, raise your hand.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Do you want to follow God’s calling for your life?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 of us want to obey the Lord?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Raise your hand again if that includes you.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Good. Willingness is the first step.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D1D2D-3351-F749-ABA5-718CEC1290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God's role—to call 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our role?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should we respond to God’s calling?</a:t>
            </a:r>
            <a:r>
              <a:rPr lang="en-US">
                <a:effectLst/>
              </a:rPr>
              <a:t> 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4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462C6-9742-6D4A-8D78-17548D9B39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007BA-A8FC-5C4A-AC65-80C0B4D3D50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Moses’ life had three distinct periods that helped him see God’s sufficiency.</a:t>
            </a:r>
            <a:endParaRPr lang="en-US">
              <a:effectLst/>
            </a:endParaRPr>
          </a:p>
          <a:p>
            <a:pPr eaLnBrk="1" hangingPunct="1"/>
            <a:r>
              <a:rPr lang="en-US" altLang="zh-CN">
                <a:latin typeface="Times New Roman" charset="0"/>
              </a:rPr>
              <a:t>• To lead Israel, God gifted Moses with a typical lifetime in his era to understand palace life, undoubtedly including speaking Egyptian.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Yet that would not prepare him to lead two million Israelites in the desert, so God gave Moses another typical lifetime leading sheep in the wilderness.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God promised that Moses would return to Mount Sinai, so he invested his final 40-year period to lead people wandering in the desert, which was far more complex than leading sheep.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Moses spent the perfect balance of 40 years in the palace and 40 years in the desert, beginning at age 80 when he began his life's most arduous calling.</a:t>
            </a:r>
          </a:p>
          <a:p>
            <a:pPr eaLnBrk="1" hangingPunct="1"/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Now, back to the question of </a:t>
            </a:r>
            <a:r>
              <a:rPr lang="en-US" i="1">
                <a:cs typeface="ＭＳ Ｐゴシック" charset="0"/>
              </a:rPr>
              <a:t>how to obey.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17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CBA7A1-9304-A34E-A480-9AFB013428C0}" type="slidenum">
              <a:rPr lang="zh-CN" altLang="en-US" sz="1200">
                <a:solidFill>
                  <a:prstClr val="black"/>
                </a:solidFill>
              </a:rPr>
              <a:pPr/>
              <a:t>37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Arial" charset="0"/>
                <a:cs typeface="Arial" charset="0"/>
              </a:rPr>
              <a:t>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servant who understands his own inadequacy will show 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sufficiency </a:t>
            </a:r>
            <a:br>
              <a:rPr lang="en-US" sz="1200" kern="0" dirty="0">
                <a:latin typeface="Arial" charset="0"/>
                <a:cs typeface="Arial" charset="0"/>
              </a:rPr>
            </a:br>
            <a:r>
              <a:rPr lang="en-US" sz="1100" kern="0" dirty="0">
                <a:latin typeface="Arial" charset="0"/>
                <a:cs typeface="Arial" charset="0"/>
              </a:rPr>
              <a:t>(Exodus 3–4 restated).</a:t>
            </a:r>
            <a:endParaRPr lang="en-US" sz="14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462C6-9742-6D4A-8D78-17548D9B39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50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Witness at Hayward High School—but my parents opposed it.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in Barnabas Brothers—but I knew only one more week of the Bible than them.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evangelist in Crossroads—but I had never preached before.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at DTS—but it took me much more time to learn than it did others.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Pastor at Grace Fellowship—but the people were 75% divorced with many issues.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Singapore Bible College—but I never fit the academic mold as an author.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planter at ICS—but I had never had a child in primary school before.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planter at CIC—but I had too little time and no idea how to start a church.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JETS—but I started teaching five days after arrival and have little capacity to learn Arabic.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Dean at JETS—but I am closest to retirement and know Arabic the least of anyone at JETS. </a:t>
            </a:r>
          </a:p>
        </p:txBody>
      </p:sp>
    </p:spTree>
    <p:extLst>
      <p:ext uri="{BB962C8B-B14F-4D97-AF65-F5344CB8AC3E}">
        <p14:creationId xmlns:p14="http://schemas.microsoft.com/office/powerpoint/2010/main" val="3841317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cs typeface="ＭＳ Ｐゴシック" charset="0"/>
              </a:rPr>
              <a:t>Now the question is </a:t>
            </a:r>
            <a:r>
              <a:rPr lang="en-US" i="1" dirty="0">
                <a:cs typeface="ＭＳ Ｐゴシック" charset="0"/>
              </a:rPr>
              <a:t>how to obey.</a:t>
            </a: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OP Arabic OT Preaching</a:t>
            </a:r>
          </a:p>
        </p:txBody>
      </p:sp>
    </p:spTree>
    <p:extLst>
      <p:ext uri="{BB962C8B-B14F-4D97-AF65-F5344CB8AC3E}">
        <p14:creationId xmlns:p14="http://schemas.microsoft.com/office/powerpoint/2010/main" val="1188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FC2D8E-6BBF-A84C-A684-80F61EF7A2B6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Exodus 1–2 shows how God prepared the scene to call his servant Moses</a:t>
            </a:r>
            <a:r>
              <a:rPr lang="en-US">
                <a:effectLst/>
              </a:rPr>
              <a:t> in Exodus 3–4.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B7E20-556C-914E-81C1-56208CD008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Sphinx and the Great Pyramid still visible today remind us of Egypt’s great power.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contrast, Egyptians despised Israelites for being shepherds.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2A45A-1CAD-074E-976A-214CEC2575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was viewed as the ultimate power.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0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0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4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16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994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3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9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10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3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396028A-E68B-AC46-88B8-7F3DC9E0918E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688B77C-3DE9-514B-9B83-6A79626DE5A7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C0081B6-69C5-6B4C-BCA1-445CC8BCD3B8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9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6267522-C44E-E94B-8317-505AFBC9150C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5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C40E04-9084-2A4C-A231-F24D797B277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14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42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07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1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8471418-BC75-694D-9919-DEBC4E53F4E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2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D2F988E-9414-5A4D-926D-7C61A7DCDFF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E6C7165-6B16-AC43-935E-83670B065C3B}" type="slidenum"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4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06D5BF7-B2CD-2745-9211-C6B18DEB32C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5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1159E9B-65F6-EE44-8197-22BC723FD7D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8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12A509C-1FD8-C340-945D-F484F85253F5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1FB22D-81DE-E649-9472-2B7AD2F9DA94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4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C6E5ACD-BD47-764C-A0D8-55D787A46B1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7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en-US" altLang="zh-CN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87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1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96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577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323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34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046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13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81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73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103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781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64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6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5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2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7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3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639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9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2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AD5581-AABA-1A4D-B3F3-F0CFB5F396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88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5EAC4BD-F32D-D849-9529-81AF48F8E6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07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4A15291-1B79-9848-83B1-CEB2D66DF0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4F915A0-A46E-0947-9F79-64D1FAD6A57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9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8A3DB5-9CF4-DD43-AFB3-7470F489FE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1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567B14B8-BA56-F948-9084-B337A36825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0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8F25A4E-CABA-CB4D-ADBC-39689D520ED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85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AEDE246-E706-244D-8971-79A1FCC360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8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AFA1237-4D45-ED46-B570-EAF8A38231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2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F8CDB32-17B1-1B47-8E90-2F0ACB2C09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18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2D32E8F-AD95-9A45-A1DE-9E49789BCF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3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564956"/>
      </p:ext>
    </p:extLst>
  </p:cSld>
  <p:clrMapOvr>
    <a:masterClrMapping/>
  </p:clrMapOvr>
  <p:transition>
    <p:wheel spokes="0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98871"/>
      </p:ext>
    </p:extLst>
  </p:cSld>
  <p:clrMapOvr>
    <a:masterClrMapping/>
  </p:clrMapOvr>
  <p:transition>
    <p:wheel spokes="0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294898"/>
      </p:ext>
    </p:extLst>
  </p:cSld>
  <p:clrMapOvr>
    <a:masterClrMapping/>
  </p:clrMapOvr>
  <p:transition>
    <p:wheel spokes="0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587788"/>
      </p:ext>
    </p:extLst>
  </p:cSld>
  <p:clrMapOvr>
    <a:masterClrMapping/>
  </p:clrMapOvr>
  <p:transition>
    <p:wheel spokes="0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667916"/>
      </p:ext>
    </p:extLst>
  </p:cSld>
  <p:clrMapOvr>
    <a:masterClrMapping/>
  </p:clrMapOvr>
  <p:transition>
    <p:wheel spokes="0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469497"/>
      </p:ext>
    </p:extLst>
  </p:cSld>
  <p:clrMapOvr>
    <a:masterClrMapping/>
  </p:clrMapOvr>
  <p:transition>
    <p:wheel spokes="0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60455"/>
      </p:ext>
    </p:extLst>
  </p:cSld>
  <p:clrMapOvr>
    <a:masterClrMapping/>
  </p:clrMapOvr>
  <p:transition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4329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63032"/>
      </p:ext>
    </p:extLst>
  </p:cSld>
  <p:clrMapOvr>
    <a:masterClrMapping/>
  </p:clrMapOvr>
  <p:transition>
    <p:wheel spokes="0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14275"/>
      </p:ext>
    </p:extLst>
  </p:cSld>
  <p:clrMapOvr>
    <a:masterClrMapping/>
  </p:clrMapOvr>
  <p:transition>
    <p:wheel spokes="0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404292"/>
      </p:ext>
    </p:extLst>
  </p:cSld>
  <p:clrMapOvr>
    <a:masterClrMapping/>
  </p:clrMapOvr>
  <p:transition>
    <p:wheel spokes="0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93908"/>
      </p:ext>
    </p:extLst>
  </p:cSld>
  <p:clrMapOvr>
    <a:masterClrMapping/>
  </p:clrMapOvr>
  <p:transition>
    <p:wheel spokes="0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6C58-4FE8-CC42-831C-892DDF6E6D1D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0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0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6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1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14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51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5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14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0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11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57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089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40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2407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4406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3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4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5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6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7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8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9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0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1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2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3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4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5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6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7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8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9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0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1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2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3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4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2408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2409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0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1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14691" name="Text Box 32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Text Box 33"/>
          <p:cNvSpPr txBox="1">
            <a:spLocks noChangeArrowheads="1"/>
          </p:cNvSpPr>
          <p:nvPr userDrawn="1"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344098" name="Rectangle 34"/>
          <p:cNvSpPr>
            <a:spLocks noChangeArrowheads="1"/>
          </p:cNvSpPr>
          <p:nvPr userDrawn="1"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7.5.03b.</a:t>
            </a:r>
          </a:p>
        </p:txBody>
      </p:sp>
    </p:spTree>
    <p:extLst>
      <p:ext uri="{BB962C8B-B14F-4D97-AF65-F5344CB8AC3E}">
        <p14:creationId xmlns:p14="http://schemas.microsoft.com/office/powerpoint/2010/main" val="2481111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  <p:sldLayoutId id="2147485207" r:id="rId12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6C054151-A446-FCBC-390F-45E2274A0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566" y="1859553"/>
            <a:ext cx="9144000" cy="14111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/>
            <a:r>
              <a:rPr kumimoji="0" lang="ar-JO" sz="8000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عندما يدعو الله</a:t>
            </a:r>
            <a:endParaRPr kumimoji="0" lang="en-US" sz="11500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AA65712-8CA7-664F-9C97-DA443B33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" y="3417031"/>
            <a:ext cx="9223022" cy="9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r>
              <a:rPr lang="ar-JO" sz="5400" dirty="0">
                <a:latin typeface="Arial" panose="020B0604020202020204" pitchFamily="34" charset="0"/>
                <a:cs typeface="Arial" panose="020B0604020202020204" pitchFamily="34" charset="0"/>
              </a:rPr>
              <a:t>خروج ٣- ٤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700620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Exod 1 Pharao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ar-JO" dirty="0">
                <a:cs typeface="Arial" panose="020B0604020202020204" pitchFamily="34" charset="0"/>
              </a:rPr>
              <a:t>السلطة "المطلقة"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0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exodramses-b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cs typeface="Arial" panose="020B0604020202020204" pitchFamily="34" charset="0"/>
              </a:rPr>
              <a:t>من لديه قوّة أكبر –</a:t>
            </a:r>
            <a:br>
              <a:rPr lang="ar-JO" dirty="0">
                <a:cs typeface="Arial" panose="020B0604020202020204" pitchFamily="34" charset="0"/>
              </a:rPr>
            </a:br>
            <a:r>
              <a:rPr lang="ar-JO" dirty="0">
                <a:cs typeface="Arial" panose="020B0604020202020204" pitchFamily="34" charset="0"/>
              </a:rPr>
              <a:t>فرعون أم يهوه؟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8466" name="Picture 1" descr="Exod 2 Midwi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04800"/>
            <a:ext cx="92757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3200" dirty="0">
                <a:cs typeface="Arial" panose="020B0604020202020204" pitchFamily="34" charset="0"/>
              </a:rPr>
              <a:t>مثول قابلتي العبرانيات أمام فرعون</a:t>
            </a:r>
            <a:br>
              <a:rPr lang="ar-JO" sz="3200" dirty="0">
                <a:cs typeface="Arial" panose="020B0604020202020204" pitchFamily="34" charset="0"/>
              </a:rPr>
            </a:br>
            <a:r>
              <a:rPr lang="ar-JO" sz="3200" dirty="0">
                <a:cs typeface="Arial" panose="020B0604020202020204" pitchFamily="34" charset="0"/>
              </a:rPr>
              <a:t>(خر 1: 15- 22)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0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٢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3200" dirty="0">
                <a:cs typeface="Arial" panose="020B0604020202020204" pitchFamily="34" charset="0"/>
              </a:rPr>
              <a:t>ألقي موسى "في نهر النيل" (خر 1: 22)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19491" name="Picture 4" descr="Exod 2 Moses bas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3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0514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724400" y="5181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422073" y="6003925"/>
            <a:ext cx="55695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الملكة حتشبسوت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</a:rPr>
              <a:t>تشبسوت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9144000" cy="7620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كلمة موسى تشبه الكلمة العبرية للانتشال </a:t>
            </a:r>
            <a:r>
              <a:rPr lang="ar-JO" sz="2800" dirty="0">
                <a:effectLst/>
                <a:cs typeface="ＭＳ Ｐゴシック" charset="0"/>
              </a:rPr>
              <a:t>(2: 10)</a:t>
            </a:r>
            <a:endParaRPr lang="en-US" sz="3600" dirty="0">
              <a:effectLst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778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Picture 1" descr="Exod 2 Miri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208963" cy="1143000"/>
          </a:xfrm>
        </p:spPr>
        <p:txBody>
          <a:bodyPr/>
          <a:lstStyle/>
          <a:p>
            <a:pPr algn="l">
              <a:defRPr/>
            </a:pPr>
            <a:r>
              <a:rPr lang="ar-JO" dirty="0">
                <a:cs typeface="Arial" panose="020B0604020202020204" pitchFamily="34" charset="0"/>
              </a:rPr>
              <a:t>مريم (خر 2: 4) 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2562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004048" y="0"/>
            <a:ext cx="415873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"فِي تِلْكَ الْفَتْرَةِ وُلِدَ مُوسَى. وَكَانَ جَمِيلاً جِدّاً،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فَرَبَّاهُ وَالِدَاهُ فِي بَيْتِهِمَا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ثَلاثَةَ أَشْهُرٍ، وَلَكِنَّهُمَا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اضْطُرَّا أَخِيراً إِلَى التَّخَلِّي عَنْهُ،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فَأَنْقَذَتْهُ ابْنَةُ فِرْعَوْنَ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وَتَبَنَّتْهُ وَرَبَّتْهُ."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3810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rtl="1">
              <a:defRPr/>
            </a:pPr>
            <a:r>
              <a:rPr kumimoji="0" lang="ar-JO" sz="32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أع 7: 20- 21 (ن. د. ج)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682" name="Picture 3" descr="OMSSO03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تحتمس الثالث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365125"/>
            <a:ext cx="3657600" cy="7016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ar-JO" sz="4000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موسى يهرب</a:t>
            </a:r>
            <a:endParaRPr kumimoji="0" lang="en-US" sz="4000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445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ChangeArrowheads="1"/>
          </p:cNvSpPr>
          <p:nvPr/>
        </p:nvSpPr>
        <p:spPr bwMode="auto">
          <a:xfrm>
            <a:off x="6875463" y="0"/>
            <a:ext cx="2268537" cy="68580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9730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9484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5003800" y="399256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34925" y="148431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75463" y="2065338"/>
            <a:ext cx="2376487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موقع</a:t>
            </a:r>
            <a:b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</a:br>
            <a: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مِديان</a:t>
            </a:r>
            <a:endParaRPr kumimoji="0" lang="en-US" sz="4000" dirty="0">
              <a:solidFill>
                <a:srgbClr val="FFFFFF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31750" y="1844675"/>
            <a:ext cx="2732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جاسان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127625" y="4367213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مِديان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2825029" y="3014230"/>
            <a:ext cx="2155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جبل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سيناء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924300" y="-95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كنعان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84213" y="39338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مصر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 rot="5400000">
            <a:off x="-1122362" y="3830637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نهر النيل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8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C651AE37-84C4-7CD2-FFF0-5FCE1371F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517298-8F03-90DB-F913-8F9D67BE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57" y="0"/>
            <a:ext cx="3759719" cy="25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الله يدعو...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003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04492"/>
            <a:ext cx="9108504" cy="296100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ك</a:t>
            </a: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32655"/>
            <a:ext cx="8909212" cy="194162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 لموسى ان بتبع الله؟</a:t>
            </a:r>
            <a:endParaRPr lang="en-US" sz="4800" b="1" kern="0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5169"/>
            <a:ext cx="9144000" cy="66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7B3E7D2-86E0-41EE-9A93-027AC9B4EFD1}"/>
              </a:ext>
            </a:extLst>
          </p:cNvPr>
          <p:cNvSpPr/>
          <p:nvPr/>
        </p:nvSpPr>
        <p:spPr bwMode="auto">
          <a:xfrm flipV="1">
            <a:off x="1337256" y="4060381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2C123F2-6E54-82CF-2202-C9DB3ED5691A}"/>
              </a:ext>
            </a:extLst>
          </p:cNvPr>
          <p:cNvSpPr/>
          <p:nvPr/>
        </p:nvSpPr>
        <p:spPr bwMode="auto">
          <a:xfrm>
            <a:off x="1337256" y="-69450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" y="4973053"/>
            <a:ext cx="9108504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دورنا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78" y="332656"/>
            <a:ext cx="8907025" cy="169244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دور الله</a:t>
            </a:r>
            <a:endParaRPr lang="en-US" sz="60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0009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٣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07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5541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3: 1 – 4: 17)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304800"/>
            <a:ext cx="3810000" cy="120032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العليقة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المشتعلة</a:t>
            </a: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969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0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91849" name="TextBox 9"/>
          <p:cNvSpPr txBox="1">
            <a:spLocks noChangeArrowheads="1"/>
          </p:cNvSpPr>
          <p:nvPr/>
        </p:nvSpPr>
        <p:spPr bwMode="auto">
          <a:xfrm rot="20740319">
            <a:off x="1492098" y="3926768"/>
            <a:ext cx="6539148" cy="2308324"/>
          </a:xfrm>
          <a:prstGeom prst="rect">
            <a:avLst/>
          </a:prstGeom>
          <a:solidFill>
            <a:srgbClr val="020020"/>
          </a:solidFill>
          <a:ln w="57150" cmpd="sng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"فقالَ اللهُ لِموسى: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أنا هوَ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الّذي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َ‌.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هكذا تُجيـبُ بَني إِسرائيلَ: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هوَ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الّذي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هوَ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أرسلَني إليكُم."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خروج 3: 14 (ن. د. ج)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  <p:bldP spid="2918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99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tand in the Power of God | It's Time to Contend - Abundant ...">
            <a:extLst>
              <a:ext uri="{FF2B5EF4-FFF2-40B4-BE49-F238E27FC236}">
                <a16:creationId xmlns:a16="http://schemas.microsoft.com/office/drawing/2014/main" id="{B3158E0F-1670-A707-02B2-06D8BAB2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52" cy="64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4190"/>
            <a:ext cx="9144000" cy="221381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لا يدعو المؤهلين بل يؤهل المدعوين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أنا لستُ موهوبًا (4: 10)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78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3DA5AEA1-8B9A-0461-077D-8E25C3BD2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279132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يدعو الله المؤمنين اليوم إلى طاعته.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F9688-4562-DAD4-BAD4-2CE0A963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077072"/>
            <a:ext cx="9144000" cy="27913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هل تريد أن تتبع دعوة الله لحياتك؟</a:t>
            </a:r>
            <a:endParaRPr lang="en-US" sz="48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2" descr="World Travel 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15938" y="212725"/>
            <a:ext cx="84486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"فَتَثَقَّفَ مُوسَى بِعُلُومِ مِصْرَ كُلِّهَا،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حَتَّى صَارَ مُقْتَدِراً فِي الْقَوْلِ وَالْعَمَلِ."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99840" y="5933123"/>
            <a:ext cx="5191760" cy="769441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ea typeface="ＭＳ Ｐゴシック" pitchFamily="-112" charset="-128"/>
                <a:cs typeface="Arial" panose="020B0604020202020204" pitchFamily="34" charset="0"/>
              </a:rPr>
              <a:t>أع 7: 22 (ن. د. ج)</a:t>
            </a:r>
            <a:endParaRPr kumimoji="0" lang="en-US" dirty="0">
              <a:solidFill>
                <a:schemeClr val="bg1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69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أنا لستُ موهوبًا (4: 10)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76200" y="49371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23925" marR="0" lvl="0" indent="-9239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لا أريد الالتزام (4: 13)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3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51950" cy="2369880"/>
          </a:xfrm>
          <a:solidFill>
            <a:srgbClr val="0000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انتهى الحديث بين الله وموسى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فقط بعد تعيين هارون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كشريكٍ في الخدمة</a:t>
            </a:r>
            <a:br>
              <a:rPr kumimoji="0" lang="en-US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399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774825"/>
            <a:ext cx="9288463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912938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4: 13- 17)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19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35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3999" cy="769441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خادم الله يجب أن يقدم نفسه باعتباره أداة الله</a:t>
            </a:r>
            <a:r>
              <a:rPr kumimoji="0"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4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1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9240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2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0"/>
            <a:ext cx="9252520" cy="1015663"/>
          </a:xfrm>
          <a:gradFill flip="none" rotWithShape="1">
            <a:gsLst>
              <a:gs pos="0">
                <a:srgbClr val="02002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حياة موسى</a:t>
            </a: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285750" y="235585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70104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04800" y="363220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317500" y="4933950"/>
            <a:ext cx="86169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0866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الموقع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7019925" y="2514600"/>
            <a:ext cx="2124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(أكاديمي)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019925" y="3733800"/>
            <a:ext cx="2124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(تعليم ميداني)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831013" y="5037138"/>
            <a:ext cx="24780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البريّة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9911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التواريخ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876800" y="25146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1485 -1525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800600" y="3733800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1485- 1445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876800" y="5037138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1445-1405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2362200" y="18288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المرجع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209800" y="2514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2: 1- 10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362200" y="3733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2: 11- 25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209800" y="5037138"/>
            <a:ext cx="228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3: 1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تث 34: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1524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الفترة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152400" y="2514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أميرًا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190500" y="37338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راعيًا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266700" y="5037138"/>
            <a:ext cx="1828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قائدًا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45720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21336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8305800" y="150813"/>
            <a:ext cx="75247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utoUpdateAnimBg="0"/>
      <p:bldP spid="183307" grpId="0" autoUpdateAnimBg="0"/>
      <p:bldP spid="183308" grpId="0" autoUpdateAnimBg="0"/>
      <p:bldP spid="183310" grpId="0" autoUpdateAnimBg="0"/>
      <p:bldP spid="183311" grpId="0" autoUpdateAnimBg="0"/>
      <p:bldP spid="183312" grpId="0" autoUpdateAnimBg="0"/>
      <p:bldP spid="183314" grpId="0" autoUpdateAnimBg="0"/>
      <p:bldP spid="183315" grpId="0" autoUpdateAnimBg="0"/>
      <p:bldP spid="183316" grpId="0" autoUpdateAnimBg="0"/>
      <p:bldP spid="183318" grpId="0" autoUpdateAnimBg="0"/>
      <p:bldP spid="183319" grpId="0" autoUpdateAnimBg="0"/>
      <p:bldP spid="1833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77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3053"/>
            <a:ext cx="9026769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21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03938"/>
            <a:ext cx="9274176" cy="47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229"/>
            <a:ext cx="9144000" cy="2308324"/>
          </a:xfr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4288" lvl="2" defTabSz="457200"/>
            <a:r>
              <a:rPr lang="ar-JO" sz="7200" b="1" kern="1200" dirty="0">
                <a:solidFill>
                  <a:schemeClr val="bg1"/>
                </a:solidFill>
                <a:latin typeface="+mj-lt"/>
              </a:rPr>
              <a:t>اعترف بعدم كفايتك لمعرفة كفاية الله</a:t>
            </a:r>
            <a:endParaRPr lang="en-US" sz="7200" b="1" kern="1200" dirty="0">
              <a:solidFill>
                <a:schemeClr val="bg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A803994-3E59-62AF-00D5-AFEECCB2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9" y="5951240"/>
            <a:ext cx="4488378" cy="707886"/>
          </a:xfrm>
          <a:prstGeom prst="rect">
            <a:avLst/>
          </a:prstGeo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ar-JO" sz="4000" kern="0" dirty="0">
                <a:latin typeface="Arial" charset="0"/>
                <a:cs typeface="Arial" charset="0"/>
              </a:rPr>
              <a:t>الفكرة الرئيسية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9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662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4450"/>
            <a:ext cx="8891587" cy="830997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4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خادم الله يجب أن يقدم نفسه باعتباره أداة الله</a:t>
            </a:r>
            <a:r>
              <a:rPr kumimoji="0" lang="en-US" sz="4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54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5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078560"/>
            <a:ext cx="7748337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05"/>
            <a:ext cx="9144000" cy="829727"/>
          </a:xfrm>
          <a:gradFill>
            <a:gsLst>
              <a:gs pos="0">
                <a:schemeClr val="tx1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كفاية الله على عجزي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045B2F-2A0E-52CC-201B-42DEDF43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7462"/>
            <a:ext cx="8923283" cy="58805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شاهد في المدرسة الثانوية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 الكتاب المقدس في المدرسة الثانوية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مبشر الموسيقى في الفلبين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طالب في معهد لاهوتي في دالاس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قسيس  خلال المدرسة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أستاذ في كلية سنغافورة للكتاب المقدس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زارع مدرسة في سنغافورة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زارع كنيسة في سنغاغفورة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استاذ </a:t>
            </a: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جتس </a:t>
            </a:r>
            <a:endParaRPr lang="en-US" sz="36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العميد الأكاديمي في جتس</a:t>
            </a:r>
            <a:endParaRPr lang="en-US" sz="36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 It Wrong To Be Motivated To Obey God Because We Know He Will ...">
            <a:extLst>
              <a:ext uri="{FF2B5EF4-FFF2-40B4-BE49-F238E27FC236}">
                <a16:creationId xmlns:a16="http://schemas.microsoft.com/office/drawing/2014/main" id="{592EAB0D-8049-09FF-5118-7487FBA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4431"/>
            <a:ext cx="9144000" cy="57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5521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يدعوك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C131F6-43AE-6167-9FB0-8558AE2C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89131"/>
            <a:ext cx="9144000" cy="2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4000" b="1" ker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4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ما الذي يقوله لك أن تفعل ويظهر عدم كفايتك وكفايته؟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هل ستقول له نعم؟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823584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EG" sz="3200" dirty="0">
                <a:solidFill>
                  <a:srgbClr val="FFFFFF"/>
                </a:solidFill>
                <a:ea typeface="ＭＳ Ｐゴシック" charset="0"/>
              </a:rPr>
              <a:t>مسح العهد القديم 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  • 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احصل علي هذا العرض مجانا!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2088" y="230588"/>
            <a:ext cx="6842717" cy="2481380"/>
          </a:xfrm>
          <a:effectLst/>
        </p:spPr>
        <p:txBody>
          <a:bodyPr anchor="t"/>
          <a:lstStyle/>
          <a:p>
            <a:pPr eaLnBrk="1" hangingPunct="1"/>
            <a:r>
              <a:rPr lang="ar-JO" sz="8000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خلفيات </a:t>
            </a:r>
            <a:r>
              <a:rPr lang="en-AU" sz="8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ar-JO" sz="8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ar-JO" sz="6000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خروج 3-4</a:t>
            </a:r>
            <a:endParaRPr lang="en-US" sz="6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23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١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6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Times" pitchFamily="-112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79" name="Text Box 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B VAG Rounded Bold" charset="0"/>
              <a:ea typeface="ＭＳ Ｐゴシック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57</a:t>
            </a:r>
          </a:p>
        </p:txBody>
      </p:sp>
      <p:sp>
        <p:nvSpPr>
          <p:cNvPr id="306181" name="Text Box 6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Handbook pg. 24-25</a:t>
            </a:r>
          </a:p>
        </p:txBody>
      </p:sp>
      <p:pic>
        <p:nvPicPr>
          <p:cNvPr id="345095" name="Picture 7" descr="Sphinx with Chefren's Pyramid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746125"/>
            <a:ext cx="7218363" cy="51117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06183" name="Freeform 8"/>
          <p:cNvSpPr>
            <a:spLocks/>
          </p:cNvSpPr>
          <p:nvPr/>
        </p:nvSpPr>
        <p:spPr bwMode="auto">
          <a:xfrm>
            <a:off x="8570913" y="3581400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4" name="Rectangle 9"/>
          <p:cNvSpPr>
            <a:spLocks noChangeArrowheads="1"/>
          </p:cNvSpPr>
          <p:nvPr/>
        </p:nvSpPr>
        <p:spPr bwMode="auto">
          <a:xfrm>
            <a:off x="8151813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5" name="Freeform 10"/>
          <p:cNvSpPr>
            <a:spLocks/>
          </p:cNvSpPr>
          <p:nvPr/>
        </p:nvSpPr>
        <p:spPr bwMode="auto">
          <a:xfrm>
            <a:off x="8566150" y="3541713"/>
            <a:ext cx="234950" cy="120650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6" name="AutoShape 11"/>
          <p:cNvSpPr>
            <a:spLocks noChangeArrowheads="1"/>
          </p:cNvSpPr>
          <p:nvPr/>
        </p:nvSpPr>
        <p:spPr bwMode="auto">
          <a:xfrm>
            <a:off x="7988300" y="3455988"/>
            <a:ext cx="73025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7" name="Rectangle 12"/>
          <p:cNvSpPr>
            <a:spLocks noChangeArrowheads="1"/>
          </p:cNvSpPr>
          <p:nvPr/>
        </p:nvSpPr>
        <p:spPr bwMode="auto">
          <a:xfrm>
            <a:off x="7989888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8" name="Rectangle 13"/>
          <p:cNvSpPr>
            <a:spLocks noChangeArrowheads="1"/>
          </p:cNvSpPr>
          <p:nvPr/>
        </p:nvSpPr>
        <p:spPr bwMode="auto">
          <a:xfrm>
            <a:off x="8101013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9" name="AutoShape 14"/>
          <p:cNvSpPr>
            <a:spLocks noChangeArrowheads="1"/>
          </p:cNvSpPr>
          <p:nvPr/>
        </p:nvSpPr>
        <p:spPr bwMode="auto">
          <a:xfrm>
            <a:off x="8007350" y="3487738"/>
            <a:ext cx="69215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0" name="Line 15"/>
          <p:cNvSpPr>
            <a:spLocks noChangeShapeType="1"/>
          </p:cNvSpPr>
          <p:nvPr/>
        </p:nvSpPr>
        <p:spPr bwMode="auto">
          <a:xfrm>
            <a:off x="8034338" y="38401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1" name="Line 16"/>
          <p:cNvSpPr>
            <a:spLocks noChangeShapeType="1"/>
          </p:cNvSpPr>
          <p:nvPr/>
        </p:nvSpPr>
        <p:spPr bwMode="auto">
          <a:xfrm>
            <a:off x="8031163" y="40259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2" name="Rectangle 17"/>
          <p:cNvSpPr>
            <a:spLocks noChangeArrowheads="1"/>
          </p:cNvSpPr>
          <p:nvPr/>
        </p:nvSpPr>
        <p:spPr bwMode="auto">
          <a:xfrm>
            <a:off x="8023225" y="3429000"/>
            <a:ext cx="42639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icago" charset="0"/>
                <a:ea typeface="ＭＳ Ｐゴシック" charset="0"/>
                <a:cs typeface="ＭＳ Ｐゴシック" charset="0"/>
              </a:rPr>
              <a:t>يوسف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icag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1671638" y="5549900"/>
            <a:ext cx="5749925" cy="5969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5108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5562600"/>
            <a:ext cx="5791200" cy="45910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أبو الهول والهرم الأكبر</a:t>
            </a:r>
            <a:endParaRPr lang="en-US" sz="24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2532"/>
      </p:ext>
    </p:extLst>
  </p:cSld>
  <p:clrMapOvr>
    <a:masterClrMapping/>
  </p:clrMapOvr>
  <p:transition>
    <p:wheel spokes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4" descr="Exod Shee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Title 1"/>
          <p:cNvSpPr>
            <a:spLocks noGrp="1"/>
          </p:cNvSpPr>
          <p:nvPr>
            <p:ph type="title"/>
          </p:nvPr>
        </p:nvSpPr>
        <p:spPr>
          <a:xfrm>
            <a:off x="0" y="115910"/>
            <a:ext cx="9144000" cy="1738647"/>
          </a:xfrm>
        </p:spPr>
        <p:txBody>
          <a:bodyPr anchor="ctr"/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 Narrow" charset="0"/>
              </a:rPr>
              <a:t>اا</a:t>
            </a:r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احتقر المصريون اليهود لكونهم رعاة غنم</a:t>
            </a:r>
            <a:endParaRPr lang="en-US" altLang="zh-CN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32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2" descr="OMSSO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6837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07312"/>
          </a:xfrm>
          <a:solidFill>
            <a:schemeClr val="tx1"/>
          </a:solidFill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000" dirty="0">
                <a:cs typeface="Arial" panose="020B0604020202020204" pitchFamily="34" charset="0"/>
              </a:rPr>
              <a:t>اضطهد المصريون بني إسرائيل بلا رحمة</a:t>
            </a:r>
            <a:endParaRPr lang="en-US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617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Giza Pyramids\Sphinx with Chefren's Pyramid.jpg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7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16760</TotalTime>
  <Words>1864</Words>
  <Application>Microsoft Macintosh PowerPoint</Application>
  <PresentationFormat>On-screen Show (4:3)</PresentationFormat>
  <Paragraphs>249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B VAG Rounded Bold</vt:lpstr>
      <vt:lpstr>Chicago</vt:lpstr>
      <vt:lpstr>ＭＳ Ｐゴシック</vt:lpstr>
      <vt:lpstr>Osaka</vt:lpstr>
      <vt:lpstr>Times</vt:lpstr>
      <vt:lpstr>Arial</vt:lpstr>
      <vt:lpstr>Arial Narrow</vt:lpstr>
      <vt:lpstr>Calibri</vt:lpstr>
      <vt:lpstr>Comic Sans MS</vt:lpstr>
      <vt:lpstr>Helvetica Neue</vt:lpstr>
      <vt:lpstr>Lucida Grande</vt:lpstr>
      <vt:lpstr>Monotype Sorts</vt:lpstr>
      <vt:lpstr>Times New Roman</vt:lpstr>
      <vt:lpstr>Wingdings</vt:lpstr>
      <vt:lpstr>1_Blank Presentation</vt:lpstr>
      <vt:lpstr>3_MEADOW</vt:lpstr>
      <vt:lpstr>3_Ripple</vt:lpstr>
      <vt:lpstr>37_MEADOW</vt:lpstr>
      <vt:lpstr>50_Blank Presentation</vt:lpstr>
      <vt:lpstr>2_Blank Presentation</vt:lpstr>
      <vt:lpstr>1_untitled 3</vt:lpstr>
      <vt:lpstr>51_Blank Presentation</vt:lpstr>
      <vt:lpstr>عندما يدعو الله</vt:lpstr>
      <vt:lpstr>PowerPoint Presentation</vt:lpstr>
      <vt:lpstr>يدعو الله المؤمنين اليوم إلى طاعته.</vt:lpstr>
      <vt:lpstr>كيف يمكنك اتباع دعوة الله؟</vt:lpstr>
      <vt:lpstr>خلفيات   خروج 3-4</vt:lpstr>
      <vt:lpstr>Slides on  خروج ١</vt:lpstr>
      <vt:lpstr>أبو الهول والهرم الأكبر</vt:lpstr>
      <vt:lpstr>اااحتقر المصريون اليهود لكونهم رعاة غنم</vt:lpstr>
      <vt:lpstr>اضطهد المصريون بني إسرائيل بلا رحمة</vt:lpstr>
      <vt:lpstr>السلطة "المطلقة"</vt:lpstr>
      <vt:lpstr>من لديه قوّة أكبر – فرعون أم يهوه؟</vt:lpstr>
      <vt:lpstr>مثول قابلتي العبرانيات أمام فرعون (خر 1: 15- 22)</vt:lpstr>
      <vt:lpstr>Slides on  خروج ٢</vt:lpstr>
      <vt:lpstr>ألقي موسى "في نهر النيل" (خر 1: 22)</vt:lpstr>
      <vt:lpstr>كلمة موسى تشبه الكلمة العبرية للانتشال (2: 10)</vt:lpstr>
      <vt:lpstr>مريم (خر 2: 4)  </vt:lpstr>
      <vt:lpstr>أع 7: 20- 21 (ن. د. ج)</vt:lpstr>
      <vt:lpstr>موسى يهرب</vt:lpstr>
      <vt:lpstr>موقع مِديان</vt:lpstr>
      <vt:lpstr>ككيف  يمكنك اتباع دعوة الله؟</vt:lpstr>
      <vt:lpstr>دورنا</vt:lpstr>
      <vt:lpstr>Slides on  خروج ٣</vt:lpstr>
      <vt:lpstr>الله يدعوعبده</vt:lpstr>
      <vt:lpstr>العليقة المشتعلة</vt:lpstr>
      <vt:lpstr>أعذار</vt:lpstr>
      <vt:lpstr>أعذار</vt:lpstr>
      <vt:lpstr>أعذار</vt:lpstr>
      <vt:lpstr>الله لا يدعو المؤهلين بل يؤهل المدعوين</vt:lpstr>
      <vt:lpstr>أعذار</vt:lpstr>
      <vt:lpstr>أع 7: 22 (ن. د. ج)</vt:lpstr>
      <vt:lpstr>أعذار</vt:lpstr>
      <vt:lpstr>انتهى الحديث بين الله وموسى فقط بعد تعيين هارون كشريكٍ في الخدمة </vt:lpstr>
      <vt:lpstr>الله يدعوعبده</vt:lpstr>
      <vt:lpstr>خادم الله يجب أن يقدم نفسه باعتباره أداة الله </vt:lpstr>
      <vt:lpstr>حياة موسى</vt:lpstr>
      <vt:lpstr>كيف يمكنك اتباع دعوة الله؟</vt:lpstr>
      <vt:lpstr>اعترف بعدم كفايتك لمعرفة كفاية الله</vt:lpstr>
      <vt:lpstr>الله يدعوعبده</vt:lpstr>
      <vt:lpstr>خادم الله يجب أن يقدم نفسه باعتباره أداة الله </vt:lpstr>
      <vt:lpstr>كفاية الله على عجزي</vt:lpstr>
      <vt:lpstr>كيف يدعوك الله؟</vt:lpstr>
      <vt:lpstr>Black</vt:lpstr>
      <vt:lpstr>مسح العهد القديم   •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572</cp:revision>
  <dcterms:created xsi:type="dcterms:W3CDTF">2014-08-02T06:39:19Z</dcterms:created>
  <dcterms:modified xsi:type="dcterms:W3CDTF">2024-09-09T05:36:52Z</dcterms:modified>
</cp:coreProperties>
</file>