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heme/themeOverride1.xml" ContentType="application/vnd.openxmlformats-officedocument.themeOverr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Lst>
  <p:notesMasterIdLst>
    <p:notesMasterId r:id="rId61"/>
  </p:notesMasterIdLst>
  <p:sldIdLst>
    <p:sldId id="257" r:id="rId3"/>
    <p:sldId id="421" r:id="rId4"/>
    <p:sldId id="419" r:id="rId5"/>
    <p:sldId id="513" r:id="rId6"/>
    <p:sldId id="512" r:id="rId7"/>
    <p:sldId id="558" r:id="rId8"/>
    <p:sldId id="571" r:id="rId9"/>
    <p:sldId id="522" r:id="rId10"/>
    <p:sldId id="781" r:id="rId11"/>
    <p:sldId id="414" r:id="rId12"/>
    <p:sldId id="570" r:id="rId13"/>
    <p:sldId id="519" r:id="rId14"/>
    <p:sldId id="563" r:id="rId15"/>
    <p:sldId id="518" r:id="rId16"/>
    <p:sldId id="537" r:id="rId17"/>
    <p:sldId id="524" r:id="rId18"/>
    <p:sldId id="538" r:id="rId19"/>
    <p:sldId id="540" r:id="rId20"/>
    <p:sldId id="559" r:id="rId21"/>
    <p:sldId id="564" r:id="rId22"/>
    <p:sldId id="561" r:id="rId23"/>
    <p:sldId id="565" r:id="rId24"/>
    <p:sldId id="542" r:id="rId25"/>
    <p:sldId id="523" r:id="rId26"/>
    <p:sldId id="528" r:id="rId27"/>
    <p:sldId id="543" r:id="rId28"/>
    <p:sldId id="533" r:id="rId29"/>
    <p:sldId id="567" r:id="rId30"/>
    <p:sldId id="408" r:id="rId31"/>
    <p:sldId id="525" r:id="rId32"/>
    <p:sldId id="568" r:id="rId33"/>
    <p:sldId id="544" r:id="rId34"/>
    <p:sldId id="552" r:id="rId35"/>
    <p:sldId id="526" r:id="rId36"/>
    <p:sldId id="569" r:id="rId37"/>
    <p:sldId id="547" r:id="rId38"/>
    <p:sldId id="511" r:id="rId39"/>
    <p:sldId id="566" r:id="rId40"/>
    <p:sldId id="549" r:id="rId41"/>
    <p:sldId id="782" r:id="rId42"/>
    <p:sldId id="783" r:id="rId43"/>
    <p:sldId id="520" r:id="rId44"/>
    <p:sldId id="548" r:id="rId45"/>
    <p:sldId id="550" r:id="rId46"/>
    <p:sldId id="551" r:id="rId47"/>
    <p:sldId id="449" r:id="rId48"/>
    <p:sldId id="450" r:id="rId49"/>
    <p:sldId id="557" r:id="rId50"/>
    <p:sldId id="451" r:id="rId51"/>
    <p:sldId id="452" r:id="rId52"/>
    <p:sldId id="453" r:id="rId53"/>
    <p:sldId id="784" r:id="rId54"/>
    <p:sldId id="686" r:id="rId55"/>
    <p:sldId id="456" r:id="rId56"/>
    <p:sldId id="785" r:id="rId57"/>
    <p:sldId id="457" r:id="rId58"/>
    <p:sldId id="406" r:id="rId59"/>
    <p:sldId id="5570" r:id="rId6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971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7962"/>
    <p:restoredTop sz="88126" autoAdjust="0"/>
  </p:normalViewPr>
  <p:slideViewPr>
    <p:cSldViewPr snapToGrid="0" snapToObjects="1">
      <p:cViewPr varScale="1">
        <p:scale>
          <a:sx n="128" d="100"/>
          <a:sy n="128" d="100"/>
        </p:scale>
        <p:origin x="1552" y="176"/>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notesMaster" Target="notesMasters/notes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5/30/24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Joseph (Gen. 37–50) and Daniel (Dan. 1–2) and Nehemiah (Neh. 1–2) are great examples how wisdom brings success</a:t>
            </a:r>
            <a:r>
              <a:rPr lang="en-SG" sz="1200" kern="1200" dirty="0">
                <a:solidFill>
                  <a:schemeClr val="tx1"/>
                </a:solidFill>
                <a:effectLst/>
                <a:latin typeface="+mn-lt"/>
                <a:ea typeface="+mn-ea"/>
                <a:cs typeface="+mn-cs"/>
              </a:rPr>
              <a:t>—or</a:t>
            </a:r>
            <a:r>
              <a:rPr lang="en-SG" sz="1200" kern="1200" baseline="0" dirty="0">
                <a:solidFill>
                  <a:schemeClr val="tx1"/>
                </a:solidFill>
                <a:effectLst/>
                <a:latin typeface="+mn-lt"/>
                <a:ea typeface="+mn-ea"/>
                <a:cs typeface="+mn-cs"/>
              </a:rPr>
              <a:t> are they?</a:t>
            </a:r>
          </a:p>
          <a:p>
            <a:endParaRPr lang="en-SG" sz="1200" kern="1200" baseline="0" dirty="0">
              <a:solidFill>
                <a:schemeClr val="tx1"/>
              </a:solidFill>
              <a:effectLst/>
              <a:latin typeface="+mn-lt"/>
              <a:ea typeface="+mn-ea"/>
              <a:cs typeface="+mn-cs"/>
            </a:endParaRPr>
          </a:p>
          <a:p>
            <a:r>
              <a:rPr lang="en-SG" sz="1200" kern="1200" baseline="0" dirty="0">
                <a:solidFill>
                  <a:schemeClr val="tx1"/>
                </a:solidFill>
                <a:effectLst/>
                <a:latin typeface="+mn-lt"/>
                <a:ea typeface="+mn-ea"/>
                <a:cs typeface="+mn-cs"/>
              </a:rPr>
              <a:t>If you look carefully, you will see each of these stories notes that "God was with Joseph or Daniel or Nehemiah…"</a:t>
            </a:r>
            <a:endParaRPr lang="en-US" dirty="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 </a:t>
            </a:r>
            <a:r>
              <a:rPr lang="en-US" sz="1200" b="1" i="1" kern="1200" dirty="0">
                <a:solidFill>
                  <a:schemeClr val="tx1"/>
                </a:solidFill>
                <a:effectLst/>
                <a:latin typeface="+mn-lt"/>
                <a:ea typeface="+mn-ea"/>
                <a:cs typeface="+mn-cs"/>
              </a:rPr>
              <a:t>inequities</a:t>
            </a:r>
            <a:r>
              <a:rPr lang="en-US" sz="1200" kern="1200" dirty="0">
                <a:solidFill>
                  <a:schemeClr val="tx1"/>
                </a:solidFill>
                <a:effectLst/>
                <a:latin typeface="+mn-lt"/>
                <a:ea typeface="+mn-ea"/>
                <a:cs typeface="+mn-cs"/>
              </a:rPr>
              <a:t> of life afflict the wise</a:t>
            </a:r>
            <a:r>
              <a:rPr lang="en-SG" dirty="0">
                <a:effectLst/>
              </a:rPr>
              <a:t> as well as the rest</a:t>
            </a:r>
            <a:r>
              <a:rPr lang="en-SG" baseline="0" dirty="0">
                <a:effectLst/>
              </a:rPr>
              <a:t> of us!</a:t>
            </a:r>
          </a:p>
          <a:p>
            <a:r>
              <a:rPr lang="en-SG" baseline="0" dirty="0">
                <a:effectLst/>
                <a:cs typeface="ＭＳ Ｐゴシック" charset="0"/>
              </a:rPr>
              <a:t>Our existence does not have all </a:t>
            </a:r>
            <a:r>
              <a:rPr lang="en-SG" b="1" i="1" baseline="0" dirty="0">
                <a:effectLst/>
                <a:cs typeface="ＭＳ Ｐゴシック" charset="0"/>
              </a:rPr>
              <a:t>accounts settled fairly </a:t>
            </a:r>
            <a:r>
              <a:rPr lang="en-SG" baseline="0" dirty="0">
                <a:effectLst/>
                <a:cs typeface="ＭＳ Ｐゴシック" charset="0"/>
              </a:rPr>
              <a:t>yet.</a:t>
            </a:r>
          </a:p>
          <a:p>
            <a:r>
              <a:rPr lang="en-SG" baseline="0" dirty="0">
                <a:effectLst/>
                <a:cs typeface="ＭＳ Ｐゴシック" charset="0"/>
              </a:rPr>
              <a:t>Wisdom recognizes this truth that humanity is</a:t>
            </a:r>
            <a:r>
              <a:rPr lang="en-SG" b="1" i="1" baseline="0" dirty="0">
                <a:effectLst/>
                <a:cs typeface="ＭＳ Ｐゴシック" charset="0"/>
              </a:rPr>
              <a:t> biased and inequitable.</a:t>
            </a:r>
            <a:endParaRPr lang="en-US" b="1" i="1" dirty="0">
              <a:cs typeface="ＭＳ Ｐゴシック" charset="0"/>
            </a:endParaRPr>
          </a:p>
          <a:p>
            <a:endParaRPr lang="en-US" dirty="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Every one of us wants to me successful in life. But how can you </a:t>
            </a:r>
            <a:r>
              <a:rPr lang="en-US" sz="1200" i="1" kern="1200" dirty="0">
                <a:solidFill>
                  <a:schemeClr val="tx1"/>
                </a:solidFill>
                <a:effectLst/>
                <a:latin typeface="+mn-lt"/>
                <a:ea typeface="+mn-ea"/>
                <a:cs typeface="+mn-cs"/>
              </a:rPr>
              <a:t>guarantee</a:t>
            </a:r>
            <a:r>
              <a:rPr lang="en-US" sz="1200" kern="1200" dirty="0">
                <a:solidFill>
                  <a:schemeClr val="tx1"/>
                </a:solidFill>
                <a:effectLst/>
                <a:latin typeface="+mn-lt"/>
                <a:ea typeface="+mn-ea"/>
                <a:cs typeface="+mn-cs"/>
              </a:rPr>
              <a:t> success?  I suspect you would agree with me that human strategies won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work, as they are too simplistic—and, after all, we are Christians who don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buy into these things.</a:t>
            </a:r>
            <a:r>
              <a:rPr lang="en-SG" dirty="0">
                <a:effectLst/>
              </a:rPr>
              <a:t> </a:t>
            </a:r>
            <a:endParaRPr lang="en-US" dirty="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A blogger named</a:t>
            </a:r>
            <a:r>
              <a:rPr lang="en-US" baseline="0" dirty="0"/>
              <a:t> </a:t>
            </a:r>
            <a:r>
              <a:rPr lang="en-US" baseline="0" dirty="0" err="1"/>
              <a:t>Ketan</a:t>
            </a:r>
            <a:r>
              <a:rPr lang="en-US" baseline="0" dirty="0"/>
              <a:t> Joshi noted, </a:t>
            </a:r>
          </a:p>
          <a:p>
            <a:endParaRPr lang="en-US" baseline="0" dirty="0"/>
          </a:p>
          <a:p>
            <a:r>
              <a:rPr lang="en-US" baseline="0" dirty="0"/>
              <a:t>"</a:t>
            </a:r>
            <a:r>
              <a:rPr lang="en-US" dirty="0"/>
              <a:t>One interesting thing I learned today is that the word </a:t>
            </a:r>
            <a:r>
              <a:rPr lang="fr-FR" dirty="0"/>
              <a:t>'</a:t>
            </a:r>
            <a:r>
              <a:rPr lang="en-US" dirty="0"/>
              <a:t>Nepotism</a:t>
            </a:r>
            <a:r>
              <a:rPr lang="fr-FR" dirty="0"/>
              <a:t>'</a:t>
            </a:r>
            <a:r>
              <a:rPr lang="en-US" dirty="0"/>
              <a:t> is derived from the Latin word </a:t>
            </a:r>
            <a:r>
              <a:rPr lang="fr-FR" dirty="0"/>
              <a:t>'</a:t>
            </a:r>
            <a:r>
              <a:rPr lang="en-US" dirty="0"/>
              <a:t>Nepos</a:t>
            </a:r>
            <a:r>
              <a:rPr lang="fr-FR" dirty="0"/>
              <a:t>'</a:t>
            </a:r>
            <a:r>
              <a:rPr lang="en-US" dirty="0"/>
              <a:t> or </a:t>
            </a:r>
            <a:r>
              <a:rPr lang="fr-FR" dirty="0"/>
              <a:t>'</a:t>
            </a:r>
            <a:r>
              <a:rPr lang="en-US" dirty="0" err="1"/>
              <a:t>nepotis</a:t>
            </a:r>
            <a:r>
              <a:rPr lang="fr-FR" dirty="0"/>
              <a:t>'</a:t>
            </a:r>
            <a:r>
              <a:rPr lang="en-US" dirty="0"/>
              <a:t> which means </a:t>
            </a:r>
            <a:r>
              <a:rPr lang="fr-FR" dirty="0"/>
              <a:t>'</a:t>
            </a:r>
            <a:r>
              <a:rPr lang="en-US" dirty="0"/>
              <a:t>nephew</a:t>
            </a:r>
            <a:r>
              <a:rPr lang="fr-FR" dirty="0"/>
              <a:t>'</a:t>
            </a:r>
            <a:r>
              <a:rPr lang="en-US" dirty="0"/>
              <a:t>.</a:t>
            </a:r>
            <a:br>
              <a:rPr lang="en-US" dirty="0"/>
            </a:br>
            <a:br>
              <a:rPr lang="en-US" dirty="0"/>
            </a:br>
            <a:r>
              <a:rPr lang="en-US" dirty="0"/>
              <a:t>Um....Nepotism means </a:t>
            </a:r>
            <a:r>
              <a:rPr lang="en-US" dirty="0" err="1"/>
              <a:t>favouritism</a:t>
            </a:r>
            <a:r>
              <a:rPr lang="en-US" dirty="0"/>
              <a:t> granted to relatives regardless of merit. So why specifically nephew, rather than son? </a:t>
            </a:r>
            <a:br>
              <a:rPr lang="en-US" dirty="0"/>
            </a:br>
            <a:br>
              <a:rPr lang="en-US" dirty="0"/>
            </a:br>
            <a:r>
              <a:rPr lang="en-US" dirty="0"/>
              <a:t>The answer is very interesting. This word came about in the middle ages, when the church clergy—specifically the Catholic clergy—had to take an oath of chastity, and could not (legally) father any children. So these dudes gave their nephews such positions of preference, as would normally be given to a son. Hence the word </a:t>
            </a:r>
            <a:r>
              <a:rPr lang="fr-FR" dirty="0"/>
              <a:t>'</a:t>
            </a:r>
            <a:r>
              <a:rPr lang="en-US" dirty="0"/>
              <a:t>Nepotism</a:t>
            </a:r>
            <a:r>
              <a:rPr lang="fr-FR" dirty="0"/>
              <a:t>'</a:t>
            </a:r>
            <a:r>
              <a:rPr lang="en-US" dirty="0"/>
              <a:t>. (</a:t>
            </a:r>
            <a:r>
              <a:rPr lang="en-US" dirty="0" err="1"/>
              <a:t>Nephewism</a:t>
            </a:r>
            <a:r>
              <a:rPr lang="en-US" dirty="0"/>
              <a:t>, if you wish)"</a:t>
            </a:r>
          </a:p>
          <a:p>
            <a:endParaRPr lang="en-US" dirty="0"/>
          </a:p>
          <a:p>
            <a:r>
              <a:rPr lang="en-US" dirty="0"/>
              <a:t>http://</a:t>
            </a:r>
            <a:r>
              <a:rPr lang="en-US" dirty="0" err="1"/>
              <a:t>ketanj.blogspot.com</a:t>
            </a:r>
            <a:r>
              <a:rPr lang="en-US" dirty="0"/>
              <a:t>/2011/12/thing-about-</a:t>
            </a:r>
            <a:r>
              <a:rPr lang="en-US" dirty="0" err="1"/>
              <a:t>nepotism.html</a:t>
            </a:r>
            <a:endParaRPr lang="en-US" dirty="0"/>
          </a:p>
          <a:p>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If you</a:t>
            </a:r>
            <a:r>
              <a:rPr lang="fr-FR" dirty="0"/>
              <a:t>'</a:t>
            </a:r>
            <a:r>
              <a:rPr lang="en-US" dirty="0"/>
              <a:t>re wise, will you soon be at the top?  </a:t>
            </a:r>
          </a:p>
          <a:p>
            <a:r>
              <a:rPr lang="en-US" dirty="0"/>
              <a:t>If you</a:t>
            </a:r>
            <a:r>
              <a:rPr lang="fr-FR" dirty="0"/>
              <a:t>'</a:t>
            </a:r>
            <a:r>
              <a:rPr lang="en-US" dirty="0"/>
              <a:t>re wise, will you eventually succeed then?</a:t>
            </a:r>
          </a:p>
          <a:p>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Another example of how a little foolishness nullifies the great value of wisdom is when a foolish superior </a:t>
            </a:r>
            <a:r>
              <a:rPr lang="en-US" sz="1200" kern="1200" dirty="0" err="1">
                <a:solidFill>
                  <a:schemeClr val="tx1"/>
                </a:solidFill>
                <a:effectLst/>
                <a:latin typeface="+mn-lt"/>
                <a:ea typeface="+mn-ea"/>
                <a:cs typeface="+mn-cs"/>
              </a:rPr>
              <a:t>doesn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recognize the wisdom of one under him.  How?</a:t>
            </a:r>
            <a:r>
              <a:rPr lang="en-SG" dirty="0">
                <a:effectLst/>
              </a:rPr>
              <a:t> </a:t>
            </a:r>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0" i="0" u="none" strike="noStrike" kern="1200" baseline="0" dirty="0">
                <a:solidFill>
                  <a:schemeClr val="tx1"/>
                </a:solidFill>
                <a:latin typeface="+mn-lt"/>
                <a:ea typeface="+mn-ea"/>
                <a:cs typeface="+mn-cs"/>
              </a:rPr>
              <a:t>"I have set the LORD continually before me; Because He is at my right hand, I will not be shaken." (Ps. 16:8 NAU)</a:t>
            </a:r>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15324476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If we are honest, we will admit that wisdom </a:t>
            </a:r>
            <a:r>
              <a:rPr lang="en-US" sz="1200" kern="1200" dirty="0" err="1">
                <a:solidFill>
                  <a:schemeClr val="tx1"/>
                </a:solidFill>
                <a:effectLst/>
                <a:latin typeface="+mn-lt"/>
                <a:ea typeface="+mn-ea"/>
                <a:cs typeface="+mn-cs"/>
              </a:rPr>
              <a:t>doesn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always guarantee success.  In fact, the "Peter Principle" may be true</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Peter Drucker is known as the father of modern management</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 </a:t>
            </a:r>
            <a:r>
              <a:rPr lang="en-US" sz="1200" b="1" i="1" kern="1200" dirty="0">
                <a:solidFill>
                  <a:schemeClr val="tx1"/>
                </a:solidFill>
                <a:effectLst/>
                <a:latin typeface="+mn-lt"/>
                <a:ea typeface="+mn-ea"/>
                <a:cs typeface="+mn-cs"/>
              </a:rPr>
              <a:t>inequities</a:t>
            </a:r>
            <a:r>
              <a:rPr lang="en-US" sz="1200" kern="1200" dirty="0">
                <a:solidFill>
                  <a:schemeClr val="tx1"/>
                </a:solidFill>
                <a:effectLst/>
                <a:latin typeface="+mn-lt"/>
                <a:ea typeface="+mn-ea"/>
                <a:cs typeface="+mn-cs"/>
              </a:rPr>
              <a:t> of life afflict the wise</a:t>
            </a:r>
            <a:r>
              <a:rPr lang="en-SG" dirty="0">
                <a:effectLst/>
              </a:rPr>
              <a:t> as well as the rest</a:t>
            </a:r>
            <a:r>
              <a:rPr lang="en-SG" baseline="0" dirty="0">
                <a:effectLst/>
              </a:rPr>
              <a:t> of us!</a:t>
            </a:r>
          </a:p>
          <a:p>
            <a:r>
              <a:rPr lang="en-SG" baseline="0" dirty="0">
                <a:effectLst/>
                <a:cs typeface="ＭＳ Ｐゴシック" charset="0"/>
              </a:rPr>
              <a:t>Our existence does not have all </a:t>
            </a:r>
            <a:r>
              <a:rPr lang="en-SG" b="1" i="1" baseline="0" dirty="0">
                <a:effectLst/>
                <a:cs typeface="ＭＳ Ｐゴシック" charset="0"/>
              </a:rPr>
              <a:t>accounts settled fairly </a:t>
            </a:r>
            <a:r>
              <a:rPr lang="en-SG" baseline="0" dirty="0">
                <a:effectLst/>
                <a:cs typeface="ＭＳ Ｐゴシック" charset="0"/>
              </a:rPr>
              <a:t>yet.</a:t>
            </a:r>
          </a:p>
          <a:p>
            <a:r>
              <a:rPr lang="en-SG" baseline="0" dirty="0">
                <a:effectLst/>
                <a:cs typeface="ＭＳ Ｐゴシック" charset="0"/>
              </a:rPr>
              <a:t>Wisdom recognizes this truth that humanity is</a:t>
            </a:r>
            <a:r>
              <a:rPr lang="en-SG" b="1" i="1" baseline="0" dirty="0">
                <a:effectLst/>
                <a:cs typeface="ＭＳ Ｐゴシック" charset="0"/>
              </a:rPr>
              <a:t> biased and inequitable.</a:t>
            </a:r>
            <a:endParaRPr lang="en-US" b="1" i="1" dirty="0">
              <a:cs typeface="ＭＳ Ｐゴシック" charset="0"/>
            </a:endParaRPr>
          </a:p>
          <a:p>
            <a:endParaRPr lang="en-US" dirty="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 </a:t>
            </a:r>
            <a:r>
              <a:rPr lang="en-US" sz="1200" i="1" kern="1200" dirty="0">
                <a:solidFill>
                  <a:schemeClr val="tx1"/>
                </a:solidFill>
                <a:effectLst/>
                <a:latin typeface="+mn-lt"/>
                <a:ea typeface="+mn-ea"/>
                <a:cs typeface="+mn-cs"/>
              </a:rPr>
              <a:t>unreliable nature</a:t>
            </a:r>
            <a:r>
              <a:rPr lang="en-US" sz="1200" kern="1200" dirty="0">
                <a:solidFill>
                  <a:schemeClr val="tx1"/>
                </a:solidFill>
                <a:effectLst/>
                <a:latin typeface="+mn-lt"/>
                <a:ea typeface="+mn-ea"/>
                <a:cs typeface="+mn-cs"/>
              </a:rPr>
              <a:t> of life hinders wisdom</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The NLT renders this "well" but that </a:t>
            </a:r>
            <a:r>
              <a:rPr lang="en-US" dirty="0" err="1"/>
              <a:t>isn</a:t>
            </a:r>
            <a:r>
              <a:rPr lang="fr-FR" dirty="0"/>
              <a:t>'</a:t>
            </a:r>
            <a:r>
              <a:rPr lang="en-US" dirty="0"/>
              <a:t>t the meaning of the Hebrew.</a:t>
            </a:r>
          </a:p>
          <a:p>
            <a:endParaRPr lang="en-US" dirty="0"/>
          </a:p>
          <a:p>
            <a:r>
              <a:rPr lang="en-US" sz="1200" kern="1200" dirty="0">
                <a:solidFill>
                  <a:schemeClr val="tx1"/>
                </a:solidFill>
                <a:effectLst/>
                <a:latin typeface="+mn-lt"/>
                <a:ea typeface="+mn-ea"/>
                <a:cs typeface="+mn-cs"/>
              </a:rPr>
              <a:t>You can fall into a pit that you actually dug (10:8a).</a:t>
            </a:r>
            <a:r>
              <a:rPr lang="en-SG" dirty="0">
                <a:effectLst/>
              </a:rPr>
              <a:t> </a:t>
            </a:r>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You can get snakebites while working hard (10:8b)</a:t>
            </a:r>
            <a:r>
              <a:rPr lang="en-SG" dirty="0">
                <a:effectLst/>
              </a:rPr>
              <a:t> </a:t>
            </a:r>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You can get hurt while quarrying rock (10:9a)</a:t>
            </a:r>
            <a:r>
              <a:rPr lang="en-SG" dirty="0">
                <a:effectLst/>
              </a:rPr>
              <a:t> </a:t>
            </a:r>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You can get hurt from logs that you split (10:9b)</a:t>
            </a:r>
            <a:r>
              <a:rPr lang="en-SG" dirty="0">
                <a:effectLst/>
              </a:rPr>
              <a:t> </a:t>
            </a:r>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Time spent to sharpen your ax is worth it (10:10a)</a:t>
            </a:r>
            <a:r>
              <a:rPr lang="en-SG" dirty="0">
                <a:effectLst/>
              </a:rPr>
              <a:t> </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Wisdom in all situations brings more chance of success (10:10b)</a:t>
            </a:r>
            <a:r>
              <a:rPr lang="en-SG" dirty="0">
                <a:effectLst/>
              </a:rPr>
              <a:t> </a:t>
            </a:r>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Wisdom has no gain unless used at the proper time (10:11).</a:t>
            </a:r>
            <a:r>
              <a:rPr lang="en-SG" dirty="0">
                <a:effectLst/>
              </a:rPr>
              <a:t> </a:t>
            </a:r>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OP Arabic OT Preaching</a:t>
            </a:r>
          </a:p>
          <a:p>
            <a:r>
              <a:rPr lang="en-US" dirty="0"/>
              <a:t>_____________</a:t>
            </a:r>
          </a:p>
          <a:p>
            <a:r>
              <a:rPr lang="en-US" dirty="0"/>
              <a:t>Common-</a:t>
            </a:r>
            <a:r>
              <a:rPr lang="en-US" dirty="0">
                <a:latin typeface="Arial" charset="0"/>
                <a:ea typeface="ＭＳ Ｐゴシック" charset="0"/>
              </a:rPr>
              <a:t>29</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188457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mn-lt"/>
                <a:ea typeface="+mn-ea"/>
                <a:cs typeface="+mn-cs"/>
              </a:rPr>
              <a:t>Yet, I submit to you, that whether Drucker is right or not, even genuine wisdom </a:t>
            </a:r>
            <a:r>
              <a:rPr lang="en-US" sz="1200" kern="1200" dirty="0" err="1">
                <a:solidFill>
                  <a:schemeClr val="tx1"/>
                </a:solidFill>
                <a:effectLst/>
                <a:latin typeface="+mn-lt"/>
                <a:ea typeface="+mn-ea"/>
                <a:cs typeface="+mn-cs"/>
              </a:rPr>
              <a:t>doesn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always guarantee success.  But…why not?</a:t>
            </a: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Solomon was convinced regarding the benefits of wisdom</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He recorded many proverbs to help people be wise</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0918AAD-2ED8-624F-B977-6F8A888D5AE6}"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3842" name="Rectangle 1026"/>
          <p:cNvSpPr>
            <a:spLocks noGrp="1" noRot="1" noChangeAspect="1" noChangeArrowheads="1"/>
          </p:cNvSpPr>
          <p:nvPr>
            <p:ph type="sldImg"/>
          </p:nvPr>
        </p:nvSpPr>
        <p:spPr>
          <a:solidFill>
            <a:srgbClr val="FFFFFF"/>
          </a:solidFill>
          <a:ln/>
        </p:spPr>
      </p:sp>
      <p:sp>
        <p:nvSpPr>
          <p:cNvPr id="16384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851766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405210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519456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045163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201615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64651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805773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42532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849308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087403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09796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6465384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39.jpeg"/></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5.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35000" y="628319"/>
            <a:ext cx="7874000" cy="4775200"/>
          </a:xfrm>
          <a:prstGeom prst="rect">
            <a:avLst/>
          </a:prstGeom>
        </p:spPr>
      </p:pic>
      <p:sp>
        <p:nvSpPr>
          <p:cNvPr id="8" name="Rectangle 2"/>
          <p:cNvSpPr txBox="1">
            <a:spLocks noChangeArrowheads="1"/>
          </p:cNvSpPr>
          <p:nvPr/>
        </p:nvSpPr>
        <p:spPr bwMode="auto">
          <a:xfrm>
            <a:off x="-26844" y="5278326"/>
            <a:ext cx="9144000" cy="95779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جامعة 9: 11-10: 11</a:t>
            </a:r>
            <a:endParaRPr lang="en-US"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635000" y="862111"/>
            <a:ext cx="7873999" cy="2951163"/>
          </a:xfrm>
          <a:effectLst>
            <a:outerShdw blurRad="63500" dist="35921" dir="2700000" algn="ctr" rotWithShape="0">
              <a:schemeClr val="tx2">
                <a:alpha val="74998"/>
              </a:schemeClr>
            </a:outerShdw>
          </a:effectLst>
        </p:spPr>
        <p:txBody>
          <a:bodyPr/>
          <a:lstStyle/>
          <a:p>
            <a:pPr>
              <a:defRPr/>
            </a:pPr>
            <a:r>
              <a:rPr lang="ar-JO" sz="8800" b="1" dirty="0">
                <a:effectLst>
                  <a:glow rad="127000">
                    <a:schemeClr val="tx1"/>
                  </a:glow>
                </a:effectLst>
                <a:latin typeface="Arial" panose="020B0604020202020204" pitchFamily="34" charset="0"/>
                <a:ea typeface="ＭＳ Ｐゴシック" charset="0"/>
                <a:cs typeface="Arial" panose="020B0604020202020204" pitchFamily="34" charset="0"/>
              </a:rPr>
              <a:t>النجاح </a:t>
            </a:r>
            <a:br>
              <a:rPr lang="ar-JO" sz="8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8800" b="1" dirty="0">
                <a:effectLst>
                  <a:glow rad="127000">
                    <a:schemeClr val="tx1"/>
                  </a:glow>
                </a:effectLst>
                <a:latin typeface="Arial" panose="020B0604020202020204" pitchFamily="34" charset="0"/>
                <a:ea typeface="ＭＳ Ｐゴシック" charset="0"/>
                <a:cs typeface="Arial" panose="020B0604020202020204" pitchFamily="34" charset="0"/>
              </a:rPr>
              <a:t>المضمون</a:t>
            </a:r>
            <a:endParaRPr lang="en-US" sz="8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rtl="1" eaLnBrk="0" hangingPunct="0">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كنيسة الطرق المتقاطعة الدولية سنغافورة</a:t>
            </a:r>
            <a:endPar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ctr" defTabSz="914400" eaLnBrk="0" hangingPunct="0">
              <a:defRPr/>
            </a:pP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CICFamily.com • BibleStudyDownloads.org</a:t>
            </a:r>
          </a:p>
        </p:txBody>
      </p:sp>
    </p:spTree>
    <p:extLst>
      <p:ext uri="{BB962C8B-B14F-4D97-AF65-F5344CB8AC3E}">
        <p14:creationId xmlns:p14="http://schemas.microsoft.com/office/powerpoint/2010/main" val="90390258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08000" y="381000"/>
            <a:ext cx="8128000" cy="6096000"/>
          </a:xfrm>
          <a:prstGeom prst="rect">
            <a:avLst/>
          </a:prstGeom>
        </p:spPr>
      </p:pic>
      <p:sp>
        <p:nvSpPr>
          <p:cNvPr id="900098" name="Rectangle 2"/>
          <p:cNvSpPr>
            <a:spLocks noGrp="1" noChangeArrowheads="1"/>
          </p:cNvSpPr>
          <p:nvPr>
            <p:ph type="ctrTitle"/>
          </p:nvPr>
        </p:nvSpPr>
        <p:spPr>
          <a:xfrm>
            <a:off x="0" y="0"/>
            <a:ext cx="4886208" cy="3140126"/>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يوسف</a:t>
            </a:r>
            <a:br>
              <a:rPr lang="en-US"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دانيال</a:t>
            </a:r>
            <a:br>
              <a:rPr lang="en-US"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نحميا</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563650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480853"/>
            <a:ext cx="9144000" cy="2277313"/>
          </a:xfrm>
          <a:effectLst>
            <a:outerShdw blurRad="63500" dist="35921" dir="2700000" algn="ctr" rotWithShape="0">
              <a:schemeClr val="tx2">
                <a:alpha val="74998"/>
              </a:schemeClr>
            </a:outerShdw>
          </a:effectLst>
        </p:spPr>
        <p:txBody>
          <a:bodyPr/>
          <a:lstStyle/>
          <a:p>
            <a:pPr>
              <a:defRPr/>
            </a:pPr>
            <a:r>
              <a:rPr lang="ar-JO" sz="5400" dirty="0">
                <a:solidFill>
                  <a:srgbClr val="FFFF00"/>
                </a:solidFill>
                <a:effectLst>
                  <a:glow rad="127000">
                    <a:schemeClr val="tx1"/>
                  </a:glow>
                </a:effectLst>
                <a:ea typeface="ＭＳ Ｐゴシック" charset="0"/>
                <a:cs typeface="Arial" panose="020B0604020202020204" pitchFamily="34" charset="0"/>
              </a:rPr>
              <a:t>لماذا</a:t>
            </a:r>
            <a:r>
              <a:rPr lang="ar-JO" sz="5400" dirty="0">
                <a:effectLst>
                  <a:glow rad="127000">
                    <a:schemeClr val="tx1"/>
                  </a:glow>
                </a:effectLst>
                <a:ea typeface="ＭＳ Ｐゴシック" charset="0"/>
                <a:cs typeface="Arial" panose="020B0604020202020204" pitchFamily="34" charset="0"/>
              </a:rPr>
              <a:t> لا تقود الحكمة </a:t>
            </a:r>
            <a:br>
              <a:rPr lang="ar-JO" sz="5400" dirty="0">
                <a:effectLst>
                  <a:glow rad="127000">
                    <a:schemeClr val="tx1"/>
                  </a:glow>
                </a:effectLst>
                <a:ea typeface="ＭＳ Ｐゴシック" charset="0"/>
                <a:cs typeface="Arial" panose="020B0604020202020204" pitchFamily="34" charset="0"/>
              </a:rPr>
            </a:br>
            <a:r>
              <a:rPr lang="ar-JO" sz="5400" dirty="0">
                <a:effectLst>
                  <a:glow rad="127000">
                    <a:schemeClr val="tx1"/>
                  </a:glow>
                </a:effectLst>
                <a:ea typeface="ＭＳ Ｐゴシック" charset="0"/>
                <a:cs typeface="Arial" panose="020B0604020202020204" pitchFamily="34" charset="0"/>
              </a:rPr>
              <a:t>إلى النجاح دائماً؟</a:t>
            </a:r>
            <a:endParaRPr lang="en-US" sz="5400" dirty="0">
              <a:effectLst>
                <a:glow rad="127000">
                  <a:schemeClr val="tx1"/>
                </a:glow>
              </a:effectLst>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0"/>
            <a:ext cx="9150304" cy="4048807"/>
          </a:xfrm>
          <a:prstGeom prst="rect">
            <a:avLst/>
          </a:prstGeom>
        </p:spPr>
      </p:pic>
    </p:spTree>
    <p:extLst>
      <p:ext uri="{BB962C8B-B14F-4D97-AF65-F5344CB8AC3E}">
        <p14:creationId xmlns:p14="http://schemas.microsoft.com/office/powerpoint/2010/main" val="18119236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211680" y="483696"/>
            <a:ext cx="5792875" cy="2303607"/>
          </a:xfrm>
          <a:effectLst>
            <a:outerShdw blurRad="63500" dist="35921" dir="2700000" algn="ctr" rotWithShape="0">
              <a:schemeClr val="tx2">
                <a:alpha val="74998"/>
              </a:schemeClr>
            </a:outerShdw>
          </a:effectLst>
        </p:spPr>
        <p:txBody>
          <a:bodyPr/>
          <a:lstStyle/>
          <a:p>
            <a:pPr marL="714375" indent="-714375" algn="r" rtl="1">
              <a:defRPr/>
            </a:pPr>
            <a:r>
              <a:rPr lang="ar-JO" sz="5400" dirty="0">
                <a:effectLst>
                  <a:glow rad="127000">
                    <a:schemeClr val="tx1"/>
                  </a:glow>
                </a:effectLst>
                <a:ea typeface="ＭＳ Ｐゴシック" charset="0"/>
                <a:cs typeface="Arial" panose="020B0604020202020204" pitchFamily="34" charset="0"/>
              </a:rPr>
              <a:t>1. الحياة </a:t>
            </a:r>
            <a:r>
              <a:rPr lang="ar-JO" sz="5400" dirty="0">
                <a:solidFill>
                  <a:srgbClr val="FFFF00"/>
                </a:solidFill>
                <a:effectLst>
                  <a:glow rad="127000">
                    <a:schemeClr val="tx1"/>
                  </a:glow>
                </a:effectLst>
                <a:ea typeface="ＭＳ Ｐゴシック" charset="0"/>
                <a:cs typeface="Arial" panose="020B0604020202020204" pitchFamily="34" charset="0"/>
              </a:rPr>
              <a:t>ليست عادلة</a:t>
            </a:r>
            <a:br>
              <a:rPr lang="ar-JO" sz="5400" dirty="0">
                <a:effectLst>
                  <a:glow rad="127000">
                    <a:schemeClr val="tx1"/>
                  </a:glow>
                </a:effectLst>
                <a:ea typeface="ＭＳ Ｐゴシック" charset="0"/>
                <a:cs typeface="Arial" panose="020B0604020202020204" pitchFamily="34" charset="0"/>
              </a:rPr>
            </a:br>
            <a:r>
              <a:rPr lang="ar-JO" sz="5400" dirty="0">
                <a:effectLst>
                  <a:glow rad="127000">
                    <a:schemeClr val="tx1"/>
                  </a:glow>
                </a:effectLst>
                <a:ea typeface="ＭＳ Ｐゴシック" charset="0"/>
                <a:cs typeface="Arial" panose="020B0604020202020204" pitchFamily="34" charset="0"/>
              </a:rPr>
              <a:t>(9: 11-10: 7)</a:t>
            </a:r>
            <a:endParaRPr lang="en-US" sz="5400" dirty="0">
              <a:effectLst>
                <a:glow rad="127000">
                  <a:schemeClr val="tx1"/>
                </a:glow>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16624123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935742" y="97941"/>
            <a:ext cx="4155337" cy="6624943"/>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إذا كنت حكيماً فسوف تعتاد   على الظلم</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rotWithShape="1">
          <a:blip r:embed="rId3"/>
          <a:srcRect l="2587" t="1607" r="2962" b="1289"/>
          <a:stretch/>
        </p:blipFill>
        <p:spPr>
          <a:xfrm>
            <a:off x="129092" y="204395"/>
            <a:ext cx="4711849" cy="6433074"/>
          </a:xfrm>
          <a:prstGeom prst="rect">
            <a:avLst/>
          </a:prstGeom>
        </p:spPr>
      </p:pic>
      <p:sp>
        <p:nvSpPr>
          <p:cNvPr id="6" name="Rectangle 5">
            <a:extLst>
              <a:ext uri="{FF2B5EF4-FFF2-40B4-BE49-F238E27FC236}">
                <a16:creationId xmlns:a16="http://schemas.microsoft.com/office/drawing/2014/main" id="{DABC1CA4-D580-DA8A-2078-548CE617CE48}"/>
              </a:ext>
            </a:extLst>
          </p:cNvPr>
          <p:cNvSpPr/>
          <p:nvPr/>
        </p:nvSpPr>
        <p:spPr bwMode="auto">
          <a:xfrm>
            <a:off x="301214" y="398033"/>
            <a:ext cx="4261470" cy="1247887"/>
          </a:xfrm>
          <a:prstGeom prst="rect">
            <a:avLst/>
          </a:prstGeom>
          <a:solidFill>
            <a:srgbClr val="FFF603"/>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7" name="Rectangle 6">
            <a:extLst>
              <a:ext uri="{FF2B5EF4-FFF2-40B4-BE49-F238E27FC236}">
                <a16:creationId xmlns:a16="http://schemas.microsoft.com/office/drawing/2014/main" id="{D342889A-2CC7-C191-CB53-74D37CE673E2}"/>
              </a:ext>
            </a:extLst>
          </p:cNvPr>
          <p:cNvSpPr/>
          <p:nvPr/>
        </p:nvSpPr>
        <p:spPr bwMode="auto">
          <a:xfrm>
            <a:off x="462576" y="5195945"/>
            <a:ext cx="4261470" cy="1247887"/>
          </a:xfrm>
          <a:prstGeom prst="rect">
            <a:avLst/>
          </a:prstGeom>
          <a:solidFill>
            <a:srgbClr val="FFF603"/>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4" name="Rectangle 2">
            <a:extLst>
              <a:ext uri="{FF2B5EF4-FFF2-40B4-BE49-F238E27FC236}">
                <a16:creationId xmlns:a16="http://schemas.microsoft.com/office/drawing/2014/main" id="{A429D76C-24B8-C3EC-4D75-00C70A4FFD06}"/>
              </a:ext>
            </a:extLst>
          </p:cNvPr>
          <p:cNvSpPr txBox="1">
            <a:spLocks noChangeArrowheads="1"/>
          </p:cNvSpPr>
          <p:nvPr/>
        </p:nvSpPr>
        <p:spPr bwMode="auto">
          <a:xfrm>
            <a:off x="205869" y="398033"/>
            <a:ext cx="4635072" cy="891875"/>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i="0" u="none" strike="noStrike" kern="0" cap="none" spc="0" normalizeH="0" baseline="0" noProof="0" dirty="0">
                <a:ln>
                  <a:noFill/>
                </a:ln>
                <a:solidFill>
                  <a:srgbClr val="000000"/>
                </a:solidFill>
                <a:effectLst/>
                <a:uLnTx/>
                <a:uFillTx/>
                <a:latin typeface="Arial Narrow" panose="020B0604020202020204" pitchFamily="34" charset="0"/>
                <a:ea typeface="ＭＳ Ｐゴシック" charset="0"/>
                <a:cs typeface="Arial Narrow" panose="020B0604020202020204" pitchFamily="34" charset="0"/>
              </a:rPr>
              <a:t>تحذير</a:t>
            </a:r>
            <a:endParaRPr kumimoji="0" lang="en-US" sz="6600" b="1" i="0" u="none" strike="noStrike" kern="0" cap="none" spc="0" normalizeH="0" baseline="0" noProof="0" dirty="0">
              <a:ln>
                <a:noFill/>
              </a:ln>
              <a:solidFill>
                <a:srgbClr val="000000"/>
              </a:solidFill>
              <a:effectLst/>
              <a:uLnTx/>
              <a:uFillTx/>
              <a:latin typeface="Arial Narrow" panose="020B0604020202020204" pitchFamily="34" charset="0"/>
              <a:ea typeface="ＭＳ Ｐゴシック" charset="0"/>
              <a:cs typeface="Arial Narrow" panose="020B0604020202020204" pitchFamily="34" charset="0"/>
            </a:endParaRPr>
          </a:p>
        </p:txBody>
      </p:sp>
      <p:sp>
        <p:nvSpPr>
          <p:cNvPr id="5" name="Rectangle 2">
            <a:extLst>
              <a:ext uri="{FF2B5EF4-FFF2-40B4-BE49-F238E27FC236}">
                <a16:creationId xmlns:a16="http://schemas.microsoft.com/office/drawing/2014/main" id="{B7B47B73-F5F6-EE08-3A50-7701D6679019}"/>
              </a:ext>
            </a:extLst>
          </p:cNvPr>
          <p:cNvSpPr txBox="1">
            <a:spLocks noChangeArrowheads="1"/>
          </p:cNvSpPr>
          <p:nvPr/>
        </p:nvSpPr>
        <p:spPr bwMode="auto">
          <a:xfrm>
            <a:off x="129092" y="4960253"/>
            <a:ext cx="4711849" cy="1425892"/>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0" u="none" strike="noStrike" kern="0" cap="none" spc="0" normalizeH="0" baseline="0" noProof="0" dirty="0">
                <a:ln>
                  <a:noFill/>
                </a:ln>
                <a:solidFill>
                  <a:srgbClr val="000000"/>
                </a:solidFill>
                <a:effectLst/>
                <a:uLnTx/>
                <a:uFillTx/>
                <a:latin typeface="Arial Narrow" panose="020B0604020202020204" pitchFamily="34" charset="0"/>
                <a:ea typeface="ＭＳ Ｐゴシック" charset="0"/>
                <a:cs typeface="Arial Narrow" panose="020B0604020202020204" pitchFamily="34" charset="0"/>
              </a:rPr>
              <a:t>الحياة ليست عادلة.</a:t>
            </a:r>
            <a:endParaRPr kumimoji="0" lang="en-US" sz="5400" b="1" i="0" u="none" strike="noStrike" kern="0" cap="none" spc="0" normalizeH="0" baseline="0" noProof="0" dirty="0">
              <a:ln>
                <a:noFill/>
              </a:ln>
              <a:solidFill>
                <a:srgbClr val="000000"/>
              </a:solidFill>
              <a:effectLst/>
              <a:uLnTx/>
              <a:uFillTx/>
              <a:latin typeface="Arial Narrow" panose="020B0604020202020204" pitchFamily="34" charset="0"/>
              <a:ea typeface="ＭＳ Ｐゴシック" charset="0"/>
              <a:cs typeface="Arial Narrow"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000000"/>
                </a:solidFill>
                <a:effectLst/>
                <a:uLnTx/>
                <a:uFillTx/>
                <a:latin typeface="Arial Narrow" panose="020B0604020202020204" pitchFamily="34" charset="0"/>
                <a:ea typeface="ＭＳ Ｐゴシック" charset="0"/>
                <a:cs typeface="Arial Narrow" panose="020B0604020202020204" pitchFamily="34" charset="0"/>
              </a:rPr>
              <a:t>الله يستخدمها.</a:t>
            </a:r>
            <a:endParaRPr kumimoji="0" lang="en-US" sz="5400" b="1" i="0" u="none" strike="noStrike" kern="0" cap="none" spc="0" normalizeH="0" baseline="0" noProof="0" dirty="0">
              <a:ln>
                <a:noFill/>
              </a:ln>
              <a:solidFill>
                <a:srgbClr val="000000"/>
              </a:solidFill>
              <a:effectLst/>
              <a:uLnTx/>
              <a:uFillTx/>
              <a:latin typeface="Arial Narrow" panose="020B0604020202020204" pitchFamily="34" charset="0"/>
              <a:ea typeface="ＭＳ Ｐゴシック" charset="0"/>
              <a:cs typeface="Arial Narrow" panose="020B0604020202020204" pitchFamily="34" charset="0"/>
            </a:endParaRPr>
          </a:p>
        </p:txBody>
      </p:sp>
    </p:spTree>
    <p:extLst>
      <p:ext uri="{BB962C8B-B14F-4D97-AF65-F5344CB8AC3E}">
        <p14:creationId xmlns:p14="http://schemas.microsoft.com/office/powerpoint/2010/main" val="24500884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5279" y="864417"/>
            <a:ext cx="9020443" cy="5993583"/>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6580"/>
            <a:ext cx="9143999" cy="1540580"/>
          </a:xfrm>
          <a:solidFill>
            <a:srgbClr val="000090"/>
          </a:solidFill>
          <a:effectLst/>
        </p:spPr>
        <p:txBody>
          <a:bodyPr/>
          <a:lstStyle/>
          <a:p>
            <a:pPr>
              <a:defRPr/>
            </a:pPr>
            <a:r>
              <a:rPr lang="ar-JO" b="1" dirty="0">
                <a:latin typeface="Arial" panose="020B0604020202020204" pitchFamily="34" charset="0"/>
                <a:ea typeface="ＭＳ Ｐゴシック" charset="0"/>
                <a:cs typeface="Arial" panose="020B0604020202020204" pitchFamily="34" charset="0"/>
              </a:rPr>
              <a:t>أ. تستطيع </a:t>
            </a:r>
            <a:r>
              <a:rPr lang="ar-JO" b="1" dirty="0">
                <a:solidFill>
                  <a:srgbClr val="FFFF00"/>
                </a:solidFill>
                <a:latin typeface="Arial" panose="020B0604020202020204" pitchFamily="34" charset="0"/>
                <a:ea typeface="ＭＳ Ｐゴシック" charset="0"/>
                <a:cs typeface="Arial" panose="020B0604020202020204" pitchFamily="34" charset="0"/>
              </a:rPr>
              <a:t>الصدفة</a:t>
            </a:r>
            <a:r>
              <a:rPr lang="ar-JO" b="1" dirty="0">
                <a:latin typeface="Arial" panose="020B0604020202020204" pitchFamily="34" charset="0"/>
                <a:ea typeface="ＭＳ Ｐゴシック" charset="0"/>
                <a:cs typeface="Arial" panose="020B0604020202020204" pitchFamily="34" charset="0"/>
              </a:rPr>
              <a:t> أن تعيق الحكمة              (9: 11-12)</a:t>
            </a:r>
            <a:endParaRPr lang="en-US" b="1" dirty="0">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361340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6068"/>
            <a:ext cx="9144000" cy="1592527"/>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أن السعي ليس للخفيف (9: 11أ)</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0" y="1709159"/>
            <a:ext cx="9144000" cy="5148841"/>
          </a:xfrm>
          <a:prstGeom prst="rect">
            <a:avLst/>
          </a:prstGeom>
        </p:spPr>
      </p:pic>
    </p:spTree>
    <p:extLst>
      <p:ext uri="{BB962C8B-B14F-4D97-AF65-F5344CB8AC3E}">
        <p14:creationId xmlns:p14="http://schemas.microsoft.com/office/powerpoint/2010/main" val="3702068310"/>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 y="3702"/>
            <a:ext cx="5997511" cy="6854298"/>
          </a:xfrm>
          <a:prstGeom prst="rect">
            <a:avLst/>
          </a:prstGeom>
        </p:spPr>
      </p:pic>
      <p:sp>
        <p:nvSpPr>
          <p:cNvPr id="900098" name="Rectangle 2"/>
          <p:cNvSpPr>
            <a:spLocks noGrp="1" noChangeArrowheads="1"/>
          </p:cNvSpPr>
          <p:nvPr>
            <p:ph type="ctrTitle"/>
          </p:nvPr>
        </p:nvSpPr>
        <p:spPr>
          <a:xfrm>
            <a:off x="5997510" y="116632"/>
            <a:ext cx="3146490" cy="6741368"/>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 ولا الحرب للأقوياء ...</a:t>
            </a: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9: 11ب</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134687256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6068"/>
            <a:ext cx="9144000" cy="636008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6068"/>
            <a:ext cx="9144000" cy="1592527"/>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 ولا الخبز للحكماء ...</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9: 11ت</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4106299710"/>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52400"/>
            <a:ext cx="9144000" cy="653142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6068"/>
            <a:ext cx="9144000" cy="1592527"/>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 ولا الغنى للفهماء ...</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(9: 11ث) </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0005726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740929"/>
            <a:ext cx="9198603" cy="611707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6068"/>
            <a:ext cx="9144000" cy="1592527"/>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 ولا النعمة لذوي المعرفة ...</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(9: 11ج)</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3579947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096004" cy="5116502"/>
          </a:xfrm>
          <a:prstGeom prst="rect">
            <a:avLst/>
          </a:prstGeom>
        </p:spPr>
      </p:pic>
      <p:sp>
        <p:nvSpPr>
          <p:cNvPr id="900098" name="Rectangle 2"/>
          <p:cNvSpPr>
            <a:spLocks noGrp="1" noChangeArrowheads="1"/>
          </p:cNvSpPr>
          <p:nvPr>
            <p:ph type="ctrTitle"/>
          </p:nvPr>
        </p:nvSpPr>
        <p:spPr>
          <a:xfrm>
            <a:off x="0" y="5093762"/>
            <a:ext cx="9144000" cy="1764238"/>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كيف تستطيع أن تضمن النجاح؟</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049677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7131" y="0"/>
            <a:ext cx="8481391" cy="695131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5908268"/>
            <a:ext cx="9144000" cy="949731"/>
          </a:xfrm>
          <a:solidFill>
            <a:schemeClr val="tx1"/>
          </a:solidFill>
          <a:effectLst>
            <a:outerShdw blurRad="63500" dist="35921" dir="2700000" algn="ctr" rotWithShape="0">
              <a:schemeClr val="tx2">
                <a:alpha val="74998"/>
              </a:schemeClr>
            </a:outerShdw>
          </a:effectLst>
        </p:spPr>
        <p:txBody>
          <a:bodyPr anchor="ctr"/>
          <a:lstStyle/>
          <a:p>
            <a:pPr>
              <a:defRPr/>
            </a:pPr>
            <a:r>
              <a:rPr lang="ar-JO" sz="2800" b="1" dirty="0">
                <a:effectLst>
                  <a:glow rad="127000">
                    <a:schemeClr val="tx1"/>
                  </a:glow>
                </a:effectLst>
                <a:latin typeface="Arial" panose="020B0604020202020204" pitchFamily="34" charset="0"/>
                <a:ea typeface="ＭＳ Ｐゴシック" charset="0"/>
                <a:cs typeface="Arial" panose="020B0604020202020204" pitchFamily="34" charset="0"/>
              </a:rPr>
              <a:t>نحن نعزز القيم العائلية هنا، بنفس القدر الذي نعزز فيه أفراد الأسرة تقريباً.</a:t>
            </a:r>
            <a:endParaRPr lang="en-US" sz="2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7B6C0F81-4333-8451-FF40-63D8029F7F7C}"/>
              </a:ext>
            </a:extLst>
          </p:cNvPr>
          <p:cNvSpPr txBox="1">
            <a:spLocks noChangeArrowheads="1"/>
          </p:cNvSpPr>
          <p:nvPr/>
        </p:nvSpPr>
        <p:spPr bwMode="auto">
          <a:xfrm>
            <a:off x="0" y="4970568"/>
            <a:ext cx="9144000" cy="949731"/>
          </a:xfrm>
          <a:prstGeom prst="rect">
            <a:avLst/>
          </a:prstGeom>
          <a:solidFill>
            <a:schemeClr val="tx1"/>
          </a:soli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7200" b="1" i="0" u="none" strike="noStrike" kern="0" cap="none" spc="0" normalizeH="0" baseline="0" noProof="0" dirty="0">
                <a:ln>
                  <a:noFill/>
                </a:ln>
                <a:solidFill>
                  <a:srgbClr val="FEDC67"/>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المحسوبية</a:t>
            </a:r>
            <a:endParaRPr kumimoji="0" lang="en-US" sz="7200" b="1" i="0" u="none" strike="noStrike" kern="0" cap="none" spc="0" normalizeH="0" baseline="0" noProof="0" dirty="0">
              <a:ln>
                <a:noFill/>
              </a:ln>
              <a:solidFill>
                <a:srgbClr val="FEDC67"/>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4916435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Nephew</a:t>
            </a:r>
          </a:p>
        </p:txBody>
      </p:sp>
      <p:grpSp>
        <p:nvGrpSpPr>
          <p:cNvPr id="6" name="Group 5"/>
          <p:cNvGrpSpPr/>
          <p:nvPr/>
        </p:nvGrpSpPr>
        <p:grpSpPr>
          <a:xfrm>
            <a:off x="1013491" y="-1"/>
            <a:ext cx="7421017" cy="7519701"/>
            <a:chOff x="1013491" y="-1"/>
            <a:chExt cx="7421017" cy="7519701"/>
          </a:xfrm>
        </p:grpSpPr>
        <p:pic>
          <p:nvPicPr>
            <p:cNvPr id="3" name="Picture 2"/>
            <p:cNvPicPr>
              <a:picLocks noChangeAspect="1"/>
            </p:cNvPicPr>
            <p:nvPr/>
          </p:nvPicPr>
          <p:blipFill>
            <a:blip r:embed="rId3"/>
            <a:stretch>
              <a:fillRect/>
            </a:stretch>
          </p:blipFill>
          <p:spPr>
            <a:xfrm>
              <a:off x="1013491" y="-1"/>
              <a:ext cx="7421017" cy="7519701"/>
            </a:xfrm>
            <a:prstGeom prst="rect">
              <a:avLst/>
            </a:prstGeom>
          </p:spPr>
        </p:pic>
        <p:sp>
          <p:nvSpPr>
            <p:cNvPr id="2" name="Rectangle 1"/>
            <p:cNvSpPr/>
            <p:nvPr/>
          </p:nvSpPr>
          <p:spPr bwMode="auto">
            <a:xfrm>
              <a:off x="2029161" y="0"/>
              <a:ext cx="6175074" cy="671566"/>
            </a:xfrm>
            <a:prstGeom prst="rect">
              <a:avLst/>
            </a:prstGeom>
            <a:solidFill>
              <a:srgbClr val="FFFFFF"/>
            </a:soli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 name="Rectangle 6"/>
            <p:cNvSpPr/>
            <p:nvPr/>
          </p:nvSpPr>
          <p:spPr bwMode="auto">
            <a:xfrm>
              <a:off x="2029161" y="423377"/>
              <a:ext cx="4729844" cy="671566"/>
            </a:xfrm>
            <a:prstGeom prst="rect">
              <a:avLst/>
            </a:prstGeom>
            <a:solidFill>
              <a:srgbClr val="FFFFFF"/>
            </a:soli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5" name="TextBox 2"/>
          <p:cNvSpPr txBox="1">
            <a:spLocks noChangeArrowheads="1"/>
          </p:cNvSpPr>
          <p:nvPr/>
        </p:nvSpPr>
        <p:spPr bwMode="auto">
          <a:xfrm>
            <a:off x="2014563" y="-19352"/>
            <a:ext cx="4908751" cy="1200329"/>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0" fontAlgn="base" hangingPunct="0">
              <a:spcBef>
                <a:spcPct val="0"/>
              </a:spcBef>
              <a:spcAft>
                <a:spcPct val="0"/>
              </a:spcAft>
            </a:pPr>
            <a:r>
              <a:rPr lang="ar-JO" sz="3600" b="1" dirty="0">
                <a:solidFill>
                  <a:srgbClr val="000000"/>
                </a:solidFill>
                <a:latin typeface="Arial"/>
                <a:cs typeface="Arial"/>
              </a:rPr>
              <a:t>هذا هو ابن أخي، سكيبي.</a:t>
            </a:r>
          </a:p>
          <a:p>
            <a:pPr algn="r" defTabSz="914400" eaLnBrk="0" fontAlgn="base" hangingPunct="0">
              <a:spcBef>
                <a:spcPct val="0"/>
              </a:spcBef>
              <a:spcAft>
                <a:spcPct val="0"/>
              </a:spcAft>
            </a:pPr>
            <a:r>
              <a:rPr lang="ar-JO" sz="3600" b="1" dirty="0">
                <a:solidFill>
                  <a:srgbClr val="000000"/>
                </a:solidFill>
                <a:latin typeface="Arial"/>
                <a:cs typeface="Arial"/>
              </a:rPr>
              <a:t>هو مديرك الجديد</a:t>
            </a:r>
            <a:endParaRPr lang="en-US" sz="4400" b="1" dirty="0">
              <a:solidFill>
                <a:srgbClr val="000000"/>
              </a:solidFill>
              <a:latin typeface="Arial"/>
              <a:cs typeface="Arial"/>
            </a:endParaRPr>
          </a:p>
        </p:txBody>
      </p:sp>
    </p:spTree>
    <p:extLst>
      <p:ext uri="{BB962C8B-B14F-4D97-AF65-F5344CB8AC3E}">
        <p14:creationId xmlns:p14="http://schemas.microsoft.com/office/powerpoint/2010/main" val="1727154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6982" r="3645"/>
          <a:stretch/>
        </p:blipFill>
        <p:spPr>
          <a:xfrm>
            <a:off x="0" y="46069"/>
            <a:ext cx="9144000" cy="681193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6068"/>
            <a:ext cx="9144000" cy="1592527"/>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لأنه الوقت والعرض يلاقيانهم كافة.</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(9: 11ح)</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6351131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2593250"/>
            <a:ext cx="6092500" cy="4264750"/>
          </a:xfrm>
          <a:prstGeom prst="rect">
            <a:avLst/>
          </a:prstGeom>
        </p:spPr>
      </p:pic>
      <p:sp>
        <p:nvSpPr>
          <p:cNvPr id="900098" name="Rectangle 2"/>
          <p:cNvSpPr>
            <a:spLocks noGrp="1" noChangeArrowheads="1"/>
          </p:cNvSpPr>
          <p:nvPr>
            <p:ph type="ctrTitle"/>
          </p:nvPr>
        </p:nvSpPr>
        <p:spPr>
          <a:xfrm>
            <a:off x="0" y="46068"/>
            <a:ext cx="9144000" cy="1592527"/>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لأن الإنسان أيضاً لا يعرف وقته، كالأسماك التي تؤخذ بشبكة مهلكة، وكالعصافير التي تؤخذ بالشرك، كذلك تقتنص بنو البشر في وقت شر، إذ يقع عليهم بغتة.</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(9: 12)</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4" name="Picture 3"/>
          <p:cNvPicPr>
            <a:picLocks noChangeAspect="1"/>
          </p:cNvPicPr>
          <p:nvPr/>
        </p:nvPicPr>
        <p:blipFill>
          <a:blip r:embed="rId4"/>
          <a:stretch>
            <a:fillRect/>
          </a:stretch>
        </p:blipFill>
        <p:spPr>
          <a:xfrm>
            <a:off x="4314539" y="2955669"/>
            <a:ext cx="4417132" cy="3308585"/>
          </a:xfrm>
          <a:prstGeom prst="rect">
            <a:avLst/>
          </a:prstGeom>
        </p:spPr>
      </p:pic>
    </p:spTree>
    <p:extLst>
      <p:ext uri="{BB962C8B-B14F-4D97-AF65-F5344CB8AC3E}">
        <p14:creationId xmlns:p14="http://schemas.microsoft.com/office/powerpoint/2010/main" val="125546109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7989"/>
            <a:ext cx="9165816" cy="6865989"/>
          </a:xfrm>
          <a:prstGeom prst="rect">
            <a:avLst/>
          </a:prstGeom>
        </p:spPr>
      </p:pic>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nchor="t"/>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ب. يستطيع </a:t>
            </a:r>
            <a:r>
              <a:rPr lang="ar-JO"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الإهمال</a:t>
            </a: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 أن يعيق الحكمة             (9: 13-16)</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20404211"/>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5440333"/>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هذه الحكمة رأيتها أيضاً تحت الشمس، وهي عظيمة عندي:</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مدينة صغيرة فيها أناس قليلون، فجاء عليها ملك عظيم وحاصرها وبنى عليها أبراجاً عظيمة. ووجد فيها رجل مسكين حكيم، فنجى هو المدينة بحكمته، وما أحد ذكر ذلك الرجل المسكين (9: 13-15)</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84266765"/>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l="7558" r="3553"/>
          <a:stretch/>
        </p:blipFill>
        <p:spPr>
          <a:xfrm>
            <a:off x="0" y="1"/>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3129341"/>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فقلت: الحكمة خير من القوة، أما حكمة المسكين فمحتقرة، وكلامه لا يسمع (9: 16)</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77431524"/>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77471"/>
            <a:ext cx="9143999" cy="1080120"/>
          </a:xfrm>
          <a:effectLst/>
        </p:spPr>
        <p:txBody>
          <a:bodyPr/>
          <a:lstStyle/>
          <a:p>
            <a:pPr>
              <a:defRPr/>
            </a:pPr>
            <a:r>
              <a:rPr lang="ar-JO" b="1" dirty="0">
                <a:solidFill>
                  <a:srgbClr val="000000"/>
                </a:solidFill>
                <a:latin typeface="Arial" panose="020B0604020202020204" pitchFamily="34" charset="0"/>
                <a:ea typeface="ＭＳ Ｐゴシック" charset="0"/>
                <a:cs typeface="Arial" panose="020B0604020202020204" pitchFamily="34" charset="0"/>
              </a:rPr>
              <a:t>ت. تستطيع </a:t>
            </a:r>
            <a:r>
              <a:rPr lang="ar-JO" b="1" dirty="0">
                <a:solidFill>
                  <a:srgbClr val="7030A0"/>
                </a:solidFill>
                <a:latin typeface="Arial" panose="020B0604020202020204" pitchFamily="34" charset="0"/>
                <a:ea typeface="ＭＳ Ｐゴシック" charset="0"/>
                <a:cs typeface="Arial" panose="020B0604020202020204" pitchFamily="34" charset="0"/>
              </a:rPr>
              <a:t>الحماقة</a:t>
            </a:r>
            <a:r>
              <a:rPr lang="ar-JO" b="1" dirty="0">
                <a:solidFill>
                  <a:srgbClr val="000000"/>
                </a:solidFill>
                <a:latin typeface="Arial" panose="020B0604020202020204" pitchFamily="34" charset="0"/>
                <a:ea typeface="ＭＳ Ｐゴシック" charset="0"/>
                <a:cs typeface="Arial" panose="020B0604020202020204" pitchFamily="34" charset="0"/>
              </a:rPr>
              <a:t> أن تعيق الحكمة               (9: 17-10: 1)</a:t>
            </a:r>
            <a:endParaRPr lang="en-US" b="1" dirty="0">
              <a:solidFill>
                <a:srgbClr val="000000"/>
              </a:solidFill>
              <a:effectLst/>
              <a:latin typeface="Arial" panose="020B0604020202020204" pitchFamily="34" charset="0"/>
              <a:ea typeface="ＭＳ Ｐゴシック"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2046210" y="1518631"/>
            <a:ext cx="6938469" cy="5339369"/>
          </a:xfrm>
          <a:prstGeom prst="rect">
            <a:avLst/>
          </a:prstGeom>
        </p:spPr>
      </p:pic>
    </p:spTree>
    <p:extLst>
      <p:ext uri="{BB962C8B-B14F-4D97-AF65-F5344CB8AC3E}">
        <p14:creationId xmlns:p14="http://schemas.microsoft.com/office/powerpoint/2010/main" val="291302423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1304" r="11519"/>
          <a:stretch/>
        </p:blipFill>
        <p:spPr>
          <a:xfrm>
            <a:off x="0" y="0"/>
            <a:ext cx="529281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292818" y="116632"/>
            <a:ext cx="3851182" cy="6741368"/>
          </a:xfrm>
          <a:effectLst>
            <a:outerShdw blurRad="63500" dist="35921" dir="2700000" algn="ctr" rotWithShape="0">
              <a:schemeClr val="tx2">
                <a:alpha val="74998"/>
              </a:schemeClr>
            </a:outerShdw>
          </a:effectLst>
        </p:spPr>
        <p:txBody>
          <a:bodyPr anchor="ct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كلمات الحكماء      تسمع في الهدوء،     أكثر من صراخ   المتسلط بين الجهال.</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(9: 17)</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86363545"/>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30602" y="1309212"/>
            <a:ext cx="9247980" cy="5548788"/>
          </a:xfrm>
          <a:prstGeom prst="rect">
            <a:avLst/>
          </a:prstGeom>
        </p:spPr>
      </p:pic>
      <p:sp>
        <p:nvSpPr>
          <p:cNvPr id="900098" name="Rectangle 2"/>
          <p:cNvSpPr>
            <a:spLocks noGrp="1" noChangeArrowheads="1"/>
          </p:cNvSpPr>
          <p:nvPr>
            <p:ph type="ctrTitle"/>
          </p:nvPr>
        </p:nvSpPr>
        <p:spPr>
          <a:xfrm>
            <a:off x="72224" y="98991"/>
            <a:ext cx="9036496" cy="2232247"/>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الحكمة خير من أدوات الحرب، أما خاطئ واحد فيفسد خيراً جزيلاً (9: 18)</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1789792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6"/>
            <a:ext cx="8158424" cy="6893306"/>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5094733"/>
            <a:ext cx="9143999" cy="1798579"/>
          </a:xfrm>
          <a:effectLst/>
        </p:spPr>
        <p:txBody>
          <a:bodyPr/>
          <a:lstStyle/>
          <a:p>
            <a:pPr>
              <a:defRPr/>
            </a:pPr>
            <a:r>
              <a:rPr lang="ar-JO" sz="5400" b="1" dirty="0">
                <a:solidFill>
                  <a:srgbClr val="000000"/>
                </a:solidFill>
                <a:latin typeface="Arial" panose="020B0604020202020204" pitchFamily="34" charset="0"/>
                <a:ea typeface="ＭＳ Ｐゴシック" charset="0"/>
                <a:cs typeface="Arial" panose="020B0604020202020204" pitchFamily="34" charset="0"/>
              </a:rPr>
              <a:t>هل تعتبر </a:t>
            </a:r>
            <a:r>
              <a:rPr lang="ar-JO" sz="5400" b="1" dirty="0">
                <a:solidFill>
                  <a:schemeClr val="accent2"/>
                </a:solidFill>
                <a:latin typeface="Arial" panose="020B0604020202020204" pitchFamily="34" charset="0"/>
                <a:ea typeface="ＭＳ Ｐゴシック" charset="0"/>
                <a:cs typeface="Arial" panose="020B0604020202020204" pitchFamily="34" charset="0"/>
              </a:rPr>
              <a:t>الحكمة</a:t>
            </a:r>
            <a:r>
              <a:rPr lang="ar-JO" sz="5400" b="1" dirty="0">
                <a:solidFill>
                  <a:srgbClr val="000000"/>
                </a:solidFill>
                <a:latin typeface="Arial" panose="020B0604020202020204" pitchFamily="34" charset="0"/>
                <a:ea typeface="ＭＳ Ｐゴシック" charset="0"/>
                <a:cs typeface="Arial" panose="020B0604020202020204" pitchFamily="34" charset="0"/>
              </a:rPr>
              <a:t> ضماناً للنجاح؟</a:t>
            </a:r>
            <a:endParaRPr lang="en-US" sz="5400" b="1" dirty="0">
              <a:solidFill>
                <a:srgbClr val="000000"/>
              </a:solidFill>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40811215"/>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الذباب الميت ينتن ويخمر طيب العطار، جهالة قليلة أثقل من الحكمة ومن الكرامة (10: 1)</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3104843"/>
            <a:ext cx="4792842" cy="3806080"/>
          </a:xfrm>
          <a:prstGeom prst="rect">
            <a:avLst/>
          </a:prstGeom>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15774" y="3089611"/>
            <a:ext cx="4621622" cy="3768389"/>
          </a:xfrm>
          <a:prstGeom prst="rect">
            <a:avLst/>
          </a:prstGeom>
        </p:spPr>
      </p:pic>
    </p:spTree>
    <p:extLst>
      <p:ext uri="{BB962C8B-B14F-4D97-AF65-F5344CB8AC3E}">
        <p14:creationId xmlns:p14="http://schemas.microsoft.com/office/powerpoint/2010/main" val="3778394395"/>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646933" y="1422308"/>
            <a:ext cx="7679404" cy="5476498"/>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77471"/>
            <a:ext cx="9143999" cy="1080120"/>
          </a:xfrm>
          <a:effectLst/>
        </p:spPr>
        <p:txBody>
          <a:bodyPr/>
          <a:lstStyle/>
          <a:p>
            <a:pPr>
              <a:defRPr/>
            </a:pPr>
            <a:r>
              <a:rPr lang="ar-JO" b="1" dirty="0">
                <a:solidFill>
                  <a:srgbClr val="000000"/>
                </a:solidFill>
                <a:latin typeface="Arial" panose="020B0604020202020204" pitchFamily="34" charset="0"/>
                <a:ea typeface="ＭＳ Ｐゴシック" charset="0"/>
                <a:cs typeface="Arial" panose="020B0604020202020204" pitchFamily="34" charset="0"/>
              </a:rPr>
              <a:t>ث. يستطيع </a:t>
            </a:r>
            <a:r>
              <a:rPr lang="ar-JO" b="1" dirty="0">
                <a:solidFill>
                  <a:srgbClr val="7030A0"/>
                </a:solidFill>
                <a:latin typeface="Arial" panose="020B0604020202020204" pitchFamily="34" charset="0"/>
                <a:ea typeface="ＭＳ Ｐゴシック" charset="0"/>
                <a:cs typeface="Arial" panose="020B0604020202020204" pitchFamily="34" charset="0"/>
              </a:rPr>
              <a:t>القادة الأغبياء </a:t>
            </a:r>
            <a:r>
              <a:rPr lang="ar-JO" b="1" dirty="0">
                <a:solidFill>
                  <a:srgbClr val="000000"/>
                </a:solidFill>
                <a:latin typeface="Arial" panose="020B0604020202020204" pitchFamily="34" charset="0"/>
                <a:ea typeface="ＭＳ Ｐゴシック" charset="0"/>
                <a:cs typeface="Arial" panose="020B0604020202020204" pitchFamily="34" charset="0"/>
              </a:rPr>
              <a:t>أن يعيقوا الحكمة (10: 2-7)</a:t>
            </a:r>
            <a:endParaRPr lang="en-US" b="1" dirty="0">
              <a:solidFill>
                <a:srgbClr val="000000"/>
              </a:solidFill>
              <a:effectLst/>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3B97F171-F322-04EF-4B34-43C17EE47FEF}"/>
              </a:ext>
            </a:extLst>
          </p:cNvPr>
          <p:cNvSpPr txBox="1">
            <a:spLocks noChangeArrowheads="1"/>
          </p:cNvSpPr>
          <p:nvPr/>
        </p:nvSpPr>
        <p:spPr bwMode="auto">
          <a:xfrm>
            <a:off x="1999488" y="1422308"/>
            <a:ext cx="4840224" cy="1080120"/>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sng"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رؤساء المشاكل:</a:t>
            </a:r>
            <a:endParaRPr kumimoji="0" lang="en-US" sz="4400" b="1" i="0" u="sng"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F45EC00A-49A1-8BDF-EA25-500229A363D2}"/>
              </a:ext>
            </a:extLst>
          </p:cNvPr>
          <p:cNvSpPr txBox="1">
            <a:spLocks noChangeArrowheads="1"/>
          </p:cNvSpPr>
          <p:nvPr/>
        </p:nvSpPr>
        <p:spPr bwMode="auto">
          <a:xfrm>
            <a:off x="2292496" y="3755137"/>
            <a:ext cx="4840224" cy="592896"/>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من ليس لديه أدنى فكرة</a:t>
            </a:r>
            <a:endParaRPr kumimoji="0" lang="en-US" sz="28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B8D7D19B-48A9-C16A-DB7B-FB5115792F62}"/>
              </a:ext>
            </a:extLst>
          </p:cNvPr>
          <p:cNvSpPr txBox="1">
            <a:spLocks noChangeArrowheads="1"/>
          </p:cNvSpPr>
          <p:nvPr/>
        </p:nvSpPr>
        <p:spPr bwMode="auto">
          <a:xfrm>
            <a:off x="6047233" y="3294173"/>
            <a:ext cx="2926038" cy="528412"/>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النرجسي</a:t>
            </a:r>
            <a:endParaRPr kumimoji="0" lang="en-US" sz="28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74785F0E-BDFF-8A4D-EB59-59CD0A51D343}"/>
              </a:ext>
            </a:extLst>
          </p:cNvPr>
          <p:cNvSpPr txBox="1">
            <a:spLocks noChangeArrowheads="1"/>
          </p:cNvSpPr>
          <p:nvPr/>
        </p:nvSpPr>
        <p:spPr bwMode="auto">
          <a:xfrm>
            <a:off x="2844799" y="5827776"/>
            <a:ext cx="3512457" cy="652119"/>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من يشعر بأنه بحال جيد</a:t>
            </a:r>
            <a:endParaRPr kumimoji="0" lang="en-US" sz="28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B141BB57-9507-E368-3EC6-020F4C6119A6}"/>
              </a:ext>
            </a:extLst>
          </p:cNvPr>
          <p:cNvSpPr txBox="1">
            <a:spLocks noChangeArrowheads="1"/>
          </p:cNvSpPr>
          <p:nvPr/>
        </p:nvSpPr>
        <p:spPr bwMode="auto">
          <a:xfrm>
            <a:off x="121921" y="3208829"/>
            <a:ext cx="2926038" cy="528412"/>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المستبد</a:t>
            </a:r>
            <a:endParaRPr kumimoji="0" lang="en-US" sz="28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2">
            <a:extLst>
              <a:ext uri="{FF2B5EF4-FFF2-40B4-BE49-F238E27FC236}">
                <a16:creationId xmlns:a16="http://schemas.microsoft.com/office/drawing/2014/main" id="{B7851824-E5E1-2653-4DDF-2EE462EFDCCE}"/>
              </a:ext>
            </a:extLst>
          </p:cNvPr>
          <p:cNvSpPr txBox="1">
            <a:spLocks noChangeArrowheads="1"/>
          </p:cNvSpPr>
          <p:nvPr/>
        </p:nvSpPr>
        <p:spPr bwMode="auto">
          <a:xfrm>
            <a:off x="536469" y="6292263"/>
            <a:ext cx="2926038" cy="528412"/>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محور الحديث</a:t>
            </a:r>
            <a:endParaRPr kumimoji="0" lang="en-US" sz="28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 name="Rectangle 2">
            <a:extLst>
              <a:ext uri="{FF2B5EF4-FFF2-40B4-BE49-F238E27FC236}">
                <a16:creationId xmlns:a16="http://schemas.microsoft.com/office/drawing/2014/main" id="{56ADA584-D23F-7CC7-405F-45B35F9018FA}"/>
              </a:ext>
            </a:extLst>
          </p:cNvPr>
          <p:cNvSpPr txBox="1">
            <a:spLocks noChangeArrowheads="1"/>
          </p:cNvSpPr>
          <p:nvPr/>
        </p:nvSpPr>
        <p:spPr bwMode="auto">
          <a:xfrm>
            <a:off x="5437632" y="6271897"/>
            <a:ext cx="2926038" cy="528412"/>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المدير الجزئي</a:t>
            </a:r>
            <a:endParaRPr kumimoji="0" lang="en-US" sz="28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60703210"/>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icture background">
            <a:extLst>
              <a:ext uri="{FF2B5EF4-FFF2-40B4-BE49-F238E27FC236}">
                <a16:creationId xmlns:a16="http://schemas.microsoft.com/office/drawing/2014/main" id="{30D3279A-3EC8-4CA4-F1D1-2BA35CE7CA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قلب الحكيم عن يمينه، وقلب الجاهل عن يساره.</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(10: 2)</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1283829" y="7207919"/>
            <a:ext cx="5270296" cy="5270296"/>
          </a:xfrm>
          <a:prstGeom prst="rect">
            <a:avLst/>
          </a:prstGeom>
        </p:spPr>
      </p:pic>
    </p:spTree>
    <p:extLst>
      <p:ext uri="{BB962C8B-B14F-4D97-AF65-F5344CB8AC3E}">
        <p14:creationId xmlns:p14="http://schemas.microsoft.com/office/powerpoint/2010/main" val="2864313477"/>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2225"/>
            <a:ext cx="9144000" cy="1736726"/>
          </a:xfrm>
          <a:effectLst>
            <a:outerShdw blurRad="63500" dist="35921" dir="2700000" algn="ctr" rotWithShape="0">
              <a:schemeClr val="tx2">
                <a:alpha val="74998"/>
              </a:schemeClr>
            </a:outerShdw>
          </a:effectLst>
        </p:spPr>
        <p:txBody>
          <a:bodyPr anchor="ctr"/>
          <a:lstStyle/>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أفكار </a:t>
            </a:r>
            <a:r>
              <a:rPr lang="ar-JO" sz="32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الحكيم</a:t>
            </a: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 تقوده إلى </a:t>
            </a:r>
            <a:r>
              <a:rPr lang="ar-JO" sz="32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الإستقامة</a:t>
            </a: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 أما أفكار </a:t>
            </a:r>
            <a:r>
              <a:rPr lang="ar-JO" sz="32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الأحمق</a:t>
            </a: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 فتقوده إلى </a:t>
            </a:r>
            <a:r>
              <a:rPr lang="ar-JO" sz="32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الإنحراف</a:t>
            </a: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 (10: 2 المبسطة)</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076" name="Picture 4" descr="Picture background">
            <a:extLst>
              <a:ext uri="{FF2B5EF4-FFF2-40B4-BE49-F238E27FC236}">
                <a16:creationId xmlns:a16="http://schemas.microsoft.com/office/drawing/2014/main" id="{31055538-8FFB-0CC8-C388-8614BE65D9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171450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83F2C2E2-2115-2C93-99F6-2172B39C41E6}"/>
              </a:ext>
            </a:extLst>
          </p:cNvPr>
          <p:cNvSpPr txBox="1">
            <a:spLocks noChangeArrowheads="1"/>
          </p:cNvSpPr>
          <p:nvPr/>
        </p:nvSpPr>
        <p:spPr bwMode="auto">
          <a:xfrm>
            <a:off x="5151863" y="3624147"/>
            <a:ext cx="3992137" cy="3233854"/>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600" b="1" kern="0" dirty="0">
                <a:effectLst>
                  <a:glow rad="127000">
                    <a:schemeClr val="tx1"/>
                  </a:glow>
                </a:effectLst>
                <a:latin typeface="Arial" panose="020B0604020202020204" pitchFamily="34" charset="0"/>
                <a:ea typeface="ＭＳ Ｐゴシック" charset="0"/>
                <a:cs typeface="Arial" panose="020B0604020202020204" pitchFamily="34" charset="0"/>
              </a:rPr>
              <a:t>هل سبق أن تساءلت لماذا يُطلق على المحافظين اسم اليمين ويُطلق على الليبراليين اسم اليسار؟</a:t>
            </a:r>
            <a:endParaRPr lang="en-US" sz="36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5272653"/>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52576"/>
            <a:ext cx="9132020" cy="1488910"/>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أيضا إذا مشى الجاهل في الطريق ينقص فهمه، ويقول لكل واحد: إنه جاهل (10: 3)</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2156461" y="1641486"/>
            <a:ext cx="4600453" cy="4600453"/>
          </a:xfrm>
          <a:prstGeom prst="rect">
            <a:avLst/>
          </a:prstGeom>
        </p:spPr>
      </p:pic>
    </p:spTree>
    <p:extLst>
      <p:ext uri="{BB962C8B-B14F-4D97-AF65-F5344CB8AC3E}">
        <p14:creationId xmlns:p14="http://schemas.microsoft.com/office/powerpoint/2010/main" val="3275327268"/>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5122" name="Picture 2" descr="Picture background">
            <a:extLst>
              <a:ext uri="{FF2B5EF4-FFF2-40B4-BE49-F238E27FC236}">
                <a16:creationId xmlns:a16="http://schemas.microsoft.com/office/drawing/2014/main" id="{137C7348-5408-7D4E-111F-3D4820CB67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589"/>
          <a:stretch/>
        </p:blipFill>
        <p:spPr bwMode="auto">
          <a:xfrm>
            <a:off x="8388" y="1224642"/>
            <a:ext cx="9144000" cy="563335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8388" y="-22224"/>
            <a:ext cx="9144000" cy="1459139"/>
          </a:xfrm>
          <a:solidFill>
            <a:schemeClr val="tx1"/>
          </a:solidFill>
          <a:effectLst>
            <a:outerShdw blurRad="63500" dist="35921" dir="2700000" algn="ctr" rotWithShape="0">
              <a:schemeClr val="tx2">
                <a:alpha val="74998"/>
              </a:schemeClr>
            </a:outerShdw>
          </a:effectLst>
        </p:spPr>
        <p:txBody>
          <a:bodyPr anchor="t"/>
          <a:lstStyle/>
          <a:p>
            <a:pPr>
              <a:defRPr/>
            </a:pPr>
            <a:r>
              <a:rPr lang="ar-JO" sz="2800" b="1" dirty="0">
                <a:effectLst>
                  <a:glow rad="127000">
                    <a:schemeClr val="tx1"/>
                  </a:glow>
                </a:effectLst>
                <a:latin typeface="Arial" panose="020B0604020202020204" pitchFamily="34" charset="0"/>
                <a:ea typeface="ＭＳ Ｐゴシック" charset="0"/>
                <a:cs typeface="Arial" panose="020B0604020202020204" pitchFamily="34" charset="0"/>
              </a:rPr>
              <a:t>إن صعدت عليك روح المتسلط، فلا تترك مكانك، لأن الهدوء يسكن خطايا عظيمة (جامعة 10: 4)</a:t>
            </a:r>
            <a:endParaRPr lang="en-US" sz="2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2541843"/>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713382"/>
            <a:ext cx="9144000" cy="5144618"/>
          </a:xfrm>
          <a:prstGeom prst="rect">
            <a:avLst/>
          </a:prstGeom>
        </p:spPr>
      </p:pic>
      <p:sp>
        <p:nvSpPr>
          <p:cNvPr id="900098" name="Rectangle 2"/>
          <p:cNvSpPr>
            <a:spLocks noGrp="1" noChangeArrowheads="1"/>
          </p:cNvSpPr>
          <p:nvPr>
            <p:ph type="ctrTitle"/>
          </p:nvPr>
        </p:nvSpPr>
        <p:spPr>
          <a:xfrm>
            <a:off x="0" y="-39131"/>
            <a:ext cx="9144000" cy="2312431"/>
          </a:xfrm>
          <a:solidFill>
            <a:schemeClr val="tx1"/>
          </a:solidFill>
          <a:effectLst>
            <a:outerShdw blurRad="63500" dist="35921" dir="2700000" algn="ctr" rotWithShape="0">
              <a:schemeClr val="tx2">
                <a:alpha val="74998"/>
              </a:schemeClr>
            </a:outerShdw>
          </a:effectLst>
        </p:spPr>
        <p:txBody>
          <a:bodyPr anchor="ct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يوجد شر رأيته تحت الشمس، كسهو صادر من قبل المتسلط:             الجهالة جعلت في معالي كثيرة، والأغنياء يجلسون في السافل                (10: 5-6)</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4385525"/>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186890" y="321290"/>
            <a:ext cx="3957110" cy="6419236"/>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اصعد السلم </a:t>
            </a:r>
            <a:br>
              <a:rPr lang="ar-JO"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إلى مستوى </a:t>
            </a:r>
            <a:br>
              <a:rPr lang="ar-JO"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عدم كفاءتك</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1" y="0"/>
            <a:ext cx="5186891" cy="6905624"/>
          </a:xfrm>
          <a:prstGeom prst="rect">
            <a:avLst/>
          </a:prstGeom>
        </p:spPr>
      </p:pic>
    </p:spTree>
    <p:extLst>
      <p:ext uri="{BB962C8B-B14F-4D97-AF65-F5344CB8AC3E}">
        <p14:creationId xmlns:p14="http://schemas.microsoft.com/office/powerpoint/2010/main" val="35909447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Picture background">
            <a:extLst>
              <a:ext uri="{FF2B5EF4-FFF2-40B4-BE49-F238E27FC236}">
                <a16:creationId xmlns:a16="http://schemas.microsoft.com/office/drawing/2014/main" id="{B7A0C412-BC73-5016-F008-179A2D5FD6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58645"/>
            <a:ext cx="4311855" cy="431185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ctrTitle"/>
          </p:nvPr>
        </p:nvSpPr>
        <p:spPr>
          <a:xfrm>
            <a:off x="417237" y="-1470025"/>
            <a:ext cx="7772400" cy="1470025"/>
          </a:xfrm>
        </p:spPr>
        <p:txBody>
          <a:bodyPr/>
          <a:lstStyle/>
          <a:p>
            <a:r>
              <a:rPr lang="ar-JO" dirty="0">
                <a:solidFill>
                  <a:schemeClr val="tx1"/>
                </a:solidFill>
              </a:rPr>
              <a:t>دراكر</a:t>
            </a:r>
            <a:endParaRPr lang="en-US" dirty="0">
              <a:solidFill>
                <a:schemeClr val="tx1"/>
              </a:solidFill>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5" name="TextBox 2"/>
          <p:cNvSpPr txBox="1">
            <a:spLocks noChangeArrowheads="1"/>
          </p:cNvSpPr>
          <p:nvPr/>
        </p:nvSpPr>
        <p:spPr bwMode="auto">
          <a:xfrm>
            <a:off x="4449281" y="629910"/>
            <a:ext cx="4477005" cy="2800767"/>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0" fontAlgn="base" hangingPunct="0">
              <a:spcBef>
                <a:spcPct val="0"/>
              </a:spcBef>
              <a:spcAft>
                <a:spcPct val="0"/>
              </a:spcAft>
            </a:pPr>
            <a:r>
              <a:rPr lang="ar-JO" sz="4400" b="1" dirty="0">
                <a:solidFill>
                  <a:srgbClr val="000000"/>
                </a:solidFill>
                <a:latin typeface="Arial"/>
                <a:cs typeface="Arial"/>
              </a:rPr>
              <a:t>الكفاءة هي عمل الأمور بالشكل الصحيح؛ أما الفعالية فهي عمل الأشياء الصحيحة.</a:t>
            </a:r>
            <a:endParaRPr lang="en-US" sz="4400" b="1" dirty="0">
              <a:solidFill>
                <a:srgbClr val="000000"/>
              </a:solidFill>
              <a:latin typeface="Arial"/>
              <a:cs typeface="Arial"/>
            </a:endParaRPr>
          </a:p>
        </p:txBody>
      </p:sp>
      <p:sp>
        <p:nvSpPr>
          <p:cNvPr id="8" name="TextBox 2">
            <a:extLst>
              <a:ext uri="{FF2B5EF4-FFF2-40B4-BE49-F238E27FC236}">
                <a16:creationId xmlns:a16="http://schemas.microsoft.com/office/drawing/2014/main" id="{0288F0B9-F34E-C252-5135-533224D9E4FF}"/>
              </a:ext>
            </a:extLst>
          </p:cNvPr>
          <p:cNvSpPr txBox="1">
            <a:spLocks noChangeArrowheads="1"/>
          </p:cNvSpPr>
          <p:nvPr/>
        </p:nvSpPr>
        <p:spPr bwMode="auto">
          <a:xfrm>
            <a:off x="4303437" y="4440007"/>
            <a:ext cx="4311855"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0" fontAlgn="base" hangingPunct="0">
              <a:spcBef>
                <a:spcPct val="0"/>
              </a:spcBef>
              <a:spcAft>
                <a:spcPct val="0"/>
              </a:spcAft>
            </a:pPr>
            <a:r>
              <a:rPr lang="ar-JO" sz="3600" b="1" dirty="0">
                <a:solidFill>
                  <a:srgbClr val="000000"/>
                </a:solidFill>
                <a:latin typeface="Arial"/>
                <a:cs typeface="Arial"/>
              </a:rPr>
              <a:t> بيتر دراكر</a:t>
            </a:r>
            <a:r>
              <a:rPr lang="en-US" sz="3600" b="1" dirty="0">
                <a:solidFill>
                  <a:srgbClr val="000000"/>
                </a:solidFill>
                <a:latin typeface="Arial"/>
                <a:cs typeface="Arial"/>
              </a:rPr>
              <a:t>—</a:t>
            </a:r>
            <a:endParaRPr lang="en-US" sz="4400" b="1" dirty="0">
              <a:solidFill>
                <a:srgbClr val="000000"/>
              </a:solidFill>
              <a:latin typeface="Arial"/>
              <a:cs typeface="Arial"/>
            </a:endParaRPr>
          </a:p>
        </p:txBody>
      </p:sp>
    </p:spTree>
    <p:extLst>
      <p:ext uri="{BB962C8B-B14F-4D97-AF65-F5344CB8AC3E}">
        <p14:creationId xmlns:p14="http://schemas.microsoft.com/office/powerpoint/2010/main" val="426294707"/>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3"/>
            <a:ext cx="9036496" cy="2104054"/>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قد رأيت عبيداً على الخيل، ورؤساء ماشين على الأرض كالعبيد (10: 7)</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 </a:t>
            </a:r>
          </a:p>
        </p:txBody>
      </p:sp>
      <p:pic>
        <p:nvPicPr>
          <p:cNvPr id="4" name="Picture 3"/>
          <p:cNvPicPr>
            <a:picLocks noChangeAspect="1"/>
          </p:cNvPicPr>
          <p:nvPr/>
        </p:nvPicPr>
        <p:blipFill>
          <a:blip r:embed="rId3"/>
          <a:stretch>
            <a:fillRect/>
          </a:stretch>
        </p:blipFill>
        <p:spPr>
          <a:xfrm>
            <a:off x="412805" y="2348879"/>
            <a:ext cx="8235338" cy="6624586"/>
          </a:xfrm>
          <a:prstGeom prst="rect">
            <a:avLst/>
          </a:prstGeom>
        </p:spPr>
      </p:pic>
    </p:spTree>
    <p:extLst>
      <p:ext uri="{BB962C8B-B14F-4D97-AF65-F5344CB8AC3E}">
        <p14:creationId xmlns:p14="http://schemas.microsoft.com/office/powerpoint/2010/main" val="424385525"/>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56832" y="351888"/>
            <a:ext cx="7601368" cy="6196297"/>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بيتر دراكر (1909-2005)</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104927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480853"/>
            <a:ext cx="9144000" cy="2277313"/>
          </a:xfrm>
          <a:effectLst>
            <a:outerShdw blurRad="63500" dist="35921" dir="2700000" algn="ctr" rotWithShape="0">
              <a:schemeClr val="tx2">
                <a:alpha val="74998"/>
              </a:schemeClr>
            </a:outerShdw>
          </a:effectLst>
        </p:spPr>
        <p:txBody>
          <a:bodyPr/>
          <a:lstStyle/>
          <a:p>
            <a:pPr>
              <a:defRPr/>
            </a:pPr>
            <a:r>
              <a:rPr lang="ar-JO" sz="5400" dirty="0">
                <a:solidFill>
                  <a:srgbClr val="FFFF00"/>
                </a:solidFill>
                <a:effectLst>
                  <a:glow rad="127000">
                    <a:schemeClr val="tx1"/>
                  </a:glow>
                </a:effectLst>
                <a:ea typeface="ＭＳ Ｐゴシック" charset="0"/>
                <a:cs typeface="Arial" panose="020B0604020202020204" pitchFamily="34" charset="0"/>
              </a:rPr>
              <a:t>لماذا</a:t>
            </a:r>
            <a:r>
              <a:rPr lang="ar-JO" sz="5400" dirty="0">
                <a:effectLst>
                  <a:glow rad="127000">
                    <a:schemeClr val="tx1"/>
                  </a:glow>
                </a:effectLst>
                <a:ea typeface="ＭＳ Ｐゴシック" charset="0"/>
                <a:cs typeface="Arial" panose="020B0604020202020204" pitchFamily="34" charset="0"/>
              </a:rPr>
              <a:t> لا تقود الحكمة </a:t>
            </a:r>
            <a:br>
              <a:rPr lang="ar-JO" sz="5400" dirty="0">
                <a:effectLst>
                  <a:glow rad="127000">
                    <a:schemeClr val="tx1"/>
                  </a:glow>
                </a:effectLst>
                <a:ea typeface="ＭＳ Ｐゴシック" charset="0"/>
                <a:cs typeface="Arial" panose="020B0604020202020204" pitchFamily="34" charset="0"/>
              </a:rPr>
            </a:br>
            <a:r>
              <a:rPr lang="ar-JO" sz="5400" dirty="0">
                <a:effectLst>
                  <a:glow rad="127000">
                    <a:schemeClr val="tx1"/>
                  </a:glow>
                </a:effectLst>
                <a:ea typeface="ＭＳ Ｐゴシック" charset="0"/>
                <a:cs typeface="Arial" panose="020B0604020202020204" pitchFamily="34" charset="0"/>
              </a:rPr>
              <a:t>إلى النجاح دائماً؟</a:t>
            </a:r>
            <a:endParaRPr lang="en-US" sz="5400" dirty="0">
              <a:effectLst>
                <a:glow rad="127000">
                  <a:schemeClr val="tx1"/>
                </a:glow>
              </a:effectLst>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0"/>
            <a:ext cx="9150304" cy="4048807"/>
          </a:xfrm>
          <a:prstGeom prst="rect">
            <a:avLst/>
          </a:prstGeom>
        </p:spPr>
      </p:pic>
    </p:spTree>
    <p:extLst>
      <p:ext uri="{BB962C8B-B14F-4D97-AF65-F5344CB8AC3E}">
        <p14:creationId xmlns:p14="http://schemas.microsoft.com/office/powerpoint/2010/main" val="12618713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211680" y="483696"/>
            <a:ext cx="5792875" cy="2303607"/>
          </a:xfrm>
          <a:effectLst>
            <a:outerShdw blurRad="63500" dist="35921" dir="2700000" algn="ctr" rotWithShape="0">
              <a:schemeClr val="tx2">
                <a:alpha val="74998"/>
              </a:schemeClr>
            </a:outerShdw>
          </a:effectLst>
        </p:spPr>
        <p:txBody>
          <a:bodyPr/>
          <a:lstStyle/>
          <a:p>
            <a:pPr marL="714375" indent="-714375" algn="r" rtl="1">
              <a:defRPr/>
            </a:pPr>
            <a:r>
              <a:rPr lang="ar-JO" sz="5400" dirty="0">
                <a:effectLst>
                  <a:glow rad="127000">
                    <a:schemeClr val="tx1"/>
                  </a:glow>
                </a:effectLst>
                <a:ea typeface="ＭＳ Ｐゴシック" charset="0"/>
                <a:cs typeface="Arial" panose="020B0604020202020204" pitchFamily="34" charset="0"/>
              </a:rPr>
              <a:t>1. الحياة </a:t>
            </a:r>
            <a:r>
              <a:rPr lang="ar-JO" sz="5400" dirty="0">
                <a:solidFill>
                  <a:srgbClr val="FFFF00"/>
                </a:solidFill>
                <a:effectLst>
                  <a:glow rad="127000">
                    <a:schemeClr val="tx1"/>
                  </a:glow>
                </a:effectLst>
                <a:ea typeface="ＭＳ Ｐゴシック" charset="0"/>
                <a:cs typeface="Arial" panose="020B0604020202020204" pitchFamily="34" charset="0"/>
              </a:rPr>
              <a:t>ليست عادلة</a:t>
            </a:r>
            <a:br>
              <a:rPr lang="ar-JO" sz="5400" dirty="0">
                <a:effectLst>
                  <a:glow rad="127000">
                    <a:schemeClr val="tx1"/>
                  </a:glow>
                </a:effectLst>
                <a:ea typeface="ＭＳ Ｐゴシック" charset="0"/>
                <a:cs typeface="Arial" panose="020B0604020202020204" pitchFamily="34" charset="0"/>
              </a:rPr>
            </a:br>
            <a:r>
              <a:rPr lang="ar-JO" sz="5400" dirty="0">
                <a:effectLst>
                  <a:glow rad="127000">
                    <a:schemeClr val="tx1"/>
                  </a:glow>
                </a:effectLst>
                <a:ea typeface="ＭＳ Ｐゴシック" charset="0"/>
                <a:cs typeface="Arial" panose="020B0604020202020204" pitchFamily="34" charset="0"/>
              </a:rPr>
              <a:t>(9: 11-10: 7)</a:t>
            </a:r>
            <a:endParaRPr lang="en-US" sz="5400" dirty="0">
              <a:effectLst>
                <a:glow rad="127000">
                  <a:schemeClr val="tx1"/>
                </a:glow>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9033572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9144001" cy="6858000"/>
          </a:xfrm>
          <a:prstGeom prst="rect">
            <a:avLst/>
          </a:prstGeom>
        </p:spPr>
      </p:pic>
      <p:sp>
        <p:nvSpPr>
          <p:cNvPr id="900098" name="Rectangle 2"/>
          <p:cNvSpPr>
            <a:spLocks noGrp="1" noChangeArrowheads="1"/>
          </p:cNvSpPr>
          <p:nvPr>
            <p:ph type="ctrTitle"/>
          </p:nvPr>
        </p:nvSpPr>
        <p:spPr>
          <a:xfrm>
            <a:off x="211680" y="483696"/>
            <a:ext cx="7707329" cy="2303607"/>
          </a:xfrm>
          <a:effectLst>
            <a:outerShdw blurRad="63500" dist="35921" dir="2700000" algn="ctr" rotWithShape="0">
              <a:schemeClr val="tx2">
                <a:alpha val="74998"/>
              </a:schemeClr>
            </a:outerShdw>
          </a:effectLst>
        </p:spPr>
        <p:txBody>
          <a:bodyPr/>
          <a:lstStyle/>
          <a:p>
            <a:pPr marL="900113" indent="-900113" algn="r" rtl="1">
              <a:defRPr/>
            </a:pPr>
            <a:r>
              <a:rPr lang="ar-JO" sz="5400" dirty="0">
                <a:effectLst>
                  <a:glow rad="127000">
                    <a:schemeClr val="tx1"/>
                  </a:glow>
                </a:effectLst>
                <a:ea typeface="ＭＳ Ｐゴシック" charset="0"/>
                <a:cs typeface="Arial" panose="020B0604020202020204" pitchFamily="34" charset="0"/>
              </a:rPr>
              <a:t>2. الحياة </a:t>
            </a:r>
            <a:r>
              <a:rPr lang="ar-JO" sz="5400" dirty="0">
                <a:solidFill>
                  <a:srgbClr val="FFFF00"/>
                </a:solidFill>
                <a:effectLst>
                  <a:glow rad="127000">
                    <a:schemeClr val="tx1"/>
                  </a:glow>
                </a:effectLst>
                <a:ea typeface="ＭＳ Ｐゴシック" charset="0"/>
                <a:cs typeface="Arial" panose="020B0604020202020204" pitchFamily="34" charset="0"/>
              </a:rPr>
              <a:t>ليست مؤكدة</a:t>
            </a:r>
            <a:br>
              <a:rPr lang="ar-JO" sz="5400" dirty="0">
                <a:effectLst>
                  <a:glow rad="127000">
                    <a:schemeClr val="tx1"/>
                  </a:glow>
                </a:effectLst>
                <a:ea typeface="ＭＳ Ｐゴシック" charset="0"/>
                <a:cs typeface="Arial" panose="020B0604020202020204" pitchFamily="34" charset="0"/>
              </a:rPr>
            </a:br>
            <a:r>
              <a:rPr lang="ar-JO" sz="5400" dirty="0">
                <a:effectLst>
                  <a:glow rad="127000">
                    <a:schemeClr val="tx1"/>
                  </a:glow>
                </a:effectLst>
                <a:ea typeface="ＭＳ Ｐゴシック" charset="0"/>
                <a:cs typeface="Arial" panose="020B0604020202020204" pitchFamily="34" charset="0"/>
              </a:rPr>
              <a:t>(10: 8-11)</a:t>
            </a:r>
            <a:endParaRPr lang="en-US" sz="5400" dirty="0">
              <a:effectLst>
                <a:glow rad="127000">
                  <a:schemeClr val="tx1"/>
                </a:glow>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30542828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83544" y="68705"/>
            <a:ext cx="9036496" cy="1153424"/>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أ. تستطيع </a:t>
            </a: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الحوادث</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 أن تعيق الحكمة </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(10: 8-10)</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3666" y="1270056"/>
            <a:ext cx="8758442" cy="5451653"/>
          </a:xfrm>
          <a:prstGeom prst="rect">
            <a:avLst/>
          </a:prstGeom>
        </p:spPr>
      </p:pic>
    </p:spTree>
    <p:extLst>
      <p:ext uri="{BB962C8B-B14F-4D97-AF65-F5344CB8AC3E}">
        <p14:creationId xmlns:p14="http://schemas.microsoft.com/office/powerpoint/2010/main" val="424385525"/>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16633"/>
            <a:ext cx="9144000" cy="1620708"/>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من يحفر هوة يقع فيها</a:t>
            </a: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10: 8أ</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pic>
        <p:nvPicPr>
          <p:cNvPr id="5" name="Picture 4"/>
          <p:cNvPicPr>
            <a:picLocks noChangeAspect="1"/>
          </p:cNvPicPr>
          <p:nvPr/>
        </p:nvPicPr>
        <p:blipFill>
          <a:blip r:embed="rId3"/>
          <a:stretch>
            <a:fillRect/>
          </a:stretch>
        </p:blipFill>
        <p:spPr>
          <a:xfrm>
            <a:off x="2706692" y="2858249"/>
            <a:ext cx="7374746" cy="4105275"/>
          </a:xfrm>
          <a:prstGeom prst="rect">
            <a:avLst/>
          </a:prstGeom>
        </p:spPr>
      </p:pic>
      <p:pic>
        <p:nvPicPr>
          <p:cNvPr id="3" name="Picture 2"/>
          <p:cNvPicPr>
            <a:picLocks noChangeAspect="1"/>
          </p:cNvPicPr>
          <p:nvPr/>
        </p:nvPicPr>
        <p:blipFill>
          <a:blip r:embed="rId4"/>
          <a:stretch>
            <a:fillRect/>
          </a:stretch>
        </p:blipFill>
        <p:spPr>
          <a:xfrm>
            <a:off x="120476" y="1403436"/>
            <a:ext cx="4312251" cy="3453237"/>
          </a:xfrm>
          <a:prstGeom prst="rect">
            <a:avLst/>
          </a:prstGeom>
        </p:spPr>
      </p:pic>
    </p:spTree>
    <p:extLst>
      <p:ext uri="{BB962C8B-B14F-4D97-AF65-F5344CB8AC3E}">
        <p14:creationId xmlns:p14="http://schemas.microsoft.com/office/powerpoint/2010/main" val="424385525"/>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26988"/>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3"/>
            <a:ext cx="9036496" cy="1488910"/>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ومن ينقض جداراً تلدغه حية.</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(10: 8ب)</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5" name="Picture 4"/>
          <p:cNvPicPr>
            <a:picLocks noChangeAspect="1"/>
          </p:cNvPicPr>
          <p:nvPr/>
        </p:nvPicPr>
        <p:blipFill>
          <a:blip r:embed="rId4"/>
          <a:stretch>
            <a:fillRect/>
          </a:stretch>
        </p:blipFill>
        <p:spPr>
          <a:xfrm>
            <a:off x="0" y="3810000"/>
            <a:ext cx="4064000" cy="3048000"/>
          </a:xfrm>
          <a:prstGeom prst="rect">
            <a:avLst/>
          </a:prstGeom>
        </p:spPr>
      </p:pic>
    </p:spTree>
    <p:extLst>
      <p:ext uri="{BB962C8B-B14F-4D97-AF65-F5344CB8AC3E}">
        <p14:creationId xmlns:p14="http://schemas.microsoft.com/office/powerpoint/2010/main" val="4243855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5100" y="0"/>
            <a:ext cx="8789385"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من يقلع حجارة يوجع بها.</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(10: 9أ)</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49001844"/>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34334"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1524855"/>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من يشقق حطباً يكون في خطر منه.</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(10: 9ب)</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03424184"/>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0"/>
            <a:ext cx="5622958" cy="6858000"/>
          </a:xfrm>
          <a:prstGeom prst="rect">
            <a:avLst/>
          </a:prstGeom>
        </p:spPr>
      </p:pic>
      <p:sp>
        <p:nvSpPr>
          <p:cNvPr id="900098" name="Rectangle 2"/>
          <p:cNvSpPr>
            <a:spLocks noGrp="1" noChangeArrowheads="1"/>
          </p:cNvSpPr>
          <p:nvPr>
            <p:ph type="ctrTitle"/>
          </p:nvPr>
        </p:nvSpPr>
        <p:spPr>
          <a:xfrm>
            <a:off x="5622958" y="68704"/>
            <a:ext cx="3497082" cy="4827761"/>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ب. يستطيع </a:t>
            </a: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التوقيت السيء</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 أن يعيق الحكمة </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(10: 11)</a:t>
            </a: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95165866"/>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162221"/>
            <a:ext cx="9157438" cy="569577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73832" y="116632"/>
            <a:ext cx="9247364" cy="2232247"/>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إن كل الحديد ولم يسنن هو حده، فليزد القوة. </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(10: 10أ)</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78165179"/>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2532" y="120799"/>
            <a:ext cx="9144000" cy="6677776"/>
          </a:xfrm>
          <a:prstGeom prst="rect">
            <a:avLst/>
          </a:prstGeom>
        </p:spPr>
      </p:pic>
      <p:sp>
        <p:nvSpPr>
          <p:cNvPr id="9" name="Triangle 8">
            <a:extLst>
              <a:ext uri="{FF2B5EF4-FFF2-40B4-BE49-F238E27FC236}">
                <a16:creationId xmlns:a16="http://schemas.microsoft.com/office/drawing/2014/main" id="{3277D847-7A2D-3F43-5B01-50914099B2E9}"/>
              </a:ext>
            </a:extLst>
          </p:cNvPr>
          <p:cNvSpPr/>
          <p:nvPr/>
        </p:nvSpPr>
        <p:spPr bwMode="auto">
          <a:xfrm>
            <a:off x="-170122" y="120799"/>
            <a:ext cx="9452341" cy="6677776"/>
          </a:xfrm>
          <a:prstGeom prst="triangle">
            <a:avLst/>
          </a:prstGeom>
          <a:solidFill>
            <a:schemeClr val="accent1">
              <a:lumMod val="5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900098" name="Rectangle 2"/>
          <p:cNvSpPr>
            <a:spLocks noGrp="1" noChangeArrowheads="1"/>
          </p:cNvSpPr>
          <p:nvPr>
            <p:ph type="ctrTitle"/>
          </p:nvPr>
        </p:nvSpPr>
        <p:spPr>
          <a:xfrm>
            <a:off x="0" y="131654"/>
            <a:ext cx="3121315" cy="2729352"/>
          </a:xfrm>
          <a:effectLst>
            <a:outerShdw blurRad="63500" dist="35921" dir="2700000" algn="ctr" rotWithShape="0">
              <a:schemeClr val="tx2">
                <a:alpha val="74998"/>
              </a:schemeClr>
            </a:outerShdw>
          </a:effectLst>
        </p:spPr>
        <p:txBody>
          <a:bodyPr/>
          <a:lstStyle/>
          <a:p>
            <a:pPr>
              <a:defRPr/>
            </a:pPr>
            <a:r>
              <a:rPr lang="ar-JO" sz="4800" b="1" dirty="0">
                <a:solidFill>
                  <a:schemeClr val="tx1"/>
                </a:solidFill>
                <a:effectLst/>
                <a:latin typeface="Arial" panose="020B0604020202020204" pitchFamily="34" charset="0"/>
                <a:ea typeface="ＭＳ Ｐゴシック" charset="0"/>
                <a:cs typeface="Arial" panose="020B0604020202020204" pitchFamily="34" charset="0"/>
              </a:rPr>
              <a:t>مبدأ</a:t>
            </a:r>
            <a:br>
              <a:rPr lang="ar-JO" sz="4800" b="1" dirty="0">
                <a:solidFill>
                  <a:schemeClr val="tx1"/>
                </a:solidFill>
                <a:effectLst/>
                <a:latin typeface="Arial" panose="020B0604020202020204" pitchFamily="34" charset="0"/>
                <a:ea typeface="ＭＳ Ｐゴシック" charset="0"/>
                <a:cs typeface="Arial" panose="020B0604020202020204" pitchFamily="34" charset="0"/>
              </a:rPr>
            </a:br>
            <a:r>
              <a:rPr lang="ar-JO" sz="4800" b="1" dirty="0">
                <a:solidFill>
                  <a:schemeClr val="tx1"/>
                </a:solidFill>
                <a:effectLst/>
                <a:latin typeface="Arial" panose="020B0604020202020204" pitchFamily="34" charset="0"/>
                <a:ea typeface="ＭＳ Ｐゴシック" charset="0"/>
                <a:cs typeface="Arial" panose="020B0604020202020204" pitchFamily="34" charset="0"/>
              </a:rPr>
              <a:t>بيتر</a:t>
            </a:r>
            <a:endParaRPr lang="en-US" sz="4800" b="1" dirty="0">
              <a:solidFill>
                <a:schemeClr val="tx1"/>
              </a:solidFill>
              <a:effectLst/>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AB118977-3DF1-AE63-B1B0-8AFC61944491}"/>
              </a:ext>
            </a:extLst>
          </p:cNvPr>
          <p:cNvSpPr txBox="1">
            <a:spLocks noChangeArrowheads="1"/>
          </p:cNvSpPr>
          <p:nvPr/>
        </p:nvSpPr>
        <p:spPr bwMode="auto">
          <a:xfrm>
            <a:off x="42532" y="5603357"/>
            <a:ext cx="9144000" cy="925881"/>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8800" b="1" kern="0" dirty="0">
                <a:effectLst/>
                <a:latin typeface="Arial" panose="020B0604020202020204" pitchFamily="34" charset="0"/>
                <a:ea typeface="ＭＳ Ｐゴシック" charset="0"/>
                <a:cs typeface="Arial" panose="020B0604020202020204" pitchFamily="34" charset="0"/>
              </a:rPr>
              <a:t>في تسلسل هرمي</a:t>
            </a:r>
            <a:endParaRPr lang="en-US" sz="8800" b="1" kern="0" dirty="0">
              <a:effectLst/>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C98A56F6-9C0C-3633-8E34-4A87BE1A1A51}"/>
              </a:ext>
            </a:extLst>
          </p:cNvPr>
          <p:cNvSpPr txBox="1">
            <a:spLocks noChangeArrowheads="1"/>
          </p:cNvSpPr>
          <p:nvPr/>
        </p:nvSpPr>
        <p:spPr bwMode="auto">
          <a:xfrm>
            <a:off x="824024" y="4597345"/>
            <a:ext cx="7517218" cy="925881"/>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8000" b="1" kern="0" dirty="0">
                <a:effectLst/>
                <a:latin typeface="Arial" panose="020B0604020202020204" pitchFamily="34" charset="0"/>
                <a:ea typeface="ＭＳ Ｐゴシック" charset="0"/>
                <a:cs typeface="Arial" panose="020B0604020202020204" pitchFamily="34" charset="0"/>
              </a:rPr>
              <a:t>الموظفين</a:t>
            </a:r>
            <a:endParaRPr lang="en-US" sz="8000" b="1" kern="0" dirty="0">
              <a:effectLst/>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3B33BCA9-3C8B-345E-5F5E-2115FF057B7E}"/>
              </a:ext>
            </a:extLst>
          </p:cNvPr>
          <p:cNvSpPr txBox="1">
            <a:spLocks noChangeArrowheads="1"/>
          </p:cNvSpPr>
          <p:nvPr/>
        </p:nvSpPr>
        <p:spPr bwMode="auto">
          <a:xfrm>
            <a:off x="824024" y="3687028"/>
            <a:ext cx="7517218" cy="925881"/>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6600" b="1" kern="0" dirty="0">
                <a:effectLst/>
                <a:latin typeface="Arial" panose="020B0604020202020204" pitchFamily="34" charset="0"/>
                <a:ea typeface="ＭＳ Ｐゴシック" charset="0"/>
                <a:cs typeface="Arial" panose="020B0604020202020204" pitchFamily="34" charset="0"/>
              </a:rPr>
              <a:t>ميلهم في رفع</a:t>
            </a:r>
            <a:endParaRPr lang="en-US" sz="6600" b="1" kern="0" dirty="0">
              <a:effectLst/>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80F83708-3BED-C6E3-7E17-110E50148704}"/>
              </a:ext>
            </a:extLst>
          </p:cNvPr>
          <p:cNvSpPr txBox="1">
            <a:spLocks noChangeArrowheads="1"/>
          </p:cNvSpPr>
          <p:nvPr/>
        </p:nvSpPr>
        <p:spPr bwMode="auto">
          <a:xfrm>
            <a:off x="824024" y="2776711"/>
            <a:ext cx="7517218" cy="925881"/>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6000" b="1" kern="0" dirty="0">
                <a:effectLst/>
                <a:latin typeface="Arial" panose="020B0604020202020204" pitchFamily="34" charset="0"/>
                <a:ea typeface="ＭＳ Ｐゴシック" charset="0"/>
                <a:cs typeface="Arial" panose="020B0604020202020204" pitchFamily="34" charset="0"/>
              </a:rPr>
              <a:t>تذهب إلى</a:t>
            </a:r>
            <a:endParaRPr lang="en-US" sz="6000" b="1" kern="0" dirty="0">
              <a:effectLst/>
              <a:latin typeface="Arial" panose="020B06040202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E7B8FB5B-A6DA-5172-7C2D-240E72876B1C}"/>
              </a:ext>
            </a:extLst>
          </p:cNvPr>
          <p:cNvSpPr txBox="1">
            <a:spLocks noChangeArrowheads="1"/>
          </p:cNvSpPr>
          <p:nvPr/>
        </p:nvSpPr>
        <p:spPr bwMode="auto">
          <a:xfrm>
            <a:off x="824024" y="1866394"/>
            <a:ext cx="7517218" cy="925881"/>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800" b="1" kern="0" dirty="0">
                <a:effectLst/>
                <a:latin typeface="Arial" panose="020B0604020202020204" pitchFamily="34" charset="0"/>
                <a:ea typeface="ＭＳ Ｐゴシック" charset="0"/>
                <a:cs typeface="Arial" panose="020B0604020202020204" pitchFamily="34" charset="0"/>
              </a:rPr>
              <a:t>عدم الكفاءة</a:t>
            </a:r>
            <a:endParaRPr lang="en-US" sz="4800" b="1" kern="0" dirty="0">
              <a:effectLst/>
              <a:latin typeface="Arial" panose="020B0604020202020204" pitchFamily="34" charset="0"/>
              <a:ea typeface="ＭＳ Ｐゴシック" charset="0"/>
              <a:cs typeface="Arial" panose="020B0604020202020204" pitchFamily="34" charset="0"/>
            </a:endParaRPr>
          </a:p>
        </p:txBody>
      </p:sp>
      <p:sp>
        <p:nvSpPr>
          <p:cNvPr id="8" name="Rectangle 2">
            <a:extLst>
              <a:ext uri="{FF2B5EF4-FFF2-40B4-BE49-F238E27FC236}">
                <a16:creationId xmlns:a16="http://schemas.microsoft.com/office/drawing/2014/main" id="{9FAE863B-FA7A-27B0-A2BF-CDE1E19A5B1A}"/>
              </a:ext>
            </a:extLst>
          </p:cNvPr>
          <p:cNvSpPr txBox="1">
            <a:spLocks noChangeArrowheads="1"/>
          </p:cNvSpPr>
          <p:nvPr/>
        </p:nvSpPr>
        <p:spPr bwMode="auto">
          <a:xfrm>
            <a:off x="824024" y="1254642"/>
            <a:ext cx="7517218" cy="723013"/>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400" b="1" kern="0" dirty="0">
                <a:effectLst/>
                <a:latin typeface="Arial" panose="020B0604020202020204" pitchFamily="34" charset="0"/>
                <a:ea typeface="ＭＳ Ｐゴシック" charset="0"/>
                <a:cs typeface="Arial" panose="020B0604020202020204" pitchFamily="34" charset="0"/>
              </a:rPr>
              <a:t>مستويات</a:t>
            </a:r>
            <a:endParaRPr lang="en-US" sz="2400" b="1" kern="0" dirty="0">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33080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أما الحكمة فنافعة للإنجاح.</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(10: 10ب)</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82651232"/>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إن لدغت الحية بلا رقية، فلا منفعة للراقي.</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(10: 11)</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3175000" y="1986937"/>
            <a:ext cx="5969000" cy="4191000"/>
          </a:xfrm>
          <a:prstGeom prst="rect">
            <a:avLst/>
          </a:prstGeom>
        </p:spPr>
      </p:pic>
      <p:pic>
        <p:nvPicPr>
          <p:cNvPr id="2" name="Picture 1"/>
          <p:cNvPicPr>
            <a:picLocks noChangeAspect="1"/>
          </p:cNvPicPr>
          <p:nvPr/>
        </p:nvPicPr>
        <p:blipFill>
          <a:blip r:embed="rId4"/>
          <a:stretch>
            <a:fillRect/>
          </a:stretch>
        </p:blipFill>
        <p:spPr>
          <a:xfrm>
            <a:off x="0" y="3810000"/>
            <a:ext cx="4064000" cy="3048000"/>
          </a:xfrm>
          <a:prstGeom prst="rect">
            <a:avLst/>
          </a:prstGeom>
        </p:spPr>
      </p:pic>
    </p:spTree>
    <p:extLst>
      <p:ext uri="{BB962C8B-B14F-4D97-AF65-F5344CB8AC3E}">
        <p14:creationId xmlns:p14="http://schemas.microsoft.com/office/powerpoint/2010/main" val="1907804100"/>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480853"/>
            <a:ext cx="9144000" cy="2277313"/>
          </a:xfrm>
          <a:effectLst>
            <a:outerShdw blurRad="63500" dist="35921" dir="2700000" algn="ctr" rotWithShape="0">
              <a:schemeClr val="tx2">
                <a:alpha val="74998"/>
              </a:schemeClr>
            </a:outerShdw>
          </a:effectLst>
        </p:spPr>
        <p:txBody>
          <a:bodyPr/>
          <a:lstStyle/>
          <a:p>
            <a:pPr>
              <a:defRPr/>
            </a:pPr>
            <a:r>
              <a:rPr lang="ar-JO" sz="5400" dirty="0">
                <a:solidFill>
                  <a:srgbClr val="FFFF00"/>
                </a:solidFill>
                <a:effectLst>
                  <a:glow rad="127000">
                    <a:schemeClr val="tx1"/>
                  </a:glow>
                </a:effectLst>
                <a:ea typeface="ＭＳ Ｐゴシック" charset="0"/>
                <a:cs typeface="Arial" panose="020B0604020202020204" pitchFamily="34" charset="0"/>
              </a:rPr>
              <a:t>لماذا</a:t>
            </a:r>
            <a:r>
              <a:rPr lang="ar-JO" sz="5400" dirty="0">
                <a:effectLst>
                  <a:glow rad="127000">
                    <a:schemeClr val="tx1"/>
                  </a:glow>
                </a:effectLst>
                <a:ea typeface="ＭＳ Ｐゴシック" charset="0"/>
                <a:cs typeface="Arial" panose="020B0604020202020204" pitchFamily="34" charset="0"/>
              </a:rPr>
              <a:t> لا تقود الحكمة </a:t>
            </a:r>
            <a:br>
              <a:rPr lang="ar-JO" sz="5400" dirty="0">
                <a:effectLst>
                  <a:glow rad="127000">
                    <a:schemeClr val="tx1"/>
                  </a:glow>
                </a:effectLst>
                <a:ea typeface="ＭＳ Ｐゴシック" charset="0"/>
                <a:cs typeface="Arial" panose="020B0604020202020204" pitchFamily="34" charset="0"/>
              </a:rPr>
            </a:br>
            <a:r>
              <a:rPr lang="ar-JO" sz="5400" dirty="0">
                <a:effectLst>
                  <a:glow rad="127000">
                    <a:schemeClr val="tx1"/>
                  </a:glow>
                </a:effectLst>
                <a:ea typeface="ＭＳ Ｐゴシック" charset="0"/>
                <a:cs typeface="Arial" panose="020B0604020202020204" pitchFamily="34" charset="0"/>
              </a:rPr>
              <a:t>إلى النجاح دائماً؟</a:t>
            </a:r>
            <a:endParaRPr lang="en-US" sz="5400" dirty="0">
              <a:effectLst>
                <a:glow rad="127000">
                  <a:schemeClr val="tx1"/>
                </a:glow>
              </a:effectLst>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0"/>
            <a:ext cx="9150304" cy="4048807"/>
          </a:xfrm>
          <a:prstGeom prst="rect">
            <a:avLst/>
          </a:prstGeom>
        </p:spPr>
      </p:pic>
    </p:spTree>
    <p:extLst>
      <p:ext uri="{BB962C8B-B14F-4D97-AF65-F5344CB8AC3E}">
        <p14:creationId xmlns:p14="http://schemas.microsoft.com/office/powerpoint/2010/main" val="21722914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49808"/>
            <a:ext cx="9144000" cy="6108192"/>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cs typeface="Arial" panose="020B0604020202020204" pitchFamily="34" charset="0"/>
              </a:rPr>
              <a:t>الفكرة الرئيسية في 10: 1-11</a:t>
            </a:r>
            <a:endParaRPr lang="en-US" sz="5400" dirty="0">
              <a:effectLst>
                <a:glow rad="127000">
                  <a:schemeClr val="tx1"/>
                </a:glow>
              </a:effectLst>
              <a:ea typeface="ＭＳ Ｐゴシック" charset="0"/>
              <a:cs typeface="Arial" panose="020B0604020202020204" pitchFamily="34" charset="0"/>
            </a:endParaRPr>
          </a:p>
        </p:txBody>
      </p:sp>
      <p:sp>
        <p:nvSpPr>
          <p:cNvPr id="4" name="Rectangle 2"/>
          <p:cNvSpPr txBox="1">
            <a:spLocks noChangeArrowheads="1"/>
          </p:cNvSpPr>
          <p:nvPr/>
        </p:nvSpPr>
        <p:spPr bwMode="auto">
          <a:xfrm>
            <a:off x="0" y="1"/>
            <a:ext cx="9144000" cy="16654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الحكمة لا تضمن النجاح</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لأن الحياة غير عادلة وغير مؤكدة</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13667370"/>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256842" cy="694263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3"/>
            <a:ext cx="9036496" cy="925772"/>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أسئلة</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107504" y="1254890"/>
            <a:ext cx="8662110" cy="560311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أ ) كيف ذهبت حكمتك دون مكافأة؟</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a:p>
            <a:pPr marL="540000" indent="-540000" algn="r" rtl="1">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ب) كيف تستطيع أن تتجنب الأخطاء الغبية التي تدمر ما أنجزته من خلال الحكمة؟</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a:p>
            <a:pPr algn="r" rtl="1">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ت) ماذا يجب أن تفعل عندما لا يلاحظ مديرك بصيرتك العظيمة؟</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a:p>
            <a:pPr algn="r" rtl="1">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ث) كيف يعيق التوقيت السيء الأمور الجيدة التي تقوم بها؟</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a:p>
            <a:pPr algn="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ج) كيف يرشدك الله في هذه الحالة؟</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65542920"/>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972684" y="272040"/>
            <a:ext cx="4171316" cy="6468485"/>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cs typeface="Arial" panose="020B0604020202020204" pitchFamily="34" charset="0"/>
              </a:rPr>
              <a:t>لا تثق</a:t>
            </a:r>
            <a:br>
              <a:rPr lang="ar-JO" sz="5400" dirty="0">
                <a:effectLst>
                  <a:glow rad="127000">
                    <a:schemeClr val="tx1"/>
                  </a:glow>
                </a:effectLst>
                <a:ea typeface="ＭＳ Ｐゴシック" charset="0"/>
                <a:cs typeface="Arial" panose="020B0604020202020204" pitchFamily="34" charset="0"/>
              </a:rPr>
            </a:br>
            <a:r>
              <a:rPr lang="ar-JO" sz="5400" dirty="0">
                <a:effectLst>
                  <a:glow rad="127000">
                    <a:schemeClr val="tx1"/>
                  </a:glow>
                </a:effectLst>
                <a:ea typeface="ＭＳ Ｐゴシック" charset="0"/>
                <a:cs typeface="Arial" panose="020B0604020202020204" pitchFamily="34" charset="0"/>
              </a:rPr>
              <a:t>بالحكمة</a:t>
            </a:r>
            <a:br>
              <a:rPr lang="ar-JO" sz="5400" dirty="0">
                <a:effectLst>
                  <a:glow rad="127000">
                    <a:schemeClr val="tx1"/>
                  </a:glow>
                </a:effectLst>
                <a:ea typeface="ＭＳ Ｐゴシック" charset="0"/>
                <a:cs typeface="Arial" panose="020B0604020202020204" pitchFamily="34" charset="0"/>
              </a:rPr>
            </a:br>
            <a:r>
              <a:rPr lang="ar-JO" sz="5400" dirty="0">
                <a:effectLst>
                  <a:glow rad="127000">
                    <a:schemeClr val="tx1"/>
                  </a:glow>
                </a:effectLst>
                <a:ea typeface="ＭＳ Ｐゴシック" charset="0"/>
                <a:cs typeface="Arial" panose="020B0604020202020204" pitchFamily="34" charset="0"/>
              </a:rPr>
              <a:t>ثق بالله</a:t>
            </a:r>
            <a:endParaRPr lang="en-US" sz="5400" dirty="0">
              <a:effectLst>
                <a:glow rad="127000">
                  <a:schemeClr val="tx1"/>
                </a:glow>
              </a:effectLst>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203200" y="272040"/>
            <a:ext cx="4769484" cy="6269060"/>
          </a:xfrm>
          <a:prstGeom prst="rect">
            <a:avLst/>
          </a:prstGeom>
        </p:spPr>
      </p:pic>
    </p:spTree>
    <p:extLst>
      <p:ext uri="{BB962C8B-B14F-4D97-AF65-F5344CB8AC3E}">
        <p14:creationId xmlns:p14="http://schemas.microsoft.com/office/powerpoint/2010/main" val="29992253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07504" y="116633"/>
            <a:ext cx="3977794" cy="985680"/>
          </a:xfrm>
          <a:effectLst>
            <a:outerShdw blurRad="63500" dist="35921" dir="2700000" algn="ctr" rotWithShape="0">
              <a:schemeClr val="tx2">
                <a:alpha val="74998"/>
              </a:schemeClr>
            </a:outerShdw>
          </a:effectLst>
        </p:spPr>
        <p:txBody>
          <a:bodyPr anchor="t"/>
          <a:lstStyle/>
          <a:p>
            <a:pPr algn="l">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صلاة حكيمة</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2719539" y="1"/>
            <a:ext cx="6424460" cy="59668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يا رب، امنحني</a:t>
            </a:r>
            <a:b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br>
            <a:b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السكينة</a:t>
            </a:r>
            <a:b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لأقبل الأشياء التي لا أستطيع</a:t>
            </a:r>
          </a:p>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تغييرها</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a:p>
            <a:pPr>
              <a:defRPr/>
            </a:pP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والقوة</a:t>
            </a:r>
            <a:b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لتغيير الأشياء التي أستطيع تغييرها</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a:p>
            <a:pPr>
              <a:defRPr/>
            </a:pP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والحكمة لمعرفة</a:t>
            </a:r>
          </a:p>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الفرق بينهما</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3270634" y="5860339"/>
            <a:ext cx="5486999" cy="9856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ar-JO" sz="2800" b="1" dirty="0">
                <a:effectLst>
                  <a:glow rad="127000">
                    <a:schemeClr val="tx1"/>
                  </a:glow>
                </a:effectLst>
                <a:latin typeface="Arial" panose="020B0604020202020204" pitchFamily="34" charset="0"/>
                <a:ea typeface="ＭＳ Ｐゴシック" charset="0"/>
                <a:cs typeface="Arial" panose="020B0604020202020204" pitchFamily="34" charset="0"/>
              </a:rPr>
              <a:t> القديس فرنسيس الأسيزي</a:t>
            </a:r>
            <a:r>
              <a:rPr lang="en-US" sz="28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pic>
        <p:nvPicPr>
          <p:cNvPr id="2" name="Picture 1"/>
          <p:cNvPicPr>
            <a:picLocks noChangeAspect="1"/>
          </p:cNvPicPr>
          <p:nvPr/>
        </p:nvPicPr>
        <p:blipFill>
          <a:blip r:embed="rId3"/>
          <a:stretch>
            <a:fillRect/>
          </a:stretch>
        </p:blipFill>
        <p:spPr>
          <a:xfrm>
            <a:off x="243038" y="1805555"/>
            <a:ext cx="2716107" cy="3482188"/>
          </a:xfrm>
          <a:prstGeom prst="rect">
            <a:avLst/>
          </a:prstGeom>
        </p:spPr>
      </p:pic>
    </p:spTree>
    <p:extLst>
      <p:ext uri="{BB962C8B-B14F-4D97-AF65-F5344CB8AC3E}">
        <p14:creationId xmlns:p14="http://schemas.microsoft.com/office/powerpoint/2010/main" val="1279964685"/>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4263899271"/>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rtl="1" eaLnBrk="1" hangingPunct="1">
              <a:defRPr/>
            </a:pPr>
            <a:r>
              <a:rPr lang="ar-JO" sz="2400" b="1" dirty="0">
                <a:solidFill>
                  <a:srgbClr val="FFFFFF"/>
                </a:solidFill>
                <a:latin typeface="Arial" panose="020B0604020202020204" pitchFamily="34" charset="0"/>
                <a:ea typeface="ＭＳ Ｐゴシック" charset="0"/>
                <a:cs typeface="Arial" panose="020B0604020202020204" pitchFamily="34" charset="0"/>
              </a:rPr>
              <a:t>الرابط للعرض التقديميِّ "وعْظُ العهد القديم" متاحٌ على الموقع الإلكترونيّ:</a:t>
            </a:r>
            <a:br>
              <a:rPr lang="ar-JO" sz="2400" b="1" dirty="0">
                <a:solidFill>
                  <a:srgbClr val="FFFFFF"/>
                </a:solidFill>
                <a:latin typeface="Arial" panose="020B0604020202020204" pitchFamily="34" charset="0"/>
                <a:ea typeface="ＭＳ Ｐゴシック" charset="0"/>
                <a:cs typeface="Arial" panose="020B0604020202020204" pitchFamily="34" charset="0"/>
              </a:rPr>
            </a:br>
            <a:r>
              <a:rPr lang="ar-JO" sz="2400" b="1" dirty="0">
                <a:solidFill>
                  <a:srgbClr val="FFFFFF"/>
                </a:solidFill>
                <a:latin typeface="Arial" panose="020B0604020202020204" pitchFamily="34" charset="0"/>
                <a:ea typeface="ＭＳ Ｐゴシック" charset="0"/>
                <a:cs typeface="Arial" panose="020B0604020202020204" pitchFamily="34" charset="0"/>
              </a:rPr>
              <a:t> </a:t>
            </a:r>
            <a:r>
              <a:rPr lang="en-US" sz="2400" b="1" dirty="0">
                <a:solidFill>
                  <a:srgbClr val="FFFFFF"/>
                </a:solidFill>
                <a:latin typeface="Arial" panose="020B0604020202020204" pitchFamily="34" charset="0"/>
                <a:ea typeface="ＭＳ Ｐゴシック" charset="0"/>
                <a:cs typeface="Arial" panose="020B0604020202020204" pitchFamily="34" charset="0"/>
              </a:rPr>
              <a:t>BibleStudyDownloads.org</a:t>
            </a:r>
          </a:p>
        </p:txBody>
      </p:sp>
      <p:sp>
        <p:nvSpPr>
          <p:cNvPr id="99331" name="Rectangle 1026"/>
          <p:cNvSpPr txBox="1">
            <a:spLocks noChangeArrowheads="1"/>
          </p:cNvSpPr>
          <p:nvPr/>
        </p:nvSpPr>
        <p:spPr bwMode="auto">
          <a:xfrm>
            <a:off x="0" y="-27384"/>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أحصل على هذا العرض التقديمي مجاناً</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92696"/>
            <a:ext cx="9232347" cy="5450314"/>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424370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0109" y="93519"/>
            <a:ext cx="8598917" cy="6764481"/>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573431" y="531656"/>
            <a:ext cx="5020525" cy="5759613"/>
          </a:xfrm>
          <a:solidFill>
            <a:schemeClr val="bg1"/>
          </a:solidFill>
          <a:effectLst/>
        </p:spPr>
        <p:txBody>
          <a:bodyPr/>
          <a:lstStyle/>
          <a:p>
            <a:pPr>
              <a:defRPr/>
            </a:pPr>
            <a:r>
              <a:rPr lang="ar-JO" sz="4000" b="1" dirty="0">
                <a:solidFill>
                  <a:srgbClr val="000000"/>
                </a:solidFill>
                <a:effectLst/>
                <a:latin typeface="Arial" panose="020B0604020202020204" pitchFamily="34" charset="0"/>
                <a:ea typeface="ＭＳ Ｐゴシック" charset="0"/>
                <a:cs typeface="Arial" panose="020B0604020202020204" pitchFamily="34" charset="0"/>
              </a:rPr>
              <a:t>مبدأ بيتر:</a:t>
            </a:r>
            <a:br>
              <a:rPr lang="en-US" sz="1200" b="1" dirty="0">
                <a:solidFill>
                  <a:srgbClr val="000000"/>
                </a:solidFill>
                <a:effectLst/>
                <a:latin typeface="Arial" panose="020B0604020202020204" pitchFamily="34" charset="0"/>
                <a:ea typeface="ＭＳ Ｐゴシック" charset="0"/>
                <a:cs typeface="Arial" panose="020B0604020202020204" pitchFamily="34" charset="0"/>
              </a:rPr>
            </a:br>
            <a:br>
              <a:rPr lang="en-US" sz="1600" b="1" dirty="0">
                <a:solidFill>
                  <a:srgbClr val="000000"/>
                </a:solidFill>
                <a:latin typeface="Arial" panose="020B0604020202020204" pitchFamily="34" charset="0"/>
                <a:ea typeface="ＭＳ Ｐゴシック" charset="0"/>
                <a:cs typeface="Arial" panose="020B0604020202020204" pitchFamily="34" charset="0"/>
              </a:rPr>
            </a:br>
            <a:br>
              <a:rPr lang="en-US" sz="3200" b="1" dirty="0">
                <a:solidFill>
                  <a:srgbClr val="000000"/>
                </a:solidFill>
                <a:latin typeface="Arial" panose="020B0604020202020204" pitchFamily="34" charset="0"/>
                <a:ea typeface="ＭＳ Ｐゴシック" charset="0"/>
                <a:cs typeface="Arial" panose="020B0604020202020204" pitchFamily="34" charset="0"/>
              </a:rPr>
            </a:br>
            <a:r>
              <a:rPr lang="ar-JO" sz="3200" b="1" dirty="0">
                <a:solidFill>
                  <a:srgbClr val="000000"/>
                </a:solidFill>
                <a:latin typeface="Arial" panose="020B0604020202020204" pitchFamily="34" charset="0"/>
                <a:ea typeface="ＭＳ Ｐゴシック" charset="0"/>
                <a:cs typeface="Arial" panose="020B0604020202020204" pitchFamily="34" charset="0"/>
              </a:rPr>
              <a:t>تقول النظرية بأن الموظفين داخل المؤسسة سوف يتقدمون إلى أعلى مستوى من الكفاءة، ثم يتم ترقيتهم إلى مستوى ويبقون غير أكفاء فيه.</a:t>
            </a:r>
            <a:endParaRPr lang="en-US" sz="3200" b="1" dirty="0">
              <a:solidFill>
                <a:srgbClr val="000000"/>
              </a:solidFill>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87702952"/>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480853"/>
            <a:ext cx="9144000" cy="2277313"/>
          </a:xfrm>
          <a:effectLst>
            <a:outerShdw blurRad="63500" dist="35921" dir="2700000" algn="ctr" rotWithShape="0">
              <a:schemeClr val="tx2">
                <a:alpha val="74998"/>
              </a:schemeClr>
            </a:outerShdw>
          </a:effectLst>
        </p:spPr>
        <p:txBody>
          <a:bodyPr/>
          <a:lstStyle/>
          <a:p>
            <a:pPr>
              <a:defRPr/>
            </a:pPr>
            <a:r>
              <a:rPr lang="ar-JO" sz="5400" dirty="0">
                <a:solidFill>
                  <a:srgbClr val="FFFF00"/>
                </a:solidFill>
                <a:effectLst>
                  <a:glow rad="127000">
                    <a:schemeClr val="tx1"/>
                  </a:glow>
                </a:effectLst>
                <a:ea typeface="ＭＳ Ｐゴシック" charset="0"/>
                <a:cs typeface="Arial" panose="020B0604020202020204" pitchFamily="34" charset="0"/>
              </a:rPr>
              <a:t>لماذا</a:t>
            </a:r>
            <a:r>
              <a:rPr lang="ar-JO" sz="5400" dirty="0">
                <a:effectLst>
                  <a:glow rad="127000">
                    <a:schemeClr val="tx1"/>
                  </a:glow>
                </a:effectLst>
                <a:ea typeface="ＭＳ Ｐゴシック" charset="0"/>
                <a:cs typeface="Arial" panose="020B0604020202020204" pitchFamily="34" charset="0"/>
              </a:rPr>
              <a:t> لا تقود الحكمة </a:t>
            </a:r>
            <a:br>
              <a:rPr lang="ar-JO" sz="5400" dirty="0">
                <a:effectLst>
                  <a:glow rad="127000">
                    <a:schemeClr val="tx1"/>
                  </a:glow>
                </a:effectLst>
                <a:ea typeface="ＭＳ Ｐゴシック" charset="0"/>
                <a:cs typeface="Arial" panose="020B0604020202020204" pitchFamily="34" charset="0"/>
              </a:rPr>
            </a:br>
            <a:r>
              <a:rPr lang="ar-JO" sz="5400" dirty="0">
                <a:effectLst>
                  <a:glow rad="127000">
                    <a:schemeClr val="tx1"/>
                  </a:glow>
                </a:effectLst>
                <a:ea typeface="ＭＳ Ｐゴシック" charset="0"/>
                <a:cs typeface="Arial" panose="020B0604020202020204" pitchFamily="34" charset="0"/>
              </a:rPr>
              <a:t>إلى النجاح دائماً؟</a:t>
            </a:r>
            <a:endParaRPr lang="en-US" sz="5400" dirty="0">
              <a:effectLst>
                <a:glow rad="127000">
                  <a:schemeClr val="tx1"/>
                </a:glow>
              </a:effectLst>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0"/>
            <a:ext cx="9150304" cy="4048807"/>
          </a:xfrm>
          <a:prstGeom prst="rect">
            <a:avLst/>
          </a:prstGeom>
        </p:spPr>
      </p:pic>
    </p:spTree>
    <p:extLst>
      <p:ext uri="{BB962C8B-B14F-4D97-AF65-F5344CB8AC3E}">
        <p14:creationId xmlns:p14="http://schemas.microsoft.com/office/powerpoint/2010/main" val="23538738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68300"/>
            <a:ext cx="9144000" cy="6097905"/>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511594"/>
            <a:ext cx="9036496" cy="1837285"/>
          </a:xfrm>
          <a:effectLst>
            <a:outerShdw blurRad="63500" dist="35921" dir="2700000" algn="ctr" rotWithShape="0">
              <a:schemeClr val="tx2">
                <a:alpha val="74998"/>
              </a:schemeClr>
            </a:outerShdw>
          </a:effectLst>
        </p:spPr>
        <p:txBody>
          <a:bodyPr anchor="t"/>
          <a:lstStyle/>
          <a:p>
            <a:pPr>
              <a:defRPr/>
            </a:pPr>
            <a:r>
              <a:rPr lang="ar-SA" sz="7200" b="1" dirty="0">
                <a:effectLst>
                  <a:glow rad="127000">
                    <a:schemeClr val="tx1"/>
                  </a:glow>
                </a:effectLst>
                <a:latin typeface="Arial" charset="0"/>
                <a:ea typeface="ＭＳ Ｐゴシック" charset="0"/>
                <a:cs typeface="ＭＳ Ｐゴシック" charset="0"/>
              </a:rPr>
              <a:t>الحكمة</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6333691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445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26988"/>
            <a:ext cx="9144000" cy="1079501"/>
          </a:xfrm>
          <a:effectLst>
            <a:outerShdw blurRad="63500" dist="35921" dir="2700000" algn="ctr" rotWithShape="0">
              <a:schemeClr val="tx2">
                <a:alpha val="74998"/>
              </a:schemeClr>
            </a:outerShdw>
          </a:effectLst>
        </p:spPr>
        <p:txBody>
          <a:body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1" baseline="0" noProof="0" dirty="0">
                <a:ln>
                  <a:noFill/>
                </a:ln>
                <a:solidFill>
                  <a:srgbClr val="FFFFFF"/>
                </a:solidFill>
                <a:effectLst/>
                <a:uLnTx/>
                <a:uFillTx/>
                <a:latin typeface="Arial" panose="020B0604020202020204" pitchFamily="34" charset="0"/>
                <a:cs typeface="Arial" panose="020B0604020202020204" pitchFamily="34" charset="0"/>
              </a:rPr>
              <a:t>الجامعة</a:t>
            </a:r>
          </a:p>
        </p:txBody>
      </p:sp>
      <p:sp>
        <p:nvSpPr>
          <p:cNvPr id="5" name="Rectangle 2"/>
          <p:cNvSpPr txBox="1">
            <a:spLocks noChangeArrowheads="1"/>
          </p:cNvSpPr>
          <p:nvPr/>
        </p:nvSpPr>
        <p:spPr bwMode="auto">
          <a:xfrm>
            <a:off x="0" y="4869160"/>
            <a:ext cx="9144000" cy="12954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1"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العمل والحكمة لا يدومان</a:t>
            </a:r>
            <a:endParaRPr kumimoji="0" lang="en-US" sz="4400" b="1" i="0" u="none" strike="noStrike" kern="1200" cap="none" spc="0" normalizeH="1"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Tree>
  </p:cSld>
  <p:clrMapOvr>
    <a:masterClrMapping/>
  </p:clrMapOvr>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
  <TotalTime>2741</TotalTime>
  <Words>1621</Words>
  <Application>Microsoft Macintosh PowerPoint</Application>
  <PresentationFormat>On-screen Show (4:3)</PresentationFormat>
  <Paragraphs>194</Paragraphs>
  <Slides>58</Slides>
  <Notes>57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58</vt:i4>
      </vt:variant>
    </vt:vector>
  </HeadingPairs>
  <TitlesOfParts>
    <vt:vector size="66" baseType="lpstr">
      <vt:lpstr>ＭＳ Ｐゴシック</vt:lpstr>
      <vt:lpstr>Arial</vt:lpstr>
      <vt:lpstr>Arial Narrow</vt:lpstr>
      <vt:lpstr>Calibri</vt:lpstr>
      <vt:lpstr>Comic Sans MS</vt:lpstr>
      <vt:lpstr>Times New Roman</vt:lpstr>
      <vt:lpstr>49_Blank Presentation</vt:lpstr>
      <vt:lpstr>2_Blank Presentation</vt:lpstr>
      <vt:lpstr>النجاح  المضمون</vt:lpstr>
      <vt:lpstr>كيف تستطيع أن تضمن النجاح؟</vt:lpstr>
      <vt:lpstr>هل تعتبر الحكمة ضماناً للنجاح؟</vt:lpstr>
      <vt:lpstr>بيتر دراكر (1909-2005)</vt:lpstr>
      <vt:lpstr>مبدأ بيتر</vt:lpstr>
      <vt:lpstr>مبدأ بيتر:   تقول النظرية بأن الموظفين داخل المؤسسة سوف يتقدمون إلى أعلى مستوى من الكفاءة، ثم يتم ترقيتهم إلى مستوى ويبقون غير أكفاء فيه.</vt:lpstr>
      <vt:lpstr>لماذا لا تقود الحكمة  إلى النجاح دائماً؟</vt:lpstr>
      <vt:lpstr>الحكمة</vt:lpstr>
      <vt:lpstr>الجامعة</vt:lpstr>
      <vt:lpstr>يوسف دانيال نحميا</vt:lpstr>
      <vt:lpstr>لماذا لا تقود الحكمة  إلى النجاح دائماً؟</vt:lpstr>
      <vt:lpstr>1. الحياة ليست عادلة (9: 11-10: 7)</vt:lpstr>
      <vt:lpstr>إذا كنت حكيماً فسوف تعتاد   على الظلم</vt:lpstr>
      <vt:lpstr>أ. تستطيع الصدفة أن تعيق الحكمة              (9: 11-12)</vt:lpstr>
      <vt:lpstr>أن السعي ليس للخفيف (9: 11أ)</vt:lpstr>
      <vt:lpstr>... ولا الحرب للأقوياء ... (9: 11ب)</vt:lpstr>
      <vt:lpstr>... ولا الخبز للحكماء ... (9: 11ت)</vt:lpstr>
      <vt:lpstr>... ولا الغنى للفهماء ... (9: 11ث) </vt:lpstr>
      <vt:lpstr>... ولا النعمة لذوي المعرفة ... (9: 11ج)</vt:lpstr>
      <vt:lpstr>نحن نعزز القيم العائلية هنا، بنفس القدر الذي نعزز فيه أفراد الأسرة تقريباً.</vt:lpstr>
      <vt:lpstr>Nephew</vt:lpstr>
      <vt:lpstr>لأنه الوقت والعرض يلاقيانهم كافة. (9: 11ح)</vt:lpstr>
      <vt:lpstr>لأن الإنسان أيضاً لا يعرف وقته، كالأسماك التي تؤخذ بشبكة مهلكة، وكالعصافير التي تؤخذ بالشرك، كذلك تقتنص بنو البشر في وقت شر، إذ يقع عليهم بغتة. (9: 12)</vt:lpstr>
      <vt:lpstr>ب. يستطيع الإهمال أن يعيق الحكمة             (9: 13-16)</vt:lpstr>
      <vt:lpstr>هذه الحكمة رأيتها أيضاً تحت الشمس، وهي عظيمة عندي: مدينة صغيرة فيها أناس قليلون، فجاء عليها ملك عظيم وحاصرها وبنى عليها أبراجاً عظيمة. ووجد فيها رجل مسكين حكيم، فنجى هو المدينة بحكمته، وما أحد ذكر ذلك الرجل المسكين (9: 13-15)</vt:lpstr>
      <vt:lpstr>فقلت: الحكمة خير من القوة، أما حكمة المسكين فمحتقرة، وكلامه لا يسمع (9: 16)</vt:lpstr>
      <vt:lpstr>ت. تستطيع الحماقة أن تعيق الحكمة               (9: 17-10: 1)</vt:lpstr>
      <vt:lpstr>كلمات الحكماء      تسمع في الهدوء،     أكثر من صراخ   المتسلط بين الجهال. (9: 17)</vt:lpstr>
      <vt:lpstr>الحكمة خير من أدوات الحرب، أما خاطئ واحد فيفسد خيراً جزيلاً (9: 18)</vt:lpstr>
      <vt:lpstr>الذباب الميت ينتن ويخمر طيب العطار، جهالة قليلة أثقل من الحكمة ومن الكرامة (10: 1)</vt:lpstr>
      <vt:lpstr>ث. يستطيع القادة الأغبياء أن يعيقوا الحكمة (10: 2-7)</vt:lpstr>
      <vt:lpstr>قلب الحكيم عن يمينه، وقلب الجاهل عن يساره. (10: 2)</vt:lpstr>
      <vt:lpstr>أفكار الحكيم تقوده إلى الإستقامة، أما أفكار الأحمق فتقوده إلى الإنحراف (10: 2 المبسطة)</vt:lpstr>
      <vt:lpstr>أيضا إذا مشى الجاهل في الطريق ينقص فهمه، ويقول لكل واحد: إنه جاهل (10: 3)</vt:lpstr>
      <vt:lpstr>إن صعدت عليك روح المتسلط، فلا تترك مكانك، لأن الهدوء يسكن خطايا عظيمة (جامعة 10: 4)</vt:lpstr>
      <vt:lpstr>يوجد شر رأيته تحت الشمس، كسهو صادر من قبل المتسلط:             الجهالة جعلت في معالي كثيرة، والأغنياء يجلسون في السافل                (10: 5-6)</vt:lpstr>
      <vt:lpstr>اصعد السلم  إلى مستوى  عدم كفاءتك</vt:lpstr>
      <vt:lpstr>دراكر</vt:lpstr>
      <vt:lpstr>قد رأيت عبيداً على الخيل، ورؤساء ماشين على الأرض كالعبيد (10: 7) </vt:lpstr>
      <vt:lpstr>لماذا لا تقود الحكمة  إلى النجاح دائماً؟</vt:lpstr>
      <vt:lpstr>1. الحياة ليست عادلة (9: 11-10: 7)</vt:lpstr>
      <vt:lpstr>2. الحياة ليست مؤكدة (10: 8-11)</vt:lpstr>
      <vt:lpstr>أ. تستطيع الحوادث أن تعيق الحكمة  (10: 8-10)</vt:lpstr>
      <vt:lpstr>من يحفر هوة يقع فيها (10: 8أ)</vt:lpstr>
      <vt:lpstr>ومن ينقض جداراً تلدغه حية. (10: 8ب)</vt:lpstr>
      <vt:lpstr>من يقلع حجارة يوجع بها. (10: 9أ)</vt:lpstr>
      <vt:lpstr>من يشقق حطباً يكون في خطر منه. (10: 9ب)</vt:lpstr>
      <vt:lpstr>ب. يستطيع التوقيت السيء أن يعيق الحكمة  (10: 11) </vt:lpstr>
      <vt:lpstr>إن كل الحديد ولم يسنن هو حده، فليزد القوة.  (10: 10أ)</vt:lpstr>
      <vt:lpstr>أما الحكمة فنافعة للإنجاح. (10: 10ب)</vt:lpstr>
      <vt:lpstr>إن لدغت الحية بلا رقية، فلا منفعة للراقي. (10: 11)</vt:lpstr>
      <vt:lpstr>لماذا لا تقود الحكمة  إلى النجاح دائماً؟</vt:lpstr>
      <vt:lpstr>الفكرة الرئيسية في 10: 1-11</vt:lpstr>
      <vt:lpstr>أسئلة</vt:lpstr>
      <vt:lpstr>لا تثق بالحكمة ثق بالله</vt:lpstr>
      <vt:lpstr>صلاة حكيمة</vt:lpstr>
      <vt:lpstr>Black</vt:lpstr>
      <vt:lpstr>الرابط للعرض التقديميِّ "وعْظُ العهد القديم" متاحٌ على الموقع الإلكترونيّ: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105</cp:revision>
  <dcterms:created xsi:type="dcterms:W3CDTF">2014-08-02T06:39:19Z</dcterms:created>
  <dcterms:modified xsi:type="dcterms:W3CDTF">2024-05-30T15:13:03Z</dcterms:modified>
</cp:coreProperties>
</file>