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13" r:id="rId3"/>
    <p:sldMasterId id="2147483727" r:id="rId4"/>
  </p:sldMasterIdLst>
  <p:notesMasterIdLst>
    <p:notesMasterId r:id="rId66"/>
  </p:notesMasterIdLst>
  <p:sldIdLst>
    <p:sldId id="639" r:id="rId5"/>
    <p:sldId id="376" r:id="rId6"/>
    <p:sldId id="258" r:id="rId7"/>
    <p:sldId id="640" r:id="rId8"/>
    <p:sldId id="4848" r:id="rId9"/>
    <p:sldId id="317" r:id="rId10"/>
    <p:sldId id="278" r:id="rId11"/>
    <p:sldId id="642" r:id="rId12"/>
    <p:sldId id="781" r:id="rId13"/>
    <p:sldId id="378" r:id="rId14"/>
    <p:sldId id="368" r:id="rId15"/>
    <p:sldId id="643" r:id="rId16"/>
    <p:sldId id="644" r:id="rId17"/>
    <p:sldId id="382" r:id="rId18"/>
    <p:sldId id="417" r:id="rId19"/>
    <p:sldId id="416" r:id="rId20"/>
    <p:sldId id="415" r:id="rId21"/>
    <p:sldId id="433" r:id="rId22"/>
    <p:sldId id="419" r:id="rId23"/>
    <p:sldId id="405" r:id="rId24"/>
    <p:sldId id="420" r:id="rId25"/>
    <p:sldId id="374" r:id="rId26"/>
    <p:sldId id="383" r:id="rId27"/>
    <p:sldId id="384" r:id="rId28"/>
    <p:sldId id="4849" r:id="rId29"/>
    <p:sldId id="4850" r:id="rId30"/>
    <p:sldId id="645" r:id="rId31"/>
    <p:sldId id="429" r:id="rId32"/>
    <p:sldId id="422" r:id="rId33"/>
    <p:sldId id="423" r:id="rId34"/>
    <p:sldId id="424" r:id="rId35"/>
    <p:sldId id="298" r:id="rId36"/>
    <p:sldId id="426" r:id="rId37"/>
    <p:sldId id="391" r:id="rId38"/>
    <p:sldId id="297" r:id="rId39"/>
    <p:sldId id="389" r:id="rId40"/>
    <p:sldId id="425" r:id="rId41"/>
    <p:sldId id="388" r:id="rId42"/>
    <p:sldId id="274" r:id="rId43"/>
    <p:sldId id="280" r:id="rId44"/>
    <p:sldId id="293" r:id="rId45"/>
    <p:sldId id="340" r:id="rId46"/>
    <p:sldId id="333" r:id="rId47"/>
    <p:sldId id="427" r:id="rId48"/>
    <p:sldId id="428" r:id="rId49"/>
    <p:sldId id="311" r:id="rId50"/>
    <p:sldId id="290" r:id="rId51"/>
    <p:sldId id="262" r:id="rId52"/>
    <p:sldId id="261" r:id="rId53"/>
    <p:sldId id="294" r:id="rId54"/>
    <p:sldId id="372" r:id="rId55"/>
    <p:sldId id="390" r:id="rId56"/>
    <p:sldId id="4851" r:id="rId57"/>
    <p:sldId id="646" r:id="rId58"/>
    <p:sldId id="4852" r:id="rId59"/>
    <p:sldId id="4853" r:id="rId60"/>
    <p:sldId id="296" r:id="rId61"/>
    <p:sldId id="277" r:id="rId62"/>
    <p:sldId id="414" r:id="rId63"/>
    <p:sldId id="276" r:id="rId64"/>
    <p:sldId id="5570"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273" autoAdjust="0"/>
    <p:restoredTop sz="94249" autoAdjust="0"/>
  </p:normalViewPr>
  <p:slideViewPr>
    <p:cSldViewPr snapToGrid="0" snapToObjects="1">
      <p:cViewPr>
        <p:scale>
          <a:sx n="88" d="100"/>
          <a:sy n="88" d="100"/>
        </p:scale>
        <p:origin x="2120" y="10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ynaija.com/teen/having-parents-issues-check-this-guide-for-teens-to-understanding-their-parent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ynaija.com/teen/tag/a-guide-for-teens-to-understanding-their-parents-must-read/" TargetMode="External"/><Relationship Id="rId4" Type="http://schemas.openxmlformats.org/officeDocument/2006/relationships/hyperlink" Target="http://ynaija.com/teen/category/inspired/"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section is characterized the repetition of the phrases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do(</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not/cannot know</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(6:12; 9:1, 12: 10:14; 11:2, 6) and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do(</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not/cannot discover</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(7:14, 24,28; 8:17).  As many commentators note, this section is characterized by many imperatives, recommendations, and commendations (e.g., "it is good," 7:18; or "X is better than Y"; 7:2,5; 9:16,19).  This second half of the book thus contains much practical advice on how to live.  However, this advice is given in the light of constant reminders of 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ignorance of the providence of God (i.e., "What God has done," 7:13; cf. 8:17) and what the future holds (e.g., 9:1; 10:14; 11:2).  This advice is intended to encourage people to fear God (7:18; 8:12; 12:13) and lead lives that please Him (7:26; cf. 2:26)" (Glenn,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1:991)</a:t>
            </a:r>
            <a:r>
              <a:rPr lang="en-SG" dirty="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idolize people who can put a ball through a net better than others, or can run faster or lift more weight, or whatever sport it might be.  We also idolize people who make a living pretending to be someone else.  That’s called being an actor or actress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 Ancient Near East had a prominent emphasis on wisdom.  Each society prided itself on its “aged sages”—men of wisdom who declared and wrote literature that helped people with life’s thorny issues.  Ecclesiastes is a prime example of such wisdom, and…</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text gives </a:t>
            </a:r>
            <a:r>
              <a:rPr lang="en-US" sz="1200" i="1" kern="1200" dirty="0">
                <a:solidFill>
                  <a:schemeClr val="tx1"/>
                </a:solidFill>
                <a:effectLst/>
                <a:latin typeface="+mn-lt"/>
                <a:ea typeface="+mn-ea"/>
                <a:cs typeface="+mn-cs"/>
              </a:rPr>
              <a:t>two reasons</a:t>
            </a:r>
            <a:r>
              <a:rPr lang="en-US" sz="1200" kern="1200" dirty="0">
                <a:solidFill>
                  <a:schemeClr val="tx1"/>
                </a:solidFill>
                <a:effectLst/>
                <a:latin typeface="+mn-lt"/>
                <a:ea typeface="+mn-ea"/>
                <a:cs typeface="+mn-cs"/>
              </a:rPr>
              <a:t> we should trust in God’s plan for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You can try to change many things in your life, but God ultimately decides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 won’t change His plan despite our arguing with Him (6:10-11).</a:t>
            </a:r>
            <a:r>
              <a:rPr lang="en-SG" dirty="0">
                <a:effectLst/>
              </a:rPr>
              <a:t>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Really? So this fish can breathe air?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“You can be whatever you want!” Really?  Then why aren’t we all happy?  Don’t all people want to be happy?</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“Be what you want to be!”  Really?  Can I be the best shot-putter in the world?  I don’t think so!  God hasn’t given me the muscle mass.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are fleeting and ignorant of the future (6:12</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None of knows the future—and it’s a good thing!</a:t>
            </a:r>
          </a:p>
          <a:p>
            <a:r>
              <a:rPr lang="en-US" dirty="0"/>
              <a:t>If we knew the difficulties ahead, then we would live dreading the future.</a:t>
            </a:r>
          </a:p>
          <a:p>
            <a:r>
              <a:rPr lang="en-US" dirty="0"/>
              <a:t>If we knew the blessings ahead, I doubt we would enjoy life now.</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text gives </a:t>
            </a:r>
            <a:r>
              <a:rPr lang="en-US" sz="1200" i="1" kern="1200" dirty="0">
                <a:solidFill>
                  <a:schemeClr val="tx1"/>
                </a:solidFill>
                <a:effectLst/>
                <a:latin typeface="+mn-lt"/>
                <a:ea typeface="+mn-ea"/>
                <a:cs typeface="+mn-cs"/>
              </a:rPr>
              <a:t>two reasons</a:t>
            </a:r>
            <a:r>
              <a:rPr lang="en-US" sz="1200" kern="1200" dirty="0">
                <a:solidFill>
                  <a:schemeClr val="tx1"/>
                </a:solidFill>
                <a:effectLst/>
                <a:latin typeface="+mn-lt"/>
                <a:ea typeface="+mn-ea"/>
                <a:cs typeface="+mn-cs"/>
              </a:rPr>
              <a:t> we should trust in God’s plan for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You can try to change many things in your life, but God ultimately decides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Trust God, even though you can’t explain why "good times roll" and "not-so-good times roll."</a:t>
            </a:r>
            <a:r>
              <a:rPr lang="en-SG" dirty="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wise know that </a:t>
            </a:r>
            <a:r>
              <a:rPr lang="en-US" sz="1200" i="1" kern="1200" dirty="0">
                <a:solidFill>
                  <a:schemeClr val="tx1"/>
                </a:solidFill>
                <a:effectLst/>
                <a:latin typeface="+mn-lt"/>
                <a:ea typeface="+mn-ea"/>
                <a:cs typeface="+mn-cs"/>
              </a:rPr>
              <a:t>character is better</a:t>
            </a:r>
            <a:r>
              <a:rPr lang="en-US" sz="1200" kern="1200" dirty="0">
                <a:solidFill>
                  <a:schemeClr val="tx1"/>
                </a:solidFill>
                <a:effectLst/>
                <a:latin typeface="+mn-lt"/>
                <a:ea typeface="+mn-ea"/>
                <a:cs typeface="+mn-cs"/>
              </a:rPr>
              <a:t> than outward characteristics (7:1a).</a:t>
            </a:r>
            <a:r>
              <a:rPr lang="en-SG" dirty="0">
                <a:effectLst/>
              </a:rPr>
              <a:t> </a:t>
            </a:r>
          </a:p>
          <a:p>
            <a:r>
              <a:rPr lang="en-SG" dirty="0"/>
              <a:t>Wow, I better be careful here since two of our key members are managers with Chanel!  Of course, I think that Valentin and Jieun would agree that…</a:t>
            </a:r>
          </a:p>
          <a:p>
            <a:r>
              <a:rPr lang="en-SG" dirty="0"/>
              <a:t>Having a good reputation is more important than just smelling nice.</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That future will include some pleasant things—the joy you will experience, maybe a pay raise, or reconciled relationship—but you won’t experience that right now.</a:t>
            </a:r>
          </a:p>
          <a:p>
            <a:endParaRPr lang="en-US" dirty="0">
              <a:cs typeface="ＭＳ Ｐゴシック" charset="0"/>
            </a:endParaRPr>
          </a:p>
          <a:p>
            <a:r>
              <a:rPr lang="en-US" dirty="0">
                <a:cs typeface="ＭＳ Ｐゴシック" charset="0"/>
              </a:rPr>
              <a:t>That future also will include some tough times—perhaps grief, maybe some difficult relationships, sickness, or heartache—and if you knew right now that these difficulties were coming, I suspect you might live more anxiously today.</a:t>
            </a:r>
          </a:p>
          <a:p>
            <a:endParaRPr lang="en-US" dirty="0">
              <a:cs typeface="ＭＳ Ｐゴシック" charset="0"/>
            </a:endParaRPr>
          </a:p>
          <a:p>
            <a:r>
              <a:rPr lang="en-US" dirty="0">
                <a:cs typeface="ＭＳ Ｐゴシック" charset="0"/>
              </a:rPr>
              <a:t>Isn’t living in ignorance better?  We tend to think that knowledge brings blessing, so we try to increase our knowledge.  However, there is a rest that comes from not knowing not the details of our future, but knowing that we can trust God with our lives.  </a:t>
            </a:r>
          </a:p>
          <a:p>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Attending a funeral is better than gorging at a feast because this reminder of one's own end prompts him to soberness and wisdom (7:2; cf. Ps. 90:12)</a:t>
            </a:r>
            <a:r>
              <a:rPr lang="en-SG" dirty="0">
                <a:effectLst/>
              </a:rPr>
              <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wise reflect upon the brevity of their lives (7:1b-4).</a:t>
            </a:r>
            <a:r>
              <a:rPr lang="en-SG" dirty="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 don’t have many regrets in raising my three sons, but one is that I wish I took them out of school to go to funerals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Having parents issues? Check this guide for teens to understanding their parents</a:t>
            </a:r>
          </a:p>
          <a:p>
            <a:r>
              <a:rPr lang="en-US" dirty="0">
                <a:hlinkClick r:id="rId3" tooltip="Permalink to Having parents issues? Check this guide for teens to understanding their parents"/>
              </a:rPr>
              <a:t>January 21, 2014</a:t>
            </a:r>
            <a:r>
              <a:rPr lang="en-US" dirty="0">
                <a:hlinkClick r:id="rId4"/>
              </a:rPr>
              <a:t>Inspired</a:t>
            </a:r>
            <a:r>
              <a:rPr lang="en-US" dirty="0">
                <a:hlinkClick r:id="rId5"/>
              </a:rPr>
              <a:t>A guide for teens to understanding their parents (MUST READ)</a:t>
            </a:r>
            <a:r>
              <a:rPr lang="en-US" dirty="0"/>
              <a:t> </a:t>
            </a:r>
          </a:p>
          <a:p>
            <a:r>
              <a:rPr lang="en-US" dirty="0"/>
              <a:t>by </a:t>
            </a:r>
            <a:r>
              <a:rPr lang="en-US" b="1" dirty="0"/>
              <a:t>Sharon </a:t>
            </a:r>
            <a:r>
              <a:rPr lang="en-US" b="1" dirty="0" err="1"/>
              <a:t>Nton</a:t>
            </a:r>
            <a:r>
              <a:rPr lang="en-US" b="1" dirty="0"/>
              <a:t> </a:t>
            </a:r>
            <a:r>
              <a:rPr lang="en-US" b="1" dirty="0" err="1"/>
              <a:t>Ntan</a:t>
            </a:r>
            <a:endParaRPr lang="en-US" dirty="0"/>
          </a:p>
          <a:p>
            <a:r>
              <a:rPr lang="en-US" dirty="0"/>
              <a:t>Parents – there</a:t>
            </a:r>
            <a:r>
              <a:rPr lang="fr-FR" dirty="0"/>
              <a:t>'</a:t>
            </a:r>
            <a:r>
              <a:rPr lang="en-US" dirty="0"/>
              <a:t>s no escaping them! You live with them, eat with them, you sleep in the same house with them. You</a:t>
            </a:r>
            <a:r>
              <a:rPr lang="fr-FR" dirty="0"/>
              <a:t>'</a:t>
            </a:r>
            <a:r>
              <a:rPr lang="en-US" dirty="0" err="1"/>
              <a:t>ve</a:t>
            </a:r>
            <a:r>
              <a:rPr lang="en-US" dirty="0"/>
              <a:t> observed firsthand what they are like and no doubt have come to the conclusion: parents are "strange and different". They don</a:t>
            </a:r>
            <a:r>
              <a:rPr lang="fr-FR" dirty="0"/>
              <a:t>'</a:t>
            </a:r>
            <a:r>
              <a:rPr lang="en-US" dirty="0"/>
              <a:t>t talk like you talk. "How in the world do I get along with these people ?!" you ask.</a:t>
            </a:r>
          </a:p>
          <a:p>
            <a:r>
              <a:rPr lang="en-US" dirty="0"/>
              <a:t>Getting along with your parents is a very real task you have to face as a teenager. It</a:t>
            </a:r>
            <a:r>
              <a:rPr lang="fr-FR" dirty="0"/>
              <a:t>'</a:t>
            </a:r>
            <a:r>
              <a:rPr lang="en-US" dirty="0"/>
              <a:t>s a part of your life, and it has a great impact and bearing on the rest of your life.. How you act and react when you are with your family will determine how you relate to other people in the future.</a:t>
            </a:r>
          </a:p>
          <a:p>
            <a:r>
              <a:rPr lang="en-US" dirty="0"/>
              <a:t>You may really have your life together when you</a:t>
            </a:r>
            <a:r>
              <a:rPr lang="fr-FR" dirty="0"/>
              <a:t>'</a:t>
            </a:r>
            <a:r>
              <a:rPr lang="en-US" dirty="0"/>
              <a:t>re with your friends, but when you get home, it</a:t>
            </a:r>
            <a:r>
              <a:rPr lang="fr-FR" dirty="0"/>
              <a:t>'</a:t>
            </a:r>
            <a:r>
              <a:rPr lang="en-US" dirty="0"/>
              <a:t>s crazy. It</a:t>
            </a:r>
            <a:r>
              <a:rPr lang="fr-FR" dirty="0"/>
              <a:t>'</a:t>
            </a:r>
            <a:r>
              <a:rPr lang="en-US" dirty="0"/>
              <a:t>s a hair-tearing, plate-throwing, name-calling experience. It</a:t>
            </a:r>
            <a:r>
              <a:rPr lang="fr-FR" dirty="0"/>
              <a:t>'</a:t>
            </a:r>
            <a:r>
              <a:rPr lang="en-US" dirty="0"/>
              <a:t>s a mess! And it</a:t>
            </a:r>
            <a:r>
              <a:rPr lang="fr-FR" dirty="0"/>
              <a:t>'</a:t>
            </a:r>
            <a:r>
              <a:rPr lang="en-US" dirty="0"/>
              <a:t>s not right because home ought to be where all your training begins and counts.</a:t>
            </a:r>
          </a:p>
          <a:p>
            <a:r>
              <a:rPr lang="en-US" dirty="0"/>
              <a:t>So what can you do? The answers are as listed and explained below.</a:t>
            </a:r>
          </a:p>
          <a:p>
            <a:r>
              <a:rPr lang="en-US" dirty="0"/>
              <a:t>1. </a:t>
            </a:r>
            <a:r>
              <a:rPr lang="en-US" b="1" dirty="0"/>
              <a:t>Listen to your parents</a:t>
            </a:r>
            <a:br>
              <a:rPr lang="en-US" dirty="0"/>
            </a:br>
            <a:r>
              <a:rPr lang="en-US" dirty="0"/>
              <a:t>Many people say there is a generation gap in the world today. There is no generation gap – there is a communication gap.</a:t>
            </a:r>
            <a:br>
              <a:rPr lang="en-US" dirty="0"/>
            </a:br>
            <a:r>
              <a:rPr lang="en-US" dirty="0"/>
              <a:t>The first step to getting along with your parents is to close up that communication gap. This is appropriate, because you should carry on a lot of conversations with your parents. If you don</a:t>
            </a:r>
            <a:r>
              <a:rPr lang="fr-FR" dirty="0"/>
              <a:t>'</a:t>
            </a:r>
            <a:r>
              <a:rPr lang="en-US" dirty="0"/>
              <a:t>t, you miss a great privilege.</a:t>
            </a:r>
          </a:p>
          <a:p>
            <a:r>
              <a:rPr lang="en-US" dirty="0"/>
              <a:t>Listening to your parents is as easy as closing them out. Do you ever turn off the switch? Your parents start talking and </a:t>
            </a:r>
            <a:r>
              <a:rPr lang="en-US" i="1" dirty="0"/>
              <a:t>click!</a:t>
            </a:r>
            <a:r>
              <a:rPr lang="en-US" dirty="0"/>
              <a:t> You shut them off. What would happen if you had a friend who turned the switch off when you were telling them something important? Exactly! As you train yourself to listen to your parents, you train yourself to listen to others. If you love someone, you are willing to listen to what they have to say. Not listening expresses the opposite. It tells the people talking to you that you think they should shut up or you think their words or thoughts are worthless. Listen to your parents if you want them to listen to you. Do not interrupt them when they are speaking.</a:t>
            </a:r>
          </a:p>
          <a:p>
            <a:endParaRPr lang="en-US" dirty="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NLT renders “oppression” as “extortion” here, which is too narrow a meaning.  “</a:t>
            </a:r>
            <a:r>
              <a:rPr lang="en-US" sz="1200" b="0" i="0" u="none" strike="noStrike" kern="1200" baseline="0" dirty="0">
                <a:solidFill>
                  <a:schemeClr val="tx1"/>
                </a:solidFill>
                <a:latin typeface="+mn-lt"/>
                <a:ea typeface="+mn-ea"/>
                <a:cs typeface="+mn-cs"/>
              </a:rPr>
              <a:t>Oppression (the normal meaning of this word rather than </a:t>
            </a:r>
            <a:r>
              <a:rPr lang="en-US" sz="1200" b="1" i="0" u="none" strike="noStrike" kern="1200" baseline="0" dirty="0">
                <a:solidFill>
                  <a:schemeClr val="tx1"/>
                </a:solidFill>
                <a:latin typeface="+mn-lt"/>
                <a:ea typeface="+mn-ea"/>
                <a:cs typeface="+mn-cs"/>
              </a:rPr>
              <a:t>extortion;</a:t>
            </a:r>
            <a:r>
              <a:rPr lang="en-US" sz="1200" b="0" i="0" u="none" strike="noStrike" kern="1200" baseline="0" dirty="0">
                <a:solidFill>
                  <a:schemeClr val="tx1"/>
                </a:solidFill>
                <a:latin typeface="+mn-lt"/>
                <a:ea typeface="+mn-ea"/>
                <a:cs typeface="+mn-cs"/>
              </a:rPr>
              <a:t> cf. 4:1; 5:8) might turn him </a:t>
            </a:r>
            <a:r>
              <a:rPr lang="en-US" sz="1200" b="1" i="0" u="none" strike="noStrike" kern="1200" baseline="0" dirty="0">
                <a:solidFill>
                  <a:schemeClr val="tx1"/>
                </a:solidFill>
                <a:latin typeface="+mn-lt"/>
                <a:ea typeface="+mn-ea"/>
                <a:cs typeface="+mn-cs"/>
              </a:rPr>
              <a:t>into a fool</a:t>
            </a:r>
            <a:r>
              <a:rPr lang="en-US" sz="1200" b="0" i="0" u="none" strike="noStrike" kern="1200" baseline="0" dirty="0">
                <a:solidFill>
                  <a:schemeClr val="tx1"/>
                </a:solidFill>
                <a:latin typeface="+mn-lt"/>
                <a:ea typeface="+mn-ea"/>
                <a:cs typeface="+mn-cs"/>
              </a:rPr>
              <a:t>” (BKC).</a:t>
            </a:r>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is why we must avoid bribes.  Our hearts can become very corrupt from bribes!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a:t>
            </a:r>
            <a:r>
              <a:rPr lang="en-US" sz="1200" kern="1200" dirty="0">
                <a:solidFill>
                  <a:schemeClr val="tx1"/>
                </a:solidFill>
                <a:effectLst/>
                <a:latin typeface="+mn-lt"/>
                <a:ea typeface="+mn-ea"/>
                <a:cs typeface="+mn-cs"/>
              </a:rPr>
              <a:t>Philippine policeman once stopped our truck with a harp on the roof for supposedly violating a top load permit law.  So we showed him our top load permit.  He told us, “That is not valid.  You can pay me the fine now or wait three hours in line down at the police station and pay it there.”  We looked closely at his badge to get his police identity number.  Then he covered it and said, “I let you by just this one time!”</a:t>
            </a:r>
            <a:r>
              <a:rPr lang="en-SG" dirty="0">
                <a:effectLst/>
              </a:rPr>
              <a:t> </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Wisdom plus prosperity is good (7:11</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Wisdom and prosperity both provide protection (7:12a</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Wisdom is superior to prosperity since generally a wise man lives longer than does a [rich] fool (7:12b; cf. 7:17; Prov. 13:14).</a:t>
            </a:r>
            <a:r>
              <a:rPr lang="en-SG" dirty="0">
                <a:effectLst/>
              </a:rPr>
              <a:t> </a:t>
            </a:r>
          </a:p>
          <a:p>
            <a:endParaRPr lang="en-SG" dirty="0">
              <a:effectLst/>
              <a:cs typeface="ＭＳ Ｐゴシック" charset="0"/>
            </a:endParaRPr>
          </a:p>
          <a:p>
            <a:r>
              <a:rPr lang="en-US" sz="1200" b="1" i="0" u="none" strike="noStrike" kern="1200" baseline="0" dirty="0">
                <a:solidFill>
                  <a:schemeClr val="tx1"/>
                </a:solidFill>
                <a:latin typeface="+mn-lt"/>
                <a:ea typeface="+mn-ea"/>
                <a:cs typeface="+mn-cs"/>
              </a:rPr>
              <a:t>Prov. 13:14</a:t>
            </a:r>
            <a:r>
              <a:rPr lang="en-US" sz="1200" b="0" i="0" u="none" strike="noStrike" kern="1200" baseline="0" dirty="0">
                <a:solidFill>
                  <a:schemeClr val="tx1"/>
                </a:solidFill>
                <a:latin typeface="+mn-lt"/>
                <a:ea typeface="+mn-ea"/>
                <a:cs typeface="+mn-cs"/>
              </a:rPr>
              <a:t>    	 The instruction of the wise is like a life-giving fountain; </a:t>
            </a:r>
          </a:p>
          <a:p>
            <a:r>
              <a:rPr lang="en-US" sz="1200" b="0" i="0" u="none" strike="noStrike" kern="1200" baseline="0" dirty="0">
                <a:solidFill>
                  <a:schemeClr val="tx1"/>
                </a:solidFill>
                <a:latin typeface="+mn-lt"/>
                <a:ea typeface="+mn-ea"/>
                <a:cs typeface="+mn-cs"/>
              </a:rPr>
              <a:t>		 those who accept it avoid the snares of death.</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802CA-6FFC-DEA6-E892-F8BAB00E9E86}"/>
            </a:ext>
          </a:extLst>
        </p:cNvPr>
        <p:cNvGrpSpPr/>
        <p:nvPr/>
      </p:nvGrpSpPr>
      <p:grpSpPr>
        <a:xfrm>
          <a:off x="0" y="0"/>
          <a:ext cx="0" cy="0"/>
          <a:chOff x="0" y="0"/>
          <a:chExt cx="0" cy="0"/>
        </a:xfrm>
      </p:grpSpPr>
      <p:sp>
        <p:nvSpPr>
          <p:cNvPr id="484353" name="Rectangle 7">
            <a:extLst>
              <a:ext uri="{FF2B5EF4-FFF2-40B4-BE49-F238E27FC236}">
                <a16:creationId xmlns:a16="http://schemas.microsoft.com/office/drawing/2014/main" id="{12FE9DEB-9996-B045-A224-192F2A7EF8B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786823-7B41-B44F-82FF-7D506AEF3CA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4354" name="Rectangle 2">
            <a:extLst>
              <a:ext uri="{FF2B5EF4-FFF2-40B4-BE49-F238E27FC236}">
                <a16:creationId xmlns:a16="http://schemas.microsoft.com/office/drawing/2014/main" id="{3B13C5C5-E2DF-F7A6-5329-72D7DAB25591}"/>
              </a:ext>
            </a:extLst>
          </p:cNvPr>
          <p:cNvSpPr>
            <a:spLocks noGrp="1" noRot="1" noChangeAspect="1" noChangeArrowheads="1" noTextEdit="1"/>
          </p:cNvSpPr>
          <p:nvPr>
            <p:ph type="sldImg"/>
          </p:nvPr>
        </p:nvSpPr>
        <p:spPr>
          <a:ln/>
        </p:spPr>
      </p:sp>
      <p:sp>
        <p:nvSpPr>
          <p:cNvPr id="484355" name="Rectangle 3">
            <a:extLst>
              <a:ext uri="{FF2B5EF4-FFF2-40B4-BE49-F238E27FC236}">
                <a16:creationId xmlns:a16="http://schemas.microsoft.com/office/drawing/2014/main" id="{7164E98C-AB01-D6EE-BC28-4C594E62B4B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ar-JO" dirty="0"/>
              <a:t>لكن الموضوع الآن ينتقل إلى المنطقة الزائلة الثالثة في القسم الأخير من الكتاب. </a:t>
            </a:r>
          </a:p>
          <a:p>
            <a:r>
              <a:rPr lang="ar-JO" dirty="0"/>
              <a:t>هذه المرة يتعلق الأمر بالشباب (اشرح مخطط الكتاب).</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major themes of human accomplishments (work) and human intellect (wisdom) dominate this book where Solomon declares them "meaningless" (NIV, NLT) or "vanity" (NASB, KJV). Probably better is "fleeting" or not lasting. The book ends by applying this fleeting nature of work and wisdom to youth.</a:t>
            </a:r>
            <a:endParaRPr lang="en-US" dirty="0"/>
          </a:p>
        </p:txBody>
      </p:sp>
    </p:spTree>
    <p:extLst>
      <p:ext uri="{BB962C8B-B14F-4D97-AF65-F5344CB8AC3E}">
        <p14:creationId xmlns:p14="http://schemas.microsoft.com/office/powerpoint/2010/main" val="2220804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Although people find fault with God's ways they can't change them (7:13)</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Rejoice in prosperity (7:14a)</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Recognize God's sovereignty in adversity (7:14b)</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God made prosperity and adversity so our ignorance of the future will cause us to trust God (7:14c).</a:t>
            </a:r>
            <a:r>
              <a:rPr lang="en-SG" dirty="0">
                <a:effectLst/>
              </a:rPr>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text gives </a:t>
            </a:r>
            <a:r>
              <a:rPr lang="en-US" sz="1200" i="1" kern="1200" dirty="0">
                <a:solidFill>
                  <a:schemeClr val="tx1"/>
                </a:solidFill>
                <a:effectLst/>
                <a:latin typeface="+mn-lt"/>
                <a:ea typeface="+mn-ea"/>
                <a:cs typeface="+mn-cs"/>
              </a:rPr>
              <a:t>two reasons</a:t>
            </a:r>
            <a:r>
              <a:rPr lang="en-US" sz="1200" kern="1200" dirty="0">
                <a:solidFill>
                  <a:schemeClr val="tx1"/>
                </a:solidFill>
                <a:effectLst/>
                <a:latin typeface="+mn-lt"/>
                <a:ea typeface="+mn-ea"/>
                <a:cs typeface="+mn-cs"/>
              </a:rPr>
              <a:t> we should trust in God’s plan for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Trust the Lord’s will even though you can’t figure it out (MI restated)!</a:t>
            </a:r>
            <a:r>
              <a:rPr lang="en-SG" dirty="0">
                <a:effectLst/>
              </a:rPr>
              <a:t> </a:t>
            </a:r>
            <a:endParaRPr lang="en-US" dirty="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You can try to change many things in your life, but God ultimately decides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Trust God, even though you can’t explain why "good times roll" and "not-so-good times roll."</a:t>
            </a:r>
            <a:r>
              <a:rPr lang="en-SG" dirty="0">
                <a:effectLst/>
              </a:rPr>
              <a:t>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God has planned the future, so wisdom finds refuge in trusting in plan.</a:t>
            </a:r>
          </a:p>
          <a:p>
            <a:r>
              <a:rPr lang="en-US" dirty="0">
                <a:cs typeface="ＭＳ Ｐゴシック" charset="0"/>
              </a:rPr>
              <a:t>	Wise people rest about their future marriage partner.</a:t>
            </a:r>
          </a:p>
          <a:p>
            <a:r>
              <a:rPr lang="en-US" dirty="0">
                <a:cs typeface="ＭＳ Ｐゴシック" charset="0"/>
              </a:rPr>
              <a:t>	Wise people rest about their future ministry.</a:t>
            </a:r>
          </a:p>
          <a:p>
            <a:r>
              <a:rPr lang="en-US" dirty="0">
                <a:cs typeface="ＭＳ Ｐゴシック" charset="0"/>
              </a:rPr>
              <a:t>	Wise people rest about their children’s future.</a:t>
            </a:r>
          </a:p>
          <a:p>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Rest in Your Future Trials and Good Times: Since God is author of both the good times and the bad times, wisdom trusts that God has purposes beyond human understanding.</a:t>
            </a:r>
          </a:p>
          <a:p>
            <a:r>
              <a:rPr lang="en-US" dirty="0">
                <a:cs typeface="ＭＳ Ｐゴシック" charset="0"/>
              </a:rPr>
              <a:t>	The wise person learns what God wanted from trials.</a:t>
            </a:r>
          </a:p>
          <a:p>
            <a:r>
              <a:rPr lang="en-US" dirty="0">
                <a:cs typeface="ＭＳ Ｐゴシック" charset="0"/>
              </a:rPr>
              <a:t>	The wise person sees that the present good times also come from God.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emphasis in the book up to this point has been to speak a lot about work</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Solomon has told us that a life pursuit of only work, projects, and money is futile.  He has warned of being a workaholic and materialist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why is this latter part of the book on wisdom in the Bible</a:t>
            </a:r>
            <a:r>
              <a:rPr lang="en-SG" sz="1200" kern="1200" dirty="0">
                <a:solidFill>
                  <a:schemeClr val="tx1"/>
                </a:solidFill>
                <a:effectLst/>
                <a:latin typeface="+mn-lt"/>
                <a:ea typeface="+mn-ea"/>
                <a:cs typeface="+mn-cs"/>
              </a:rPr>
              <a:t>?</a:t>
            </a:r>
            <a:endParaRPr lang="en-US" dirty="0">
              <a:cs typeface="ＭＳ Ｐゴシック" charset="0"/>
            </a:endParaRPr>
          </a:p>
          <a:p>
            <a:endParaRPr lang="en-US" dirty="0">
              <a:cs typeface="ＭＳ Ｐゴシック" charset="0"/>
            </a:endParaRPr>
          </a:p>
          <a:p>
            <a:r>
              <a:rPr lang="en-US" sz="1200" kern="1200" dirty="0">
                <a:solidFill>
                  <a:schemeClr val="tx1"/>
                </a:solidFill>
                <a:effectLst/>
                <a:latin typeface="+mn-lt"/>
                <a:ea typeface="+mn-ea"/>
                <a:cs typeface="+mn-cs"/>
              </a:rPr>
              <a:t>Some might think, “I agree.  Life is more important than just work.  What really makes life worthwhile is wisdom!”  So now the topic shifts to addressing wisdom itself—but it will surprise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918AAD-2ED8-624F-B977-6F8A888D5AE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1808585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1020631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757078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3091262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1247220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3213455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3544690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2977284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3242421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396463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2540691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549467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799681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3534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2555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23425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89854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00263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04247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07686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91523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84126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74978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40080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17724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88400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25467212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581484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400" y="0"/>
            <a:ext cx="6899593" cy="6858000"/>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8" name="Rectangle 2"/>
          <p:cNvSpPr txBox="1">
            <a:spLocks noChangeArrowheads="1"/>
          </p:cNvSpPr>
          <p:nvPr/>
        </p:nvSpPr>
        <p:spPr bwMode="auto">
          <a:xfrm>
            <a:off x="2104" y="436403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6: 10-7: 14</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104" y="-137774"/>
            <a:ext cx="9144000" cy="2541032"/>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الحكمة في الصعود والهبوط</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9384966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099" y="11861"/>
            <a:ext cx="8707808" cy="6846139"/>
          </a:xfrm>
          <a:prstGeom prst="rect">
            <a:avLst/>
          </a:prstGeom>
        </p:spPr>
      </p:pic>
      <p:sp>
        <p:nvSpPr>
          <p:cNvPr id="900098" name="Rectangle 2"/>
          <p:cNvSpPr>
            <a:spLocks noGrp="1" noChangeArrowheads="1"/>
          </p:cNvSpPr>
          <p:nvPr>
            <p:ph type="ctrTitle"/>
          </p:nvPr>
        </p:nvSpPr>
        <p:spPr>
          <a:xfrm>
            <a:off x="0" y="-16951"/>
            <a:ext cx="9144000" cy="107536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الأمور التي يركز عليها في 10: 6 -11: 6</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885208"/>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 لم تعرفه ولا تستطيع معرفته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599010"/>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 لم تكتشفه ولا تستطيع اكتشافه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2312812"/>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إنه خير</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026614"/>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إكس أفضل من واي</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3740416"/>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 عمله 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0" y="4454218"/>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 يحمله المستقبل</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5168020"/>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اتقِ 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5881825"/>
            <a:ext cx="9144000" cy="10562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قم بإرضائه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724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11409"/>
            <a:ext cx="4829340" cy="373469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292012" y="0"/>
            <a:ext cx="4584025" cy="100936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الأبطال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059723" y="3605443"/>
            <a:ext cx="5420927" cy="3252557"/>
          </a:xfrm>
          <a:prstGeom prst="rect">
            <a:avLst/>
          </a:prstGeom>
        </p:spPr>
      </p:pic>
      <p:sp>
        <p:nvSpPr>
          <p:cNvPr id="5" name="Rectangle 2"/>
          <p:cNvSpPr txBox="1">
            <a:spLocks noChangeArrowheads="1"/>
          </p:cNvSpPr>
          <p:nvPr/>
        </p:nvSpPr>
        <p:spPr bwMode="auto">
          <a:xfrm>
            <a:off x="0" y="869613"/>
            <a:ext cx="4584025" cy="23850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اليوم:</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الرياضة والممثلين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4867755"/>
            <a:ext cx="4675709" cy="1990245"/>
          </a:xfrm>
          <a:prstGeom prst="rect">
            <a:avLst/>
          </a:prstGeom>
        </p:spPr>
      </p:pic>
      <p:sp>
        <p:nvSpPr>
          <p:cNvPr id="8" name="Rectangle 2"/>
          <p:cNvSpPr txBox="1">
            <a:spLocks noChangeArrowheads="1"/>
          </p:cNvSpPr>
          <p:nvPr/>
        </p:nvSpPr>
        <p:spPr bwMode="auto">
          <a:xfrm>
            <a:off x="4829341" y="869613"/>
            <a:ext cx="4314660" cy="23850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الشرق الأدنى القديم:</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الحكمة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2902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لماذا يجب أن نثق في </a:t>
            </a:r>
            <a:r>
              <a:rPr kumimoji="0" lang="ar-JO" sz="5400" u="none" strike="noStrike" kern="0" cap="none" spc="0" normalizeH="0" baseline="0" noProof="0" dirty="0">
                <a:ln>
                  <a:noFill/>
                </a:ln>
                <a:solidFill>
                  <a:srgbClr val="FFFF00"/>
                </a:solidFill>
                <a:effectLst>
                  <a:glow rad="127000">
                    <a:srgbClr val="000000"/>
                  </a:glow>
                </a:effectLst>
                <a:uLnTx/>
                <a:uFillTx/>
                <a:ea typeface="ＭＳ Ｐゴシック" charset="0"/>
              </a:rPr>
              <a:t>خطة</a:t>
            </a: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 الله لحياتنا؟</a:t>
            </a:r>
            <a:endParaRPr lang="en-US" sz="54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
        <p:nvSpPr>
          <p:cNvPr id="4" name="Rectangle 2"/>
          <p:cNvSpPr txBox="1">
            <a:spLocks noChangeArrowheads="1"/>
          </p:cNvSpPr>
          <p:nvPr/>
        </p:nvSpPr>
        <p:spPr bwMode="auto">
          <a:xfrm rot="20198540">
            <a:off x="2813525" y="2126926"/>
            <a:ext cx="6549100" cy="208034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سببين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 6: 10-7: 14)</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582617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96935"/>
            <a:ext cx="9100698" cy="60610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3509"/>
            <a:ext cx="9144000" cy="1946386"/>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1. </a:t>
            </a:r>
            <a:r>
              <a:rPr lang="ar-JO" dirty="0">
                <a:solidFill>
                  <a:srgbClr val="FFFF00"/>
                </a:solidFill>
                <a:effectLst>
                  <a:glow rad="127000">
                    <a:schemeClr val="tx1"/>
                  </a:glow>
                </a:effectLst>
                <a:ea typeface="ＭＳ Ｐゴシック" charset="0"/>
              </a:rPr>
              <a:t>خطط</a:t>
            </a:r>
            <a:r>
              <a:rPr lang="ar-JO" dirty="0">
                <a:effectLst>
                  <a:glow rad="127000">
                    <a:schemeClr val="tx1"/>
                  </a:glow>
                </a:effectLst>
                <a:ea typeface="ＭＳ Ｐゴシック" charset="0"/>
              </a:rPr>
              <a:t> الله كل الأحداث ولن </a:t>
            </a:r>
            <a:r>
              <a:rPr lang="ar-JO" dirty="0">
                <a:solidFill>
                  <a:srgbClr val="FFFF00"/>
                </a:solidFill>
                <a:effectLst>
                  <a:glow rad="127000">
                    <a:schemeClr val="tx1"/>
                  </a:glow>
                </a:effectLst>
                <a:ea typeface="ＭＳ Ｐゴシック" charset="0"/>
              </a:rPr>
              <a:t>يغير</a:t>
            </a:r>
            <a:r>
              <a:rPr lang="ar-JO" dirty="0">
                <a:effectLst>
                  <a:glow rad="127000">
                    <a:schemeClr val="tx1"/>
                  </a:glow>
                </a:effectLst>
                <a:ea typeface="ＭＳ Ｐゴシック" charset="0"/>
              </a:rPr>
              <a:t>ها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(6: 10-12)</a:t>
            </a:r>
            <a:r>
              <a:rPr lang="en-US" dirty="0">
                <a:effectLst>
                  <a:glow rad="127000">
                    <a:schemeClr val="tx1"/>
                  </a:glow>
                </a:effectLst>
                <a:ea typeface="ＭＳ Ｐゴシック" charset="0"/>
              </a:rPr>
              <a:t> </a:t>
            </a:r>
          </a:p>
        </p:txBody>
      </p:sp>
    </p:spTree>
    <p:extLst>
      <p:ext uri="{BB962C8B-B14F-4D97-AF65-F5344CB8AC3E}">
        <p14:creationId xmlns:p14="http://schemas.microsoft.com/office/powerpoint/2010/main" val="26072692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9144000" cy="60864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1406"/>
            <a:ext cx="9144000" cy="46750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الذي كان فقد دعي باسم منذ زمان، وهو معروف أنه إنسان، ولا يستطيع أن يخاصم من هو أقوى منه.</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توجد أمور كثيرة تزيد الباطل. فأي فضل للإنسان؟</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10-11)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08998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02005" y="5580"/>
            <a:ext cx="4559974" cy="6852420"/>
          </a:xfrm>
          <a:prstGeom prst="rect">
            <a:avLst/>
          </a:prstGeom>
        </p:spPr>
      </p:pic>
      <p:sp>
        <p:nvSpPr>
          <p:cNvPr id="900098" name="Rectangle 2"/>
          <p:cNvSpPr>
            <a:spLocks noGrp="1" noChangeArrowheads="1"/>
          </p:cNvSpPr>
          <p:nvPr>
            <p:ph type="ctrTitle"/>
          </p:nvPr>
        </p:nvSpPr>
        <p:spPr>
          <a:xfrm>
            <a:off x="187596" y="-38403"/>
            <a:ext cx="3217956" cy="6600529"/>
          </a:xfrm>
          <a:solidFill>
            <a:srgbClr val="000000"/>
          </a:solidFill>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كذبة   عصرنا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2879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900098" name="Rectangle 2"/>
          <p:cNvSpPr>
            <a:spLocks noGrp="1" noChangeArrowheads="1"/>
          </p:cNvSpPr>
          <p:nvPr>
            <p:ph type="ctrTitle"/>
          </p:nvPr>
        </p:nvSpPr>
        <p:spPr>
          <a:xfrm>
            <a:off x="2254250" y="1508125"/>
            <a:ext cx="6826250" cy="3921125"/>
          </a:xfrm>
          <a:solidFill>
            <a:srgbClr val="000000"/>
          </a:solidFill>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يمكنك الحصول على أي شيء تريده في هذا العالم، إذا كنت تريده بشدة وكنت على استعداد لدفع الثمن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ماري كاي آش</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5051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125" y="810873"/>
            <a:ext cx="3635376" cy="4819341"/>
          </a:xfrm>
          <a:prstGeom prst="rect">
            <a:avLst/>
          </a:prstGeom>
        </p:spPr>
      </p:pic>
      <p:sp>
        <p:nvSpPr>
          <p:cNvPr id="3" name="Title 2"/>
          <p:cNvSpPr>
            <a:spLocks noGrp="1"/>
          </p:cNvSpPr>
          <p:nvPr>
            <p:ph type="ctrTitle"/>
          </p:nvPr>
        </p:nvSpPr>
        <p:spPr>
          <a:xfrm>
            <a:off x="3778251" y="239373"/>
            <a:ext cx="5172075" cy="6175375"/>
          </a:xfrm>
          <a:noFill/>
        </p:spPr>
        <p:txBody>
          <a:bodyPr/>
          <a:lstStyle/>
          <a:p>
            <a:r>
              <a:rPr lang="ar-JO" sz="3600" b="1" dirty="0"/>
              <a:t>يمكنك الحصول على أي شيء تريده إذا كنت تريده بشدة بما فيه الكفاية.  يجب أن ترغب فيه بالطاقة التي تنفجر عبر الجلد وتنضم إلى الطاقة التي خلقت العالم.</a:t>
            </a:r>
            <a:br>
              <a:rPr lang="ar-JO" sz="3600" b="1" dirty="0"/>
            </a:br>
            <a:r>
              <a:rPr lang="ar-JO" sz="3600" b="1" dirty="0"/>
              <a:t>- شيلا جراهام</a:t>
            </a:r>
            <a:endParaRPr lang="en-US" sz="3600" b="1" dirty="0"/>
          </a:p>
        </p:txBody>
      </p:sp>
    </p:spTree>
    <p:extLst>
      <p:ext uri="{BB962C8B-B14F-4D97-AF65-F5344CB8AC3E}">
        <p14:creationId xmlns:p14="http://schemas.microsoft.com/office/powerpoint/2010/main" val="394253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35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270250" y="44613"/>
            <a:ext cx="5873750" cy="3749512"/>
          </a:xfrm>
          <a:solidFill>
            <a:schemeClr val="bg1"/>
          </a:solidFill>
          <a:effectLst/>
        </p:spPr>
        <p:txBody>
          <a:body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يمكنك الحصول على أي شيء تريده في الحياة إذا ارتديت ملابس تناسبه. </a:t>
            </a:r>
            <a:br>
              <a:rPr lang="ar-JO" sz="4000" b="1" dirty="0">
                <a:solidFill>
                  <a:srgbClr val="000000"/>
                </a:solidFill>
                <a:latin typeface="Arial" panose="020B0604020202020204" pitchFamily="34" charset="0"/>
                <a:ea typeface="ＭＳ Ｐゴシック" charset="0"/>
                <a:cs typeface="Arial" panose="020B0604020202020204" pitchFamily="34" charset="0"/>
              </a:rPr>
            </a:br>
            <a:r>
              <a:rPr lang="ar-JO" sz="4000" b="1" dirty="0">
                <a:solidFill>
                  <a:srgbClr val="000000"/>
                </a:solidFill>
                <a:latin typeface="Arial" panose="020B0604020202020204" pitchFamily="34" charset="0"/>
                <a:ea typeface="ＭＳ Ｐゴシック" charset="0"/>
                <a:cs typeface="Arial" panose="020B0604020202020204" pitchFamily="34" charset="0"/>
              </a:rPr>
              <a:t>- إديث هيد</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9853564" y="1545391"/>
            <a:ext cx="9144000" cy="4303059"/>
          </a:xfrm>
          <a:prstGeom prst="rect">
            <a:avLst/>
          </a:prstGeom>
        </p:spPr>
      </p:pic>
    </p:spTree>
    <p:extLst>
      <p:ext uri="{BB962C8B-B14F-4D97-AF65-F5344CB8AC3E}">
        <p14:creationId xmlns:p14="http://schemas.microsoft.com/office/powerpoint/2010/main" val="23313539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900098" name="Rectangle 2"/>
          <p:cNvSpPr>
            <a:spLocks noGrp="1" noChangeArrowheads="1"/>
          </p:cNvSpPr>
          <p:nvPr>
            <p:ph type="ctrTitle"/>
          </p:nvPr>
        </p:nvSpPr>
        <p:spPr>
          <a:xfrm>
            <a:off x="2841626" y="1686558"/>
            <a:ext cx="6159499" cy="3791251"/>
          </a:xfrm>
          <a:solidFill>
            <a:srgbClr val="000000"/>
          </a:solidFill>
          <a:effectLst/>
        </p:spPr>
        <p:txBody>
          <a:bodyPr/>
          <a:lstStyle/>
          <a:p>
            <a:pPr lvl="0" defTabSz="457200" eaLnBrk="1" fontAlgn="auto" hangingPunct="1">
              <a:spcBef>
                <a:spcPts val="0"/>
              </a:spcBef>
              <a:spcAft>
                <a:spcPts val="0"/>
              </a:spcAft>
              <a:defRPr/>
            </a:pPr>
            <a:r>
              <a:rPr lang="ar-JO" sz="3600" b="1" kern="1200" dirty="0">
                <a:effectLst>
                  <a:glow rad="127000">
                    <a:srgbClr val="000000"/>
                  </a:glow>
                </a:effectLst>
                <a:latin typeface="Arial" panose="020B0604020202020204" pitchFamily="34" charset="0"/>
                <a:ea typeface="ＭＳ Ｐゴシック" charset="0"/>
                <a:cs typeface="Arial" panose="020B0604020202020204" pitchFamily="34" charset="0"/>
              </a:rPr>
              <a:t>يمكنك تحقيق أي شيء تريده حقاً،      إذا سعيت إليه حقاً.</a:t>
            </a:r>
            <a:br>
              <a:rPr lang="ar-JO" sz="3600" b="1" kern="1200" dirty="0">
                <a:effectLst>
                  <a:glow rad="127000">
                    <a:srgbClr val="000000"/>
                  </a:glow>
                </a:effectLst>
                <a:latin typeface="Arial" panose="020B0604020202020204" pitchFamily="34" charset="0"/>
                <a:ea typeface="ＭＳ Ｐゴシック" charset="0"/>
                <a:cs typeface="Arial" panose="020B0604020202020204" pitchFamily="34" charset="0"/>
              </a:rPr>
            </a:br>
            <a:r>
              <a:rPr lang="ar-JO" sz="3600" b="1" kern="1200" dirty="0">
                <a:effectLst>
                  <a:glow rad="127000">
                    <a:srgbClr val="000000"/>
                  </a:glow>
                </a:effectLst>
                <a:latin typeface="Arial" panose="020B0604020202020204" pitchFamily="34" charset="0"/>
                <a:ea typeface="ＭＳ Ｐゴシック" charset="0"/>
                <a:cs typeface="Arial" panose="020B0604020202020204" pitchFamily="34" charset="0"/>
              </a:rPr>
              <a:t>- واين داير</a:t>
            </a:r>
            <a:endParaRPr lang="en-US" sz="3600" b="1" kern="1200" dirty="0">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7321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4200" y="1232759"/>
            <a:ext cx="6032093" cy="5049723"/>
          </a:xfrm>
          <a:prstGeom prst="rect">
            <a:avLst/>
          </a:prstGeom>
        </p:spPr>
      </p:pic>
      <p:sp>
        <p:nvSpPr>
          <p:cNvPr id="6" name="TextBox 2"/>
          <p:cNvSpPr txBox="1">
            <a:spLocks noChangeArrowheads="1"/>
          </p:cNvSpPr>
          <p:nvPr/>
        </p:nvSpPr>
        <p:spPr bwMode="auto">
          <a:xfrm>
            <a:off x="821793" y="5182966"/>
            <a:ext cx="776967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نعم؟ أم لا؟</a:t>
            </a:r>
            <a:endParaRPr lang="en-US" sz="32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لماذا؟</a:t>
            </a:r>
            <a:endParaRPr lang="en-US" sz="3200" b="1" dirty="0">
              <a:solidFill>
                <a:srgbClr val="000000"/>
              </a:solidFill>
              <a:latin typeface="Arial" panose="020B0604020202020204" pitchFamily="34" charset="0"/>
              <a:cs typeface="Arial" panose="020B0604020202020204" pitchFamily="34"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2527778"/>
          </a:xfrm>
          <a:effectLst/>
        </p:spPr>
        <p:txBody>
          <a:bodyPr/>
          <a:lstStyle/>
          <a:p>
            <a:pPr>
              <a:defRPr/>
            </a:pPr>
            <a:r>
              <a:rPr lang="ar-JO" sz="3600" b="1" dirty="0">
                <a:solidFill>
                  <a:srgbClr val="000000"/>
                </a:solidFill>
                <a:latin typeface="Arial" panose="020B0604020202020204" pitchFamily="34" charset="0"/>
                <a:ea typeface="ＭＳ Ｐゴシック" charset="0"/>
                <a:cs typeface="Arial" panose="020B0604020202020204" pitchFamily="34" charset="0"/>
              </a:rPr>
              <a:t>إذا كان بإمكانك، </a:t>
            </a:r>
            <a:r>
              <a:rPr lang="ar-JO" sz="3600" b="1" dirty="0">
                <a:solidFill>
                  <a:schemeClr val="accent2"/>
                </a:solidFill>
                <a:latin typeface="Arial" panose="020B0604020202020204" pitchFamily="34" charset="0"/>
                <a:ea typeface="ＭＳ Ｐゴシック" charset="0"/>
                <a:cs typeface="Arial" panose="020B0604020202020204" pitchFamily="34" charset="0"/>
              </a:rPr>
              <a:t>هل ترغب في معرفة </a:t>
            </a:r>
            <a:r>
              <a:rPr lang="ar-JO" sz="3600" b="1" dirty="0">
                <a:solidFill>
                  <a:srgbClr val="000000"/>
                </a:solidFill>
                <a:latin typeface="Arial" panose="020B0604020202020204" pitchFamily="34" charset="0"/>
                <a:ea typeface="ＭＳ Ｐゴシック" charset="0"/>
                <a:cs typeface="Arial" panose="020B0604020202020204" pitchFamily="34" charset="0"/>
              </a:rPr>
              <a:t>ما سيحدث في العام القادم من حياتك؟</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987272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203" y="-56165"/>
            <a:ext cx="9163201" cy="687724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5061113"/>
            <a:ext cx="9143999" cy="1759965"/>
          </a:xfrm>
          <a:solidFill>
            <a:schemeClr val="bg1"/>
          </a:solidFill>
          <a:effectLst/>
        </p:spPr>
        <p:txBody>
          <a:bodyPr/>
          <a:lstStyle/>
          <a:p>
            <a:pPr>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يمكنك أن تكون أي شيء تريده –لا يوجد حدود</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01535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15857" y="1"/>
            <a:ext cx="3828141" cy="6821078"/>
          </a:xfrm>
          <a:solidFill>
            <a:schemeClr val="bg1"/>
          </a:solidFill>
          <a:effectLst/>
        </p:spPr>
        <p:txBody>
          <a:bodyPr/>
          <a:lstStyle/>
          <a:p>
            <a:pPr>
              <a:defRPr/>
            </a:pPr>
            <a:r>
              <a:rPr lang="ar-JO" sz="4000" b="1" dirty="0">
                <a:solidFill>
                  <a:srgbClr val="000000"/>
                </a:solidFill>
                <a:effectLst/>
                <a:latin typeface="Arial" panose="020B0604020202020204" pitchFamily="34" charset="0"/>
                <a:ea typeface="ＭＳ Ｐゴシック" charset="0"/>
                <a:cs typeface="Arial" panose="020B0604020202020204" pitchFamily="34" charset="0"/>
              </a:rPr>
              <a:t>عندما تكبر</a:t>
            </a:r>
            <a:br>
              <a:rPr lang="ar-JO" sz="4000" b="1" dirty="0">
                <a:solidFill>
                  <a:srgbClr val="000000"/>
                </a:solidFill>
                <a:effectLst/>
                <a:latin typeface="Arial" panose="020B0604020202020204" pitchFamily="34" charset="0"/>
                <a:ea typeface="ＭＳ Ｐゴシック" charset="0"/>
                <a:cs typeface="Arial" panose="020B0604020202020204" pitchFamily="34" charset="0"/>
              </a:rPr>
            </a:br>
            <a:r>
              <a:rPr lang="ar-JO" sz="4000" b="1" dirty="0">
                <a:solidFill>
                  <a:srgbClr val="000000"/>
                </a:solidFill>
                <a:effectLst/>
                <a:latin typeface="Arial" panose="020B0604020202020204" pitchFamily="34" charset="0"/>
                <a:ea typeface="ＭＳ Ｐゴシック" charset="0"/>
                <a:cs typeface="Arial" panose="020B0604020202020204" pitchFamily="34" charset="0"/>
              </a:rPr>
              <a:t>يمكنك أن تكون </a:t>
            </a:r>
            <a:br>
              <a:rPr lang="ar-JO" sz="4000" b="1" dirty="0">
                <a:solidFill>
                  <a:srgbClr val="000000"/>
                </a:solidFill>
                <a:effectLst/>
                <a:latin typeface="Arial" panose="020B0604020202020204" pitchFamily="34" charset="0"/>
                <a:ea typeface="ＭＳ Ｐゴシック" charset="0"/>
                <a:cs typeface="Arial" panose="020B0604020202020204" pitchFamily="34" charset="0"/>
              </a:rPr>
            </a:br>
            <a:r>
              <a:rPr lang="ar-JO" sz="4000" b="1" dirty="0">
                <a:solidFill>
                  <a:srgbClr val="000000"/>
                </a:solidFill>
                <a:effectLst/>
                <a:latin typeface="Arial" panose="020B0604020202020204" pitchFamily="34" charset="0"/>
                <a:ea typeface="ＭＳ Ｐゴシック" charset="0"/>
                <a:cs typeface="Arial" panose="020B0604020202020204" pitchFamily="34" charset="0"/>
              </a:rPr>
              <a:t>أي شيء تريده.</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36922"/>
            <a:ext cx="5143500" cy="6858000"/>
          </a:xfrm>
          <a:prstGeom prst="rect">
            <a:avLst/>
          </a:prstGeom>
        </p:spPr>
      </p:pic>
    </p:spTree>
    <p:extLst>
      <p:ext uri="{BB962C8B-B14F-4D97-AF65-F5344CB8AC3E}">
        <p14:creationId xmlns:p14="http://schemas.microsoft.com/office/powerpoint/2010/main" val="16297097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3"/>
            <a:ext cx="9036496" cy="129477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لا أحد منا يعتقد حقًا أنه يمكننا أن نتحكم في حياتنا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57280"/>
            <a:ext cx="9144000" cy="4980689"/>
          </a:xfrm>
          <a:prstGeom prst="rect">
            <a:avLst/>
          </a:prstGeom>
        </p:spPr>
      </p:pic>
      <p:sp>
        <p:nvSpPr>
          <p:cNvPr id="5" name="Rectangle 2"/>
          <p:cNvSpPr txBox="1">
            <a:spLocks noChangeArrowheads="1"/>
          </p:cNvSpPr>
          <p:nvPr/>
        </p:nvSpPr>
        <p:spPr bwMode="auto">
          <a:xfrm>
            <a:off x="2489200" y="1841740"/>
            <a:ext cx="6654800" cy="46750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تبدأ السعادة والحرية بفهم واضح لمبدأ واحد. بعض الأشياء تحت سيطرتك والبعض الآخر ليس كذلك.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إبكتيتوس</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9919084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85124"/>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من يعرف ما هو خير للإنسان في الحياة، مدة أيام حياة باطله التي يقضيها كالظل؟ لأنه من يخبر الإنسان بما يكون بعده تحت الشمس؟</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097178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2203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5953222" cy="223224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أحد يعرف المستقبل        وهذا أمر جيد</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5188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لماذا يجب أن نثق في </a:t>
            </a:r>
            <a:r>
              <a:rPr kumimoji="0" lang="ar-JO" sz="5400" u="none" strike="noStrike" kern="0" cap="none" spc="0" normalizeH="0" baseline="0" noProof="0" dirty="0">
                <a:ln>
                  <a:noFill/>
                </a:ln>
                <a:solidFill>
                  <a:srgbClr val="FFFF00"/>
                </a:solidFill>
                <a:effectLst>
                  <a:glow rad="127000">
                    <a:srgbClr val="000000"/>
                  </a:glow>
                </a:effectLst>
                <a:uLnTx/>
                <a:uFillTx/>
                <a:ea typeface="ＭＳ Ｐゴシック" charset="0"/>
              </a:rPr>
              <a:t>خطة</a:t>
            </a: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 الله لحياتنا؟</a:t>
            </a:r>
            <a:endParaRPr lang="en-US" sz="54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
        <p:nvSpPr>
          <p:cNvPr id="4" name="Rectangle 2"/>
          <p:cNvSpPr txBox="1">
            <a:spLocks noChangeArrowheads="1"/>
          </p:cNvSpPr>
          <p:nvPr/>
        </p:nvSpPr>
        <p:spPr bwMode="auto">
          <a:xfrm rot="20198540">
            <a:off x="2813525" y="2126926"/>
            <a:ext cx="6549100" cy="208034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سببين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 6: 10-7: 14)</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229552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96935"/>
            <a:ext cx="9100698" cy="60610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3509"/>
            <a:ext cx="9144000" cy="1946386"/>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1. </a:t>
            </a:r>
            <a:r>
              <a:rPr lang="ar-JO" dirty="0">
                <a:solidFill>
                  <a:srgbClr val="FFFF00"/>
                </a:solidFill>
                <a:effectLst>
                  <a:glow rad="127000">
                    <a:schemeClr val="tx1"/>
                  </a:glow>
                </a:effectLst>
                <a:ea typeface="ＭＳ Ｐゴシック" charset="0"/>
              </a:rPr>
              <a:t>خطط</a:t>
            </a:r>
            <a:r>
              <a:rPr lang="ar-JO" dirty="0">
                <a:effectLst>
                  <a:glow rad="127000">
                    <a:schemeClr val="tx1"/>
                  </a:glow>
                </a:effectLst>
                <a:ea typeface="ＭＳ Ｐゴシック" charset="0"/>
              </a:rPr>
              <a:t> الله كل الأحداث ولن </a:t>
            </a:r>
            <a:r>
              <a:rPr lang="ar-JO" dirty="0">
                <a:solidFill>
                  <a:srgbClr val="FFFF00"/>
                </a:solidFill>
                <a:effectLst>
                  <a:glow rad="127000">
                    <a:schemeClr val="tx1"/>
                  </a:glow>
                </a:effectLst>
                <a:ea typeface="ＭＳ Ｐゴシック" charset="0"/>
              </a:rPr>
              <a:t>يغير</a:t>
            </a:r>
            <a:r>
              <a:rPr lang="ar-JO" dirty="0">
                <a:effectLst>
                  <a:glow rad="127000">
                    <a:schemeClr val="tx1"/>
                  </a:glow>
                </a:effectLst>
                <a:ea typeface="ＭＳ Ｐゴシック" charset="0"/>
              </a:rPr>
              <a:t>ها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(6: 10-12)</a:t>
            </a:r>
            <a:r>
              <a:rPr lang="en-US" dirty="0">
                <a:effectLst>
                  <a:glow rad="127000">
                    <a:schemeClr val="tx1"/>
                  </a:glow>
                </a:effectLst>
                <a:ea typeface="ＭＳ Ｐゴシック" charset="0"/>
              </a:rPr>
              <a:t> </a:t>
            </a:r>
          </a:p>
        </p:txBody>
      </p:sp>
    </p:spTree>
    <p:extLst>
      <p:ext uri="{BB962C8B-B14F-4D97-AF65-F5344CB8AC3E}">
        <p14:creationId xmlns:p14="http://schemas.microsoft.com/office/powerpoint/2010/main" val="298120482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5715"/>
            <a:ext cx="9140869" cy="68592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41239" y="179080"/>
            <a:ext cx="3861659" cy="4868680"/>
          </a:xfrm>
          <a:effectLst>
            <a:outerShdw blurRad="63500" dist="35921" dir="2700000" algn="ctr" rotWithShape="0">
              <a:schemeClr val="tx2">
                <a:alpha val="74998"/>
              </a:schemeClr>
            </a:outerShdw>
          </a:effectLst>
        </p:spPr>
        <p:txBody>
          <a:bodyPr anchor="t"/>
          <a:lstStyle/>
          <a:p>
            <a:pPr>
              <a:defRPr/>
            </a:pPr>
            <a:r>
              <a:rPr lang="ar-JO" dirty="0">
                <a:effectLst>
                  <a:glow rad="266700">
                    <a:schemeClr val="tx1"/>
                  </a:glow>
                </a:effectLst>
                <a:ea typeface="ＭＳ Ｐゴシック" charset="0"/>
              </a:rPr>
              <a:t>2. نحن لا نعرف لماذا تأتي الأوقات </a:t>
            </a:r>
            <a:r>
              <a:rPr lang="ar-JO" dirty="0">
                <a:solidFill>
                  <a:srgbClr val="FFFF00"/>
                </a:solidFill>
                <a:effectLst>
                  <a:glow rad="266700">
                    <a:schemeClr val="tx1"/>
                  </a:glow>
                </a:effectLst>
                <a:ea typeface="ＭＳ Ｐゴシック" charset="0"/>
              </a:rPr>
              <a:t>السهلة</a:t>
            </a:r>
            <a:r>
              <a:rPr lang="ar-JO" dirty="0">
                <a:effectLst>
                  <a:glow rad="266700">
                    <a:schemeClr val="tx1"/>
                  </a:glow>
                </a:effectLst>
                <a:ea typeface="ＭＳ Ｐゴシック" charset="0"/>
              </a:rPr>
              <a:t> و</a:t>
            </a:r>
            <a:r>
              <a:rPr lang="ar-JO" dirty="0">
                <a:solidFill>
                  <a:srgbClr val="FFFF00"/>
                </a:solidFill>
                <a:effectLst>
                  <a:glow rad="266700">
                    <a:schemeClr val="tx1"/>
                  </a:glow>
                </a:effectLst>
                <a:ea typeface="ＭＳ Ｐゴシック" charset="0"/>
              </a:rPr>
              <a:t>الصعبة</a:t>
            </a:r>
            <a:r>
              <a:rPr lang="ar-JO" dirty="0">
                <a:effectLst>
                  <a:glow rad="266700">
                    <a:schemeClr val="tx1"/>
                  </a:glow>
                </a:effectLst>
                <a:ea typeface="ＭＳ Ｐゴシック" charset="0"/>
              </a:rPr>
              <a:t> </a:t>
            </a:r>
            <a:br>
              <a:rPr lang="ar-JO" dirty="0">
                <a:effectLst>
                  <a:glow rad="266700">
                    <a:schemeClr val="tx1"/>
                  </a:glow>
                </a:effectLst>
                <a:ea typeface="ＭＳ Ｐゴシック" charset="0"/>
              </a:rPr>
            </a:br>
            <a:r>
              <a:rPr lang="ar-JO" dirty="0">
                <a:effectLst>
                  <a:glow rad="266700">
                    <a:schemeClr val="tx1"/>
                  </a:glow>
                </a:effectLst>
                <a:ea typeface="ＭＳ Ｐゴシック" charset="0"/>
              </a:rPr>
              <a:t>في طريقنا </a:t>
            </a:r>
            <a:br>
              <a:rPr lang="ar-JO" dirty="0">
                <a:effectLst>
                  <a:glow rad="266700">
                    <a:schemeClr val="tx1"/>
                  </a:glow>
                </a:effectLst>
                <a:ea typeface="ＭＳ Ｐゴシック" charset="0"/>
              </a:rPr>
            </a:br>
            <a:r>
              <a:rPr lang="ar-JO" dirty="0">
                <a:effectLst>
                  <a:glow rad="266700">
                    <a:schemeClr val="tx1"/>
                  </a:glow>
                </a:effectLst>
                <a:ea typeface="ＭＳ Ｐゴシック" charset="0"/>
              </a:rPr>
              <a:t>(7: 1-14)</a:t>
            </a:r>
            <a:r>
              <a:rPr lang="en-US" dirty="0">
                <a:effectLst>
                  <a:glow rad="266700">
                    <a:schemeClr val="tx1"/>
                  </a:glow>
                </a:effectLst>
                <a:ea typeface="ＭＳ Ｐゴシック" charset="0"/>
              </a:rPr>
              <a:t> </a:t>
            </a:r>
          </a:p>
        </p:txBody>
      </p:sp>
    </p:spTree>
    <p:extLst>
      <p:ext uri="{BB962C8B-B14F-4D97-AF65-F5344CB8AC3E}">
        <p14:creationId xmlns:p14="http://schemas.microsoft.com/office/powerpoint/2010/main" val="8442378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457200"/>
            <a:ext cx="8128000" cy="5943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يكتسب الحكماء الحكمة من الشدائد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1-10).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402837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8532" y="872670"/>
            <a:ext cx="9172533" cy="5949043"/>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الصيت خير من الدهن الطيب</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1أ)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96381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2016125"/>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هل تعتقد أن معرفة مستقبلك سيجعلك أكثر أماناً وأكثر سلاماً وأكثر سعادة؟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3713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90108" y="2573035"/>
            <a:ext cx="6435814" cy="4287861"/>
          </a:xfrm>
          <a:prstGeom prst="rect">
            <a:avLst/>
          </a:prstGeom>
        </p:spPr>
      </p:pic>
      <p:pic>
        <p:nvPicPr>
          <p:cNvPr id="6" name="Picture 5"/>
          <p:cNvPicPr>
            <a:picLocks noChangeAspect="1"/>
          </p:cNvPicPr>
          <p:nvPr/>
        </p:nvPicPr>
        <p:blipFill>
          <a:blip r:embed="rId4"/>
          <a:stretch>
            <a:fillRect/>
          </a:stretch>
        </p:blipFill>
        <p:spPr>
          <a:xfrm>
            <a:off x="0" y="2559422"/>
            <a:ext cx="4499450" cy="430147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43" y="0"/>
            <a:ext cx="9144000" cy="566057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ويوم الممات خير من يوم الولادة. الذهاب إلى بيت النوح خير من الذهاب إلى بيت الوليمة، لأن ذاك نهاية كل إنسان، والحي يضعه في قلبه (7: 1ب-2)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2339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90108" y="2573035"/>
            <a:ext cx="6435814" cy="4287861"/>
          </a:xfrm>
          <a:prstGeom prst="rect">
            <a:avLst/>
          </a:prstGeom>
        </p:spPr>
      </p:pic>
      <p:pic>
        <p:nvPicPr>
          <p:cNvPr id="6" name="Picture 5"/>
          <p:cNvPicPr>
            <a:picLocks noChangeAspect="1"/>
          </p:cNvPicPr>
          <p:nvPr/>
        </p:nvPicPr>
        <p:blipFill>
          <a:blip r:embed="rId4"/>
          <a:stretch>
            <a:fillRect/>
          </a:stretch>
        </p:blipFill>
        <p:spPr>
          <a:xfrm>
            <a:off x="0" y="2559422"/>
            <a:ext cx="4499450" cy="430147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43" y="0"/>
            <a:ext cx="9144000" cy="297542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الحزن خير من الضحك، لأنه بكآبة الوجه يصلح القلب.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قلب الحكماء في بيت النوح، وقلب الجهال في بيت الفرح.</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3-4)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74051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99"/>
            <a:ext cx="9144000" cy="6858000"/>
          </a:xfrm>
          <a:prstGeom prst="rect">
            <a:avLst/>
          </a:prstGeom>
        </p:spPr>
      </p:pic>
      <p:sp>
        <p:nvSpPr>
          <p:cNvPr id="900098" name="Rectangle 2"/>
          <p:cNvSpPr>
            <a:spLocks noGrp="1" noChangeArrowheads="1"/>
          </p:cNvSpPr>
          <p:nvPr>
            <p:ph type="ctrTitle"/>
          </p:nvPr>
        </p:nvSpPr>
        <p:spPr>
          <a:xfrm>
            <a:off x="0" y="6069326"/>
            <a:ext cx="9144000" cy="807811"/>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ساعد الأطفال على التعامل مع الموت</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7413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2846"/>
            <a:ext cx="9144000" cy="96739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يستمع الحكيم إلى التوبيخ (7: 5-6)</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 y="2086429"/>
            <a:ext cx="9184617" cy="4784270"/>
          </a:xfrm>
          <a:prstGeom prst="rect">
            <a:avLst/>
          </a:prstGeom>
        </p:spPr>
      </p:pic>
    </p:spTree>
    <p:extLst>
      <p:ext uri="{BB962C8B-B14F-4D97-AF65-F5344CB8AC3E}">
        <p14:creationId xmlns:p14="http://schemas.microsoft.com/office/powerpoint/2010/main" val="8918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80143"/>
            <a:ext cx="9159891" cy="607785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148771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سمع الإنتهار من الحكيم خير للإنسان من سمع غناء الجهال</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23442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87458" cy="6077857"/>
          </a:xfrm>
          <a:prstGeom prst="rect">
            <a:avLst/>
          </a:prstGeom>
        </p:spPr>
      </p:pic>
      <p:sp>
        <p:nvSpPr>
          <p:cNvPr id="900098" name="Rectangle 2"/>
          <p:cNvSpPr>
            <a:spLocks noGrp="1" noChangeArrowheads="1"/>
          </p:cNvSpPr>
          <p:nvPr>
            <p:ph type="ctrTitle"/>
          </p:nvPr>
        </p:nvSpPr>
        <p:spPr>
          <a:xfrm>
            <a:off x="0" y="5969001"/>
            <a:ext cx="9144000" cy="8985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استمع إلى والديك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160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3"/>
            <a:ext cx="9144000" cy="1280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التوبيخ الظاهر خير من الحب المستتر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(أمثال 27: 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08000" y="1888672"/>
            <a:ext cx="8128000" cy="4749800"/>
          </a:xfrm>
          <a:prstGeom prst="rect">
            <a:avLst/>
          </a:prstGeom>
        </p:spPr>
      </p:pic>
    </p:spTree>
    <p:extLst>
      <p:ext uri="{BB962C8B-B14F-4D97-AF65-F5344CB8AC3E}">
        <p14:creationId xmlns:p14="http://schemas.microsoft.com/office/powerpoint/2010/main" val="9201615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98286"/>
            <a:ext cx="9103796" cy="6059714"/>
          </a:xfrm>
          <a:prstGeom prst="rect">
            <a:avLst/>
          </a:prstGeom>
        </p:spPr>
      </p:pic>
      <p:sp>
        <p:nvSpPr>
          <p:cNvPr id="900098" name="Rectangle 2"/>
          <p:cNvSpPr>
            <a:spLocks noGrp="1" noChangeArrowheads="1"/>
          </p:cNvSpPr>
          <p:nvPr>
            <p:ph type="ctrTitle"/>
          </p:nvPr>
        </p:nvSpPr>
        <p:spPr>
          <a:xfrm>
            <a:off x="0" y="116633"/>
            <a:ext cx="9144000" cy="1280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ليكن كل إنسان مسرعاً في الإستماع، مبطئاً في التكلم...</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يعقوب 1: 19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6461938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أنه كصوت الشوك تحت القدر هكذا ضحك الجهال، هذا أيضاً باطل (7: 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60918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0287" y="749806"/>
            <a:ext cx="8454571" cy="7541478"/>
          </a:xfrm>
          <a:prstGeom prst="rect">
            <a:avLst/>
          </a:prstGeom>
        </p:spPr>
      </p:pic>
      <p:sp>
        <p:nvSpPr>
          <p:cNvPr id="900098" name="Rectangle 2"/>
          <p:cNvSpPr>
            <a:spLocks noGrp="1" noChangeArrowheads="1"/>
          </p:cNvSpPr>
          <p:nvPr>
            <p:ph type="ctrTitle"/>
          </p:nvPr>
        </p:nvSpPr>
        <p:spPr>
          <a:xfrm>
            <a:off x="0" y="19720"/>
            <a:ext cx="9144000" cy="2232248"/>
          </a:xfrm>
          <a:noFill/>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يخضع الحكماء للظروف المزدهرة والمعاكسة        (7: 7-10).</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116285"/>
            <a:ext cx="9144000" cy="181653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إذا لم يكن هناك صعود وهبوط في حياتك </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فهذا يعني أنك ميت.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05397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لماذا يجب أن نثق في </a:t>
            </a:r>
            <a:r>
              <a:rPr lang="ar-JO" sz="5400" dirty="0">
                <a:solidFill>
                  <a:srgbClr val="FFFF00"/>
                </a:solidFill>
                <a:effectLst>
                  <a:glow rad="127000">
                    <a:schemeClr val="tx1"/>
                  </a:glow>
                </a:effectLst>
                <a:ea typeface="ＭＳ Ｐゴシック" charset="0"/>
              </a:rPr>
              <a:t>خطة</a:t>
            </a:r>
            <a:r>
              <a:rPr lang="ar-JO" sz="5400" dirty="0">
                <a:effectLst>
                  <a:glow rad="127000">
                    <a:schemeClr val="tx1"/>
                  </a:glow>
                </a:effectLst>
                <a:ea typeface="ＭＳ Ｐゴシック" charset="0"/>
              </a:rPr>
              <a:t> الله لحياتنا؟</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Tree>
    <p:extLst>
      <p:ext uri="{BB962C8B-B14F-4D97-AF65-F5344CB8AC3E}">
        <p14:creationId xmlns:p14="http://schemas.microsoft.com/office/powerpoint/2010/main" val="8358883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الحياة هي سفينة دوارة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323582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7800"/>
            <a:ext cx="9144000" cy="648081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لأن الظلم يحمق الحكيم، والعطية تفسد القلب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5400"/>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يمكن للوضع الظالم أن يغري المرء بالغضب والطمع.</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2063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469"/>
            <a:ext cx="9144000" cy="6845531"/>
          </a:xfrm>
          <a:prstGeom prst="rect">
            <a:avLst/>
          </a:prstGeom>
        </p:spPr>
      </p:pic>
      <p:sp>
        <p:nvSpPr>
          <p:cNvPr id="900098" name="Rectangle 2"/>
          <p:cNvSpPr>
            <a:spLocks noGrp="1" noChangeArrowheads="1"/>
          </p:cNvSpPr>
          <p:nvPr>
            <p:ph type="ctrTitle"/>
          </p:nvPr>
        </p:nvSpPr>
        <p:spPr>
          <a:xfrm>
            <a:off x="179020" y="74155"/>
            <a:ext cx="4590143" cy="6783845"/>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يشكل الظلم في أي مكان تهديداً للعدالة في كل مكان - مارتن لوثر كينغ</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5507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2435" y="264563"/>
            <a:ext cx="8775159" cy="62727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028" y="206413"/>
            <a:ext cx="9055797" cy="2101358"/>
          </a:xfrm>
          <a:solidFill>
            <a:schemeClr val="tx1"/>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هذا هو أخطر حيوان في العالم،  وهو مسؤول عن ملايين الوفيات كل عام،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C9C332B-D164-9CCA-E0FE-D835B6A17819}"/>
              </a:ext>
            </a:extLst>
          </p:cNvPr>
          <p:cNvSpPr txBox="1">
            <a:spLocks noChangeArrowheads="1"/>
          </p:cNvSpPr>
          <p:nvPr/>
        </p:nvSpPr>
        <p:spPr bwMode="auto">
          <a:xfrm>
            <a:off x="75204" y="2209385"/>
            <a:ext cx="4194628" cy="105632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effectLst>
                  <a:glow rad="127000">
                    <a:schemeClr val="tx1"/>
                  </a:glow>
                </a:effectLst>
                <a:latin typeface="Arial" panose="020B0604020202020204" pitchFamily="34" charset="0"/>
                <a:ea typeface="ＭＳ Ｐゴシック" charset="0"/>
                <a:cs typeface="Arial" panose="020B0604020202020204" pitchFamily="34" charset="0"/>
              </a:rPr>
              <a:t>وبجانبه سمكة قرش بيضاء كبيرة تسبح بسلام.</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772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29" y="-1"/>
            <a:ext cx="9291342" cy="4717143"/>
          </a:xfrm>
          <a:prstGeom prst="rect">
            <a:avLst/>
          </a:prstGeom>
        </p:spPr>
      </p:pic>
      <p:sp>
        <p:nvSpPr>
          <p:cNvPr id="900098" name="Rectangle 2"/>
          <p:cNvSpPr>
            <a:spLocks noGrp="1" noChangeArrowheads="1"/>
          </p:cNvSpPr>
          <p:nvPr>
            <p:ph type="ctrTitle"/>
          </p:nvPr>
        </p:nvSpPr>
        <p:spPr>
          <a:xfrm>
            <a:off x="-54428" y="3937000"/>
            <a:ext cx="9198428" cy="2803526"/>
          </a:xfrm>
          <a:solidFill>
            <a:srgbClr val="000000"/>
          </a:solidFill>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والعطية تفسد القلب (7ب)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1481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1218" y="707570"/>
            <a:ext cx="9036496" cy="143328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نهاية أمر خير من بدايته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2159000"/>
            <a:ext cx="9095619" cy="3410857"/>
          </a:xfrm>
          <a:prstGeom prst="rect">
            <a:avLst/>
          </a:prstGeom>
        </p:spPr>
      </p:pic>
      <p:sp>
        <p:nvSpPr>
          <p:cNvPr id="5" name="Rectangle 2"/>
          <p:cNvSpPr txBox="1">
            <a:spLocks noChangeArrowheads="1"/>
          </p:cNvSpPr>
          <p:nvPr/>
        </p:nvSpPr>
        <p:spPr bwMode="auto">
          <a:xfrm>
            <a:off x="-1" y="5914570"/>
            <a:ext cx="9036496" cy="943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طول الروح خير من تكبر الروح (7: 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9602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4009" y="0"/>
            <a:ext cx="568259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4209142" cy="3967843"/>
          </a:xfrm>
          <a:effectLst/>
        </p:spPr>
        <p:txBody>
          <a:bodyPr/>
          <a:lstStyle/>
          <a:p>
            <a:pPr>
              <a:defRPr/>
            </a:pPr>
            <a:r>
              <a:rPr lang="ar-JO" sz="3600" b="1" dirty="0">
                <a:solidFill>
                  <a:schemeClr val="tx2"/>
                </a:solidFill>
                <a:effectLst/>
                <a:latin typeface="Arial" panose="020B0604020202020204" pitchFamily="34" charset="0"/>
                <a:ea typeface="ＭＳ Ｐゴシック" charset="0"/>
                <a:cs typeface="Arial" panose="020B0604020202020204" pitchFamily="34" charset="0"/>
              </a:rPr>
              <a:t>لا تسرع بروحك إلى الغضب، لأن الغضب يستقر في حضن الجهال.</a:t>
            </a:r>
            <a:br>
              <a:rPr lang="ar-JO" sz="3600" b="1" dirty="0">
                <a:solidFill>
                  <a:schemeClr val="tx2"/>
                </a:solidFill>
                <a:effectLst/>
                <a:latin typeface="Arial" panose="020B0604020202020204" pitchFamily="34" charset="0"/>
                <a:ea typeface="ＭＳ Ｐゴシック" charset="0"/>
                <a:cs typeface="Arial" panose="020B0604020202020204" pitchFamily="34" charset="0"/>
              </a:rPr>
            </a:br>
            <a:r>
              <a:rPr lang="ar-JO" sz="3600" b="1" dirty="0">
                <a:solidFill>
                  <a:schemeClr val="tx2"/>
                </a:solidFill>
                <a:effectLst/>
                <a:latin typeface="Arial" panose="020B0604020202020204" pitchFamily="34" charset="0"/>
                <a:ea typeface="ＭＳ Ｐゴシック" charset="0"/>
                <a:cs typeface="Arial" panose="020B0604020202020204" pitchFamily="34" charset="0"/>
              </a:rPr>
              <a:t>(7: 9)</a:t>
            </a:r>
            <a:endParaRPr lang="en-US" sz="3600" b="1" dirty="0">
              <a:solidFill>
                <a:schemeClr val="tx2"/>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344291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522514"/>
            <a:ext cx="7924800" cy="4457700"/>
          </a:xfrm>
          <a:prstGeom prst="rect">
            <a:avLst/>
          </a:prstGeom>
        </p:spPr>
      </p:pic>
      <p:sp>
        <p:nvSpPr>
          <p:cNvPr id="900098" name="Rectangle 2"/>
          <p:cNvSpPr>
            <a:spLocks noGrp="1" noChangeArrowheads="1"/>
          </p:cNvSpPr>
          <p:nvPr>
            <p:ph type="ctrTitle"/>
          </p:nvPr>
        </p:nvSpPr>
        <p:spPr>
          <a:xfrm>
            <a:off x="-20986" y="4754998"/>
            <a:ext cx="9180287" cy="2016125"/>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لا تقل: لماذا كانت الأيام الأولى خيراً من هذه؟ لأنه ليس عن حكمة تسأل عن هذا (7: 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3686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0" y="1422400"/>
            <a:ext cx="6350000" cy="5435600"/>
          </a:xfrm>
          <a:prstGeom prst="rect">
            <a:avLst/>
          </a:prstGeom>
        </p:spPr>
      </p:pic>
      <p:sp>
        <p:nvSpPr>
          <p:cNvPr id="900098" name="Rectangle 2"/>
          <p:cNvSpPr>
            <a:spLocks noGrp="1" noChangeArrowheads="1"/>
          </p:cNvSpPr>
          <p:nvPr>
            <p:ph type="ctrTitle"/>
          </p:nvPr>
        </p:nvSpPr>
        <p:spPr>
          <a:xfrm>
            <a:off x="0" y="0"/>
            <a:ext cx="9144000" cy="142240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يستفيد الحكماء من الرخاء (7: 11-12)</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4952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0" y="0"/>
            <a:ext cx="9145570" cy="5121519"/>
          </a:xfrm>
          <a:prstGeom prst="rect">
            <a:avLst/>
          </a:prstGeom>
        </p:spPr>
      </p:pic>
      <p:sp>
        <p:nvSpPr>
          <p:cNvPr id="900098" name="Rectangle 2"/>
          <p:cNvSpPr>
            <a:spLocks noGrp="1" noChangeArrowheads="1"/>
          </p:cNvSpPr>
          <p:nvPr>
            <p:ph type="ctrTitle"/>
          </p:nvPr>
        </p:nvSpPr>
        <p:spPr>
          <a:xfrm>
            <a:off x="-1570" y="5121519"/>
            <a:ext cx="9144000" cy="1736481"/>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الحكمة صالحة مثل الميراث، بل أفضل لناظري الشمس، لأن الذي في ظل الحكمة هو في ظل الفضة، وفضل المعرفة هو إن الحكمة تحيي أصحابها (7: 11-12)</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16762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81D7A-66CF-41D6-75F1-13636D3AB210}"/>
            </a:ext>
          </a:extLst>
        </p:cNvPr>
        <p:cNvGrpSpPr/>
        <p:nvPr/>
      </p:nvGrpSpPr>
      <p:grpSpPr>
        <a:xfrm>
          <a:off x="0" y="0"/>
          <a:ext cx="0" cy="0"/>
          <a:chOff x="0" y="0"/>
          <a:chExt cx="0" cy="0"/>
        </a:xfrm>
      </p:grpSpPr>
      <p:sp>
        <p:nvSpPr>
          <p:cNvPr id="483330" name="Rectangle 1">
            <a:extLst>
              <a:ext uri="{FF2B5EF4-FFF2-40B4-BE49-F238E27FC236}">
                <a16:creationId xmlns:a16="http://schemas.microsoft.com/office/drawing/2014/main" id="{35A6419F-9D12-10F5-8788-7DAA9C501E04}"/>
              </a:ext>
            </a:extLst>
          </p:cNvPr>
          <p:cNvSpPr>
            <a:spLocks noChangeArrowheads="1"/>
          </p:cNvSpPr>
          <p:nvPr/>
        </p:nvSpPr>
        <p:spPr bwMode="auto">
          <a:xfrm>
            <a:off x="0" y="1196975"/>
            <a:ext cx="9144000" cy="5661025"/>
          </a:xfrm>
          <a:prstGeom prst="rect">
            <a:avLst/>
          </a:prstGeom>
          <a:solidFill>
            <a:schemeClr val="accent5">
              <a:lumMod val="40000"/>
              <a:lumOff val="6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1075" name="Rectangle 2">
            <a:extLst>
              <a:ext uri="{FF2B5EF4-FFF2-40B4-BE49-F238E27FC236}">
                <a16:creationId xmlns:a16="http://schemas.microsoft.com/office/drawing/2014/main" id="{224FDB8D-E824-8695-56A7-636463BEF2C8}"/>
              </a:ext>
            </a:extLst>
          </p:cNvPr>
          <p:cNvSpPr>
            <a:spLocks noGrp="1" noChangeArrowheads="1"/>
          </p:cNvSpPr>
          <p:nvPr>
            <p:ph type="title"/>
          </p:nvPr>
        </p:nvSpPr>
        <p:spPr>
          <a:xfrm>
            <a:off x="0" y="0"/>
            <a:ext cx="9144000" cy="594257"/>
          </a:xfrm>
          <a:solidFill>
            <a:srgbClr val="0000FF"/>
          </a:solidFill>
        </p:spPr>
        <p:txBody>
          <a:bodyPr/>
          <a:lstStyle/>
          <a:p>
            <a:pPr>
              <a:defRPr/>
            </a:pPr>
            <a:r>
              <a:rPr lang="ar-JO" sz="3200" dirty="0">
                <a:ea typeface="Osaka" charset="0"/>
              </a:rPr>
              <a:t>الجامعة</a:t>
            </a:r>
            <a:endParaRPr lang="en-US" sz="3200" dirty="0"/>
          </a:p>
        </p:txBody>
      </p:sp>
      <p:sp>
        <p:nvSpPr>
          <p:cNvPr id="483333" name="TextBox 5">
            <a:extLst>
              <a:ext uri="{FF2B5EF4-FFF2-40B4-BE49-F238E27FC236}">
                <a16:creationId xmlns:a16="http://schemas.microsoft.com/office/drawing/2014/main" id="{6781DD5D-B0DE-E0B4-4D1C-51A85AA86B70}"/>
              </a:ext>
            </a:extLst>
          </p:cNvPr>
          <p:cNvSpPr txBox="1">
            <a:spLocks noChangeArrowheads="1"/>
          </p:cNvSpPr>
          <p:nvPr/>
        </p:nvSpPr>
        <p:spPr bwMode="auto">
          <a:xfrm>
            <a:off x="8305800" y="8671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7" name="Group 121">
            <a:extLst>
              <a:ext uri="{FF2B5EF4-FFF2-40B4-BE49-F238E27FC236}">
                <a16:creationId xmlns:a16="http://schemas.microsoft.com/office/drawing/2014/main" id="{592E705A-3F93-752F-D60C-4555E2C33466}"/>
              </a:ext>
            </a:extLst>
          </p:cNvPr>
          <p:cNvGraphicFramePr>
            <a:graphicFrameLocks noGrp="1"/>
          </p:cNvGraphicFramePr>
          <p:nvPr/>
        </p:nvGraphicFramePr>
        <p:xfrm>
          <a:off x="1" y="620688"/>
          <a:ext cx="9144000" cy="6282359"/>
        </p:xfrm>
        <a:graphic>
          <a:graphicData uri="http://schemas.openxmlformats.org/drawingml/2006/table">
            <a:tbl>
              <a:tblPr/>
              <a:tblGrid>
                <a:gridCol w="2163650">
                  <a:extLst>
                    <a:ext uri="{9D8B030D-6E8A-4147-A177-3AD203B41FA5}">
                      <a16:colId xmlns:a16="http://schemas.microsoft.com/office/drawing/2014/main" val="20000"/>
                    </a:ext>
                  </a:extLst>
                </a:gridCol>
                <a:gridCol w="2279560">
                  <a:extLst>
                    <a:ext uri="{9D8B030D-6E8A-4147-A177-3AD203B41FA5}">
                      <a16:colId xmlns:a16="http://schemas.microsoft.com/office/drawing/2014/main" val="20001"/>
                    </a:ext>
                  </a:extLst>
                </a:gridCol>
                <a:gridCol w="2240924">
                  <a:extLst>
                    <a:ext uri="{9D8B030D-6E8A-4147-A177-3AD203B41FA5}">
                      <a16:colId xmlns:a16="http://schemas.microsoft.com/office/drawing/2014/main" val="20002"/>
                    </a:ext>
                  </a:extLst>
                </a:gridCol>
                <a:gridCol w="2459866">
                  <a:extLst>
                    <a:ext uri="{9D8B030D-6E8A-4147-A177-3AD203B41FA5}">
                      <a16:colId xmlns:a16="http://schemas.microsoft.com/office/drawing/2014/main" val="20003"/>
                    </a:ext>
                  </a:extLst>
                </a:gridCol>
              </a:tblGrid>
              <a:tr h="621619">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ar-SA"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العمل والحكمة لا يدومان</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294047">
                <a:tc>
                  <a:txBody>
                    <a:bodyPr/>
                    <a:lstStyle/>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الشباب</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ar-JO" sz="2400" b="1" i="0" u="none" strike="noStrike" baseline="0" dirty="0">
                          <a:solidFill>
                            <a:srgbClr val="000000"/>
                          </a:solidFill>
                          <a:effectLst/>
                          <a:latin typeface="Arial" panose="020B0604020202020204" pitchFamily="34" charset="0"/>
                          <a:cs typeface="Arial" panose="020B0604020202020204" pitchFamily="34" charset="0"/>
                        </a:rPr>
                        <a:t>الحكمة</a:t>
                      </a:r>
                      <a:endParaRPr lang="en-US" sz="24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endParaRPr lang="en-US" sz="24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الموضوع: الطبيعة الزائلة لـِ</a:t>
                      </a:r>
                      <a:endParaRPr lang="en-US" sz="2400" b="1" i="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dirty="0">
                          <a:effectLst/>
                          <a:latin typeface="Arial" panose="020B0604020202020204" pitchFamily="34" charset="0"/>
                          <a:ea typeface="Times New Roman" panose="02020603050405020304" pitchFamily="18" charset="0"/>
                          <a:cs typeface="Arial" panose="020B0604020202020204" pitchFamily="34" charset="0"/>
                        </a:rPr>
                        <a:t>11: 7 – 12: 1</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dirty="0">
                          <a:effectLst/>
                          <a:latin typeface="Arial" panose="020B0604020202020204" pitchFamily="34" charset="0"/>
                          <a:ea typeface="Times New Roman" panose="02020603050405020304" pitchFamily="18" charset="0"/>
                          <a:cs typeface="Arial" panose="020B0604020202020204" pitchFamily="34" charset="0"/>
                        </a:rPr>
                        <a:t>6: 10 – 11: 6</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dirty="0">
                          <a:effectLst/>
                          <a:latin typeface="Arial" panose="020B0604020202020204" pitchFamily="34" charset="0"/>
                          <a:ea typeface="Times New Roman" panose="02020603050405020304" pitchFamily="18" charset="0"/>
                          <a:cs typeface="Arial" panose="020B0604020202020204" pitchFamily="34" charset="0"/>
                        </a:rPr>
                        <a:t>1: 12 – 6: 9</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ar-JO" sz="2400" b="1" i="0" dirty="0">
                          <a:effectLst/>
                          <a:latin typeface="Arial" panose="020B0604020202020204" pitchFamily="34" charset="0"/>
                          <a:ea typeface="Times New Roman" panose="02020603050405020304" pitchFamily="18" charset="0"/>
                          <a:cs typeface="Arial" panose="020B0604020202020204" pitchFamily="34" charset="0"/>
                        </a:rPr>
                        <a:t>1: 1-11</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قلب الإنسان</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رأس الإنسان </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يد الإنسان</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إنسانية الإنسان</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84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التقدم بالعمر</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الجهل</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الدوائر</a:t>
                      </a:r>
                      <a:endParaRPr lang="en-US" sz="2400" b="1" i="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i="0"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570">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المكان: الأرض (تحت الشمس) حوالي 935 قبل الميلاد</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010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الراحة الحكيمة في خطة الله في الرخاء والشدائد            (7: 13-14).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4828032"/>
          </a:xfrm>
          <a:prstGeom prst="rect">
            <a:avLst/>
          </a:prstGeom>
        </p:spPr>
      </p:pic>
    </p:spTree>
    <p:extLst>
      <p:ext uri="{BB962C8B-B14F-4D97-AF65-F5344CB8AC3E}">
        <p14:creationId xmlns:p14="http://schemas.microsoft.com/office/powerpoint/2010/main" val="4119807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انظر عمل الله: لأنه من يقدر على تقويم ما قد عوجه؟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13)</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51000" y="2348879"/>
            <a:ext cx="6077857" cy="4558393"/>
          </a:xfrm>
          <a:prstGeom prst="rect">
            <a:avLst/>
          </a:prstGeom>
        </p:spPr>
      </p:pic>
    </p:spTree>
    <p:extLst>
      <p:ext uri="{BB962C8B-B14F-4D97-AF65-F5344CB8AC3E}">
        <p14:creationId xmlns:p14="http://schemas.microsoft.com/office/powerpoint/2010/main" val="399190847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2995"/>
            <a:ext cx="9110575" cy="701099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5339523"/>
            <a:ext cx="9036496" cy="118338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لكيلا يجد الإنسان شيئا بعده (7: 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0"/>
            <a:ext cx="9036496"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يوم الخير كن بخير، وفي يوم الشر اعتبر. إن الله جعل هذا مع ذاك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043690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لماذا يجب أن نثق في </a:t>
            </a:r>
            <a:r>
              <a:rPr kumimoji="0" lang="ar-JO" sz="5400" u="none" strike="noStrike" kern="0" cap="none" spc="0" normalizeH="0" baseline="0" noProof="0" dirty="0">
                <a:ln>
                  <a:noFill/>
                </a:ln>
                <a:solidFill>
                  <a:srgbClr val="FFFF00"/>
                </a:solidFill>
                <a:effectLst>
                  <a:glow rad="127000">
                    <a:srgbClr val="000000"/>
                  </a:glow>
                </a:effectLst>
                <a:uLnTx/>
                <a:uFillTx/>
                <a:ea typeface="ＭＳ Ｐゴシック" charset="0"/>
              </a:rPr>
              <a:t>خطة</a:t>
            </a: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 الله لحياتنا؟</a:t>
            </a:r>
            <a:endParaRPr lang="en-US" sz="54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7000" y="299479"/>
            <a:ext cx="6350000" cy="4229100"/>
          </a:xfrm>
          <a:prstGeom prst="rect">
            <a:avLst/>
          </a:prstGeom>
        </p:spPr>
      </p:pic>
      <p:sp>
        <p:nvSpPr>
          <p:cNvPr id="4" name="Rectangle 2"/>
          <p:cNvSpPr txBox="1">
            <a:spLocks noChangeArrowheads="1"/>
          </p:cNvSpPr>
          <p:nvPr/>
        </p:nvSpPr>
        <p:spPr bwMode="auto">
          <a:xfrm rot="20198540">
            <a:off x="2813525" y="2126926"/>
            <a:ext cx="6549100" cy="208034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سببين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 6: 10-7: 14)</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932554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82" y="539750"/>
            <a:ext cx="9105318" cy="4581657"/>
          </a:xfrm>
          <a:prstGeom prst="rect">
            <a:avLst/>
          </a:prstGeom>
        </p:spPr>
      </p:pic>
      <p:sp>
        <p:nvSpPr>
          <p:cNvPr id="900098" name="Rectangle 2"/>
          <p:cNvSpPr>
            <a:spLocks noGrp="1" noChangeArrowheads="1"/>
          </p:cNvSpPr>
          <p:nvPr>
            <p:ph type="ctrTitle"/>
          </p:nvPr>
        </p:nvSpPr>
        <p:spPr>
          <a:xfrm>
            <a:off x="0" y="5107730"/>
            <a:ext cx="9144000" cy="166108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خطة الله </a:t>
            </a:r>
            <a:r>
              <a:rPr lang="ar-JO" dirty="0">
                <a:solidFill>
                  <a:srgbClr val="FFFF00"/>
                </a:solidFill>
                <a:effectLst>
                  <a:glow rad="127000">
                    <a:schemeClr val="tx1"/>
                  </a:glow>
                </a:effectLst>
                <a:ea typeface="ＭＳ Ｐゴシック" charset="0"/>
              </a:rPr>
              <a:t>لا تتغير </a:t>
            </a:r>
            <a:br>
              <a:rPr lang="ar-JO" dirty="0">
                <a:solidFill>
                  <a:srgbClr val="FFFF00"/>
                </a:solidFill>
                <a:effectLst>
                  <a:glow rad="127000">
                    <a:schemeClr val="tx1"/>
                  </a:glow>
                </a:effectLst>
                <a:ea typeface="ＭＳ Ｐゴシック" charset="0"/>
              </a:rPr>
            </a:br>
            <a:r>
              <a:rPr lang="ar-JO" dirty="0">
                <a:effectLst>
                  <a:glow rad="127000">
                    <a:schemeClr val="tx1"/>
                  </a:glow>
                </a:effectLst>
                <a:ea typeface="ＭＳ Ｐゴシック" charset="0"/>
              </a:rPr>
              <a:t>وأنت </a:t>
            </a:r>
            <a:r>
              <a:rPr lang="ar-JO" dirty="0">
                <a:solidFill>
                  <a:srgbClr val="FFFF00"/>
                </a:solidFill>
                <a:effectLst>
                  <a:glow rad="127000">
                    <a:schemeClr val="tx1"/>
                  </a:glow>
                </a:effectLst>
                <a:ea typeface="ＭＳ Ｐゴシック" charset="0"/>
              </a:rPr>
              <a:t>تجهل</a:t>
            </a:r>
            <a:r>
              <a:rPr lang="ar-JO" dirty="0">
                <a:effectLst>
                  <a:glow rad="127000">
                    <a:schemeClr val="tx1"/>
                  </a:glow>
                </a:effectLst>
                <a:ea typeface="ＭＳ Ｐゴシック" charset="0"/>
              </a:rPr>
              <a:t>ها.</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38682" y="-31751"/>
            <a:ext cx="9144000" cy="889001"/>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6: 10-7: 14</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682" y="890202"/>
            <a:ext cx="9144000" cy="840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نثق في خطة 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096556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96935"/>
            <a:ext cx="9100698" cy="60610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3509"/>
            <a:ext cx="9144000" cy="1946386"/>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1. </a:t>
            </a:r>
            <a:r>
              <a:rPr lang="ar-JO" dirty="0">
                <a:solidFill>
                  <a:srgbClr val="FFFF00"/>
                </a:solidFill>
                <a:effectLst>
                  <a:glow rad="127000">
                    <a:schemeClr val="tx1"/>
                  </a:glow>
                </a:effectLst>
                <a:ea typeface="ＭＳ Ｐゴシック" charset="0"/>
              </a:rPr>
              <a:t>خطط</a:t>
            </a:r>
            <a:r>
              <a:rPr lang="ar-JO" dirty="0">
                <a:effectLst>
                  <a:glow rad="127000">
                    <a:schemeClr val="tx1"/>
                  </a:glow>
                </a:effectLst>
                <a:ea typeface="ＭＳ Ｐゴシック" charset="0"/>
              </a:rPr>
              <a:t> الله كل الأحداث ولن </a:t>
            </a:r>
            <a:r>
              <a:rPr lang="ar-JO" dirty="0">
                <a:solidFill>
                  <a:srgbClr val="FFFF00"/>
                </a:solidFill>
                <a:effectLst>
                  <a:glow rad="127000">
                    <a:schemeClr val="tx1"/>
                  </a:glow>
                </a:effectLst>
                <a:ea typeface="ＭＳ Ｐゴシック" charset="0"/>
              </a:rPr>
              <a:t>يغير</a:t>
            </a:r>
            <a:r>
              <a:rPr lang="ar-JO" dirty="0">
                <a:effectLst>
                  <a:glow rad="127000">
                    <a:schemeClr val="tx1"/>
                  </a:glow>
                </a:effectLst>
                <a:ea typeface="ＭＳ Ｐゴシック" charset="0"/>
              </a:rPr>
              <a:t>ها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(6: 10-12)</a:t>
            </a:r>
            <a:r>
              <a:rPr lang="en-US" dirty="0">
                <a:effectLst>
                  <a:glow rad="127000">
                    <a:schemeClr val="tx1"/>
                  </a:glow>
                </a:effectLst>
                <a:ea typeface="ＭＳ Ｐゴシック" charset="0"/>
              </a:rPr>
              <a:t> </a:t>
            </a:r>
          </a:p>
        </p:txBody>
      </p:sp>
    </p:spTree>
    <p:extLst>
      <p:ext uri="{BB962C8B-B14F-4D97-AF65-F5344CB8AC3E}">
        <p14:creationId xmlns:p14="http://schemas.microsoft.com/office/powerpoint/2010/main" val="20512541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5715"/>
            <a:ext cx="9140869" cy="685926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41239" y="179080"/>
            <a:ext cx="3861659" cy="4868680"/>
          </a:xfrm>
          <a:effectLst>
            <a:outerShdw blurRad="63500" dist="35921" dir="2700000" algn="ctr" rotWithShape="0">
              <a:schemeClr val="tx2">
                <a:alpha val="74998"/>
              </a:schemeClr>
            </a:outerShdw>
          </a:effectLst>
        </p:spPr>
        <p:txBody>
          <a:bodyPr anchor="t"/>
          <a:lstStyle/>
          <a:p>
            <a:pPr>
              <a:defRPr/>
            </a:pPr>
            <a:r>
              <a:rPr lang="ar-JO" dirty="0">
                <a:effectLst>
                  <a:glow rad="266700">
                    <a:schemeClr val="tx1"/>
                  </a:glow>
                </a:effectLst>
                <a:ea typeface="ＭＳ Ｐゴシック" charset="0"/>
              </a:rPr>
              <a:t>2. نحن لا نعرف لماذا تأتي الأوقات </a:t>
            </a:r>
            <a:r>
              <a:rPr lang="ar-JO" dirty="0">
                <a:solidFill>
                  <a:srgbClr val="FFFF00"/>
                </a:solidFill>
                <a:effectLst>
                  <a:glow rad="266700">
                    <a:schemeClr val="tx1"/>
                  </a:glow>
                </a:effectLst>
                <a:ea typeface="ＭＳ Ｐゴシック" charset="0"/>
              </a:rPr>
              <a:t>السهلة</a:t>
            </a:r>
            <a:r>
              <a:rPr lang="ar-JO" dirty="0">
                <a:effectLst>
                  <a:glow rad="266700">
                    <a:schemeClr val="tx1"/>
                  </a:glow>
                </a:effectLst>
                <a:ea typeface="ＭＳ Ｐゴシック" charset="0"/>
              </a:rPr>
              <a:t> و</a:t>
            </a:r>
            <a:r>
              <a:rPr lang="ar-JO" dirty="0">
                <a:solidFill>
                  <a:srgbClr val="FFFF00"/>
                </a:solidFill>
                <a:effectLst>
                  <a:glow rad="266700">
                    <a:schemeClr val="tx1"/>
                  </a:glow>
                </a:effectLst>
                <a:ea typeface="ＭＳ Ｐゴシック" charset="0"/>
              </a:rPr>
              <a:t>الصعبة</a:t>
            </a:r>
            <a:r>
              <a:rPr lang="ar-JO" dirty="0">
                <a:effectLst>
                  <a:glow rad="266700">
                    <a:schemeClr val="tx1"/>
                  </a:glow>
                </a:effectLst>
                <a:ea typeface="ＭＳ Ｐゴシック" charset="0"/>
              </a:rPr>
              <a:t> </a:t>
            </a:r>
            <a:br>
              <a:rPr lang="ar-JO" dirty="0">
                <a:effectLst>
                  <a:glow rad="266700">
                    <a:schemeClr val="tx1"/>
                  </a:glow>
                </a:effectLst>
                <a:ea typeface="ＭＳ Ｐゴシック" charset="0"/>
              </a:rPr>
            </a:br>
            <a:r>
              <a:rPr lang="ar-JO" dirty="0">
                <a:effectLst>
                  <a:glow rad="266700">
                    <a:schemeClr val="tx1"/>
                  </a:glow>
                </a:effectLst>
                <a:ea typeface="ＭＳ Ｐゴシック" charset="0"/>
              </a:rPr>
              <a:t>في طريقنا </a:t>
            </a:r>
            <a:br>
              <a:rPr lang="ar-JO" dirty="0">
                <a:effectLst>
                  <a:glow rad="266700">
                    <a:schemeClr val="tx1"/>
                  </a:glow>
                </a:effectLst>
                <a:ea typeface="ＭＳ Ｐゴシック" charset="0"/>
              </a:rPr>
            </a:br>
            <a:r>
              <a:rPr lang="ar-JO" dirty="0">
                <a:effectLst>
                  <a:glow rad="266700">
                    <a:schemeClr val="tx1"/>
                  </a:glow>
                </a:effectLst>
                <a:ea typeface="ＭＳ Ｐゴシック" charset="0"/>
              </a:rPr>
              <a:t>(7: 1-14)</a:t>
            </a:r>
            <a:r>
              <a:rPr lang="en-US" dirty="0">
                <a:effectLst>
                  <a:glow rad="266700">
                    <a:schemeClr val="tx1"/>
                  </a:glow>
                </a:effectLst>
                <a:ea typeface="ＭＳ Ｐゴシック" charset="0"/>
              </a:rPr>
              <a:t> </a:t>
            </a:r>
          </a:p>
        </p:txBody>
      </p:sp>
    </p:spTree>
    <p:extLst>
      <p:ext uri="{BB962C8B-B14F-4D97-AF65-F5344CB8AC3E}">
        <p14:creationId xmlns:p14="http://schemas.microsoft.com/office/powerpoint/2010/main" val="157220432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7341"/>
          </a:xfrm>
          <a:prstGeom prst="rect">
            <a:avLst/>
          </a:prstGeom>
        </p:spPr>
      </p:pic>
      <p:sp>
        <p:nvSpPr>
          <p:cNvPr id="900098" name="Rectangle 2"/>
          <p:cNvSpPr>
            <a:spLocks noGrp="1" noChangeArrowheads="1"/>
          </p:cNvSpPr>
          <p:nvPr>
            <p:ph type="ctrTitle"/>
          </p:nvPr>
        </p:nvSpPr>
        <p:spPr>
          <a:xfrm>
            <a:off x="0" y="5333999"/>
            <a:ext cx="9144000" cy="124323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استرح في مستقبلك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210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48000"/>
            <a:ext cx="3810000" cy="3810000"/>
          </a:xfrm>
          <a:prstGeom prst="rect">
            <a:avLst/>
          </a:prstGeom>
        </p:spPr>
      </p:pic>
      <p:sp>
        <p:nvSpPr>
          <p:cNvPr id="900098" name="Rectangle 2"/>
          <p:cNvSpPr>
            <a:spLocks noGrp="1" noChangeArrowheads="1"/>
          </p:cNvSpPr>
          <p:nvPr>
            <p:ph type="ctrTitle"/>
          </p:nvPr>
        </p:nvSpPr>
        <p:spPr>
          <a:xfrm>
            <a:off x="3508375" y="0"/>
            <a:ext cx="5635624" cy="685800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بما أن الله هو خالق الأوقات الجيدة والأوقات السيئة، فإن الحكمة تثق في أن الله لديه مقاصد تفوق الفهم البشري.</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2325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02658"/>
            <a:ext cx="9144000" cy="5559552"/>
          </a:xfrm>
          <a:prstGeom prst="rect">
            <a:avLst/>
          </a:prstGeom>
        </p:spPr>
      </p:pic>
      <p:sp>
        <p:nvSpPr>
          <p:cNvPr id="900098" name="Rectangle 2"/>
          <p:cNvSpPr>
            <a:spLocks noGrp="1" noChangeArrowheads="1"/>
          </p:cNvSpPr>
          <p:nvPr>
            <p:ph type="ctrTitle"/>
          </p:nvPr>
        </p:nvSpPr>
        <p:spPr>
          <a:xfrm>
            <a:off x="2540000" y="185132"/>
            <a:ext cx="6603999" cy="3334582"/>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كيف يخبرك الله أن</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تستريح</a:t>
            </a:r>
            <a:r>
              <a:rPr lang="en-US" sz="80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فيما يتعلق بجهلك لمستقبلك؟</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3066143" y="718457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4000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العمل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4780230"/>
          </a:xfrm>
          <a:prstGeom prst="rect">
            <a:avLst/>
          </a:prstGeom>
        </p:spPr>
      </p:pic>
    </p:spTree>
    <p:extLst>
      <p:ext uri="{BB962C8B-B14F-4D97-AF65-F5344CB8AC3E}">
        <p14:creationId xmlns:p14="http://schemas.microsoft.com/office/powerpoint/2010/main" val="1266906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6277393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45389" y="368300"/>
            <a:ext cx="6868687" cy="1080120"/>
          </a:xfrm>
          <a:effectLst/>
        </p:spPr>
        <p:txBody>
          <a:bodyPr/>
          <a:lstStyle/>
          <a:p>
            <a:pPr>
              <a:defRPr/>
            </a:pPr>
            <a:r>
              <a:rPr lang="ar-JO" b="1" dirty="0">
                <a:solidFill>
                  <a:srgbClr val="000000"/>
                </a:solidFill>
                <a:effectLst/>
                <a:latin typeface="Arial" panose="020B0604020202020204" pitchFamily="34" charset="0"/>
                <a:ea typeface="ＭＳ Ｐゴシック" charset="0"/>
                <a:cs typeface="Arial" panose="020B0604020202020204" pitchFamily="34" charset="0"/>
              </a:rPr>
              <a:t>المادية</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513843" y="1757393"/>
            <a:ext cx="5588565" cy="4046121"/>
          </a:xfrm>
          <a:prstGeom prst="rect">
            <a:avLst/>
          </a:prstGeom>
        </p:spPr>
      </p:pic>
    </p:spTree>
    <p:extLst>
      <p:ext uri="{BB962C8B-B14F-4D97-AF65-F5344CB8AC3E}">
        <p14:creationId xmlns:p14="http://schemas.microsoft.com/office/powerpoint/2010/main" val="10545874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a:t>
            </a:r>
            <a:r>
              <a:rPr lang="ar-SA" sz="7200" dirty="0">
                <a:effectLst>
                  <a:glow rad="127000">
                    <a:schemeClr val="tx1"/>
                  </a:glow>
                </a:effectLst>
                <a:ea typeface="ＭＳ Ｐゴシック" charset="0"/>
              </a:rPr>
              <a:t>حكمة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3703043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p:spPr>
        <p:txBody>
          <a:body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1" baseline="0" noProof="0" dirty="0">
                <a:ln>
                  <a:noFill/>
                </a:ln>
                <a:solidFill>
                  <a:srgbClr val="FFFFFF"/>
                </a:solidFill>
                <a:effectLst/>
                <a:uLnTx/>
                <a:uFillTx/>
                <a:latin typeface="Arial" panose="020B0604020202020204" pitchFamily="34" charset="0"/>
                <a:cs typeface="Arial" panose="020B0604020202020204" pitchFamily="34" charset="0"/>
              </a:rPr>
              <a:t>الجامعة</a:t>
            </a: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1"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العمل والحكمة لا يدومان</a:t>
            </a:r>
            <a:endParaRPr kumimoji="0" lang="en-US" sz="4400" b="1" i="0" u="none" strike="noStrike" kern="1200" cap="none" spc="0" normalizeH="1"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1398</TotalTime>
  <Words>3027</Words>
  <Application>Microsoft Macintosh PowerPoint</Application>
  <PresentationFormat>On-screen Show (4:3)</PresentationFormat>
  <Paragraphs>260</Paragraphs>
  <Slides>61</Slides>
  <Notes>60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61</vt:i4>
      </vt:variant>
    </vt:vector>
  </HeadingPairs>
  <TitlesOfParts>
    <vt:vector size="71" baseType="lpstr">
      <vt:lpstr>ＭＳ Ｐゴシック</vt:lpstr>
      <vt:lpstr>Osaka</vt:lpstr>
      <vt:lpstr>Arial</vt:lpstr>
      <vt:lpstr>Calibri</vt:lpstr>
      <vt:lpstr>Comic Sans MS</vt:lpstr>
      <vt:lpstr>Times New Roman</vt:lpstr>
      <vt:lpstr>49_Blank Presentation</vt:lpstr>
      <vt:lpstr>46_Blank Presentation</vt:lpstr>
      <vt:lpstr>47_Blank Presentation</vt:lpstr>
      <vt:lpstr>50_Blank Presentation</vt:lpstr>
      <vt:lpstr>الحكمة في الصعود والهبوط</vt:lpstr>
      <vt:lpstr>إذا كان بإمكانك، هل ترغب في معرفة ما سيحدث في العام القادم من حياتك؟</vt:lpstr>
      <vt:lpstr>هل تعتقد أن معرفة مستقبلك سيجعلك أكثر أماناً وأكثر سلاماً وأكثر سعادة؟</vt:lpstr>
      <vt:lpstr>لماذا يجب أن نثق في خطة الله لحياتنا؟</vt:lpstr>
      <vt:lpstr>الجامعة</vt:lpstr>
      <vt:lpstr>العمل</vt:lpstr>
      <vt:lpstr>المادية</vt:lpstr>
      <vt:lpstr>الحكمة</vt:lpstr>
      <vt:lpstr>الجامعة</vt:lpstr>
      <vt:lpstr>الأمور التي يركز عليها في 10: 6 -11: 6</vt:lpstr>
      <vt:lpstr>الأبطال</vt:lpstr>
      <vt:lpstr>لماذا يجب أن نثق في خطة الله لحياتنا؟</vt:lpstr>
      <vt:lpstr>1. خطط الله كل الأحداث ولن يغيرها  (6: 10-12) </vt:lpstr>
      <vt:lpstr>الذي كان فقد دعي باسم منذ زمان، وهو معروف أنه إنسان، ولا يستطيع أن يخاصم من هو أقوى منه.  لأنه توجد أمور كثيرة تزيد الباطل. فأي فضل للإنسان؟ (6: 10-11)</vt:lpstr>
      <vt:lpstr>كذبة   عصرنا</vt:lpstr>
      <vt:lpstr>يمكنك الحصول على أي شيء تريده في هذا العالم، إذا كنت تريده بشدة وكنت على استعداد لدفع الثمن - ماري كاي آش</vt:lpstr>
      <vt:lpstr>يمكنك الحصول على أي شيء تريده إذا كنت تريده بشدة بما فيه الكفاية.  يجب أن ترغب فيه بالطاقة التي تنفجر عبر الجلد وتنضم إلى الطاقة التي خلقت العالم. - شيلا جراهام</vt:lpstr>
      <vt:lpstr>يمكنك الحصول على أي شيء تريده في الحياة إذا ارتديت ملابس تناسبه.  - إديث هيد</vt:lpstr>
      <vt:lpstr>يمكنك تحقيق أي شيء تريده حقاً،      إذا سعيت إليه حقاً. - واين داير</vt:lpstr>
      <vt:lpstr>يمكنك أن تكون أي شيء تريده –لا يوجد حدود</vt:lpstr>
      <vt:lpstr>عندما تكبر يمكنك أن تكون  أي شيء تريده.</vt:lpstr>
      <vt:lpstr>لا أحد منا يعتقد حقًا أنه يمكننا أن نتحكم في حياتنا</vt:lpstr>
      <vt:lpstr>لأنه من يعرف ما هو خير للإنسان في الحياة، مدة أيام حياة باطله التي يقضيها كالظل؟ لأنه من يخبر الإنسان بما يكون بعده تحت الشمس؟ (6: 12)</vt:lpstr>
      <vt:lpstr>لا أحد يعرف المستقبل        وهذا أمر جيد</vt:lpstr>
      <vt:lpstr>لماذا يجب أن نثق في خطة الله لحياتنا؟</vt:lpstr>
      <vt:lpstr>1. خطط الله كل الأحداث ولن يغيرها  (6: 10-12) </vt:lpstr>
      <vt:lpstr>2. نحن لا نعرف لماذا تأتي الأوقات السهلة والصعبة  في طريقنا  (7: 1-14) </vt:lpstr>
      <vt:lpstr>يكتسب الحكماء الحكمة من الشدائد  (7: 1-10).</vt:lpstr>
      <vt:lpstr>الصيت خير من الدهن الطيب (7: 1أ)</vt:lpstr>
      <vt:lpstr>ويوم الممات خير من يوم الولادة. الذهاب إلى بيت النوح خير من الذهاب إلى بيت الوليمة، لأن ذاك نهاية كل إنسان، والحي يضعه في قلبه (7: 1ب-2)</vt:lpstr>
      <vt:lpstr>الحزن خير من الضحك، لأنه بكآبة الوجه يصلح القلب. قلب الحكماء في بيت النوح، وقلب الجهال في بيت الفرح. (7: 3-4)</vt:lpstr>
      <vt:lpstr>ساعد الأطفال على التعامل مع الموت</vt:lpstr>
      <vt:lpstr>يستمع الحكيم إلى التوبيخ (7: 5-6)</vt:lpstr>
      <vt:lpstr>سمع الإنتهار من الحكيم خير للإنسان من سمع غناء الجهال (7: 5)</vt:lpstr>
      <vt:lpstr>استمع إلى والديك</vt:lpstr>
      <vt:lpstr> التوبيخ الظاهر خير من الحب المستتر (أمثال 27: 5)</vt:lpstr>
      <vt:lpstr>... ليكن كل إنسان مسرعاً في الإستماع، مبطئاً في التكلم... (يعقوب 1: 19)</vt:lpstr>
      <vt:lpstr>أنه كصوت الشوك تحت القدر هكذا ضحك الجهال، هذا أيضاً باطل (7: 6)</vt:lpstr>
      <vt:lpstr>يخضع الحكماء للظروف المزدهرة والمعاكسة        (7: 7-10).</vt:lpstr>
      <vt:lpstr>الحياة هي سفينة دوارة</vt:lpstr>
      <vt:lpstr> لأن الظلم يحمق الحكيم، والعطية تفسد القلب (7: 7)</vt:lpstr>
      <vt:lpstr>يشكل الظلم في أي مكان تهديداً للعدالة في كل مكان - مارتن لوثر كينغ</vt:lpstr>
      <vt:lpstr>هذا هو أخطر حيوان في العالم،  وهو مسؤول عن ملايين الوفيات كل عام، </vt:lpstr>
      <vt:lpstr>... والعطية تفسد القلب (7ب)</vt:lpstr>
      <vt:lpstr>نهاية أمر خير من بدايته</vt:lpstr>
      <vt:lpstr>لا تسرع بروحك إلى الغضب، لأن الغضب يستقر في حضن الجهال. (7: 9)</vt:lpstr>
      <vt:lpstr>لا تقل: لماذا كانت الأيام الأولى خيراً من هذه؟ لأنه ليس عن حكمة تسأل عن هذا (7: 10)</vt:lpstr>
      <vt:lpstr>يستفيد الحكماء من الرخاء (7: 11-12)</vt:lpstr>
      <vt:lpstr>الحكمة صالحة مثل الميراث، بل أفضل لناظري الشمس، لأن الذي في ظل الحكمة هو في ظل الفضة، وفضل المعرفة هو إن الحكمة تحيي أصحابها (7: 11-12)  </vt:lpstr>
      <vt:lpstr>الراحة الحكيمة في خطة الله في الرخاء والشدائد            (7: 13-14).</vt:lpstr>
      <vt:lpstr>انظر عمل الله: لأنه من يقدر على تقويم ما قد عوجه؟ (7: 13) </vt:lpstr>
      <vt:lpstr>لكيلا يجد الإنسان شيئا بعده (7: 14)</vt:lpstr>
      <vt:lpstr>لماذا يجب أن نثق في خطة الله لحياتنا؟</vt:lpstr>
      <vt:lpstr>خطة الله لا تتغير  وأنت تجهلها.</vt:lpstr>
      <vt:lpstr>1. خطط الله كل الأحداث ولن يغيرها  (6: 10-12) </vt:lpstr>
      <vt:lpstr>2. نحن لا نعرف لماذا تأتي الأوقات السهلة والصعبة  في طريقنا  (7: 1-14) </vt:lpstr>
      <vt:lpstr>استرح في مستقبلك</vt:lpstr>
      <vt:lpstr>بما أن الله هو خالق الأوقات الجيدة والأوقات السيئة، فإن الحكمة تثق في أن الله لديه مقاصد تفوق الفهم البشري.</vt:lpstr>
      <vt:lpstr>كيف يخبرك الله أن تستريح  فيما يتعلق بجهلك لمستقبلك؟</vt:lpstr>
      <vt:lpstr>Black</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85</cp:revision>
  <dcterms:created xsi:type="dcterms:W3CDTF">2014-08-02T06:39:19Z</dcterms:created>
  <dcterms:modified xsi:type="dcterms:W3CDTF">2024-05-27T20:20:20Z</dcterms:modified>
</cp:coreProperties>
</file>