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theme/themeOverride5.xml" ContentType="application/vnd.openxmlformats-officedocument.themeOverr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5" r:id="rId2"/>
    <p:sldMasterId id="2147483728" r:id="rId3"/>
    <p:sldMasterId id="2147483740" r:id="rId4"/>
  </p:sldMasterIdLst>
  <p:notesMasterIdLst>
    <p:notesMasterId r:id="rId68"/>
  </p:notesMasterIdLst>
  <p:sldIdLst>
    <p:sldId id="430" r:id="rId5"/>
    <p:sldId id="320" r:id="rId6"/>
    <p:sldId id="343" r:id="rId7"/>
    <p:sldId id="366" r:id="rId8"/>
    <p:sldId id="342" r:id="rId9"/>
    <p:sldId id="285" r:id="rId10"/>
    <p:sldId id="360" r:id="rId11"/>
    <p:sldId id="346" r:id="rId12"/>
    <p:sldId id="351" r:id="rId13"/>
    <p:sldId id="318" r:id="rId14"/>
    <p:sldId id="431" r:id="rId15"/>
    <p:sldId id="304" r:id="rId16"/>
    <p:sldId id="470" r:id="rId17"/>
    <p:sldId id="358" r:id="rId18"/>
    <p:sldId id="587" r:id="rId19"/>
    <p:sldId id="590" r:id="rId20"/>
    <p:sldId id="353" r:id="rId21"/>
    <p:sldId id="355" r:id="rId22"/>
    <p:sldId id="292" r:id="rId23"/>
    <p:sldId id="589" r:id="rId24"/>
    <p:sldId id="371" r:id="rId25"/>
    <p:sldId id="322" r:id="rId26"/>
    <p:sldId id="323" r:id="rId27"/>
    <p:sldId id="324" r:id="rId28"/>
    <p:sldId id="372" r:id="rId29"/>
    <p:sldId id="347" r:id="rId30"/>
    <p:sldId id="278" r:id="rId31"/>
    <p:sldId id="588" r:id="rId32"/>
    <p:sldId id="373" r:id="rId33"/>
    <p:sldId id="374" r:id="rId34"/>
    <p:sldId id="378" r:id="rId35"/>
    <p:sldId id="432" r:id="rId36"/>
    <p:sldId id="302" r:id="rId37"/>
    <p:sldId id="336" r:id="rId38"/>
    <p:sldId id="390" r:id="rId39"/>
    <p:sldId id="387" r:id="rId40"/>
    <p:sldId id="388" r:id="rId41"/>
    <p:sldId id="386" r:id="rId42"/>
    <p:sldId id="389" r:id="rId43"/>
    <p:sldId id="397" r:id="rId44"/>
    <p:sldId id="398" r:id="rId45"/>
    <p:sldId id="395" r:id="rId46"/>
    <p:sldId id="365" r:id="rId47"/>
    <p:sldId id="396" r:id="rId48"/>
    <p:sldId id="338" r:id="rId49"/>
    <p:sldId id="319" r:id="rId50"/>
    <p:sldId id="340" r:id="rId51"/>
    <p:sldId id="339" r:id="rId52"/>
    <p:sldId id="391" r:id="rId53"/>
    <p:sldId id="367" r:id="rId54"/>
    <p:sldId id="368" r:id="rId55"/>
    <p:sldId id="352" r:id="rId56"/>
    <p:sldId id="591" r:id="rId57"/>
    <p:sldId id="282" r:id="rId58"/>
    <p:sldId id="380" r:id="rId59"/>
    <p:sldId id="381" r:id="rId60"/>
    <p:sldId id="392" r:id="rId61"/>
    <p:sldId id="403" r:id="rId62"/>
    <p:sldId id="592" r:id="rId63"/>
    <p:sldId id="433" r:id="rId64"/>
    <p:sldId id="593" r:id="rId65"/>
    <p:sldId id="335" r:id="rId66"/>
    <p:sldId id="5570"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439" autoAdjust="0"/>
    <p:restoredTop sz="94249" autoAdjust="0"/>
  </p:normalViewPr>
  <p:slideViewPr>
    <p:cSldViewPr snapToGrid="0" snapToObjects="1">
      <p:cViewPr>
        <p:scale>
          <a:sx n="85" d="100"/>
          <a:sy n="85" d="100"/>
        </p:scale>
        <p:origin x="1992" y="1104"/>
      </p:cViewPr>
      <p:guideLst>
        <p:guide orient="horz" pos="2459"/>
        <p:guide pos="2880"/>
      </p:guideLst>
    </p:cSldViewPr>
  </p:slideViewPr>
  <p:outlineViewPr>
    <p:cViewPr>
      <p:scale>
        <a:sx n="33" d="100"/>
        <a:sy n="33" d="100"/>
      </p:scale>
      <p:origin x="0" y="5936"/>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8E0D7F-E751-7F46-9B90-B987C406A79E}" type="datetimeFigureOut">
              <a:rPr lang="en-US" smtClean="0"/>
              <a:t>5/23/24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8BF4BD-F65F-A44D-9508-E4C70651332A}" type="slidenum">
              <a:rPr lang="en-US" smtClean="0"/>
              <a:t>‹#›</a:t>
            </a:fld>
            <a:endParaRPr lang="en-US"/>
          </a:p>
        </p:txBody>
      </p:sp>
    </p:spTree>
    <p:extLst>
      <p:ext uri="{BB962C8B-B14F-4D97-AF65-F5344CB8AC3E}">
        <p14:creationId xmlns:p14="http://schemas.microsoft.com/office/powerpoint/2010/main" val="22490818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a:t>
            </a:r>
            <a:r>
              <a:rPr lang="en-US" dirty="0" err="1">
                <a:cs typeface="ＭＳ Ｐゴシック" charset="0"/>
              </a:rPr>
              <a:t>www.newyorker.com</a:t>
            </a:r>
            <a:r>
              <a:rPr lang="en-US" dirty="0">
                <a:cs typeface="ＭＳ Ｐゴシック" charset="0"/>
              </a:rPr>
              <a:t>/business/currency/why-the-</a:t>
            </a:r>
            <a:r>
              <a:rPr lang="en-US" dirty="0" err="1">
                <a:cs typeface="ＭＳ Ｐゴシック" charset="0"/>
              </a:rPr>
              <a:t>french</a:t>
            </a:r>
            <a:r>
              <a:rPr lang="en-US" dirty="0">
                <a:cs typeface="ＭＳ Ｐゴシック" charset="0"/>
              </a:rPr>
              <a:t>-are-fighting-over-work-hours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702FF7F-4340-FA48-8E84-5A0E742568D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44386" name="Rectangle 1026"/>
          <p:cNvSpPr>
            <a:spLocks noGrp="1" noRot="1" noChangeAspect="1" noChangeArrowheads="1"/>
          </p:cNvSpPr>
          <p:nvPr>
            <p:ph type="sldImg"/>
          </p:nvPr>
        </p:nvSpPr>
        <p:spPr>
          <a:solidFill>
            <a:srgbClr val="FFFFFF"/>
          </a:solidFill>
          <a:ln/>
        </p:spPr>
      </p:sp>
      <p:sp>
        <p:nvSpPr>
          <p:cNvPr id="1443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355CA1D-7289-F047-9A57-B12E87EBE15D}"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274434" name="Rectangle 1026"/>
          <p:cNvSpPr>
            <a:spLocks noGrp="1" noRot="1" noChangeAspect="1" noChangeArrowheads="1"/>
          </p:cNvSpPr>
          <p:nvPr>
            <p:ph type="sldImg"/>
          </p:nvPr>
        </p:nvSpPr>
        <p:spPr>
          <a:solidFill>
            <a:srgbClr val="FFFFFF"/>
          </a:solidFill>
          <a:ln/>
        </p:spPr>
      </p:sp>
      <p:sp>
        <p:nvSpPr>
          <p:cNvPr id="274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a:t>
            </a:r>
            <a:r>
              <a:rPr lang="en-US" dirty="0" err="1">
                <a:cs typeface="ＭＳ Ｐゴシック" charset="0"/>
              </a:rPr>
              <a:t>www.cc.com</a:t>
            </a:r>
            <a:r>
              <a:rPr lang="en-US" dirty="0">
                <a:cs typeface="ＭＳ Ｐゴシック" charset="0"/>
              </a:rPr>
              <a:t>/shows/workaholics/bios/</a:t>
            </a:r>
            <a:r>
              <a:rPr lang="en-US" dirty="0" err="1">
                <a:cs typeface="ＭＳ Ｐゴシック" charset="0"/>
              </a:rPr>
              <a:t>alice</a:t>
            </a:r>
            <a:r>
              <a:rPr lang="en-US" dirty="0">
                <a:cs typeface="ＭＳ Ｐゴシック" charset="0"/>
              </a:rPr>
              <a:t>-murphy</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foul-mouthed Senior Sales Manager of </a:t>
            </a:r>
            <a:r>
              <a:rPr lang="en-US" dirty="0" err="1"/>
              <a:t>TelAmeriCorp</a:t>
            </a:r>
            <a:r>
              <a:rPr lang="en-US" dirty="0"/>
              <a:t>, Alice Murphy incessantly rejects Adam</a:t>
            </a:r>
            <a:r>
              <a:rPr lang="fr-FR" dirty="0"/>
              <a:t>'</a:t>
            </a:r>
            <a:r>
              <a:rPr lang="en-US" dirty="0"/>
              <a:t>s pathetic sexual advances and reins in the guys after their endless antics while Jillian rolls her calls. Her hands are constantly full and her temper is always short. Stick to the script, make some sales and just maybe you won</a:t>
            </a:r>
            <a:r>
              <a:rPr lang="fr-FR" dirty="0"/>
              <a:t>'</a:t>
            </a:r>
            <a:r>
              <a:rPr lang="en-US" dirty="0"/>
              <a:t>t get your ass kicked. </a:t>
            </a:r>
          </a:p>
          <a:p>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60919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No Comforters (4:1-3)</a:t>
            </a:r>
          </a:p>
          <a:p>
            <a:r>
              <a:rPr lang="en-US">
                <a:cs typeface="ＭＳ Ｐゴシック" charset="0"/>
              </a:rPr>
              <a:t>No Rest (4:4-6)</a:t>
            </a:r>
          </a:p>
          <a:p>
            <a:r>
              <a:rPr lang="en-US">
                <a:cs typeface="ＭＳ Ｐゴシック" charset="0"/>
              </a:rPr>
              <a:t>No Beneficiaries (4:7-8)</a:t>
            </a:r>
          </a:p>
          <a:p>
            <a:r>
              <a:rPr lang="en-US">
                <a:cs typeface="ＭＳ Ｐゴシック" charset="0"/>
              </a:rPr>
              <a:t>No Friends (4:9-12)</a:t>
            </a:r>
          </a:p>
          <a:p>
            <a:r>
              <a:rPr lang="en-US">
                <a:cs typeface="ＭＳ Ｐゴシック" charset="0"/>
              </a:rPr>
              <a:t>No Followers (4:13-16)</a:t>
            </a:r>
          </a:p>
          <a:p>
            <a:endParaRPr lang="en-US">
              <a:cs typeface="ＭＳ Ｐゴシック" charset="0"/>
            </a:endParaRPr>
          </a:p>
        </p:txBody>
      </p:sp>
    </p:spTree>
    <p:extLst>
      <p:ext uri="{BB962C8B-B14F-4D97-AF65-F5344CB8AC3E}">
        <p14:creationId xmlns:p14="http://schemas.microsoft.com/office/powerpoint/2010/main" val="3864253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No Comforters (4:1-3)</a:t>
            </a:r>
          </a:p>
          <a:p>
            <a:r>
              <a:rPr lang="en-US">
                <a:cs typeface="ＭＳ Ｐゴシック" charset="0"/>
              </a:rPr>
              <a:t>No Rest (4:4-6)</a:t>
            </a:r>
          </a:p>
          <a:p>
            <a:r>
              <a:rPr lang="en-US">
                <a:cs typeface="ＭＳ Ｐゴシック" charset="0"/>
              </a:rPr>
              <a:t>No Beneficiaries (4:7-8)</a:t>
            </a:r>
          </a:p>
          <a:p>
            <a:r>
              <a:rPr lang="en-US">
                <a:cs typeface="ＭＳ Ｐゴシック" charset="0"/>
              </a:rPr>
              <a:t>No Friends (4:9-12)</a:t>
            </a:r>
          </a:p>
          <a:p>
            <a:r>
              <a:rPr lang="en-US">
                <a:cs typeface="ＭＳ Ｐゴシック" charset="0"/>
              </a:rPr>
              <a:t>No Followers (4:13-16)</a:t>
            </a:r>
          </a:p>
          <a:p>
            <a:endParaRPr lang="en-US">
              <a:cs typeface="ＭＳ Ｐゴシック" charset="0"/>
            </a:endParaRPr>
          </a:p>
        </p:txBody>
      </p:sp>
    </p:spTree>
    <p:extLst>
      <p:ext uri="{BB962C8B-B14F-4D97-AF65-F5344CB8AC3E}">
        <p14:creationId xmlns:p14="http://schemas.microsoft.com/office/powerpoint/2010/main" val="3690457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Greeks are some of the most hardworking in the OECD, putting in over 2,000 hours a year on average. Germans, on the other hand, are comparative slackers, working about 1,400 hours each year. But German productivity is about 70% higher.</a:t>
            </a:r>
          </a:p>
          <a:p>
            <a:endParaRPr lang="en-US" dirty="0">
              <a:cs typeface="ＭＳ Ｐゴシック" charset="0"/>
            </a:endParaRPr>
          </a:p>
          <a:p>
            <a:r>
              <a:rPr lang="en-US" dirty="0">
                <a:cs typeface="ＭＳ Ｐゴシック" charset="0"/>
              </a:rPr>
              <a:t>http://</a:t>
            </a:r>
            <a:r>
              <a:rPr lang="en-US" dirty="0" err="1">
                <a:cs typeface="ＭＳ Ｐゴシック" charset="0"/>
              </a:rPr>
              <a:t>www.economist.com</a:t>
            </a:r>
            <a:r>
              <a:rPr lang="en-US" dirty="0">
                <a:cs typeface="ＭＳ Ｐゴシック" charset="0"/>
              </a:rPr>
              <a:t>/blogs/</a:t>
            </a:r>
            <a:r>
              <a:rPr lang="en-US" dirty="0" err="1">
                <a:cs typeface="ＭＳ Ｐゴシック" charset="0"/>
              </a:rPr>
              <a:t>freeexchange</a:t>
            </a:r>
            <a:r>
              <a:rPr lang="en-US" dirty="0">
                <a:cs typeface="ＭＳ Ｐゴシック" charset="0"/>
              </a:rPr>
              <a:t>/2013/09/working-hours</a:t>
            </a:r>
          </a:p>
          <a:p>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effectLst/>
              </a:rPr>
              <a:t>http://</a:t>
            </a:r>
            <a:r>
              <a:rPr lang="en-US" b="1" dirty="0" err="1">
                <a:effectLst/>
              </a:rPr>
              <a:t>sbr.com.sg</a:t>
            </a:r>
            <a:r>
              <a:rPr lang="en-US" b="1" dirty="0">
                <a:effectLst/>
              </a:rPr>
              <a:t>/</a:t>
            </a:r>
            <a:r>
              <a:rPr lang="en-US" b="1" dirty="0" err="1">
                <a:effectLst/>
              </a:rPr>
              <a:t>hr</a:t>
            </a:r>
            <a:r>
              <a:rPr lang="en-US" b="1" dirty="0">
                <a:effectLst/>
              </a:rPr>
              <a:t>-education/news/workaholic-singaporeans-31-employees-stay-late-work</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HR &amp; EDUCATION | Staff Reporter, Singapore Published: 10 Nov 11 - See more at: http://</a:t>
            </a:r>
            <a:r>
              <a:rPr lang="en-US" dirty="0" err="1">
                <a:effectLst/>
              </a:rPr>
              <a:t>sbr.com.sg</a:t>
            </a:r>
            <a:r>
              <a:rPr lang="en-US" dirty="0">
                <a:effectLst/>
              </a:rPr>
              <a:t>/</a:t>
            </a:r>
            <a:r>
              <a:rPr lang="en-US" dirty="0" err="1">
                <a:effectLst/>
              </a:rPr>
              <a:t>hr</a:t>
            </a:r>
            <a:r>
              <a:rPr lang="en-US" dirty="0">
                <a:effectLst/>
              </a:rPr>
              <a:t>-education/news/workaholic-singaporeans-31-employees-stay-late-work#sthash.6HoJrSgp.dpuf</a:t>
            </a:r>
          </a:p>
          <a:p>
            <a:endParaRPr lang="en-US" b="1" dirty="0">
              <a:effectLst/>
            </a:endParaRPr>
          </a:p>
          <a:p>
            <a:r>
              <a:rPr lang="en-US" b="1" dirty="0">
                <a:effectLst/>
              </a:rPr>
              <a:t>Workaholic Singaporeans: 31% of employees stay late at work</a:t>
            </a:r>
          </a:p>
          <a:p>
            <a:r>
              <a:rPr lang="en-US" dirty="0">
                <a:effectLst/>
              </a:rPr>
              <a:t>The other 69 % are clock watchers who meticulously drop their work and rush out the door on time.</a:t>
            </a:r>
          </a:p>
          <a:p>
            <a:r>
              <a:rPr lang="en-US" dirty="0">
                <a:effectLst/>
              </a:rPr>
              <a:t>Half of workers in Singapore spend well over eight hours a day at the office and 50 percent regularly take work home to finish in the evening. This evidence of long working hours is seen in the latest global survey findings from </a:t>
            </a:r>
            <a:r>
              <a:rPr lang="en-US" dirty="0" err="1">
                <a:effectLst/>
              </a:rPr>
              <a:t>Regus</a:t>
            </a:r>
            <a:r>
              <a:rPr lang="en-US" dirty="0">
                <a:effectLst/>
              </a:rPr>
              <a:t>, canvassing the opinions of over 12,000 business people in 85 countries. Arguably, pressure on working hours has increased in recent years because of slow economic recovery in mature economies and, conversely, very rapid growth in emerging ones. A country like Singapore – which has a very work-centric culture – is no exception to this rule. Key findings include:-</a:t>
            </a:r>
          </a:p>
          <a:p>
            <a:r>
              <a:rPr lang="en-US" dirty="0">
                <a:effectLst/>
              </a:rPr>
              <a:t>- 31% of Singapore workers usually work between nine and eleven hours every day compared to an average of 38% of workers elsewhere in the world.</a:t>
            </a:r>
            <a:br>
              <a:rPr lang="en-US" dirty="0">
                <a:effectLst/>
              </a:rPr>
            </a:br>
            <a:r>
              <a:rPr lang="en-US" dirty="0">
                <a:effectLst/>
              </a:rPr>
              <a:t>- 19% of workers in Singapore and 10% globally regularly work more than eleven hours a day;</a:t>
            </a:r>
            <a:br>
              <a:rPr lang="en-US" dirty="0">
                <a:effectLst/>
              </a:rPr>
            </a:br>
            <a:r>
              <a:rPr lang="en-US" dirty="0">
                <a:effectLst/>
              </a:rPr>
              <a:t>- In Singapore, 50% of workers take tasks home to finish at the end of the day more than three times a week compared to 43% globally;</a:t>
            </a:r>
          </a:p>
          <a:p>
            <a:r>
              <a:rPr lang="en-US" dirty="0">
                <a:effectLst/>
              </a:rPr>
              <a:t>Globally, only 5% of women work 60-hour weeks compared to more than twice that number (12%) for men. They are also less likely (32%) to take work home more than three times a week, than are men (48%);</a:t>
            </a:r>
          </a:p>
          <a:p>
            <a:r>
              <a:rPr lang="en-US" dirty="0">
                <a:effectLst/>
              </a:rPr>
              <a:t>Remote workers globally are more likely to work eleven hour days (14%) than fixed office workers (6%) and to take tasks home to finish (59%) than fixed office workers (26%);</a:t>
            </a:r>
          </a:p>
          <a:p>
            <a:r>
              <a:rPr lang="en-US" dirty="0">
                <a:effectLst/>
              </a:rPr>
              <a:t>Workers in smaller companies were more likely to take work home with them (48%) more than three times a week than those working in large firms (29%).</a:t>
            </a:r>
          </a:p>
          <a:p>
            <a:r>
              <a:rPr lang="en-US" dirty="0">
                <a:effectLst/>
              </a:rPr>
              <a:t>William </a:t>
            </a:r>
            <a:r>
              <a:rPr lang="en-US" dirty="0" err="1">
                <a:effectLst/>
              </a:rPr>
              <a:t>Willems</a:t>
            </a:r>
            <a:r>
              <a:rPr lang="en-US" dirty="0">
                <a:effectLst/>
              </a:rPr>
              <a:t>, Regional Vice-President, </a:t>
            </a:r>
            <a:r>
              <a:rPr lang="en-US" dirty="0" err="1">
                <a:effectLst/>
              </a:rPr>
              <a:t>Regus</a:t>
            </a:r>
            <a:r>
              <a:rPr lang="en-US" dirty="0">
                <a:effectLst/>
              </a:rPr>
              <a:t>, Asia-Pacific observes: "This study finds a clear blurring of the line between work and home. In Singapore, where the National Institute For Occupational Mental Health reports that a quarter of workers view their job as the number one cause of stress, the long-term effects of this over-work could be damaging both to workers</a:t>
            </a:r>
            <a:r>
              <a:rPr lang="fr-FR" dirty="0">
                <a:effectLst/>
              </a:rPr>
              <a:t>'</a:t>
            </a:r>
            <a:r>
              <a:rPr lang="en-US" dirty="0">
                <a:effectLst/>
              </a:rPr>
              <a:t> health and to overall productivity as workers drive themselves too hard and become disaffected, depressed or even physically ill.</a:t>
            </a:r>
          </a:p>
          <a:p>
            <a:r>
              <a:rPr lang="en-US" dirty="0">
                <a:effectLst/>
              </a:rPr>
              <a:t>"While women were found to be less likely to work longer hours, probably because they are more likely to be employed in part-time work, small company workers are more likely to clock up the hours than large company employees. Workers in small businesses are perhaps more likely to feel that the impact of the single employee on the success of a project is more marked.</a:t>
            </a:r>
          </a:p>
          <a:p>
            <a:r>
              <a:rPr lang="en-US" dirty="0">
                <a:effectLst/>
              </a:rPr>
              <a:t>Martin </a:t>
            </a:r>
            <a:r>
              <a:rPr lang="en-US" dirty="0" err="1">
                <a:effectLst/>
              </a:rPr>
              <a:t>Cerullo</a:t>
            </a:r>
            <a:r>
              <a:rPr lang="en-US" dirty="0">
                <a:effectLst/>
              </a:rPr>
              <a:t>, Managing Director for Development for Alexander Mann Solutions in Asia-Pacific, noted that much of the issue has to do with </a:t>
            </a:r>
            <a:r>
              <a:rPr lang="en-US" dirty="0" err="1">
                <a:effectLst/>
              </a:rPr>
              <a:t>globalisation</a:t>
            </a:r>
            <a:r>
              <a:rPr lang="en-US" dirty="0">
                <a:effectLst/>
              </a:rPr>
              <a:t> of the economy. "With an economy based primarily on trading, Singapore undoubtedly has relationships with countries all over the world with various time differences to consider. Furthermore, the advancement of technology has facilitated the access of work beyond the office. As a result, it is not uncommon that workers find themselves working more hours," said </a:t>
            </a:r>
            <a:r>
              <a:rPr lang="en-US" dirty="0" err="1">
                <a:effectLst/>
              </a:rPr>
              <a:t>Cerullo</a:t>
            </a:r>
            <a:r>
              <a:rPr lang="en-US" dirty="0">
                <a:effectLst/>
              </a:rPr>
              <a:t>.</a:t>
            </a:r>
          </a:p>
          <a:p>
            <a:r>
              <a:rPr lang="en-US" dirty="0" err="1">
                <a:effectLst/>
              </a:rPr>
              <a:t>Willems</a:t>
            </a:r>
            <a:r>
              <a:rPr lang="en-US" dirty="0">
                <a:effectLst/>
              </a:rPr>
              <a:t> points out "While our survey found remote and mobile workers generally worked longer hours, there is a growing body of evidence suggesting that remote workers are more productive, have a higher job satisfaction and lower stress levels. These workers typically spend far less time commuting, freeing up more time for their job. Businesses that enable their employees to work from locations closer to home and manage their time more independently will offset the stress of a poor work-life balance and gain more productive, committed and healthy staff."</a:t>
            </a:r>
          </a:p>
          <a:p>
            <a:r>
              <a:rPr lang="en-US" dirty="0">
                <a:effectLst/>
              </a:rPr>
              <a:t>- See more at: http://</a:t>
            </a:r>
            <a:r>
              <a:rPr lang="en-US" dirty="0" err="1">
                <a:effectLst/>
              </a:rPr>
              <a:t>sbr.com.sg</a:t>
            </a:r>
            <a:r>
              <a:rPr lang="en-US" dirty="0">
                <a:effectLst/>
              </a:rPr>
              <a:t>/</a:t>
            </a:r>
            <a:r>
              <a:rPr lang="en-US" dirty="0" err="1">
                <a:effectLst/>
              </a:rPr>
              <a:t>hr</a:t>
            </a:r>
            <a:r>
              <a:rPr lang="en-US" dirty="0">
                <a:effectLst/>
              </a:rPr>
              <a:t>-education/news/workaholic-singaporeans-31-employees-stay-late-work#sthash.6HoJrSgp.dpuf</a:t>
            </a:r>
          </a:p>
          <a:p>
            <a:endParaRPr lang="en-US" dirty="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52DDEF0-20FC-3B44-B99B-E59A869BE95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9986" name="Rectangle 1026"/>
          <p:cNvSpPr>
            <a:spLocks noGrp="1" noRot="1" noChangeAspect="1" noChangeArrowheads="1"/>
          </p:cNvSpPr>
          <p:nvPr>
            <p:ph type="sldImg"/>
          </p:nvPr>
        </p:nvSpPr>
        <p:spPr>
          <a:solidFill>
            <a:srgbClr val="FFFFFF"/>
          </a:solidFill>
          <a:ln/>
        </p:spPr>
      </p:sp>
      <p:sp>
        <p:nvSpPr>
          <p:cNvPr id="169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No Comforters (4:1-3)</a:t>
            </a:r>
          </a:p>
          <a:p>
            <a:r>
              <a:rPr lang="en-US">
                <a:cs typeface="ＭＳ Ｐゴシック" charset="0"/>
              </a:rPr>
              <a:t>No Rest (4:4-6)</a:t>
            </a:r>
          </a:p>
          <a:p>
            <a:r>
              <a:rPr lang="en-US">
                <a:cs typeface="ＭＳ Ｐゴシック" charset="0"/>
              </a:rPr>
              <a:t>No Beneficiaries (4:7-8)</a:t>
            </a:r>
          </a:p>
          <a:p>
            <a:r>
              <a:rPr lang="en-US">
                <a:cs typeface="ＭＳ Ｐゴシック" charset="0"/>
              </a:rPr>
              <a:t>No Friends (4:9-12)</a:t>
            </a:r>
          </a:p>
          <a:p>
            <a:r>
              <a:rPr lang="en-US">
                <a:cs typeface="ＭＳ Ｐゴシック" charset="0"/>
              </a:rPr>
              <a:t>No Followers (4:13-16)</a:t>
            </a:r>
          </a:p>
          <a:p>
            <a:endParaRPr lang="en-US">
              <a:cs typeface="ＭＳ Ｐゴシック" charset="0"/>
            </a:endParaRPr>
          </a:p>
        </p:txBody>
      </p:sp>
    </p:spTree>
    <p:extLst>
      <p:ext uri="{BB962C8B-B14F-4D97-AF65-F5344CB8AC3E}">
        <p14:creationId xmlns:p14="http://schemas.microsoft.com/office/powerpoint/2010/main" val="825449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No Comforters (4:1-3)</a:t>
            </a:r>
          </a:p>
          <a:p>
            <a:r>
              <a:rPr lang="en-US">
                <a:cs typeface="ＭＳ Ｐゴシック" charset="0"/>
              </a:rPr>
              <a:t>No Rest (4:4-6)</a:t>
            </a:r>
          </a:p>
          <a:p>
            <a:r>
              <a:rPr lang="en-US">
                <a:cs typeface="ＭＳ Ｐゴシック" charset="0"/>
              </a:rPr>
              <a:t>No Beneficiaries (4:7-8)</a:t>
            </a:r>
          </a:p>
          <a:p>
            <a:r>
              <a:rPr lang="en-US">
                <a:cs typeface="ＭＳ Ｐゴシック" charset="0"/>
              </a:rPr>
              <a:t>No Friends (4:9-12)</a:t>
            </a:r>
          </a:p>
          <a:p>
            <a:r>
              <a:rPr lang="en-US">
                <a:cs typeface="ＭＳ Ｐゴシック" charset="0"/>
              </a:rPr>
              <a:t>No Followers (4:13-16)</a:t>
            </a:r>
          </a:p>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BDEB770-AAD2-9F48-986F-9314432329E0}"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36194" name="Rectangle 1026"/>
          <p:cNvSpPr>
            <a:spLocks noGrp="1" noRot="1" noChangeAspect="1" noChangeArrowheads="1"/>
          </p:cNvSpPr>
          <p:nvPr>
            <p:ph type="sldImg"/>
          </p:nvPr>
        </p:nvSpPr>
        <p:spPr>
          <a:solidFill>
            <a:srgbClr val="FFFFFF"/>
          </a:solidFill>
          <a:ln/>
        </p:spPr>
      </p:sp>
      <p:sp>
        <p:nvSpPr>
          <p:cNvPr id="1361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34</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35</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36</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37</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38</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39</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fld id="{EB4ABF77-429E-2C4E-AC29-790F3D3133F7}" type="slidenum">
              <a:rPr lang="en-US">
                <a:solidFill>
                  <a:prstClr val="black"/>
                </a:solidFill>
              </a:rPr>
              <a:pPr/>
              <a:t>43</a:t>
            </a:fld>
            <a:endParaRPr lang="en-US">
              <a:solidFill>
                <a:prstClr val="black"/>
              </a:solidFill>
            </a:endParaRPr>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0DCD38FB-7D3E-C840-9369-5C207CEAEBA4}" type="slidenum">
              <a:rPr lang="en-US" sz="1200">
                <a:solidFill>
                  <a:prstClr val="black"/>
                </a:solidFill>
              </a:rPr>
              <a:pPr eaLnBrk="1" hangingPunct="1"/>
              <a:t>49</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a:t>
            </a:r>
            <a:r>
              <a:rPr lang="en-US" dirty="0" err="1">
                <a:cs typeface="ＭＳ Ｐゴシック" charset="0"/>
              </a:rPr>
              <a:t>www.economist.com</a:t>
            </a:r>
            <a:r>
              <a:rPr lang="en-US" dirty="0">
                <a:cs typeface="ＭＳ Ｐゴシック" charset="0"/>
              </a:rPr>
              <a:t>/blogs/</a:t>
            </a:r>
            <a:r>
              <a:rPr lang="en-US" dirty="0" err="1">
                <a:cs typeface="ＭＳ Ｐゴシック" charset="0"/>
              </a:rPr>
              <a:t>freeexchange</a:t>
            </a:r>
            <a:r>
              <a:rPr lang="en-US" dirty="0">
                <a:cs typeface="ＭＳ Ｐゴシック" charset="0"/>
              </a:rPr>
              <a:t>/2013/09/working-hours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No Comforters (4:1-3)</a:t>
            </a:r>
          </a:p>
          <a:p>
            <a:r>
              <a:rPr lang="en-US">
                <a:cs typeface="ＭＳ Ｐゴシック" charset="0"/>
              </a:rPr>
              <a:t>No Rest (4:4-6)</a:t>
            </a:r>
          </a:p>
          <a:p>
            <a:r>
              <a:rPr lang="en-US">
                <a:cs typeface="ＭＳ Ｐゴシック" charset="0"/>
              </a:rPr>
              <a:t>No Beneficiaries (4:7-8)</a:t>
            </a:r>
          </a:p>
          <a:p>
            <a:r>
              <a:rPr lang="en-US">
                <a:cs typeface="ＭＳ Ｐゴシック" charset="0"/>
              </a:rPr>
              <a:t>No Friends (4:9-12)</a:t>
            </a:r>
          </a:p>
          <a:p>
            <a:r>
              <a:rPr lang="en-US">
                <a:cs typeface="ＭＳ Ｐゴシック" charset="0"/>
              </a:rPr>
              <a:t>No Followers (4:13-16)</a:t>
            </a:r>
          </a:p>
          <a:p>
            <a:endParaRPr lang="en-US">
              <a:cs typeface="ＭＳ Ｐゴシック" charset="0"/>
            </a:endParaRPr>
          </a:p>
        </p:txBody>
      </p:sp>
    </p:spTree>
    <p:extLst>
      <p:ext uri="{BB962C8B-B14F-4D97-AF65-F5344CB8AC3E}">
        <p14:creationId xmlns:p14="http://schemas.microsoft.com/office/powerpoint/2010/main" val="15010501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No Comforters (4:1-3)</a:t>
            </a:r>
          </a:p>
          <a:p>
            <a:r>
              <a:rPr lang="en-US">
                <a:cs typeface="ＭＳ Ｐゴシック" charset="0"/>
              </a:rPr>
              <a:t>No Rest (4:4-6)</a:t>
            </a:r>
          </a:p>
          <a:p>
            <a:r>
              <a:rPr lang="en-US">
                <a:cs typeface="ＭＳ Ｐゴシック" charset="0"/>
              </a:rPr>
              <a:t>No Beneficiaries (4:7-8)</a:t>
            </a:r>
          </a:p>
          <a:p>
            <a:r>
              <a:rPr lang="en-US">
                <a:cs typeface="ＭＳ Ｐゴシック" charset="0"/>
              </a:rPr>
              <a:t>No Friends (4:9-12)</a:t>
            </a:r>
          </a:p>
          <a:p>
            <a:r>
              <a:rPr lang="en-US">
                <a:cs typeface="ＭＳ Ｐゴシック" charset="0"/>
              </a:rPr>
              <a:t>No Followers (4:13-16)</a:t>
            </a:r>
          </a:p>
          <a:p>
            <a:endParaRPr lang="en-US">
              <a:cs typeface="ＭＳ Ｐゴシック" charset="0"/>
            </a:endParaRPr>
          </a:p>
        </p:txBody>
      </p:sp>
    </p:spTree>
    <p:extLst>
      <p:ext uri="{BB962C8B-B14F-4D97-AF65-F5344CB8AC3E}">
        <p14:creationId xmlns:p14="http://schemas.microsoft.com/office/powerpoint/2010/main" val="3185008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756A927-7E3A-D244-98E1-EE9BA21CD81F}"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25954" name="Rectangle 1026"/>
          <p:cNvSpPr>
            <a:spLocks noGrp="1" noRot="1" noChangeAspect="1" noChangeArrowheads="1"/>
          </p:cNvSpPr>
          <p:nvPr>
            <p:ph type="sldImg"/>
          </p:nvPr>
        </p:nvSpPr>
        <p:spPr>
          <a:solidFill>
            <a:srgbClr val="FFFFFF"/>
          </a:solidFill>
          <a:ln/>
        </p:spPr>
      </p:sp>
      <p:sp>
        <p:nvSpPr>
          <p:cNvPr id="125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No Comforters (4:1-3)</a:t>
            </a:r>
          </a:p>
          <a:p>
            <a:r>
              <a:rPr lang="en-US">
                <a:cs typeface="ＭＳ Ｐゴシック" charset="0"/>
              </a:rPr>
              <a:t>No Rest (4:4-6)</a:t>
            </a:r>
          </a:p>
          <a:p>
            <a:r>
              <a:rPr lang="en-US">
                <a:cs typeface="ＭＳ Ｐゴシック" charset="0"/>
              </a:rPr>
              <a:t>No Beneficiaries (4:7-8)</a:t>
            </a:r>
          </a:p>
          <a:p>
            <a:r>
              <a:rPr lang="en-US">
                <a:cs typeface="ＭＳ Ｐゴシック" charset="0"/>
              </a:rPr>
              <a:t>No Friends (4:9-12)</a:t>
            </a:r>
          </a:p>
          <a:p>
            <a:r>
              <a:rPr lang="en-US">
                <a:cs typeface="ＭＳ Ｐゴシック" charset="0"/>
              </a:rPr>
              <a:t>No Followers (4:13-16)</a:t>
            </a:r>
          </a:p>
          <a:p>
            <a:endParaRPr lang="en-US">
              <a:cs typeface="ＭＳ Ｐゴシック" charset="0"/>
            </a:endParaRPr>
          </a:p>
        </p:txBody>
      </p:sp>
    </p:spTree>
    <p:extLst>
      <p:ext uri="{BB962C8B-B14F-4D97-AF65-F5344CB8AC3E}">
        <p14:creationId xmlns:p14="http://schemas.microsoft.com/office/powerpoint/2010/main" val="15305408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20864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255907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213611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112844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2868837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32499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81662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58165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560142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790801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90352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610759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22256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2450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12069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5226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96784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07792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632075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449102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430163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98189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427377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68267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816642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317039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945785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214514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514530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609722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5311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83270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7113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33289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3408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91581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11560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65239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51195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45485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40885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3782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35070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419288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1809797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113939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106536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4.png"/><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93723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18429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2480887"/>
      </p:ext>
    </p:extLst>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876775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4" y="-1"/>
            <a:ext cx="9167813" cy="6116241"/>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8" name="Rectangle 2"/>
          <p:cNvSpPr txBox="1">
            <a:spLocks noChangeArrowheads="1"/>
          </p:cNvSpPr>
          <p:nvPr/>
        </p:nvSpPr>
        <p:spPr bwMode="auto">
          <a:xfrm>
            <a:off x="3627193" y="3355454"/>
            <a:ext cx="5792916" cy="1319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الجامعة 4</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48754" y="337876"/>
            <a:ext cx="5252781" cy="3583429"/>
          </a:xfrm>
          <a:effectLst/>
        </p:spPr>
        <p:txBody>
          <a:bodyPr/>
          <a:lstStyle/>
          <a:p>
            <a:pPr>
              <a:defRPr/>
            </a:pPr>
            <a:r>
              <a:rPr lang="ar-JO" sz="7200" dirty="0">
                <a:solidFill>
                  <a:srgbClr val="000000"/>
                </a:solidFill>
                <a:effectLst/>
                <a:ea typeface="ＭＳ Ｐゴシック" charset="0"/>
                <a:cs typeface="Arial" panose="020B0604020202020204" pitchFamily="34" charset="0"/>
              </a:rPr>
              <a:t>مشاكل مدمني العمل</a:t>
            </a:r>
            <a:endParaRPr lang="en-US" sz="7200" dirty="0">
              <a:solidFill>
                <a:srgbClr val="000000"/>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3612505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8084" y="128161"/>
            <a:ext cx="8692480" cy="6594296"/>
          </a:xfrm>
          <a:prstGeom prst="rect">
            <a:avLst/>
          </a:prstGeom>
        </p:spPr>
      </p:pic>
      <p:sp>
        <p:nvSpPr>
          <p:cNvPr id="900098" name="Rectangle 2"/>
          <p:cNvSpPr>
            <a:spLocks noGrp="1" noChangeArrowheads="1"/>
          </p:cNvSpPr>
          <p:nvPr>
            <p:ph type="ctrTitle"/>
          </p:nvPr>
        </p:nvSpPr>
        <p:spPr>
          <a:xfrm>
            <a:off x="885561" y="419431"/>
            <a:ext cx="8005004" cy="798576"/>
          </a:xfrm>
          <a:solidFill>
            <a:srgbClr val="00009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متوسط ساعات العمل السنوية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3531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921185" cy="6921185"/>
          </a:xfrm>
          <a:prstGeom prst="rect">
            <a:avLst/>
          </a:prstGeom>
        </p:spPr>
      </p:pic>
      <p:sp>
        <p:nvSpPr>
          <p:cNvPr id="900098" name="Rectangle 2"/>
          <p:cNvSpPr>
            <a:spLocks noGrp="1" noChangeArrowheads="1"/>
          </p:cNvSpPr>
          <p:nvPr>
            <p:ph type="ctrTitle"/>
          </p:nvPr>
        </p:nvSpPr>
        <p:spPr>
          <a:xfrm>
            <a:off x="1602932" y="2831690"/>
            <a:ext cx="7541068" cy="390883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ea typeface="ＭＳ Ｐゴシック" charset="0"/>
                <a:cs typeface="Arial" panose="020B0604020202020204" pitchFamily="34" charset="0"/>
              </a:rPr>
              <a:t>لمَ يجب </a:t>
            </a:r>
            <a:r>
              <a:rPr lang="ar-JO" sz="5400" b="1" dirty="0">
                <a:solidFill>
                  <a:srgbClr val="FFFF00"/>
                </a:solidFill>
                <a:effectLst>
                  <a:glow rad="127000">
                    <a:schemeClr val="tx1"/>
                  </a:glow>
                </a:effectLst>
                <a:ea typeface="ＭＳ Ｐゴシック" charset="0"/>
                <a:cs typeface="Arial" panose="020B0604020202020204" pitchFamily="34" charset="0"/>
              </a:rPr>
              <a:t>تجنب</a:t>
            </a:r>
            <a:r>
              <a:rPr lang="ar-JO" sz="5400" b="1" dirty="0">
                <a:effectLst>
                  <a:glow rad="127000">
                    <a:schemeClr val="tx1"/>
                  </a:glow>
                </a:effectLst>
                <a:ea typeface="ＭＳ Ｐゴシック" charset="0"/>
                <a:cs typeface="Arial" panose="020B0604020202020204" pitchFamily="34" charset="0"/>
              </a:rPr>
              <a:t> </a:t>
            </a:r>
            <a:br>
              <a:rPr lang="ar-JO" sz="5400" b="1" dirty="0">
                <a:effectLst>
                  <a:glow rad="127000">
                    <a:schemeClr val="tx1"/>
                  </a:glow>
                </a:effectLst>
                <a:ea typeface="ＭＳ Ｐゴシック" charset="0"/>
                <a:cs typeface="Arial" panose="020B0604020202020204" pitchFamily="34" charset="0"/>
              </a:rPr>
            </a:br>
            <a:r>
              <a:rPr lang="ar-JO" sz="5400" b="1" dirty="0">
                <a:effectLst>
                  <a:glow rad="127000">
                    <a:schemeClr val="tx1"/>
                  </a:glow>
                </a:effectLst>
                <a:ea typeface="ＭＳ Ｐゴシック" charset="0"/>
                <a:cs typeface="Arial" panose="020B0604020202020204" pitchFamily="34" charset="0"/>
              </a:rPr>
              <a:t>أن تكون من </a:t>
            </a:r>
            <a:br>
              <a:rPr lang="ar-JO" sz="5400" b="1" dirty="0">
                <a:effectLst>
                  <a:glow rad="127000">
                    <a:schemeClr val="tx1"/>
                  </a:glow>
                </a:effectLst>
                <a:ea typeface="ＭＳ Ｐゴシック" charset="0"/>
                <a:cs typeface="Arial" panose="020B0604020202020204" pitchFamily="34" charset="0"/>
              </a:rPr>
            </a:br>
            <a:r>
              <a:rPr lang="ar-JO" sz="5400" b="1" dirty="0">
                <a:effectLst>
                  <a:glow rad="127000">
                    <a:schemeClr val="tx1"/>
                  </a:glow>
                </a:effectLst>
                <a:ea typeface="ＭＳ Ｐゴシック" charset="0"/>
                <a:cs typeface="Arial" panose="020B0604020202020204" pitchFamily="34" charset="0"/>
              </a:rPr>
              <a:t>مدمني العمل؟</a:t>
            </a:r>
            <a:endParaRPr lang="en-US" sz="5400" b="1"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205381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76250"/>
            <a:ext cx="9207501"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5224"/>
            <a:ext cx="9144000" cy="1295400"/>
          </a:xfrm>
          <a:effectLst>
            <a:outerShdw blurRad="63500" dist="35921" dir="2700000" algn="ctr" rotWithShape="0">
              <a:schemeClr val="tx2">
                <a:alpha val="74998"/>
              </a:schemeClr>
            </a:outerShdw>
          </a:effectLst>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متعمداً أن تعيش كما لو أن الحياة </a:t>
            </a:r>
            <a:r>
              <a:rPr kumimoji="0" lang="ar-JO"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زائلة</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بما يشمل العمل، الصحة والشباب</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3813" y="239"/>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8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سليمان</a:t>
            </a:r>
            <a:endParaRPr lang="en-US" sz="8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1476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17127"/>
            <a:ext cx="9144000" cy="1079625"/>
          </a:xfrm>
          <a:effectLst>
            <a:outerShdw blurRad="63500" dist="35921" dir="2700000" algn="ctr" rotWithShape="0">
              <a:schemeClr val="tx2">
                <a:alpha val="74998"/>
              </a:schemeClr>
            </a:outerShdw>
          </a:effectLst>
        </p:spPr>
        <p:txBody>
          <a:bodyPr/>
          <a:lstStyle/>
          <a:p>
            <a:pPr>
              <a:defRPr/>
            </a:pPr>
            <a:r>
              <a:rPr lang="ar-SA" sz="6000" b="1" dirty="0">
                <a:effectLst>
                  <a:glow rad="876300">
                    <a:schemeClr val="tx1"/>
                  </a:glow>
                </a:effectLst>
                <a:ea typeface="ＭＳ Ｐゴシック" charset="0"/>
              </a:rPr>
              <a:t>الجامعة</a:t>
            </a:r>
            <a:endParaRPr lang="en-US" sz="6000" b="1" dirty="0">
              <a:effectLst>
                <a:glow rad="876300">
                  <a:schemeClr val="tx1"/>
                </a:glow>
              </a:effectLst>
              <a:ea typeface="ＭＳ Ｐゴシック" charset="0"/>
            </a:endParaRPr>
          </a:p>
        </p:txBody>
      </p:sp>
      <p:sp>
        <p:nvSpPr>
          <p:cNvPr id="5" name="Rectangle 2"/>
          <p:cNvSpPr txBox="1">
            <a:spLocks noChangeArrowheads="1"/>
          </p:cNvSpPr>
          <p:nvPr/>
        </p:nvSpPr>
        <p:spPr bwMode="auto">
          <a:xfrm>
            <a:off x="0" y="4796953"/>
            <a:ext cx="9144000" cy="12963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spcBef>
                <a:spcPct val="20000"/>
              </a:spcBef>
              <a:defRPr/>
            </a:pPr>
            <a:r>
              <a:rPr lang="ar-SA" b="1" dirty="0">
                <a:solidFill>
                  <a:srgbClr val="FFFFFF"/>
                </a:solidFill>
                <a:latin typeface="Arial" panose="020B0604020202020204" pitchFamily="34" charset="0"/>
                <a:ea typeface="ＭＳ Ｐゴシック" charset="0"/>
                <a:cs typeface="Arial" panose="020B0604020202020204" pitchFamily="34" charset="0"/>
              </a:rPr>
              <a:t>العمل والحكمة لا يدومان</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82695" y="0"/>
            <a:ext cx="5161304" cy="674052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لعنات              مدمن العمل      الوحيد</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إيرفينغ ل. جنسين</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98374" y="812030"/>
            <a:ext cx="3784321" cy="5055853"/>
          </a:xfrm>
          <a:prstGeom prst="rect">
            <a:avLst/>
          </a:prstGeom>
        </p:spPr>
      </p:pic>
    </p:spTree>
    <p:extLst>
      <p:ext uri="{BB962C8B-B14F-4D97-AF65-F5344CB8AC3E}">
        <p14:creationId xmlns:p14="http://schemas.microsoft.com/office/powerpoint/2010/main" val="1342396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4" y="-1"/>
            <a:ext cx="9167813" cy="6116241"/>
          </a:xfrm>
          <a:prstGeom prst="rect">
            <a:avLst/>
          </a:prstGeom>
        </p:spPr>
      </p:pic>
      <p:sp>
        <p:nvSpPr>
          <p:cNvPr id="8" name="Rectangle 2"/>
          <p:cNvSpPr txBox="1">
            <a:spLocks noChangeArrowheads="1"/>
          </p:cNvSpPr>
          <p:nvPr/>
        </p:nvSpPr>
        <p:spPr bwMode="auto">
          <a:xfrm>
            <a:off x="3627193" y="3355454"/>
            <a:ext cx="5792916" cy="1319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الجامعة 4</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48754" y="337876"/>
            <a:ext cx="5252781" cy="3583429"/>
          </a:xfrm>
          <a:effectLst/>
        </p:spPr>
        <p:txBody>
          <a:bodyPr/>
          <a:lstStyle/>
          <a:p>
            <a:pPr>
              <a:defRPr/>
            </a:pPr>
            <a:r>
              <a:rPr lang="ar-JO" sz="7200" dirty="0">
                <a:solidFill>
                  <a:srgbClr val="000000"/>
                </a:solidFill>
                <a:effectLst/>
                <a:ea typeface="ＭＳ Ｐゴシック" charset="0"/>
                <a:cs typeface="Arial" panose="020B0604020202020204" pitchFamily="34" charset="0"/>
              </a:rPr>
              <a:t>مشاكل      مدمني العمل</a:t>
            </a:r>
            <a:endParaRPr lang="en-US" sz="7200" dirty="0">
              <a:solidFill>
                <a:srgbClr val="000000"/>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46873913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817A709-4FB5-8F8A-AF7B-0947814D846D}"/>
              </a:ext>
            </a:extLst>
          </p:cNvPr>
          <p:cNvGrpSpPr/>
          <p:nvPr/>
        </p:nvGrpSpPr>
        <p:grpSpPr>
          <a:xfrm>
            <a:off x="-2" y="1"/>
            <a:ext cx="4584831" cy="3408840"/>
            <a:chOff x="-2" y="1"/>
            <a:chExt cx="4584831" cy="340884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معزّين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p:spPr>
        <p:txBody>
          <a:bodyPr/>
          <a:lstStyle/>
          <a:p>
            <a:pPr>
              <a:defRPr/>
            </a:pPr>
            <a:r>
              <a:rPr lang="ar-JO" sz="3200" dirty="0">
                <a:effectLst>
                  <a:glow rad="127000">
                    <a:schemeClr val="tx1"/>
                  </a:glow>
                </a:effectLst>
                <a:ea typeface="ＭＳ Ｐゴシック" charset="0"/>
                <a:cs typeface="Arial" panose="020B0604020202020204" pitchFamily="34" charset="0"/>
              </a:rPr>
              <a:t>مشاكل مدمني العمل</a:t>
            </a:r>
            <a:endParaRPr lang="en-US" sz="32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24043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04503"/>
            <a:ext cx="9144000" cy="3640127"/>
          </a:xfrm>
          <a:prstGeom prst="rect">
            <a:avLst/>
          </a:prstGeom>
        </p:spPr>
      </p:pic>
      <p:sp>
        <p:nvSpPr>
          <p:cNvPr id="900098" name="Rectangle 2"/>
          <p:cNvSpPr>
            <a:spLocks noGrp="1" noChangeArrowheads="1"/>
          </p:cNvSpPr>
          <p:nvPr>
            <p:ph type="ctrTitle"/>
          </p:nvPr>
        </p:nvSpPr>
        <p:spPr>
          <a:xfrm>
            <a:off x="0" y="5884828"/>
            <a:ext cx="9144000" cy="95980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من يحتاج إلى تعزية؟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
            <a:ext cx="4503043" cy="5066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ثم رجعت ورأيت كل المظالم التي تجرى تحت الشمس: فهوذا دموع المظلومين ولا معز لهم، ومن يد ظالميهم قهر، أما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هم فلا معز لهم. </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(4: 1 فاندايك)</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640957" y="-1"/>
            <a:ext cx="4503043" cy="5066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وتأملت مرة أخرى ما يحدث في هذه الدنيا من ظلم، رأيت دموع المظلومين وليس من يعزيهم، ورأيت القساة أصحاب النفوذ يذيقونهم العذاب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وليس من يعزيهم</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(4: 1 المبسطة)</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1894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76288"/>
          </a:xfrm>
          <a:prstGeom prst="rect">
            <a:avLst/>
          </a:prstGeom>
        </p:spPr>
      </p:pic>
      <p:sp>
        <p:nvSpPr>
          <p:cNvPr id="900098" name="Rectangle 2"/>
          <p:cNvSpPr>
            <a:spLocks noGrp="1" noChangeArrowheads="1"/>
          </p:cNvSpPr>
          <p:nvPr>
            <p:ph type="ctrTitle"/>
          </p:nvPr>
        </p:nvSpPr>
        <p:spPr>
          <a:xfrm>
            <a:off x="0" y="1"/>
            <a:ext cx="9144000" cy="127009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عَزُّوه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9166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248269" y="0"/>
            <a:ext cx="4350815" cy="2788984"/>
          </a:xfrm>
          <a:prstGeom prst="rect">
            <a:avLst/>
          </a:prstGeom>
        </p:spPr>
      </p:pic>
      <p:sp>
        <p:nvSpPr>
          <p:cNvPr id="900098" name="Rectangle 2"/>
          <p:cNvSpPr>
            <a:spLocks noGrp="1" noChangeArrowheads="1"/>
          </p:cNvSpPr>
          <p:nvPr>
            <p:ph type="ctrTitle"/>
          </p:nvPr>
        </p:nvSpPr>
        <p:spPr>
          <a:xfrm>
            <a:off x="1" y="2788984"/>
            <a:ext cx="9143999" cy="4104175"/>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فغبطت أنا الأموات الذين قد ماتوا منذ زمان أكثر من الأحياء الذين هم عائشون بعد. وخير من كليهما الذي لم يولد بعد، الذي لم ير العمل الرديء الذي عمل تحت الشمس (4: 2-3)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6002787"/>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85230"/>
          </a:xfrm>
          <a:prstGeom prst="rect">
            <a:avLst/>
          </a:prstGeom>
        </p:spPr>
      </p:pic>
      <p:sp>
        <p:nvSpPr>
          <p:cNvPr id="900098" name="Rectangle 2"/>
          <p:cNvSpPr>
            <a:spLocks noGrp="1" noChangeArrowheads="1"/>
          </p:cNvSpPr>
          <p:nvPr>
            <p:ph type="ctrTitle"/>
          </p:nvPr>
        </p:nvSpPr>
        <p:spPr>
          <a:xfrm>
            <a:off x="0" y="5334000"/>
            <a:ext cx="9144000" cy="1479550"/>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العمل</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7269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817A709-4FB5-8F8A-AF7B-0947814D846D}"/>
              </a:ext>
            </a:extLst>
          </p:cNvPr>
          <p:cNvGrpSpPr/>
          <p:nvPr/>
        </p:nvGrpSpPr>
        <p:grpSpPr>
          <a:xfrm>
            <a:off x="-2" y="1"/>
            <a:ext cx="4584831" cy="3408840"/>
            <a:chOff x="-2" y="1"/>
            <a:chExt cx="4584831" cy="340884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معزّين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15">
            <a:extLst>
              <a:ext uri="{FF2B5EF4-FFF2-40B4-BE49-F238E27FC236}">
                <a16:creationId xmlns:a16="http://schemas.microsoft.com/office/drawing/2014/main" id="{0C497989-993D-75B0-3014-CB1766B24912}"/>
              </a:ext>
            </a:extLst>
          </p:cNvPr>
          <p:cNvGrpSpPr/>
          <p:nvPr/>
        </p:nvGrpSpPr>
        <p:grpSpPr>
          <a:xfrm>
            <a:off x="4584829" y="0"/>
            <a:ext cx="4559171" cy="3466069"/>
            <a:chOff x="4584829" y="0"/>
            <a:chExt cx="4559171" cy="3466069"/>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راحة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ea typeface="ＭＳ Ｐゴシック" charset="0"/>
                <a:cs typeface="Arial" panose="020B0604020202020204" pitchFamily="34" charset="0"/>
              </a:rPr>
              <a:t>مشاكل مدمني العمل</a:t>
            </a:r>
            <a:endParaRPr lang="en-US" sz="3200" b="1"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96754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3" name="Picture 2"/>
          <p:cNvPicPr>
            <a:picLocks noChangeAspect="1"/>
          </p:cNvPicPr>
          <p:nvPr/>
        </p:nvPicPr>
        <p:blipFill>
          <a:blip r:embed="rId3"/>
          <a:stretch>
            <a:fillRect/>
          </a:stretch>
        </p:blipFill>
        <p:spPr>
          <a:xfrm>
            <a:off x="1500429" y="0"/>
            <a:ext cx="6928701" cy="6858000"/>
          </a:xfrm>
          <a:prstGeom prst="rect">
            <a:avLst/>
          </a:prstGeom>
        </p:spPr>
      </p:pic>
    </p:spTree>
    <p:extLst>
      <p:ext uri="{BB962C8B-B14F-4D97-AF65-F5344CB8AC3E}">
        <p14:creationId xmlns:p14="http://schemas.microsoft.com/office/powerpoint/2010/main" val="4167460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6" y="0"/>
            <a:ext cx="64770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4143346"/>
            <a:ext cx="9036496" cy="2550062"/>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ورأيت كل التعب وكل فلاح عمل أنه حسد الإنسان من قريبه. وهذا أيضاً باطل وقبض الريح.</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(4: 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622381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2633" y="116632"/>
            <a:ext cx="9339645" cy="2232247"/>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الكسلان يأكل لحمه وهو طاوٍ يديه.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(4: 5)</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795482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539258"/>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حفنة راحة خير من حفنتي تعب وقبض الريح.</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(4: 6)</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3655890"/>
            <a:ext cx="4269480" cy="3202110"/>
          </a:xfrm>
          <a:prstGeom prst="rect">
            <a:avLst/>
          </a:prstGeom>
        </p:spPr>
      </p:pic>
      <p:pic>
        <p:nvPicPr>
          <p:cNvPr id="5" name="Picture 4"/>
          <p:cNvPicPr>
            <a:picLocks noChangeAspect="1"/>
          </p:cNvPicPr>
          <p:nvPr/>
        </p:nvPicPr>
        <p:blipFill>
          <a:blip r:embed="rId4"/>
          <a:stretch>
            <a:fillRect/>
          </a:stretch>
        </p:blipFill>
        <p:spPr>
          <a:xfrm>
            <a:off x="4269480" y="3656110"/>
            <a:ext cx="4874520" cy="3201890"/>
          </a:xfrm>
          <a:prstGeom prst="rect">
            <a:avLst/>
          </a:prstGeom>
        </p:spPr>
      </p:pic>
    </p:spTree>
    <p:extLst>
      <p:ext uri="{BB962C8B-B14F-4D97-AF65-F5344CB8AC3E}">
        <p14:creationId xmlns:p14="http://schemas.microsoft.com/office/powerpoint/2010/main" val="41286750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17059"/>
            <a:ext cx="9222100" cy="4820291"/>
          </a:xfrm>
          <a:prstGeom prst="rect">
            <a:avLst/>
          </a:prstGeom>
        </p:spPr>
      </p:pic>
      <p:sp>
        <p:nvSpPr>
          <p:cNvPr id="900098" name="Rectangle 2"/>
          <p:cNvSpPr>
            <a:spLocks noGrp="1" noChangeArrowheads="1"/>
          </p:cNvSpPr>
          <p:nvPr>
            <p:ph type="ctrTitle"/>
          </p:nvPr>
        </p:nvSpPr>
        <p:spPr>
          <a:xfrm>
            <a:off x="0" y="0"/>
            <a:ext cx="9144000" cy="2714655"/>
          </a:xfrm>
          <a:solidFill>
            <a:schemeClr val="tx1"/>
          </a:solidFill>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العلاقة بين ساعات العمل والإنتاجية                                (بلدان منظمة التعاون الاقتصادي والتنمية، 1990-2012)</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0200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العاملون السنغافوريون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0"/>
            <a:ext cx="9144000" cy="2016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5125" indent="-365125" algn="r" rtl="1">
              <a:buFont typeface="Arial"/>
              <a:buChar char="•"/>
              <a:defRPr/>
            </a:pPr>
            <a:r>
              <a:rPr lang="ar-JO" sz="3600" b="1" dirty="0">
                <a:solidFill>
                  <a:srgbClr val="000000"/>
                </a:solidFill>
                <a:latin typeface="Arial" panose="020B0604020202020204" pitchFamily="34" charset="0"/>
                <a:ea typeface="ＭＳ Ｐゴシック" charset="0"/>
                <a:cs typeface="Arial" panose="020B0604020202020204" pitchFamily="34" charset="0"/>
              </a:rPr>
              <a:t>31% من الموظفين يتأخرون في العمل.</a:t>
            </a:r>
          </a:p>
          <a:p>
            <a:pPr marL="365125" indent="-365125" algn="r" rtl="1">
              <a:buFont typeface="Arial"/>
              <a:buChar char="•"/>
              <a:defRPr/>
            </a:pPr>
            <a:r>
              <a:rPr lang="ar-JO" sz="3600" b="1" dirty="0">
                <a:solidFill>
                  <a:srgbClr val="000000"/>
                </a:solidFill>
                <a:effectLst/>
                <a:latin typeface="Arial" panose="020B0604020202020204" pitchFamily="34" charset="0"/>
                <a:ea typeface="ＭＳ Ｐゴシック" charset="0"/>
                <a:cs typeface="Arial" panose="020B0604020202020204" pitchFamily="34" charset="0"/>
              </a:rPr>
              <a:t>50% يأخذون العمل إلى البيت لينهوه في المساء في أغلب الأحيان.</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9406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75631"/>
            <a:ext cx="9144000" cy="769646"/>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المنافس القهري لا يحصل على راحة حقيقية أبداً</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6103620"/>
          </a:xfrm>
          <a:prstGeom prst="rect">
            <a:avLst/>
          </a:prstGeom>
        </p:spPr>
      </p:pic>
    </p:spTree>
    <p:extLst>
      <p:ext uri="{BB962C8B-B14F-4D97-AF65-F5344CB8AC3E}">
        <p14:creationId xmlns:p14="http://schemas.microsoft.com/office/powerpoint/2010/main" val="2929958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817A709-4FB5-8F8A-AF7B-0947814D846D}"/>
              </a:ext>
            </a:extLst>
          </p:cNvPr>
          <p:cNvGrpSpPr/>
          <p:nvPr/>
        </p:nvGrpSpPr>
        <p:grpSpPr>
          <a:xfrm>
            <a:off x="-2" y="1"/>
            <a:ext cx="4584831" cy="3408840"/>
            <a:chOff x="-2" y="1"/>
            <a:chExt cx="4584831" cy="340884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معزّين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15">
            <a:extLst>
              <a:ext uri="{FF2B5EF4-FFF2-40B4-BE49-F238E27FC236}">
                <a16:creationId xmlns:a16="http://schemas.microsoft.com/office/drawing/2014/main" id="{0C497989-993D-75B0-3014-CB1766B24912}"/>
              </a:ext>
            </a:extLst>
          </p:cNvPr>
          <p:cNvGrpSpPr/>
          <p:nvPr/>
        </p:nvGrpSpPr>
        <p:grpSpPr>
          <a:xfrm>
            <a:off x="4584829" y="0"/>
            <a:ext cx="4559171" cy="3466069"/>
            <a:chOff x="4584829" y="0"/>
            <a:chExt cx="4559171" cy="3466069"/>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راحة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مستفيدين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ea typeface="ＭＳ Ｐゴシック" charset="0"/>
                <a:cs typeface="Arial" panose="020B0604020202020204" pitchFamily="34" charset="0"/>
              </a:rPr>
              <a:t>مشاكل مدمني العمل</a:t>
            </a:r>
            <a:endParaRPr lang="en-US" sz="3200" b="1"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32327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885438" y="116632"/>
            <a:ext cx="4258562" cy="6741368"/>
          </a:xfrm>
          <a:effectLst>
            <a:outerShdw blurRad="63500" dist="35921" dir="2700000" algn="ctr" rotWithShape="0">
              <a:schemeClr val="tx2">
                <a:alpha val="74998"/>
              </a:schemeClr>
            </a:outerShdw>
          </a:effectLst>
        </p:spPr>
        <p:txBody>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يوجد واحد ولا ثاني له، وليس له ابن ولا أخ، ولا نهاية لكل تعبه.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(4: 7-8أ)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 y="-1"/>
            <a:ext cx="4885439" cy="6909407"/>
          </a:xfrm>
          <a:prstGeom prst="rect">
            <a:avLst/>
          </a:prstGeom>
        </p:spPr>
      </p:pic>
    </p:spTree>
    <p:extLst>
      <p:ext uri="{BB962C8B-B14F-4D97-AF65-F5344CB8AC3E}">
        <p14:creationId xmlns:p14="http://schemas.microsoft.com/office/powerpoint/2010/main" val="12817459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9400"/>
            <a:ext cx="9144000" cy="6297930"/>
          </a:xfrm>
          <a:prstGeom prst="rect">
            <a:avLst/>
          </a:prstGeom>
        </p:spPr>
      </p:pic>
      <p:sp>
        <p:nvSpPr>
          <p:cNvPr id="900098" name="Rectangle 2"/>
          <p:cNvSpPr>
            <a:spLocks noGrp="1" noChangeArrowheads="1"/>
          </p:cNvSpPr>
          <p:nvPr>
            <p:ph type="ctrTitle"/>
          </p:nvPr>
        </p:nvSpPr>
        <p:spPr>
          <a:xfrm>
            <a:off x="0" y="5312763"/>
            <a:ext cx="9144000" cy="142776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العمل في كوريا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498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ولا تشبع عينه من الغنى.</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(4: 8ب)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267967" y="3501957"/>
            <a:ext cx="6458284" cy="2750469"/>
          </a:xfrm>
          <a:prstGeom prst="rect">
            <a:avLst/>
          </a:prstGeom>
        </p:spPr>
      </p:pic>
    </p:spTree>
    <p:extLst>
      <p:ext uri="{BB962C8B-B14F-4D97-AF65-F5344CB8AC3E}">
        <p14:creationId xmlns:p14="http://schemas.microsoft.com/office/powerpoint/2010/main" val="31582069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151057" cy="6741368"/>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فلمن أتعب أنا وأحرم نفسي الخير؟ هذا أيضا باطل وأمر رديء هو.</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(4: 8ت)</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258561" y="-1"/>
            <a:ext cx="4885439" cy="6909407"/>
          </a:xfrm>
          <a:prstGeom prst="rect">
            <a:avLst/>
          </a:prstGeom>
        </p:spPr>
      </p:pic>
    </p:spTree>
    <p:extLst>
      <p:ext uri="{BB962C8B-B14F-4D97-AF65-F5344CB8AC3E}">
        <p14:creationId xmlns:p14="http://schemas.microsoft.com/office/powerpoint/2010/main" val="38781888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817A709-4FB5-8F8A-AF7B-0947814D846D}"/>
              </a:ext>
            </a:extLst>
          </p:cNvPr>
          <p:cNvGrpSpPr/>
          <p:nvPr/>
        </p:nvGrpSpPr>
        <p:grpSpPr>
          <a:xfrm>
            <a:off x="-2" y="1"/>
            <a:ext cx="4584831" cy="3408840"/>
            <a:chOff x="-2" y="1"/>
            <a:chExt cx="4584831" cy="340884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معزّين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15">
            <a:extLst>
              <a:ext uri="{FF2B5EF4-FFF2-40B4-BE49-F238E27FC236}">
                <a16:creationId xmlns:a16="http://schemas.microsoft.com/office/drawing/2014/main" id="{0C497989-993D-75B0-3014-CB1766B24912}"/>
              </a:ext>
            </a:extLst>
          </p:cNvPr>
          <p:cNvGrpSpPr/>
          <p:nvPr/>
        </p:nvGrpSpPr>
        <p:grpSpPr>
          <a:xfrm>
            <a:off x="4584829" y="0"/>
            <a:ext cx="4559171" cy="3466069"/>
            <a:chOff x="4584829" y="0"/>
            <a:chExt cx="4559171" cy="3466069"/>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راحة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مستفيدين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p:cNvGrpSpPr/>
          <p:nvPr/>
        </p:nvGrpSpPr>
        <p:grpSpPr>
          <a:xfrm>
            <a:off x="4559171" y="3429000"/>
            <a:ext cx="4584830" cy="3429000"/>
            <a:chOff x="4559171" y="3429000"/>
            <a:chExt cx="4584830" cy="3429000"/>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1" y="3429000"/>
              <a:ext cx="4572000" cy="3429000"/>
            </a:xfrm>
            <a:prstGeom prst="rect">
              <a:avLst/>
            </a:prstGeom>
          </p:spPr>
        </p:pic>
        <p:sp>
          <p:nvSpPr>
            <p:cNvPr id="6" name="Rectangle 2"/>
            <p:cNvSpPr txBox="1">
              <a:spLocks noChangeArrowheads="1"/>
            </p:cNvSpPr>
            <p:nvPr/>
          </p:nvSpPr>
          <p:spPr bwMode="auto">
            <a:xfrm>
              <a:off x="4559171" y="4810381"/>
              <a:ext cx="4559171" cy="20476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أصدقاء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2" name="Group 1"/>
          <p:cNvGrpSpPr/>
          <p:nvPr/>
        </p:nvGrpSpPr>
        <p:grpSpPr>
          <a:xfrm>
            <a:off x="2206615" y="1943803"/>
            <a:ext cx="4130999" cy="3388013"/>
            <a:chOff x="1975692" y="5500076"/>
            <a:chExt cx="4605668" cy="3470481"/>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75692" y="5541557"/>
              <a:ext cx="4605668" cy="3429000"/>
            </a:xfrm>
            <a:prstGeom prst="rect">
              <a:avLst/>
            </a:prstGeom>
            <a:ln w="57150" cmpd="sng">
              <a:solidFill>
                <a:schemeClr val="tx1"/>
              </a:solidFill>
            </a:ln>
          </p:spPr>
        </p:pic>
        <p:sp>
          <p:nvSpPr>
            <p:cNvPr id="7" name="Rectangle 2"/>
            <p:cNvSpPr txBox="1">
              <a:spLocks noChangeArrowheads="1"/>
            </p:cNvSpPr>
            <p:nvPr/>
          </p:nvSpPr>
          <p:spPr bwMode="auto">
            <a:xfrm>
              <a:off x="2000516" y="5500076"/>
              <a:ext cx="4559171" cy="3428999"/>
            </a:xfrm>
            <a:prstGeom prst="rect">
              <a:avLst/>
            </a:prstGeom>
            <a:noFill/>
            <a:ln w="57150" cmpd="sng">
              <a:solidFill>
                <a:srgbClr val="000000"/>
              </a:solid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أتباع</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ea typeface="ＭＳ Ｐゴシック" charset="0"/>
                <a:cs typeface="Arial" panose="020B0604020202020204" pitchFamily="34" charset="0"/>
              </a:rPr>
              <a:t>مشاكل مدمني العمل</a:t>
            </a:r>
            <a:endParaRPr lang="en-US" sz="3200" b="1"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86498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3" y="-27384"/>
            <a:ext cx="10346889" cy="6885384"/>
          </a:xfrm>
          <a:prstGeom prst="rect">
            <a:avLst/>
          </a:prstGeom>
        </p:spPr>
      </p:pic>
      <p:sp>
        <p:nvSpPr>
          <p:cNvPr id="900098" name="Rectangle 2"/>
          <p:cNvSpPr>
            <a:spLocks noGrp="1" noChangeArrowheads="1"/>
          </p:cNvSpPr>
          <p:nvPr>
            <p:ph type="ctrTitle"/>
          </p:nvPr>
        </p:nvSpPr>
        <p:spPr>
          <a:xfrm>
            <a:off x="0" y="4322929"/>
            <a:ext cx="10310376" cy="2417695"/>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إدمان العمل = </a:t>
            </a:r>
            <a:b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الوحدة</a:t>
            </a:r>
            <a:endParaRPr lang="en-US" sz="7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66112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0" y="-1538"/>
            <a:ext cx="914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228600" lvl="2" algn="ctr" defTabSz="914400" fontAlgn="base">
              <a:spcBef>
                <a:spcPct val="50000"/>
              </a:spcBef>
              <a:spcAft>
                <a:spcPct val="0"/>
              </a:spcAft>
              <a:defRPr/>
            </a:pPr>
            <a:r>
              <a:rPr lang="ar-JO" sz="3600" b="1" dirty="0">
                <a:solidFill>
                  <a:srgbClr val="FFFFFF"/>
                </a:solidFill>
                <a:latin typeface="Arial"/>
                <a:ea typeface="ＭＳ Ｐゴシック" charset="0"/>
                <a:cs typeface="Arial"/>
              </a:rPr>
              <a:t>اثنان خير من واحد، لأن لهما أجرة لتعبهما صالحة.</a:t>
            </a:r>
            <a:br>
              <a:rPr lang="en-US" sz="3600" b="1" dirty="0">
                <a:solidFill>
                  <a:srgbClr val="FFFFFF"/>
                </a:solidFill>
                <a:latin typeface="Arial"/>
                <a:ea typeface="ＭＳ Ｐゴシック" charset="0"/>
                <a:cs typeface="Arial"/>
              </a:rPr>
            </a:br>
            <a:r>
              <a:rPr lang="en-US" sz="3600" b="1" dirty="0">
                <a:solidFill>
                  <a:srgbClr val="FFFFFF"/>
                </a:solidFill>
                <a:latin typeface="Arial"/>
                <a:ea typeface="ＭＳ Ｐゴシック" charset="0"/>
                <a:cs typeface="Arial"/>
              </a:rPr>
              <a:t>(</a:t>
            </a:r>
            <a:r>
              <a:rPr lang="ar-JO" sz="3600" b="1" dirty="0">
                <a:solidFill>
                  <a:srgbClr val="FFFFFF"/>
                </a:solidFill>
                <a:latin typeface="Arial"/>
                <a:ea typeface="ＭＳ Ｐゴシック" charset="0"/>
                <a:cs typeface="Arial"/>
              </a:rPr>
              <a:t>4: 9</a:t>
            </a:r>
            <a:r>
              <a:rPr lang="en-US" sz="3600" b="1" dirty="0">
                <a:solidFill>
                  <a:srgbClr val="FFFFFF"/>
                </a:solidFill>
                <a:latin typeface="Arial"/>
                <a:ea typeface="ＭＳ Ｐゴシック" charset="0"/>
                <a:cs typeface="Arial"/>
              </a:rPr>
              <a:t>)</a:t>
            </a:r>
          </a:p>
        </p:txBody>
      </p:sp>
      <p:sp>
        <p:nvSpPr>
          <p:cNvPr id="133125" name="Rectangle 6"/>
          <p:cNvSpPr>
            <a:spLocks noGrp="1" noChangeArrowheads="1"/>
          </p:cNvSpPr>
          <p:nvPr>
            <p:ph type="title" idx="4294967295"/>
          </p:nvPr>
        </p:nvSpPr>
        <p:spPr>
          <a:xfrm>
            <a:off x="0" y="5964238"/>
            <a:ext cx="9144000" cy="831850"/>
          </a:xfrm>
        </p:spPr>
        <p:txBody>
          <a:bodyPr/>
          <a:lstStyle/>
          <a:p>
            <a:pPr algn="r" eaLnBrk="1" hangingPunct="1"/>
            <a:r>
              <a:rPr lang="ar-JO" sz="2800" b="1" dirty="0">
                <a:solidFill>
                  <a:schemeClr val="bg1"/>
                </a:solidFill>
                <a:ea typeface="ＭＳ Ｐゴシック" charset="0"/>
              </a:rPr>
              <a:t>هل يتكلم هذا العدد عن الزواج؟</a:t>
            </a:r>
            <a:endParaRPr lang="en-US" sz="4000" dirty="0">
              <a:latin typeface="Arial"/>
              <a:ea typeface="ＭＳ Ｐゴシック" charset="0"/>
              <a:cs typeface="Arial"/>
            </a:endParaRPr>
          </a:p>
        </p:txBody>
      </p:sp>
      <p:pic>
        <p:nvPicPr>
          <p:cNvPr id="2" name="Picture 1"/>
          <p:cNvPicPr>
            <a:picLocks noChangeAspect="1"/>
          </p:cNvPicPr>
          <p:nvPr/>
        </p:nvPicPr>
        <p:blipFill>
          <a:blip r:embed="rId4"/>
          <a:stretch>
            <a:fillRect/>
          </a:stretch>
        </p:blipFill>
        <p:spPr>
          <a:xfrm>
            <a:off x="0" y="1838015"/>
            <a:ext cx="9144000" cy="4191000"/>
          </a:xfrm>
          <a:prstGeom prst="rect">
            <a:avLst/>
          </a:prstGeom>
        </p:spPr>
      </p:pic>
    </p:spTree>
    <p:extLst>
      <p:ext uri="{BB962C8B-B14F-4D97-AF65-F5344CB8AC3E}">
        <p14:creationId xmlns:p14="http://schemas.microsoft.com/office/powerpoint/2010/main" val="3394866079"/>
      </p:ext>
    </p:extLst>
  </p:cSld>
  <p:clrMapOvr>
    <a:overrideClrMapping bg1="lt1" tx1="dk1" bg2="lt2" tx2="dk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0" y="-1538"/>
            <a:ext cx="914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228600" marR="0" lvl="2"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اثنان خير من واحد، لأن لهما أجرة لتعبهما صالحة.</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4: 9</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3125" name="Rectangle 6"/>
          <p:cNvSpPr>
            <a:spLocks noGrp="1" noChangeArrowheads="1"/>
          </p:cNvSpPr>
          <p:nvPr>
            <p:ph type="title" idx="4294967295"/>
          </p:nvPr>
        </p:nvSpPr>
        <p:spPr>
          <a:xfrm>
            <a:off x="0" y="5875338"/>
            <a:ext cx="9144000" cy="830262"/>
          </a:xfrm>
        </p:spPr>
        <p:txBody>
          <a:bodyPr/>
          <a:lstStyle/>
          <a:p>
            <a:pPr algn="r" eaLnBrk="1" hangingPunct="1"/>
            <a:r>
              <a:rPr lang="ar-JO" sz="2800" b="1" dirty="0">
                <a:solidFill>
                  <a:schemeClr val="bg1"/>
                </a:solidFill>
                <a:ea typeface="ＭＳ Ｐゴシック" charset="0"/>
              </a:rPr>
              <a:t>ينجز الأصدقاء أكثر من اثنين من مدمني العمل المستقلين (4:9)</a:t>
            </a:r>
            <a:endParaRPr lang="en-US" sz="4000" dirty="0">
              <a:latin typeface="Arial"/>
              <a:ea typeface="ＭＳ Ｐゴシック" charset="0"/>
              <a:cs typeface="Arial"/>
            </a:endParaRPr>
          </a:p>
        </p:txBody>
      </p:sp>
      <p:pic>
        <p:nvPicPr>
          <p:cNvPr id="3" name="Picture 2"/>
          <p:cNvPicPr>
            <a:picLocks noChangeAspect="1"/>
          </p:cNvPicPr>
          <p:nvPr/>
        </p:nvPicPr>
        <p:blipFill>
          <a:blip r:embed="rId4"/>
          <a:stretch>
            <a:fillRect/>
          </a:stretch>
        </p:blipFill>
        <p:spPr>
          <a:xfrm>
            <a:off x="127000" y="1756178"/>
            <a:ext cx="8890000" cy="4064000"/>
          </a:xfrm>
          <a:prstGeom prst="rect">
            <a:avLst/>
          </a:prstGeom>
        </p:spPr>
      </p:pic>
    </p:spTree>
    <p:extLst>
      <p:ext uri="{BB962C8B-B14F-4D97-AF65-F5344CB8AC3E}">
        <p14:creationId xmlns:p14="http://schemas.microsoft.com/office/powerpoint/2010/main" val="438874727"/>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49808"/>
            <a:ext cx="6133641" cy="3925530"/>
          </a:xfrm>
          <a:prstGeom prst="rect">
            <a:avLst/>
          </a:prstGeom>
        </p:spPr>
      </p:pic>
      <p:sp>
        <p:nvSpPr>
          <p:cNvPr id="63492" name="Text Box 4"/>
          <p:cNvSpPr txBox="1">
            <a:spLocks noChangeArrowheads="1"/>
          </p:cNvSpPr>
          <p:nvPr/>
        </p:nvSpPr>
        <p:spPr bwMode="auto">
          <a:xfrm>
            <a:off x="5324112" y="152398"/>
            <a:ext cx="3730085"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3pPr marL="228600" lvl="2" algn="r" defTabSz="914400" fontAlgn="base">
              <a:spcBef>
                <a:spcPct val="50000"/>
              </a:spcBef>
              <a:spcAft>
                <a:spcPct val="0"/>
              </a:spcAft>
              <a:defRPr sz="3600" b="1">
                <a:solidFill>
                  <a:srgbClr val="FFFFFF"/>
                </a:solidFill>
                <a:effectLst>
                  <a:glow rad="165100">
                    <a:schemeClr val="tx1"/>
                  </a:glow>
                </a:effectLst>
                <a:latin typeface="Arial"/>
                <a:ea typeface="ＭＳ Ｐゴシック" charset="0"/>
                <a:cs typeface="Arial"/>
              </a:defRPr>
            </a:lvl3pPr>
          </a:lstStyle>
          <a:p>
            <a:pPr lvl="2"/>
            <a:r>
              <a:rPr lang="ar-JO" dirty="0"/>
              <a:t>لأنه إن وقع أحدهما يقيمه رفيقه. وويل لمن هو وحده إن وقع، إذ ليس ثان ليقيمه.</a:t>
            </a:r>
            <a:br>
              <a:rPr lang="en-US" dirty="0"/>
            </a:br>
            <a:r>
              <a:rPr lang="en-US" dirty="0"/>
              <a:t>(</a:t>
            </a:r>
            <a:r>
              <a:rPr lang="ar-JO" dirty="0"/>
              <a:t>4: 10</a:t>
            </a:r>
            <a:r>
              <a:rPr lang="en-US" dirty="0"/>
              <a:t>)</a:t>
            </a:r>
          </a:p>
        </p:txBody>
      </p:sp>
      <p:sp>
        <p:nvSpPr>
          <p:cNvPr id="133125" name="Rectangle 6"/>
          <p:cNvSpPr>
            <a:spLocks noGrp="1" noChangeArrowheads="1"/>
          </p:cNvSpPr>
          <p:nvPr>
            <p:ph type="title" idx="4294967295"/>
          </p:nvPr>
        </p:nvSpPr>
        <p:spPr>
          <a:xfrm>
            <a:off x="0" y="5875338"/>
            <a:ext cx="9144000" cy="830262"/>
          </a:xfrm>
        </p:spPr>
        <p:txBody>
          <a:bodyPr/>
          <a:lstStyle/>
          <a:p>
            <a:pPr algn="r" eaLnBrk="1" hangingPunct="1"/>
            <a:r>
              <a:rPr lang="ar-JO" sz="2800" b="1" dirty="0">
                <a:solidFill>
                  <a:schemeClr val="bg1"/>
                </a:solidFill>
                <a:ea typeface="ＭＳ Ｐゴシック" charset="0"/>
              </a:rPr>
              <a:t>الأصدقاء يساعدون بعضهم البعض عندما يكونون ضعفاء (4:10)</a:t>
            </a:r>
            <a:endParaRPr lang="en-US" sz="4000" dirty="0">
              <a:latin typeface="Arial"/>
              <a:ea typeface="ＭＳ Ｐゴシック" charset="0"/>
              <a:cs typeface="Arial"/>
            </a:endParaRPr>
          </a:p>
        </p:txBody>
      </p:sp>
    </p:spTree>
    <p:extLst>
      <p:ext uri="{BB962C8B-B14F-4D97-AF65-F5344CB8AC3E}">
        <p14:creationId xmlns:p14="http://schemas.microsoft.com/office/powerpoint/2010/main" val="1566136772"/>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7620000" cy="5715000"/>
          </a:xfrm>
          <a:prstGeom prst="rect">
            <a:avLst/>
          </a:prstGeom>
        </p:spPr>
      </p:pic>
      <p:sp>
        <p:nvSpPr>
          <p:cNvPr id="63492" name="Text Box 4"/>
          <p:cNvSpPr txBox="1">
            <a:spLocks noChangeArrowheads="1"/>
          </p:cNvSpPr>
          <p:nvPr/>
        </p:nvSpPr>
        <p:spPr bwMode="auto">
          <a:xfrm>
            <a:off x="4708312" y="152400"/>
            <a:ext cx="4294569"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3pPr marL="228600" lvl="2" algn="r" defTabSz="914400" fontAlgn="base">
              <a:spcBef>
                <a:spcPct val="50000"/>
              </a:spcBef>
              <a:spcAft>
                <a:spcPct val="0"/>
              </a:spcAft>
              <a:defRPr sz="3600" b="1">
                <a:solidFill>
                  <a:srgbClr val="FFFFFF"/>
                </a:solidFill>
                <a:effectLst>
                  <a:glow rad="165100">
                    <a:schemeClr val="tx1"/>
                  </a:glow>
                </a:effectLst>
                <a:latin typeface="Arial"/>
                <a:ea typeface="ＭＳ Ｐゴシック" charset="0"/>
                <a:cs typeface="Arial"/>
              </a:defRPr>
            </a:lvl3pPr>
          </a:lstStyle>
          <a:p>
            <a:pPr lvl="2"/>
            <a:r>
              <a:rPr lang="ar-JO" dirty="0"/>
              <a:t> أيضا إن اضطجع اثنان يكون لهما دفء، أما الوحد فكيف يدفأ؟</a:t>
            </a:r>
            <a:br>
              <a:rPr lang="en-US" dirty="0"/>
            </a:br>
            <a:r>
              <a:rPr lang="en-US" dirty="0"/>
              <a:t>(</a:t>
            </a:r>
            <a:r>
              <a:rPr lang="ar-JO" dirty="0"/>
              <a:t>4: 11</a:t>
            </a:r>
            <a:r>
              <a:rPr lang="en-US" dirty="0"/>
              <a:t>)</a:t>
            </a:r>
          </a:p>
        </p:txBody>
      </p:sp>
      <p:sp>
        <p:nvSpPr>
          <p:cNvPr id="133125" name="Rectangle 6"/>
          <p:cNvSpPr>
            <a:spLocks noGrp="1" noChangeArrowheads="1"/>
          </p:cNvSpPr>
          <p:nvPr>
            <p:ph type="title" idx="4294967295"/>
          </p:nvPr>
        </p:nvSpPr>
        <p:spPr>
          <a:xfrm>
            <a:off x="0" y="5875338"/>
            <a:ext cx="9144000" cy="830262"/>
          </a:xfrm>
        </p:spPr>
        <p:txBody>
          <a:bodyPr/>
          <a:lstStyle/>
          <a:p>
            <a:pPr algn="r" eaLnBrk="1" hangingPunct="1"/>
            <a:r>
              <a:rPr lang="ar-JO" sz="2800" b="1" dirty="0">
                <a:solidFill>
                  <a:schemeClr val="bg1"/>
                </a:solidFill>
                <a:ea typeface="ＭＳ Ｐゴシック" charset="0"/>
              </a:rPr>
              <a:t>الأصدقاء يواسون بعضهم البعض عندما يكونون ضعفاء (4:11)</a:t>
            </a:r>
            <a:endParaRPr lang="en-US" sz="4000" dirty="0">
              <a:latin typeface="Arial"/>
              <a:ea typeface="ＭＳ Ｐゴシック" charset="0"/>
              <a:cs typeface="Arial"/>
            </a:endParaRPr>
          </a:p>
        </p:txBody>
      </p:sp>
    </p:spTree>
    <p:extLst>
      <p:ext uri="{BB962C8B-B14F-4D97-AF65-F5344CB8AC3E}">
        <p14:creationId xmlns:p14="http://schemas.microsoft.com/office/powerpoint/2010/main" val="4207500471"/>
      </p:ext>
    </p:extLst>
  </p:cSld>
  <p:clrMapOvr>
    <a:overrideClrMapping bg1="lt1" tx1="dk1" bg2="lt2" tx2="dk2" accent1="accent1" accent2="accent2" accent3="accent3" accent4="accent4" accent5="accent5" accent6="accent6" hlink="hlink" folHlink="folHlink"/>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1"/>
            <a:ext cx="6820381" cy="5541560"/>
          </a:xfrm>
          <a:prstGeom prst="rect">
            <a:avLst/>
          </a:prstGeom>
        </p:spPr>
      </p:pic>
      <p:sp>
        <p:nvSpPr>
          <p:cNvPr id="63492" name="Text Box 4"/>
          <p:cNvSpPr txBox="1">
            <a:spLocks noChangeArrowheads="1"/>
          </p:cNvSpPr>
          <p:nvPr/>
        </p:nvSpPr>
        <p:spPr bwMode="auto">
          <a:xfrm>
            <a:off x="4374751" y="152400"/>
            <a:ext cx="4769249"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3pPr marL="228600" lvl="2" algn="r" defTabSz="914400" fontAlgn="base">
              <a:spcBef>
                <a:spcPct val="50000"/>
              </a:spcBef>
              <a:spcAft>
                <a:spcPct val="0"/>
              </a:spcAft>
              <a:defRPr sz="3600" b="1">
                <a:solidFill>
                  <a:srgbClr val="FFFFFF"/>
                </a:solidFill>
                <a:effectLst>
                  <a:glow rad="165100">
                    <a:schemeClr val="tx1"/>
                  </a:glow>
                </a:effectLst>
                <a:latin typeface="Arial"/>
                <a:ea typeface="ＭＳ Ｐゴシック" charset="0"/>
                <a:cs typeface="Arial"/>
              </a:defRPr>
            </a:lvl3pPr>
          </a:lstStyle>
          <a:p>
            <a:pPr lvl="2"/>
            <a:r>
              <a:rPr lang="ar-JO" dirty="0"/>
              <a:t>وإن غلب أحد على الواحد يقف مقابله الاثنان.         (4: 12أ)</a:t>
            </a:r>
          </a:p>
        </p:txBody>
      </p:sp>
      <p:sp>
        <p:nvSpPr>
          <p:cNvPr id="133125" name="Rectangle 6"/>
          <p:cNvSpPr>
            <a:spLocks noGrp="1" noChangeArrowheads="1"/>
          </p:cNvSpPr>
          <p:nvPr>
            <p:ph type="title" idx="4294967295"/>
          </p:nvPr>
        </p:nvSpPr>
        <p:spPr>
          <a:xfrm>
            <a:off x="0" y="5875338"/>
            <a:ext cx="9144000" cy="830262"/>
          </a:xfrm>
        </p:spPr>
        <p:txBody>
          <a:bodyPr/>
          <a:lstStyle/>
          <a:p>
            <a:pPr algn="r" eaLnBrk="1" hangingPunct="1"/>
            <a:r>
              <a:rPr lang="ar-JO" sz="2800" b="1" dirty="0">
                <a:solidFill>
                  <a:schemeClr val="bg1"/>
                </a:solidFill>
                <a:ea typeface="ＭＳ Ｐゴシック" charset="0"/>
              </a:rPr>
              <a:t>يحمي الأصدقاء بعضهم البعض عند تعرضهم للهجوم (4: 12)</a:t>
            </a:r>
            <a:r>
              <a:rPr lang="en-US" sz="2800" b="1" dirty="0">
                <a:solidFill>
                  <a:schemeClr val="bg1"/>
                </a:solidFill>
                <a:ea typeface="ＭＳ Ｐゴシック" charset="0"/>
              </a:rPr>
              <a:t> </a:t>
            </a:r>
            <a:endParaRPr lang="en-US" sz="4000" dirty="0">
              <a:latin typeface="Arial"/>
              <a:ea typeface="ＭＳ Ｐゴシック" charset="0"/>
              <a:cs typeface="Arial"/>
            </a:endParaRPr>
          </a:p>
        </p:txBody>
      </p:sp>
    </p:spTree>
    <p:extLst>
      <p:ext uri="{BB962C8B-B14F-4D97-AF65-F5344CB8AC3E}">
        <p14:creationId xmlns:p14="http://schemas.microsoft.com/office/powerpoint/2010/main" val="418209908"/>
      </p:ext>
    </p:extLst>
  </p:cSld>
  <p:clrMapOvr>
    <a:overrideClrMapping bg1="lt1" tx1="dk1" bg2="lt2" tx2="dk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1" cy="6858000"/>
          </a:xfrm>
          <a:prstGeom prst="rect">
            <a:avLst/>
          </a:prstGeom>
        </p:spPr>
      </p:pic>
      <p:sp>
        <p:nvSpPr>
          <p:cNvPr id="63492" name="Text Box 4"/>
          <p:cNvSpPr txBox="1">
            <a:spLocks noChangeArrowheads="1"/>
          </p:cNvSpPr>
          <p:nvPr/>
        </p:nvSpPr>
        <p:spPr bwMode="auto">
          <a:xfrm>
            <a:off x="449021" y="152400"/>
            <a:ext cx="4769249"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228600" lvl="2" algn="r" defTabSz="914400" fontAlgn="base">
              <a:spcBef>
                <a:spcPct val="50000"/>
              </a:spcBef>
              <a:spcAft>
                <a:spcPct val="0"/>
              </a:spcAft>
              <a:defRPr/>
            </a:pPr>
            <a:r>
              <a:rPr lang="ar-JO" sz="3600" b="1" dirty="0">
                <a:solidFill>
                  <a:srgbClr val="FFFFFF"/>
                </a:solidFill>
                <a:effectLst>
                  <a:glow rad="165100">
                    <a:schemeClr val="tx1"/>
                  </a:glow>
                </a:effectLst>
                <a:latin typeface="Arial"/>
                <a:ea typeface="ＭＳ Ｐゴシック" charset="0"/>
                <a:cs typeface="Arial"/>
              </a:rPr>
              <a:t>والخيط المثلوث لا ينقطع سريعاً.</a:t>
            </a:r>
            <a:br>
              <a:rPr lang="en-US" sz="3600" b="1" dirty="0">
                <a:solidFill>
                  <a:srgbClr val="FFFFFF"/>
                </a:solidFill>
                <a:effectLst>
                  <a:glow rad="165100">
                    <a:schemeClr val="tx1"/>
                  </a:glow>
                </a:effectLst>
                <a:latin typeface="Arial"/>
                <a:ea typeface="ＭＳ Ｐゴシック" charset="0"/>
                <a:cs typeface="Arial"/>
              </a:rPr>
            </a:br>
            <a:r>
              <a:rPr lang="en-US" sz="3600" b="1" dirty="0">
                <a:solidFill>
                  <a:srgbClr val="FFFFFF"/>
                </a:solidFill>
                <a:effectLst>
                  <a:glow rad="165100">
                    <a:schemeClr val="tx1"/>
                  </a:glow>
                </a:effectLst>
                <a:latin typeface="Arial"/>
                <a:ea typeface="ＭＳ Ｐゴシック" charset="0"/>
                <a:cs typeface="Arial"/>
              </a:rPr>
              <a:t>(</a:t>
            </a:r>
            <a:r>
              <a:rPr lang="ar-JO" sz="3600" b="1" dirty="0">
                <a:solidFill>
                  <a:srgbClr val="FFFFFF"/>
                </a:solidFill>
                <a:effectLst>
                  <a:glow rad="165100">
                    <a:schemeClr val="tx1"/>
                  </a:glow>
                </a:effectLst>
                <a:latin typeface="Arial"/>
                <a:ea typeface="ＭＳ Ｐゴシック" charset="0"/>
                <a:cs typeface="Arial"/>
              </a:rPr>
              <a:t>4: 12ب</a:t>
            </a:r>
            <a:r>
              <a:rPr lang="en-US" sz="3600" b="1" dirty="0">
                <a:solidFill>
                  <a:srgbClr val="FFFFFF"/>
                </a:solidFill>
                <a:effectLst>
                  <a:glow rad="165100">
                    <a:schemeClr val="tx1"/>
                  </a:glow>
                </a:effectLst>
                <a:latin typeface="Arial"/>
                <a:ea typeface="ＭＳ Ｐゴシック" charset="0"/>
                <a:cs typeface="Arial"/>
              </a:rPr>
              <a:t>)</a:t>
            </a:r>
          </a:p>
        </p:txBody>
      </p:sp>
      <p:sp>
        <p:nvSpPr>
          <p:cNvPr id="133125" name="Rectangle 6"/>
          <p:cNvSpPr>
            <a:spLocks noGrp="1" noChangeArrowheads="1"/>
          </p:cNvSpPr>
          <p:nvPr>
            <p:ph type="title" idx="4294967295"/>
          </p:nvPr>
        </p:nvSpPr>
        <p:spPr>
          <a:xfrm>
            <a:off x="1" y="5875079"/>
            <a:ext cx="9144000" cy="830521"/>
          </a:xfrm>
        </p:spPr>
        <p:txBody>
          <a:bodyPr/>
          <a:lstStyle/>
          <a:p>
            <a:pPr algn="r" eaLnBrk="1" hangingPunct="1"/>
            <a:r>
              <a:rPr lang="ar-JO" sz="2800" b="1" dirty="0">
                <a:solidFill>
                  <a:schemeClr val="bg1"/>
                </a:solidFill>
                <a:effectLst>
                  <a:glow rad="165100">
                    <a:schemeClr val="tx1"/>
                  </a:glow>
                </a:effectLst>
                <a:ea typeface="ＭＳ Ｐゴシック" charset="0"/>
              </a:rPr>
              <a:t>يحمي الأصدقاء بعضهم البعض عند تعرضهم للهجوم (4: 12) </a:t>
            </a:r>
            <a:endParaRPr lang="en-US" sz="4000" dirty="0">
              <a:effectLst>
                <a:glow rad="165100">
                  <a:schemeClr val="tx1"/>
                </a:glow>
              </a:effectLst>
              <a:ea typeface="ＭＳ Ｐゴシック" charset="0"/>
            </a:endParaRPr>
          </a:p>
        </p:txBody>
      </p:sp>
    </p:spTree>
    <p:extLst>
      <p:ext uri="{BB962C8B-B14F-4D97-AF65-F5344CB8AC3E}">
        <p14:creationId xmlns:p14="http://schemas.microsoft.com/office/powerpoint/2010/main" val="222529107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9583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49144"/>
            <a:ext cx="9144000" cy="139138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الزواج؟</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52500" y="121122"/>
            <a:ext cx="7239000" cy="5435600"/>
          </a:xfrm>
          <a:prstGeom prst="rect">
            <a:avLst/>
          </a:prstGeom>
        </p:spPr>
      </p:pic>
    </p:spTree>
    <p:extLst>
      <p:ext uri="{BB962C8B-B14F-4D97-AF65-F5344CB8AC3E}">
        <p14:creationId xmlns:p14="http://schemas.microsoft.com/office/powerpoint/2010/main" val="2118222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59860"/>
            <a:ext cx="9144000" cy="104480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الزواج؟</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503043" y="-1"/>
            <a:ext cx="4640958" cy="5695721"/>
          </a:xfrm>
          <a:prstGeom prst="rect">
            <a:avLst/>
          </a:prstGeom>
        </p:spPr>
      </p:pic>
      <p:pic>
        <p:nvPicPr>
          <p:cNvPr id="4" name="Picture 3"/>
          <p:cNvPicPr>
            <a:picLocks noChangeAspect="1"/>
          </p:cNvPicPr>
          <p:nvPr/>
        </p:nvPicPr>
        <p:blipFill>
          <a:blip r:embed="rId4"/>
          <a:stretch>
            <a:fillRect/>
          </a:stretch>
        </p:blipFill>
        <p:spPr>
          <a:xfrm>
            <a:off x="-1" y="-2"/>
            <a:ext cx="4913578" cy="5695283"/>
          </a:xfrm>
          <a:prstGeom prst="rect">
            <a:avLst/>
          </a:prstGeom>
        </p:spPr>
      </p:pic>
    </p:spTree>
    <p:extLst>
      <p:ext uri="{BB962C8B-B14F-4D97-AF65-F5344CB8AC3E}">
        <p14:creationId xmlns:p14="http://schemas.microsoft.com/office/powerpoint/2010/main" val="399027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2700"/>
            <a:ext cx="7620000" cy="6832600"/>
          </a:xfrm>
          <a:prstGeom prst="rect">
            <a:avLst/>
          </a:prstGeom>
        </p:spPr>
      </p:pic>
      <p:sp>
        <p:nvSpPr>
          <p:cNvPr id="900098" name="Rectangle 2"/>
          <p:cNvSpPr>
            <a:spLocks noGrp="1" noChangeArrowheads="1"/>
          </p:cNvSpPr>
          <p:nvPr>
            <p:ph type="ctrTitle"/>
          </p:nvPr>
        </p:nvSpPr>
        <p:spPr>
          <a:xfrm>
            <a:off x="0" y="5580048"/>
            <a:ext cx="9144000" cy="139138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الزواج؟</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3886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ar-JO" dirty="0">
                <a:latin typeface="Arial" panose="020B0604020202020204" pitchFamily="34" charset="0"/>
                <a:ea typeface="ＭＳ Ｐゴシック" charset="-128"/>
                <a:cs typeface="Arial" panose="020B0604020202020204" pitchFamily="34" charset="0"/>
              </a:rPr>
              <a:t>الزواج</a:t>
            </a:r>
            <a:br>
              <a:rPr lang="en-US" dirty="0">
                <a:latin typeface="Arial" panose="020B0604020202020204" pitchFamily="34" charset="0"/>
                <a:ea typeface="ＭＳ Ｐゴシック" charset="-128"/>
                <a:cs typeface="Arial" panose="020B0604020202020204" pitchFamily="34" charset="0"/>
              </a:rPr>
            </a:br>
            <a:r>
              <a:rPr lang="ar-JO" dirty="0">
                <a:latin typeface="Arial" panose="020B0604020202020204" pitchFamily="34" charset="0"/>
                <a:ea typeface="ＭＳ Ｐゴシック" charset="-128"/>
                <a:cs typeface="Arial" panose="020B0604020202020204" pitchFamily="34" charset="0"/>
              </a:rPr>
              <a:t>30 كانون أول 1983</a:t>
            </a:r>
            <a:endParaRPr lang="en-US"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87263207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07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8483"/>
            <a:ext cx="5311282" cy="174456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كيرت وكارا</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12 أيلول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48671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0997"/>
            <a:ext cx="9144001" cy="638701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روبن ويليامز</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9421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5700" y="0"/>
            <a:ext cx="6816893"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روبن ويليامز</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3005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Robin Williams</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64197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Robin Williams</a:t>
            </a:r>
          </a:p>
        </p:txBody>
      </p:sp>
      <p:pic>
        <p:nvPicPr>
          <p:cNvPr id="5" name="Picture 4"/>
          <p:cNvPicPr>
            <a:picLocks noChangeAspect="1"/>
          </p:cNvPicPr>
          <p:nvPr/>
        </p:nvPicPr>
        <p:blipFill>
          <a:blip r:embed="rId3"/>
          <a:stretch>
            <a:fillRect/>
          </a:stretch>
        </p:blipFill>
        <p:spPr>
          <a:xfrm>
            <a:off x="-637823" y="0"/>
            <a:ext cx="8218676" cy="6371892"/>
          </a:xfrm>
          <a:prstGeom prst="rect">
            <a:avLst/>
          </a:prstGeom>
        </p:spPr>
      </p:pic>
      <p:pic>
        <p:nvPicPr>
          <p:cNvPr id="6" name="Picture 5"/>
          <p:cNvPicPr>
            <a:picLocks noChangeAspect="1"/>
          </p:cNvPicPr>
          <p:nvPr/>
        </p:nvPicPr>
        <p:blipFill>
          <a:blip r:embed="rId4"/>
          <a:stretch>
            <a:fillRect/>
          </a:stretch>
        </p:blipFill>
        <p:spPr>
          <a:xfrm>
            <a:off x="426744" y="3311525"/>
            <a:ext cx="5599355" cy="6858000"/>
          </a:xfrm>
          <a:prstGeom prst="rect">
            <a:avLst/>
          </a:prstGeom>
        </p:spPr>
      </p:pic>
      <p:pic>
        <p:nvPicPr>
          <p:cNvPr id="3" name="Picture 2"/>
          <p:cNvPicPr>
            <a:picLocks noChangeAspect="1"/>
          </p:cNvPicPr>
          <p:nvPr/>
        </p:nvPicPr>
        <p:blipFill>
          <a:blip r:embed="rId5"/>
          <a:stretch>
            <a:fillRect/>
          </a:stretch>
        </p:blipFill>
        <p:spPr>
          <a:xfrm>
            <a:off x="3563349" y="0"/>
            <a:ext cx="5580651" cy="6858000"/>
          </a:xfrm>
          <a:prstGeom prst="rect">
            <a:avLst/>
          </a:prstGeom>
        </p:spPr>
      </p:pic>
    </p:spTree>
    <p:extLst>
      <p:ext uri="{BB962C8B-B14F-4D97-AF65-F5344CB8AC3E}">
        <p14:creationId xmlns:p14="http://schemas.microsoft.com/office/powerpoint/2010/main" val="2213270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1" cy="6858000"/>
          </a:xfrm>
          <a:prstGeom prst="rect">
            <a:avLst/>
          </a:prstGeom>
        </p:spPr>
      </p:pic>
      <p:sp>
        <p:nvSpPr>
          <p:cNvPr id="133125" name="Rectangle 6"/>
          <p:cNvSpPr>
            <a:spLocks noGrp="1" noChangeArrowheads="1"/>
          </p:cNvSpPr>
          <p:nvPr>
            <p:ph type="title" idx="4294967295"/>
          </p:nvPr>
        </p:nvSpPr>
        <p:spPr>
          <a:xfrm>
            <a:off x="1" y="5875079"/>
            <a:ext cx="9144000" cy="830521"/>
          </a:xfrm>
        </p:spPr>
        <p:txBody>
          <a:bodyPr/>
          <a:lstStyle/>
          <a:p>
            <a:pPr algn="r" eaLnBrk="1" hangingPunct="1"/>
            <a:r>
              <a:rPr lang="ar-JO" sz="2800" b="1" dirty="0">
                <a:solidFill>
                  <a:schemeClr val="bg1"/>
                </a:solidFill>
                <a:effectLst>
                  <a:glow rad="165100">
                    <a:schemeClr val="tx1"/>
                  </a:glow>
                </a:effectLst>
                <a:ea typeface="ＭＳ Ｐゴシック" charset="0"/>
              </a:rPr>
              <a:t>يحمي الأصدقاء بعضهم البعض عند تعرضهم للهجوم (4: 12) </a:t>
            </a:r>
            <a:endParaRPr lang="en-US" sz="4000" dirty="0">
              <a:effectLst>
                <a:glow rad="165100">
                  <a:schemeClr val="tx1"/>
                </a:glow>
              </a:effectLst>
              <a:ea typeface="ＭＳ Ｐゴシック" charset="0"/>
            </a:endParaRPr>
          </a:p>
        </p:txBody>
      </p:sp>
      <p:pic>
        <p:nvPicPr>
          <p:cNvPr id="5" name="Picture 4"/>
          <p:cNvPicPr>
            <a:picLocks noChangeAspect="1"/>
          </p:cNvPicPr>
          <p:nvPr/>
        </p:nvPicPr>
        <p:blipFill>
          <a:blip r:embed="rId4"/>
          <a:stretch>
            <a:fillRect/>
          </a:stretch>
        </p:blipFill>
        <p:spPr>
          <a:xfrm>
            <a:off x="1" y="1311288"/>
            <a:ext cx="9144000" cy="4873752"/>
          </a:xfrm>
          <a:prstGeom prst="rect">
            <a:avLst/>
          </a:prstGeom>
        </p:spPr>
      </p:pic>
      <p:sp>
        <p:nvSpPr>
          <p:cNvPr id="63492" name="Text Box 4"/>
          <p:cNvSpPr txBox="1">
            <a:spLocks noChangeArrowheads="1"/>
          </p:cNvSpPr>
          <p:nvPr/>
        </p:nvSpPr>
        <p:spPr bwMode="auto">
          <a:xfrm>
            <a:off x="449021" y="152400"/>
            <a:ext cx="4769249"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228600" marR="0" lvl="2"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والخيط المثلوث لا ينقطع سريعاً.</a:t>
            </a:r>
            <a:br>
              <a:rPr kumimoji="0" lang="en-US" sz="3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a:t>
            </a: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 12ب</a:t>
            </a:r>
            <a:r>
              <a:rPr kumimoji="0" lang="en-US" sz="3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a:t>
            </a:r>
          </a:p>
        </p:txBody>
      </p:sp>
    </p:spTree>
    <p:extLst>
      <p:ext uri="{BB962C8B-B14F-4D97-AF65-F5344CB8AC3E}">
        <p14:creationId xmlns:p14="http://schemas.microsoft.com/office/powerpoint/2010/main" val="35577819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877" y="552889"/>
            <a:ext cx="9233479" cy="5121089"/>
          </a:xfrm>
          <a:prstGeom prst="rect">
            <a:avLst/>
          </a:prstGeom>
        </p:spPr>
      </p:pic>
      <p:sp>
        <p:nvSpPr>
          <p:cNvPr id="900098" name="Rectangle 2"/>
          <p:cNvSpPr>
            <a:spLocks noGrp="1" noChangeArrowheads="1"/>
          </p:cNvSpPr>
          <p:nvPr>
            <p:ph type="ctrTitle"/>
          </p:nvPr>
        </p:nvSpPr>
        <p:spPr>
          <a:xfrm>
            <a:off x="0" y="419431"/>
            <a:ext cx="9180602" cy="798576"/>
          </a:xfrm>
          <a:solidFill>
            <a:srgbClr val="000090"/>
          </a:solidFill>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ساعات العنل في 1990 و2012 في دول منظمة التعاون الإقتصادي والتنمية</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7725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867083" cy="6858000"/>
          </a:xfrm>
          <a:prstGeom prst="rect">
            <a:avLst/>
          </a:prstGeom>
        </p:spPr>
      </p:pic>
      <p:sp>
        <p:nvSpPr>
          <p:cNvPr id="900098" name="Rectangle 2"/>
          <p:cNvSpPr>
            <a:spLocks noGrp="1" noChangeArrowheads="1"/>
          </p:cNvSpPr>
          <p:nvPr>
            <p:ph type="ctrTitle"/>
          </p:nvPr>
        </p:nvSpPr>
        <p:spPr>
          <a:xfrm>
            <a:off x="4508500" y="0"/>
            <a:ext cx="4635499" cy="3540125"/>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المومين</a:t>
            </a:r>
            <a:endParaRPr lang="en-US" sz="7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5420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قهوة المومين، اليابان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08000" y="571500"/>
            <a:ext cx="8128000" cy="4572000"/>
          </a:xfrm>
          <a:prstGeom prst="rect">
            <a:avLst/>
          </a:prstGeom>
        </p:spPr>
      </p:pic>
    </p:spTree>
    <p:extLst>
      <p:ext uri="{BB962C8B-B14F-4D97-AF65-F5344CB8AC3E}">
        <p14:creationId xmlns:p14="http://schemas.microsoft.com/office/powerpoint/2010/main" val="3739460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غالباً يعمل مدمنو العمل لوحدهم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614" y="0"/>
            <a:ext cx="9172614" cy="4687408"/>
          </a:xfrm>
          <a:prstGeom prst="rect">
            <a:avLst/>
          </a:prstGeom>
        </p:spPr>
      </p:pic>
    </p:spTree>
    <p:extLst>
      <p:ext uri="{BB962C8B-B14F-4D97-AF65-F5344CB8AC3E}">
        <p14:creationId xmlns:p14="http://schemas.microsoft.com/office/powerpoint/2010/main" val="1683681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817A709-4FB5-8F8A-AF7B-0947814D846D}"/>
              </a:ext>
            </a:extLst>
          </p:cNvPr>
          <p:cNvGrpSpPr/>
          <p:nvPr/>
        </p:nvGrpSpPr>
        <p:grpSpPr>
          <a:xfrm>
            <a:off x="-2" y="1"/>
            <a:ext cx="4584831" cy="3408840"/>
            <a:chOff x="-2" y="1"/>
            <a:chExt cx="4584831" cy="340884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معزّين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15">
            <a:extLst>
              <a:ext uri="{FF2B5EF4-FFF2-40B4-BE49-F238E27FC236}">
                <a16:creationId xmlns:a16="http://schemas.microsoft.com/office/drawing/2014/main" id="{0C497989-993D-75B0-3014-CB1766B24912}"/>
              </a:ext>
            </a:extLst>
          </p:cNvPr>
          <p:cNvGrpSpPr/>
          <p:nvPr/>
        </p:nvGrpSpPr>
        <p:grpSpPr>
          <a:xfrm>
            <a:off x="4584829" y="0"/>
            <a:ext cx="4559171" cy="3466069"/>
            <a:chOff x="4584829" y="0"/>
            <a:chExt cx="4559171" cy="3466069"/>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راحة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مستفيدين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p:cNvGrpSpPr/>
          <p:nvPr/>
        </p:nvGrpSpPr>
        <p:grpSpPr>
          <a:xfrm>
            <a:off x="4559171" y="3429000"/>
            <a:ext cx="4584830" cy="3429000"/>
            <a:chOff x="4559171" y="3429000"/>
            <a:chExt cx="4584830" cy="3429000"/>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1" y="3429000"/>
              <a:ext cx="4572000" cy="3429000"/>
            </a:xfrm>
            <a:prstGeom prst="rect">
              <a:avLst/>
            </a:prstGeom>
          </p:spPr>
        </p:pic>
        <p:sp>
          <p:nvSpPr>
            <p:cNvPr id="6" name="Rectangle 2"/>
            <p:cNvSpPr txBox="1">
              <a:spLocks noChangeArrowheads="1"/>
            </p:cNvSpPr>
            <p:nvPr/>
          </p:nvSpPr>
          <p:spPr bwMode="auto">
            <a:xfrm>
              <a:off x="4559171" y="4810381"/>
              <a:ext cx="4559171" cy="20476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أصدقاء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2" name="Group 1"/>
          <p:cNvGrpSpPr/>
          <p:nvPr/>
        </p:nvGrpSpPr>
        <p:grpSpPr>
          <a:xfrm>
            <a:off x="2206615" y="1943803"/>
            <a:ext cx="4130999" cy="3388013"/>
            <a:chOff x="1975692" y="5500076"/>
            <a:chExt cx="4605668" cy="3470481"/>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75692" y="5541557"/>
              <a:ext cx="4605668" cy="3429000"/>
            </a:xfrm>
            <a:prstGeom prst="rect">
              <a:avLst/>
            </a:prstGeom>
            <a:ln w="57150" cmpd="sng">
              <a:solidFill>
                <a:schemeClr val="tx1"/>
              </a:solidFill>
            </a:ln>
          </p:spPr>
        </p:pic>
        <p:sp>
          <p:nvSpPr>
            <p:cNvPr id="7" name="Rectangle 2"/>
            <p:cNvSpPr txBox="1">
              <a:spLocks noChangeArrowheads="1"/>
            </p:cNvSpPr>
            <p:nvPr/>
          </p:nvSpPr>
          <p:spPr bwMode="auto">
            <a:xfrm>
              <a:off x="2000516" y="5500076"/>
              <a:ext cx="4559171" cy="3428999"/>
            </a:xfrm>
            <a:prstGeom prst="rect">
              <a:avLst/>
            </a:prstGeom>
            <a:noFill/>
            <a:ln w="57150" cmpd="sng">
              <a:solidFill>
                <a:srgbClr val="000000"/>
              </a:solid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أتباع</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ea typeface="ＭＳ Ｐゴシック" charset="0"/>
                <a:cs typeface="Arial" panose="020B0604020202020204" pitchFamily="34" charset="0"/>
              </a:rPr>
              <a:t>مشاكل مدمني العمل</a:t>
            </a:r>
            <a:endParaRPr lang="en-US" sz="3200" b="1"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28226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61" y="-30106"/>
            <a:ext cx="9169661" cy="688810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نادراً ما يكون لمدمني العمل أتباع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5733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2960"/>
            <a:ext cx="9144000" cy="51450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81"/>
            <a:ext cx="9144000" cy="1711780"/>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ولد فقير وحكيم خير من ملك شيخ جاهل، الذي لا يعرف أن يحذر بعد (4: 13)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738509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"Scripture" (Eccl.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descr="Screen Shot 2014-08-17 at 11.10.0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7487093" cy="6858000"/>
          </a:xfrm>
          <a:prstGeom prst="rect">
            <a:avLst/>
          </a:prstGeom>
        </p:spPr>
      </p:pic>
      <p:pic>
        <p:nvPicPr>
          <p:cNvPr id="3" name="Picture 2"/>
          <p:cNvPicPr>
            <a:picLocks noChangeAspect="1"/>
          </p:cNvPicPr>
          <p:nvPr/>
        </p:nvPicPr>
        <p:blipFill>
          <a:blip r:embed="rId4"/>
          <a:stretch>
            <a:fillRect/>
          </a:stretch>
        </p:blipFill>
        <p:spPr>
          <a:xfrm>
            <a:off x="4169719" y="2924175"/>
            <a:ext cx="2286000" cy="35433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4738509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502656" y="-37304"/>
            <a:ext cx="5195118" cy="6946615"/>
          </a:xfrm>
          <a:prstGeom prst="rect">
            <a:avLst/>
          </a:prstGeom>
        </p:spPr>
      </p:pic>
      <p:sp>
        <p:nvSpPr>
          <p:cNvPr id="900098" name="Rectangle 2"/>
          <p:cNvSpPr>
            <a:spLocks noGrp="1" noChangeArrowheads="1"/>
          </p:cNvSpPr>
          <p:nvPr>
            <p:ph type="ctrTitle"/>
          </p:nvPr>
        </p:nvSpPr>
        <p:spPr>
          <a:xfrm>
            <a:off x="1" y="-24476"/>
            <a:ext cx="4721138" cy="6882476"/>
          </a:xfrm>
          <a:solidFill>
            <a:schemeClr val="tx1"/>
          </a:solidFill>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لأنه من السجن خرج إلى الملك، والمولود ملكاً قد يفتقر. رأيت كل الأحياء السائرين تحت الشمس مع الولد الثاني الذي يقوم عوضاً عنه. لا نهاية لكل الشعب، لكل الذين كان أمامهم. أيضا المتأخرون لا يفرحون به. فهذا أيضا باطل وقبض الريح.</a:t>
            </a:r>
            <a:b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(4: 14-16)</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0284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921185" cy="6921185"/>
          </a:xfrm>
          <a:prstGeom prst="rect">
            <a:avLst/>
          </a:prstGeom>
        </p:spPr>
      </p:pic>
      <p:sp>
        <p:nvSpPr>
          <p:cNvPr id="900098" name="Rectangle 2"/>
          <p:cNvSpPr>
            <a:spLocks noGrp="1" noChangeArrowheads="1"/>
          </p:cNvSpPr>
          <p:nvPr>
            <p:ph type="ctrTitle"/>
          </p:nvPr>
        </p:nvSpPr>
        <p:spPr>
          <a:xfrm>
            <a:off x="1602932" y="2831690"/>
            <a:ext cx="7541068" cy="390883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تجنب</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إدمان العمل؟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70406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817A709-4FB5-8F8A-AF7B-0947814D846D}"/>
              </a:ext>
            </a:extLst>
          </p:cNvPr>
          <p:cNvGrpSpPr/>
          <p:nvPr/>
        </p:nvGrpSpPr>
        <p:grpSpPr>
          <a:xfrm>
            <a:off x="-2" y="-44968"/>
            <a:ext cx="4584831" cy="3453809"/>
            <a:chOff x="-2" y="-44968"/>
            <a:chExt cx="4584831" cy="3453809"/>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sp>
          <p:nvSpPr>
            <p:cNvPr id="3" name="Rectangle 2"/>
            <p:cNvSpPr txBox="1">
              <a:spLocks noChangeArrowheads="1"/>
            </p:cNvSpPr>
            <p:nvPr/>
          </p:nvSpPr>
          <p:spPr bwMode="auto">
            <a:xfrm>
              <a:off x="12829" y="-44968"/>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معزّين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15">
            <a:extLst>
              <a:ext uri="{FF2B5EF4-FFF2-40B4-BE49-F238E27FC236}">
                <a16:creationId xmlns:a16="http://schemas.microsoft.com/office/drawing/2014/main" id="{0C497989-993D-75B0-3014-CB1766B24912}"/>
              </a:ext>
            </a:extLst>
          </p:cNvPr>
          <p:cNvGrpSpPr/>
          <p:nvPr/>
        </p:nvGrpSpPr>
        <p:grpSpPr>
          <a:xfrm>
            <a:off x="4584829" y="-44969"/>
            <a:ext cx="4559171" cy="3511038"/>
            <a:chOff x="4584829" y="-44969"/>
            <a:chExt cx="4559171" cy="3511038"/>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4" name="Rectangle 2"/>
            <p:cNvSpPr txBox="1">
              <a:spLocks noChangeArrowheads="1"/>
            </p:cNvSpPr>
            <p:nvPr/>
          </p:nvSpPr>
          <p:spPr bwMode="auto">
            <a:xfrm>
              <a:off x="4584829" y="-44969"/>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راحة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مستفيدين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p:cNvGrpSpPr/>
          <p:nvPr/>
        </p:nvGrpSpPr>
        <p:grpSpPr>
          <a:xfrm>
            <a:off x="4559171" y="3429000"/>
            <a:ext cx="4584830" cy="3429000"/>
            <a:chOff x="4559171" y="3429000"/>
            <a:chExt cx="4584830" cy="3429000"/>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1" y="3429000"/>
              <a:ext cx="4572000" cy="3429000"/>
            </a:xfrm>
            <a:prstGeom prst="rect">
              <a:avLst/>
            </a:prstGeom>
          </p:spPr>
        </p:pic>
        <p:sp>
          <p:nvSpPr>
            <p:cNvPr id="6" name="Rectangle 2"/>
            <p:cNvSpPr txBox="1">
              <a:spLocks noChangeArrowheads="1"/>
            </p:cNvSpPr>
            <p:nvPr/>
          </p:nvSpPr>
          <p:spPr bwMode="auto">
            <a:xfrm>
              <a:off x="4559171" y="4810381"/>
              <a:ext cx="4559171" cy="20476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أصدقاء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2" name="Group 1"/>
          <p:cNvGrpSpPr/>
          <p:nvPr/>
        </p:nvGrpSpPr>
        <p:grpSpPr>
          <a:xfrm>
            <a:off x="2206615" y="1943803"/>
            <a:ext cx="4130999" cy="3388013"/>
            <a:chOff x="1975692" y="5500076"/>
            <a:chExt cx="4605668" cy="3470481"/>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75692" y="5541557"/>
              <a:ext cx="4605668" cy="3429000"/>
            </a:xfrm>
            <a:prstGeom prst="rect">
              <a:avLst/>
            </a:prstGeom>
            <a:ln w="57150" cmpd="sng">
              <a:solidFill>
                <a:schemeClr val="tx1"/>
              </a:solidFill>
            </a:ln>
          </p:spPr>
        </p:pic>
        <p:sp>
          <p:nvSpPr>
            <p:cNvPr id="7" name="Rectangle 2"/>
            <p:cNvSpPr txBox="1">
              <a:spLocks noChangeArrowheads="1"/>
            </p:cNvSpPr>
            <p:nvPr/>
          </p:nvSpPr>
          <p:spPr bwMode="auto">
            <a:xfrm>
              <a:off x="2000516" y="5500076"/>
              <a:ext cx="4559171" cy="3428999"/>
            </a:xfrm>
            <a:prstGeom prst="rect">
              <a:avLst/>
            </a:prstGeom>
            <a:noFill/>
            <a:ln w="57150" cmpd="sng">
              <a:solidFill>
                <a:srgbClr val="000000"/>
              </a:solid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أتباع</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ea typeface="ＭＳ Ｐゴシック" charset="0"/>
                <a:cs typeface="Arial" panose="020B0604020202020204" pitchFamily="34" charset="0"/>
              </a:rPr>
              <a:t>مشاكل مدمني العمل</a:t>
            </a:r>
            <a:endParaRPr lang="en-US" sz="3200" b="1"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92469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1484313"/>
            <a:ext cx="9136062" cy="493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724"/>
            <a:ext cx="9144000" cy="129540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هناك الكثير للقيام به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7977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Arial" panose="020B0604020202020204" pitchFamily="34" charset="0"/>
              </a:rPr>
              <a:t>الفكرة الرئيسية في الجامعة 4</a:t>
            </a:r>
            <a:endParaRPr lang="en-US" sz="4800" dirty="0">
              <a:effectLst>
                <a:glow rad="127000">
                  <a:schemeClr val="tx1"/>
                </a:glow>
              </a:effectLst>
              <a:ea typeface="ＭＳ Ｐゴシック" charset="0"/>
              <a:cs typeface="Arial" panose="020B0604020202020204" pitchFamily="34" charset="0"/>
            </a:endParaRPr>
          </a:p>
        </p:txBody>
      </p:sp>
      <p:sp>
        <p:nvSpPr>
          <p:cNvPr id="4" name="Rectangle 2"/>
          <p:cNvSpPr txBox="1">
            <a:spLocks noChangeArrowheads="1"/>
          </p:cNvSpPr>
          <p:nvPr/>
        </p:nvSpPr>
        <p:spPr bwMode="auto">
          <a:xfrm>
            <a:off x="0" y="0"/>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اعمل </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لا تصبح مدمناً على العمل</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095500" y="2032000"/>
            <a:ext cx="4953000" cy="2794000"/>
          </a:xfrm>
          <a:prstGeom prst="rect">
            <a:avLst/>
          </a:prstGeom>
        </p:spPr>
      </p:pic>
    </p:spTree>
    <p:extLst>
      <p:ext uri="{BB962C8B-B14F-4D97-AF65-F5344CB8AC3E}">
        <p14:creationId xmlns:p14="http://schemas.microsoft.com/office/powerpoint/2010/main" val="2370534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817A709-4FB5-8F8A-AF7B-0947814D846D}"/>
              </a:ext>
            </a:extLst>
          </p:cNvPr>
          <p:cNvGrpSpPr/>
          <p:nvPr/>
        </p:nvGrpSpPr>
        <p:grpSpPr>
          <a:xfrm>
            <a:off x="-2" y="1"/>
            <a:ext cx="4584831" cy="3408840"/>
            <a:chOff x="-2" y="1"/>
            <a:chExt cx="4584831" cy="340884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معزّين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15">
            <a:extLst>
              <a:ext uri="{FF2B5EF4-FFF2-40B4-BE49-F238E27FC236}">
                <a16:creationId xmlns:a16="http://schemas.microsoft.com/office/drawing/2014/main" id="{0C497989-993D-75B0-3014-CB1766B24912}"/>
              </a:ext>
            </a:extLst>
          </p:cNvPr>
          <p:cNvGrpSpPr/>
          <p:nvPr/>
        </p:nvGrpSpPr>
        <p:grpSpPr>
          <a:xfrm>
            <a:off x="4584829" y="0"/>
            <a:ext cx="4559171" cy="3466069"/>
            <a:chOff x="4584829" y="0"/>
            <a:chExt cx="4559171" cy="3466069"/>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راحة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مستفيدين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p:cNvGrpSpPr/>
          <p:nvPr/>
        </p:nvGrpSpPr>
        <p:grpSpPr>
          <a:xfrm>
            <a:off x="4559171" y="3429000"/>
            <a:ext cx="4584830" cy="3429000"/>
            <a:chOff x="4559171" y="3429000"/>
            <a:chExt cx="4584830" cy="3429000"/>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1" y="3429000"/>
              <a:ext cx="4572000" cy="3429000"/>
            </a:xfrm>
            <a:prstGeom prst="rect">
              <a:avLst/>
            </a:prstGeom>
          </p:spPr>
        </p:pic>
        <p:sp>
          <p:nvSpPr>
            <p:cNvPr id="6" name="Rectangle 2"/>
            <p:cNvSpPr txBox="1">
              <a:spLocks noChangeArrowheads="1"/>
            </p:cNvSpPr>
            <p:nvPr/>
          </p:nvSpPr>
          <p:spPr bwMode="auto">
            <a:xfrm>
              <a:off x="4559171" y="4810381"/>
              <a:ext cx="4559171" cy="20476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أصدقاء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2" name="Group 1"/>
          <p:cNvGrpSpPr/>
          <p:nvPr/>
        </p:nvGrpSpPr>
        <p:grpSpPr>
          <a:xfrm>
            <a:off x="2206615" y="1943803"/>
            <a:ext cx="4130999" cy="3388013"/>
            <a:chOff x="1975692" y="5500076"/>
            <a:chExt cx="4605668" cy="3470481"/>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75692" y="5541557"/>
              <a:ext cx="4605668" cy="3429000"/>
            </a:xfrm>
            <a:prstGeom prst="rect">
              <a:avLst/>
            </a:prstGeom>
            <a:ln w="57150" cmpd="sng">
              <a:solidFill>
                <a:schemeClr val="tx1"/>
              </a:solidFill>
            </a:ln>
          </p:spPr>
        </p:pic>
        <p:sp>
          <p:nvSpPr>
            <p:cNvPr id="7" name="Rectangle 2"/>
            <p:cNvSpPr txBox="1">
              <a:spLocks noChangeArrowheads="1"/>
            </p:cNvSpPr>
            <p:nvPr/>
          </p:nvSpPr>
          <p:spPr bwMode="auto">
            <a:xfrm>
              <a:off x="2000516" y="5500076"/>
              <a:ext cx="4559171" cy="3428999"/>
            </a:xfrm>
            <a:prstGeom prst="rect">
              <a:avLst/>
            </a:prstGeom>
            <a:noFill/>
            <a:ln w="57150" cmpd="sng">
              <a:solidFill>
                <a:srgbClr val="000000"/>
              </a:solid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أتباع</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ea typeface="ＭＳ Ｐゴシック" charset="0"/>
                <a:cs typeface="Arial" panose="020B0604020202020204" pitchFamily="34" charset="0"/>
              </a:rPr>
              <a:t>مشاكل مدمني العمل</a:t>
            </a:r>
            <a:endParaRPr lang="en-US" sz="3200" b="1"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80634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82255272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300" rtl="1" eaLnBrk="1" hangingPunct="1">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2763"/>
            <a:ext cx="9144000" cy="142776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العمل في كوريا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4326"/>
            <a:ext cx="9144000" cy="5143500"/>
          </a:xfrm>
          <a:prstGeom prst="rect">
            <a:avLst/>
          </a:prstGeom>
        </p:spPr>
      </p:pic>
    </p:spTree>
    <p:extLst>
      <p:ext uri="{BB962C8B-B14F-4D97-AF65-F5344CB8AC3E}">
        <p14:creationId xmlns:p14="http://schemas.microsoft.com/office/powerpoint/2010/main" val="2106180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08275"/>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Hello, my name is Workaholic</a:t>
            </a:r>
          </a:p>
        </p:txBody>
      </p:sp>
      <p:pic>
        <p:nvPicPr>
          <p:cNvPr id="2" name="Picture 1"/>
          <p:cNvPicPr>
            <a:picLocks noChangeAspect="1"/>
          </p:cNvPicPr>
          <p:nvPr/>
        </p:nvPicPr>
        <p:blipFill>
          <a:blip r:embed="rId3"/>
          <a:stretch>
            <a:fillRect/>
          </a:stretch>
        </p:blipFill>
        <p:spPr>
          <a:xfrm rot="20951651">
            <a:off x="542581" y="811531"/>
            <a:ext cx="8031380" cy="5177022"/>
          </a:xfrm>
          <a:prstGeom prst="rect">
            <a:avLst/>
          </a:prstGeom>
        </p:spPr>
      </p:pic>
    </p:spTree>
    <p:extLst>
      <p:ext uri="{BB962C8B-B14F-4D97-AF65-F5344CB8AC3E}">
        <p14:creationId xmlns:p14="http://schemas.microsoft.com/office/powerpoint/2010/main" val="1424558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5845"/>
            <a:ext cx="9178583" cy="664354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حسناً، أنا أستمتع بعملي – ولكن سيكون من الأفضل أن أستمتع به بعدد ساعات أقل كل أسبوع.</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0489439"/>
      </p:ext>
    </p:extLst>
  </p:cSld>
  <p:clrMapOvr>
    <a:masterClrMapping/>
  </p:clrMapOvr>
</p:sld>
</file>

<file path=ppt/theme/theme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1448</TotalTime>
  <Words>1991</Words>
  <Application>Microsoft Macintosh PowerPoint</Application>
  <PresentationFormat>On-screen Show (4:3)</PresentationFormat>
  <Paragraphs>266</Paragraphs>
  <Slides>63</Slides>
  <Notes>62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63</vt:i4>
      </vt:variant>
    </vt:vector>
  </HeadingPairs>
  <TitlesOfParts>
    <vt:vector size="73" baseType="lpstr">
      <vt:lpstr>ＭＳ Ｐゴシック</vt:lpstr>
      <vt:lpstr>Arial</vt:lpstr>
      <vt:lpstr>Calibri</vt:lpstr>
      <vt:lpstr>Comic Sans MS</vt:lpstr>
      <vt:lpstr>Times New Roman</vt:lpstr>
      <vt:lpstr>Wingdings</vt:lpstr>
      <vt:lpstr>46_Blank Presentation</vt:lpstr>
      <vt:lpstr>Expedition</vt:lpstr>
      <vt:lpstr>Orbit</vt:lpstr>
      <vt:lpstr>2_Blank Presentation</vt:lpstr>
      <vt:lpstr>مشاكل مدمني العمل</vt:lpstr>
      <vt:lpstr>العمل</vt:lpstr>
      <vt:lpstr>العمل في كوريا</vt:lpstr>
      <vt:lpstr>Balance</vt:lpstr>
      <vt:lpstr>ساعات العنل في 1990 و2012 في دول منظمة التعاون الإقتصادي والتنمية</vt:lpstr>
      <vt:lpstr>هناك الكثير للقيام به</vt:lpstr>
      <vt:lpstr>العمل في كوريا</vt:lpstr>
      <vt:lpstr>Hello, my name is Workaholic</vt:lpstr>
      <vt:lpstr>حسناً، أنا أستمتع بعملي – ولكن سيكون من الأفضل أن أستمتع به بعدد ساعات أقل كل أسبوع.</vt:lpstr>
      <vt:lpstr>متوسط ساعات العمل السنوية</vt:lpstr>
      <vt:lpstr>لمَ يجب تجنب  أن تكون من  مدمني العمل؟</vt:lpstr>
      <vt:lpstr>كن متعمداً أن تعيش كما لو أن الحياة زائلة بما يشمل العمل، الصحة والشباب</vt:lpstr>
      <vt:lpstr>الجامعة</vt:lpstr>
      <vt:lpstr>لعنات              مدمن العمل      الوحيد    إيرفينغ ل. جنسين—</vt:lpstr>
      <vt:lpstr>مشاكل      مدمني العمل</vt:lpstr>
      <vt:lpstr>مشاكل مدمني العمل</vt:lpstr>
      <vt:lpstr>من يحتاج إلى تعزية؟</vt:lpstr>
      <vt:lpstr>عَزُّوه</vt:lpstr>
      <vt:lpstr>فغبطت أنا الأموات الذين قد ماتوا منذ زمان أكثر من الأحياء الذين هم عائشون بعد. وخير من كليهما الذي لم يولد بعد، الذي لم ير العمل الرديء الذي عمل تحت الشمس (4: 2-3)</vt:lpstr>
      <vt:lpstr>مشاكل مدمني العمل</vt:lpstr>
      <vt:lpstr>Title</vt:lpstr>
      <vt:lpstr>ورأيت كل التعب وكل فلاح عمل أنه حسد الإنسان من قريبه. وهذا أيضاً باطل وقبض الريح. (4: 4)</vt:lpstr>
      <vt:lpstr>الكسلان يأكل لحمه وهو طاوٍ يديه. (4: 5)</vt:lpstr>
      <vt:lpstr>حفنة راحة خير من حفنتي تعب وقبض الريح. (4: 6)</vt:lpstr>
      <vt:lpstr>العلاقة بين ساعات العمل والإنتاجية                                (بلدان منظمة التعاون الاقتصادي والتنمية، 1990-2012)</vt:lpstr>
      <vt:lpstr>العاملون السنغافوريون</vt:lpstr>
      <vt:lpstr>المنافس القهري لا يحصل على راحة حقيقية أبداً</vt:lpstr>
      <vt:lpstr>مشاكل مدمني العمل</vt:lpstr>
      <vt:lpstr>يوجد واحد ولا ثاني له، وليس له ابن ولا أخ، ولا نهاية لكل تعبه. (4: 7-8أ)</vt:lpstr>
      <vt:lpstr>ولا تشبع عينه من الغنى. (4: 8ب)</vt:lpstr>
      <vt:lpstr>فلمن أتعب أنا وأحرم نفسي الخير؟ هذا أيضا باطل وأمر رديء هو. (4: 8ت)</vt:lpstr>
      <vt:lpstr>مشاكل مدمني العمل</vt:lpstr>
      <vt:lpstr>إدمان العمل =  الوحدة</vt:lpstr>
      <vt:lpstr>هل يتكلم هذا العدد عن الزواج؟</vt:lpstr>
      <vt:lpstr>ينجز الأصدقاء أكثر من اثنين من مدمني العمل المستقلين (4:9)</vt:lpstr>
      <vt:lpstr>الأصدقاء يساعدون بعضهم البعض عندما يكونون ضعفاء (4:10)</vt:lpstr>
      <vt:lpstr>الأصدقاء يواسون بعضهم البعض عندما يكونون ضعفاء (4:11)</vt:lpstr>
      <vt:lpstr>يحمي الأصدقاء بعضهم البعض عند تعرضهم للهجوم (4: 12) </vt:lpstr>
      <vt:lpstr>يحمي الأصدقاء بعضهم البعض عند تعرضهم للهجوم (4: 12) </vt:lpstr>
      <vt:lpstr>الزواج؟</vt:lpstr>
      <vt:lpstr>الزواج؟</vt:lpstr>
      <vt:lpstr>الزواج؟</vt:lpstr>
      <vt:lpstr>الزواج 30 كانون أول 1983</vt:lpstr>
      <vt:lpstr>كيرت وكارا 12 أيلول</vt:lpstr>
      <vt:lpstr>روبن ويليامز</vt:lpstr>
      <vt:lpstr>روبن ويليامز</vt:lpstr>
      <vt:lpstr>Robin Williams</vt:lpstr>
      <vt:lpstr>Robin Williams</vt:lpstr>
      <vt:lpstr>يحمي الأصدقاء بعضهم البعض عند تعرضهم للهجوم (4: 12) </vt:lpstr>
      <vt:lpstr>المومين</vt:lpstr>
      <vt:lpstr>قهوة المومين، اليابان</vt:lpstr>
      <vt:lpstr>غالباً يعمل مدمنو العمل لوحدهم</vt:lpstr>
      <vt:lpstr>مشاكل مدمني العمل</vt:lpstr>
      <vt:lpstr>نادراً ما يكون لمدمني العمل أتباع</vt:lpstr>
      <vt:lpstr>ولد فقير وحكيم خير من ملك شيخ جاهل، الذي لا يعرف أن يحذر بعد (4: 13)</vt:lpstr>
      <vt:lpstr>"Scripture" (Eccl. NLT).</vt:lpstr>
      <vt:lpstr>لأنه من السجن خرج إلى الملك، والمولود ملكاً قد يفتقر. رأيت كل الأحياء السائرين تحت الشمس مع الولد الثاني الذي يقوم عوضاً عنه. لا نهاية لكل الشعب، لكل الذين كان أمامهم. أيضا المتأخرون لا يفرحون به. فهذا أيضا باطل وقبض الريح. (4: 14-16)</vt:lpstr>
      <vt:lpstr>لماذا يجب تجنب              إدمان العمل؟</vt:lpstr>
      <vt:lpstr>مشاكل مدمني العمل</vt:lpstr>
      <vt:lpstr>الفكرة الرئيسية في الجامعة 4</vt:lpstr>
      <vt:lpstr>مشاكل مدمني العمل</vt:lpstr>
      <vt:lpstr>Black</vt:lpstr>
      <vt:lpstr>الرابط للعرض التقديميِّ "وعْظُ العهد القديم"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Fleeting Nature of Human Achievement &amp; Wisdom</dc:title>
  <dc:creator>Rick Griffith</dc:creator>
  <cp:lastModifiedBy>Rick Griffith</cp:lastModifiedBy>
  <cp:revision>149</cp:revision>
  <dcterms:created xsi:type="dcterms:W3CDTF">2014-07-19T12:56:36Z</dcterms:created>
  <dcterms:modified xsi:type="dcterms:W3CDTF">2024-05-23T20:31:08Z</dcterms:modified>
</cp:coreProperties>
</file>