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7" r:id="rId2"/>
    <p:sldMasterId id="2147483715" r:id="rId3"/>
    <p:sldMasterId id="2147483729" r:id="rId4"/>
    <p:sldMasterId id="2147483809" r:id="rId5"/>
    <p:sldMasterId id="2147483822" r:id="rId6"/>
    <p:sldMasterId id="2147483836" r:id="rId7"/>
    <p:sldMasterId id="2147483839" r:id="rId8"/>
    <p:sldMasterId id="2147483851" r:id="rId9"/>
    <p:sldMasterId id="2147483863" r:id="rId10"/>
    <p:sldMasterId id="2147483875" r:id="rId11"/>
  </p:sldMasterIdLst>
  <p:notesMasterIdLst>
    <p:notesMasterId r:id="rId68"/>
  </p:notesMasterIdLst>
  <p:sldIdLst>
    <p:sldId id="286" r:id="rId12"/>
    <p:sldId id="308" r:id="rId13"/>
    <p:sldId id="294" r:id="rId14"/>
    <p:sldId id="307" r:id="rId15"/>
    <p:sldId id="295" r:id="rId16"/>
    <p:sldId id="309" r:id="rId17"/>
    <p:sldId id="617" r:id="rId18"/>
    <p:sldId id="4725" r:id="rId19"/>
    <p:sldId id="311" r:id="rId20"/>
    <p:sldId id="310" r:id="rId21"/>
    <p:sldId id="425" r:id="rId22"/>
    <p:sldId id="297" r:id="rId23"/>
    <p:sldId id="426" r:id="rId24"/>
    <p:sldId id="298" r:id="rId25"/>
    <p:sldId id="319" r:id="rId26"/>
    <p:sldId id="313" r:id="rId27"/>
    <p:sldId id="285" r:id="rId28"/>
    <p:sldId id="325" r:id="rId29"/>
    <p:sldId id="312" r:id="rId30"/>
    <p:sldId id="303" r:id="rId31"/>
    <p:sldId id="326" r:id="rId32"/>
    <p:sldId id="357" r:id="rId33"/>
    <p:sldId id="358" r:id="rId34"/>
    <p:sldId id="5440" r:id="rId35"/>
    <p:sldId id="5441" r:id="rId36"/>
    <p:sldId id="5442" r:id="rId37"/>
    <p:sldId id="5443" r:id="rId38"/>
    <p:sldId id="302" r:id="rId39"/>
    <p:sldId id="4726" r:id="rId40"/>
    <p:sldId id="333" r:id="rId41"/>
    <p:sldId id="427" r:id="rId42"/>
    <p:sldId id="318" r:id="rId43"/>
    <p:sldId id="324" r:id="rId44"/>
    <p:sldId id="287" r:id="rId45"/>
    <p:sldId id="4756" r:id="rId46"/>
    <p:sldId id="288" r:id="rId47"/>
    <p:sldId id="304" r:id="rId48"/>
    <p:sldId id="343" r:id="rId49"/>
    <p:sldId id="316" r:id="rId50"/>
    <p:sldId id="344" r:id="rId51"/>
    <p:sldId id="345" r:id="rId52"/>
    <p:sldId id="346" r:id="rId53"/>
    <p:sldId id="279" r:id="rId54"/>
    <p:sldId id="337" r:id="rId55"/>
    <p:sldId id="348" r:id="rId56"/>
    <p:sldId id="349" r:id="rId57"/>
    <p:sldId id="284" r:id="rId58"/>
    <p:sldId id="5444" r:id="rId59"/>
    <p:sldId id="428" r:id="rId60"/>
    <p:sldId id="282" r:id="rId61"/>
    <p:sldId id="292" r:id="rId62"/>
    <p:sldId id="305" r:id="rId63"/>
    <p:sldId id="314" r:id="rId64"/>
    <p:sldId id="301" r:id="rId65"/>
    <p:sldId id="293" r:id="rId66"/>
    <p:sldId id="5570"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43" autoAdjust="0"/>
    <p:restoredTop sz="94249" autoAdjust="0"/>
  </p:normalViewPr>
  <p:slideViewPr>
    <p:cSldViewPr snapToGrid="0" snapToObjects="1">
      <p:cViewPr varScale="1">
        <p:scale>
          <a:sx n="128" d="100"/>
          <a:sy n="128" d="100"/>
        </p:scale>
        <p:origin x="1696" y="176"/>
      </p:cViewPr>
      <p:guideLst>
        <p:guide orient="horz" pos="2160"/>
        <p:guide pos="2880"/>
      </p:guideLst>
    </p:cSldViewPr>
  </p:slideViewPr>
  <p:outlineViewPr>
    <p:cViewPr>
      <p:scale>
        <a:sx n="33" d="100"/>
        <a:sy n="33" d="100"/>
      </p:scale>
      <p:origin x="0" y="-1127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8E0D7F-E751-7F46-9B90-B987C406A79E}" type="datetimeFigureOut">
              <a:rPr lang="en-US" smtClean="0"/>
              <a:t>5/24/24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BF4BD-F65F-A44D-9508-E4C70651332A}" type="slidenum">
              <a:rPr lang="en-US" smtClean="0"/>
              <a:t>‹#›</a:t>
            </a:fld>
            <a:endParaRPr lang="en-US"/>
          </a:p>
        </p:txBody>
      </p:sp>
    </p:spTree>
    <p:extLst>
      <p:ext uri="{BB962C8B-B14F-4D97-AF65-F5344CB8AC3E}">
        <p14:creationId xmlns:p14="http://schemas.microsoft.com/office/powerpoint/2010/main" val="22490818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worldmag.com/2014/07/trumpeting_a_dinosaur_hor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pacificjustice.org/press-releases/university-silences-scientist-after-dinosaur-discover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8665E66-2927-CB48-8737-19ECD0DDCB77}"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probably heard about the guy who sued McDonalds because he spilled his coffee on himself and got burned.  The court sided with him as the cup </a:t>
            </a:r>
            <a:r>
              <a:rPr lang="en-US" sz="1200" kern="1200" dirty="0" err="1">
                <a:solidFill>
                  <a:schemeClr val="tx1"/>
                </a:solidFill>
                <a:effectLst/>
                <a:latin typeface="+mn-lt"/>
                <a:ea typeface="+mn-ea"/>
                <a:cs typeface="+mn-cs"/>
              </a:rPr>
              <a:t>didn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explicitly say that the coffee inside was really hot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Another man used a lawn mover to cut his hedge.  A normal person trims with a hedge trimmer.  Not this guy!  He used a lawn mower for his hedge!  Of course, the mover got caught on the hedge and cut into his arm.  He was awarded $167,000 because the judge ruled that the instructions should have warned against using it as a hedge trimmer!  For crying out loud,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called a </a:t>
            </a:r>
            <a:r>
              <a:rPr lang="en-US" sz="1200" i="1" kern="1200" dirty="0">
                <a:solidFill>
                  <a:schemeClr val="tx1"/>
                </a:solidFill>
                <a:effectLst/>
                <a:latin typeface="+mn-lt"/>
                <a:ea typeface="+mn-ea"/>
                <a:cs typeface="+mn-cs"/>
              </a:rPr>
              <a:t>lawn mower!</a:t>
            </a:r>
            <a:r>
              <a:rPr lang="en-SG" dirty="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Justice is lacking in our educational institutions too.  A scientist is suing California State University, Northridge (CSUN) for firing him after he publicized a discovery that suggests dinosaurs roamed America thousands of years ago, rather than the millions most evolutionists </a:t>
            </a:r>
            <a:r>
              <a:rPr lang="en-US" sz="1200" kern="1200">
                <a:solidFill>
                  <a:schemeClr val="tx1"/>
                </a:solidFill>
                <a:effectLst/>
                <a:latin typeface="+mn-lt"/>
                <a:ea typeface="+mn-ea"/>
                <a:cs typeface="+mn-cs"/>
              </a:rPr>
              <a:t>cite.</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"Mark </a:t>
            </a:r>
            <a:r>
              <a:rPr lang="en-US" sz="1200" kern="1200" dirty="0" err="1">
                <a:solidFill>
                  <a:schemeClr val="tx1"/>
                </a:solidFill>
                <a:effectLst/>
                <a:latin typeface="+mn-lt"/>
                <a:ea typeface="+mn-ea"/>
                <a:cs typeface="+mn-cs"/>
              </a:rPr>
              <a:t>Armitage</a:t>
            </a:r>
            <a:r>
              <a:rPr lang="en-US" sz="1200" kern="1200" dirty="0">
                <a:solidFill>
                  <a:schemeClr val="tx1"/>
                </a:solidFill>
                <a:effectLst/>
                <a:latin typeface="+mn-lt"/>
                <a:ea typeface="+mn-ea"/>
                <a:cs typeface="+mn-cs"/>
              </a:rPr>
              <a:t>, who specializes in microscopic evidence for a young earth, unexpectedly stumbled upon </a:t>
            </a:r>
            <a:r>
              <a:rPr lang="en-US" sz="1200" u="sng" kern="1200" dirty="0">
                <a:solidFill>
                  <a:schemeClr val="tx1"/>
                </a:solidFill>
                <a:effectLst/>
                <a:latin typeface="+mn-lt"/>
                <a:ea typeface="+mn-ea"/>
                <a:cs typeface="+mn-cs"/>
                <a:hlinkClick r:id="rId3"/>
              </a:rPr>
              <a:t>soft tissue in a triceratops fossil</a:t>
            </a:r>
            <a:r>
              <a:rPr lang="en-US" sz="1200" kern="1200" dirty="0">
                <a:solidFill>
                  <a:schemeClr val="tx1"/>
                </a:solidFill>
                <a:effectLst/>
                <a:latin typeface="+mn-lt"/>
                <a:ea typeface="+mn-ea"/>
                <a:cs typeface="+mn-cs"/>
              </a:rPr>
              <a:t> and wrote about his discovery for a scientific journal. Two weeks later, he was out of a job. </a:t>
            </a:r>
            <a:r>
              <a:rPr lang="en-US" sz="1200" kern="1200" dirty="0" err="1">
                <a:solidFill>
                  <a:schemeClr val="tx1"/>
                </a:solidFill>
                <a:effectLst/>
                <a:latin typeface="+mn-lt"/>
                <a:ea typeface="+mn-ea"/>
                <a:cs typeface="+mn-cs"/>
              </a:rPr>
              <a:t>Armitage</a:t>
            </a:r>
            <a:r>
              <a:rPr lang="en-US" sz="1200" kern="1200" dirty="0">
                <a:solidFill>
                  <a:schemeClr val="tx1"/>
                </a:solidFill>
                <a:effectLst/>
                <a:latin typeface="+mn-lt"/>
                <a:ea typeface="+mn-ea"/>
                <a:cs typeface="+mn-cs"/>
              </a:rPr>
              <a:t> filed suit against the university</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board of trustees… citing wrongful termination and religious discrimination."</a:t>
            </a:r>
            <a:r>
              <a:rPr lang="en-SG" dirty="0">
                <a:effectLst/>
              </a:rPr>
              <a:t> </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"Terminating an employee because of their religious views is completely inappropriate and illegal," Brad </a:t>
            </a:r>
            <a:r>
              <a:rPr lang="en-US" sz="1200" kern="1200" dirty="0" err="1">
                <a:solidFill>
                  <a:schemeClr val="tx1"/>
                </a:solidFill>
                <a:effectLst/>
                <a:latin typeface="+mn-lt"/>
                <a:ea typeface="+mn-ea"/>
                <a:cs typeface="+mn-cs"/>
              </a:rPr>
              <a:t>Dacus</a:t>
            </a:r>
            <a:r>
              <a:rPr lang="en-US" sz="1200" kern="1200" dirty="0">
                <a:solidFill>
                  <a:schemeClr val="tx1"/>
                </a:solidFill>
                <a:effectLst/>
                <a:latin typeface="+mn-lt"/>
                <a:ea typeface="+mn-ea"/>
                <a:cs typeface="+mn-cs"/>
              </a:rPr>
              <a:t>, president of Pacific Justice Institute, </a:t>
            </a:r>
            <a:r>
              <a:rPr lang="en-US" sz="1200" u="sng" kern="1200" dirty="0">
                <a:solidFill>
                  <a:schemeClr val="tx1"/>
                </a:solidFill>
                <a:effectLst/>
                <a:latin typeface="+mn-lt"/>
                <a:ea typeface="+mn-ea"/>
                <a:cs typeface="+mn-cs"/>
                <a:hlinkClick r:id="rId3"/>
              </a:rPr>
              <a:t>said</a:t>
            </a:r>
            <a:r>
              <a:rPr lang="en-US" sz="1200" kern="1200" dirty="0">
                <a:solidFill>
                  <a:schemeClr val="tx1"/>
                </a:solidFill>
                <a:effectLst/>
                <a:latin typeface="+mn-lt"/>
                <a:ea typeface="+mn-ea"/>
                <a:cs typeface="+mn-cs"/>
              </a:rPr>
              <a:t> in a press release. "But doing so in an attempt to silence scientific speech at a public university is even more alarming. This should be a wakeup call and warning to the entire world of academia."</a:t>
            </a:r>
            <a:r>
              <a:rPr lang="en-SG" dirty="0">
                <a:effectLst/>
              </a:rPr>
              <a:t> </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Chuck Swindoll writes, "Everybody loves a story.  We especially like stories that have neat and tidy endings.   We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mind if there is sadness and hardship—just so there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justice in the end.   We like for right to win and wrong to lose.  We want the guys in the white hats to come out on top and the ones in the black hats to wind up in jail. Let me illustrate this from a few well-known fairy tales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So how does God want us to handle these injustices?  We may not be able to change the system, but we </a:t>
            </a:r>
            <a:r>
              <a:rPr lang="en-US" sz="1200" i="1"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change </a:t>
            </a:r>
            <a:r>
              <a:rPr lang="en-US" sz="1200" i="1" kern="1200" dirty="0">
                <a:solidFill>
                  <a:schemeClr val="tx1"/>
                </a:solidFill>
                <a:effectLst/>
                <a:latin typeface="+mn-lt"/>
                <a:ea typeface="+mn-ea"/>
                <a:cs typeface="+mn-cs"/>
              </a:rPr>
              <a:t>us!</a:t>
            </a:r>
            <a:r>
              <a:rPr lang="en-US" sz="1200" kern="1200" dirty="0">
                <a:solidFill>
                  <a:schemeClr val="tx1"/>
                </a:solidFill>
                <a:effectLst/>
                <a:latin typeface="+mn-lt"/>
                <a:ea typeface="+mn-ea"/>
                <a:cs typeface="+mn-cs"/>
              </a:rPr>
              <a:t>  The next verse says to…</a:t>
            </a:r>
          </a:p>
          <a:p>
            <a:r>
              <a:rPr lang="en-US" sz="1200" kern="1200" dirty="0">
                <a:solidFill>
                  <a:schemeClr val="tx1"/>
                </a:solidFill>
                <a:effectLst/>
                <a:latin typeface="+mn-lt"/>
                <a:ea typeface="+mn-ea"/>
                <a:cs typeface="+mn-cs"/>
              </a:rPr>
              <a:t>/// Realize that you will account to God (3:17)</a:t>
            </a:r>
            <a:r>
              <a:rPr lang="en-SG" dirty="0">
                <a:effectLst/>
              </a:rPr>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FD9C39-7FA6-0648-8011-987E0FC54AEF}" type="slidenum">
              <a:rPr kumimoji="0" lang="en-US" sz="1200" b="0" i="0" u="none" strike="noStrike" kern="1200" cap="none" spc="0" normalizeH="0" baseline="0" noProof="0">
                <a:ln>
                  <a:noFill/>
                </a:ln>
                <a:solidFill>
                  <a:srgbClr val="000000"/>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Osaka" charset="0"/>
            </a:endParaRPr>
          </a:p>
        </p:txBody>
      </p:sp>
      <p:sp>
        <p:nvSpPr>
          <p:cNvPr id="212994" name="Rectangle 1026"/>
          <p:cNvSpPr>
            <a:spLocks noGrp="1" noRot="1" noChangeAspect="1" noChangeArrowheads="1" noTextEdit="1"/>
          </p:cNvSpPr>
          <p:nvPr>
            <p:ph type="sldImg"/>
          </p:nvPr>
        </p:nvSpPr>
        <p:spPr>
          <a:ln/>
        </p:spPr>
      </p:sp>
      <p:sp>
        <p:nvSpPr>
          <p:cNvPr id="2129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10667D-9B63-E64F-AE85-EF6F80233905}" type="slidenum">
              <a:rPr kumimoji="0" lang="en-US" sz="1200" b="0" i="0" u="none" strike="noStrike" kern="1200" cap="none" spc="0" normalizeH="0" baseline="0" noProof="0">
                <a:ln>
                  <a:noFill/>
                </a:ln>
                <a:solidFill>
                  <a:srgbClr val="000000"/>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Osaka"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00E24C-0C6F-3044-8FED-727215EA8EA4}" type="slidenum">
              <a:rPr kumimoji="0" lang="en-US" sz="1200" b="0" i="0" u="none" strike="noStrike" kern="1200" cap="none" spc="0" normalizeH="0" baseline="0" noProof="0" smtClean="0">
                <a:ln>
                  <a:noFill/>
                </a:ln>
                <a:solidFill>
                  <a:srgbClr val="000000"/>
                </a:solidFill>
                <a:effectLst/>
                <a:uLnTx/>
                <a:uFillTx/>
                <a:latin typeface="Arial" charset="0"/>
                <a:ea typeface="Osaka"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Osaka" charset="0"/>
              <a:cs typeface="+mn-cs"/>
            </a:endParaRPr>
          </a:p>
        </p:txBody>
      </p:sp>
    </p:spTree>
    <p:extLst>
      <p:ext uri="{BB962C8B-B14F-4D97-AF65-F5344CB8AC3E}">
        <p14:creationId xmlns:p14="http://schemas.microsoft.com/office/powerpoint/2010/main" val="2574303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"Humpty Dumpty:  As children we were never bothered by the fact that even though all the king</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horses and all the king</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men worked feverishly to put Humpty Dumpty back together again, they were unable to do so.  Part of the reason we could live with Humpty</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situation was the realization that nobody pushed him off that wall.   That would</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been unfair and unjust treatment.</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E3C981-A423-044C-A8B8-8BE65C5E0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97F30F-FEF9-3144-9ABE-E55212EE6D0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CC17AF-8BBB-7D4C-8983-5A3DB3D1CDE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95586" name="Rectangle 1026"/>
          <p:cNvSpPr>
            <a:spLocks noGrp="1" noRot="1" noChangeAspect="1" noChangeArrowheads="1"/>
          </p:cNvSpPr>
          <p:nvPr>
            <p:ph type="sldImg"/>
          </p:nvPr>
        </p:nvSpPr>
        <p:spPr>
          <a:solidFill>
            <a:srgbClr val="FFFFFF"/>
          </a:solidFill>
          <a:ln/>
        </p:spPr>
      </p:sp>
      <p:sp>
        <p:nvSpPr>
          <p:cNvPr id="1955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531AB0-3ED7-4048-8BAF-75F7C9F5FE6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Norwegian friend called Singapore Telecom some years back and requested an easy-to-remember telephone number.  The customer service lady said, "Do you mind a number with a lot of "4s"?  Ola responded, "Why do you ask?" "Because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hard to give out these numbers as they sound like death," she responded.  "No problem," Ola said.  "Great!" was the response.  "Your number is 6447-4464."</a:t>
            </a:r>
            <a:r>
              <a:rPr lang="en-SG" dirty="0">
                <a:effectLst/>
              </a:rPr>
              <a:t> </a:t>
            </a:r>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Eggs have no way to defend themselves. Since nobody was to blame for his condition and since everybody from the king</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horses to the king</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men tried everything they could to help him out, we can tolerate the sad ending. His story may be unhappy, but it is not unjust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Both people and animals came from and return to the dust (3:20)</a:t>
            </a:r>
            <a:r>
              <a:rPr lang="en-SG" sz="1200" kern="1200" dirty="0">
                <a:solidFill>
                  <a:schemeClr val="tx1"/>
                </a:solidFill>
                <a:effectLst/>
                <a:latin typeface="+mn-lt"/>
                <a:ea typeface="+mn-ea"/>
                <a:cs typeface="+mn-cs"/>
              </a:rPr>
              <a:t>.</a:t>
            </a:r>
            <a:endParaRPr lang="en-SG" dirty="0">
              <a:cs typeface="ＭＳ Ｐゴシック" charset="0"/>
            </a:endParaRPr>
          </a:p>
          <a:p>
            <a:r>
              <a:rPr lang="en-SG" dirty="0">
                <a:cs typeface="ＭＳ Ｐゴシック" charset="0"/>
              </a:rPr>
              <a:t>This isn</a:t>
            </a:r>
            <a:r>
              <a:rPr lang="fr-FR" dirty="0">
                <a:cs typeface="ＭＳ Ｐゴシック" charset="0"/>
              </a:rPr>
              <a:t>'</a:t>
            </a:r>
            <a:r>
              <a:rPr lang="en-SG" dirty="0">
                <a:cs typeface="ＭＳ Ｐゴシック" charset="0"/>
              </a:rPr>
              <a:t>t a dismal statement from a cynic.  </a:t>
            </a:r>
          </a:p>
          <a:p>
            <a:r>
              <a:rPr lang="en-SG" dirty="0">
                <a:cs typeface="ＭＳ Ｐゴシック" charset="0"/>
              </a:rPr>
              <a:t>It is a reality that we are as mortal as animals.</a:t>
            </a:r>
          </a:p>
          <a:p>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52DDEF0-20FC-3B44-B99B-E59A869BE95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"Cinderella: This lovely young woman was raised in a cruel home by a cruel stepmother.   Her cruel stepsisters only added to her misery.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you recall, she went to the ball and had a great time, but at midnight the carriage she was traveling in turned into a pumpkin. But that was okay. We can live with that because she was warned about the possibility of that happening. And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especially okay since, in the end, she got the glass slipper and lived happily ever after. Justice won out</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we would not have been able to live with is that if somehow one of the cruel stepsisters would have gotten that slipper. That would not have been just.  Cinderella</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foot deserved the slipper. We smile at such poetic justice."</a:t>
            </a:r>
            <a:r>
              <a:rPr lang="en-SG" dirty="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Stand up for the victim of injustice you already see.</a:t>
            </a:r>
          </a:p>
          <a:p>
            <a:r>
              <a:rPr lang="en-US" dirty="0"/>
              <a:t>Support an orphan child through World Vision.  </a:t>
            </a:r>
          </a:p>
          <a:p>
            <a:r>
              <a:rPr lang="en-US" dirty="0"/>
              <a:t>Get involved with Lakeside Family Services.</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Change procedures at work to pay employees fairly.</a:t>
            </a:r>
          </a:p>
          <a:p>
            <a:r>
              <a:rPr lang="en-US" dirty="0">
                <a:cs typeface="ＭＳ Ｐゴシック" charset="0"/>
              </a:rPr>
              <a:t>Spend more time with your wife/husband/family.</a:t>
            </a:r>
          </a:p>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Identify your area of struggle: What is your unjust disadvantage?</a:t>
            </a:r>
          </a:p>
          <a:p>
            <a:r>
              <a:rPr lang="en-US" dirty="0"/>
              <a:t>Exchange feeling sorrow for yourself for positive action: When do you plan to replace passive self-pity with active courage?</a:t>
            </a:r>
          </a:p>
          <a:p>
            <a:r>
              <a:rPr lang="en-US" dirty="0"/>
              <a:t>Trust God to minister to others through your disadvantage: Have you considered the impact your distinctive message would have on the world around you?</a:t>
            </a:r>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Of course, as adults, we now know that these are only fairy tales.  As Swindoll says, "Sad endings we can handle, but not unjust ones.  Suffering makes us sad, but injustice makes us mad"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Injustice comes in many forms.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Not getting credit is really frowned upon here in Singapore.  It just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seem right to work hard and then others get ahead instead.  That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not fair.</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Some of us are victims of being left behind in politicking at work where someone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unjust "climbing the corporate ladder" left us out.  That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not fair.</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What about birth defects or life-changing accidents?  Is it fair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one of my SBC colleagues had three special needs children who are not expected to live to age 25 while I have three healthy sons?  That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not fair.</a:t>
            </a:r>
            <a:endParaRPr lang="en-SG" sz="1200" kern="1200" dirty="0">
              <a:solidFill>
                <a:schemeClr val="tx1"/>
              </a:solidFill>
              <a:effectLst/>
              <a:latin typeface="+mn-lt"/>
              <a:ea typeface="+mn-ea"/>
              <a:cs typeface="+mn-cs"/>
            </a:endParaRPr>
          </a:p>
          <a:p>
            <a:r>
              <a:rPr lang="en-US" dirty="0">
                <a:effectLst/>
              </a:rPr>
              <a:t>• Sometimes injustice is as simple as others cutting in line.</a:t>
            </a:r>
            <a:r>
              <a:rPr lang="en-SG" dirty="0">
                <a:effectLst/>
              </a:rPr>
              <a:t> </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Maybe your family background is unjust.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does injustice make you feel?  Angry?  Vengeful?  Withdrawn?</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403EE2-FC6A-B849-A9A1-B42C9159B57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p:spPr>
        <p:txBody>
          <a:bodyPr/>
          <a:lstStyle/>
          <a:p>
            <a:r>
              <a:rPr lang="ar-JO" dirty="0"/>
              <a:t>الطبيعة الزائلة للعمل والحكمة</a:t>
            </a:r>
            <a:endParaRPr lang="en-US" dirty="0"/>
          </a:p>
        </p:txBody>
      </p:sp>
    </p:spTree>
    <p:extLst>
      <p:ext uri="{BB962C8B-B14F-4D97-AF65-F5344CB8AC3E}">
        <p14:creationId xmlns:p14="http://schemas.microsoft.com/office/powerpoint/2010/main" val="123905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9A608AF-89C1-AD4F-94CF-340F2EC52DFF}"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p:spPr>
        <p:txBody>
          <a:bodyPr/>
          <a:lstStyle/>
          <a:p>
            <a:r>
              <a:rPr lang="en-US" dirty="0"/>
              <a:t>The Hebrew reads literally "beautiful" but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20864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25590727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0B858AB-3240-F04F-9906-825B9B8644DC}" type="slidenum">
              <a:rPr lang="en-US"/>
              <a:pPr>
                <a:defRPr/>
              </a:pPr>
              <a:t>‹#›</a:t>
            </a:fld>
            <a:endParaRPr lang="en-US"/>
          </a:p>
        </p:txBody>
      </p:sp>
    </p:spTree>
    <p:extLst>
      <p:ext uri="{BB962C8B-B14F-4D97-AF65-F5344CB8AC3E}">
        <p14:creationId xmlns:p14="http://schemas.microsoft.com/office/powerpoint/2010/main" val="114275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458FC7-5C79-C24B-B3F8-2C94A23656C7}" type="slidenum">
              <a:rPr lang="en-US"/>
              <a:pPr>
                <a:defRPr/>
              </a:pPr>
              <a:t>‹#›</a:t>
            </a:fld>
            <a:endParaRPr lang="en-US"/>
          </a:p>
        </p:txBody>
      </p:sp>
    </p:spTree>
    <p:extLst>
      <p:ext uri="{BB962C8B-B14F-4D97-AF65-F5344CB8AC3E}">
        <p14:creationId xmlns:p14="http://schemas.microsoft.com/office/powerpoint/2010/main" val="37786721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pPr>
                <a:defRPr/>
              </a:pPr>
              <a:t>‹#›</a:t>
            </a:fld>
            <a:endParaRPr lang="en-US"/>
          </a:p>
        </p:txBody>
      </p:sp>
    </p:spTree>
    <p:extLst>
      <p:ext uri="{BB962C8B-B14F-4D97-AF65-F5344CB8AC3E}">
        <p14:creationId xmlns:p14="http://schemas.microsoft.com/office/powerpoint/2010/main" val="452305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pPr>
                <a:defRPr/>
              </a:pPr>
              <a:t>‹#›</a:t>
            </a:fld>
            <a:endParaRPr lang="en-US"/>
          </a:p>
        </p:txBody>
      </p:sp>
    </p:spTree>
    <p:extLst>
      <p:ext uri="{BB962C8B-B14F-4D97-AF65-F5344CB8AC3E}">
        <p14:creationId xmlns:p14="http://schemas.microsoft.com/office/powerpoint/2010/main" val="3036816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pPr>
                <a:defRPr/>
              </a:pPr>
              <a:t>‹#›</a:t>
            </a:fld>
            <a:endParaRPr lang="en-US"/>
          </a:p>
        </p:txBody>
      </p:sp>
    </p:spTree>
    <p:extLst>
      <p:ext uri="{BB962C8B-B14F-4D97-AF65-F5344CB8AC3E}">
        <p14:creationId xmlns:p14="http://schemas.microsoft.com/office/powerpoint/2010/main" val="8575446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pPr>
                <a:defRPr/>
              </a:pPr>
              <a:t>‹#›</a:t>
            </a:fld>
            <a:endParaRPr lang="en-US"/>
          </a:p>
        </p:txBody>
      </p:sp>
    </p:spTree>
    <p:extLst>
      <p:ext uri="{BB962C8B-B14F-4D97-AF65-F5344CB8AC3E}">
        <p14:creationId xmlns:p14="http://schemas.microsoft.com/office/powerpoint/2010/main" val="21105818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pPr>
                <a:defRPr/>
              </a:pPr>
              <a:t>‹#›</a:t>
            </a:fld>
            <a:endParaRPr lang="en-US"/>
          </a:p>
        </p:txBody>
      </p:sp>
    </p:spTree>
    <p:extLst>
      <p:ext uri="{BB962C8B-B14F-4D97-AF65-F5344CB8AC3E}">
        <p14:creationId xmlns:p14="http://schemas.microsoft.com/office/powerpoint/2010/main" val="14371858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pPr>
                <a:defRPr/>
              </a:pPr>
              <a:t>‹#›</a:t>
            </a:fld>
            <a:endParaRPr lang="en-US"/>
          </a:p>
        </p:txBody>
      </p:sp>
    </p:spTree>
    <p:extLst>
      <p:ext uri="{BB962C8B-B14F-4D97-AF65-F5344CB8AC3E}">
        <p14:creationId xmlns:p14="http://schemas.microsoft.com/office/powerpoint/2010/main" val="2833952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pPr>
                <a:defRPr/>
              </a:pPr>
              <a:t>‹#›</a:t>
            </a:fld>
            <a:endParaRPr lang="en-US"/>
          </a:p>
        </p:txBody>
      </p:sp>
    </p:spTree>
    <p:extLst>
      <p:ext uri="{BB962C8B-B14F-4D97-AF65-F5344CB8AC3E}">
        <p14:creationId xmlns:p14="http://schemas.microsoft.com/office/powerpoint/2010/main" val="8663227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pPr>
                <a:defRPr/>
              </a:pPr>
              <a:t>‹#›</a:t>
            </a:fld>
            <a:endParaRPr lang="en-US"/>
          </a:p>
        </p:txBody>
      </p:sp>
    </p:spTree>
    <p:extLst>
      <p:ext uri="{BB962C8B-B14F-4D97-AF65-F5344CB8AC3E}">
        <p14:creationId xmlns:p14="http://schemas.microsoft.com/office/powerpoint/2010/main" val="7672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2136115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pPr>
                <a:defRPr/>
              </a:pPr>
              <a:t>‹#›</a:t>
            </a:fld>
            <a:endParaRPr lang="en-US"/>
          </a:p>
        </p:txBody>
      </p:sp>
    </p:spTree>
    <p:extLst>
      <p:ext uri="{BB962C8B-B14F-4D97-AF65-F5344CB8AC3E}">
        <p14:creationId xmlns:p14="http://schemas.microsoft.com/office/powerpoint/2010/main" val="22911459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pPr>
                <a:defRPr/>
              </a:pPr>
              <a:t>‹#›</a:t>
            </a:fld>
            <a:endParaRPr lang="en-US"/>
          </a:p>
        </p:txBody>
      </p:sp>
    </p:spTree>
    <p:extLst>
      <p:ext uri="{BB962C8B-B14F-4D97-AF65-F5344CB8AC3E}">
        <p14:creationId xmlns:p14="http://schemas.microsoft.com/office/powerpoint/2010/main" val="9809548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pPr>
                <a:defRPr/>
              </a:pPr>
              <a:t>‹#›</a:t>
            </a:fld>
            <a:endParaRPr lang="en-US"/>
          </a:p>
        </p:txBody>
      </p:sp>
    </p:spTree>
    <p:extLst>
      <p:ext uri="{BB962C8B-B14F-4D97-AF65-F5344CB8AC3E}">
        <p14:creationId xmlns:p14="http://schemas.microsoft.com/office/powerpoint/2010/main" val="38848644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4071292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112844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2868837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9371429-AC58-C842-90F9-CDDDD6CDCC66}" type="slidenum">
              <a:rPr lang="en-US"/>
              <a:pPr>
                <a:defRPr/>
              </a:pPr>
              <a:t>‹#›</a:t>
            </a:fld>
            <a:endParaRPr lang="en-US"/>
          </a:p>
        </p:txBody>
      </p:sp>
    </p:spTree>
    <p:extLst>
      <p:ext uri="{BB962C8B-B14F-4D97-AF65-F5344CB8AC3E}">
        <p14:creationId xmlns:p14="http://schemas.microsoft.com/office/powerpoint/2010/main" val="264659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906A8C-A370-5249-AF47-B0F85F58AE8E}" type="slidenum">
              <a:rPr lang="en-US"/>
              <a:pPr>
                <a:defRPr/>
              </a:pPr>
              <a:t>‹#›</a:t>
            </a:fld>
            <a:endParaRPr lang="en-US"/>
          </a:p>
        </p:txBody>
      </p:sp>
    </p:spTree>
    <p:extLst>
      <p:ext uri="{BB962C8B-B14F-4D97-AF65-F5344CB8AC3E}">
        <p14:creationId xmlns:p14="http://schemas.microsoft.com/office/powerpoint/2010/main" val="304644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1E6172-6F0D-8240-B8D6-2B23C4CEBC76}" type="slidenum">
              <a:rPr lang="en-US"/>
              <a:pPr>
                <a:defRPr/>
              </a:pPr>
              <a:t>‹#›</a:t>
            </a:fld>
            <a:endParaRPr lang="en-US"/>
          </a:p>
        </p:txBody>
      </p:sp>
    </p:spTree>
    <p:extLst>
      <p:ext uri="{BB962C8B-B14F-4D97-AF65-F5344CB8AC3E}">
        <p14:creationId xmlns:p14="http://schemas.microsoft.com/office/powerpoint/2010/main" val="4053873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9022776-70C0-2C4B-98A4-26E924DDF72E}" type="slidenum">
              <a:rPr lang="en-US"/>
              <a:pPr>
                <a:defRPr/>
              </a:pPr>
              <a:t>‹#›</a:t>
            </a:fld>
            <a:endParaRPr lang="en-US"/>
          </a:p>
        </p:txBody>
      </p:sp>
    </p:spTree>
    <p:extLst>
      <p:ext uri="{BB962C8B-B14F-4D97-AF65-F5344CB8AC3E}">
        <p14:creationId xmlns:p14="http://schemas.microsoft.com/office/powerpoint/2010/main" val="2337188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DABD068-4EC5-E84B-B363-253621E4695E}" type="slidenum">
              <a:rPr lang="en-US"/>
              <a:pPr>
                <a:defRPr/>
              </a:pPr>
              <a:t>‹#›</a:t>
            </a:fld>
            <a:endParaRPr lang="en-US"/>
          </a:p>
        </p:txBody>
      </p:sp>
    </p:spTree>
    <p:extLst>
      <p:ext uri="{BB962C8B-B14F-4D97-AF65-F5344CB8AC3E}">
        <p14:creationId xmlns:p14="http://schemas.microsoft.com/office/powerpoint/2010/main" val="3693990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3DFE43B-7E5F-F14A-813E-D086B292CA6C}" type="slidenum">
              <a:rPr lang="en-US"/>
              <a:pPr>
                <a:defRPr/>
              </a:pPr>
              <a:t>‹#›</a:t>
            </a:fld>
            <a:endParaRPr lang="en-US"/>
          </a:p>
        </p:txBody>
      </p:sp>
    </p:spTree>
    <p:extLst>
      <p:ext uri="{BB962C8B-B14F-4D97-AF65-F5344CB8AC3E}">
        <p14:creationId xmlns:p14="http://schemas.microsoft.com/office/powerpoint/2010/main" val="252336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610759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2525285-DFED-184C-BD34-EA05AC596F44}" type="slidenum">
              <a:rPr lang="en-US"/>
              <a:pPr>
                <a:defRPr/>
              </a:pPr>
              <a:t>‹#›</a:t>
            </a:fld>
            <a:endParaRPr lang="en-US"/>
          </a:p>
        </p:txBody>
      </p:sp>
    </p:spTree>
    <p:extLst>
      <p:ext uri="{BB962C8B-B14F-4D97-AF65-F5344CB8AC3E}">
        <p14:creationId xmlns:p14="http://schemas.microsoft.com/office/powerpoint/2010/main" val="2463785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B3FF17D-02E6-6648-AEA0-BED558B7B2E3}" type="slidenum">
              <a:rPr lang="en-US"/>
              <a:pPr>
                <a:defRPr/>
              </a:pPr>
              <a:t>‹#›</a:t>
            </a:fld>
            <a:endParaRPr lang="en-US"/>
          </a:p>
        </p:txBody>
      </p:sp>
    </p:spTree>
    <p:extLst>
      <p:ext uri="{BB962C8B-B14F-4D97-AF65-F5344CB8AC3E}">
        <p14:creationId xmlns:p14="http://schemas.microsoft.com/office/powerpoint/2010/main" val="2549007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36EA3-0B30-4245-9BD5-0DB2FCBD5811}" type="slidenum">
              <a:rPr lang="en-US"/>
              <a:pPr>
                <a:defRPr/>
              </a:pPr>
              <a:t>‹#›</a:t>
            </a:fld>
            <a:endParaRPr lang="en-US"/>
          </a:p>
        </p:txBody>
      </p:sp>
    </p:spTree>
    <p:extLst>
      <p:ext uri="{BB962C8B-B14F-4D97-AF65-F5344CB8AC3E}">
        <p14:creationId xmlns:p14="http://schemas.microsoft.com/office/powerpoint/2010/main" val="855406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F2F8D8-9BF6-0A45-99BC-EC4006C7A7E0}" type="slidenum">
              <a:rPr lang="en-US"/>
              <a:pPr>
                <a:defRPr/>
              </a:pPr>
              <a:t>‹#›</a:t>
            </a:fld>
            <a:endParaRPr lang="en-US"/>
          </a:p>
        </p:txBody>
      </p:sp>
    </p:spTree>
    <p:extLst>
      <p:ext uri="{BB962C8B-B14F-4D97-AF65-F5344CB8AC3E}">
        <p14:creationId xmlns:p14="http://schemas.microsoft.com/office/powerpoint/2010/main" val="3967086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F076D3-6759-8943-9F4F-6E315E627E0B}" type="slidenum">
              <a:rPr lang="en-US"/>
              <a:pPr>
                <a:defRPr/>
              </a:pPr>
              <a:t>‹#›</a:t>
            </a:fld>
            <a:endParaRPr lang="en-US"/>
          </a:p>
        </p:txBody>
      </p:sp>
    </p:spTree>
    <p:extLst>
      <p:ext uri="{BB962C8B-B14F-4D97-AF65-F5344CB8AC3E}">
        <p14:creationId xmlns:p14="http://schemas.microsoft.com/office/powerpoint/2010/main" val="329104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706DE9A-F8A6-CC49-AC1B-634B8F99F491}" type="slidenum">
              <a:rPr lang="en-US"/>
              <a:pPr>
                <a:defRPr/>
              </a:pPr>
              <a:t>‹#›</a:t>
            </a:fld>
            <a:endParaRPr lang="en-US"/>
          </a:p>
        </p:txBody>
      </p:sp>
    </p:spTree>
    <p:extLst>
      <p:ext uri="{BB962C8B-B14F-4D97-AF65-F5344CB8AC3E}">
        <p14:creationId xmlns:p14="http://schemas.microsoft.com/office/powerpoint/2010/main" val="96071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C64FAC3-C01E-DB4F-B7DC-92235622C253}" type="slidenum">
              <a:rPr lang="en-US"/>
              <a:pPr>
                <a:defRPr/>
              </a:pPr>
              <a:t>‹#›</a:t>
            </a:fld>
            <a:endParaRPr lang="en-US"/>
          </a:p>
        </p:txBody>
      </p:sp>
    </p:spTree>
    <p:extLst>
      <p:ext uri="{BB962C8B-B14F-4D97-AF65-F5344CB8AC3E}">
        <p14:creationId xmlns:p14="http://schemas.microsoft.com/office/powerpoint/2010/main" val="2201234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70422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7758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025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427377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66536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85080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41747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65260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51731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81365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6620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03476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87216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6231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33289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9B70F78-1619-544E-A1AA-3FEB1F74B023}" type="slidenum">
              <a:rPr lang="en-US"/>
              <a:pPr>
                <a:defRPr/>
              </a:pPr>
              <a:t>‹#›</a:t>
            </a:fld>
            <a:endParaRPr lang="en-US"/>
          </a:p>
        </p:txBody>
      </p:sp>
    </p:spTree>
    <p:extLst>
      <p:ext uri="{BB962C8B-B14F-4D97-AF65-F5344CB8AC3E}">
        <p14:creationId xmlns:p14="http://schemas.microsoft.com/office/powerpoint/2010/main" val="1033411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4C5E70F-9596-3C47-AEAB-7076CC357455}" type="slidenum">
              <a:rPr lang="en-US"/>
              <a:pPr>
                <a:defRPr/>
              </a:pPr>
              <a:t>‹#›</a:t>
            </a:fld>
            <a:endParaRPr lang="en-US"/>
          </a:p>
        </p:txBody>
      </p:sp>
    </p:spTree>
    <p:extLst>
      <p:ext uri="{BB962C8B-B14F-4D97-AF65-F5344CB8AC3E}">
        <p14:creationId xmlns:p14="http://schemas.microsoft.com/office/powerpoint/2010/main" val="2295126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B86E0D9-7F41-844A-9BC6-5726E5B74CCF}" type="slidenum">
              <a:rPr lang="en-US"/>
              <a:pPr>
                <a:defRPr/>
              </a:pPr>
              <a:t>‹#›</a:t>
            </a:fld>
            <a:endParaRPr lang="en-US"/>
          </a:p>
        </p:txBody>
      </p:sp>
    </p:spTree>
    <p:extLst>
      <p:ext uri="{BB962C8B-B14F-4D97-AF65-F5344CB8AC3E}">
        <p14:creationId xmlns:p14="http://schemas.microsoft.com/office/powerpoint/2010/main" val="866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9ED6D34-FC6D-D042-B3E3-9641232AABB2}" type="slidenum">
              <a:rPr lang="en-US"/>
              <a:pPr>
                <a:defRPr/>
              </a:pPr>
              <a:t>‹#›</a:t>
            </a:fld>
            <a:endParaRPr lang="en-US"/>
          </a:p>
        </p:txBody>
      </p:sp>
    </p:spTree>
    <p:extLst>
      <p:ext uri="{BB962C8B-B14F-4D97-AF65-F5344CB8AC3E}">
        <p14:creationId xmlns:p14="http://schemas.microsoft.com/office/powerpoint/2010/main" val="1070085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1EB780B-1EB9-BA4D-B45F-010C99734148}" type="slidenum">
              <a:rPr lang="en-US"/>
              <a:pPr>
                <a:defRPr/>
              </a:pPr>
              <a:t>‹#›</a:t>
            </a:fld>
            <a:endParaRPr lang="en-US"/>
          </a:p>
        </p:txBody>
      </p:sp>
    </p:spTree>
    <p:extLst>
      <p:ext uri="{BB962C8B-B14F-4D97-AF65-F5344CB8AC3E}">
        <p14:creationId xmlns:p14="http://schemas.microsoft.com/office/powerpoint/2010/main" val="3246708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8653AAC-5689-E842-993F-F7E052079A73}" type="slidenum">
              <a:rPr lang="en-US"/>
              <a:pPr>
                <a:defRPr/>
              </a:pPr>
              <a:t>‹#›</a:t>
            </a:fld>
            <a:endParaRPr lang="en-US"/>
          </a:p>
        </p:txBody>
      </p:sp>
    </p:spTree>
    <p:extLst>
      <p:ext uri="{BB962C8B-B14F-4D97-AF65-F5344CB8AC3E}">
        <p14:creationId xmlns:p14="http://schemas.microsoft.com/office/powerpoint/2010/main" val="4210809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FEAE7F4-531F-4949-9817-A96F82FD8681}" type="slidenum">
              <a:rPr lang="en-US"/>
              <a:pPr>
                <a:defRPr/>
              </a:pPr>
              <a:t>‹#›</a:t>
            </a:fld>
            <a:endParaRPr lang="en-US"/>
          </a:p>
        </p:txBody>
      </p:sp>
    </p:spTree>
    <p:extLst>
      <p:ext uri="{BB962C8B-B14F-4D97-AF65-F5344CB8AC3E}">
        <p14:creationId xmlns:p14="http://schemas.microsoft.com/office/powerpoint/2010/main" val="1674809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D1A15E3-C5C5-9647-A931-9C252FC28FB6}" type="slidenum">
              <a:rPr lang="en-US"/>
              <a:pPr>
                <a:defRPr/>
              </a:pPr>
              <a:t>‹#›</a:t>
            </a:fld>
            <a:endParaRPr lang="en-US"/>
          </a:p>
        </p:txBody>
      </p:sp>
    </p:spTree>
    <p:extLst>
      <p:ext uri="{BB962C8B-B14F-4D97-AF65-F5344CB8AC3E}">
        <p14:creationId xmlns:p14="http://schemas.microsoft.com/office/powerpoint/2010/main" val="3739666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50B2A93-AFD5-1A4B-8A6D-6C9EB6AC04DA}" type="slidenum">
              <a:rPr lang="en-US"/>
              <a:pPr>
                <a:defRPr/>
              </a:pPr>
              <a:t>‹#›</a:t>
            </a:fld>
            <a:endParaRPr lang="en-US"/>
          </a:p>
        </p:txBody>
      </p:sp>
    </p:spTree>
    <p:extLst>
      <p:ext uri="{BB962C8B-B14F-4D97-AF65-F5344CB8AC3E}">
        <p14:creationId xmlns:p14="http://schemas.microsoft.com/office/powerpoint/2010/main" val="549902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CE9F1F-F7C3-F641-83B6-C937010C0CDF}" type="slidenum">
              <a:rPr lang="en-US"/>
              <a:pPr>
                <a:defRPr/>
              </a:pPr>
              <a:t>‹#›</a:t>
            </a:fld>
            <a:endParaRPr lang="en-US"/>
          </a:p>
        </p:txBody>
      </p:sp>
    </p:spTree>
    <p:extLst>
      <p:ext uri="{BB962C8B-B14F-4D97-AF65-F5344CB8AC3E}">
        <p14:creationId xmlns:p14="http://schemas.microsoft.com/office/powerpoint/2010/main" val="182450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350703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0C58EC6-B1E5-1948-8583-9F9C8C82F50C}" type="slidenum">
              <a:rPr lang="en-US"/>
              <a:pPr>
                <a:defRPr/>
              </a:pPr>
              <a:t>‹#›</a:t>
            </a:fld>
            <a:endParaRPr lang="en-US"/>
          </a:p>
        </p:txBody>
      </p:sp>
    </p:spTree>
    <p:extLst>
      <p:ext uri="{BB962C8B-B14F-4D97-AF65-F5344CB8AC3E}">
        <p14:creationId xmlns:p14="http://schemas.microsoft.com/office/powerpoint/2010/main" val="981712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920B387-7E99-1545-8115-2B2D9FE7B55A}" type="slidenum">
              <a:rPr lang="en-US"/>
              <a:pPr>
                <a:defRPr/>
              </a:pPr>
              <a:t>‹#›</a:t>
            </a:fld>
            <a:endParaRPr lang="en-US"/>
          </a:p>
        </p:txBody>
      </p:sp>
    </p:spTree>
    <p:extLst>
      <p:ext uri="{BB962C8B-B14F-4D97-AF65-F5344CB8AC3E}">
        <p14:creationId xmlns:p14="http://schemas.microsoft.com/office/powerpoint/2010/main" val="545128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89B014E0-F9C4-164F-A414-3499FED1D0D7}" type="slidenum">
              <a:rPr lang="en-US"/>
              <a:pPr>
                <a:defRPr/>
              </a:pPr>
              <a:t>‹#›</a:t>
            </a:fld>
            <a:endParaRPr lang="en-US"/>
          </a:p>
        </p:txBody>
      </p:sp>
    </p:spTree>
    <p:extLst>
      <p:ext uri="{BB962C8B-B14F-4D97-AF65-F5344CB8AC3E}">
        <p14:creationId xmlns:p14="http://schemas.microsoft.com/office/powerpoint/2010/main" val="2536477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b="1" i="0" dirty="0">
                <a:latin typeface="Arial" panose="020B0604020202020204" pitchFamily="34" charset="0"/>
                <a:ea typeface="+mn-ea"/>
                <a:cs typeface="+mn-cs"/>
              </a:endParaRPr>
            </a:p>
          </p:txBody>
        </p:sp>
        <p:sp>
          <p:nvSpPr>
            <p:cNvPr id="20" name="Rectangle 18"/>
            <p:cNvSpPr>
              <a:spLocks noChangeArrowheads="1"/>
            </p:cNvSpPr>
            <p:nvPr userDrawn="1"/>
          </p:nvSpPr>
          <p:spPr bwMode="hidden">
            <a:xfrm rot="39991575" flipH="1" flipV="1">
              <a:off x="5384"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b="1" i="0" dirty="0">
                <a:latin typeface="Arial" panose="020B0604020202020204" pitchFamily="34" charset="0"/>
                <a:ea typeface="+mn-ea"/>
                <a:cs typeface="+mn-cs"/>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b="1" i="0" dirty="0">
                <a:latin typeface="Arial" panose="020B0604020202020204" pitchFamily="34" charset="0"/>
                <a:ea typeface="+mn-ea"/>
                <a:cs typeface="+mn-cs"/>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b="1" i="0" dirty="0">
                <a:latin typeface="Arial" panose="020B0604020202020204" pitchFamily="34" charset="0"/>
                <a:ea typeface="+mn-ea"/>
                <a:cs typeface="+mn-cs"/>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defRPr>
            </a:lvl1pPr>
          </a:lstStyle>
          <a:p>
            <a:r>
              <a:rPr lang="en-US" dirty="0"/>
              <a:t>Click to edit Master subtitle style</a:t>
            </a:r>
          </a:p>
        </p:txBody>
      </p:sp>
      <p:sp>
        <p:nvSpPr>
          <p:cNvPr id="220" name="Rectangle 220"/>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221" name="Rectangle 221"/>
          <p:cNvSpPr>
            <a:spLocks noGrp="1" noChangeArrowheads="1"/>
          </p:cNvSpPr>
          <p:nvPr>
            <p:ph type="ftr" sz="quarter" idx="11"/>
          </p:nvPr>
        </p:nvSpPr>
        <p:spPr>
          <a:xfrm>
            <a:off x="3124200" y="6248400"/>
            <a:ext cx="2895600" cy="457200"/>
          </a:xfrm>
        </p:spPr>
        <p:txBody>
          <a:bodyPr/>
          <a:lstStyle>
            <a:lvl1pPr>
              <a:defRPr b="1" i="0">
                <a:latin typeface="Arial" panose="020B0604020202020204" pitchFamily="34" charset="0"/>
              </a:defRPr>
            </a:lvl1pPr>
          </a:lstStyle>
          <a:p>
            <a:pPr>
              <a:defRPr/>
            </a:pPr>
            <a:endParaRPr lang="en-US" dirty="0"/>
          </a:p>
        </p:txBody>
      </p:sp>
      <p:sp>
        <p:nvSpPr>
          <p:cNvPr id="222" name="Rectangle 222"/>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F1A819B-D824-D74A-BE30-C18E6E92D2BF}" type="slidenum">
              <a:rPr lang="en-US" smtClean="0"/>
              <a:pPr>
                <a:defRPr/>
              </a:pPr>
              <a:t>‹#›</a:t>
            </a:fld>
            <a:endParaRPr lang="en-US" dirty="0"/>
          </a:p>
        </p:txBody>
      </p:sp>
    </p:spTree>
    <p:extLst>
      <p:ext uri="{BB962C8B-B14F-4D97-AF65-F5344CB8AC3E}">
        <p14:creationId xmlns:p14="http://schemas.microsoft.com/office/powerpoint/2010/main" val="348869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BC4C0272-A3DC-AC4F-85B8-F882C7AEA743}" type="slidenum">
              <a:rPr lang="en-US" smtClean="0"/>
              <a:pPr>
                <a:defRPr/>
              </a:pPr>
              <a:t>‹#›</a:t>
            </a:fld>
            <a:endParaRPr lang="en-US" dirty="0"/>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9180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647F71D2-F622-0944-ABDE-A472F9208A14}" type="slidenum">
              <a:rPr lang="en-US" smtClean="0"/>
              <a:pPr>
                <a:defRPr/>
              </a:pPr>
              <a:t>‹#›</a:t>
            </a:fld>
            <a:endParaRPr lang="en-US" dirty="0"/>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43340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39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3EE5DF84-35DD-E944-A057-B84CCF6BB482}" type="slidenum">
              <a:rPr lang="en-US" smtClean="0"/>
              <a:pPr>
                <a:defRPr/>
              </a:pPr>
              <a:t>‹#›</a:t>
            </a:fld>
            <a:endParaRPr lang="en-US" dirty="0"/>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56175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E8474FF0-BE6C-ED44-8F60-81C63EFB5EC6}" type="slidenum">
              <a:rPr lang="en-US" smtClean="0"/>
              <a:pPr>
                <a:defRPr/>
              </a:pPr>
              <a:t>‹#›</a:t>
            </a:fld>
            <a:endParaRPr lang="en-US" dirty="0"/>
          </a:p>
        </p:txBody>
      </p:sp>
      <p:sp>
        <p:nvSpPr>
          <p:cNvPr id="8"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51462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2CE01180-E606-8D4A-A1F5-642BED9DF953}" type="slidenum">
              <a:rPr lang="en-US" smtClean="0"/>
              <a:pPr>
                <a:defRPr/>
              </a:pPr>
              <a:t>‹#›</a:t>
            </a:fld>
            <a:endParaRPr lang="en-US" dirty="0"/>
          </a:p>
        </p:txBody>
      </p:sp>
      <p:sp>
        <p:nvSpPr>
          <p:cNvPr id="4"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4647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AEB220FE-7C0A-8B4D-B103-01F9EFC7DEAC}" type="slidenum">
              <a:rPr lang="en-US" smtClean="0"/>
              <a:pPr>
                <a:defRPr/>
              </a:pPr>
              <a:t>‹#›</a:t>
            </a:fld>
            <a:endParaRPr lang="en-US" dirty="0"/>
          </a:p>
        </p:txBody>
      </p:sp>
      <p:sp>
        <p:nvSpPr>
          <p:cNvPr id="3"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19091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4192889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A0AF419F-0113-054E-986E-055A719BA5C3}" type="slidenum">
              <a:rPr lang="en-US" smtClean="0"/>
              <a:pPr>
                <a:defRPr/>
              </a:pPr>
              <a:t>‹#›</a:t>
            </a:fld>
            <a:endParaRPr lang="en-US" dirty="0"/>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18662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60C8DC5C-3D90-854A-956C-71AD6E6A47EE}" type="slidenum">
              <a:rPr lang="en-US" smtClean="0"/>
              <a:pPr>
                <a:defRPr/>
              </a:pPr>
              <a:t>‹#›</a:t>
            </a:fld>
            <a:endParaRPr lang="en-US" dirty="0"/>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74785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B5BC7732-6AD1-6740-AD7C-ACB5FFBE2688}" type="slidenum">
              <a:rPr lang="en-US" smtClean="0"/>
              <a:pPr>
                <a:defRPr/>
              </a:pPr>
              <a:t>‹#›</a:t>
            </a:fld>
            <a:endParaRPr lang="en-US" dirty="0"/>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142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38953DB5-0ADD-AB4B-8D4E-5EE56B71B623}" type="slidenum">
              <a:rPr lang="en-US" smtClean="0"/>
              <a:pPr>
                <a:defRPr/>
              </a:pPr>
              <a:t>‹#›</a:t>
            </a:fld>
            <a:endParaRPr lang="en-US" dirty="0"/>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34620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907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3350"/>
            <a:ext cx="4038600" cy="21907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C09BD3DC-A94D-BA4A-8F7D-06733BCCCE7F}" type="slidenum">
              <a:rPr lang="en-US" smtClean="0"/>
              <a:pPr>
                <a:defRPr/>
              </a:pPr>
              <a:t>‹#›</a:t>
            </a:fld>
            <a:endParaRPr lang="en-US" dirty="0"/>
          </a:p>
        </p:txBody>
      </p:sp>
      <p:sp>
        <p:nvSpPr>
          <p:cNvPr id="7"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75429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96217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02757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306663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237288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05636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1809797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86974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66647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756084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797367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872443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17386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189467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128510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498472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340520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1139397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4468347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3098791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868550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1297800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4541002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26915249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538545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33970661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7640868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306028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1065362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512493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9794"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89795"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E53C4E-4A3A-5146-AB06-ED527F06CD40}" type="slidenum">
              <a:rPr lang="en-US"/>
              <a:pPr>
                <a:defRPr/>
              </a:pPr>
              <a:t>‹#›</a:t>
            </a:fld>
            <a:endParaRPr lang="en-US"/>
          </a:p>
        </p:txBody>
      </p:sp>
    </p:spTree>
    <p:extLst>
      <p:ext uri="{BB962C8B-B14F-4D97-AF65-F5344CB8AC3E}">
        <p14:creationId xmlns:p14="http://schemas.microsoft.com/office/powerpoint/2010/main" val="1613626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4EE787-6245-F34C-B101-D9F776EA1BD6}" type="slidenum">
              <a:rPr lang="en-US"/>
              <a:pPr>
                <a:defRPr/>
              </a:pPr>
              <a:t>‹#›</a:t>
            </a:fld>
            <a:endParaRPr lang="en-US"/>
          </a:p>
        </p:txBody>
      </p:sp>
    </p:spTree>
    <p:extLst>
      <p:ext uri="{BB962C8B-B14F-4D97-AF65-F5344CB8AC3E}">
        <p14:creationId xmlns:p14="http://schemas.microsoft.com/office/powerpoint/2010/main" val="18715401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C45965-49A2-FF43-9942-B92B39398B90}" type="slidenum">
              <a:rPr lang="en-US"/>
              <a:pPr>
                <a:defRPr/>
              </a:pPr>
              <a:t>‹#›</a:t>
            </a:fld>
            <a:endParaRPr lang="en-US"/>
          </a:p>
        </p:txBody>
      </p:sp>
    </p:spTree>
    <p:extLst>
      <p:ext uri="{BB962C8B-B14F-4D97-AF65-F5344CB8AC3E}">
        <p14:creationId xmlns:p14="http://schemas.microsoft.com/office/powerpoint/2010/main" val="12233584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3E9EFF1-8FAC-C74A-892E-17342259801E}" type="slidenum">
              <a:rPr lang="en-US"/>
              <a:pPr>
                <a:defRPr/>
              </a:pPr>
              <a:t>‹#›</a:t>
            </a:fld>
            <a:endParaRPr lang="en-US"/>
          </a:p>
        </p:txBody>
      </p:sp>
    </p:spTree>
    <p:extLst>
      <p:ext uri="{BB962C8B-B14F-4D97-AF65-F5344CB8AC3E}">
        <p14:creationId xmlns:p14="http://schemas.microsoft.com/office/powerpoint/2010/main" val="716895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F4A2FE0-C94C-DF4F-9EDD-65267266174F}" type="slidenum">
              <a:rPr lang="en-US"/>
              <a:pPr>
                <a:defRPr/>
              </a:pPr>
              <a:t>‹#›</a:t>
            </a:fld>
            <a:endParaRPr lang="en-US"/>
          </a:p>
        </p:txBody>
      </p:sp>
    </p:spTree>
    <p:extLst>
      <p:ext uri="{BB962C8B-B14F-4D97-AF65-F5344CB8AC3E}">
        <p14:creationId xmlns:p14="http://schemas.microsoft.com/office/powerpoint/2010/main" val="36692777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4B5C207-A833-3845-897C-693EE681D78F}" type="slidenum">
              <a:rPr lang="en-US"/>
              <a:pPr>
                <a:defRPr/>
              </a:pPr>
              <a:t>‹#›</a:t>
            </a:fld>
            <a:endParaRPr lang="en-US"/>
          </a:p>
        </p:txBody>
      </p:sp>
    </p:spTree>
    <p:extLst>
      <p:ext uri="{BB962C8B-B14F-4D97-AF65-F5344CB8AC3E}">
        <p14:creationId xmlns:p14="http://schemas.microsoft.com/office/powerpoint/2010/main" val="5969183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133859F-A070-0B42-9886-0FF2D649755B}" type="slidenum">
              <a:rPr lang="en-US"/>
              <a:pPr>
                <a:defRPr/>
              </a:pPr>
              <a:t>‹#›</a:t>
            </a:fld>
            <a:endParaRPr lang="en-US"/>
          </a:p>
        </p:txBody>
      </p:sp>
    </p:spTree>
    <p:extLst>
      <p:ext uri="{BB962C8B-B14F-4D97-AF65-F5344CB8AC3E}">
        <p14:creationId xmlns:p14="http://schemas.microsoft.com/office/powerpoint/2010/main" val="29326933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93F38EE-18C8-5E44-9317-BD6C13D4B5F5}" type="slidenum">
              <a:rPr lang="en-US"/>
              <a:pPr>
                <a:defRPr/>
              </a:pPr>
              <a:t>‹#›</a:t>
            </a:fld>
            <a:endParaRPr lang="en-US"/>
          </a:p>
        </p:txBody>
      </p:sp>
    </p:spTree>
    <p:extLst>
      <p:ext uri="{BB962C8B-B14F-4D97-AF65-F5344CB8AC3E}">
        <p14:creationId xmlns:p14="http://schemas.microsoft.com/office/powerpoint/2010/main" val="36028459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7E88ADA-07A7-644F-9904-077EA477026A}" type="slidenum">
              <a:rPr lang="en-US"/>
              <a:pPr>
                <a:defRPr/>
              </a:pPr>
              <a:t>‹#›</a:t>
            </a:fld>
            <a:endParaRPr lang="en-US"/>
          </a:p>
        </p:txBody>
      </p:sp>
    </p:spTree>
    <p:extLst>
      <p:ext uri="{BB962C8B-B14F-4D97-AF65-F5344CB8AC3E}">
        <p14:creationId xmlns:p14="http://schemas.microsoft.com/office/powerpoint/2010/main" val="914282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3723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pPr>
                <a:defRPr/>
              </a:pPr>
              <a:t>‹#›</a:t>
            </a:fld>
            <a:endParaRPr lang="en-US"/>
          </a:p>
        </p:txBody>
      </p:sp>
    </p:spTree>
    <p:extLst>
      <p:ext uri="{BB962C8B-B14F-4D97-AF65-F5344CB8AC3E}">
        <p14:creationId xmlns:p14="http://schemas.microsoft.com/office/powerpoint/2010/main" val="295081683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749351726"/>
      </p:ext>
    </p:extLst>
  </p:cSld>
  <p:clrMap bg1="lt1" tx1="dk1" bg2="lt2" tx2="dk2" accent1="accent1" accent2="accent2" accent3="accent3" accent4="accent4" accent5="accent5" accent6="accent6" hlink="hlink" folHlink="folHlink"/>
  <p:sldLayoutIdLst>
    <p:sldLayoutId id="214748387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80B968BD-4ABA-AF40-93F8-FCF3B7F5BB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856935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274970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EF59D6C3-9666-5C4D-A6A1-08CD23EAF6F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536619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b="1" i="0" dirty="0">
                <a:effectLst>
                  <a:outerShdw blurRad="38100" dist="38100" dir="2700000" algn="tl">
                    <a:srgbClr val="000000"/>
                  </a:outerShdw>
                </a:effectLst>
                <a:latin typeface="Arial" panose="020B0604020202020204" pitchFamily="34" charset="0"/>
                <a:ea typeface="+mn-ea"/>
                <a:cs typeface="+mn-cs"/>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ea typeface="+mn-ea"/>
                <a:cs typeface="+mn-cs"/>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ea typeface="+mn-ea"/>
                <a:cs typeface="+mn-cs"/>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0D7F919F-F5E6-064E-9BAA-EA4C1DF74955}" type="slidenum">
              <a:rPr lang="en-US" smtClean="0"/>
              <a:pPr>
                <a:defRPr/>
              </a:pPr>
              <a:t>‹#›</a:t>
            </a:fld>
            <a:endParaRPr lang="en-US" dirty="0"/>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583656017"/>
      </p:ext>
    </p:extLst>
  </p:cSld>
  <p:clrMap bg1="dk2" tx1="lt1" bg2="dk1"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0020371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803203467"/>
      </p:ext>
    </p:extLst>
  </p:cSld>
  <p:clrMap bg1="lt1" tx1="dk1" bg2="lt2" tx2="dk2" accent1="accent1" accent2="accent2" accent3="accent3" accent4="accent4" accent5="accent5" accent6="accent6" hlink="hlink" folHlink="folHlink"/>
  <p:sldLayoutIdLst>
    <p:sldLayoutId id="2147483837" r:id="rId1"/>
    <p:sldLayoutId id="2147483838"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11493705"/>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8770"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88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88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FA720FE4-57BF-9F40-9664-F136596123B9}" type="slidenum">
              <a:rPr lang="en-US"/>
              <a:pPr>
                <a:defRPr/>
              </a:pPr>
              <a:t>‹#›</a:t>
            </a:fld>
            <a:endParaRPr lang="en-US"/>
          </a:p>
        </p:txBody>
      </p:sp>
    </p:spTree>
    <p:extLst>
      <p:ext uri="{BB962C8B-B14F-4D97-AF65-F5344CB8AC3E}">
        <p14:creationId xmlns:p14="http://schemas.microsoft.com/office/powerpoint/2010/main" val="4293904536"/>
      </p:ext>
    </p:extLst>
  </p:cSld>
  <p:clrMap bg1="dk2" tx1="lt1" bg2="dk1"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7.xml"/><Relationship Id="rId1" Type="http://schemas.openxmlformats.org/officeDocument/2006/relationships/themeOverride" Target="../theme/themeOverr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400" y="0"/>
            <a:ext cx="9271000" cy="4635500"/>
          </a:xfrm>
          <a:prstGeom prst="rect">
            <a:avLst/>
          </a:prstGeom>
        </p:spPr>
      </p:pic>
      <p:sp>
        <p:nvSpPr>
          <p:cNvPr id="8" name="Rectangle 2"/>
          <p:cNvSpPr txBox="1">
            <a:spLocks noChangeArrowheads="1"/>
          </p:cNvSpPr>
          <p:nvPr/>
        </p:nvSpPr>
        <p:spPr bwMode="auto">
          <a:xfrm>
            <a:off x="-49212" y="463550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جامعة 3: 16-22</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عندما تكون الحياة</a:t>
            </a:r>
            <a:b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ظالمة</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14698006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560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91355"/>
            <a:ext cx="9144000" cy="1066645"/>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هل يتغاضى الله عن الظلم؟</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01324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99485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ＭＳ Ｐゴシック" charset="0"/>
              </a:rPr>
              <a:t>ماذا يجب أن تفعل حين تكون الحياة </a:t>
            </a:r>
            <a:br>
              <a:rPr lang="ar-JO" sz="5400" b="1" dirty="0">
                <a:effectLst>
                  <a:glow rad="127000">
                    <a:schemeClr val="tx1"/>
                  </a:glow>
                </a:effectLst>
                <a:ea typeface="ＭＳ Ｐゴシック" charset="0"/>
              </a:rPr>
            </a:br>
            <a:r>
              <a:rPr lang="ar-JO" sz="5400" b="1" dirty="0">
                <a:solidFill>
                  <a:srgbClr val="FFFF00"/>
                </a:solidFill>
                <a:effectLst>
                  <a:glow rad="127000">
                    <a:schemeClr val="tx1"/>
                  </a:glow>
                </a:effectLst>
                <a:ea typeface="ＭＳ Ｐゴシック" charset="0"/>
              </a:rPr>
              <a:t>ظالمة</a:t>
            </a:r>
            <a:r>
              <a:rPr lang="ar-JO" sz="5400" b="1" dirty="0">
                <a:effectLst>
                  <a:glow rad="127000">
                    <a:schemeClr val="tx1"/>
                  </a:glow>
                </a:effectLst>
                <a:ea typeface="ＭＳ Ｐゴシック" charset="0"/>
              </a:rPr>
              <a:t>؟</a:t>
            </a:r>
            <a:endParaRPr lang="en-US" sz="5400" b="1" dirty="0">
              <a:effectLst>
                <a:glow rad="127000">
                  <a:schemeClr val="tx1"/>
                </a:glow>
              </a:effectLst>
              <a:ea typeface="ＭＳ Ｐゴシック" charset="0"/>
            </a:endParaRPr>
          </a:p>
        </p:txBody>
      </p:sp>
    </p:spTree>
    <p:extLst>
      <p:ext uri="{BB962C8B-B14F-4D97-AF65-F5344CB8AC3E}">
        <p14:creationId xmlns:p14="http://schemas.microsoft.com/office/powerpoint/2010/main" val="2862711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26100"/>
            <a:ext cx="9144000" cy="1114425"/>
          </a:xfrm>
          <a:effectLst>
            <a:outerShdw blurRad="63500" dist="35921" dir="2700000" algn="ctr" rotWithShape="0">
              <a:schemeClr val="tx2">
                <a:alpha val="74998"/>
              </a:schemeClr>
            </a:outerShdw>
          </a:effectLst>
        </p:spPr>
        <p:txBody>
          <a:bodyPr/>
          <a:lstStyle/>
          <a:p>
            <a:pPr>
              <a:defRPr/>
            </a:pPr>
            <a:r>
              <a:rPr lang="ar-JO" sz="5400" b="1" dirty="0">
                <a:solidFill>
                  <a:schemeClr val="accent1">
                    <a:lumMod val="40000"/>
                    <a:lumOff val="60000"/>
                  </a:schemeClr>
                </a:solidFill>
                <a:effectLst>
                  <a:glow rad="127000">
                    <a:schemeClr val="tx1"/>
                  </a:glow>
                </a:effectLst>
                <a:latin typeface="Arial" panose="020B0604020202020204" pitchFamily="34" charset="0"/>
                <a:ea typeface="ＭＳ Ｐゴシック" charset="0"/>
                <a:cs typeface="Arial" panose="020B0604020202020204" pitchFamily="34" charset="0"/>
              </a:rPr>
              <a:t>القضايا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والردود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Hexagon 1"/>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Heart 2"/>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ight Arrow 3"/>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Hexagon 5"/>
          <p:cNvSpPr/>
          <p:nvPr/>
        </p:nvSpPr>
        <p:spPr bwMode="auto">
          <a:xfrm>
            <a:off x="787400" y="4064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Heart 6"/>
          <p:cNvSpPr/>
          <p:nvPr/>
        </p:nvSpPr>
        <p:spPr bwMode="auto">
          <a:xfrm>
            <a:off x="5702300" y="4064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5715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p:cNvSpPr/>
          <p:nvPr/>
        </p:nvSpPr>
        <p:spPr>
          <a:xfrm>
            <a:off x="1958350" y="2316312"/>
            <a:ext cx="5240538" cy="1107996"/>
          </a:xfrm>
          <a:prstGeom prst="rect">
            <a:avLst/>
          </a:prstGeom>
          <a:noFill/>
        </p:spPr>
        <p:txBody>
          <a:bodyPr wrap="none" lIns="91440" tIns="45720" rIns="91440" bIns="45720">
            <a:spAutoFit/>
          </a:bodyPr>
          <a:lstStyle/>
          <a:p>
            <a:pPr algn="ctr"/>
            <a:r>
              <a:rPr lang="ar-JO"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جامعة 3: 16-22</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26524440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p:spPr>
        <p:txBody>
          <a:bodyPr/>
          <a:lstStyle/>
          <a:p>
            <a:pPr marL="720000" indent="-720000" algn="r" rtl="1">
              <a:defRPr/>
            </a:pPr>
            <a:r>
              <a:rPr lang="ar-JO" sz="5400" dirty="0">
                <a:effectLst>
                  <a:glow rad="127000">
                    <a:schemeClr val="tx1"/>
                  </a:glow>
                </a:effectLst>
                <a:ea typeface="ＭＳ Ｐゴシック" charset="0"/>
              </a:rPr>
              <a:t>1. اعلم </a:t>
            </a:r>
            <a:r>
              <a:rPr lang="ar-JO" sz="5400" dirty="0">
                <a:solidFill>
                  <a:srgbClr val="FFFF00"/>
                </a:solidFill>
                <a:effectLst>
                  <a:glow rad="127000">
                    <a:schemeClr val="tx1"/>
                  </a:glow>
                </a:effectLst>
                <a:ea typeface="ＭＳ Ｐゴシック" charset="0"/>
              </a:rPr>
              <a:t>أنك</a:t>
            </a:r>
            <a:r>
              <a:rPr lang="ar-JO" sz="5400" dirty="0">
                <a:effectLst>
                  <a:glow rad="127000">
                    <a:schemeClr val="tx1"/>
                  </a:glow>
                </a:effectLst>
                <a:ea typeface="ＭＳ Ｐゴシック" charset="0"/>
              </a:rPr>
              <a:t> ستحاسب أمام الله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16-17)</a:t>
            </a:r>
            <a:endParaRPr lang="en-US" sz="5400" dirty="0">
              <a:effectLst>
                <a:glow rad="127000">
                  <a:schemeClr val="tx1"/>
                </a:glow>
              </a:effectLst>
              <a:ea typeface="ＭＳ Ｐゴシック" charset="0"/>
            </a:endParaRPr>
          </a:p>
        </p:txBody>
      </p:sp>
      <p:sp>
        <p:nvSpPr>
          <p:cNvPr id="6" name="Hexagon 5"/>
          <p:cNvSpPr/>
          <p:nvPr/>
        </p:nvSpPr>
        <p:spPr bwMode="auto">
          <a:xfrm>
            <a:off x="787400" y="3111500"/>
            <a:ext cx="2997200" cy="256032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Heart 6"/>
          <p:cNvSpPr/>
          <p:nvPr/>
        </p:nvSpPr>
        <p:spPr bwMode="auto">
          <a:xfrm>
            <a:off x="5702300" y="3111500"/>
            <a:ext cx="3086100" cy="256032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ight Arrow 7"/>
          <p:cNvSpPr/>
          <p:nvPr/>
        </p:nvSpPr>
        <p:spPr bwMode="auto">
          <a:xfrm>
            <a:off x="4076700" y="3276600"/>
            <a:ext cx="1397000" cy="921412"/>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787400" y="3886200"/>
            <a:ext cx="29972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الظلم</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6121400" y="3886200"/>
            <a:ext cx="21209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أنت</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923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الظلم موجود في المحاكم حيث لا ينبغي (3:16)</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98600" y="0"/>
            <a:ext cx="5753100" cy="4794250"/>
          </a:xfrm>
          <a:prstGeom prst="rect">
            <a:avLst/>
          </a:prstGeom>
        </p:spPr>
      </p:pic>
    </p:spTree>
    <p:extLst>
      <p:ext uri="{BB962C8B-B14F-4D97-AF65-F5344CB8AC3E}">
        <p14:creationId xmlns:p14="http://schemas.microsoft.com/office/powerpoint/2010/main" val="39626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McDonalds Coffee</a:t>
            </a:r>
          </a:p>
        </p:txBody>
      </p:sp>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4178791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99037" y="1766126"/>
            <a:ext cx="4360863" cy="5207000"/>
          </a:xfrm>
          <a:prstGeom prst="rect">
            <a:avLst/>
          </a:prstGeom>
        </p:spPr>
      </p:pic>
      <p:sp>
        <p:nvSpPr>
          <p:cNvPr id="900098" name="Rectangle 2"/>
          <p:cNvSpPr>
            <a:spLocks noGrp="1" noChangeArrowheads="1"/>
          </p:cNvSpPr>
          <p:nvPr>
            <p:ph type="ctrTitle"/>
          </p:nvPr>
        </p:nvSpPr>
        <p:spPr>
          <a:xfrm>
            <a:off x="0" y="3797270"/>
            <a:ext cx="4999037" cy="294325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Lawn Mower</a:t>
            </a:r>
          </a:p>
        </p:txBody>
      </p:sp>
      <p:pic>
        <p:nvPicPr>
          <p:cNvPr id="4" name="Picture 3"/>
          <p:cNvPicPr>
            <a:picLocks noChangeAspect="1"/>
          </p:cNvPicPr>
          <p:nvPr/>
        </p:nvPicPr>
        <p:blipFill>
          <a:blip r:embed="rId4"/>
          <a:stretch>
            <a:fillRect/>
          </a:stretch>
        </p:blipFill>
        <p:spPr>
          <a:xfrm>
            <a:off x="292100" y="2895600"/>
            <a:ext cx="4445000" cy="2971800"/>
          </a:xfrm>
          <a:prstGeom prst="rect">
            <a:avLst/>
          </a:prstGeom>
        </p:spPr>
      </p:pic>
      <p:pic>
        <p:nvPicPr>
          <p:cNvPr id="2" name="Picture 1"/>
          <p:cNvPicPr>
            <a:picLocks noChangeAspect="1"/>
          </p:cNvPicPr>
          <p:nvPr/>
        </p:nvPicPr>
        <p:blipFill>
          <a:blip r:embed="rId5"/>
          <a:stretch>
            <a:fillRect/>
          </a:stretch>
        </p:blipFill>
        <p:spPr>
          <a:xfrm>
            <a:off x="0" y="-115126"/>
            <a:ext cx="9359900" cy="6973126"/>
          </a:xfrm>
          <a:prstGeom prst="rect">
            <a:avLst/>
          </a:prstGeom>
        </p:spPr>
      </p:pic>
    </p:spTree>
    <p:extLst>
      <p:ext uri="{BB962C8B-B14F-4D97-AF65-F5344CB8AC3E}">
        <p14:creationId xmlns:p14="http://schemas.microsoft.com/office/powerpoint/2010/main" val="102366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208085" cy="6122737"/>
          </a:xfrm>
          <a:prstGeom prst="rect">
            <a:avLst/>
          </a:prstGeom>
        </p:spPr>
      </p:pic>
      <p:sp>
        <p:nvSpPr>
          <p:cNvPr id="900098" name="Rectangle 2"/>
          <p:cNvSpPr>
            <a:spLocks noGrp="1" noChangeArrowheads="1"/>
          </p:cNvSpPr>
          <p:nvPr>
            <p:ph type="ctrTitle"/>
          </p:nvPr>
        </p:nvSpPr>
        <p:spPr>
          <a:xfrm>
            <a:off x="0" y="5962314"/>
            <a:ext cx="9144000" cy="83168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دعوى الأرض الشابة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2264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35314"/>
            <a:ext cx="9144000" cy="83168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د. مارك آرميتاج</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6629400" cy="3810000"/>
          </a:xfrm>
          <a:prstGeom prst="rect">
            <a:avLst/>
          </a:prstGeom>
        </p:spPr>
      </p:pic>
      <p:pic>
        <p:nvPicPr>
          <p:cNvPr id="4" name="Picture 3"/>
          <p:cNvPicPr>
            <a:picLocks noChangeAspect="1"/>
          </p:cNvPicPr>
          <p:nvPr/>
        </p:nvPicPr>
        <p:blipFill>
          <a:blip r:embed="rId4"/>
          <a:stretch>
            <a:fillRect/>
          </a:stretch>
        </p:blipFill>
        <p:spPr>
          <a:xfrm>
            <a:off x="4377393" y="2006600"/>
            <a:ext cx="4504014" cy="3606800"/>
          </a:xfrm>
          <a:prstGeom prst="rect">
            <a:avLst/>
          </a:prstGeom>
        </p:spPr>
      </p:pic>
      <p:pic>
        <p:nvPicPr>
          <p:cNvPr id="5" name="Picture 4"/>
          <p:cNvPicPr>
            <a:picLocks noChangeAspect="1"/>
          </p:cNvPicPr>
          <p:nvPr/>
        </p:nvPicPr>
        <p:blipFill>
          <a:blip r:embed="rId5"/>
          <a:stretch>
            <a:fillRect/>
          </a:stretch>
        </p:blipFill>
        <p:spPr>
          <a:xfrm>
            <a:off x="732035" y="2882900"/>
            <a:ext cx="3645358" cy="2730500"/>
          </a:xfrm>
          <a:prstGeom prst="rect">
            <a:avLst/>
          </a:prstGeom>
        </p:spPr>
      </p:pic>
    </p:spTree>
    <p:extLst>
      <p:ext uri="{BB962C8B-B14F-4D97-AF65-F5344CB8AC3E}">
        <p14:creationId xmlns:p14="http://schemas.microsoft.com/office/powerpoint/2010/main" val="297455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20800" y="2044700"/>
            <a:ext cx="3314700" cy="46958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Injustice System</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03859">
            <a:off x="342901" y="-139699"/>
            <a:ext cx="4543602" cy="6858000"/>
          </a:xfrm>
          <a:prstGeom prst="rect">
            <a:avLst/>
          </a:prstGeom>
        </p:spPr>
      </p:pic>
      <p:pic>
        <p:nvPicPr>
          <p:cNvPr id="3" name="Picture 2"/>
          <p:cNvPicPr>
            <a:picLocks noChangeAspect="1"/>
          </p:cNvPicPr>
          <p:nvPr/>
        </p:nvPicPr>
        <p:blipFill>
          <a:blip r:embed="rId4"/>
          <a:stretch>
            <a:fillRect/>
          </a:stretch>
        </p:blipFill>
        <p:spPr>
          <a:xfrm>
            <a:off x="4826000" y="533400"/>
            <a:ext cx="4318000" cy="4584700"/>
          </a:xfrm>
          <a:prstGeom prst="rect">
            <a:avLst/>
          </a:prstGeom>
        </p:spPr>
      </p:pic>
    </p:spTree>
    <p:extLst>
      <p:ext uri="{BB962C8B-B14F-4D97-AF65-F5344CB8AC3E}">
        <p14:creationId xmlns:p14="http://schemas.microsoft.com/office/powerpoint/2010/main" val="3427734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88104"/>
          </a:xfrm>
          <a:prstGeom prst="rect">
            <a:avLst/>
          </a:prstGeom>
        </p:spPr>
      </p:pic>
      <p:sp>
        <p:nvSpPr>
          <p:cNvPr id="900098" name="Rectangle 2"/>
          <p:cNvSpPr>
            <a:spLocks noGrp="1" noChangeArrowheads="1"/>
          </p:cNvSpPr>
          <p:nvPr>
            <p:ph type="ctrTitle"/>
          </p:nvPr>
        </p:nvSpPr>
        <p:spPr>
          <a:xfrm>
            <a:off x="0" y="1270000"/>
            <a:ext cx="9144000" cy="2016125"/>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يحب الجميع قصة.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7097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581"/>
            <a:ext cx="9144000" cy="64008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يجب أن نتجاوب مع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الظلم؟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88203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9144000" cy="5707626"/>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8799" y="222920"/>
            <a:ext cx="8140701" cy="2232248"/>
          </a:xfrm>
          <a:effectLst>
            <a:outerShdw blurRad="63500" dist="35921" dir="2700000" algn="ctr" rotWithShape="0">
              <a:schemeClr val="tx2">
                <a:alpha val="74998"/>
              </a:schemeClr>
            </a:outerShdw>
          </a:effectLst>
        </p:spPr>
        <p:txBody>
          <a:bodyPr/>
          <a:lstStyle/>
          <a:p>
            <a:pPr marL="444500" indent="-444500">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اعلم أن</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ك</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ستحاسب أمام الله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17)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a:r>
              <a:rPr lang="ar-JO" sz="4000" b="1" dirty="0">
                <a:latin typeface="Arial"/>
                <a:cs typeface="Arial"/>
              </a:rPr>
              <a:t>الظلم</a:t>
            </a:r>
            <a:endParaRPr lang="en-US" sz="4000" b="1" dirty="0">
              <a:latin typeface="Arial"/>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a:r>
              <a:rPr lang="ar-JO" sz="4000" b="1" dirty="0">
                <a:latin typeface="Arial"/>
                <a:cs typeface="Arial"/>
              </a:rPr>
              <a:t>أنت</a:t>
            </a:r>
            <a:endParaRPr lang="en-US" sz="4000" b="1" dirty="0">
              <a:latin typeface="Arial"/>
              <a:cs typeface="Arial"/>
            </a:endParaRPr>
          </a:p>
        </p:txBody>
      </p:sp>
    </p:spTree>
    <p:extLst>
      <p:ext uri="{BB962C8B-B14F-4D97-AF65-F5344CB8AC3E}">
        <p14:creationId xmlns:p14="http://schemas.microsoft.com/office/powerpoint/2010/main" val="1760731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animBg="1"/>
      <p:bldP spid="7" grpId="0" animBg="1"/>
      <p:bldP spid="8" grpId="0" animBg="1"/>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ar-SA" altLang="ja-JP" sz="3600" b="1" dirty="0">
                <a:solidFill>
                  <a:schemeClr val="bg1"/>
                </a:solidFill>
                <a:latin typeface="Arial" charset="0"/>
                <a:ea typeface="ＭＳ Ｐゴシック" charset="0"/>
                <a:cs typeface="Arial" panose="020B0604020202020204" pitchFamily="34" charset="0"/>
              </a:rPr>
              <a:t>رؤيا ٢٠ : ١١</a:t>
            </a:r>
            <a:br>
              <a:rPr lang="ar-SA" altLang="ja-JP" sz="3600" b="1" dirty="0">
                <a:solidFill>
                  <a:schemeClr val="bg1"/>
                </a:solidFill>
                <a:latin typeface="Arial" charset="0"/>
                <a:ea typeface="ＭＳ Ｐゴシック" charset="0"/>
                <a:cs typeface="Arial" panose="020B0604020202020204" pitchFamily="34" charset="0"/>
              </a:rPr>
            </a:br>
            <a:br>
              <a:rPr lang="en-US" altLang="ja-JP" sz="3600" b="1" dirty="0">
                <a:solidFill>
                  <a:schemeClr val="bg1"/>
                </a:solidFill>
                <a:latin typeface="Arial" charset="0"/>
                <a:ea typeface="ＭＳ Ｐゴシック" charset="0"/>
                <a:cs typeface="Arial" panose="020B0604020202020204" pitchFamily="34" charset="0"/>
              </a:rPr>
            </a:br>
            <a:r>
              <a:rPr lang="ar-SA" altLang="ja-JP" sz="3600" b="1" dirty="0">
                <a:solidFill>
                  <a:schemeClr val="bg1"/>
                </a:solidFill>
                <a:latin typeface="Arial" charset="0"/>
                <a:ea typeface="ＭＳ Ｐゴシック" charset="0"/>
                <a:cs typeface="Arial" panose="020B0604020202020204" pitchFamily="34" charset="0"/>
              </a:rPr>
              <a:t> </a:t>
            </a:r>
            <a:r>
              <a:rPr lang="ar-SA" altLang="ja-JP" b="1" dirty="0">
                <a:solidFill>
                  <a:schemeClr val="bg1"/>
                </a:solidFill>
                <a:latin typeface="Arial" charset="0"/>
                <a:ea typeface="ＭＳ Ｐゴシック" charset="0"/>
                <a:cs typeface="Arial" panose="020B0604020202020204" pitchFamily="34" charset="0"/>
              </a:rPr>
              <a:t>ثم رأي</a:t>
            </a:r>
            <a:r>
              <a:rPr lang="ar-JO" altLang="ja-JP" b="1" dirty="0">
                <a:solidFill>
                  <a:schemeClr val="bg1"/>
                </a:solidFill>
                <a:latin typeface="Arial" charset="0"/>
                <a:ea typeface="ＭＳ Ｐゴシック" charset="0"/>
                <a:cs typeface="Arial" panose="020B0604020202020204" pitchFamily="34" charset="0"/>
              </a:rPr>
              <a:t>ت</a:t>
            </a:r>
            <a:r>
              <a:rPr lang="ar-SA" altLang="ja-JP" b="1" dirty="0">
                <a:solidFill>
                  <a:schemeClr val="bg1"/>
                </a:solidFill>
                <a:latin typeface="Arial" charset="0"/>
                <a:ea typeface="ＭＳ Ｐゴシック" charset="0"/>
                <a:cs typeface="Arial" panose="020B0604020202020204" pitchFamily="34" charset="0"/>
              </a:rPr>
              <a:t> ع</a:t>
            </a:r>
            <a:r>
              <a:rPr lang="ar-JO" altLang="ja-JP" b="1" dirty="0">
                <a:solidFill>
                  <a:schemeClr val="bg1"/>
                </a:solidFill>
                <a:latin typeface="Arial" charset="0"/>
                <a:ea typeface="ＭＳ Ｐゴシック" charset="0"/>
                <a:cs typeface="Arial" panose="020B0604020202020204" pitchFamily="34" charset="0"/>
              </a:rPr>
              <a:t>ر</a:t>
            </a:r>
            <a:r>
              <a:rPr lang="ar-SA" altLang="ja-JP" b="1" dirty="0">
                <a:solidFill>
                  <a:schemeClr val="bg1"/>
                </a:solidFill>
                <a:latin typeface="Arial" charset="0"/>
                <a:ea typeface="ＭＳ Ｐゴシック" charset="0"/>
                <a:cs typeface="Arial" panose="020B0604020202020204" pitchFamily="34" charset="0"/>
              </a:rPr>
              <a:t>شاً عظيماً </a:t>
            </a:r>
            <a:r>
              <a:rPr lang="ar-JO" altLang="ja-JP" b="1" dirty="0">
                <a:solidFill>
                  <a:schemeClr val="bg1"/>
                </a:solidFill>
                <a:latin typeface="Arial" charset="0"/>
                <a:ea typeface="ＭＳ Ｐゴシック" charset="0"/>
                <a:cs typeface="Arial" panose="020B0604020202020204" pitchFamily="34" charset="0"/>
              </a:rPr>
              <a:t>أبيض</a:t>
            </a:r>
            <a:endParaRPr lang="ar-SA" altLang="ja-JP" sz="3600" b="1" dirty="0">
              <a:solidFill>
                <a:schemeClr val="bg1"/>
              </a:solidFill>
              <a:latin typeface="Arial" charset="0"/>
              <a:ea typeface="ＭＳ Ｐゴシック" charset="0"/>
              <a:cs typeface="Arial" panose="020B0604020202020204" pitchFamily="34"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96898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1859280"/>
          </a:xfrm>
          <a:effectLst>
            <a:outerShdw blurRad="63500" dist="107763" dir="2700000" algn="ctr" rotWithShape="0">
              <a:srgbClr val="000000">
                <a:alpha val="74998"/>
              </a:srgbClr>
            </a:outerShdw>
          </a:effectLst>
        </p:spPr>
        <p:txBody>
          <a:bodyPr/>
          <a:lstStyle/>
          <a:p>
            <a:pPr eaLnBrk="1" hangingPunct="1">
              <a:defRPr/>
            </a:pPr>
            <a:r>
              <a:rPr lang="ar-SA" b="1" dirty="0">
                <a:latin typeface="Arial" charset="0"/>
                <a:ea typeface="ＭＳ Ｐゴシック" charset="0"/>
              </a:rPr>
              <a:t>رؤيا ٢٠ : ١٢</a:t>
            </a:r>
            <a:br>
              <a:rPr lang="ar-SA" b="1" dirty="0">
                <a:latin typeface="Arial" charset="0"/>
                <a:ea typeface="ＭＳ Ｐゴシック" charset="0"/>
              </a:rPr>
            </a:br>
            <a:br>
              <a:rPr lang="en-US" sz="2800" b="1" dirty="0">
                <a:latin typeface="Arial" charset="0"/>
                <a:ea typeface="ＭＳ Ｐゴシック" charset="0"/>
              </a:rPr>
            </a:br>
            <a:r>
              <a:rPr lang="ar-SA" sz="5400" b="1" dirty="0">
                <a:latin typeface="Arial" charset="0"/>
                <a:ea typeface="ＭＳ Ｐゴシック" charset="0"/>
              </a:rPr>
              <a:t> </a:t>
            </a:r>
            <a:r>
              <a:rPr lang="ar-JO" sz="5400" b="1" dirty="0">
                <a:latin typeface="Arial" charset="0"/>
                <a:ea typeface="ＭＳ Ｐゴシック" charset="0"/>
              </a:rPr>
              <a:t>وانفتحت أسفار</a:t>
            </a:r>
            <a:endParaRPr lang="ar-SA" sz="5400" b="1" dirty="0">
              <a:latin typeface="Arial" charset="0"/>
              <a:ea typeface="ＭＳ Ｐゴシック" charset="0"/>
            </a:endParaRP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2981872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8" name="Rectangle 5"/>
          <p:cNvSpPr>
            <a:spLocks noGrp="1" noChangeArrowheads="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21197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64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3" name="Rectangle 3"/>
          <p:cNvSpPr>
            <a:spLocks noGrp="1" noChangeArrowheads="1"/>
          </p:cNvSpPr>
          <p:nvPr>
            <p:ph type="subTitle" idx="1"/>
          </p:nvPr>
        </p:nvSpPr>
        <p:spPr>
          <a:xfrm>
            <a:off x="6172200" y="3124200"/>
            <a:ext cx="2584450" cy="2286000"/>
          </a:xfrm>
          <a:effectLst>
            <a:outerShdw blurRad="25400" dist="25399" dir="2700000" algn="ctr" rotWithShape="0">
              <a:schemeClr val="bg1">
                <a:alpha val="99962"/>
              </a:schemeClr>
            </a:outerShdw>
          </a:effectLst>
        </p:spPr>
        <p:txBody>
          <a:bodyPr/>
          <a:lstStyle/>
          <a:p>
            <a:pPr eaLnBrk="1" hangingPunct="1">
              <a:defRPr/>
            </a:pPr>
            <a:r>
              <a:rPr lang="ar-JO" b="1" dirty="0">
                <a:latin typeface="Arial" panose="020B0604020202020204" pitchFamily="34" charset="0"/>
                <a:cs typeface="Arial" panose="020B0604020202020204" pitchFamily="34" charset="0"/>
              </a:rPr>
              <a:t>هل هناك</a:t>
            </a:r>
          </a:p>
          <a:p>
            <a:pPr eaLnBrk="1" hangingPunct="1">
              <a:defRPr/>
            </a:pPr>
            <a:r>
              <a:rPr lang="ar-JO" b="1" dirty="0">
                <a:latin typeface="Arial" panose="020B0604020202020204" pitchFamily="34" charset="0"/>
                <a:cs typeface="Arial" panose="020B0604020202020204" pitchFamily="34" charset="0"/>
              </a:rPr>
              <a:t>دينونة عامة واحدة</a:t>
            </a:r>
          </a:p>
          <a:p>
            <a:pPr eaLnBrk="1" hangingPunct="1">
              <a:defRPr/>
            </a:pPr>
            <a:r>
              <a:rPr lang="ar-JO" b="1" dirty="0">
                <a:latin typeface="Arial" panose="020B0604020202020204" pitchFamily="34" charset="0"/>
                <a:cs typeface="Arial" panose="020B0604020202020204" pitchFamily="34" charset="0"/>
              </a:rPr>
              <a:t>كما صورها</a:t>
            </a:r>
          </a:p>
          <a:p>
            <a:pPr eaLnBrk="1" hangingPunct="1">
              <a:defRPr/>
            </a:pPr>
            <a:r>
              <a:rPr lang="ar-JO" b="1" dirty="0">
                <a:latin typeface="Arial" panose="020B0604020202020204" pitchFamily="34" charset="0"/>
                <a:cs typeface="Arial" panose="020B0604020202020204" pitchFamily="34" charset="0"/>
              </a:rPr>
              <a:t>مايكل أنجلو؟</a:t>
            </a:r>
            <a:endParaRPr lang="en-US" b="1" dirty="0">
              <a:latin typeface="Arial" panose="020B0604020202020204" pitchFamily="34" charset="0"/>
              <a:cs typeface="Arial" panose="020B0604020202020204" pitchFamily="34" charset="0"/>
            </a:endParaRPr>
          </a:p>
        </p:txBody>
      </p:sp>
      <p:sp>
        <p:nvSpPr>
          <p:cNvPr id="286722" name="Rectangle 2"/>
          <p:cNvSpPr>
            <a:spLocks noGrp="1" noChangeArrowheads="1"/>
          </p:cNvSpPr>
          <p:nvPr>
            <p:ph type="ctrTitle"/>
          </p:nvPr>
        </p:nvSpPr>
        <p:spPr>
          <a:xfrm>
            <a:off x="5943600" y="914400"/>
            <a:ext cx="3200400" cy="1143000"/>
          </a:xfrm>
          <a:effectLst>
            <a:outerShdw blurRad="25400" dist="25399" dir="2700000" algn="ctr" rotWithShape="0">
              <a:schemeClr val="bg1">
                <a:alpha val="99962"/>
              </a:schemeClr>
            </a:outerShdw>
          </a:effectLst>
        </p:spPr>
        <p:txBody>
          <a:bodyPr/>
          <a:lstStyle/>
          <a:p>
            <a:pPr eaLnBrk="1" hangingPunct="1">
              <a:defRPr/>
            </a:pPr>
            <a:r>
              <a:rPr lang="ar-JO" b="1" i="0" dirty="0">
                <a:latin typeface="Arial" panose="020B0604020202020204" pitchFamily="34" charset="0"/>
                <a:cs typeface="Arial" panose="020B0604020202020204" pitchFamily="34" charset="0"/>
              </a:rPr>
              <a:t>الدينونة</a:t>
            </a:r>
            <a:br>
              <a:rPr lang="ar-JO" b="1" i="0" dirty="0">
                <a:latin typeface="Arial" panose="020B0604020202020204" pitchFamily="34" charset="0"/>
                <a:cs typeface="Arial" panose="020B0604020202020204" pitchFamily="34" charset="0"/>
              </a:rPr>
            </a:br>
            <a:r>
              <a:rPr lang="ar-JO" b="1" i="0" dirty="0">
                <a:latin typeface="Arial" panose="020B0604020202020204" pitchFamily="34" charset="0"/>
                <a:cs typeface="Arial" panose="020B0604020202020204" pitchFamily="34" charset="0"/>
              </a:rPr>
              <a:t>الأخيرة</a:t>
            </a:r>
            <a:endParaRPr lang="en-US" b="1" i="0" dirty="0">
              <a:latin typeface="Arial" panose="020B0604020202020204" pitchFamily="34" charset="0"/>
              <a:cs typeface="Arial" panose="020B0604020202020204" pitchFamily="34" charset="0"/>
            </a:endParaRPr>
          </a:p>
        </p:txBody>
      </p:sp>
      <p:sp>
        <p:nvSpPr>
          <p:cNvPr id="211974" name="Text Box 5"/>
          <p:cNvSpPr txBox="1">
            <a:spLocks noChangeArrowheads="1"/>
          </p:cNvSpPr>
          <p:nvPr/>
        </p:nvSpPr>
        <p:spPr bwMode="auto">
          <a:xfrm>
            <a:off x="6957993" y="6415088"/>
            <a:ext cx="194155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كنيسة السيستين، 1541</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26" name="Text Box 6"/>
          <p:cNvSpPr txBox="1">
            <a:spLocks noChangeArrowheads="1"/>
          </p:cNvSpPr>
          <p:nvPr/>
        </p:nvSpPr>
        <p:spPr bwMode="auto">
          <a:xfrm>
            <a:off x="8404225" y="76200"/>
            <a:ext cx="704039"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160</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018" name="Rectangle 7"/>
          <p:cNvSpPr>
            <a:spLocks noChangeArrowheads="1"/>
          </p:cNvSpPr>
          <p:nvPr/>
        </p:nvSpPr>
        <p:spPr bwMode="auto">
          <a:xfrm>
            <a:off x="0" y="0"/>
            <a:ext cx="9144000" cy="6858000"/>
          </a:xfrm>
          <a:prstGeom prst="rect">
            <a:avLst/>
          </a:prstGeom>
          <a:solidFill>
            <a:srgbClr val="F7F7F7"/>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214019" name="Picture 6" descr="TIJudgment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05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0" name="Rectangle 3"/>
          <p:cNvSpPr>
            <a:spLocks noGrp="1" noChangeArrowheads="1"/>
          </p:cNvSpPr>
          <p:nvPr>
            <p:ph type="ctrTitle"/>
          </p:nvPr>
        </p:nvSpPr>
        <p:spPr>
          <a:xfrm>
            <a:off x="0" y="152400"/>
            <a:ext cx="8915400" cy="3276600"/>
          </a:xfrm>
        </p:spPr>
        <p:txBody>
          <a:bodyPr/>
          <a:lstStyle/>
          <a:p>
            <a:r>
              <a:rPr lang="ar-JO" sz="4800" b="1" dirty="0">
                <a:solidFill>
                  <a:srgbClr val="CC0000"/>
                </a:solidFill>
                <a:latin typeface="Arial" panose="020B0604020202020204" pitchFamily="34" charset="0"/>
                <a:cs typeface="Arial" panose="020B0604020202020204" pitchFamily="34" charset="0"/>
              </a:rPr>
              <a:t>ومع ذلك</a:t>
            </a:r>
            <a:br>
              <a:rPr lang="ar-JO" sz="4800" b="1" dirty="0">
                <a:solidFill>
                  <a:srgbClr val="CC0000"/>
                </a:solidFill>
                <a:latin typeface="Arial" panose="020B0604020202020204" pitchFamily="34" charset="0"/>
                <a:cs typeface="Arial" panose="020B0604020202020204" pitchFamily="34" charset="0"/>
              </a:rPr>
            </a:br>
            <a:r>
              <a:rPr lang="ar-JO" sz="4800" b="1" dirty="0">
                <a:solidFill>
                  <a:srgbClr val="CC0000"/>
                </a:solidFill>
                <a:latin typeface="Arial" panose="020B0604020202020204" pitchFamily="34" charset="0"/>
                <a:cs typeface="Arial" panose="020B0604020202020204" pitchFamily="34" charset="0"/>
              </a:rPr>
              <a:t>يتنبأ الكتاب المقدس </a:t>
            </a:r>
            <a:r>
              <a:rPr lang="ar-JO" sz="4800" b="1" u="sng" dirty="0">
                <a:solidFill>
                  <a:srgbClr val="CC0000"/>
                </a:solidFill>
                <a:latin typeface="Arial" panose="020B0604020202020204" pitchFamily="34" charset="0"/>
                <a:cs typeface="Arial" panose="020B0604020202020204" pitchFamily="34" charset="0"/>
              </a:rPr>
              <a:t>عن سبعة</a:t>
            </a:r>
            <a:br>
              <a:rPr lang="ar-JO" sz="4800" b="1" dirty="0">
                <a:solidFill>
                  <a:srgbClr val="CC0000"/>
                </a:solidFill>
                <a:latin typeface="Arial" panose="020B0604020202020204" pitchFamily="34" charset="0"/>
                <a:cs typeface="Arial" panose="020B0604020202020204" pitchFamily="34" charset="0"/>
              </a:rPr>
            </a:br>
            <a:r>
              <a:rPr lang="ar-JO" sz="4800" b="1" dirty="0">
                <a:solidFill>
                  <a:srgbClr val="CC0000"/>
                </a:solidFill>
                <a:latin typeface="Arial" panose="020B0604020202020204" pitchFamily="34" charset="0"/>
                <a:cs typeface="Arial" panose="020B0604020202020204" pitchFamily="34" charset="0"/>
              </a:rPr>
              <a:t>دينونات </a:t>
            </a:r>
            <a:r>
              <a:rPr lang="ar-JO" sz="4800" b="1" u="sng" dirty="0">
                <a:solidFill>
                  <a:srgbClr val="CC0000"/>
                </a:solidFill>
                <a:latin typeface="Arial" panose="020B0604020202020204" pitchFamily="34" charset="0"/>
                <a:cs typeface="Arial" panose="020B0604020202020204" pitchFamily="34" charset="0"/>
              </a:rPr>
              <a:t>مستقبلية</a:t>
            </a:r>
            <a:r>
              <a:rPr lang="ar-JO" sz="4800" b="1" dirty="0">
                <a:solidFill>
                  <a:srgbClr val="CC0000"/>
                </a:solidFill>
                <a:latin typeface="Arial" panose="020B0604020202020204" pitchFamily="34" charset="0"/>
                <a:cs typeface="Arial" panose="020B0604020202020204" pitchFamily="34" charset="0"/>
              </a:rPr>
              <a:t> أخرى... </a:t>
            </a:r>
            <a:endParaRPr lang="en-US" sz="4800" b="1" dirty="0">
              <a:solidFill>
                <a:srgbClr val="CC0000"/>
              </a:solidFill>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8451850" y="0"/>
            <a:ext cx="704039"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160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panose="020B0604020202020204" pitchFamily="34" charset="0"/>
                <a:cs typeface="Arial" pitchFamily="34" charset="0"/>
              </a:rPr>
              <a:t>نظرة عامة على المستقبل</a:t>
            </a:r>
            <a:endParaRPr lang="en-US" sz="5400" b="1" dirty="0">
              <a:latin typeface="Arial" panose="020B0604020202020204"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 name="Text Box 24">
            <a:extLst>
              <a:ext uri="{FF2B5EF4-FFF2-40B4-BE49-F238E27FC236}">
                <a16:creationId xmlns:a16="http://schemas.microsoft.com/office/drawing/2014/main" id="{38BF04A5-387F-0F8B-49B7-65D1CD968C2E}"/>
              </a:ext>
            </a:extLst>
          </p:cNvPr>
          <p:cNvSpPr txBox="1">
            <a:spLocks noChangeArrowheads="1"/>
          </p:cNvSpPr>
          <p:nvPr/>
        </p:nvSpPr>
        <p:spPr bwMode="auto">
          <a:xfrm>
            <a:off x="2771775" y="928688"/>
            <a:ext cx="4427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panose="020B0604020202020204" pitchFamily="34" charset="0"/>
                <a:ea typeface="Osaka" charset="0"/>
                <a:cs typeface="Arial" panose="020B0604020202020204" pitchFamily="34" charset="0"/>
              </a:rPr>
              <a:t>R = </a:t>
            </a:r>
            <a:r>
              <a:rPr kumimoji="0" lang="ar-JO" sz="2400" b="1" i="0" u="none" strike="noStrike" kern="1200" cap="none" spc="0" normalizeH="0" baseline="0" noProof="0" dirty="0">
                <a:ln>
                  <a:noFill/>
                </a:ln>
                <a:solidFill>
                  <a:srgbClr val="3333CC"/>
                </a:solidFill>
                <a:effectLst/>
                <a:uLnTx/>
                <a:uFillTx/>
                <a:latin typeface="Arial" panose="020B0604020202020204" pitchFamily="34" charset="0"/>
                <a:ea typeface="Osaka" charset="0"/>
                <a:cs typeface="Arial" panose="020B0604020202020204" pitchFamily="34" charset="0"/>
              </a:rPr>
              <a:t>4 مجموعات للقيامة</a:t>
            </a:r>
            <a:endParaRPr kumimoji="0" lang="en-US" sz="2400" b="1" i="0" u="none" strike="noStrike" kern="1200" cap="none" spc="0" normalizeH="0" baseline="0" noProof="0" dirty="0">
              <a:ln>
                <a:noFill/>
              </a:ln>
              <a:solidFill>
                <a:srgbClr val="3333CC"/>
              </a:solidFill>
              <a:effectLst/>
              <a:uLnTx/>
              <a:uFillTx/>
              <a:latin typeface="Arial" panose="020B0604020202020204" pitchFamily="34" charset="0"/>
              <a:ea typeface="Osaka" charset="0"/>
              <a:cs typeface="Arial" panose="020B0604020202020204" pitchFamily="34" charset="0"/>
            </a:endParaRPr>
          </a:p>
        </p:txBody>
      </p:sp>
      <p:sp>
        <p:nvSpPr>
          <p:cNvPr id="4" name="Text Box 25">
            <a:extLst>
              <a:ext uri="{FF2B5EF4-FFF2-40B4-BE49-F238E27FC236}">
                <a16:creationId xmlns:a16="http://schemas.microsoft.com/office/drawing/2014/main" id="{AFBF62AB-D5D9-F78A-BAA1-9A8B29DAC669}"/>
              </a:ext>
            </a:extLst>
          </p:cNvPr>
          <p:cNvSpPr txBox="1">
            <a:spLocks noChangeArrowheads="1"/>
          </p:cNvSpPr>
          <p:nvPr/>
        </p:nvSpPr>
        <p:spPr bwMode="auto">
          <a:xfrm>
            <a:off x="2771775" y="1309688"/>
            <a:ext cx="3802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J</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7 مجموعات للدينونة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5" name="Text Box 26">
            <a:extLst>
              <a:ext uri="{FF2B5EF4-FFF2-40B4-BE49-F238E27FC236}">
                <a16:creationId xmlns:a16="http://schemas.microsoft.com/office/drawing/2014/main" id="{CC5DE02F-A9E4-6A7E-B10F-1292DEB92AF5}"/>
              </a:ext>
            </a:extLst>
          </p:cNvPr>
          <p:cNvSpPr txBox="1">
            <a:spLocks noChangeArrowheads="1"/>
          </p:cNvSpPr>
          <p:nvPr/>
        </p:nvSpPr>
        <p:spPr bwMode="auto">
          <a:xfrm>
            <a:off x="2496344" y="29718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rPr>
              <a:t>J</a:t>
            </a:r>
          </a:p>
        </p:txBody>
      </p:sp>
      <p:sp>
        <p:nvSpPr>
          <p:cNvPr id="6" name="Text Box 27">
            <a:extLst>
              <a:ext uri="{FF2B5EF4-FFF2-40B4-BE49-F238E27FC236}">
                <a16:creationId xmlns:a16="http://schemas.microsoft.com/office/drawing/2014/main" id="{02754C7E-12AC-9519-4851-5E9CFEA045DB}"/>
              </a:ext>
            </a:extLst>
          </p:cNvPr>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rPr>
              <a:t>4J</a:t>
            </a:r>
          </a:p>
        </p:txBody>
      </p:sp>
      <p:sp>
        <p:nvSpPr>
          <p:cNvPr id="7" name="Text Box 29">
            <a:extLst>
              <a:ext uri="{FF2B5EF4-FFF2-40B4-BE49-F238E27FC236}">
                <a16:creationId xmlns:a16="http://schemas.microsoft.com/office/drawing/2014/main" id="{61309234-848D-0A4A-FC6C-E9423F1861F2}"/>
              </a:ext>
            </a:extLst>
          </p:cNvPr>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rPr>
              <a:t>2J</a:t>
            </a:r>
          </a:p>
        </p:txBody>
      </p:sp>
      <p:sp>
        <p:nvSpPr>
          <p:cNvPr id="8" name="Text Box 30">
            <a:extLst>
              <a:ext uri="{FF2B5EF4-FFF2-40B4-BE49-F238E27FC236}">
                <a16:creationId xmlns:a16="http://schemas.microsoft.com/office/drawing/2014/main" id="{93B5BD88-186F-DB44-F4E8-0250BB832B0E}"/>
              </a:ext>
            </a:extLst>
          </p:cNvPr>
          <p:cNvSpPr txBox="1">
            <a:spLocks noChangeArrowheads="1"/>
          </p:cNvSpPr>
          <p:nvPr/>
        </p:nvSpPr>
        <p:spPr bwMode="auto">
          <a:xfrm>
            <a:off x="2051720" y="26670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panose="020B0604020202020204" pitchFamily="34" charset="0"/>
                <a:ea typeface="Osaka" charset="0"/>
                <a:cs typeface="Arial" panose="020B0604020202020204" pitchFamily="34" charset="0"/>
              </a:rPr>
              <a:t>R</a:t>
            </a:r>
          </a:p>
        </p:txBody>
      </p:sp>
      <p:sp>
        <p:nvSpPr>
          <p:cNvPr id="9" name="Text Box 31">
            <a:extLst>
              <a:ext uri="{FF2B5EF4-FFF2-40B4-BE49-F238E27FC236}">
                <a16:creationId xmlns:a16="http://schemas.microsoft.com/office/drawing/2014/main" id="{4FADC899-18EE-F721-13E3-91A0E9CBC38B}"/>
              </a:ext>
            </a:extLst>
          </p:cNvPr>
          <p:cNvSpPr txBox="1">
            <a:spLocks noChangeArrowheads="1"/>
          </p:cNvSpPr>
          <p:nvPr/>
        </p:nvSpPr>
        <p:spPr bwMode="auto">
          <a:xfrm>
            <a:off x="4572000" y="2667000"/>
            <a:ext cx="5790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CC"/>
                </a:solidFill>
                <a:effectLst/>
                <a:uLnTx/>
                <a:uFillTx/>
                <a:latin typeface="Arial" panose="020B0604020202020204" pitchFamily="34" charset="0"/>
                <a:ea typeface="Osaka" charset="0"/>
                <a:cs typeface="Arial" panose="020B0604020202020204" pitchFamily="34" charset="0"/>
              </a:rPr>
              <a:t>2R</a:t>
            </a:r>
          </a:p>
        </p:txBody>
      </p:sp>
      <p:sp>
        <p:nvSpPr>
          <p:cNvPr id="10" name="Text Box 32">
            <a:extLst>
              <a:ext uri="{FF2B5EF4-FFF2-40B4-BE49-F238E27FC236}">
                <a16:creationId xmlns:a16="http://schemas.microsoft.com/office/drawing/2014/main" id="{B6ACCA79-8921-2359-BAE4-705CE3605FEF}"/>
              </a:ext>
            </a:extLst>
          </p:cNvPr>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CC"/>
                </a:solidFill>
                <a:effectLst/>
                <a:uLnTx/>
                <a:uFillTx/>
                <a:latin typeface="Arial" panose="020B0604020202020204" pitchFamily="34" charset="0"/>
                <a:ea typeface="Osaka" charset="0"/>
                <a:cs typeface="Arial" panose="020B0604020202020204" pitchFamily="34" charset="0"/>
              </a:rPr>
              <a:t>R</a:t>
            </a:r>
          </a:p>
        </p:txBody>
      </p:sp>
    </p:spTree>
    <p:extLst>
      <p:ext uri="{BB962C8B-B14F-4D97-AF65-F5344CB8AC3E}">
        <p14:creationId xmlns:p14="http://schemas.microsoft.com/office/powerpoint/2010/main" val="556172714"/>
      </p:ext>
    </p:extLst>
  </p:cSld>
  <p:clrMapOvr>
    <a:masterClrMapping/>
  </p:clrMapOvr>
  <p:transition>
    <p:plu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pic>
        <p:nvPicPr>
          <p:cNvPr id="238594"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5" name="Rectangle 3"/>
          <p:cNvSpPr>
            <a:spLocks noGrp="1" noChangeArrowheads="1"/>
          </p:cNvSpPr>
          <p:nvPr>
            <p:ph type="title" idx="4294967295"/>
          </p:nvPr>
        </p:nvSpPr>
        <p:spPr>
          <a:xfrm>
            <a:off x="631825" y="609600"/>
            <a:ext cx="7772400" cy="1143000"/>
          </a:xfrm>
          <a:solidFill>
            <a:srgbClr val="C00000"/>
          </a:solidFill>
        </p:spPr>
        <p:txBody>
          <a:bodyPr/>
          <a:lstStyle/>
          <a:p>
            <a:r>
              <a:rPr lang="ar-JO" sz="5400" b="1" dirty="0">
                <a:solidFill>
                  <a:schemeClr val="bg1"/>
                </a:solidFill>
                <a:latin typeface="Arial" panose="020B0604020202020204" pitchFamily="34" charset="0"/>
                <a:cs typeface="Arial" panose="020B0604020202020204" pitchFamily="34" charset="0"/>
              </a:rPr>
              <a:t>كرسي دينونة المسيح</a:t>
            </a:r>
            <a:endParaRPr lang="en-US" sz="5400" b="1" dirty="0">
              <a:solidFill>
                <a:schemeClr val="bg1"/>
              </a:solidFill>
              <a:latin typeface="Arial" panose="020B0604020202020204" pitchFamily="34" charset="0"/>
              <a:cs typeface="Arial" panose="020B0604020202020204" pitchFamily="34" charset="0"/>
            </a:endParaRPr>
          </a:p>
        </p:txBody>
      </p:sp>
      <p:sp>
        <p:nvSpPr>
          <p:cNvPr id="238596" name="Text Box 4"/>
          <p:cNvSpPr txBox="1">
            <a:spLocks noChangeArrowheads="1"/>
          </p:cNvSpPr>
          <p:nvPr/>
        </p:nvSpPr>
        <p:spPr bwMode="auto">
          <a:xfrm>
            <a:off x="84042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160</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مكافأة المؤمنين من قبل المسيح</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    (2 كو 5: 10)</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a:p>
            <a:pPr marL="363538" marR="0" lvl="0" indent="-363538" algn="l" defTabSz="914400" rtl="1" eaLnBrk="0" fontAlgn="base" latinLnBrk="0" hangingPunct="0">
              <a:lnSpc>
                <a:spcPct val="100000"/>
              </a:lnSpc>
              <a:spcBef>
                <a:spcPct val="0"/>
              </a:spcBef>
              <a:spcAft>
                <a:spcPct val="0"/>
              </a:spcAft>
              <a:buClrTx/>
              <a:buSzTx/>
              <a:buFont typeface="Arial" charset="0"/>
              <a:buChar char="•"/>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عند الإختطاف</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b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(1 تسالونيكي 4: 17)</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a:p>
            <a:pPr marL="363538" marR="0" lvl="0" indent="-363538" algn="l" defTabSz="914400" rtl="1" eaLnBrk="0" fontAlgn="base" latinLnBrk="0" hangingPunct="0">
              <a:lnSpc>
                <a:spcPct val="100000"/>
              </a:lnSpc>
              <a:spcBef>
                <a:spcPct val="0"/>
              </a:spcBef>
              <a:spcAft>
                <a:spcPct val="0"/>
              </a:spcAft>
              <a:buClrTx/>
              <a:buSzTx/>
              <a:buFont typeface="Arial" charset="0"/>
              <a:buChar char="•"/>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ربح أو خسارة المكافآت</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    (وليس الخلاص)</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سنمثل جميعاً أمام الله، وليس مرتكبي الظلم فقط</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799" y="4137472"/>
            <a:ext cx="9133201" cy="2720528"/>
          </a:xfrm>
          <a:prstGeom prst="rect">
            <a:avLst/>
          </a:prstGeom>
        </p:spPr>
      </p:pic>
    </p:spTree>
    <p:extLst>
      <p:ext uri="{BB962C8B-B14F-4D97-AF65-F5344CB8AC3E}">
        <p14:creationId xmlns:p14="http://schemas.microsoft.com/office/powerpoint/2010/main" val="144688766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p:spPr>
        <p:txBody>
          <a:bodyPr/>
          <a:lstStyle/>
          <a:p>
            <a:pPr marL="720000" indent="-720000" algn="r" rtl="1">
              <a:defRPr/>
            </a:pPr>
            <a:r>
              <a:rPr lang="ar-JO" sz="5400" b="1" dirty="0">
                <a:effectLst>
                  <a:glow rad="127000">
                    <a:schemeClr val="tx1"/>
                  </a:glow>
                </a:effectLst>
                <a:ea typeface="ＭＳ Ｐゴシック" charset="0"/>
              </a:rPr>
              <a:t>1. اعلم </a:t>
            </a:r>
            <a:r>
              <a:rPr lang="ar-JO" sz="5400" b="1" dirty="0">
                <a:solidFill>
                  <a:srgbClr val="FFFF00"/>
                </a:solidFill>
                <a:effectLst>
                  <a:glow rad="127000">
                    <a:schemeClr val="tx1"/>
                  </a:glow>
                </a:effectLst>
                <a:ea typeface="ＭＳ Ｐゴシック" charset="0"/>
              </a:rPr>
              <a:t>أنك</a:t>
            </a:r>
            <a:r>
              <a:rPr lang="ar-JO" sz="5400" b="1" dirty="0">
                <a:effectLst>
                  <a:glow rad="127000">
                    <a:schemeClr val="tx1"/>
                  </a:glow>
                </a:effectLst>
                <a:ea typeface="ＭＳ Ｐゴシック" charset="0"/>
              </a:rPr>
              <a:t> ستحاسب أمام الله </a:t>
            </a:r>
            <a:br>
              <a:rPr lang="ar-JO" sz="5400" b="1" dirty="0">
                <a:effectLst>
                  <a:glow rad="127000">
                    <a:schemeClr val="tx1"/>
                  </a:glow>
                </a:effectLst>
                <a:ea typeface="ＭＳ Ｐゴシック" charset="0"/>
              </a:rPr>
            </a:br>
            <a:r>
              <a:rPr lang="ar-JO" sz="5400" b="1" dirty="0">
                <a:effectLst>
                  <a:glow rad="127000">
                    <a:schemeClr val="tx1"/>
                  </a:glow>
                </a:effectLst>
                <a:ea typeface="ＭＳ Ｐゴシック" charset="0"/>
              </a:rPr>
              <a:t>(3: 16-17)</a:t>
            </a:r>
            <a:endParaRPr lang="en-US" sz="5400" b="1" dirty="0">
              <a:effectLst>
                <a:glow rad="127000">
                  <a:schemeClr val="tx1"/>
                </a:glow>
              </a:effectLst>
              <a:ea typeface="ＭＳ Ｐゴシック" charset="0"/>
            </a:endParaRPr>
          </a:p>
        </p:txBody>
      </p:sp>
      <p:sp>
        <p:nvSpPr>
          <p:cNvPr id="6" name="Hexagon 5"/>
          <p:cNvSpPr/>
          <p:nvPr/>
        </p:nvSpPr>
        <p:spPr bwMode="auto">
          <a:xfrm>
            <a:off x="787400" y="3111500"/>
            <a:ext cx="2997200" cy="256032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Heart 6"/>
          <p:cNvSpPr/>
          <p:nvPr/>
        </p:nvSpPr>
        <p:spPr bwMode="auto">
          <a:xfrm>
            <a:off x="5702300" y="3111500"/>
            <a:ext cx="3086100" cy="256032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ight Arrow 7"/>
          <p:cNvSpPr/>
          <p:nvPr/>
        </p:nvSpPr>
        <p:spPr bwMode="auto">
          <a:xfrm>
            <a:off x="4076700" y="3276600"/>
            <a:ext cx="1397000" cy="921412"/>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787400" y="3886200"/>
            <a:ext cx="29972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الظلم</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6121400" y="3886200"/>
            <a:ext cx="21209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أنت</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583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87318" y="1269999"/>
            <a:ext cx="3491582" cy="5470525"/>
          </a:xfrm>
          <a:prstGeom prst="rect">
            <a:avLst/>
          </a:prstGeom>
        </p:spPr>
      </p:pic>
      <p:sp>
        <p:nvSpPr>
          <p:cNvPr id="900098" name="Rectangle 2"/>
          <p:cNvSpPr>
            <a:spLocks noGrp="1" noChangeArrowheads="1"/>
          </p:cNvSpPr>
          <p:nvPr>
            <p:ph type="ctrTitle"/>
          </p:nvPr>
        </p:nvSpPr>
        <p:spPr>
          <a:xfrm>
            <a:off x="0" y="5575300"/>
            <a:ext cx="9144000" cy="11652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هامبتي دمبتي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41300"/>
            <a:ext cx="5676900" cy="4292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23900" indent="-723900"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جلس هامبتي دمبتي على حائط</a:t>
            </a:r>
          </a:p>
          <a:p>
            <a:pPr marL="723900" indent="-723900"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تعرض هامبتي دمبتي لسقوط عظيم كل خيل الملك وكل رجال الملك</a:t>
            </a:r>
          </a:p>
          <a:p>
            <a:pPr marL="723900" indent="-723900"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لم يتمكنوا من جمع هامبتي معاً مرة أخرى.</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2957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26100"/>
            <a:ext cx="9144000" cy="1114425"/>
          </a:xfrm>
          <a:effectLst>
            <a:outerShdw blurRad="63500" dist="35921" dir="2700000" algn="ctr" rotWithShape="0">
              <a:schemeClr val="tx2">
                <a:alpha val="74998"/>
              </a:schemeClr>
            </a:outerShdw>
          </a:effectLst>
        </p:spPr>
        <p:txBody>
          <a:bodyPr/>
          <a:lstStyle/>
          <a:p>
            <a:pPr>
              <a:defRPr/>
            </a:pPr>
            <a:r>
              <a:rPr lang="ar-JO" sz="5400" b="1" dirty="0">
                <a:solidFill>
                  <a:schemeClr val="accent1">
                    <a:lumMod val="40000"/>
                    <a:lumOff val="60000"/>
                  </a:schemeClr>
                </a:solidFill>
                <a:effectLst>
                  <a:glow rad="127000">
                    <a:schemeClr val="tx1"/>
                  </a:glow>
                </a:effectLst>
                <a:latin typeface="Arial" panose="020B0604020202020204" pitchFamily="34" charset="0"/>
                <a:ea typeface="ＭＳ Ｐゴシック" charset="0"/>
                <a:cs typeface="Arial" panose="020B0604020202020204" pitchFamily="34" charset="0"/>
              </a:rPr>
              <a:t>القضايا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والردود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Hexagon 1"/>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Heart 2"/>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ight Arrow 3"/>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Hexagon 5"/>
          <p:cNvSpPr/>
          <p:nvPr/>
        </p:nvSpPr>
        <p:spPr bwMode="auto">
          <a:xfrm>
            <a:off x="787400" y="4064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Heart 6"/>
          <p:cNvSpPr/>
          <p:nvPr/>
        </p:nvSpPr>
        <p:spPr bwMode="auto">
          <a:xfrm>
            <a:off x="5702300" y="4064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5715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TextBox 8"/>
          <p:cNvSpPr txBox="1"/>
          <p:nvPr/>
        </p:nvSpPr>
        <p:spPr>
          <a:xfrm>
            <a:off x="787400" y="3886200"/>
            <a:ext cx="2997200" cy="707886"/>
          </a:xfrm>
          <a:prstGeom prst="rect">
            <a:avLst/>
          </a:prstGeom>
          <a:noFill/>
        </p:spPr>
        <p:txBody>
          <a:bodyPr wrap="square" rtlCol="0">
            <a:spAutoFit/>
          </a:bodyPr>
          <a:lstStyle/>
          <a:p>
            <a:pPr algn="ctr"/>
            <a:r>
              <a:rPr lang="ar-JO" sz="4000" b="1" dirty="0">
                <a:latin typeface="Arial"/>
                <a:cs typeface="Arial"/>
              </a:rPr>
              <a:t>الموت</a:t>
            </a:r>
            <a:endParaRPr lang="en-US" sz="4000" b="1" dirty="0">
              <a:latin typeface="Arial"/>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a:r>
              <a:rPr lang="ar-JO" sz="4000" b="1" dirty="0">
                <a:latin typeface="Arial"/>
                <a:cs typeface="Arial"/>
              </a:rPr>
              <a:t>استمتع</a:t>
            </a:r>
            <a:endParaRPr lang="en-US" sz="4000" b="1" dirty="0">
              <a:latin typeface="Arial"/>
              <a:cs typeface="Arial"/>
            </a:endParaRPr>
          </a:p>
        </p:txBody>
      </p:sp>
      <p:sp>
        <p:nvSpPr>
          <p:cNvPr id="11" name="TextBox 10"/>
          <p:cNvSpPr txBox="1"/>
          <p:nvPr/>
        </p:nvSpPr>
        <p:spPr>
          <a:xfrm>
            <a:off x="889000" y="1244600"/>
            <a:ext cx="2997200" cy="707886"/>
          </a:xfrm>
          <a:prstGeom prst="rect">
            <a:avLst/>
          </a:prstGeom>
          <a:noFill/>
        </p:spPr>
        <p:txBody>
          <a:bodyPr wrap="square" rtlCol="0">
            <a:spAutoFit/>
          </a:bodyPr>
          <a:lstStyle/>
          <a:p>
            <a:pPr algn="ctr"/>
            <a:r>
              <a:rPr lang="ar-JO" sz="4000" b="1" dirty="0">
                <a:latin typeface="Arial"/>
                <a:cs typeface="Arial"/>
              </a:rPr>
              <a:t>الظلم</a:t>
            </a:r>
            <a:endParaRPr lang="en-US" sz="4000" b="1" dirty="0">
              <a:latin typeface="Arial"/>
              <a:cs typeface="Arial"/>
            </a:endParaRPr>
          </a:p>
        </p:txBody>
      </p:sp>
      <p:sp>
        <p:nvSpPr>
          <p:cNvPr id="12" name="TextBox 11"/>
          <p:cNvSpPr txBox="1"/>
          <p:nvPr/>
        </p:nvSpPr>
        <p:spPr>
          <a:xfrm>
            <a:off x="6223000" y="1244600"/>
            <a:ext cx="2120900" cy="707886"/>
          </a:xfrm>
          <a:prstGeom prst="rect">
            <a:avLst/>
          </a:prstGeom>
          <a:noFill/>
        </p:spPr>
        <p:txBody>
          <a:bodyPr wrap="square" rtlCol="0">
            <a:spAutoFit/>
          </a:bodyPr>
          <a:lstStyle/>
          <a:p>
            <a:pPr algn="ctr"/>
            <a:r>
              <a:rPr lang="ar-JO" sz="4000" b="1" dirty="0">
                <a:latin typeface="Arial"/>
                <a:cs typeface="Arial"/>
              </a:rPr>
              <a:t>أنت</a:t>
            </a:r>
            <a:endParaRPr lang="en-US" sz="4000" b="1" dirty="0">
              <a:latin typeface="Arial"/>
              <a:cs typeface="Arial"/>
            </a:endParaRPr>
          </a:p>
        </p:txBody>
      </p:sp>
    </p:spTree>
    <p:extLst>
      <p:ext uri="{BB962C8B-B14F-4D97-AF65-F5344CB8AC3E}">
        <p14:creationId xmlns:p14="http://schemas.microsoft.com/office/powerpoint/2010/main" val="41739936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9159820"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p:spPr>
        <p:txBody>
          <a:bodyPr/>
          <a:lstStyle/>
          <a:p>
            <a:pPr marL="723900" indent="-723900" algn="r">
              <a:defRPr/>
            </a:pPr>
            <a:r>
              <a:rPr lang="ar-JO" sz="5400" b="1" dirty="0">
                <a:effectLst>
                  <a:glow rad="127000">
                    <a:schemeClr val="tx1"/>
                  </a:glow>
                </a:effectLst>
                <a:ea typeface="ＭＳ Ｐゴシック" charset="0"/>
              </a:rPr>
              <a:t>2. </a:t>
            </a:r>
            <a:r>
              <a:rPr lang="ar-JO" sz="5400" b="1" dirty="0">
                <a:solidFill>
                  <a:srgbClr val="FFFF00"/>
                </a:solidFill>
                <a:effectLst>
                  <a:glow rad="127000">
                    <a:schemeClr val="tx1"/>
                  </a:glow>
                </a:effectLst>
                <a:ea typeface="ＭＳ Ｐゴシック" charset="0"/>
              </a:rPr>
              <a:t>استمتع</a:t>
            </a:r>
            <a:r>
              <a:rPr lang="ar-JO" sz="5400" b="1" dirty="0">
                <a:effectLst>
                  <a:glow rad="127000">
                    <a:schemeClr val="tx1"/>
                  </a:glow>
                </a:effectLst>
                <a:ea typeface="ＭＳ Ｐゴシック" charset="0"/>
              </a:rPr>
              <a:t> بالحياة الآن (3: 18-22)</a:t>
            </a:r>
            <a:r>
              <a:rPr lang="en-US" sz="5400" b="1" dirty="0">
                <a:effectLst>
                  <a:glow rad="127000">
                    <a:schemeClr val="tx1"/>
                  </a:glow>
                </a:effectLst>
                <a:ea typeface="ＭＳ Ｐゴシック" charset="0"/>
              </a:rPr>
              <a:t> </a:t>
            </a: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 name="TextBox 2"/>
          <p:cNvSpPr txBox="1"/>
          <p:nvPr/>
        </p:nvSpPr>
        <p:spPr>
          <a:xfrm>
            <a:off x="787400" y="3886200"/>
            <a:ext cx="29972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6121400" y="3886200"/>
            <a:ext cx="21209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استمتع</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0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0300" y="-12700"/>
            <a:ext cx="6946900" cy="6946900"/>
          </a:xfrm>
          <a:prstGeom prst="rect">
            <a:avLst/>
          </a:prstGeom>
        </p:spPr>
      </p:pic>
      <p:sp>
        <p:nvSpPr>
          <p:cNvPr id="900098" name="Rectangle 2"/>
          <p:cNvSpPr>
            <a:spLocks noGrp="1" noChangeArrowheads="1"/>
          </p:cNvSpPr>
          <p:nvPr>
            <p:ph type="ctrTitle"/>
          </p:nvPr>
        </p:nvSpPr>
        <p:spPr>
          <a:xfrm>
            <a:off x="3860800" y="-12700"/>
            <a:ext cx="5283200" cy="440690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قد يبدو من الظلم أننا نموت مثل الحيوانات   (٣: ١٨-٢١).</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0533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3852" y="0"/>
            <a:ext cx="9307851" cy="6980888"/>
          </a:xfrm>
          <a:prstGeom prst="rect">
            <a:avLst/>
          </a:prstGeom>
        </p:spPr>
      </p:pic>
      <p:sp>
        <p:nvSpPr>
          <p:cNvPr id="900098" name="Rectangle 2"/>
          <p:cNvSpPr>
            <a:spLocks noGrp="1" noChangeArrowheads="1"/>
          </p:cNvSpPr>
          <p:nvPr>
            <p:ph type="ctrTitle"/>
          </p:nvPr>
        </p:nvSpPr>
        <p:spPr>
          <a:xfrm>
            <a:off x="0" y="0"/>
            <a:ext cx="4553857" cy="6740525"/>
          </a:xfrm>
          <a:effectLst/>
        </p:spPr>
        <p:txBody>
          <a:bodyPr anchor="t"/>
          <a:lstStyle/>
          <a:p>
            <a:pPr>
              <a:defRPr/>
            </a:pPr>
            <a:br>
              <a:rPr lang="en-US" sz="3600" b="1" dirty="0">
                <a:solidFill>
                  <a:schemeClr val="tx1"/>
                </a:solidFill>
              </a:rPr>
            </a:br>
            <a:r>
              <a:rPr lang="ar-JO" sz="3600" b="1" dirty="0">
                <a:solidFill>
                  <a:schemeClr val="tx1"/>
                </a:solidFill>
              </a:rPr>
              <a:t>لأن ما يحدث لبني البشر يحدث للبهيمة وحادثة واحدة لهم، موت هذا كموت ذاك ونسمة واحدة للكل، فليس للإنسان مزية على البهيمة، لأن </a:t>
            </a:r>
            <a:r>
              <a:rPr lang="ar-JO" sz="3600" b="1" dirty="0">
                <a:solidFill>
                  <a:srgbClr val="FF0000"/>
                </a:solidFill>
              </a:rPr>
              <a:t>كليهما باطل</a:t>
            </a:r>
            <a:r>
              <a:rPr lang="ar-JO" sz="3600" b="1" dirty="0">
                <a:solidFill>
                  <a:schemeClr val="tx1"/>
                </a:solidFill>
              </a:rPr>
              <a:t>.</a:t>
            </a:r>
            <a:br>
              <a:rPr lang="ar-JO" sz="3600" b="1" dirty="0">
                <a:solidFill>
                  <a:schemeClr val="tx1"/>
                </a:solidFill>
              </a:rPr>
            </a:br>
            <a:r>
              <a:rPr lang="ar-JO" sz="3600" b="1" dirty="0">
                <a:solidFill>
                  <a:schemeClr val="tx1"/>
                </a:solidFill>
              </a:rPr>
              <a:t>(3: 19)</a:t>
            </a:r>
            <a:endParaRPr lang="en-US" sz="3600" b="1" dirty="0">
              <a:solidFill>
                <a:schemeClr val="tx1"/>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287617" y="0"/>
            <a:ext cx="3856382" cy="6740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1"/>
                </a:solidFill>
                <a:latin typeface="Arial" panose="020B0604020202020204" pitchFamily="34" charset="0"/>
                <a:cs typeface="Arial" panose="020B0604020202020204" pitchFamily="34" charset="0"/>
              </a:rPr>
              <a:t>يجب ترجمة كل شيء إلى </a:t>
            </a:r>
            <a:r>
              <a:rPr lang="ar-JO" sz="3600" b="1" dirty="0">
                <a:solidFill>
                  <a:srgbClr val="FF0000"/>
                </a:solidFill>
                <a:latin typeface="Arial" panose="020B0604020202020204" pitchFamily="34" charset="0"/>
                <a:cs typeface="Arial" panose="020B0604020202020204" pitchFamily="34" charset="0"/>
              </a:rPr>
              <a:t>كلاهما</a:t>
            </a:r>
            <a:r>
              <a:rPr lang="ar-JO" sz="3600" b="1" dirty="0">
                <a:solidFill>
                  <a:schemeClr val="tx1"/>
                </a:solidFill>
                <a:latin typeface="Arial" panose="020B0604020202020204" pitchFamily="34" charset="0"/>
                <a:cs typeface="Arial" panose="020B0604020202020204" pitchFamily="34" charset="0"/>
              </a:rPr>
              <a:t> (كما في 2: 14؛ 7: 18؛ راجع الكتاب المقدس المسيحي).</a:t>
            </a:r>
          </a:p>
          <a:p>
            <a:pPr>
              <a:defRPr/>
            </a:pPr>
            <a:endParaRPr lang="en-US" sz="3600" b="1" dirty="0">
              <a:solidFill>
                <a:schemeClr val="tx1"/>
              </a:solidFill>
              <a:latin typeface="Arial" panose="020B0604020202020204" pitchFamily="34" charset="0"/>
              <a:cs typeface="Arial" panose="020B0604020202020204" pitchFamily="34" charset="0"/>
            </a:endParaRPr>
          </a:p>
          <a:p>
            <a:pPr>
              <a:defRPr/>
            </a:pPr>
            <a:r>
              <a:rPr lang="ar-JO" sz="3600" b="1" dirty="0">
                <a:solidFill>
                  <a:schemeClr val="tx1"/>
                </a:solidFill>
                <a:effectLst/>
                <a:latin typeface="Arial" panose="020B0604020202020204" pitchFamily="34" charset="0"/>
                <a:ea typeface="ＭＳ Ｐゴシック" charset="0"/>
                <a:cs typeface="Arial" panose="020B0604020202020204" pitchFamily="34" charset="0"/>
              </a:rPr>
              <a:t>كل من الإنسان والحيوان </a:t>
            </a:r>
            <a:r>
              <a:rPr lang="ar-JO" sz="3600" b="1" dirty="0">
                <a:solidFill>
                  <a:srgbClr val="FF0000"/>
                </a:solidFill>
                <a:effectLst/>
                <a:latin typeface="Arial" panose="020B0604020202020204" pitchFamily="34" charset="0"/>
                <a:ea typeface="ＭＳ Ｐゴシック" charset="0"/>
                <a:cs typeface="Arial" panose="020B0604020202020204" pitchFamily="34" charset="0"/>
              </a:rPr>
              <a:t>عابر</a:t>
            </a:r>
            <a:r>
              <a:rPr lang="ar-JO" sz="3600" b="1" dirty="0">
                <a:solidFill>
                  <a:schemeClr val="tx1"/>
                </a:solidFill>
                <a:effectLst/>
                <a:latin typeface="Arial" panose="020B0604020202020204" pitchFamily="34" charset="0"/>
                <a:ea typeface="ＭＳ Ｐゴシック" charset="0"/>
                <a:cs typeface="Arial" panose="020B0604020202020204" pitchFamily="34" charset="0"/>
              </a:rPr>
              <a:t> (ليس باطل)</a:t>
            </a:r>
            <a:endParaRPr lang="en-US" sz="3600" b="1" dirty="0">
              <a:solidFill>
                <a:schemeClr val="tx1"/>
              </a:solidFill>
              <a:effectLst/>
              <a:latin typeface="Arial" panose="020B0604020202020204" pitchFamily="34" charset="0"/>
              <a:ea typeface="ＭＳ Ｐゴシック" charset="0"/>
              <a:cs typeface="Arial" panose="020B0604020202020204" pitchFamily="34" charset="0"/>
            </a:endParaRPr>
          </a:p>
          <a:p>
            <a:pPr>
              <a:defRPr/>
            </a:pPr>
            <a:endParaRPr lang="en-US" sz="3600" b="1" dirty="0">
              <a:solidFill>
                <a:schemeClr val="tx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372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a:defRPr/>
            </a:pPr>
            <a:r>
              <a:rPr lang="ar-JO" sz="4800" b="1" dirty="0"/>
              <a:t>معنى هيبيل الحرفي</a:t>
            </a:r>
            <a:br>
              <a:rPr lang="en-US" sz="4800" b="1" dirty="0"/>
            </a:br>
            <a:r>
              <a:rPr lang="ar-JO" sz="4800" b="1" dirty="0">
                <a:solidFill>
                  <a:srgbClr val="FFFF00"/>
                </a:solidFill>
              </a:rPr>
              <a:t>نفس، ريح، بخار</a:t>
            </a:r>
            <a:br>
              <a:rPr lang="en-US" sz="4800" b="1" dirty="0"/>
            </a:br>
            <a:r>
              <a:rPr lang="ar-JO" sz="4800" b="1" dirty="0"/>
              <a:t>(أم 21: 6، أش 57: 13)</a:t>
            </a:r>
            <a:endParaRPr lang="en-US" sz="4800" b="1" dirty="0">
              <a:effectLst>
                <a:glow rad="127000">
                  <a:schemeClr val="tx1"/>
                </a:glow>
              </a:effectLst>
              <a:ea typeface="ＭＳ Ｐゴシック" charset="0"/>
            </a:endParaRPr>
          </a:p>
        </p:txBody>
      </p:sp>
      <p:sp>
        <p:nvSpPr>
          <p:cNvPr id="6" name="Rectangle 2"/>
          <p:cNvSpPr txBox="1">
            <a:spLocks noChangeArrowheads="1"/>
          </p:cNvSpPr>
          <p:nvPr/>
        </p:nvSpPr>
        <p:spPr bwMode="auto">
          <a:xfrm>
            <a:off x="2801" y="6165304"/>
            <a:ext cx="5073255"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2319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093296"/>
            <a:ext cx="9142411"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الكلمة الرئيسية في سفر الجامعة</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636838"/>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JO" b="1" dirty="0">
                <a:solidFill>
                  <a:srgbClr val="FFFFFF"/>
                </a:solidFill>
                <a:latin typeface="Arial" panose="020B0604020202020204" pitchFamily="34" charset="0"/>
                <a:cs typeface="Arial" panose="020B0604020202020204" pitchFamily="34" charset="0"/>
              </a:rPr>
              <a:t>باطل</a:t>
            </a:r>
            <a:r>
              <a:rPr lang="en-US" b="1" dirty="0">
                <a:solidFill>
                  <a:srgbClr val="FFFFFF"/>
                </a:solidFill>
                <a:latin typeface="Arial" panose="020B0604020202020204" pitchFamily="34" charset="0"/>
                <a:cs typeface="Arial" panose="020B0604020202020204" pitchFamily="34" charset="0"/>
              </a:rPr>
              <a:t> (KJV, ESV, NAU) </a:t>
            </a:r>
          </a:p>
          <a:p>
            <a:pPr defTabSz="914400" rtl="1">
              <a:defRPr/>
            </a:pPr>
            <a:r>
              <a:rPr lang="ar-JO" b="1" dirty="0">
                <a:solidFill>
                  <a:srgbClr val="FFFFFF"/>
                </a:solidFill>
                <a:latin typeface="Arial" panose="020B0604020202020204" pitchFamily="34" charset="0"/>
                <a:cs typeface="Arial" panose="020B0604020202020204" pitchFamily="34" charset="0"/>
              </a:rPr>
              <a:t>بلا معنى </a:t>
            </a:r>
            <a:r>
              <a:rPr lang="en-US" b="1" dirty="0">
                <a:solidFill>
                  <a:srgbClr val="FFFFFF"/>
                </a:solidFill>
                <a:latin typeface="Arial" panose="020B0604020202020204" pitchFamily="34" charset="0"/>
                <a:cs typeface="Arial" panose="020B0604020202020204" pitchFamily="34" charset="0"/>
              </a:rPr>
              <a:t> (NIV, NLT)</a:t>
            </a:r>
          </a:p>
          <a:p>
            <a:pPr defTabSz="914400" rtl="1">
              <a:defRPr/>
            </a:pPr>
            <a:r>
              <a:rPr lang="ar-JO" b="1" dirty="0">
                <a:solidFill>
                  <a:srgbClr val="FFFFFF"/>
                </a:solidFill>
                <a:latin typeface="Arial" panose="020B0604020202020204" pitchFamily="34" charset="0"/>
                <a:cs typeface="Arial" panose="020B0604020202020204" pitchFamily="34" charset="0"/>
              </a:rPr>
              <a:t>غير مجدي </a:t>
            </a:r>
            <a:r>
              <a:rPr lang="en-US" b="1" dirty="0">
                <a:solidFill>
                  <a:srgbClr val="FFFFFF"/>
                </a:solidFill>
                <a:latin typeface="Arial" panose="020B0604020202020204" pitchFamily="34" charset="0"/>
                <a:cs typeface="Arial" panose="020B0604020202020204" pitchFamily="34" charset="0"/>
              </a:rPr>
              <a:t> (NET, TLB, BKC)</a:t>
            </a:r>
          </a:p>
          <a:p>
            <a:pPr defTabSz="914400">
              <a:defRPr/>
            </a:pPr>
            <a:r>
              <a:rPr lang="ar-JO" b="1" dirty="0">
                <a:solidFill>
                  <a:srgbClr val="FFFFFF"/>
                </a:solidFill>
                <a:latin typeface="Arial" panose="020B0604020202020204" pitchFamily="34" charset="0"/>
                <a:cs typeface="Arial" panose="020B0604020202020204" pitchFamily="34" charset="0"/>
              </a:rPr>
              <a:t>زائل</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1125538"/>
            <a:ext cx="9144000" cy="1655762"/>
          </a:xfrm>
          <a:prstGeom prst="rect">
            <a:avLst/>
          </a:prstGeom>
          <a:solidFill>
            <a:srgbClr val="3333CC"/>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هـ ب ل</a:t>
            </a:r>
            <a:endParaRPr lang="en-US"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3446" y="5013325"/>
            <a:ext cx="922338"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988"/>
          </a:xfrm>
          <a:solidFill>
            <a:srgbClr val="3333CC"/>
          </a:solidFill>
          <a:effectLst/>
        </p:spPr>
        <p:txBody>
          <a:bodyPr/>
          <a:lstStyle/>
          <a:p>
            <a:pPr>
              <a:defRPr/>
            </a:pPr>
            <a:r>
              <a:rPr lang="ar-JO" sz="5400" dirty="0">
                <a:effectLst>
                  <a:glow rad="127000">
                    <a:schemeClr val="tx1"/>
                  </a:glow>
                </a:effectLst>
                <a:ea typeface="ＭＳ Ｐゴシック" charset="0"/>
              </a:rPr>
              <a:t>معنى هيبيل</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88046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p:tgtEl>
                                          <p:spTgt spid="2"/>
                                        </p:tgtEl>
                                        <p:attrNameLst>
                                          <p:attrName>ppt_y</p:attrName>
                                        </p:attrNameLst>
                                      </p:cBhvr>
                                      <p:tavLst>
                                        <p:tav tm="0">
                                          <p:val>
                                            <p:strVal val="#ppt_y+#ppt_h*1.125000"/>
                                          </p:val>
                                        </p:tav>
                                        <p:tav tm="100000">
                                          <p:val>
                                            <p:strVal val="#ppt_y"/>
                                          </p:val>
                                        </p:tav>
                                      </p:tavLst>
                                    </p:anim>
                                    <p:animEffect transition="in" filter="wipe(up)">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ea typeface="ＭＳ Ｐゴシック" charset="0"/>
              </a:rPr>
              <a:t>ترجمة حرفية جداً</a:t>
            </a:r>
            <a:endParaRPr lang="en-US" sz="4800" b="1" dirty="0">
              <a:effectLst>
                <a:glow rad="127000">
                  <a:schemeClr val="tx1"/>
                </a:glow>
              </a:effectLst>
              <a:ea typeface="ＭＳ Ｐゴシック" charset="0"/>
            </a:endParaRP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تشبيه مجازي :</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لا يدوم - ما هو بدون مضمون حقيقي أو قيمة أو ديمومة أو</a:t>
            </a:r>
            <a:r>
              <a:rPr kumimoji="0" lang="ar-JO" sz="4400" b="1"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أهمية أو معنى</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 ك س، 1: 976)</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843349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9879" y="-1"/>
            <a:ext cx="6774121" cy="689508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لا يرغب الكثير من الناس في مجرد التفكير بالموت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620094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393238" y="3615646"/>
            <a:ext cx="4130102" cy="222096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أربعة     بالصينية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5016373" y="1132749"/>
            <a:ext cx="2809084" cy="2215991"/>
          </a:xfrm>
          <a:prstGeom prst="rect">
            <a:avLst/>
          </a:prstGeom>
          <a:solidFill>
            <a:srgbClr val="FFFFFF"/>
          </a:solidFill>
        </p:spPr>
        <p:txBody>
          <a:bodyPr wrap="square">
            <a:spAutoFit/>
          </a:bodyPr>
          <a:lstStyle/>
          <a:p>
            <a:pPr algn="ctr"/>
            <a:r>
              <a:rPr lang="en-US" sz="13800" dirty="0">
                <a:latin typeface="Arial" panose="020B0604020202020204" pitchFamily="34" charset="0"/>
                <a:cs typeface="Arial" panose="020B0604020202020204" pitchFamily="34" charset="0"/>
              </a:rPr>
              <a:t>四</a:t>
            </a:r>
          </a:p>
        </p:txBody>
      </p:sp>
      <p:sp>
        <p:nvSpPr>
          <p:cNvPr id="5" name="Rectangle 2"/>
          <p:cNvSpPr txBox="1">
            <a:spLocks noChangeArrowheads="1"/>
          </p:cNvSpPr>
          <p:nvPr/>
        </p:nvSpPr>
        <p:spPr bwMode="auto">
          <a:xfrm>
            <a:off x="263136" y="3615646"/>
            <a:ext cx="4130102" cy="222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الموت</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بالصينية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886271" y="1132749"/>
            <a:ext cx="2809084" cy="2215991"/>
          </a:xfrm>
          <a:prstGeom prst="rect">
            <a:avLst/>
          </a:prstGeom>
          <a:solidFill>
            <a:srgbClr val="FFFFFF"/>
          </a:solidFill>
        </p:spPr>
        <p:txBody>
          <a:bodyPr wrap="square">
            <a:spAutoFit/>
          </a:bodyPr>
          <a:lstStyle/>
          <a:p>
            <a:pPr algn="ctr"/>
            <a:r>
              <a:rPr lang="en-US" sz="13800" dirty="0">
                <a:latin typeface="Arial" panose="020B0604020202020204" pitchFamily="34" charset="0"/>
                <a:cs typeface="Arial" panose="020B0604020202020204" pitchFamily="34" charset="0"/>
              </a:rPr>
              <a:t>诛</a:t>
            </a:r>
          </a:p>
        </p:txBody>
      </p:sp>
    </p:spTree>
    <p:extLst>
      <p:ext uri="{BB962C8B-B14F-4D97-AF65-F5344CB8AC3E}">
        <p14:creationId xmlns:p14="http://schemas.microsoft.com/office/powerpoint/2010/main" val="1600547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84764" y="3009226"/>
            <a:ext cx="4130102" cy="37313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أين          الطابق الرابع؟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3520440" cy="6858000"/>
          </a:xfrm>
          <a:prstGeom prst="rect">
            <a:avLst/>
          </a:prstGeom>
        </p:spPr>
      </p:pic>
    </p:spTree>
    <p:extLst>
      <p:ext uri="{BB962C8B-B14F-4D97-AF65-F5344CB8AC3E}">
        <p14:creationId xmlns:p14="http://schemas.microsoft.com/office/powerpoint/2010/main" val="650007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Humpty Dumpty</a:t>
            </a:r>
          </a:p>
        </p:txBody>
      </p:sp>
      <p:pic>
        <p:nvPicPr>
          <p:cNvPr id="2" name="Picture 1"/>
          <p:cNvPicPr>
            <a:picLocks noChangeAspect="1"/>
          </p:cNvPicPr>
          <p:nvPr/>
        </p:nvPicPr>
        <p:blipFill>
          <a:blip r:embed="rId3"/>
          <a:stretch>
            <a:fillRect/>
          </a:stretch>
        </p:blipFill>
        <p:spPr>
          <a:xfrm>
            <a:off x="0" y="0"/>
            <a:ext cx="9149576" cy="6858000"/>
          </a:xfrm>
          <a:prstGeom prst="rect">
            <a:avLst/>
          </a:prstGeom>
        </p:spPr>
      </p:pic>
      <p:sp>
        <p:nvSpPr>
          <p:cNvPr id="3" name="Rectangle 2"/>
          <p:cNvSpPr txBox="1">
            <a:spLocks noChangeArrowheads="1"/>
          </p:cNvSpPr>
          <p:nvPr/>
        </p:nvSpPr>
        <p:spPr bwMode="auto">
          <a:xfrm>
            <a:off x="0" y="241300"/>
            <a:ext cx="9144000" cy="299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جلس هامبتي دمبتي على حائط</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تعرض هامبتي دمبتي لسقوط عظيم </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 خيل الملك وكل رجال الملك</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لم يتمكنوا من جمع هامبتي معاً مرة أخرى.</a:t>
            </a:r>
          </a:p>
        </p:txBody>
      </p:sp>
    </p:spTree>
    <p:extLst>
      <p:ext uri="{BB962C8B-B14F-4D97-AF65-F5344CB8AC3E}">
        <p14:creationId xmlns:p14="http://schemas.microsoft.com/office/powerpoint/2010/main" val="1101543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76660"/>
          </a:xfrm>
          <a:prstGeom prst="rect">
            <a:avLst/>
          </a:prstGeom>
        </p:spPr>
      </p:pic>
      <p:sp>
        <p:nvSpPr>
          <p:cNvPr id="900098" name="Rectangle 2"/>
          <p:cNvSpPr>
            <a:spLocks noGrp="1" noChangeArrowheads="1"/>
          </p:cNvSpPr>
          <p:nvPr>
            <p:ph type="ctrTitle"/>
          </p:nvPr>
        </p:nvSpPr>
        <p:spPr>
          <a:xfrm>
            <a:off x="0" y="6145312"/>
            <a:ext cx="9144000" cy="663865"/>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الحصول على رقم هاتف</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6297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9904"/>
          </a:xfrm>
          <a:prstGeom prst="rect">
            <a:avLst/>
          </a:prstGeom>
        </p:spPr>
      </p:pic>
      <p:sp>
        <p:nvSpPr>
          <p:cNvPr id="900098" name="Rectangle 2"/>
          <p:cNvSpPr>
            <a:spLocks noGrp="1" noChangeArrowheads="1"/>
          </p:cNvSpPr>
          <p:nvPr>
            <p:ph type="ctrTitle"/>
          </p:nvPr>
        </p:nvSpPr>
        <p:spPr>
          <a:xfrm>
            <a:off x="0" y="5938357"/>
            <a:ext cx="9144000" cy="92803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يعود الجميع إلى التراب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8193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1065"/>
            <a:ext cx="9144000" cy="1689460"/>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 تفوقنا على الحيوانات لا يمكن إظهاره أو ملاحظته أثناء موتها (3: 21)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98525" y="402565"/>
            <a:ext cx="7284560" cy="4453988"/>
          </a:xfrm>
          <a:prstGeom prst="rect">
            <a:avLst/>
          </a:prstGeom>
        </p:spPr>
      </p:pic>
    </p:spTree>
    <p:extLst>
      <p:ext uri="{BB962C8B-B14F-4D97-AF65-F5344CB8AC3E}">
        <p14:creationId xmlns:p14="http://schemas.microsoft.com/office/powerpoint/2010/main" val="665065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55604" cy="6858000"/>
          </a:xfrm>
          <a:prstGeom prst="rect">
            <a:avLst/>
          </a:prstGeom>
        </p:spPr>
      </p:pic>
      <p:sp>
        <p:nvSpPr>
          <p:cNvPr id="900098" name="Rectangle 2"/>
          <p:cNvSpPr>
            <a:spLocks noGrp="1" noChangeArrowheads="1"/>
          </p:cNvSpPr>
          <p:nvPr>
            <p:ph type="ctrTitle"/>
          </p:nvPr>
        </p:nvSpPr>
        <p:spPr>
          <a:xfrm>
            <a:off x="0" y="4691187"/>
            <a:ext cx="9144000" cy="215409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إن إدراك أننا جميعاً سنموت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يجب أن يجعلنا نستمتع بالحياة الآن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(٣: ٢٢)</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29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301" y="0"/>
            <a:ext cx="4424701" cy="6740526"/>
          </a:xfrm>
          <a:effectLst>
            <a:outerShdw blurRad="63500" dist="35921" dir="2700000" algn="ctr" rotWithShape="0">
              <a:schemeClr val="tx2">
                <a:alpha val="74998"/>
              </a:schemeClr>
            </a:outerShdw>
          </a:effectLst>
        </p:spPr>
        <p:txBody>
          <a:bodyPr/>
          <a:lstStyle/>
          <a:p>
            <a:pPr>
              <a:defRPr/>
            </a:pPr>
            <a:r>
              <a:rPr lang="ar-JO" sz="3600" b="1" dirty="0"/>
              <a:t>فرأيت أنه لا شيء خير من أن </a:t>
            </a:r>
            <a:r>
              <a:rPr lang="ar-JO" sz="3600" b="1" dirty="0">
                <a:solidFill>
                  <a:srgbClr val="FFFF00"/>
                </a:solidFill>
              </a:rPr>
              <a:t>يفرح الإنسان بأعماله</a:t>
            </a:r>
            <a:r>
              <a:rPr lang="ar-JO" sz="3600" b="1" dirty="0"/>
              <a:t>، لأن ذلك نصيبه. لأنه من يأتي به ليرى ما سيكون بعده؟</a:t>
            </a:r>
            <a:br>
              <a:rPr lang="ar-JO" sz="3600" b="1" dirty="0"/>
            </a:br>
            <a:r>
              <a:rPr lang="ar-JO" sz="3600" b="1" dirty="0"/>
              <a:t>(3: 22)</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73770" y="3422365"/>
            <a:ext cx="4473381" cy="3295277"/>
          </a:xfrm>
          <a:prstGeom prst="rect">
            <a:avLst/>
          </a:prstGeom>
        </p:spPr>
      </p:pic>
      <p:pic>
        <p:nvPicPr>
          <p:cNvPr id="3" name="Picture 2"/>
          <p:cNvPicPr>
            <a:picLocks noChangeAspect="1"/>
          </p:cNvPicPr>
          <p:nvPr/>
        </p:nvPicPr>
        <p:blipFill>
          <a:blip r:embed="rId4"/>
          <a:stretch>
            <a:fillRect/>
          </a:stretch>
        </p:blipFill>
        <p:spPr>
          <a:xfrm>
            <a:off x="4475970" y="148743"/>
            <a:ext cx="4471181" cy="2976130"/>
          </a:xfrm>
          <a:prstGeom prst="rect">
            <a:avLst/>
          </a:prstGeom>
        </p:spPr>
      </p:pic>
    </p:spTree>
    <p:extLst>
      <p:ext uri="{BB962C8B-B14F-4D97-AF65-F5344CB8AC3E}">
        <p14:creationId xmlns:p14="http://schemas.microsoft.com/office/powerpoint/2010/main" val="3088496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301" y="0"/>
            <a:ext cx="4424701" cy="6740526"/>
          </a:xfrm>
          <a:effectLst>
            <a:outerShdw blurRad="63500" dist="35921" dir="2700000" algn="ctr" rotWithShape="0">
              <a:schemeClr val="tx2">
                <a:alpha val="74998"/>
              </a:schemeClr>
            </a:outerShdw>
          </a:effectLst>
        </p:spPr>
        <p:txBody>
          <a:bodyPr/>
          <a:lstStyle/>
          <a:p>
            <a:pPr>
              <a:defRPr/>
            </a:pPr>
            <a:r>
              <a:rPr lang="ar-JO" sz="3600" b="1" dirty="0"/>
              <a:t>فرأيت أنه لا شيء خير من أن </a:t>
            </a:r>
            <a:r>
              <a:rPr lang="ar-JO" sz="3600" b="1" dirty="0">
                <a:solidFill>
                  <a:srgbClr val="FFFF00"/>
                </a:solidFill>
              </a:rPr>
              <a:t>يفرح الإنسان بأعماله</a:t>
            </a:r>
            <a:r>
              <a:rPr lang="ar-JO" sz="3600" b="1" dirty="0"/>
              <a:t>، لأن ذلك نصيبه. لأنه من يأتي به ليرى ما سيكون بعده؟</a:t>
            </a:r>
            <a:br>
              <a:rPr lang="ar-JO" sz="3600" b="1" dirty="0"/>
            </a:br>
            <a:r>
              <a:rPr lang="ar-JO" sz="3600" b="1" dirty="0"/>
              <a:t>(3: 22 فاندايك)</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19299" y="0"/>
            <a:ext cx="4424701" cy="67405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ar-JO"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فرأيت أن أفضل ما يمكن أن يفعله البشر هو أن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يتمتعوا بما يعملونه</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هذا هو نصيبهم، فمن يقدر أن يعينهم على رؤية ما سيحدث لهم في المستقبل؟</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22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8896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1929033" y="2987780"/>
            <a:ext cx="5080000" cy="3987800"/>
          </a:xfrm>
          <a:prstGeom prst="rect">
            <a:avLst/>
          </a:prstGeom>
        </p:spPr>
      </p:pic>
      <p:sp>
        <p:nvSpPr>
          <p:cNvPr id="900098" name="Rectangle 2"/>
          <p:cNvSpPr>
            <a:spLocks noGrp="1" noChangeArrowheads="1"/>
          </p:cNvSpPr>
          <p:nvPr>
            <p:ph type="ctrTitle"/>
          </p:nvPr>
        </p:nvSpPr>
        <p:spPr>
          <a:xfrm>
            <a:off x="0" y="20987"/>
            <a:ext cx="9143999" cy="3009225"/>
          </a:xfrm>
          <a:effectLst/>
        </p:spPr>
        <p:txBody>
          <a:bodyPr anchor="t"/>
          <a:lstStyle/>
          <a:p>
            <a:pPr>
              <a:defRPr/>
            </a:pPr>
            <a:r>
              <a:rPr lang="ar-JO" sz="2800" b="1" dirty="0">
                <a:solidFill>
                  <a:schemeClr val="tx1"/>
                </a:solidFill>
              </a:rPr>
              <a:t>هذا هو نصيب الإنسان (كلمة تعني حرفياً جزء أو نصيب أو قسمة ...)... يجهل الناس خطة الله ولا يمكنهم معرفة ما يخبئه لهم المستقبل، بما في ذلك الحياة بعد الموت. ولخص هذه النقطة في السؤال البلاغي، فمن يأتي به ليرى ما سيحدث بعده؟ (دونالد جلين، في ب ك س، 1: 986)</a:t>
            </a:r>
            <a:r>
              <a:rPr lang="en-US" sz="2800" b="1" dirty="0">
                <a:solidFill>
                  <a:schemeClr val="tx1"/>
                </a:solidFill>
              </a:rPr>
              <a:t> </a:t>
            </a:r>
            <a:endParaRPr lang="en-US" sz="28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775164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9050"/>
            <a:ext cx="9144000" cy="1431475"/>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لا نعرف الكثير من التفاصيل بخصوص الحياة بعد الموت (3: 22ب)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676400"/>
            <a:ext cx="9144000" cy="3503221"/>
          </a:xfrm>
          <a:prstGeom prst="rect">
            <a:avLst/>
          </a:prstGeom>
        </p:spPr>
      </p:pic>
    </p:spTree>
    <p:extLst>
      <p:ext uri="{BB962C8B-B14F-4D97-AF65-F5344CB8AC3E}">
        <p14:creationId xmlns:p14="http://schemas.microsoft.com/office/powerpoint/2010/main" val="547355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99485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يجب أن تفعل حين تكون الحياة </a:t>
            </a:r>
            <a:br>
              <a:rPr lang="ar-JO"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غير عادلة</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80644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34642"/>
            <a:ext cx="9144000" cy="1389464"/>
          </a:xfrm>
          <a:effectLst>
            <a:outerShdw blurRad="63500" dist="35921" dir="2700000" algn="ctr" rotWithShape="0">
              <a:schemeClr val="tx2">
                <a:alpha val="74998"/>
              </a:schemeClr>
            </a:outerShdw>
          </a:effectLst>
        </p:spPr>
        <p:txBody>
          <a:bodyPr/>
          <a:lstStyle/>
          <a:p>
            <a:pPr>
              <a:defRPr/>
            </a:pPr>
            <a:r>
              <a:rPr lang="ar-JO" sz="6000" dirty="0">
                <a:solidFill>
                  <a:srgbClr val="FFFF00"/>
                </a:solidFill>
                <a:effectLst>
                  <a:glow rad="127000">
                    <a:schemeClr val="tx1"/>
                  </a:glow>
                </a:effectLst>
                <a:ea typeface="ＭＳ Ｐゴシック" charset="0"/>
              </a:rPr>
              <a:t>سلّم</a:t>
            </a:r>
            <a:r>
              <a:rPr lang="ar-JO" sz="6000" dirty="0">
                <a:effectLst>
                  <a:glow rad="127000">
                    <a:schemeClr val="tx1"/>
                  </a:glow>
                </a:effectLst>
                <a:ea typeface="ＭＳ Ｐゴシック" charset="0"/>
              </a:rPr>
              <a:t> لله و</a:t>
            </a:r>
            <a:r>
              <a:rPr lang="ar-JO" sz="6000" dirty="0">
                <a:solidFill>
                  <a:srgbClr val="FFFF00"/>
                </a:solidFill>
                <a:effectLst>
                  <a:glow rad="127000">
                    <a:schemeClr val="tx1"/>
                  </a:glow>
                </a:effectLst>
                <a:ea typeface="ＭＳ Ｐゴシック" charset="0"/>
              </a:rPr>
              <a:t>تمتع</a:t>
            </a:r>
            <a:r>
              <a:rPr lang="ar-JO" sz="6000" dirty="0">
                <a:effectLst>
                  <a:glow rad="127000">
                    <a:schemeClr val="tx1"/>
                  </a:glow>
                </a:effectLst>
                <a:ea typeface="ＭＳ Ｐゴシック" charset="0"/>
              </a:rPr>
              <a:t> بالحياة</a:t>
            </a:r>
            <a:endParaRPr lang="en-US" sz="6000" dirty="0">
              <a:effectLst>
                <a:glow rad="127000">
                  <a:schemeClr val="tx1"/>
                </a:glow>
              </a:effectLst>
              <a:ea typeface="ＭＳ Ｐゴシック" charset="0"/>
            </a:endParaRPr>
          </a:p>
        </p:txBody>
      </p:sp>
      <p:pic>
        <p:nvPicPr>
          <p:cNvPr id="1617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6350"/>
            <a:ext cx="4553409" cy="14576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الفكرة الرئيسية في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 16-22</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23766"/>
            <a:ext cx="4163460" cy="24418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4800" b="1">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ماذا يجب أن تفعل حين تكون الحياة ظالمة؟</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824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71700" y="2197099"/>
            <a:ext cx="4432300" cy="327752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06500"/>
            <a:ext cx="9144000" cy="6096000"/>
          </a:xfrm>
          <a:prstGeom prst="rect">
            <a:avLst/>
          </a:prstGeom>
        </p:spPr>
      </p:pic>
      <p:sp>
        <p:nvSpPr>
          <p:cNvPr id="900098" name="Rectangle 2"/>
          <p:cNvSpPr>
            <a:spLocks noGrp="1" noChangeArrowheads="1"/>
          </p:cNvSpPr>
          <p:nvPr>
            <p:ph type="ctrTitle"/>
          </p:nvPr>
        </p:nvSpPr>
        <p:spPr>
          <a:xfrm>
            <a:off x="0" y="5092700"/>
            <a:ext cx="9144000" cy="16478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سندريلا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2451100" cy="2187931"/>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78100" y="38100"/>
            <a:ext cx="3213100" cy="2133600"/>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05500" y="38100"/>
            <a:ext cx="3238500" cy="2095500"/>
          </a:xfrm>
          <a:prstGeom prst="rect">
            <a:avLst/>
          </a:prstGeom>
        </p:spPr>
      </p:pic>
      <p:pic>
        <p:nvPicPr>
          <p:cNvPr id="7" name="Picture 6"/>
          <p:cNvPicPr>
            <a:picLocks noChangeAspect="1"/>
          </p:cNvPicPr>
          <p:nvPr/>
        </p:nvPicPr>
        <p:blipFill>
          <a:blip r:embed="rId8"/>
          <a:stretch>
            <a:fillRect/>
          </a:stretch>
        </p:blipFill>
        <p:spPr>
          <a:xfrm rot="20647613">
            <a:off x="1944616" y="988723"/>
            <a:ext cx="5321661" cy="3335407"/>
          </a:xfrm>
          <a:prstGeom prst="rect">
            <a:avLst/>
          </a:prstGeom>
        </p:spPr>
      </p:pic>
    </p:spTree>
    <p:extLst>
      <p:ext uri="{BB962C8B-B14F-4D97-AF65-F5344CB8AC3E}">
        <p14:creationId xmlns:p14="http://schemas.microsoft.com/office/powerpoint/2010/main" val="339579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491" y="523760"/>
            <a:ext cx="8497521" cy="5897187"/>
          </a:xfrm>
          <a:prstGeom prst="rect">
            <a:avLst/>
          </a:prstGeom>
        </p:spPr>
      </p:pic>
      <p:sp>
        <p:nvSpPr>
          <p:cNvPr id="900098" name="Rectangle 2"/>
          <p:cNvSpPr>
            <a:spLocks noGrp="1" noChangeArrowheads="1"/>
          </p:cNvSpPr>
          <p:nvPr>
            <p:ph type="ctrTitle"/>
          </p:nvPr>
        </p:nvSpPr>
        <p:spPr>
          <a:xfrm>
            <a:off x="839450" y="1139253"/>
            <a:ext cx="7270230" cy="4721902"/>
          </a:xfrm>
          <a:solidFill>
            <a:schemeClr val="tx1"/>
          </a:solidFill>
          <a:effectLst>
            <a:outerShdw blurRad="63500" dist="35921" dir="2700000" algn="ctr" rotWithShape="0">
              <a:schemeClr val="tx2">
                <a:alpha val="74998"/>
              </a:schemeClr>
            </a:outerShdw>
          </a:effectLst>
        </p:spPr>
        <p:txBody>
          <a:bodyPr/>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كيف                 ستحارب               الظلم؟</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7977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الردود حول الظلم</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1064" y="1782806"/>
            <a:ext cx="2982043" cy="292290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مراقب</a:t>
            </a:r>
            <a:endParaRPr lang="en-US" b="1" spc="-100" dirty="0">
              <a:solidFill>
                <a:srgbClr val="000090"/>
              </a:solidFill>
              <a:ea typeface="ＭＳ Ｐゴシック" charset="0"/>
            </a:endParaRPr>
          </a:p>
        </p:txBody>
      </p:sp>
      <p:sp>
        <p:nvSpPr>
          <p:cNvPr id="5" name="Rectangle 2"/>
          <p:cNvSpPr txBox="1">
            <a:spLocks noChangeArrowheads="1"/>
          </p:cNvSpPr>
          <p:nvPr/>
        </p:nvSpPr>
        <p:spPr bwMode="auto">
          <a:xfrm>
            <a:off x="3101379" y="1782806"/>
            <a:ext cx="2982043" cy="292290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محرض</a:t>
            </a:r>
            <a:endParaRPr lang="en-US" b="1" spc="-100" dirty="0">
              <a:solidFill>
                <a:srgbClr val="000090"/>
              </a:solidFill>
              <a:ea typeface="ＭＳ Ｐゴシック" charset="0"/>
            </a:endParaRPr>
          </a:p>
        </p:txBody>
      </p:sp>
      <p:sp>
        <p:nvSpPr>
          <p:cNvPr id="6" name="Rectangle 2"/>
          <p:cNvSpPr txBox="1">
            <a:spLocks noChangeArrowheads="1"/>
          </p:cNvSpPr>
          <p:nvPr/>
        </p:nvSpPr>
        <p:spPr bwMode="auto">
          <a:xfrm>
            <a:off x="6141695" y="1782806"/>
            <a:ext cx="2982043" cy="292290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ضحية</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90571762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55600"/>
            <a:ext cx="9144000" cy="61325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كيف تراقب الظلم؟</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1064" y="1782806"/>
            <a:ext cx="2982043" cy="292290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مراقب</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152882036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9400" y="571500"/>
            <a:ext cx="8585200" cy="5715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كيف تحرض على الظلم؟</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101379" y="1782806"/>
            <a:ext cx="2982043" cy="292290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محرض</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599306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81" y="0"/>
            <a:ext cx="913787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كيف تكون ضحية للظلم؟</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141695" y="1782806"/>
            <a:ext cx="2982043" cy="292290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spc="-100" dirty="0">
                <a:solidFill>
                  <a:srgbClr val="000090"/>
                </a:solidFill>
                <a:ea typeface="ＭＳ Ｐゴシック" charset="0"/>
              </a:rPr>
              <a:t>ضحية</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152882036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7345861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173868" y="1269999"/>
            <a:ext cx="5970131" cy="4622800"/>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يمكننا التعامل مع النهايات الحزينة، ولكن ليست النهايات الظالمة.   المعاناة تحزننا لكن الظلم يجعلنا مجانين.</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(تشارلز ر. سويندول، الحياة على الحافة الخشنة، 98)</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3" name="Picture 2"/>
          <p:cNvPicPr>
            <a:picLocks noChangeAspect="1"/>
          </p:cNvPicPr>
          <p:nvPr/>
        </p:nvPicPr>
        <p:blipFill>
          <a:blip r:embed="rId3"/>
          <a:stretch>
            <a:fillRect/>
          </a:stretch>
        </p:blipFill>
        <p:spPr>
          <a:xfrm rot="20766860">
            <a:off x="246071" y="1596186"/>
            <a:ext cx="2500822" cy="3862877"/>
          </a:xfrm>
          <a:prstGeom prst="rect">
            <a:avLst/>
          </a:prstGeom>
        </p:spPr>
      </p:pic>
    </p:spTree>
    <p:extLst>
      <p:ext uri="{BB962C8B-B14F-4D97-AF65-F5344CB8AC3E}">
        <p14:creationId xmlns:p14="http://schemas.microsoft.com/office/powerpoint/2010/main" val="73174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7300" y="0"/>
            <a:ext cx="7886700" cy="6057900"/>
          </a:xfrm>
          <a:prstGeom prst="rect">
            <a:avLst/>
          </a:prstGeom>
        </p:spPr>
      </p:pic>
      <p:sp>
        <p:nvSpPr>
          <p:cNvPr id="900098" name="Rectangle 2"/>
          <p:cNvSpPr>
            <a:spLocks noGrp="1" noChangeArrowheads="1"/>
          </p:cNvSpPr>
          <p:nvPr>
            <p:ph type="ctrTitle"/>
          </p:nvPr>
        </p:nvSpPr>
        <p:spPr>
          <a:xfrm>
            <a:off x="317500" y="266701"/>
            <a:ext cx="4724400" cy="27178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ＭＳ Ｐゴシック" charset="0"/>
              </a:rPr>
              <a:t>ما هي </a:t>
            </a:r>
            <a:br>
              <a:rPr lang="ar-JO" sz="5400" b="1" dirty="0">
                <a:effectLst>
                  <a:glow rad="127000">
                    <a:schemeClr val="tx1"/>
                  </a:glow>
                </a:effectLst>
                <a:ea typeface="ＭＳ Ｐゴシック" charset="0"/>
              </a:rPr>
            </a:br>
            <a:r>
              <a:rPr lang="ar-JO" sz="5400" b="1" dirty="0">
                <a:effectLst>
                  <a:glow rad="127000">
                    <a:schemeClr val="tx1"/>
                  </a:glow>
                </a:effectLst>
                <a:ea typeface="ＭＳ Ｐゴシック" charset="0"/>
              </a:rPr>
              <a:t>أكثر المظالم </a:t>
            </a:r>
            <a:br>
              <a:rPr lang="ar-JO" sz="5400" b="1" dirty="0">
                <a:effectLst>
                  <a:glow rad="127000">
                    <a:schemeClr val="tx1"/>
                  </a:glow>
                </a:effectLst>
                <a:ea typeface="ＭＳ Ｐゴシック" charset="0"/>
              </a:rPr>
            </a:br>
            <a:r>
              <a:rPr lang="ar-JO" sz="5400" b="1" dirty="0">
                <a:effectLst>
                  <a:glow rad="127000">
                    <a:schemeClr val="tx1"/>
                  </a:glow>
                </a:effectLst>
                <a:ea typeface="ＭＳ Ｐゴシック" charset="0"/>
              </a:rPr>
              <a:t>التي تزعجك؟</a:t>
            </a:r>
            <a:endParaRPr lang="en-US" sz="5400" b="1"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3276600"/>
            <a:ext cx="4722044" cy="33019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عدم الأمان؟</a:t>
            </a:r>
          </a:p>
          <a:p>
            <a:pPr marL="571500" indent="-571500"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المناورات السياسية؟</a:t>
            </a:r>
          </a:p>
          <a:p>
            <a:pPr marL="571500" indent="-571500"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العيوب الخلقية؟</a:t>
            </a:r>
          </a:p>
          <a:p>
            <a:pPr marL="571500" indent="-571500"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انقطاع النسل؟</a:t>
            </a:r>
          </a:p>
          <a:p>
            <a:pPr marL="571500" indent="-571500" algn="r" rtl="1">
              <a:buFont typeface="Arial"/>
              <a:buChar cha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الخلفية العائلية؟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3796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Cover</a:t>
            </a:r>
          </a:p>
        </p:txBody>
      </p:sp>
      <p:pic>
        <p:nvPicPr>
          <p:cNvPr id="157698"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157701" name="WordArt 6"/>
          <p:cNvSpPr>
            <a:spLocks noChangeArrowheads="1" noChangeShapeType="1" noTextEdit="1"/>
          </p:cNvSpPr>
          <p:nvPr/>
        </p:nvSpPr>
        <p:spPr bwMode="auto">
          <a:xfrm>
            <a:off x="2700338" y="4437063"/>
            <a:ext cx="6119812" cy="936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rPr>
              <a:t>تحت الشمس</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endParaRPr>
          </a:p>
        </p:txBody>
      </p:sp>
      <p:sp>
        <p:nvSpPr>
          <p:cNvPr id="157702"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157703" name="WordArt 6"/>
          <p:cNvSpPr>
            <a:spLocks noChangeArrowheads="1" noChangeShapeType="1" noTextEdit="1"/>
          </p:cNvSpPr>
          <p:nvPr/>
        </p:nvSpPr>
        <p:spPr bwMode="auto">
          <a:xfrm>
            <a:off x="2627313" y="5588000"/>
            <a:ext cx="6119812" cy="936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rPr>
              <a:t>دراسة في سفر الجامعة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uLnTx/>
              <a:uFillTx/>
              <a:latin typeface="Impact"/>
              <a:ea typeface="Impact"/>
              <a:cs typeface="Impact"/>
            </a:endParaRPr>
          </a:p>
        </p:txBody>
      </p:sp>
      <p:sp>
        <p:nvSpPr>
          <p:cNvPr id="9" name="Text Box 5">
            <a:extLst>
              <a:ext uri="{FF2B5EF4-FFF2-40B4-BE49-F238E27FC236}">
                <a16:creationId xmlns:a16="http://schemas.microsoft.com/office/drawing/2014/main" id="{FFC62035-5646-2840-9B77-54ECF2C7D99D}"/>
              </a:ext>
            </a:extLst>
          </p:cNvPr>
          <p:cNvSpPr txBox="1">
            <a:spLocks noChangeArrowheads="1"/>
          </p:cNvSpPr>
          <p:nvPr/>
        </p:nvSpPr>
        <p:spPr bwMode="auto">
          <a:xfrm>
            <a:off x="0" y="-49213"/>
            <a:ext cx="601216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 ريك جريفيث .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081964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7701"/>
                                        </p:tgtEl>
                                        <p:attrNameLst>
                                          <p:attrName>style.visibility</p:attrName>
                                        </p:attrNameLst>
                                      </p:cBhvr>
                                      <p:to>
                                        <p:strVal val="visible"/>
                                      </p:to>
                                    </p:set>
                                    <p:animEffect transition="in" filter="blinds(horizontal)">
                                      <p:cBhvr>
                                        <p:cTn id="7" dur="500"/>
                                        <p:tgtEl>
                                          <p:spTgt spid="157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20688"/>
            <a:ext cx="3707904" cy="468052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صنع الكل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حسناً</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وقته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11أ)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5769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0150" y="587375"/>
            <a:ext cx="5080000" cy="473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77272"/>
            <a:ext cx="9144000" cy="9632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indent="-457200" defTabSz="914400" rtl="1">
              <a:buFont typeface="Arial" panose="020B0604020202020204" pitchFamily="34" charset="0"/>
              <a:buChar cha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مناسباً (</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NAU</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لائقاً (5: 18)</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7219139"/>
      </p:ext>
    </p:extLst>
  </p:cSld>
  <p:clrMapOvr>
    <a:masterClrMapping/>
  </p:clrMapOvr>
  <p:transition/>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1763</TotalTime>
  <Words>2233</Words>
  <Application>Microsoft Macintosh PowerPoint</Application>
  <PresentationFormat>On-screen Show (4:3)</PresentationFormat>
  <Paragraphs>263</Paragraphs>
  <Slides>56</Slides>
  <Notes>54</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56</vt:i4>
      </vt:variant>
    </vt:vector>
  </HeadingPairs>
  <TitlesOfParts>
    <vt:vector size="77" baseType="lpstr">
      <vt:lpstr>ＭＳ Ｐゴシック</vt:lpstr>
      <vt:lpstr>Arial</vt:lpstr>
      <vt:lpstr>Arial Black</vt:lpstr>
      <vt:lpstr>Calibri</vt:lpstr>
      <vt:lpstr>Comic Sans MS</vt:lpstr>
      <vt:lpstr>Impact</vt:lpstr>
      <vt:lpstr>Monotype Sorts</vt:lpstr>
      <vt:lpstr>Tahoma</vt:lpstr>
      <vt:lpstr>Times New Roman</vt:lpstr>
      <vt:lpstr>Wingdings</vt:lpstr>
      <vt:lpstr>46_Blank Presentation</vt:lpstr>
      <vt:lpstr>47_Blank Presentation</vt:lpstr>
      <vt:lpstr>49_Blank Presentation</vt:lpstr>
      <vt:lpstr>50_Blank Presentation</vt:lpstr>
      <vt:lpstr>1_Digital Dots</vt:lpstr>
      <vt:lpstr>52_Blank Presentation</vt:lpstr>
      <vt:lpstr>11_Office Theme</vt:lpstr>
      <vt:lpstr>6_Blank Presentation</vt:lpstr>
      <vt:lpstr>1_Full Moon</vt:lpstr>
      <vt:lpstr>17_Blank Presentation</vt:lpstr>
      <vt:lpstr>23_Office Theme</vt:lpstr>
      <vt:lpstr>عندما تكون الحياة ظالمة</vt:lpstr>
      <vt:lpstr>يحب الجميع قصة.</vt:lpstr>
      <vt:lpstr>هامبتي دمبتي </vt:lpstr>
      <vt:lpstr>Humpty Dumpty</vt:lpstr>
      <vt:lpstr>سندريلا</vt:lpstr>
      <vt:lpstr>يمكننا التعامل مع النهايات الحزينة، ولكن ليست النهايات الظالمة.   المعاناة تحزننا لكن الظلم يجعلنا مجانين.  (تشارلز ر. سويندول، الحياة على الحافة الخشنة، 98) </vt:lpstr>
      <vt:lpstr>ما هي  أكثر المظالم  التي تزعجك؟</vt:lpstr>
      <vt:lpstr>Cover</vt:lpstr>
      <vt:lpstr>صنع الكل  حسناً  في وقته (3: 11أ)</vt:lpstr>
      <vt:lpstr>هل يتغاضى الله عن الظلم؟</vt:lpstr>
      <vt:lpstr>ماذا يجب أن تفعل حين تكون الحياة  ظالمة؟</vt:lpstr>
      <vt:lpstr>القضايا والردود</vt:lpstr>
      <vt:lpstr>1. اعلم أنك ستحاسب أمام الله  (3: 16-17)</vt:lpstr>
      <vt:lpstr>الظلم موجود في المحاكم حيث لا ينبغي (3:16)</vt:lpstr>
      <vt:lpstr>McDonalds Coffee</vt:lpstr>
      <vt:lpstr>Lawn Mower</vt:lpstr>
      <vt:lpstr>دعوى الأرض الشابة</vt:lpstr>
      <vt:lpstr>د. مارك آرميتاج</vt:lpstr>
      <vt:lpstr>The Injustice System</vt:lpstr>
      <vt:lpstr>كيف يجب أن نتجاوب مع الظلم؟</vt:lpstr>
      <vt:lpstr>اعلم أنك ستحاسب أمام الله  (3: 17)</vt:lpstr>
      <vt:lpstr>رؤيا ٢٠ : ١١   ثم رأيت عرشاً عظيماً أبيض</vt:lpstr>
      <vt:lpstr>رؤيا ٢٠ : ١٢   وانفتحت أسفار</vt:lpstr>
      <vt:lpstr>الدينونة الأخيرة</vt:lpstr>
      <vt:lpstr>ومع ذلك يتنبأ الكتاب المقدس عن سبعة دينونات مستقبلية أخرى... </vt:lpstr>
      <vt:lpstr>نظرة عامة على المستقبل</vt:lpstr>
      <vt:lpstr>كرسي دينونة المسيح</vt:lpstr>
      <vt:lpstr>سنمثل جميعاً أمام الله، وليس مرتكبي الظلم فقط</vt:lpstr>
      <vt:lpstr>1. اعلم أنك ستحاسب أمام الله  (3: 16-17)</vt:lpstr>
      <vt:lpstr>القضايا والردود</vt:lpstr>
      <vt:lpstr>2. استمتع بالحياة الآن (3: 18-22) </vt:lpstr>
      <vt:lpstr>قد يبدو من الظلم أننا نموت مثل الحيوانات   (٣: ١٨-٢١).</vt:lpstr>
      <vt:lpstr> لأن ما يحدث لبني البشر يحدث للبهيمة وحادثة واحدة لهم، موت هذا كموت ذاك ونسمة واحدة للكل، فليس للإنسان مزية على البهيمة، لأن كليهما باطل. (3: 19)</vt:lpstr>
      <vt:lpstr>معنى هيبيل الحرفي نفس، ريح، بخار (أم 21: 6، أش 57: 13)</vt:lpstr>
      <vt:lpstr>معنى هيبيل</vt:lpstr>
      <vt:lpstr>ترجمة حرفية جداً</vt:lpstr>
      <vt:lpstr>لا يرغب الكثير من الناس في مجرد التفكير بالموت</vt:lpstr>
      <vt:lpstr>أربعة     بالصينية</vt:lpstr>
      <vt:lpstr>أين          الطابق الرابع؟</vt:lpstr>
      <vt:lpstr>الحصول على رقم هاتف</vt:lpstr>
      <vt:lpstr>يعود الجميع إلى التراب</vt:lpstr>
      <vt:lpstr>إن تفوقنا على الحيوانات لا يمكن إظهاره أو ملاحظته أثناء موتها (3: 21)</vt:lpstr>
      <vt:lpstr>إن إدراك أننا جميعاً سنموت  يجب أن يجعلنا نستمتع بالحياة الآن  (٣: ٢٢)</vt:lpstr>
      <vt:lpstr>فرأيت أنه لا شيء خير من أن يفرح الإنسان بأعماله، لأن ذلك نصيبه. لأنه من يأتي به ليرى ما سيكون بعده؟ (3: 22)</vt:lpstr>
      <vt:lpstr>فرأيت أنه لا شيء خير من أن يفرح الإنسان بأعماله، لأن ذلك نصيبه. لأنه من يأتي به ليرى ما سيكون بعده؟ (3: 22 فاندايك)</vt:lpstr>
      <vt:lpstr>هذا هو نصيب الإنسان (كلمة تعني حرفياً جزء أو نصيب أو قسمة ...)... يجهل الناس خطة الله ولا يمكنهم معرفة ما يخبئه لهم المستقبل، بما في ذلك الحياة بعد الموت. ولخص هذه النقطة في السؤال البلاغي، فمن يأتي به ليرى ما سيحدث بعده؟ (دونالد جلين، في ب ك س، 1: 986) </vt:lpstr>
      <vt:lpstr>لا نعرف الكثير من التفاصيل بخصوص الحياة بعد الموت (3: 22ب) </vt:lpstr>
      <vt:lpstr>ماذا يجب أن تفعل حين تكون الحياة  غير عادلة؟</vt:lpstr>
      <vt:lpstr>سلّم لله وتمتع بالحياة</vt:lpstr>
      <vt:lpstr>كيف                 ستحارب               الظلم؟</vt:lpstr>
      <vt:lpstr>الردود حول الظلم</vt:lpstr>
      <vt:lpstr>كيف تراقب الظلم؟</vt:lpstr>
      <vt:lpstr>كيف تحرض على الظلم؟</vt:lpstr>
      <vt:lpstr>كيف تكون ضحية للظلم؟</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Fleeting Nature of Human Achievement &amp; Wisdom</dc:title>
  <dc:creator>Rick Griffith</dc:creator>
  <cp:lastModifiedBy>Rick Griffith</cp:lastModifiedBy>
  <cp:revision>123</cp:revision>
  <dcterms:created xsi:type="dcterms:W3CDTF">2014-07-19T12:56:36Z</dcterms:created>
  <dcterms:modified xsi:type="dcterms:W3CDTF">2024-05-24T09:39:50Z</dcterms:modified>
</cp:coreProperties>
</file>