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9" r:id="rId4"/>
  </p:sldMasterIdLst>
  <p:notesMasterIdLst>
    <p:notesMasterId r:id="rId67"/>
  </p:notesMasterIdLst>
  <p:sldIdLst>
    <p:sldId id="257" r:id="rId5"/>
    <p:sldId id="506" r:id="rId6"/>
    <p:sldId id="514" r:id="rId7"/>
    <p:sldId id="515" r:id="rId8"/>
    <p:sldId id="518" r:id="rId9"/>
    <p:sldId id="523" r:id="rId10"/>
    <p:sldId id="519" r:id="rId11"/>
    <p:sldId id="522" r:id="rId12"/>
    <p:sldId id="524" r:id="rId13"/>
    <p:sldId id="438" r:id="rId14"/>
    <p:sldId id="449" r:id="rId15"/>
    <p:sldId id="491" r:id="rId16"/>
    <p:sldId id="516" r:id="rId17"/>
    <p:sldId id="530" r:id="rId18"/>
    <p:sldId id="526" r:id="rId19"/>
    <p:sldId id="528" r:id="rId20"/>
    <p:sldId id="550" r:id="rId21"/>
    <p:sldId id="480" r:id="rId22"/>
    <p:sldId id="552" r:id="rId23"/>
    <p:sldId id="548" r:id="rId24"/>
    <p:sldId id="520" r:id="rId25"/>
    <p:sldId id="509" r:id="rId26"/>
    <p:sldId id="517" r:id="rId27"/>
    <p:sldId id="521" r:id="rId28"/>
    <p:sldId id="533" r:id="rId29"/>
    <p:sldId id="535" r:id="rId30"/>
    <p:sldId id="532" r:id="rId31"/>
    <p:sldId id="534" r:id="rId32"/>
    <p:sldId id="536" r:id="rId33"/>
    <p:sldId id="537" r:id="rId34"/>
    <p:sldId id="525" r:id="rId35"/>
    <p:sldId id="451" r:id="rId36"/>
    <p:sldId id="538" r:id="rId37"/>
    <p:sldId id="553" r:id="rId38"/>
    <p:sldId id="539" r:id="rId39"/>
    <p:sldId id="540" r:id="rId40"/>
    <p:sldId id="494" r:id="rId41"/>
    <p:sldId id="544" r:id="rId42"/>
    <p:sldId id="502" r:id="rId43"/>
    <p:sldId id="431" r:id="rId44"/>
    <p:sldId id="436" r:id="rId45"/>
    <p:sldId id="505" r:id="rId46"/>
    <p:sldId id="543" r:id="rId47"/>
    <p:sldId id="542" r:id="rId48"/>
    <p:sldId id="466" r:id="rId49"/>
    <p:sldId id="545" r:id="rId50"/>
    <p:sldId id="495" r:id="rId51"/>
    <p:sldId id="510" r:id="rId52"/>
    <p:sldId id="511" r:id="rId53"/>
    <p:sldId id="512" r:id="rId54"/>
    <p:sldId id="513" r:id="rId55"/>
    <p:sldId id="501" r:id="rId56"/>
    <p:sldId id="508" r:id="rId57"/>
    <p:sldId id="410" r:id="rId58"/>
    <p:sldId id="496" r:id="rId59"/>
    <p:sldId id="497" r:id="rId60"/>
    <p:sldId id="503" r:id="rId61"/>
    <p:sldId id="412" r:id="rId62"/>
    <p:sldId id="500" r:id="rId63"/>
    <p:sldId id="411" r:id="rId64"/>
    <p:sldId id="406" r:id="rId65"/>
    <p:sldId id="551" r:id="rId6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611"/>
    <p:restoredTop sz="94249" autoAdjust="0"/>
  </p:normalViewPr>
  <p:slideViewPr>
    <p:cSldViewPr snapToGrid="0" snapToObjects="1">
      <p:cViewPr varScale="1">
        <p:scale>
          <a:sx n="128" d="100"/>
          <a:sy n="128" d="100"/>
        </p:scale>
        <p:origin x="1704" y="176"/>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5/30/24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 explain true success, I can think of no better source than the most successful man who ever lived—at least in the world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eyes.  What were </a:t>
            </a:r>
            <a:r>
              <a:rPr lang="en-US" sz="1200" i="1" kern="1200" dirty="0">
                <a:solidFill>
                  <a:schemeClr val="tx1"/>
                </a:solidFill>
                <a:effectLst/>
                <a:latin typeface="+mn-lt"/>
                <a:ea typeface="+mn-ea"/>
                <a:cs typeface="+mn-cs"/>
              </a:rPr>
              <a:t>his</a:t>
            </a:r>
            <a:r>
              <a:rPr lang="en-US" sz="1200" kern="1200" dirty="0">
                <a:solidFill>
                  <a:schemeClr val="tx1"/>
                </a:solidFill>
                <a:effectLst/>
                <a:latin typeface="+mn-lt"/>
                <a:ea typeface="+mn-ea"/>
                <a:cs typeface="+mn-cs"/>
              </a:rPr>
              <a:t> last words?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was the richest man who ever lived.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 was also the smartest man ever.</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today let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heed the last words of a man who had experienced far more in life than any of us could ever dream.</a:t>
            </a:r>
            <a:endParaRPr lang="en-SG" sz="1200" kern="1200" dirty="0">
              <a:solidFill>
                <a:schemeClr val="tx1"/>
              </a:solidFill>
              <a:effectLst/>
              <a:latin typeface="+mn-lt"/>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C698721-6A71-1E40-804E-384904F27937}" type="slidenum">
              <a:rPr lang="en-US" sz="1200">
                <a:solidFill>
                  <a:srgbClr val="000000"/>
                </a:solidFill>
              </a:rPr>
              <a:pPr/>
              <a:t>12</a:t>
            </a:fld>
            <a:endParaRPr lang="en-US" sz="1200">
              <a:solidFill>
                <a:srgbClr val="000000"/>
              </a:solidFill>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You may have guessed I</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m talking about King Solomon.  He wrote the book of Ecclesiastes at the end of his life—so it gives his last words to us. Today we</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look at the </a:t>
            </a:r>
            <a:r>
              <a:rPr lang="en-US" sz="1200" i="1" kern="1200" dirty="0">
                <a:solidFill>
                  <a:schemeClr val="tx1"/>
                </a:solidFill>
                <a:effectLst/>
                <a:latin typeface="+mn-lt"/>
                <a:ea typeface="+mn-ea"/>
                <a:cs typeface="+mn-cs"/>
              </a:rPr>
              <a:t>last verses </a:t>
            </a:r>
            <a:r>
              <a:rPr lang="en-US" sz="1200" kern="1200" dirty="0">
                <a:solidFill>
                  <a:schemeClr val="tx1"/>
                </a:solidFill>
                <a:effectLst/>
                <a:latin typeface="+mn-lt"/>
                <a:ea typeface="+mn-ea"/>
                <a:cs typeface="+mn-cs"/>
              </a:rPr>
              <a:t>of the </a:t>
            </a:r>
            <a:r>
              <a:rPr lang="en-US" sz="1200" i="1" kern="1200" dirty="0">
                <a:solidFill>
                  <a:schemeClr val="tx1"/>
                </a:solidFill>
                <a:effectLst/>
                <a:latin typeface="+mn-lt"/>
                <a:ea typeface="+mn-ea"/>
                <a:cs typeface="+mn-cs"/>
              </a:rPr>
              <a:t>last</a:t>
            </a:r>
            <a:r>
              <a:rPr lang="en-US" sz="1200" kern="1200" dirty="0">
                <a:solidFill>
                  <a:schemeClr val="tx1"/>
                </a:solidFill>
                <a:effectLst/>
                <a:latin typeface="+mn-lt"/>
                <a:ea typeface="+mn-ea"/>
                <a:cs typeface="+mn-cs"/>
              </a:rPr>
              <a:t> chapter of his </a:t>
            </a:r>
            <a:r>
              <a:rPr lang="en-US" sz="1200" i="1" kern="1200" dirty="0">
                <a:solidFill>
                  <a:schemeClr val="tx1"/>
                </a:solidFill>
                <a:effectLst/>
                <a:latin typeface="+mn-lt"/>
                <a:ea typeface="+mn-ea"/>
                <a:cs typeface="+mn-cs"/>
              </a:rPr>
              <a:t>last</a:t>
            </a:r>
            <a:r>
              <a:rPr lang="en-US" sz="1200" kern="1200" dirty="0">
                <a:solidFill>
                  <a:schemeClr val="tx1"/>
                </a:solidFill>
                <a:effectLst/>
                <a:latin typeface="+mn-lt"/>
                <a:ea typeface="+mn-ea"/>
                <a:cs typeface="+mn-cs"/>
              </a:rPr>
              <a:t> book to see the </a:t>
            </a:r>
            <a:r>
              <a:rPr lang="en-US" sz="1200" i="1" kern="1200" dirty="0">
                <a:solidFill>
                  <a:schemeClr val="tx1"/>
                </a:solidFill>
                <a:effectLst/>
                <a:latin typeface="+mn-lt"/>
                <a:ea typeface="+mn-ea"/>
                <a:cs typeface="+mn-cs"/>
              </a:rPr>
              <a:t>lasting</a:t>
            </a:r>
            <a:r>
              <a:rPr lang="en-US" sz="1200" kern="1200" dirty="0">
                <a:solidFill>
                  <a:schemeClr val="tx1"/>
                </a:solidFill>
                <a:effectLst/>
                <a:latin typeface="+mn-lt"/>
                <a:ea typeface="+mn-ea"/>
                <a:cs typeface="+mn-cs"/>
              </a:rPr>
              <a:t> secret of </a:t>
            </a:r>
            <a:r>
              <a:rPr lang="en-US" sz="1200" i="1" kern="1200" dirty="0">
                <a:solidFill>
                  <a:schemeClr val="tx1"/>
                </a:solidFill>
                <a:effectLst/>
                <a:latin typeface="+mn-lt"/>
                <a:ea typeface="+mn-ea"/>
                <a:cs typeface="+mn-cs"/>
              </a:rPr>
              <a:t>lasting</a:t>
            </a:r>
            <a:r>
              <a:rPr lang="en-US" sz="1200" kern="1200" dirty="0">
                <a:solidFill>
                  <a:schemeClr val="tx1"/>
                </a:solidFill>
                <a:effectLst/>
                <a:latin typeface="+mn-lt"/>
                <a:ea typeface="+mn-ea"/>
                <a:cs typeface="+mn-cs"/>
              </a:rPr>
              <a:t> success</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we</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zero in on his last words in Ecclesiastes 12:8-14</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final seven verses conclude the book by citing three things: the theme, the authority of the book, and the way to true success</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Verse 8 repeats the theme of the entire book, that…</a:t>
            </a:r>
            <a:r>
              <a:rPr lang="en-SG" dirty="0">
                <a:effectLst/>
              </a:rPr>
              <a:t> </a:t>
            </a:r>
            <a:endParaRPr lang="en-US" dirty="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15</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9A47ECA3-4031-364C-A289-93CA527449BC}"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164866" name="Rectangle 1026"/>
          <p:cNvSpPr>
            <a:spLocks noGrp="1" noRot="1" noChangeAspect="1" noChangeArrowheads="1"/>
          </p:cNvSpPr>
          <p:nvPr>
            <p:ph type="sldImg"/>
          </p:nvPr>
        </p:nvSpPr>
        <p:spPr>
          <a:solidFill>
            <a:srgbClr val="FFFFFF"/>
          </a:solidFill>
          <a:ln/>
        </p:spPr>
      </p:sp>
      <p:sp>
        <p:nvSpPr>
          <p:cNvPr id="16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0E75EF13-DEDA-8A4D-892A-05F9D179622B}"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165890" name="Rectangle 1026"/>
          <p:cNvSpPr>
            <a:spLocks noGrp="1" noRot="1" noChangeAspect="1" noChangeArrowheads="1"/>
          </p:cNvSpPr>
          <p:nvPr>
            <p:ph type="sldImg"/>
          </p:nvPr>
        </p:nvSpPr>
        <p:spPr>
          <a:solidFill>
            <a:srgbClr val="FFFFFF"/>
          </a:solidFill>
          <a:ln/>
        </p:spPr>
      </p:sp>
      <p:sp>
        <p:nvSpPr>
          <p:cNvPr id="1658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3A445E6-BBF0-C849-81A7-0F8BB570292D}"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60418" name="Rectangle 1026"/>
          <p:cNvSpPr>
            <a:spLocks noGrp="1" noRot="1" noChangeAspect="1" noChangeArrowheads="1"/>
          </p:cNvSpPr>
          <p:nvPr>
            <p:ph type="sldImg"/>
          </p:nvPr>
        </p:nvSpPr>
        <p:spPr>
          <a:solidFill>
            <a:srgbClr val="FFFFFF"/>
          </a:solidFill>
          <a:ln/>
        </p:spPr>
      </p:sp>
      <p:sp>
        <p:nvSpPr>
          <p:cNvPr id="60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471F22-6B09-AF4D-8BB1-3406C06B80D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8301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Today I want to take us all down a road—</a:t>
            </a:r>
            <a:r>
              <a:rPr lang="en-US" sz="1200" i="1" kern="1200" dirty="0">
                <a:solidFill>
                  <a:schemeClr val="tx1"/>
                </a:solidFill>
                <a:effectLst/>
                <a:latin typeface="+mn-lt"/>
                <a:ea typeface="+mn-ea"/>
                <a:cs typeface="+mn-cs"/>
              </a:rPr>
              <a:t>your</a:t>
            </a:r>
            <a:r>
              <a:rPr lang="en-US" sz="1200" kern="1200" dirty="0">
                <a:solidFill>
                  <a:schemeClr val="tx1"/>
                </a:solidFill>
                <a:effectLst/>
                <a:latin typeface="+mn-lt"/>
                <a:ea typeface="+mn-ea"/>
                <a:cs typeface="+mn-cs"/>
              </a:rPr>
              <a:t> future road to the last words that you will utter in this life.  People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last words are significant as they reveal a lot about the life of those who spoke them—whether a life of regret or hope</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22</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lvl="1"/>
            <a:r>
              <a:rPr lang="en-US" sz="1200" b="1" kern="1200" dirty="0">
                <a:solidFill>
                  <a:schemeClr val="tx1"/>
                </a:solidFill>
                <a:effectLst/>
                <a:latin typeface="+mn-lt"/>
                <a:ea typeface="+mn-ea"/>
                <a:cs typeface="+mn-cs"/>
              </a:rPr>
              <a:t>Solomon put his wisdom to work by teaching (12:9-10).</a:t>
            </a:r>
            <a:endParaRPr lang="en-SG" sz="12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Solomon was a wise man who taught others knowledge (12:</a:t>
            </a:r>
            <a:r>
              <a:rPr lang="en-US" sz="1200" b="1" u="sng" kern="1200" dirty="0">
                <a:solidFill>
                  <a:schemeClr val="tx1"/>
                </a:solidFill>
                <a:effectLst/>
                <a:latin typeface="+mn-lt"/>
                <a:ea typeface="+mn-ea"/>
                <a:cs typeface="+mn-cs"/>
              </a:rPr>
              <a:t>9a</a:t>
            </a:r>
            <a:r>
              <a:rPr lang="en-US" sz="1200" b="1" kern="1200" dirty="0">
                <a:solidFill>
                  <a:schemeClr val="tx1"/>
                </a:solidFill>
                <a:effectLst/>
                <a:latin typeface="+mn-lt"/>
                <a:ea typeface="+mn-ea"/>
                <a:cs typeface="+mn-cs"/>
              </a:rPr>
              <a:t>).</a:t>
            </a:r>
            <a:endParaRPr lang="en-SG" sz="12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Solomon taught with proverbs (12:</a:t>
            </a:r>
            <a:r>
              <a:rPr lang="en-US" sz="1200" b="1" u="sng" kern="1200" dirty="0">
                <a:solidFill>
                  <a:schemeClr val="tx1"/>
                </a:solidFill>
                <a:effectLst/>
                <a:latin typeface="+mn-lt"/>
                <a:ea typeface="+mn-ea"/>
                <a:cs typeface="+mn-cs"/>
              </a:rPr>
              <a:t>9b-d</a:t>
            </a:r>
            <a:r>
              <a:rPr lang="en-US" sz="1200" b="1" kern="1200" dirty="0">
                <a:solidFill>
                  <a:schemeClr val="tx1"/>
                </a:solidFill>
                <a:effectLst/>
                <a:latin typeface="+mn-lt"/>
                <a:ea typeface="+mn-ea"/>
                <a:cs typeface="+mn-cs"/>
              </a:rPr>
              <a:t>).</a:t>
            </a:r>
            <a:endParaRPr lang="en-SG" sz="12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Some proverbs he thought up himself (12:9b).</a:t>
            </a:r>
            <a:endParaRPr lang="en-SG" sz="12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Some proverbs he got from others (12:9c).</a:t>
            </a:r>
            <a:endParaRPr lang="en-SG" sz="12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Some proverbs he arranged together [in the book of Proverbs?] (12:9d).</a:t>
            </a:r>
            <a:endParaRPr lang="en-SG" sz="1200" b="1"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Solomon taught with the best words (12:</a:t>
            </a:r>
            <a:r>
              <a:rPr lang="en-US" sz="1200" b="1" u="sng" kern="1200" dirty="0">
                <a:solidFill>
                  <a:schemeClr val="tx1"/>
                </a:solidFill>
                <a:effectLst/>
                <a:latin typeface="+mn-lt"/>
                <a:ea typeface="+mn-ea"/>
                <a:cs typeface="+mn-cs"/>
              </a:rPr>
              <a:t>10</a:t>
            </a:r>
            <a:r>
              <a:rPr lang="en-US" sz="1200" b="1" kern="1200" dirty="0">
                <a:solidFill>
                  <a:schemeClr val="tx1"/>
                </a:solidFill>
                <a:effectLst/>
                <a:latin typeface="+mn-lt"/>
                <a:ea typeface="+mn-ea"/>
                <a:cs typeface="+mn-cs"/>
              </a:rPr>
              <a:t>).</a:t>
            </a:r>
            <a:endParaRPr lang="en-SG" sz="12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He used words that were aesthetically pleasing (12:10a).</a:t>
            </a:r>
            <a:endParaRPr lang="en-SG" sz="1200" b="1" kern="1200" dirty="0">
              <a:solidFill>
                <a:schemeClr val="tx1"/>
              </a:solidFill>
              <a:effectLst/>
              <a:latin typeface="+mn-lt"/>
              <a:ea typeface="+mn-ea"/>
              <a:cs typeface="+mn-cs"/>
            </a:endParaRPr>
          </a:p>
          <a:p>
            <a:pPr lvl="3"/>
            <a:r>
              <a:rPr lang="en-US" sz="1200" b="1" kern="1200" dirty="0">
                <a:solidFill>
                  <a:schemeClr val="tx1"/>
                </a:solidFill>
                <a:effectLst/>
                <a:latin typeface="+mn-lt"/>
                <a:ea typeface="+mn-ea"/>
                <a:cs typeface="+mn-cs"/>
              </a:rPr>
              <a:t>He wrote with precision to guard the truth (12:10b).</a:t>
            </a:r>
            <a:endParaRPr lang="en-SG" sz="1200" b="1" kern="1200" dirty="0">
              <a:solidFill>
                <a:schemeClr val="tx1"/>
              </a:solidFill>
              <a:effectLst/>
              <a:latin typeface="+mn-lt"/>
              <a:ea typeface="+mn-ea"/>
              <a:cs typeface="+mn-cs"/>
            </a:endParaRPr>
          </a:p>
          <a:p>
            <a:pPr eaLnBrk="1" hangingPunct="1"/>
            <a:endParaRPr lang="en-US" dirty="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Can you think of any of their proverbs?</a:t>
            </a:r>
          </a:p>
          <a:p>
            <a:r>
              <a:rPr lang="en-US" dirty="0">
                <a:cs typeface="ＭＳ Ｐゴシック" charset="0"/>
              </a:rPr>
              <a:t>My best teacher used to say, "If you can read, you can cook!"  Who?  Mom!</a:t>
            </a:r>
          </a:p>
          <a:p>
            <a:r>
              <a:rPr lang="en-US" dirty="0">
                <a:cs typeface="ＭＳ Ｐゴシック" charset="0"/>
              </a:rPr>
              <a:t>Don</a:t>
            </a:r>
            <a:r>
              <a:rPr lang="fr-FR" dirty="0">
                <a:cs typeface="ＭＳ Ｐゴシック" charset="0"/>
              </a:rPr>
              <a:t>'</a:t>
            </a:r>
            <a:r>
              <a:rPr lang="en-US" dirty="0">
                <a:cs typeface="ＭＳ Ｐゴシック" charset="0"/>
              </a:rPr>
              <a:t>t let their proverbs escape you.  Write them down now so you won</a:t>
            </a:r>
            <a:r>
              <a:rPr lang="fr-FR" dirty="0">
                <a:cs typeface="ＭＳ Ｐゴシック" charset="0"/>
              </a:rPr>
              <a:t>'</a:t>
            </a:r>
            <a:r>
              <a:rPr lang="en-US" dirty="0">
                <a:cs typeface="ＭＳ Ｐゴシック" charset="0"/>
              </a:rPr>
              <a:t>t forget them.</a:t>
            </a:r>
          </a:p>
          <a:p>
            <a:endParaRPr lang="en-US" dirty="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26</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27</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28</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Years ago our 5-year-old, John, ran around the corner in our house and almost hit our 8-year-old, Stephen, who was carrying food to the table.  </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I interviewed John: "Can you tell me why we don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run in the house?"  "Because it can hurt people and break things," John responded.</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all sat down to eat a few minutes later, John announced to the family, "I have good news and bad news.  The good news is what is right, is right!  The bad news is what is wrong, is wrong!"</a:t>
            </a:r>
            <a:endParaRPr lang="en-SG"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all laughed, but the realization hit us that much of what the world calls "wrong" is right and much of what the world calls "right" is wrong.</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a:t>
            </a:r>
            <a:r>
              <a:rPr lang="en-US" sz="1200" kern="1200" baseline="0" dirty="0">
                <a:solidFill>
                  <a:schemeClr val="tx1"/>
                </a:solidFill>
                <a:effectLst/>
                <a:latin typeface="+mn-lt"/>
                <a:ea typeface="+mn-ea"/>
                <a:cs typeface="+mn-cs"/>
              </a:rPr>
              <a:t> h</a:t>
            </a:r>
            <a:r>
              <a:rPr lang="en-US" sz="1200" kern="1200" dirty="0">
                <a:solidFill>
                  <a:schemeClr val="tx1"/>
                </a:solidFill>
                <a:effectLst/>
                <a:latin typeface="+mn-lt"/>
                <a:ea typeface="+mn-ea"/>
                <a:cs typeface="+mn-cs"/>
              </a:rPr>
              <a:t>ow can we tell the difference between right and wrong?  God has to tell us, and…)</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29</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Just listen to some last words spoken by well-known Christians…</a:t>
            </a:r>
            <a:r>
              <a:rPr lang="en-SG" dirty="0">
                <a:effectLst/>
              </a:rPr>
              <a:t> </a:t>
            </a:r>
            <a:endParaRPr lang="en-US" dirty="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9720DC1-A9FE-3244-8977-2578821F5946}" type="slidenum">
              <a:rPr lang="en-US" sz="1200">
                <a:solidFill>
                  <a:prstClr val="black"/>
                </a:solidFill>
              </a:rPr>
              <a:pPr/>
              <a:t>30</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ea typeface="ＭＳ Ｐゴシック" charset="0"/>
                <a:cs typeface="ＭＳ Ｐゴシック" charset="0"/>
              </a:rPr>
              <a:t>In contrast, man</a:t>
            </a:r>
            <a:r>
              <a:rPr lang="fr-FR" dirty="0">
                <a:ea typeface="ＭＳ Ｐゴシック" charset="0"/>
                <a:cs typeface="ＭＳ Ｐゴシック" charset="0"/>
              </a:rPr>
              <a:t>'</a:t>
            </a:r>
            <a:r>
              <a:rPr lang="en-US" dirty="0">
                <a:ea typeface="ＭＳ Ｐゴシック" charset="0"/>
                <a:cs typeface="ＭＳ Ｐゴシック" charset="0"/>
              </a:rPr>
              <a:t>s books provide no ultimate answers and wear us out (12:12).</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Don</a:t>
            </a:r>
            <a:r>
              <a:rPr lang="fr-FR" dirty="0">
                <a:ea typeface="ＭＳ Ｐゴシック" charset="0"/>
                <a:cs typeface="ＭＳ Ｐゴシック" charset="0"/>
              </a:rPr>
              <a:t>'</a:t>
            </a:r>
            <a:r>
              <a:rPr lang="en-US" dirty="0">
                <a:ea typeface="ＭＳ Ｐゴシック" charset="0"/>
                <a:cs typeface="ＭＳ Ｐゴシック" charset="0"/>
              </a:rPr>
              <a:t>t rely on books other than words of the wise (12:12a).</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A5D568E-A27C-DF4F-BD21-29AC967ABDEB}"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160770" name="Rectangle 1026"/>
          <p:cNvSpPr>
            <a:spLocks noGrp="1" noRot="1" noChangeAspect="1" noChangeArrowheads="1"/>
          </p:cNvSpPr>
          <p:nvPr>
            <p:ph type="sldImg"/>
          </p:nvPr>
        </p:nvSpPr>
        <p:spPr>
          <a:solidFill>
            <a:srgbClr val="FFFFFF"/>
          </a:solidFill>
          <a:ln/>
        </p:spPr>
      </p:sp>
      <p:sp>
        <p:nvSpPr>
          <p:cNvPr id="16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Man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many books still have not answered our most vital questions (12:12b)</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Every one of us is headed towards more learning throughout our lives—and towards being wearied by a lot more study and books!  </a:t>
            </a:r>
          </a:p>
          <a:p>
            <a:r>
              <a:rPr lang="en-US" dirty="0"/>
              <a:t>How can you survive all the books and study yet ahead?  </a:t>
            </a:r>
          </a:p>
          <a:p>
            <a:r>
              <a:rPr lang="en-US" dirty="0"/>
              <a:t>Make the Book you study most be the only one that genuinely refreshes!</a:t>
            </a:r>
          </a:p>
          <a:p>
            <a:r>
              <a:rPr lang="en-US" dirty="0"/>
              <a:t>Sure, study other books, but make this Book the one you read every day, OK?</a:t>
            </a:r>
          </a:p>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9471F22-6B09-AF4D-8BB1-3406C06B80D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353340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Since only Scripture has ultimate value for us, the best thing we can do in life is to respect the Author and live in light of His plan.  In fact, this is just what the conclusion tells us…</a:t>
            </a:r>
            <a:endParaRPr lang="en-US" dirty="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9471F22-6B09-AF4D-8BB1-3406C06B80D6}"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158722" name="Rectangle 1026"/>
          <p:cNvSpPr>
            <a:spLocks noGrp="1" noRot="1" noChangeAspect="1" noChangeArrowheads="1"/>
          </p:cNvSpPr>
          <p:nvPr>
            <p:ph type="sldImg"/>
          </p:nvPr>
        </p:nvSpPr>
        <p:spPr>
          <a:solidFill>
            <a:srgbClr val="FFFFFF"/>
          </a:solidFill>
          <a:ln/>
        </p:spPr>
      </p:sp>
      <p:sp>
        <p:nvSpPr>
          <p:cNvPr id="1587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Live in awe of God and do what He says so that you</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always be doing the right thing</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You</a:t>
            </a:r>
            <a:r>
              <a:rPr lang="fr-FR" dirty="0"/>
              <a:t>'</a:t>
            </a:r>
            <a:r>
              <a:rPr lang="en-US" dirty="0" err="1"/>
              <a:t>ll</a:t>
            </a:r>
            <a:r>
              <a:rPr lang="en-US" dirty="0"/>
              <a:t> succeed when you respect God</a:t>
            </a:r>
            <a:r>
              <a:rPr lang="fr-FR" dirty="0"/>
              <a:t>'</a:t>
            </a:r>
            <a:r>
              <a:rPr lang="en-US" dirty="0"/>
              <a:t>s person (13a).  </a:t>
            </a:r>
          </a:p>
          <a:p>
            <a:r>
              <a:rPr lang="en-US" sz="1200" kern="1200" dirty="0">
                <a:solidFill>
                  <a:schemeClr val="tx1"/>
                </a:solidFill>
                <a:effectLst/>
                <a:latin typeface="+mn-lt"/>
                <a:ea typeface="+mn-ea"/>
                <a:cs typeface="+mn-cs"/>
              </a:rPr>
              <a:t>Fearing Him means living aware of his awesome love for you!</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Does this mean we cower before God as if he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going to hit us?  No</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Fearing Him means living aware of his awesome love for you</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founder of Methodism, John Wesley</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last words were…</a:t>
            </a:r>
            <a:endParaRPr lang="en-US" dirty="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You</a:t>
            </a:r>
            <a:r>
              <a:rPr lang="fr-FR" dirty="0"/>
              <a:t>'</a:t>
            </a:r>
            <a:r>
              <a:rPr lang="en-US" dirty="0" err="1"/>
              <a:t>ll</a:t>
            </a:r>
            <a:r>
              <a:rPr lang="en-US" dirty="0"/>
              <a:t> succeed when you respect God</a:t>
            </a:r>
            <a:r>
              <a:rPr lang="fr-FR" dirty="0"/>
              <a:t>'</a:t>
            </a:r>
            <a:r>
              <a:rPr lang="en-US" dirty="0"/>
              <a:t>s person (13a).  </a:t>
            </a:r>
          </a:p>
          <a:p>
            <a:r>
              <a:rPr lang="en-US" sz="1200" kern="1200" dirty="0">
                <a:solidFill>
                  <a:schemeClr val="tx1"/>
                </a:solidFill>
                <a:effectLst/>
                <a:latin typeface="+mn-lt"/>
                <a:ea typeface="+mn-ea"/>
                <a:cs typeface="+mn-cs"/>
              </a:rPr>
              <a:t>Fearing Him means living aware of his awesome love for you!</a:t>
            </a:r>
            <a:endParaRPr lang="en-US" dirty="0"/>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You</a:t>
            </a:r>
            <a:r>
              <a:rPr lang="fr-FR" dirty="0"/>
              <a:t>'</a:t>
            </a:r>
            <a:r>
              <a:rPr lang="en-US" dirty="0" err="1"/>
              <a:t>ll</a:t>
            </a:r>
            <a:r>
              <a:rPr lang="en-US" dirty="0"/>
              <a:t> also succeed when you follow God</a:t>
            </a:r>
            <a:r>
              <a:rPr lang="fr-FR" dirty="0"/>
              <a:t>'</a:t>
            </a:r>
            <a:r>
              <a:rPr lang="en-US" dirty="0"/>
              <a:t>s standards (13b).  Do what He says!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Realize that he gives us commands to live by because he has your best interest in mind </a:t>
            </a: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Respecting and obeying God is the main task for which we</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be accountable (13c-14).</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Respect and obey God as it ensures you</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do everything else that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important (13c</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Worship is one of the very few things we do on earth that we will do in heaven</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What a tragedy that I have discovered in Singapore that most churches have two thirds of their people show up late for worship!  They don</a:t>
            </a:r>
            <a:r>
              <a:rPr lang="fr-FR" dirty="0">
                <a:cs typeface="ＭＳ Ｐゴシック" charset="0"/>
              </a:rPr>
              <a:t>'</a:t>
            </a:r>
            <a:r>
              <a:rPr lang="en-US" dirty="0">
                <a:cs typeface="ＭＳ Ｐゴシック" charset="0"/>
              </a:rPr>
              <a:t>t seem to have a problem getting to work on time.  I suspect that most would be on time to have an appointment with the Prime Minister, but to do so for God is much harder—even though God is far greater!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Respect and obey God because you</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account to Him for every good and bad act (14)</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2014 movie </a:t>
            </a:r>
            <a:r>
              <a:rPr lang="en-US" sz="1200" i="1" kern="1200" dirty="0">
                <a:solidFill>
                  <a:schemeClr val="tx1"/>
                </a:solidFill>
                <a:effectLst/>
                <a:latin typeface="+mn-lt"/>
                <a:ea typeface="+mn-ea"/>
                <a:cs typeface="+mn-cs"/>
              </a:rPr>
              <a:t>Maleficent</a:t>
            </a:r>
            <a:r>
              <a:rPr lang="en-US" sz="1200" kern="1200" dirty="0">
                <a:solidFill>
                  <a:schemeClr val="tx1"/>
                </a:solidFill>
                <a:effectLst/>
                <a:latin typeface="+mn-lt"/>
                <a:ea typeface="+mn-ea"/>
                <a:cs typeface="+mn-cs"/>
              </a:rPr>
              <a:t> portrays a frightening ruler of an evil realm</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She is called Maleficent and has great power but is betrayed</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Adoniram Judson, America</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first missionary who gave his life to Burma, said at his deathbed…</a:t>
            </a:r>
            <a:endParaRPr lang="en-US" dirty="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In revenge she causes a little girl to become a "Sleeping Beauty."  Enter the typical love story of this little girl who grows up and wins over the heart of evil Maleficent—</a:t>
            </a:r>
            <a:r>
              <a:rPr lang="en-SG" dirty="0">
                <a:effectLst/>
              </a:rPr>
              <a:t> </a:t>
            </a:r>
            <a:endParaRPr lang="en-US" dirty="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as well as that of her own Prince Charming</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One key scene of the movie was difficult to shoot, though</a:t>
            </a:r>
            <a:r>
              <a:rPr lang="en-SG" sz="1200" kern="1200" dirty="0">
                <a:solidFill>
                  <a:schemeClr val="tx1"/>
                </a:solidFill>
                <a:effectLst/>
                <a:latin typeface="+mn-lt"/>
                <a:ea typeface="+mn-ea"/>
                <a:cs typeface="+mn-cs"/>
              </a:rPr>
              <a:t>.</a:t>
            </a: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movie critics, </a:t>
            </a:r>
            <a:r>
              <a:rPr lang="en-US" sz="1200" i="1" kern="1200" dirty="0">
                <a:solidFill>
                  <a:schemeClr val="tx1"/>
                </a:solidFill>
                <a:effectLst/>
                <a:latin typeface="+mn-lt"/>
                <a:ea typeface="+mn-ea"/>
                <a:cs typeface="+mn-cs"/>
              </a:rPr>
              <a:t>Plugged In</a:t>
            </a:r>
            <a:r>
              <a:rPr lang="en-US" sz="1200" kern="1200" dirty="0">
                <a:solidFill>
                  <a:schemeClr val="tx1"/>
                </a:solidFill>
                <a:effectLst/>
                <a:latin typeface="+mn-lt"/>
                <a:ea typeface="+mn-ea"/>
                <a:cs typeface="+mn-cs"/>
              </a:rPr>
              <a:t> notes, "Note that it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Jolie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daughter, Vivienne, who plays the 5-year-old Aurora—waddling over to Maleficent and saying, </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Up, up!</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Maleficent dutifully picks the girl up, and the young Aurora plays with the witch</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fearsome horns—the beginning, it would seem, of Maleficent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softening stance...</a:t>
            </a:r>
            <a:r>
              <a:rPr lang="en-SG" dirty="0">
                <a:effectLst/>
              </a:rPr>
              <a:t> </a:t>
            </a:r>
          </a:p>
          <a:p>
            <a:endParaRPr lang="en-SG" dirty="0">
              <a:effectLst/>
              <a:cs typeface="ＭＳ Ｐゴシック" charset="0"/>
            </a:endParaRPr>
          </a:p>
          <a:p>
            <a:r>
              <a:rPr lang="en-SG"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Jolie later told </a:t>
            </a:r>
            <a:r>
              <a:rPr lang="en-US" sz="1200" i="1" kern="1200" dirty="0">
                <a:solidFill>
                  <a:schemeClr val="tx1"/>
                </a:solidFill>
                <a:effectLst/>
                <a:latin typeface="+mn-lt"/>
                <a:ea typeface="+mn-ea"/>
                <a:cs typeface="+mn-cs"/>
              </a:rPr>
              <a:t>Entertainment Weekly</a:t>
            </a:r>
            <a:r>
              <a:rPr lang="en-US" sz="1200" kern="1200" dirty="0">
                <a:solidFill>
                  <a:schemeClr val="tx1"/>
                </a:solidFill>
                <a:effectLst/>
                <a:latin typeface="+mn-lt"/>
                <a:ea typeface="+mn-ea"/>
                <a:cs typeface="+mn-cs"/>
              </a:rPr>
              <a:t> that they originally tried to get other girls to play the young Aurora, but they were terrified of Jolie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makeup and outfit. </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It had to be a child that liked me and </a:t>
            </a:r>
            <a:r>
              <a:rPr lang="en-US" sz="1200" kern="1200" dirty="0" err="1">
                <a:solidFill>
                  <a:schemeClr val="tx1"/>
                </a:solidFill>
                <a:effectLst/>
                <a:latin typeface="+mn-lt"/>
                <a:ea typeface="+mn-ea"/>
                <a:cs typeface="+mn-cs"/>
              </a:rPr>
              <a:t>wasn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afraid of my horns and my eyes and my claws,</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Jolie said. </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So it had to be </a:t>
            </a:r>
            <a:r>
              <a:rPr lang="en-US" sz="1200" kern="1200" dirty="0" err="1">
                <a:solidFill>
                  <a:schemeClr val="tx1"/>
                </a:solidFill>
                <a:effectLst/>
                <a:latin typeface="+mn-lt"/>
                <a:ea typeface="+mn-ea"/>
                <a:cs typeface="+mn-cs"/>
              </a:rPr>
              <a:t>Viv</a:t>
            </a:r>
            <a:r>
              <a:rPr lang="en-US" sz="1200" kern="1200" dirty="0">
                <a:solidFill>
                  <a:schemeClr val="tx1"/>
                </a:solidFill>
                <a:effectLst/>
                <a:latin typeface="+mn-lt"/>
                <a:ea typeface="+mn-ea"/>
                <a:cs typeface="+mn-cs"/>
              </a:rPr>
              <a:t>.</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r>
              <a:rPr lang="en-SG" dirty="0">
                <a:effectLst/>
              </a:rPr>
              <a:t> </a:t>
            </a:r>
            <a:endParaRPr lang="en-US" dirty="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When I read this, I thought.  Hmmm, how like us approaching God.  He seems terrifying to those who do not know him as they will give an account of their lives to him.  However, to those of us who place childlike faith in him, he is not a frightening God but rather a loving Father, worthy of our respect</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The key to success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to respect yourself—it is to honor God</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Do you give priority more to Scripture or to learning from other sources—TV, social media, movies, magazines, newspapers, secular books, even Christian books</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During my first year of seminary, a graduating student asked me, "Do you know how to tell the difference between a first year and a fourth year student?"  I confessed I </a:t>
            </a:r>
            <a:r>
              <a:rPr lang="en-US" sz="1200" kern="1200" dirty="0" err="1">
                <a:solidFill>
                  <a:schemeClr val="tx1"/>
                </a:solidFill>
                <a:effectLst/>
                <a:latin typeface="+mn-lt"/>
                <a:ea typeface="+mn-ea"/>
                <a:cs typeface="+mn-cs"/>
              </a:rPr>
              <a:t>didn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He said, "First year men are all zeal, no knowledge.  Fourth year men are all knowledge, no zeal."</a:t>
            </a:r>
            <a:endParaRPr lang="en-SG" sz="1200" kern="1200" dirty="0">
              <a:solidFill>
                <a:schemeClr val="tx1"/>
              </a:solidFill>
              <a:effectLst/>
              <a:latin typeface="+mn-lt"/>
              <a:ea typeface="+mn-ea"/>
              <a:cs typeface="+mn-cs"/>
            </a:endParaRPr>
          </a:p>
          <a:p>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then came SMF chapel</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slide show where guys spotted a man reading by the campus fountain.  "Hey, he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reading his Bible!</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they said.  "Must be a first year student!"  Everyone laughed, but I thought how much I wanted to make sure my heart for the Word </a:t>
            </a:r>
            <a:r>
              <a:rPr lang="en-US" sz="1200" kern="1200" dirty="0" err="1">
                <a:solidFill>
                  <a:schemeClr val="tx1"/>
                </a:solidFill>
                <a:effectLst/>
                <a:latin typeface="+mn-lt"/>
                <a:ea typeface="+mn-ea"/>
                <a:cs typeface="+mn-cs"/>
              </a:rPr>
              <a:t>didn</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 dissipate during seminary</a:t>
            </a:r>
            <a:r>
              <a:rPr lang="en-SG" sz="1200" kern="1200" dirty="0">
                <a:solidFill>
                  <a:schemeClr val="tx1"/>
                </a:solidFill>
                <a:effectLst/>
                <a:latin typeface="+mn-lt"/>
                <a:ea typeface="+mn-ea"/>
                <a:cs typeface="+mn-cs"/>
              </a:rPr>
              <a:t>.</a:t>
            </a:r>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You may need to read other books more than this Book, but may I encourage you to read this Book first?  Make it your daily habit to get God</a:t>
            </a:r>
            <a:r>
              <a:rPr lang="fr-FR"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view on life before you get any other! </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Contrast these with the final moments of some who rejected Christ…</a:t>
            </a:r>
            <a:endParaRPr lang="en-US" dirty="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Are you willing to tell God even right now that you</a:t>
            </a:r>
            <a:r>
              <a:rPr lang="fr-FR"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 read this Book at least 5 minutes daily—for the rest of your life?</a:t>
            </a:r>
            <a:r>
              <a:rPr lang="en-SG" dirty="0">
                <a:effectLst/>
              </a:rPr>
              <a:t> </a:t>
            </a:r>
          </a:p>
          <a:p>
            <a:endParaRPr lang="en-SG" dirty="0">
              <a:effectLst/>
            </a:endParaRPr>
          </a:p>
          <a:p>
            <a:r>
              <a:rPr lang="en-SG" dirty="0"/>
              <a:t>In 1977 I committed to reading the Bible at least 5 minutes a day—but that</a:t>
            </a:r>
            <a:r>
              <a:rPr lang="fr-FR" dirty="0"/>
              <a:t>'</a:t>
            </a:r>
            <a:r>
              <a:rPr lang="en-SG" dirty="0"/>
              <a:t>s only 1/12th of an hour and 1/288th of a day!  Not really a big decision…</a:t>
            </a:r>
          </a:p>
          <a:p>
            <a:endParaRPr lang="en-SG" dirty="0"/>
          </a:p>
          <a:p>
            <a:r>
              <a:rPr lang="en-SG" dirty="0"/>
              <a:t>If you won</a:t>
            </a:r>
            <a:r>
              <a:rPr lang="fr-FR" dirty="0"/>
              <a:t>'</a:t>
            </a:r>
            <a:r>
              <a:rPr lang="en-SG" dirty="0"/>
              <a:t>t make a commitment even this small, then I can offer little hope that you will be successful in what really counts in life.</a:t>
            </a:r>
          </a:p>
          <a:p>
            <a:endParaRPr lang="en-SG" dirty="0"/>
          </a:p>
          <a:p>
            <a:r>
              <a:rPr lang="en-SG" dirty="0"/>
              <a:t>But if you will commit to allow His words to change you daily, you will be making one of the best decisions possible.</a:t>
            </a:r>
          </a:p>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Will you finish well?  What will your last words be?  May they reflect that you understood what it means to "Fear God and keep his commandments."</a:t>
            </a:r>
            <a:r>
              <a:rPr lang="en-SG" dirty="0">
                <a:effectLst/>
              </a:rPr>
              <a:t> </a:t>
            </a:r>
          </a:p>
          <a:p>
            <a:endParaRPr lang="en-SG" dirty="0">
              <a:effectLst/>
            </a:endParaRPr>
          </a:p>
          <a:p>
            <a:r>
              <a:rPr lang="en-SG" dirty="0">
                <a:effectLst/>
              </a:rPr>
              <a:t>Prayer</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t>61</a:t>
            </a:fld>
            <a:endParaRPr lang="en-US"/>
          </a:p>
        </p:txBody>
      </p:sp>
    </p:spTree>
    <p:extLst>
      <p:ext uri="{BB962C8B-B14F-4D97-AF65-F5344CB8AC3E}">
        <p14:creationId xmlns:p14="http://schemas.microsoft.com/office/powerpoint/2010/main" val="11146870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As the godless professor J. H. Huxley lay dying, the great skeptic suddenly looked up at some sight invisible to human eyes, and, staring a while, whispered at last, "So it </a:t>
            </a:r>
            <a:r>
              <a:rPr lang="en-US" sz="1200" i="1" kern="1200" dirty="0">
                <a:solidFill>
                  <a:schemeClr val="tx1"/>
                </a:solidFill>
                <a:effectLst/>
                <a:latin typeface="+mn-lt"/>
                <a:ea typeface="+mn-ea"/>
                <a:cs typeface="+mn-cs"/>
              </a:rPr>
              <a:t>is</a:t>
            </a:r>
            <a:r>
              <a:rPr lang="en-US" sz="1200" kern="1200" dirty="0">
                <a:solidFill>
                  <a:schemeClr val="tx1"/>
                </a:solidFill>
                <a:effectLst/>
                <a:latin typeface="+mn-lt"/>
                <a:ea typeface="+mn-ea"/>
                <a:cs typeface="+mn-cs"/>
              </a:rPr>
              <a:t> true."  Then he died</a:t>
            </a:r>
            <a:r>
              <a:rPr lang="en-SG" sz="1200" kern="1200" dirty="0">
                <a:solidFill>
                  <a:schemeClr val="tx1"/>
                </a:solidFill>
                <a:effectLst/>
                <a:latin typeface="+mn-lt"/>
                <a:ea typeface="+mn-ea"/>
                <a:cs typeface="+mn-cs"/>
              </a:rPr>
              <a:t>.</a:t>
            </a:r>
            <a:endParaRPr lang="en-US" dirty="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On his deathbed, the atheist Voltaire told his doctor…</a:t>
            </a:r>
            <a:endParaRPr lang="en-US" dirty="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86"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3754"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193755"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22" name="Rectangle 222"/>
          <p:cNvSpPr>
            <a:spLocks noGrp="1" noChangeArrowheads="1"/>
          </p:cNvSpPr>
          <p:nvPr>
            <p:ph type="sldNum" sz="quarter" idx="12"/>
          </p:nvPr>
        </p:nvSpPr>
        <p:spPr/>
        <p:txBody>
          <a:bodyPr/>
          <a:lstStyle>
            <a:lvl1pPr>
              <a:defRPr/>
            </a:lvl1pPr>
          </a:lstStyle>
          <a:p>
            <a:pPr>
              <a:defRPr/>
            </a:pPr>
            <a:fld id="{491127D9-1D1E-2D4C-89F5-1EE8DBB7ED18}" type="slidenum">
              <a:rPr lang="en-US"/>
              <a:pPr>
                <a:defRPr/>
              </a:pPr>
              <a:t>‹#›</a:t>
            </a:fld>
            <a:endParaRPr lang="en-US"/>
          </a:p>
        </p:txBody>
      </p:sp>
    </p:spTree>
    <p:extLst>
      <p:ext uri="{BB962C8B-B14F-4D97-AF65-F5344CB8AC3E}">
        <p14:creationId xmlns:p14="http://schemas.microsoft.com/office/powerpoint/2010/main" val="2047860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37E47EB9-BFC6-6C48-8C32-4240598C4ACE}"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01228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18"/>
          <p:cNvSpPr>
            <a:spLocks noGrp="1" noChangeArrowheads="1"/>
          </p:cNvSpPr>
          <p:nvPr>
            <p:ph type="sldNum" sz="quarter" idx="10"/>
          </p:nvPr>
        </p:nvSpPr>
        <p:spPr>
          <a:ln/>
        </p:spPr>
        <p:txBody>
          <a:bodyPr/>
          <a:lstStyle>
            <a:lvl1pPr>
              <a:defRPr/>
            </a:lvl1pPr>
          </a:lstStyle>
          <a:p>
            <a:pPr>
              <a:defRPr/>
            </a:pPr>
            <a:fld id="{1EDE4049-5201-3E44-83DA-860E62A50C9C}"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19881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ln/>
        </p:spPr>
        <p:txBody>
          <a:bodyPr/>
          <a:lstStyle>
            <a:lvl1pPr>
              <a:defRPr/>
            </a:lvl1pPr>
          </a:lstStyle>
          <a:p>
            <a:pPr>
              <a:defRPr/>
            </a:pPr>
            <a:fld id="{C805E5F8-7F25-FB42-AB9C-26077E23008C}"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4281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18"/>
          <p:cNvSpPr>
            <a:spLocks noGrp="1" noChangeArrowheads="1"/>
          </p:cNvSpPr>
          <p:nvPr>
            <p:ph type="sldNum" sz="quarter" idx="10"/>
          </p:nvPr>
        </p:nvSpPr>
        <p:spPr>
          <a:ln/>
        </p:spPr>
        <p:txBody>
          <a:bodyPr/>
          <a:lstStyle>
            <a:lvl1pPr>
              <a:defRPr/>
            </a:lvl1pPr>
          </a:lstStyle>
          <a:p>
            <a:pPr>
              <a:defRPr/>
            </a:pPr>
            <a:fld id="{ABDBBEF6-8B48-6C49-9DFE-4712CE3A577D}" type="slidenum">
              <a:rPr lang="en-US"/>
              <a:pPr>
                <a:defRPr/>
              </a:pPr>
              <a:t>‹#›</a:t>
            </a:fld>
            <a:endParaRPr lang="en-US"/>
          </a:p>
        </p:txBody>
      </p:sp>
      <p:sp>
        <p:nvSpPr>
          <p:cNvPr id="8" name="Rectangle 219"/>
          <p:cNvSpPr>
            <a:spLocks noGrp="1" noChangeArrowheads="1"/>
          </p:cNvSpPr>
          <p:nvPr>
            <p:ph type="dt" sz="half" idx="11"/>
          </p:nvPr>
        </p:nvSpPr>
        <p:spPr>
          <a:ln/>
        </p:spPr>
        <p:txBody>
          <a:bodyPr/>
          <a:lstStyle>
            <a:lvl1pPr>
              <a:defRPr/>
            </a:lvl1pPr>
          </a:lstStyle>
          <a:p>
            <a:pPr>
              <a:defRPr/>
            </a:pPr>
            <a:endParaRPr lang="en-US"/>
          </a:p>
        </p:txBody>
      </p:sp>
      <p:sp>
        <p:nvSpPr>
          <p:cNvPr id="9"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3898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18"/>
          <p:cNvSpPr>
            <a:spLocks noGrp="1" noChangeArrowheads="1"/>
          </p:cNvSpPr>
          <p:nvPr>
            <p:ph type="sldNum" sz="quarter" idx="10"/>
          </p:nvPr>
        </p:nvSpPr>
        <p:spPr>
          <a:ln/>
        </p:spPr>
        <p:txBody>
          <a:bodyPr/>
          <a:lstStyle>
            <a:lvl1pPr>
              <a:defRPr/>
            </a:lvl1pPr>
          </a:lstStyle>
          <a:p>
            <a:pPr>
              <a:defRPr/>
            </a:pPr>
            <a:fld id="{6CDEB56F-D8FC-D348-909C-F41987C86A1B}" type="slidenum">
              <a:rPr lang="en-US"/>
              <a:pPr>
                <a:defRPr/>
              </a:pPr>
              <a:t>‹#›</a:t>
            </a:fld>
            <a:endParaRPr lang="en-US"/>
          </a:p>
        </p:txBody>
      </p:sp>
      <p:sp>
        <p:nvSpPr>
          <p:cNvPr id="4" name="Rectangle 219"/>
          <p:cNvSpPr>
            <a:spLocks noGrp="1" noChangeArrowheads="1"/>
          </p:cNvSpPr>
          <p:nvPr>
            <p:ph type="dt" sz="half" idx="11"/>
          </p:nvPr>
        </p:nvSpPr>
        <p:spPr>
          <a:ln/>
        </p:spPr>
        <p:txBody>
          <a:bodyPr/>
          <a:lstStyle>
            <a:lvl1pPr>
              <a:defRPr/>
            </a:lvl1pPr>
          </a:lstStyle>
          <a:p>
            <a:pPr>
              <a:defRPr/>
            </a:pPr>
            <a:endParaRPr lang="en-US"/>
          </a:p>
        </p:txBody>
      </p:sp>
      <p:sp>
        <p:nvSpPr>
          <p:cNvPr id="5"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24627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18"/>
          <p:cNvSpPr>
            <a:spLocks noGrp="1" noChangeArrowheads="1"/>
          </p:cNvSpPr>
          <p:nvPr>
            <p:ph type="sldNum" sz="quarter" idx="10"/>
          </p:nvPr>
        </p:nvSpPr>
        <p:spPr>
          <a:ln/>
        </p:spPr>
        <p:txBody>
          <a:bodyPr/>
          <a:lstStyle>
            <a:lvl1pPr>
              <a:defRPr/>
            </a:lvl1pPr>
          </a:lstStyle>
          <a:p>
            <a:pPr>
              <a:defRPr/>
            </a:pPr>
            <a:fld id="{2C971D54-251A-1C47-A4BA-70E0B48669B4}" type="slidenum">
              <a:rPr lang="en-US"/>
              <a:pPr>
                <a:defRPr/>
              </a:pPr>
              <a:t>‹#›</a:t>
            </a:fld>
            <a:endParaRPr lang="en-US"/>
          </a:p>
        </p:txBody>
      </p:sp>
      <p:sp>
        <p:nvSpPr>
          <p:cNvPr id="3" name="Rectangle 219"/>
          <p:cNvSpPr>
            <a:spLocks noGrp="1" noChangeArrowheads="1"/>
          </p:cNvSpPr>
          <p:nvPr>
            <p:ph type="dt" sz="half" idx="11"/>
          </p:nvPr>
        </p:nvSpPr>
        <p:spPr>
          <a:ln/>
        </p:spPr>
        <p:txBody>
          <a:bodyPr/>
          <a:lstStyle>
            <a:lvl1pPr>
              <a:defRPr/>
            </a:lvl1pPr>
          </a:lstStyle>
          <a:p>
            <a:pPr>
              <a:defRPr/>
            </a:pPr>
            <a:endParaRPr lang="en-US"/>
          </a:p>
        </p:txBody>
      </p:sp>
      <p:sp>
        <p:nvSpPr>
          <p:cNvPr id="4"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17948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DA62D1A3-99EF-2245-B95C-12A26B964A66}"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08070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18"/>
          <p:cNvSpPr>
            <a:spLocks noGrp="1" noChangeArrowheads="1"/>
          </p:cNvSpPr>
          <p:nvPr>
            <p:ph type="sldNum" sz="quarter" idx="10"/>
          </p:nvPr>
        </p:nvSpPr>
        <p:spPr>
          <a:ln/>
        </p:spPr>
        <p:txBody>
          <a:bodyPr/>
          <a:lstStyle>
            <a:lvl1pPr>
              <a:defRPr/>
            </a:lvl1pPr>
          </a:lstStyle>
          <a:p>
            <a:pPr>
              <a:defRPr/>
            </a:pPr>
            <a:fld id="{9DE15874-1C27-3E4C-AB81-4BB47BA04387}"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2332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921E2AE2-6192-0549-A2B1-06D5C635DD33}"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76890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18"/>
          <p:cNvSpPr>
            <a:spLocks noGrp="1" noChangeArrowheads="1"/>
          </p:cNvSpPr>
          <p:nvPr>
            <p:ph type="sldNum" sz="quarter" idx="10"/>
          </p:nvPr>
        </p:nvSpPr>
        <p:spPr>
          <a:ln/>
        </p:spPr>
        <p:txBody>
          <a:bodyPr/>
          <a:lstStyle>
            <a:lvl1pPr>
              <a:defRPr/>
            </a:lvl1pPr>
          </a:lstStyle>
          <a:p>
            <a:pPr>
              <a:defRPr/>
            </a:pPr>
            <a:fld id="{4309411D-ABF8-1943-A115-2345B9ECF530}" type="slidenum">
              <a:rPr lang="en-US"/>
              <a:pPr>
                <a:defRPr/>
              </a:pPr>
              <a:t>‹#›</a:t>
            </a:fld>
            <a:endParaRPr lang="en-US"/>
          </a:p>
        </p:txBody>
      </p:sp>
      <p:sp>
        <p:nvSpPr>
          <p:cNvPr id="5" name="Rectangle 219"/>
          <p:cNvSpPr>
            <a:spLocks noGrp="1" noChangeArrowheads="1"/>
          </p:cNvSpPr>
          <p:nvPr>
            <p:ph type="dt" sz="half" idx="11"/>
          </p:nvPr>
        </p:nvSpPr>
        <p:spPr>
          <a:ln/>
        </p:spPr>
        <p:txBody>
          <a:bodyPr/>
          <a:lstStyle>
            <a:lvl1pPr>
              <a:defRPr/>
            </a:lvl1pPr>
          </a:lstStyle>
          <a:p>
            <a:pPr>
              <a:defRPr/>
            </a:pPr>
            <a:endParaRPr lang="en-US"/>
          </a:p>
        </p:txBody>
      </p:sp>
      <p:sp>
        <p:nvSpPr>
          <p:cNvPr id="6"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92501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3350"/>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18"/>
          <p:cNvSpPr>
            <a:spLocks noGrp="1" noChangeArrowheads="1"/>
          </p:cNvSpPr>
          <p:nvPr>
            <p:ph type="sldNum" sz="quarter" idx="10"/>
          </p:nvPr>
        </p:nvSpPr>
        <p:spPr>
          <a:ln/>
        </p:spPr>
        <p:txBody>
          <a:bodyPr/>
          <a:lstStyle>
            <a:lvl1pPr>
              <a:defRPr/>
            </a:lvl1pPr>
          </a:lstStyle>
          <a:p>
            <a:pPr>
              <a:defRPr/>
            </a:pPr>
            <a:fld id="{F8D547BD-34D8-E640-BFD0-47AE17E6B2F4}"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78558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4F2C2D-A5A8-884E-B4CF-442CDB6222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3651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2823A4-9B77-5141-9885-1EC848EE9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54326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4A7960-D482-8241-ABF0-2DFCFE3F5D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087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51CB2CB-BE3E-9D49-B01F-2C3DF10508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9319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B6132CB-A72D-FE41-9220-850229822D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64667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6438014-27AE-FB4B-9787-5F407AEEAE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91348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ABEE34-F8C5-D34F-914B-C5DF2547B9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2931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AFBE531-528A-1845-AAD8-877A56E4A3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958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68C054-9B4A-C64F-8B44-9441734E34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462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DDDAF0-0142-984A-8ADC-3DB405C8D3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835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2093DA-A1F8-CE4A-9B0C-72B827948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93133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44FE8EB-51F5-C645-8A37-D3B4DE8A98EF}" type="slidenum">
              <a:rPr lang="en-US"/>
              <a:pPr>
                <a:defRPr/>
              </a:pPr>
              <a:t>‹#›</a:t>
            </a:fld>
            <a:endParaRPr lang="en-US"/>
          </a:p>
        </p:txBody>
      </p:sp>
    </p:spTree>
    <p:extLst>
      <p:ext uri="{BB962C8B-B14F-4D97-AF65-F5344CB8AC3E}">
        <p14:creationId xmlns:p14="http://schemas.microsoft.com/office/powerpoint/2010/main" val="3255262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C377DD4-3D9A-9247-97C0-D2F332DE4F7C}" type="slidenum">
              <a:rPr lang="en-US"/>
              <a:pPr>
                <a:defRPr/>
              </a:pPr>
              <a:t>‹#›</a:t>
            </a:fld>
            <a:endParaRPr lang="en-US"/>
          </a:p>
        </p:txBody>
      </p:sp>
    </p:spTree>
    <p:extLst>
      <p:ext uri="{BB962C8B-B14F-4D97-AF65-F5344CB8AC3E}">
        <p14:creationId xmlns:p14="http://schemas.microsoft.com/office/powerpoint/2010/main" val="1317564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CAB7BC6-661B-004A-9633-F397CBDF1482}" type="slidenum">
              <a:rPr lang="en-US"/>
              <a:pPr>
                <a:defRPr/>
              </a:pPr>
              <a:t>‹#›</a:t>
            </a:fld>
            <a:endParaRPr lang="en-US"/>
          </a:p>
        </p:txBody>
      </p:sp>
    </p:spTree>
    <p:extLst>
      <p:ext uri="{BB962C8B-B14F-4D97-AF65-F5344CB8AC3E}">
        <p14:creationId xmlns:p14="http://schemas.microsoft.com/office/powerpoint/2010/main" val="4230358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6448C96-7890-C243-AC6F-D2487D7140C3}" type="slidenum">
              <a:rPr lang="en-US"/>
              <a:pPr>
                <a:defRPr/>
              </a:pPr>
              <a:t>‹#›</a:t>
            </a:fld>
            <a:endParaRPr lang="en-US"/>
          </a:p>
        </p:txBody>
      </p:sp>
    </p:spTree>
    <p:extLst>
      <p:ext uri="{BB962C8B-B14F-4D97-AF65-F5344CB8AC3E}">
        <p14:creationId xmlns:p14="http://schemas.microsoft.com/office/powerpoint/2010/main" val="3525660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5D9F222-0E76-8944-BB03-DF6FAD864016}" type="slidenum">
              <a:rPr lang="en-US"/>
              <a:pPr>
                <a:defRPr/>
              </a:pPr>
              <a:t>‹#›</a:t>
            </a:fld>
            <a:endParaRPr lang="en-US"/>
          </a:p>
        </p:txBody>
      </p:sp>
    </p:spTree>
    <p:extLst>
      <p:ext uri="{BB962C8B-B14F-4D97-AF65-F5344CB8AC3E}">
        <p14:creationId xmlns:p14="http://schemas.microsoft.com/office/powerpoint/2010/main" val="6485562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1137BBD-1F3E-A34F-8FC4-683CD20E5A84}" type="slidenum">
              <a:rPr lang="en-US"/>
              <a:pPr>
                <a:defRPr/>
              </a:pPr>
              <a:t>‹#›</a:t>
            </a:fld>
            <a:endParaRPr lang="en-US"/>
          </a:p>
        </p:txBody>
      </p:sp>
    </p:spTree>
    <p:extLst>
      <p:ext uri="{BB962C8B-B14F-4D97-AF65-F5344CB8AC3E}">
        <p14:creationId xmlns:p14="http://schemas.microsoft.com/office/powerpoint/2010/main" val="5033670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4B58BA2-BBD5-6845-8AAF-1455E232CD88}" type="slidenum">
              <a:rPr lang="en-US"/>
              <a:pPr>
                <a:defRPr/>
              </a:pPr>
              <a:t>‹#›</a:t>
            </a:fld>
            <a:endParaRPr lang="en-US"/>
          </a:p>
        </p:txBody>
      </p:sp>
    </p:spTree>
    <p:extLst>
      <p:ext uri="{BB962C8B-B14F-4D97-AF65-F5344CB8AC3E}">
        <p14:creationId xmlns:p14="http://schemas.microsoft.com/office/powerpoint/2010/main" val="36469867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B101E8C-C81B-1541-8D15-82611B6410B1}" type="slidenum">
              <a:rPr lang="en-US"/>
              <a:pPr>
                <a:defRPr/>
              </a:pPr>
              <a:t>‹#›</a:t>
            </a:fld>
            <a:endParaRPr lang="en-US"/>
          </a:p>
        </p:txBody>
      </p:sp>
    </p:spTree>
    <p:extLst>
      <p:ext uri="{BB962C8B-B14F-4D97-AF65-F5344CB8AC3E}">
        <p14:creationId xmlns:p14="http://schemas.microsoft.com/office/powerpoint/2010/main" val="21397085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7002090-963B-6341-A5C3-E39807ED101B}" type="slidenum">
              <a:rPr lang="en-US"/>
              <a:pPr>
                <a:defRPr/>
              </a:pPr>
              <a:t>‹#›</a:t>
            </a:fld>
            <a:endParaRPr lang="en-US"/>
          </a:p>
        </p:txBody>
      </p:sp>
    </p:spTree>
    <p:extLst>
      <p:ext uri="{BB962C8B-B14F-4D97-AF65-F5344CB8AC3E}">
        <p14:creationId xmlns:p14="http://schemas.microsoft.com/office/powerpoint/2010/main" val="5728490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033D9D2-72AB-A545-A656-E2FFF43E3A10}" type="slidenum">
              <a:rPr lang="en-US"/>
              <a:pPr>
                <a:defRPr/>
              </a:pPr>
              <a:t>‹#›</a:t>
            </a:fld>
            <a:endParaRPr lang="en-US"/>
          </a:p>
        </p:txBody>
      </p:sp>
    </p:spTree>
    <p:extLst>
      <p:ext uri="{BB962C8B-B14F-4D97-AF65-F5344CB8AC3E}">
        <p14:creationId xmlns:p14="http://schemas.microsoft.com/office/powerpoint/2010/main" val="2847080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BC11BF3-C141-C544-9878-C7B66EEE728B}" type="slidenum">
              <a:rPr lang="en-US"/>
              <a:pPr>
                <a:defRPr/>
              </a:pPr>
              <a:t>‹#›</a:t>
            </a:fld>
            <a:endParaRPr lang="en-US"/>
          </a:p>
        </p:txBody>
      </p:sp>
    </p:spTree>
    <p:extLst>
      <p:ext uri="{BB962C8B-B14F-4D97-AF65-F5344CB8AC3E}">
        <p14:creationId xmlns:p14="http://schemas.microsoft.com/office/powerpoint/2010/main" val="15964526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4E0C57CC-73FA-BE4D-9C01-9F492B6F1F4C}" type="slidenum">
              <a:rPr lang="en-US"/>
              <a:pPr>
                <a:defRPr/>
              </a:pPr>
              <a:t>‹#›</a:t>
            </a:fld>
            <a:endParaRPr lang="en-US"/>
          </a:p>
        </p:txBody>
      </p:sp>
    </p:spTree>
    <p:extLst>
      <p:ext uri="{BB962C8B-B14F-4D97-AF65-F5344CB8AC3E}">
        <p14:creationId xmlns:p14="http://schemas.microsoft.com/office/powerpoint/2010/main" val="42624651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038279AE-B5D4-0747-8743-79B8C387B91D}" type="slidenum">
              <a:rPr lang="en-US"/>
              <a:pPr>
                <a:defRPr/>
              </a:pPr>
              <a:t>‹#›</a:t>
            </a:fld>
            <a:endParaRPr lang="en-US"/>
          </a:p>
        </p:txBody>
      </p:sp>
    </p:spTree>
    <p:extLst>
      <p:ext uri="{BB962C8B-B14F-4D97-AF65-F5344CB8AC3E}">
        <p14:creationId xmlns:p14="http://schemas.microsoft.com/office/powerpoint/2010/main" val="19531515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96888" y="1308100"/>
            <a:ext cx="10429876" cy="5908675"/>
            <a:chOff x="-313" y="824"/>
            <a:chExt cx="6570" cy="3722"/>
          </a:xfrm>
        </p:grpSpPr>
        <p:sp>
          <p:nvSpPr>
            <p:cNvPr id="19251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1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29" name="Rectangle 17"/>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0" name="Rectangle 18"/>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3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19254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4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5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6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7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8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59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0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1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2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3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4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5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6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7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8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69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8" name="Oval 196"/>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09" name="Oval 197"/>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0" name="Oval 198"/>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1" name="Oval 199"/>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2" name="Oval 200"/>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3" name="Oval 201"/>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4" name="Oval 202"/>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5" name="Oval 203"/>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6" name="Oval 204"/>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7" name="Oval 205"/>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8" name="Oval 206"/>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19" name="Oval 207"/>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0" name="Oval 208"/>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1" name="Oval 209"/>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2" name="Oval 210"/>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3" name="Oval 211"/>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4" name="Oval 212"/>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5" name="Oval 213"/>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92729" name="Oval 217"/>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algn="ctr" defTabSz="914400" eaLnBrk="0" fontAlgn="base" hangingPunct="0">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grpSp>
      <p:sp>
        <p:nvSpPr>
          <p:cNvPr id="192730" name="Rectangle 218"/>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2AE67DD7-968B-CB41-B5D4-19BAFFD4843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92731" name="Rectangle 219"/>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solidFill>
                  <a:srgbClr val="FFFFFF"/>
                </a:solidFill>
                <a:effectLst>
                  <a:outerShdw blurRad="38100" dist="38100" dir="2700000" algn="tl">
                    <a:srgbClr val="000000"/>
                  </a:outerShdw>
                </a:effectLst>
                <a:latin typeface="Arial"/>
                <a:ea typeface="+mn-ea"/>
                <a:cs typeface="+mn-cs"/>
              </a:defRPr>
            </a:lvl1pPr>
          </a:lstStyle>
          <a:p>
            <a:pPr defTabSz="914400" fontAlgn="base">
              <a:spcBef>
                <a:spcPct val="0"/>
              </a:spcBef>
              <a:spcAft>
                <a:spcPct val="0"/>
              </a:spcAft>
              <a:defRPr/>
            </a:pPr>
            <a:endParaRPr lang="en-US"/>
          </a:p>
        </p:txBody>
      </p:sp>
      <p:sp>
        <p:nvSpPr>
          <p:cNvPr id="192732" name="Rectangle 220"/>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lgn="ctr" defTabSz="914400" fontAlgn="base">
              <a:spcBef>
                <a:spcPct val="0"/>
              </a:spcBef>
              <a:spcAft>
                <a:spcPct val="0"/>
              </a:spcAft>
              <a:defRPr/>
            </a:pPr>
            <a:endParaRPr lang="en-US"/>
          </a:p>
        </p:txBody>
      </p:sp>
      <p:sp>
        <p:nvSpPr>
          <p:cNvPr id="192733" name="Rectangle 221"/>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2734" name="Rectangle 22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379149867"/>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4"/>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4"/>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4"/>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Arial"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defTabSz="914400" fontAlgn="base">
              <a:spcBef>
                <a:spcPct val="0"/>
              </a:spcBef>
              <a:spcAft>
                <a:spcPct val="0"/>
              </a:spcAft>
              <a:defRPr/>
            </a:pPr>
            <a:fld id="{0AE72C3B-7EF8-3A42-87D5-3148937EB344}"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4128496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5597E5BC-A1F2-BC44-AADB-24BD8DB251B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87980734"/>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2400"/>
            <a:ext cx="9144000" cy="6543675"/>
          </a:xfrm>
          <a:prstGeom prst="rect">
            <a:avLst/>
          </a:prstGeom>
        </p:spPr>
      </p:pic>
      <p:sp>
        <p:nvSpPr>
          <p:cNvPr id="8" name="Rectangle 2"/>
          <p:cNvSpPr txBox="1">
            <a:spLocks noChangeArrowheads="1"/>
          </p:cNvSpPr>
          <p:nvPr/>
        </p:nvSpPr>
        <p:spPr bwMode="auto">
          <a:xfrm>
            <a:off x="-26844" y="508518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جامعة 12: 8-14</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900113" y="164730"/>
            <a:ext cx="7451725" cy="2951163"/>
          </a:xfrm>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الختام بشكل جيد</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rtl="1" eaLnBrk="0" hangingPunct="0">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lang="en-US" sz="2000" b="1" kern="0" dirty="0">
                <a:solidFill>
                  <a:srgbClr val="FFFFFF"/>
                </a:solidFill>
                <a:effectLst>
                  <a:outerShdw blurRad="38100" dist="38100" dir="2700000" algn="tl">
                    <a:srgbClr val="000000"/>
                  </a:outerShdw>
                </a:effectLst>
                <a:latin typeface="Arial"/>
                <a:cs typeface="Arial"/>
              </a:rPr>
              <a:t> • </a:t>
            </a:r>
            <a:r>
              <a:rPr lang="ar-JO" sz="2000" b="1" kern="0" dirty="0">
                <a:solidFill>
                  <a:srgbClr val="FFFFFF"/>
                </a:solidFill>
                <a:effectLst>
                  <a:outerShdw blurRad="38100" dist="38100" dir="2700000" algn="tl">
                    <a:srgbClr val="000000"/>
                  </a:outerShdw>
                </a:effectLst>
                <a:latin typeface="Arial"/>
                <a:cs typeface="Arial"/>
              </a:rPr>
              <a:t>كنيسة الطرق المتقاطعة الدولية سنغافورة</a:t>
            </a:r>
            <a:endParaRPr lang="en-US" sz="2000" b="1" kern="0" dirty="0">
              <a:solidFill>
                <a:srgbClr val="FFFFFF"/>
              </a:solidFill>
              <a:effectLst>
                <a:outerShdw blurRad="38100" dist="38100" dir="2700000" algn="tl">
                  <a:srgbClr val="000000"/>
                </a:outerShdw>
              </a:effectLst>
              <a:latin typeface="Arial"/>
              <a:cs typeface="Arial"/>
            </a:endParaRP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039025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08978"/>
            <a:ext cx="9143999" cy="6966978"/>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4667872" y="0"/>
            <a:ext cx="4476127" cy="2539678"/>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تستطيع أن  </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تختم</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بشكل جيد؟</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2019635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47810"/>
            <a:ext cx="9144000" cy="5143500"/>
          </a:xfrm>
          <a:prstGeom prst="rect">
            <a:avLst/>
          </a:prstGeom>
        </p:spPr>
      </p:pic>
      <p:sp>
        <p:nvSpPr>
          <p:cNvPr id="900098" name="Rectangle 2"/>
          <p:cNvSpPr>
            <a:spLocks noGrp="1" noChangeArrowheads="1"/>
          </p:cNvSpPr>
          <p:nvPr>
            <p:ph type="ctrTitle"/>
          </p:nvPr>
        </p:nvSpPr>
        <p:spPr>
          <a:xfrm>
            <a:off x="0" y="0"/>
            <a:ext cx="9144000" cy="98359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مساعي سليمان</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1650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idx="4294967295"/>
          </p:nvPr>
        </p:nvSpPr>
        <p:spPr/>
        <p:txBody>
          <a:bodyPr/>
          <a:lstStyle/>
          <a:p>
            <a:pPr eaLnBrk="1" hangingPunct="1">
              <a:defRPr/>
            </a:pPr>
            <a:r>
              <a:rPr lang="en-US" dirty="0">
                <a:latin typeface="Arial" charset="0"/>
              </a:rPr>
              <a:t>Cover</a:t>
            </a:r>
          </a:p>
        </p:txBody>
      </p:sp>
      <p:pic>
        <p:nvPicPr>
          <p:cNvPr id="159746" name="Picture 3" descr="seriesUnderSu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9747" name="Rectangle 5"/>
          <p:cNvSpPr>
            <a:spLocks noChangeArrowheads="1"/>
          </p:cNvSpPr>
          <p:nvPr/>
        </p:nvSpPr>
        <p:spPr bwMode="auto">
          <a:xfrm>
            <a:off x="2484438" y="4292600"/>
            <a:ext cx="6551612" cy="1223963"/>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159748" name="WordArt 6"/>
          <p:cNvSpPr>
            <a:spLocks noChangeArrowheads="1" noChangeShapeType="1" noTextEdit="1"/>
          </p:cNvSpPr>
          <p:nvPr/>
        </p:nvSpPr>
        <p:spPr bwMode="auto">
          <a:xfrm>
            <a:off x="2700338" y="4437063"/>
            <a:ext cx="6119812" cy="936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تحت الشمس</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endParaRPr>
          </a:p>
        </p:txBody>
      </p:sp>
      <p:sp>
        <p:nvSpPr>
          <p:cNvPr id="159749" name="Rectangle 7"/>
          <p:cNvSpPr>
            <a:spLocks noChangeArrowheads="1"/>
          </p:cNvSpPr>
          <p:nvPr/>
        </p:nvSpPr>
        <p:spPr bwMode="auto">
          <a:xfrm>
            <a:off x="2484438" y="5516563"/>
            <a:ext cx="6551612" cy="1225550"/>
          </a:xfrm>
          <a:prstGeom prst="rect">
            <a:avLst/>
          </a:pr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500" b="1">
              <a:solidFill>
                <a:srgbClr val="CC0000"/>
              </a:solidFill>
              <a:latin typeface="Times New Roman" charset="0"/>
              <a:ea typeface="ＭＳ Ｐゴシック" charset="0"/>
              <a:cs typeface="ＭＳ Ｐゴシック" charset="0"/>
            </a:endParaRPr>
          </a:p>
        </p:txBody>
      </p:sp>
      <p:sp>
        <p:nvSpPr>
          <p:cNvPr id="159750" name="WordArt 6"/>
          <p:cNvSpPr>
            <a:spLocks noChangeArrowheads="1" noChangeShapeType="1" noTextEdit="1"/>
          </p:cNvSpPr>
          <p:nvPr/>
        </p:nvSpPr>
        <p:spPr bwMode="auto">
          <a:xfrm>
            <a:off x="2627313" y="5588000"/>
            <a:ext cx="6119812" cy="936625"/>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ar-JO"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rPr>
              <a:t>دراسة لسفر الجامعة</a:t>
            </a:r>
            <a:endParaRPr lang="en-US" sz="3600"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5F5F5F">
                    <a:alpha val="79999"/>
                  </a:srgbClr>
                </a:outerShdw>
              </a:effectLst>
              <a:latin typeface="Impact"/>
              <a:ea typeface="Impact"/>
              <a:cs typeface="Impact"/>
            </a:endParaRPr>
          </a:p>
        </p:txBody>
      </p:sp>
    </p:spTree>
    <p:extLst>
      <p:ext uri="{BB962C8B-B14F-4D97-AF65-F5344CB8AC3E}">
        <p14:creationId xmlns:p14="http://schemas.microsoft.com/office/powerpoint/2010/main" val="427916127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482369"/>
            <a:ext cx="9144000" cy="1258156"/>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جامعة 12: 8-14</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604729" y="3524372"/>
            <a:ext cx="7881630" cy="201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الكلمات الأخيرة         للختام بشكل جيد</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3383280"/>
          </a:xfrm>
          <a:prstGeom prst="rect">
            <a:avLst/>
          </a:prstGeom>
        </p:spPr>
      </p:pic>
    </p:spTree>
    <p:extLst>
      <p:ext uri="{BB962C8B-B14F-4D97-AF65-F5344CB8AC3E}">
        <p14:creationId xmlns:p14="http://schemas.microsoft.com/office/powerpoint/2010/main" val="1694042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marL="720000" indent="-720000" algn="r" rtl="1">
              <a:defRPr/>
            </a:pPr>
            <a:r>
              <a:rPr lang="ar-JO" sz="4800" b="1" dirty="0"/>
              <a:t>1. الموضوع: الحياة </a:t>
            </a:r>
            <a:r>
              <a:rPr lang="ar-JO" sz="4800" b="1" dirty="0">
                <a:solidFill>
                  <a:srgbClr val="FFFF00"/>
                </a:solidFill>
              </a:rPr>
              <a:t>عابرة</a:t>
            </a:r>
            <a:br>
              <a:rPr lang="ar-JO" sz="4800" b="1" dirty="0"/>
            </a:br>
            <a:r>
              <a:rPr lang="ar-JO" sz="4800" b="1" dirty="0"/>
              <a:t>(12: 8)</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الكلمة الرئيسية في سفر الجامعة</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801" y="2708920"/>
            <a:ext cx="9141199" cy="176566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الكل باطل</a:t>
            </a:r>
            <a:b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يقول الجامعة</a:t>
            </a:r>
            <a:b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باطل الأباطيل</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76710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a:defRPr/>
            </a:pPr>
            <a:r>
              <a:rPr lang="ar-JO" sz="4800" b="1" dirty="0">
                <a:latin typeface="Arial" panose="020B0604020202020204" pitchFamily="34" charset="0"/>
                <a:cs typeface="Arial" panose="020B0604020202020204" pitchFamily="34" charset="0"/>
              </a:rPr>
              <a:t>تعني كلمة هيبيل حرفياً</a:t>
            </a:r>
            <a:br>
              <a:rPr lang="en-US" sz="4800" b="1" dirty="0">
                <a:latin typeface="Arial" panose="020B0604020202020204" pitchFamily="34" charset="0"/>
                <a:cs typeface="Arial" panose="020B0604020202020204" pitchFamily="34" charset="0"/>
              </a:rPr>
            </a:br>
            <a:r>
              <a:rPr lang="ar-JO" sz="4800" b="1" dirty="0">
                <a:solidFill>
                  <a:srgbClr val="FFFF00"/>
                </a:solidFill>
                <a:latin typeface="Arial" panose="020B0604020202020204" pitchFamily="34" charset="0"/>
                <a:cs typeface="Arial" panose="020B0604020202020204" pitchFamily="34" charset="0"/>
              </a:rPr>
              <a:t>نفس، ريح أو بخار</a:t>
            </a:r>
            <a:br>
              <a:rPr lang="en-US" sz="4800" b="1" dirty="0">
                <a:latin typeface="Arial" panose="020B0604020202020204" pitchFamily="34" charset="0"/>
                <a:cs typeface="Arial" panose="020B0604020202020204" pitchFamily="34" charset="0"/>
              </a:rPr>
            </a:br>
            <a:r>
              <a:rPr lang="ar-JO" sz="4800" b="1" dirty="0">
                <a:latin typeface="Arial" panose="020B0604020202020204" pitchFamily="34" charset="0"/>
                <a:cs typeface="Arial" panose="020B0604020202020204" pitchFamily="34" charset="0"/>
              </a:rPr>
              <a:t>(أم 21: 6، أش 57: 13)</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الكلمة الرئيسية في سفر الجامعة</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53777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09075" cy="6065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949280"/>
            <a:ext cx="9144000" cy="90872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ترجمة حرفية جداً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144016" y="836712"/>
            <a:ext cx="6372200" cy="53285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rtl="1">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استعارة:</a:t>
            </a:r>
          </a:p>
          <a:p>
            <a:pPr algn="r" defTabSz="914400" rtl="1">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ما لا يدوم (ما هو بدون جوهر حقيقي أو قيمة أو ديمومة أو أهمية أو معنى</a:t>
            </a:r>
          </a:p>
          <a:p>
            <a:pPr algn="r" defTabSz="914400" rtl="1">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BKC، </a:t>
            </a: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1: 976)</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47028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588" y="6165850"/>
            <a:ext cx="9140825" cy="692150"/>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الجامعة</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2746737"/>
            <a:ext cx="9144000" cy="3384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باطل (</a:t>
            </a:r>
            <a:r>
              <a:rPr kumimoji="0" lang="en-US"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KJV، ESV، NAU</a:t>
            </a:r>
            <a:r>
              <a:rPr kumimoji="0" lang="ar-JO"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لا معنى له (</a:t>
            </a:r>
            <a:r>
              <a:rPr kumimoji="0" lang="en-US"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NIV، NLT</a:t>
            </a:r>
            <a:r>
              <a:rPr kumimoji="0" lang="ar-JO"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en-US"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عديم الجدوى (</a:t>
            </a:r>
            <a:r>
              <a:rPr kumimoji="0" lang="en-US"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NET، TLB، (BKC</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عابر</a:t>
            </a:r>
            <a:endParaRPr kumimoji="0" lang="en-US"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0028"/>
            <a:ext cx="9144000" cy="1296988"/>
          </a:xfrm>
          <a:solidFill>
            <a:srgbClr val="3333CC"/>
          </a:solidFill>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معنى هيبيل</a:t>
            </a:r>
            <a:endParaRPr lang="en-US" sz="5400" b="1" i="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1247648"/>
            <a:ext cx="9144000" cy="1655762"/>
          </a:xfrm>
          <a:prstGeom prst="rect">
            <a:avLst/>
          </a:prstGeom>
          <a:solidFill>
            <a:srgbClr val="3333CC"/>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1500" b="1" dirty="0">
                <a:solidFill>
                  <a:srgbClr val="FFFFFF"/>
                </a:solidFill>
                <a:effectLst>
                  <a:glow rad="127000">
                    <a:srgbClr val="000000"/>
                  </a:glow>
                </a:effectLst>
                <a:latin typeface="Bwhebb"/>
                <a:ea typeface="ＭＳ Ｐゴシック" charset="0"/>
                <a:cs typeface="Bwhebb"/>
              </a:rPr>
              <a:t>lbh</a:t>
            </a:r>
          </a:p>
        </p:txBody>
      </p:sp>
      <p:pic>
        <p:nvPicPr>
          <p:cNvPr id="78853" name="Picture 1" descr="Hebel Screen Shot 2014-12-12 at 4.31.0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48013" y="1358900"/>
            <a:ext cx="2667000" cy="147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4525" y="5173663"/>
            <a:ext cx="922338" cy="919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3060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26988"/>
            <a:ext cx="9144000" cy="1079501"/>
          </a:xfrm>
          <a:effectLst>
            <a:outerShdw blurRad="63500" dist="35921" dir="2700000" algn="ctr" rotWithShape="0">
              <a:schemeClr val="tx2">
                <a:alpha val="74998"/>
              </a:schemeClr>
            </a:outerShdw>
          </a:effectLst>
        </p:spPr>
        <p:txBody>
          <a:bodyPr/>
          <a:lstStyle/>
          <a:p>
            <a:pPr>
              <a:defRPr/>
            </a:pPr>
            <a:r>
              <a:rPr lang="ar-JO" b="1" dirty="0">
                <a:effectLst>
                  <a:glow rad="876300">
                    <a:schemeClr val="tx1"/>
                  </a:glow>
                </a:effectLst>
                <a:latin typeface="Arial" panose="020B0604020202020204" pitchFamily="34" charset="0"/>
                <a:ea typeface="ＭＳ Ｐゴシック" charset="0"/>
                <a:cs typeface="Arial" panose="020B0604020202020204" pitchFamily="34" charset="0"/>
              </a:rPr>
              <a:t>دراستنا في سفر الجامعة</a:t>
            </a:r>
            <a:endParaRPr lang="en-US" b="1" dirty="0">
              <a:effectLst>
                <a:glow rad="8763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0" y="4869160"/>
            <a:ext cx="9144000" cy="1295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العمل والحكمة لا يدومان</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78945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marL="720000" indent="-720000" algn="r" rtl="1">
              <a:defRPr/>
            </a:pPr>
            <a:r>
              <a:rPr lang="ar-JO" sz="4800" b="1" dirty="0"/>
              <a:t>1. الموضوع: الحياة </a:t>
            </a:r>
            <a:r>
              <a:rPr lang="ar-JO" sz="4800" b="1" dirty="0">
                <a:solidFill>
                  <a:srgbClr val="FFFF00"/>
                </a:solidFill>
              </a:rPr>
              <a:t>عابرة</a:t>
            </a:r>
            <a:br>
              <a:rPr lang="ar-JO" sz="4800" b="1" dirty="0"/>
            </a:br>
            <a:r>
              <a:rPr lang="ar-JO" sz="4800" b="1" dirty="0"/>
              <a:t>(12: 8)</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الكلمة الرئيسية في سفر الجامعة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801" y="2708920"/>
            <a:ext cx="9141199" cy="176566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الكل باطل</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الجامعة</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باطل الأباطيل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51899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92200" y="495300"/>
            <a:ext cx="6959600" cy="5854700"/>
          </a:xfrm>
          <a:prstGeom prst="rect">
            <a:avLst/>
          </a:prstGeom>
        </p:spPr>
      </p:pic>
      <p:sp>
        <p:nvSpPr>
          <p:cNvPr id="900098" name="Rectangle 2"/>
          <p:cNvSpPr>
            <a:spLocks noGrp="1" noChangeArrowheads="1"/>
          </p:cNvSpPr>
          <p:nvPr>
            <p:ph type="ctrTitle"/>
          </p:nvPr>
        </p:nvSpPr>
        <p:spPr>
          <a:xfrm>
            <a:off x="0" y="5210175"/>
            <a:ext cx="9144000" cy="1228725"/>
          </a:xfrm>
          <a:solidFill>
            <a:schemeClr val="tx1"/>
          </a:solidFill>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الأخيرة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04036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marL="806450" indent="-806450" algn="r" rtl="1">
              <a:defRPr/>
            </a:pPr>
            <a:r>
              <a:rPr lang="ar-JO" sz="4800" b="1" dirty="0">
                <a:effectLst>
                  <a:glow rad="190500">
                    <a:schemeClr val="tx1"/>
                  </a:glow>
                </a:effectLst>
              </a:rPr>
              <a:t>2. السلطة: عش بحسب </a:t>
            </a:r>
            <a:r>
              <a:rPr lang="ar-JO" sz="4800" b="1" dirty="0">
                <a:solidFill>
                  <a:srgbClr val="FFFF00"/>
                </a:solidFill>
                <a:effectLst>
                  <a:glow rad="190500">
                    <a:schemeClr val="tx1"/>
                  </a:glow>
                </a:effectLst>
              </a:rPr>
              <a:t>كلمات الله</a:t>
            </a:r>
            <a:br>
              <a:rPr lang="ar-JO" sz="4800" b="1" dirty="0">
                <a:effectLst>
                  <a:glow rad="190500">
                    <a:schemeClr val="tx1"/>
                  </a:glow>
                </a:effectLst>
              </a:rPr>
            </a:br>
            <a:r>
              <a:rPr lang="ar-JO" sz="4800" b="1" dirty="0">
                <a:effectLst>
                  <a:glow rad="190500">
                    <a:schemeClr val="tx1"/>
                  </a:glow>
                </a:effectLst>
              </a:rPr>
              <a:t>(12: 9-12)</a:t>
            </a:r>
            <a:endParaRPr lang="en-US" sz="4800" b="1" dirty="0">
              <a:effectLst>
                <a:glow rad="1905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09877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6037349"/>
            <a:ext cx="9144000" cy="703176"/>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كلمة الله تخترق</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41581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17800" y="3289300"/>
            <a:ext cx="6350000" cy="3568700"/>
          </a:xfrm>
          <a:prstGeom prst="rect">
            <a:avLst/>
          </a:prstGeom>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solidFill>
                  <a:srgbClr val="FFFFFF"/>
                </a:solidFill>
                <a:cs typeface="Arial" charset="0"/>
              </a:rPr>
              <a:t>78</a:t>
            </a:r>
            <a:endParaRPr lang="en-US" b="1" dirty="0">
              <a:solidFill>
                <a:srgbClr val="FFFFFF"/>
              </a:solidFill>
              <a:cs typeface="Arial" charset="0"/>
            </a:endParaRPr>
          </a:p>
        </p:txBody>
      </p:sp>
      <p:sp>
        <p:nvSpPr>
          <p:cNvPr id="169988" name="Rectangle 5"/>
          <p:cNvSpPr>
            <a:spLocks noGrp="1" noChangeArrowheads="1"/>
          </p:cNvSpPr>
          <p:nvPr>
            <p:ph type="title" idx="4294967295"/>
          </p:nvPr>
        </p:nvSpPr>
        <p:spPr>
          <a:xfrm>
            <a:off x="0" y="-10271"/>
            <a:ext cx="5715454" cy="731838"/>
          </a:xfrm>
          <a:solidFill>
            <a:schemeClr val="accent1"/>
          </a:solidFill>
        </p:spPr>
        <p:txBody>
          <a:bodyPr/>
          <a:lstStyle/>
          <a:p>
            <a:pPr eaLnBrk="1" hangingPunct="1"/>
            <a:r>
              <a:rPr lang="ar-JO" sz="3600" b="1" dirty="0">
                <a:solidFill>
                  <a:schemeClr val="tx1"/>
                </a:solidFill>
                <a:latin typeface="Arial" charset="0"/>
                <a:ea typeface="ＭＳ Ｐゴシック" charset="0"/>
                <a:cs typeface="Arial" charset="0"/>
              </a:rPr>
              <a:t>كلمات الله مهمة</a:t>
            </a:r>
            <a:endParaRPr lang="en-US" sz="3600" dirty="0">
              <a:solidFill>
                <a:schemeClr val="tx1"/>
              </a:solidFill>
              <a:latin typeface="Arial" charset="0"/>
              <a:ea typeface="ＭＳ Ｐゴシック" charset="0"/>
              <a:cs typeface="Arial" charset="0"/>
            </a:endParaRPr>
          </a:p>
        </p:txBody>
      </p:sp>
      <p:sp>
        <p:nvSpPr>
          <p:cNvPr id="7" name="Text Box 3"/>
          <p:cNvSpPr txBox="1">
            <a:spLocks noChangeArrowheads="1"/>
          </p:cNvSpPr>
          <p:nvPr/>
        </p:nvSpPr>
        <p:spPr bwMode="auto">
          <a:xfrm>
            <a:off x="72570" y="893096"/>
            <a:ext cx="8995230" cy="1569660"/>
          </a:xfrm>
          <a:prstGeom prst="rect">
            <a:avLst/>
          </a:prstGeom>
          <a:noFill/>
          <a:ln w="9525">
            <a:noFill/>
            <a:miter lim="800000"/>
            <a:headEnd/>
            <a:tailEnd/>
          </a:ln>
          <a:effectLst/>
        </p:spPr>
        <p:txBody>
          <a:bodyPr wrap="square">
            <a:spAutoFit/>
          </a:bodyPr>
          <a:lstStyle/>
          <a:p>
            <a:pPr algn="r" defTabSz="914400" fontAlgn="base">
              <a:spcBef>
                <a:spcPct val="50000"/>
              </a:spcBef>
              <a:spcAft>
                <a:spcPct val="0"/>
              </a:spcAft>
              <a:defRPr/>
            </a:pPr>
            <a:r>
              <a:rPr lang="ar-JO"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9 بقي أن الجامعة كان حكيماً، وأيضا علم الشعب علماً، ووزن وبحث وأتقن أمثالاً كثيرة. 10 </a:t>
            </a:r>
            <a:r>
              <a:rPr lang="ar-JO" sz="3200" b="1" dirty="0">
                <a:solidFill>
                  <a:srgbClr val="FFFF00"/>
                </a:solidFill>
                <a:effectLst>
                  <a:glow rad="279400">
                    <a:srgbClr val="000000"/>
                  </a:glow>
                  <a:outerShdw blurRad="38100" dist="38100" dir="2700000" algn="tl">
                    <a:srgbClr val="000000">
                      <a:alpha val="43137"/>
                    </a:srgbClr>
                  </a:outerShdw>
                </a:effectLst>
                <a:latin typeface="Arial" charset="0"/>
                <a:ea typeface="Arial" charset="0"/>
                <a:cs typeface="Arial" charset="0"/>
              </a:rPr>
              <a:t>الجامعة طلب أن يجد كلمات مسرة </a:t>
            </a:r>
            <a:r>
              <a:rPr lang="ar-JO"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مكتوبة بالإستقامة، كلمات حق (جا 12: 9-10)</a:t>
            </a:r>
            <a:endParaRPr lang="en-US" sz="32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endParaRPr>
          </a:p>
        </p:txBody>
      </p:sp>
    </p:spTree>
    <p:extLst>
      <p:ext uri="{BB962C8B-B14F-4D97-AF65-F5344CB8AC3E}">
        <p14:creationId xmlns:p14="http://schemas.microsoft.com/office/powerpoint/2010/main" val="39993139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281562"/>
          </a:xfrm>
          <a:prstGeom prst="rect">
            <a:avLst/>
          </a:prstGeom>
        </p:spPr>
      </p:pic>
      <p:sp>
        <p:nvSpPr>
          <p:cNvPr id="900098" name="Rectangle 2"/>
          <p:cNvSpPr>
            <a:spLocks noGrp="1" noChangeArrowheads="1"/>
          </p:cNvSpPr>
          <p:nvPr>
            <p:ph type="ctrTitle"/>
          </p:nvPr>
        </p:nvSpPr>
        <p:spPr>
          <a:xfrm>
            <a:off x="0" y="5191353"/>
            <a:ext cx="9144000" cy="1698564"/>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لقد علمك معلموك بأحكم كلمات يعرفونها.</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40426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9390"/>
            <a:ext cx="9188350" cy="6989668"/>
          </a:xfrm>
          <a:prstGeom prst="rect">
            <a:avLst/>
          </a:prstGeom>
        </p:spPr>
      </p:pic>
      <p:sp>
        <p:nvSpPr>
          <p:cNvPr id="900098" name="Rectangle 2"/>
          <p:cNvSpPr>
            <a:spLocks noGrp="1" noChangeArrowheads="1"/>
          </p:cNvSpPr>
          <p:nvPr>
            <p:ph type="ctrTitle"/>
          </p:nvPr>
        </p:nvSpPr>
        <p:spPr>
          <a:xfrm>
            <a:off x="0" y="4911243"/>
            <a:ext cx="9144000" cy="1922652"/>
          </a:xfrm>
          <a:effectLst>
            <a:outerShdw blurRad="63500" dist="35921" dir="2700000" algn="ctr" rotWithShape="0">
              <a:schemeClr val="tx2">
                <a:alpha val="74998"/>
              </a:schemeClr>
            </a:outerShdw>
          </a:effectLst>
        </p:spPr>
        <p:txBody>
          <a:body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يعطي الكتاب المقدس الحكمة ولكن الكتب غير الموحى بها لا تحتوي على إجابات نهائية وترهقنا فقط (12: 11-12)</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4158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81758" y="2614350"/>
            <a:ext cx="7291495" cy="4243650"/>
          </a:xfrm>
          <a:prstGeom prst="rect">
            <a:avLst/>
          </a:prstGeom>
        </p:spPr>
      </p:pic>
      <p:sp>
        <p:nvSpPr>
          <p:cNvPr id="900098" name="Rectangle 2"/>
          <p:cNvSpPr>
            <a:spLocks noGrp="1" noChangeArrowheads="1"/>
          </p:cNvSpPr>
          <p:nvPr>
            <p:ph type="ctrTitle"/>
          </p:nvPr>
        </p:nvSpPr>
        <p:spPr>
          <a:xfrm>
            <a:off x="0" y="-93474"/>
            <a:ext cx="9144000" cy="2353019"/>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لكن كيف يعطي تعليم الكتاب المقدس من خلال الرجال الحكماء حكمة حقيقية (١٢: ١١)؟</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849330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9144000" cy="5143500"/>
          </a:xfrm>
          <a:prstGeom prst="rect">
            <a:avLst/>
          </a:prstGeom>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solidFill>
                  <a:srgbClr val="FFFFFF"/>
                </a:solidFill>
                <a:cs typeface="Arial" charset="0"/>
              </a:rPr>
              <a:t>78</a:t>
            </a:r>
            <a:endParaRPr lang="en-US" b="1" dirty="0">
              <a:solidFill>
                <a:srgbClr val="FFFFFF"/>
              </a:solidFill>
              <a:cs typeface="Arial" charset="0"/>
            </a:endParaRPr>
          </a:p>
        </p:txBody>
      </p:sp>
      <p:sp>
        <p:nvSpPr>
          <p:cNvPr id="169988" name="Rectangle 5"/>
          <p:cNvSpPr>
            <a:spLocks noGrp="1" noChangeArrowheads="1"/>
          </p:cNvSpPr>
          <p:nvPr>
            <p:ph type="title" idx="4294967295"/>
          </p:nvPr>
        </p:nvSpPr>
        <p:spPr>
          <a:xfrm>
            <a:off x="672319" y="117901"/>
            <a:ext cx="7383110" cy="830997"/>
          </a:xfrm>
          <a:noFill/>
          <a:ln w="9525">
            <a:noFill/>
            <a:miter lim="800000"/>
            <a:headEnd/>
            <a:tailEnd/>
          </a:ln>
          <a:effectLst/>
        </p:spPr>
        <p:txBody>
          <a:bodyPr wrap="square">
            <a:spAutoFit/>
          </a:bodyPr>
          <a:lstStyle/>
          <a:p>
            <a:pPr eaLnBrk="1" hangingPunct="1">
              <a:spcBef>
                <a:spcPct val="50000"/>
              </a:spcBef>
            </a:pPr>
            <a:r>
              <a:rPr lang="ar-JO"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حكمة الكتاب المقدس</a:t>
            </a:r>
            <a:endParaRPr lang="en-US"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endParaRPr>
          </a:p>
        </p:txBody>
      </p:sp>
      <p:sp>
        <p:nvSpPr>
          <p:cNvPr id="7" name="Text Box 3"/>
          <p:cNvSpPr txBox="1">
            <a:spLocks noChangeArrowheads="1"/>
          </p:cNvSpPr>
          <p:nvPr/>
        </p:nvSpPr>
        <p:spPr bwMode="auto">
          <a:xfrm>
            <a:off x="72570" y="2237619"/>
            <a:ext cx="7910286" cy="3046988"/>
          </a:xfrm>
          <a:prstGeom prst="rect">
            <a:avLst/>
          </a:prstGeom>
          <a:noFill/>
          <a:ln w="9525">
            <a:noFill/>
            <a:miter lim="800000"/>
            <a:headEnd/>
            <a:tailEnd/>
          </a:ln>
          <a:effectLst/>
        </p:spPr>
        <p:txBody>
          <a:bodyPr wrap="square">
            <a:spAutoFit/>
          </a:bodyPr>
          <a:lstStyle/>
          <a:p>
            <a:pPr algn="r" defTabSz="914400" fontAlgn="base">
              <a:spcBef>
                <a:spcPct val="50000"/>
              </a:spcBef>
              <a:spcAft>
                <a:spcPct val="0"/>
              </a:spcAft>
              <a:defRPr/>
            </a:pPr>
            <a:r>
              <a:rPr lang="ar-JO" sz="32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11 كلام الحكماء كالمناسيس، وكأوتاد منغرزة، أرباب الجماعات، قد أعطيت من راع واحد. 12 وبقي فمن هذا يا ابني تحذر: </a:t>
            </a:r>
          </a:p>
          <a:p>
            <a:pPr algn="r" defTabSz="914400" fontAlgn="base">
              <a:spcBef>
                <a:spcPct val="50000"/>
              </a:spcBef>
              <a:spcAft>
                <a:spcPct val="0"/>
              </a:spcAft>
              <a:defRPr/>
            </a:pPr>
            <a:r>
              <a:rPr lang="ar-JO" sz="32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لعمل كتب كثيرة لا نهاية، والدرس الكثير تعب للجسد.</a:t>
            </a:r>
          </a:p>
          <a:p>
            <a:pPr algn="r" defTabSz="914400" fontAlgn="base">
              <a:spcBef>
                <a:spcPct val="50000"/>
              </a:spcBef>
              <a:spcAft>
                <a:spcPct val="0"/>
              </a:spcAft>
              <a:defRPr/>
            </a:pPr>
            <a:r>
              <a:rPr lang="ar-JO" sz="32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(جا 12: 11-12)</a:t>
            </a:r>
            <a:endParaRPr lang="en-US" sz="32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endParaRPr>
          </a:p>
        </p:txBody>
      </p:sp>
    </p:spTree>
    <p:extLst>
      <p:ext uri="{BB962C8B-B14F-4D97-AF65-F5344CB8AC3E}">
        <p14:creationId xmlns:p14="http://schemas.microsoft.com/office/powerpoint/2010/main" val="281290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solidFill>
                  <a:srgbClr val="FFFFFF"/>
                </a:solidFill>
                <a:cs typeface="Arial" charset="0"/>
              </a:rPr>
              <a:t>78</a:t>
            </a:r>
            <a:endParaRPr lang="en-US" b="1" dirty="0">
              <a:solidFill>
                <a:srgbClr val="FFFFFF"/>
              </a:solidFill>
              <a:cs typeface="Arial" charset="0"/>
            </a:endParaRPr>
          </a:p>
        </p:txBody>
      </p:sp>
      <p:sp>
        <p:nvSpPr>
          <p:cNvPr id="169988" name="Rectangle 5"/>
          <p:cNvSpPr>
            <a:spLocks noGrp="1" noChangeArrowheads="1"/>
          </p:cNvSpPr>
          <p:nvPr>
            <p:ph type="title" idx="4294967295"/>
          </p:nvPr>
        </p:nvSpPr>
        <p:spPr>
          <a:xfrm>
            <a:off x="2339975" y="280109"/>
            <a:ext cx="5715454" cy="1137529"/>
          </a:xfrm>
          <a:solidFill>
            <a:schemeClr val="accent1"/>
          </a:solidFill>
        </p:spPr>
        <p:txBody>
          <a:bodyPr/>
          <a:lstStyle/>
          <a:p>
            <a:pPr eaLnBrk="1" hangingPunct="1"/>
            <a:r>
              <a:rPr lang="ar-JO" sz="3600" b="1" dirty="0">
                <a:solidFill>
                  <a:srgbClr val="0000FF"/>
                </a:solidFill>
                <a:latin typeface="Arial" charset="0"/>
                <a:ea typeface="ＭＳ Ｐゴシック" charset="0"/>
                <a:cs typeface="Arial" charset="0"/>
              </a:rPr>
              <a:t>يحفزنا</a:t>
            </a:r>
            <a:r>
              <a:rPr lang="ar-JO" sz="3600" b="1" dirty="0">
                <a:solidFill>
                  <a:schemeClr val="tx1"/>
                </a:solidFill>
                <a:latin typeface="Arial" charset="0"/>
                <a:ea typeface="ＭＳ Ｐゴシック" charset="0"/>
                <a:cs typeface="Arial" charset="0"/>
              </a:rPr>
              <a:t> الكتاب المقدس و</a:t>
            </a:r>
            <a:r>
              <a:rPr lang="ar-JO" sz="3600" b="1" dirty="0">
                <a:solidFill>
                  <a:srgbClr val="0000FF"/>
                </a:solidFill>
                <a:latin typeface="Arial" charset="0"/>
                <a:ea typeface="ＭＳ Ｐゴシック" charset="0"/>
                <a:cs typeface="Arial" charset="0"/>
              </a:rPr>
              <a:t>يرشدنا</a:t>
            </a:r>
            <a:r>
              <a:rPr lang="ar-JO" sz="3600" b="1" dirty="0">
                <a:solidFill>
                  <a:schemeClr val="tx1"/>
                </a:solidFill>
                <a:latin typeface="Arial" charset="0"/>
                <a:ea typeface="ＭＳ Ｐゴシック" charset="0"/>
                <a:cs typeface="Arial" charset="0"/>
              </a:rPr>
              <a:t>     في الحياة الحكيمة</a:t>
            </a:r>
            <a:r>
              <a:rPr lang="en-US" sz="3600" b="1" dirty="0">
                <a:solidFill>
                  <a:schemeClr val="tx1"/>
                </a:solidFill>
                <a:latin typeface="Arial" charset="0"/>
                <a:ea typeface="ＭＳ Ｐゴシック" charset="0"/>
                <a:cs typeface="Arial" charset="0"/>
              </a:rPr>
              <a:t> </a:t>
            </a:r>
            <a:endParaRPr lang="en-US" sz="3600" dirty="0">
              <a:solidFill>
                <a:schemeClr val="tx1"/>
              </a:solidFill>
              <a:latin typeface="Arial" charset="0"/>
              <a:ea typeface="ＭＳ Ｐゴシック" charset="0"/>
              <a:cs typeface="Arial" charset="0"/>
            </a:endParaRPr>
          </a:p>
        </p:txBody>
      </p:sp>
      <p:sp>
        <p:nvSpPr>
          <p:cNvPr id="7" name="Text Box 3"/>
          <p:cNvSpPr txBox="1">
            <a:spLocks noChangeArrowheads="1"/>
          </p:cNvSpPr>
          <p:nvPr/>
        </p:nvSpPr>
        <p:spPr bwMode="auto">
          <a:xfrm>
            <a:off x="-3630" y="5545627"/>
            <a:ext cx="9071430" cy="646331"/>
          </a:xfrm>
          <a:prstGeom prst="rect">
            <a:avLst/>
          </a:prstGeom>
          <a:noFill/>
          <a:ln w="9525">
            <a:noFill/>
            <a:miter lim="800000"/>
            <a:headEnd/>
            <a:tailEnd/>
          </a:ln>
          <a:effectLst/>
        </p:spPr>
        <p:txBody>
          <a:bodyPr wrap="square">
            <a:spAutoFit/>
          </a:bodyPr>
          <a:lstStyle/>
          <a:p>
            <a:pPr algn="r" defTabSz="914400" fontAlgn="base">
              <a:spcBef>
                <a:spcPct val="50000"/>
              </a:spcBef>
              <a:spcAft>
                <a:spcPct val="0"/>
              </a:spcAft>
              <a:defRPr/>
            </a:pPr>
            <a:r>
              <a:rPr lang="ar-JO"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كلام الحكماء كالمناسيس (12: 11أ)</a:t>
            </a:r>
          </a:p>
        </p:txBody>
      </p:sp>
      <p:pic>
        <p:nvPicPr>
          <p:cNvPr id="169990"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4925" y="20638"/>
            <a:ext cx="2373313" cy="167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5004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solidFill>
                  <a:srgbClr val="FFFFFF"/>
                </a:solidFill>
                <a:cs typeface="Arial" charset="0"/>
              </a:rPr>
              <a:t>78</a:t>
            </a:r>
            <a:endParaRPr lang="en-US" b="1" dirty="0">
              <a:solidFill>
                <a:srgbClr val="FFFFFF"/>
              </a:solidFill>
              <a:cs typeface="Arial" charset="0"/>
            </a:endParaRPr>
          </a:p>
        </p:txBody>
      </p:sp>
      <p:sp>
        <p:nvSpPr>
          <p:cNvPr id="169988" name="Rectangle 5"/>
          <p:cNvSpPr>
            <a:spLocks noGrp="1" noChangeArrowheads="1"/>
          </p:cNvSpPr>
          <p:nvPr>
            <p:ph type="title" idx="4294967295"/>
          </p:nvPr>
        </p:nvSpPr>
        <p:spPr>
          <a:xfrm>
            <a:off x="317484" y="280109"/>
            <a:ext cx="7737945" cy="1137529"/>
          </a:xfrm>
          <a:solidFill>
            <a:schemeClr val="accent1"/>
          </a:solidFill>
        </p:spPr>
        <p:txBody>
          <a:bodyPr/>
          <a:lstStyle/>
          <a:p>
            <a:pPr eaLnBrk="1" hangingPunct="1"/>
            <a:r>
              <a:rPr lang="ar-JO" sz="3600" b="1" dirty="0">
                <a:solidFill>
                  <a:schemeClr val="tx1"/>
                </a:solidFill>
                <a:latin typeface="Arial" charset="0"/>
                <a:ea typeface="ＭＳ Ｐゴシック" charset="0"/>
                <a:cs typeface="Arial" charset="0"/>
              </a:rPr>
              <a:t>الكتاب المقدس </a:t>
            </a:r>
            <a:r>
              <a:rPr lang="ar-JO" sz="3600" b="1" dirty="0">
                <a:solidFill>
                  <a:srgbClr val="C00000"/>
                </a:solidFill>
                <a:latin typeface="Arial" charset="0"/>
                <a:ea typeface="ＭＳ Ｐゴシック" charset="0"/>
                <a:cs typeface="Arial" charset="0"/>
              </a:rPr>
              <a:t>يعطي أساساً قوياً </a:t>
            </a:r>
            <a:r>
              <a:rPr lang="ar-JO" sz="3600" b="1" dirty="0">
                <a:solidFill>
                  <a:schemeClr val="tx1"/>
                </a:solidFill>
                <a:latin typeface="Arial" charset="0"/>
                <a:ea typeface="ＭＳ Ｐゴシック" charset="0"/>
                <a:cs typeface="Arial" charset="0"/>
              </a:rPr>
              <a:t>للحياة الحكيمة</a:t>
            </a:r>
            <a:r>
              <a:rPr lang="en-US" sz="3600" b="1" dirty="0">
                <a:solidFill>
                  <a:schemeClr val="tx1"/>
                </a:solidFill>
                <a:latin typeface="Arial" charset="0"/>
                <a:ea typeface="ＭＳ Ｐゴシック" charset="0"/>
                <a:cs typeface="Arial" charset="0"/>
              </a:rPr>
              <a:t>  </a:t>
            </a:r>
            <a:endParaRPr lang="en-US" sz="3600" dirty="0">
              <a:solidFill>
                <a:schemeClr val="tx1"/>
              </a:solidFill>
              <a:latin typeface="Arial" charset="0"/>
              <a:ea typeface="ＭＳ Ｐゴシック" charset="0"/>
              <a:cs typeface="Arial" charset="0"/>
            </a:endParaRPr>
          </a:p>
        </p:txBody>
      </p:sp>
      <p:sp>
        <p:nvSpPr>
          <p:cNvPr id="7" name="Text Box 3"/>
          <p:cNvSpPr txBox="1">
            <a:spLocks noChangeArrowheads="1"/>
          </p:cNvSpPr>
          <p:nvPr/>
        </p:nvSpPr>
        <p:spPr bwMode="auto">
          <a:xfrm>
            <a:off x="72570" y="2032205"/>
            <a:ext cx="7910286" cy="646331"/>
          </a:xfrm>
          <a:prstGeom prst="rect">
            <a:avLst/>
          </a:prstGeom>
          <a:noFill/>
          <a:ln w="9525">
            <a:noFill/>
            <a:miter lim="800000"/>
            <a:headEnd/>
            <a:tailEnd/>
          </a:ln>
          <a:effectLst/>
        </p:spPr>
        <p:txBody>
          <a:bodyPr wrap="square">
            <a:spAutoFit/>
          </a:bodyPr>
          <a:lstStyle/>
          <a:p>
            <a:pPr algn="r" defTabSz="914400" fontAlgn="base">
              <a:spcBef>
                <a:spcPct val="50000"/>
              </a:spcBef>
              <a:spcAft>
                <a:spcPct val="0"/>
              </a:spcAft>
              <a:defRPr/>
            </a:pPr>
            <a:r>
              <a:rPr lang="ar-JO"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 وكأوتاد منغرزة (جا 12: 11ب)</a:t>
            </a:r>
            <a:endParaRPr lang="en-US"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4299812" y="3286611"/>
            <a:ext cx="4767988" cy="3571389"/>
          </a:xfrm>
          <a:prstGeom prst="rect">
            <a:avLst/>
          </a:prstGeom>
        </p:spPr>
      </p:pic>
    </p:spTree>
    <p:extLst>
      <p:ext uri="{BB962C8B-B14F-4D97-AF65-F5344CB8AC3E}">
        <p14:creationId xmlns:p14="http://schemas.microsoft.com/office/powerpoint/2010/main" val="42436828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solidFill>
                  <a:srgbClr val="FFFFFF"/>
                </a:solidFill>
                <a:cs typeface="Arial" charset="0"/>
              </a:rPr>
              <a:t>78</a:t>
            </a:r>
            <a:endParaRPr lang="en-US" b="1" dirty="0">
              <a:solidFill>
                <a:srgbClr val="FFFFFF"/>
              </a:solidFill>
              <a:cs typeface="Arial" charset="0"/>
            </a:endParaRPr>
          </a:p>
        </p:txBody>
      </p:sp>
      <p:sp>
        <p:nvSpPr>
          <p:cNvPr id="169988" name="Rectangle 5"/>
          <p:cNvSpPr>
            <a:spLocks noGrp="1" noChangeArrowheads="1"/>
          </p:cNvSpPr>
          <p:nvPr>
            <p:ph type="title" idx="4294967295"/>
          </p:nvPr>
        </p:nvSpPr>
        <p:spPr>
          <a:xfrm>
            <a:off x="317484" y="280109"/>
            <a:ext cx="7737945" cy="1137529"/>
          </a:xfrm>
          <a:solidFill>
            <a:schemeClr val="accent1"/>
          </a:solidFill>
        </p:spPr>
        <p:txBody>
          <a:bodyPr/>
          <a:lstStyle/>
          <a:p>
            <a:pPr eaLnBrk="1" hangingPunct="1"/>
            <a:r>
              <a:rPr lang="ar-JO" sz="3600" b="1" dirty="0">
                <a:solidFill>
                  <a:schemeClr val="tx1"/>
                </a:solidFill>
                <a:latin typeface="Arial" charset="0"/>
                <a:ea typeface="ＭＳ Ｐゴシック" charset="0"/>
                <a:cs typeface="Arial" charset="0"/>
              </a:rPr>
              <a:t>الكتاب المقدس هو الكتاب الوحيد </a:t>
            </a:r>
            <a:r>
              <a:rPr lang="ar-JO" sz="3600" b="1" dirty="0">
                <a:solidFill>
                  <a:srgbClr val="660066"/>
                </a:solidFill>
                <a:latin typeface="Arial" charset="0"/>
                <a:ea typeface="ＭＳ Ｐゴシック" charset="0"/>
                <a:cs typeface="Arial" charset="0"/>
              </a:rPr>
              <a:t>الموحى به إلهياً</a:t>
            </a:r>
            <a:r>
              <a:rPr lang="en-US" sz="3600" b="1" dirty="0">
                <a:solidFill>
                  <a:srgbClr val="660066"/>
                </a:solidFill>
                <a:latin typeface="Arial" charset="0"/>
                <a:ea typeface="ＭＳ Ｐゴシック" charset="0"/>
                <a:cs typeface="Arial" charset="0"/>
              </a:rPr>
              <a:t> </a:t>
            </a:r>
            <a:endParaRPr lang="en-US" sz="3600" dirty="0">
              <a:solidFill>
                <a:srgbClr val="660066"/>
              </a:solidFill>
              <a:latin typeface="Arial" charset="0"/>
              <a:ea typeface="ＭＳ Ｐゴシック" charset="0"/>
              <a:cs typeface="Arial" charset="0"/>
            </a:endParaRPr>
          </a:p>
        </p:txBody>
      </p:sp>
      <p:sp>
        <p:nvSpPr>
          <p:cNvPr id="7" name="Text Box 3"/>
          <p:cNvSpPr txBox="1">
            <a:spLocks noChangeArrowheads="1"/>
          </p:cNvSpPr>
          <p:nvPr/>
        </p:nvSpPr>
        <p:spPr bwMode="auto">
          <a:xfrm>
            <a:off x="1386137" y="1960444"/>
            <a:ext cx="6669292" cy="1200329"/>
          </a:xfrm>
          <a:prstGeom prst="rect">
            <a:avLst/>
          </a:prstGeom>
          <a:noFill/>
          <a:ln w="9525">
            <a:noFill/>
            <a:miter lim="800000"/>
            <a:headEnd/>
            <a:tailEnd/>
          </a:ln>
          <a:effectLst/>
        </p:spPr>
        <p:txBody>
          <a:bodyPr wrap="square">
            <a:spAutoFit/>
          </a:bodyPr>
          <a:lstStyle/>
          <a:p>
            <a:pPr algn="r" defTabSz="914400" fontAlgn="base">
              <a:spcBef>
                <a:spcPct val="50000"/>
              </a:spcBef>
              <a:spcAft>
                <a:spcPct val="0"/>
              </a:spcAft>
              <a:defRPr/>
            </a:pPr>
            <a:r>
              <a:rPr lang="ar-JO" sz="3600" b="1" dirty="0">
                <a:solidFill>
                  <a:srgbClr val="FFFFFF"/>
                </a:solidFill>
                <a:effectLst>
                  <a:glow rad="279400">
                    <a:srgbClr val="000000"/>
                  </a:glow>
                  <a:outerShdw blurRad="38100" dist="38100" dir="2700000" algn="tl">
                    <a:srgbClr val="000000">
                      <a:alpha val="43137"/>
                    </a:srgbClr>
                  </a:outerShdw>
                </a:effectLst>
                <a:latin typeface="Arial" charset="0"/>
                <a:ea typeface="Arial" charset="0"/>
                <a:cs typeface="Arial" charset="0"/>
              </a:rPr>
              <a:t>أرباب الجماعات، قد أعطيت من راع واحد (جا 12: 11ت)</a:t>
            </a:r>
          </a:p>
        </p:txBody>
      </p:sp>
      <p:pic>
        <p:nvPicPr>
          <p:cNvPr id="3" name="Picture 2"/>
          <p:cNvPicPr>
            <a:picLocks noChangeAspect="1"/>
          </p:cNvPicPr>
          <p:nvPr/>
        </p:nvPicPr>
        <p:blipFill>
          <a:blip r:embed="rId3"/>
          <a:stretch>
            <a:fillRect/>
          </a:stretch>
        </p:blipFill>
        <p:spPr>
          <a:xfrm>
            <a:off x="0" y="3321558"/>
            <a:ext cx="9067800" cy="3536442"/>
          </a:xfrm>
          <a:prstGeom prst="rect">
            <a:avLst/>
          </a:prstGeom>
        </p:spPr>
      </p:pic>
    </p:spTree>
    <p:extLst>
      <p:ext uri="{BB962C8B-B14F-4D97-AF65-F5344CB8AC3E}">
        <p14:creationId xmlns:p14="http://schemas.microsoft.com/office/powerpoint/2010/main" val="26569375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648865"/>
            <a:ext cx="9144000" cy="5143500"/>
          </a:xfrm>
          <a:prstGeom prst="rect">
            <a:avLst/>
          </a:prstGeom>
        </p:spPr>
      </p:pic>
      <p:sp>
        <p:nvSpPr>
          <p:cNvPr id="900098" name="Rectangle 2"/>
          <p:cNvSpPr>
            <a:spLocks noGrp="1" noChangeArrowheads="1"/>
          </p:cNvSpPr>
          <p:nvPr>
            <p:ph type="ctrTitle"/>
          </p:nvPr>
        </p:nvSpPr>
        <p:spPr>
          <a:xfrm>
            <a:off x="0" y="5891635"/>
            <a:ext cx="9144000" cy="84889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الكلمات الأخيرة المشهورة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4042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0"/>
            <a:ext cx="9144000" cy="5143500"/>
          </a:xfrm>
          <a:prstGeom prst="rect">
            <a:avLst/>
          </a:prstGeom>
        </p:spPr>
      </p:pic>
      <p:sp>
        <p:nvSpPr>
          <p:cNvPr id="169987" name="Text Box 4"/>
          <p:cNvSpPr txBox="1">
            <a:spLocks noChangeArrowheads="1"/>
          </p:cNvSpPr>
          <p:nvPr/>
        </p:nvSpPr>
        <p:spPr bwMode="auto">
          <a:xfrm>
            <a:off x="8458200" y="76200"/>
            <a:ext cx="609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ar-JO" b="1" dirty="0">
                <a:solidFill>
                  <a:srgbClr val="FFFFFF"/>
                </a:solidFill>
                <a:cs typeface="Arial" charset="0"/>
              </a:rPr>
              <a:t>78</a:t>
            </a:r>
            <a:endParaRPr lang="en-US" b="1" dirty="0">
              <a:solidFill>
                <a:srgbClr val="FFFFFF"/>
              </a:solidFill>
              <a:cs typeface="Arial" charset="0"/>
            </a:endParaRPr>
          </a:p>
        </p:txBody>
      </p:sp>
      <p:sp>
        <p:nvSpPr>
          <p:cNvPr id="169988" name="Rectangle 5"/>
          <p:cNvSpPr>
            <a:spLocks noGrp="1" noChangeArrowheads="1"/>
          </p:cNvSpPr>
          <p:nvPr>
            <p:ph type="title" idx="4294967295"/>
          </p:nvPr>
        </p:nvSpPr>
        <p:spPr>
          <a:xfrm>
            <a:off x="672319" y="117901"/>
            <a:ext cx="7383110" cy="830997"/>
          </a:xfrm>
          <a:noFill/>
          <a:ln w="9525">
            <a:noFill/>
            <a:miter lim="800000"/>
            <a:headEnd/>
            <a:tailEnd/>
          </a:ln>
          <a:effectLst/>
        </p:spPr>
        <p:txBody>
          <a:bodyPr wrap="square">
            <a:spAutoFit/>
          </a:bodyPr>
          <a:lstStyle/>
          <a:p>
            <a:pPr eaLnBrk="1" hangingPunct="1">
              <a:spcBef>
                <a:spcPct val="50000"/>
              </a:spcBef>
            </a:pPr>
            <a:r>
              <a:rPr lang="ar-JO"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حكمة الكتاب المقدس</a:t>
            </a:r>
            <a:endParaRPr lang="en-US" sz="4800" b="1" kern="1200"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endParaRPr>
          </a:p>
        </p:txBody>
      </p:sp>
      <p:sp>
        <p:nvSpPr>
          <p:cNvPr id="7" name="Text Box 3"/>
          <p:cNvSpPr txBox="1">
            <a:spLocks noChangeArrowheads="1"/>
          </p:cNvSpPr>
          <p:nvPr/>
        </p:nvSpPr>
        <p:spPr bwMode="auto">
          <a:xfrm>
            <a:off x="72570" y="3312937"/>
            <a:ext cx="9071430" cy="3416320"/>
          </a:xfrm>
          <a:prstGeom prst="rect">
            <a:avLst/>
          </a:prstGeom>
          <a:noFill/>
          <a:ln w="9525">
            <a:noFill/>
            <a:miter lim="800000"/>
            <a:headEnd/>
            <a:tailEnd/>
          </a:ln>
          <a:effectLst/>
        </p:spPr>
        <p:txBody>
          <a:bodyPr wrap="square">
            <a:spAutoFit/>
          </a:bodyPr>
          <a:lstStyle/>
          <a:p>
            <a:pPr algn="r" defTabSz="914400" fontAlgn="base">
              <a:spcBef>
                <a:spcPct val="50000"/>
              </a:spcBef>
              <a:spcAft>
                <a:spcPct val="0"/>
              </a:spcAft>
              <a:defRPr/>
            </a:pPr>
            <a:r>
              <a:rPr lang="ar-JO" sz="36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11 كلام الحكماء كالمناسيس، وكأوتاد منغرزة، أرباب الجماعات، قد أعطيت من راع واحد. 12 </a:t>
            </a:r>
            <a:r>
              <a:rPr lang="ar-JO" sz="3600" b="1" dirty="0">
                <a:solidFill>
                  <a:srgbClr val="FFFF00"/>
                </a:solidFill>
                <a:effectLst>
                  <a:glow rad="279400">
                    <a:srgbClr val="000000"/>
                  </a:glow>
                  <a:outerShdw blurRad="38100" dist="38100" dir="2700000" algn="tl">
                    <a:srgbClr val="000000">
                      <a:alpha val="43137"/>
                    </a:srgbClr>
                  </a:outerShdw>
                </a:effectLst>
                <a:latin typeface="Arial" charset="0"/>
                <a:ea typeface="Arial" charset="0"/>
                <a:cs typeface="Arial" charset="0"/>
              </a:rPr>
              <a:t>وبقي فمن هذا يا ابني تحذر: </a:t>
            </a:r>
          </a:p>
          <a:p>
            <a:pPr algn="r" defTabSz="914400" fontAlgn="base">
              <a:spcBef>
                <a:spcPct val="50000"/>
              </a:spcBef>
              <a:spcAft>
                <a:spcPct val="0"/>
              </a:spcAft>
              <a:defRPr/>
            </a:pPr>
            <a:r>
              <a:rPr lang="ar-JO" sz="36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rPr>
              <a:t>(جا 12: 11-12أ)</a:t>
            </a:r>
          </a:p>
          <a:p>
            <a:pPr defTabSz="914400" fontAlgn="base">
              <a:spcBef>
                <a:spcPct val="50000"/>
              </a:spcBef>
              <a:spcAft>
                <a:spcPct val="0"/>
              </a:spcAft>
              <a:defRPr/>
            </a:pPr>
            <a:endParaRPr lang="en-US" sz="3600" b="1" dirty="0">
              <a:solidFill>
                <a:schemeClr val="bg1"/>
              </a:solidFill>
              <a:effectLst>
                <a:glow rad="279400">
                  <a:srgbClr val="000000"/>
                </a:glow>
                <a:outerShdw blurRad="38100" dist="38100" dir="2700000" algn="tl">
                  <a:srgbClr val="000000">
                    <a:alpha val="43137"/>
                  </a:srgbClr>
                </a:outerShdw>
              </a:effectLst>
              <a:latin typeface="Arial" charset="0"/>
              <a:ea typeface="Arial" charset="0"/>
              <a:cs typeface="Arial" charset="0"/>
            </a:endParaRPr>
          </a:p>
        </p:txBody>
      </p:sp>
    </p:spTree>
    <p:extLst>
      <p:ext uri="{BB962C8B-B14F-4D97-AF65-F5344CB8AC3E}">
        <p14:creationId xmlns:p14="http://schemas.microsoft.com/office/powerpoint/2010/main" val="152060778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0"/>
            <a:ext cx="8151812" cy="679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3716338"/>
            <a:ext cx="9144000" cy="3024187"/>
          </a:xfrm>
          <a:effectLst>
            <a:outerShdw blurRad="63500" dist="35921" dir="2700000" algn="ctr" rotWithShape="0">
              <a:schemeClr val="tx2">
                <a:alpha val="74998"/>
              </a:schemeClr>
            </a:outerShdw>
          </a:effectLst>
        </p:spPr>
        <p:txBody>
          <a:bodyPr/>
          <a:lstStyle/>
          <a:p>
            <a:pPr>
              <a:defRPr/>
            </a:pPr>
            <a:r>
              <a:rPr lang="ar-JO" sz="3600" b="1" dirty="0">
                <a:effectLst>
                  <a:glow rad="279400">
                    <a:srgbClr val="000000"/>
                  </a:glow>
                  <a:outerShdw blurRad="38100" dist="38100" dir="2700000" algn="tl">
                    <a:srgbClr val="000000">
                      <a:alpha val="43137"/>
                    </a:srgbClr>
                  </a:outerShdw>
                </a:effectLst>
                <a:latin typeface="Arial" charset="0"/>
                <a:ea typeface="Arial" charset="0"/>
                <a:cs typeface="Arial" charset="0"/>
              </a:rPr>
              <a:t>لعمل كتب كثيرة لا نهاية ...</a:t>
            </a:r>
            <a:br>
              <a:rPr lang="ar-JO" sz="3600" b="1" dirty="0">
                <a:effectLst>
                  <a:glow rad="279400">
                    <a:srgbClr val="000000"/>
                  </a:glow>
                  <a:outerShdw blurRad="38100" dist="38100" dir="2700000" algn="tl">
                    <a:srgbClr val="000000">
                      <a:alpha val="43137"/>
                    </a:srgbClr>
                  </a:outerShdw>
                </a:effectLst>
                <a:latin typeface="Arial" charset="0"/>
                <a:ea typeface="Arial" charset="0"/>
                <a:cs typeface="Arial" charset="0"/>
              </a:rPr>
            </a:br>
            <a:r>
              <a:rPr lang="ar-JO" sz="3600" b="1" dirty="0">
                <a:effectLst>
                  <a:glow rad="279400">
                    <a:srgbClr val="000000"/>
                  </a:glow>
                  <a:outerShdw blurRad="38100" dist="38100" dir="2700000" algn="tl">
                    <a:srgbClr val="000000">
                      <a:alpha val="43137"/>
                    </a:srgbClr>
                  </a:outerShdw>
                </a:effectLst>
                <a:latin typeface="Arial" charset="0"/>
                <a:ea typeface="Arial" charset="0"/>
                <a:cs typeface="Arial" charset="0"/>
              </a:rPr>
              <a:t>(جا 12: 12ب)</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9595588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0040"/>
            <a:ext cx="9144000" cy="71780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16632"/>
            <a:ext cx="9144000"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 والدرس الكثير تعب للجسد.</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12ت)</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2420947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25962" y="10179"/>
            <a:ext cx="5864112" cy="6176864"/>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5810049"/>
            <a:ext cx="9143999" cy="1080120"/>
          </a:xfrm>
          <a:effectLst/>
        </p:spPr>
        <p:txBody>
          <a:bodyPr/>
          <a:lstStyle/>
          <a:p>
            <a:pPr>
              <a:defRPr/>
            </a:pPr>
            <a:r>
              <a:rPr lang="ar-JO" b="1" dirty="0">
                <a:solidFill>
                  <a:schemeClr val="tx2"/>
                </a:solidFill>
                <a:effectLst/>
                <a:latin typeface="Arial" panose="020B0604020202020204" pitchFamily="34" charset="0"/>
                <a:ea typeface="ＭＳ Ｐゴシック" charset="0"/>
                <a:cs typeface="Arial" panose="020B0604020202020204" pitchFamily="34" charset="0"/>
              </a:rPr>
              <a:t>جد أساساً كتابياً</a:t>
            </a:r>
            <a:endParaRPr lang="en-US" b="1" dirty="0">
              <a:solidFill>
                <a:schemeClr val="tx2"/>
              </a:solidFill>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2988600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0513"/>
            <a:ext cx="9144000" cy="4027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marL="720000" indent="-720000" algn="r" rtl="1">
              <a:defRPr/>
            </a:pPr>
            <a:r>
              <a:rPr lang="ar-JO" sz="4800" b="1" dirty="0"/>
              <a:t>1. الموضوع: الحياة </a:t>
            </a:r>
            <a:r>
              <a:rPr lang="ar-JO" sz="4800" b="1" dirty="0">
                <a:solidFill>
                  <a:srgbClr val="FFFF00"/>
                </a:solidFill>
              </a:rPr>
              <a:t>عابرة</a:t>
            </a:r>
            <a:br>
              <a:rPr lang="ar-JO" sz="4800" b="1" dirty="0"/>
            </a:br>
            <a:r>
              <a:rPr lang="ar-JO" sz="4800" b="1" dirty="0"/>
              <a:t>(12: 8)</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2801" y="6165304"/>
            <a:ext cx="9141199" cy="692696"/>
          </a:xfrm>
          <a:prstGeom prst="rect">
            <a:avLst/>
          </a:prstGeom>
          <a:solidFill>
            <a:srgbClr val="0D0D0D"/>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الكلمة الرئيسية في سفر الجامعة</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2801" y="2708920"/>
            <a:ext cx="9141199" cy="176566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الكل باطل</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يقول الجامعة</a:t>
            </a:r>
            <a:br>
              <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باطل الأباطيل</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941553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188640"/>
            <a:ext cx="9144000" cy="2520280"/>
          </a:xfrm>
          <a:effectLst>
            <a:outerShdw blurRad="63500" dist="35921" dir="2700000" algn="ctr" rotWithShape="0">
              <a:schemeClr val="tx2">
                <a:alpha val="74998"/>
              </a:schemeClr>
            </a:outerShdw>
          </a:effectLst>
        </p:spPr>
        <p:txBody>
          <a:bodyPr/>
          <a:lstStyle/>
          <a:p>
            <a:pPr marL="806450" indent="-806450" algn="r" rtl="1">
              <a:defRPr/>
            </a:pPr>
            <a:r>
              <a:rPr kumimoji="0" lang="ar-JO" sz="4800" b="1" i="0" u="none" strike="noStrike" kern="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2. السلطة: عش بحسب </a:t>
            </a:r>
            <a:r>
              <a:rPr kumimoji="0" lang="ar-JO" sz="4800" b="1" i="0" u="none" strike="noStrike" kern="0" cap="none" spc="0" normalizeH="0" baseline="0" noProof="0" dirty="0">
                <a:ln>
                  <a:noFill/>
                </a:ln>
                <a:solidFill>
                  <a:srgbClr val="FFFF00"/>
                </a:solidFill>
                <a:effectLst>
                  <a:glow rad="190500">
                    <a:srgbClr val="000000"/>
                  </a:glow>
                </a:effectLst>
                <a:uLnTx/>
                <a:uFillTx/>
                <a:latin typeface="Arial"/>
                <a:ea typeface="ＭＳ Ｐゴシック" pitchFamily="-108" charset="-128"/>
                <a:cs typeface="Arial"/>
              </a:rPr>
              <a:t>كلمات الله</a:t>
            </a:r>
            <a:br>
              <a:rPr kumimoji="0" lang="ar-JO" sz="4800" b="1" i="0" u="none" strike="noStrike" kern="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br>
            <a:r>
              <a:rPr kumimoji="0" lang="ar-JO" sz="4800" b="1" i="0" u="none" strike="noStrike" kern="0" cap="none" spc="0" normalizeH="0" baseline="0" noProof="0" dirty="0">
                <a:ln>
                  <a:noFill/>
                </a:ln>
                <a:solidFill>
                  <a:srgbClr val="FFFFFF"/>
                </a:solidFill>
                <a:effectLst>
                  <a:glow rad="190500">
                    <a:srgbClr val="000000"/>
                  </a:glow>
                </a:effectLst>
                <a:uLnTx/>
                <a:uFillTx/>
                <a:latin typeface="Arial"/>
                <a:ea typeface="ＭＳ Ｐゴシック" pitchFamily="-108" charset="-128"/>
                <a:cs typeface="Arial"/>
              </a:rPr>
              <a:t>(12: 9-12)</a:t>
            </a:r>
            <a:endParaRPr lang="en-US" sz="4800" b="1" dirty="0">
              <a:effectLst>
                <a:glow rad="1905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06667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49016" y="3211916"/>
            <a:ext cx="5494984" cy="3646084"/>
          </a:xfrm>
          <a:prstGeom prst="rect">
            <a:avLst/>
          </a:prstGeom>
        </p:spPr>
      </p:pic>
      <p:sp>
        <p:nvSpPr>
          <p:cNvPr id="900098" name="Rectangle 2"/>
          <p:cNvSpPr>
            <a:spLocks noGrp="1" noChangeArrowheads="1"/>
          </p:cNvSpPr>
          <p:nvPr>
            <p:ph type="ctrTitle"/>
          </p:nvPr>
        </p:nvSpPr>
        <p:spPr>
          <a:xfrm>
            <a:off x="-18526" y="-166165"/>
            <a:ext cx="9144000" cy="3508798"/>
          </a:xfrm>
          <a:effectLst>
            <a:outerShdw blurRad="63500" dist="35921" dir="2700000" algn="ctr" rotWithShape="0">
              <a:schemeClr val="tx2">
                <a:alpha val="74998"/>
              </a:schemeClr>
            </a:outerShdw>
          </a:effectLst>
        </p:spPr>
        <p:txBody>
          <a:bodyPr/>
          <a:lstStyle/>
          <a:p>
            <a:pPr marL="806450" indent="-806450" algn="r" rtl="1">
              <a:defRPr/>
            </a:pPr>
            <a:r>
              <a:rPr lang="ar-JO" sz="4800" b="1" dirty="0">
                <a:effectLst>
                  <a:glow rad="190500">
                    <a:schemeClr val="tx1"/>
                  </a:glow>
                </a:effectLst>
              </a:rPr>
              <a:t>3. الخلاصة: احترم وأطع الله لأن هذا ينطبق على </a:t>
            </a:r>
            <a:r>
              <a:rPr lang="ar-JO" sz="4800" b="1" dirty="0">
                <a:solidFill>
                  <a:srgbClr val="FFFF00"/>
                </a:solidFill>
                <a:effectLst>
                  <a:glow rad="190500">
                    <a:schemeClr val="tx1"/>
                  </a:glow>
                </a:effectLst>
              </a:rPr>
              <a:t>الجميع</a:t>
            </a:r>
            <a:r>
              <a:rPr lang="ar-JO" sz="4800" b="1" dirty="0">
                <a:effectLst>
                  <a:glow rad="190500">
                    <a:schemeClr val="tx1"/>
                  </a:glow>
                </a:effectLst>
              </a:rPr>
              <a:t> (12: 13-14)</a:t>
            </a:r>
            <a:endParaRPr lang="en-US" sz="4800" b="1" dirty="0">
              <a:effectLst>
                <a:glow rad="1905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06667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6037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فلنسمع ختام الأمر كله: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اتق الله واحفظ وصاياه</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13أ-ب)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9748992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79400"/>
            <a:ext cx="9144000" cy="627757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اتقِ الله؟ لا</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95150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اتقِ الله؟ نعم</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0" y="0"/>
            <a:ext cx="9144000" cy="3992880"/>
          </a:xfrm>
          <a:prstGeom prst="rect">
            <a:avLst/>
          </a:prstGeom>
        </p:spPr>
      </p:pic>
    </p:spTree>
    <p:extLst>
      <p:ext uri="{BB962C8B-B14F-4D97-AF65-F5344CB8AC3E}">
        <p14:creationId xmlns:p14="http://schemas.microsoft.com/office/powerpoint/2010/main" val="2126471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6037349"/>
            <a:ext cx="9144000" cy="703176"/>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كلمات جون ويسلي الأخيرة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4156549" y="-1"/>
            <a:ext cx="4997757" cy="60373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الأفضل من كل شيء هو أن الله معنا</a:t>
            </a:r>
          </a:p>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وداعاً ... وداعاً</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pic>
        <p:nvPicPr>
          <p:cNvPr id="2" name="Picture 1"/>
          <p:cNvPicPr>
            <a:picLocks noChangeAspect="1"/>
          </p:cNvPicPr>
          <p:nvPr/>
        </p:nvPicPr>
        <p:blipFill>
          <a:blip r:embed="rId3"/>
          <a:stretch>
            <a:fillRect/>
          </a:stretch>
        </p:blipFill>
        <p:spPr>
          <a:xfrm>
            <a:off x="12700" y="0"/>
            <a:ext cx="4193334" cy="5965412"/>
          </a:xfrm>
          <a:prstGeom prst="rect">
            <a:avLst/>
          </a:prstGeom>
        </p:spPr>
      </p:pic>
    </p:spTree>
    <p:extLst>
      <p:ext uri="{BB962C8B-B14F-4D97-AF65-F5344CB8AC3E}">
        <p14:creationId xmlns:p14="http://schemas.microsoft.com/office/powerpoint/2010/main" val="16940426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286" y="0"/>
            <a:ext cx="9251814" cy="5773132"/>
          </a:xfrm>
          <a:prstGeom prst="rect">
            <a:avLst/>
          </a:prstGeom>
        </p:spPr>
      </p:pic>
      <p:sp>
        <p:nvSpPr>
          <p:cNvPr id="900098" name="Rectangle 2"/>
          <p:cNvSpPr>
            <a:spLocks noGrp="1" noChangeArrowheads="1"/>
          </p:cNvSpPr>
          <p:nvPr>
            <p:ph type="ctrTitle"/>
          </p:nvPr>
        </p:nvSpPr>
        <p:spPr>
          <a:xfrm>
            <a:off x="0" y="5273524"/>
            <a:ext cx="9144000" cy="1584476"/>
          </a:xfrm>
          <a:solidFill>
            <a:schemeClr val="tx1"/>
          </a:solidFill>
          <a:effectLst>
            <a:outerShdw blurRad="63500" dist="35921" dir="2700000" algn="ctr" rotWithShape="0">
              <a:schemeClr val="tx2">
                <a:alpha val="74998"/>
              </a:schemeClr>
            </a:outerShdw>
          </a:effectLst>
        </p:spPr>
        <p:txBody>
          <a:bodyPr anchor="ct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فاذكر خالقك في أيام شبابك</a:t>
            </a:r>
            <a:b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(12: 1)</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58830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7033846"/>
          </a:xfrm>
          <a:prstGeom prst="rect">
            <a:avLst/>
          </a:prstGeom>
        </p:spPr>
      </p:pic>
      <p:sp>
        <p:nvSpPr>
          <p:cNvPr id="900098" name="Rectangle 2"/>
          <p:cNvSpPr>
            <a:spLocks noGrp="1" noChangeArrowheads="1"/>
          </p:cNvSpPr>
          <p:nvPr>
            <p:ph type="ctrTitle"/>
          </p:nvPr>
        </p:nvSpPr>
        <p:spPr>
          <a:xfrm>
            <a:off x="0" y="5273524"/>
            <a:ext cx="9144000" cy="1760322"/>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استمتع بالحياة لكن أكرم الله</a:t>
            </a:r>
            <a:b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(11: 7-12: 7)</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47487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60266" y="136429"/>
            <a:ext cx="8583733" cy="1369808"/>
          </a:xfrm>
          <a:effectLst/>
        </p:spPr>
        <p:txBody>
          <a:bodyPr/>
          <a:lstStyle/>
          <a:p>
            <a:pPr>
              <a:defRPr/>
            </a:pPr>
            <a:r>
              <a:rPr lang="ar-JO" b="1" dirty="0">
                <a:solidFill>
                  <a:srgbClr val="000000"/>
                </a:solidFill>
                <a:latin typeface="Arial" panose="020B0604020202020204" pitchFamily="34" charset="0"/>
                <a:ea typeface="ＭＳ Ｐゴシック" charset="0"/>
                <a:cs typeface="Arial" panose="020B0604020202020204" pitchFamily="34" charset="0"/>
              </a:rPr>
              <a:t>طريقة الإستمتاع بالشباب</a:t>
            </a:r>
            <a:br>
              <a:rPr lang="en-US" b="1" dirty="0">
                <a:solidFill>
                  <a:srgbClr val="000000"/>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هي في </a:t>
            </a:r>
            <a:r>
              <a:rPr lang="ar-JO" sz="5400" b="1" dirty="0">
                <a:solidFill>
                  <a:srgbClr val="660066"/>
                </a:solidFill>
                <a:latin typeface="Arial" panose="020B0604020202020204" pitchFamily="34" charset="0"/>
                <a:ea typeface="ＭＳ Ｐゴシック" charset="0"/>
                <a:cs typeface="Arial" panose="020B0604020202020204" pitchFamily="34" charset="0"/>
              </a:rPr>
              <a:t>إكرام الله</a:t>
            </a:r>
            <a:r>
              <a:rPr lang="en-US" b="1" dirty="0">
                <a:solidFill>
                  <a:srgbClr val="000000"/>
                </a:solidFill>
                <a:latin typeface="Arial" panose="020B0604020202020204" pitchFamily="34" charset="0"/>
                <a:ea typeface="ＭＳ Ｐゴシック" charset="0"/>
                <a:cs typeface="Arial" panose="020B0604020202020204" pitchFamily="34" charset="0"/>
              </a:rPr>
              <a:t> </a:t>
            </a:r>
            <a:endParaRPr lang="en-US" b="1" dirty="0">
              <a:solidFill>
                <a:srgbClr val="000000"/>
              </a:solidFill>
              <a:effectLst/>
              <a:latin typeface="Arial" panose="020B0604020202020204" pitchFamily="34" charset="0"/>
              <a:ea typeface="ＭＳ Ｐゴシック" charset="0"/>
              <a:cs typeface="Arial" panose="020B0604020202020204" pitchFamily="34" charset="0"/>
            </a:endParaRPr>
          </a:p>
        </p:txBody>
      </p:sp>
      <p:sp>
        <p:nvSpPr>
          <p:cNvPr id="100357" name="TextBox 2"/>
          <p:cNvSpPr txBox="1">
            <a:spLocks noChangeArrowheads="1"/>
          </p:cNvSpPr>
          <p:nvPr/>
        </p:nvSpPr>
        <p:spPr bwMode="auto">
          <a:xfrm rot="16200000">
            <a:off x="-2029031" y="2806167"/>
            <a:ext cx="5769429"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ar-JO" sz="6000" b="1" dirty="0">
                <a:solidFill>
                  <a:srgbClr val="000000"/>
                </a:solidFill>
                <a:latin typeface="Arial"/>
                <a:cs typeface="Arial"/>
              </a:rPr>
              <a:t>الفكرة الرئيسية في</a:t>
            </a:r>
          </a:p>
          <a:p>
            <a:pPr algn="ctr" defTabSz="914400" eaLnBrk="0" fontAlgn="base" hangingPunct="0">
              <a:spcBef>
                <a:spcPct val="0"/>
              </a:spcBef>
              <a:spcAft>
                <a:spcPct val="0"/>
              </a:spcAft>
            </a:pPr>
            <a:r>
              <a:rPr lang="en-US" sz="6000" b="1" dirty="0">
                <a:solidFill>
                  <a:srgbClr val="000000"/>
                </a:solidFill>
                <a:latin typeface="Arial"/>
                <a:cs typeface="Arial"/>
              </a:rPr>
              <a:t>(</a:t>
            </a:r>
            <a:r>
              <a:rPr lang="ar-JO" sz="6000" b="1" dirty="0">
                <a:solidFill>
                  <a:srgbClr val="000000"/>
                </a:solidFill>
                <a:latin typeface="Arial"/>
                <a:cs typeface="Arial"/>
              </a:rPr>
              <a:t>11: 7-12: 7</a:t>
            </a:r>
            <a:r>
              <a:rPr lang="en-US" sz="6000" b="1" dirty="0">
                <a:solidFill>
                  <a:srgbClr val="000000"/>
                </a:solidFill>
                <a:latin typeface="Arial"/>
                <a:cs typeface="Arial"/>
              </a:rPr>
              <a:t>)</a:t>
            </a:r>
          </a:p>
        </p:txBody>
      </p:sp>
      <p:pic>
        <p:nvPicPr>
          <p:cNvPr id="2" name="Picture 1"/>
          <p:cNvPicPr>
            <a:picLocks noChangeAspect="1"/>
          </p:cNvPicPr>
          <p:nvPr/>
        </p:nvPicPr>
        <p:blipFill>
          <a:blip r:embed="rId3"/>
          <a:stretch>
            <a:fillRect/>
          </a:stretch>
        </p:blipFill>
        <p:spPr>
          <a:xfrm>
            <a:off x="1893870" y="1680654"/>
            <a:ext cx="7109857" cy="5047998"/>
          </a:xfrm>
          <a:prstGeom prst="rect">
            <a:avLst/>
          </a:prstGeom>
        </p:spPr>
      </p:pic>
    </p:spTree>
    <p:extLst>
      <p:ext uri="{BB962C8B-B14F-4D97-AF65-F5344CB8AC3E}">
        <p14:creationId xmlns:p14="http://schemas.microsoft.com/office/powerpoint/2010/main" val="334124763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6037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232247"/>
          </a:xfrm>
          <a:effectLst>
            <a:outerShdw blurRad="63500" dist="35921" dir="2700000" algn="ctr" rotWithShape="0">
              <a:schemeClr val="tx2">
                <a:alpha val="74998"/>
              </a:schemeClr>
            </a:outerShdw>
          </a:effectLst>
        </p:spPr>
        <p:txBody>
          <a:bodyPr anchor="t"/>
          <a:lstStyle/>
          <a:p>
            <a:pPr>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فلنسمع ختام الأمر كله: </a:t>
            </a:r>
            <a:b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اتق الله واحفظ وصاياه</a:t>
            </a:r>
            <a:b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br>
            <a:r>
              <a:rPr kumimoji="0" lang="ar-JO" sz="36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(12: 13أ-ب)</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82831" y="4132505"/>
            <a:ext cx="9144000" cy="22322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6600" b="1" dirty="0">
                <a:effectLst>
                  <a:glow rad="127000">
                    <a:schemeClr val="tx1"/>
                  </a:glow>
                </a:effectLst>
                <a:latin typeface="Arial" panose="020B0604020202020204" pitchFamily="34" charset="0"/>
                <a:ea typeface="ＭＳ Ｐゴシック" charset="0"/>
                <a:cs typeface="Arial" panose="020B0604020202020204" pitchFamily="34" charset="0"/>
              </a:rPr>
              <a:t>لكن لماذا؟</a:t>
            </a:r>
            <a:endParaRPr lang="en-US" sz="6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262039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360370"/>
            <a:ext cx="9144000" cy="47777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588"/>
            <a:ext cx="9144000"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فلنسمع ختام الأمر كله: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اتق الله واحفظ وصاياه، </a:t>
            </a:r>
            <a:b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لأن هذا هو الإنسان كله.</a:t>
            </a:r>
            <a:br>
              <a:rPr lang="ar-JO" sz="36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b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(12: 13)</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0980464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19803" y="6541989"/>
            <a:ext cx="9144000" cy="1157073"/>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العبادة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53544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811525" y="323948"/>
            <a:ext cx="5281018" cy="5370831"/>
          </a:xfrm>
          <a:prstGeom prst="rect">
            <a:avLst/>
          </a:prstGeom>
        </p:spPr>
      </p:pic>
      <p:sp>
        <p:nvSpPr>
          <p:cNvPr id="900098" name="Rectangle 2"/>
          <p:cNvSpPr>
            <a:spLocks noGrp="1" noChangeArrowheads="1"/>
          </p:cNvSpPr>
          <p:nvPr>
            <p:ph type="ctrTitle"/>
          </p:nvPr>
        </p:nvSpPr>
        <p:spPr>
          <a:xfrm>
            <a:off x="0" y="5415439"/>
            <a:ext cx="9144000" cy="1325086"/>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رعب</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5823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1476" y="60610"/>
            <a:ext cx="9036496" cy="2232247"/>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لأن الله يحضر كل عمل إلى الدينونة، على كل خفي، إن كان خيراً أو شراً (12: 14)</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1644" t="3203"/>
          <a:stretch/>
        </p:blipFill>
        <p:spPr>
          <a:xfrm>
            <a:off x="634967" y="2278219"/>
            <a:ext cx="7862396" cy="4072502"/>
          </a:xfrm>
          <a:prstGeom prst="rect">
            <a:avLst/>
          </a:prstGeom>
        </p:spPr>
      </p:pic>
    </p:spTree>
    <p:extLst>
      <p:ext uri="{BB962C8B-B14F-4D97-AF65-F5344CB8AC3E}">
        <p14:creationId xmlns:p14="http://schemas.microsoft.com/office/powerpoint/2010/main" val="3546754961"/>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Maleficent</a:t>
            </a:r>
          </a:p>
        </p:txBody>
      </p:sp>
      <p:pic>
        <p:nvPicPr>
          <p:cNvPr id="3" name="Picture 2" descr="Screen Shot 2014-11-05 at 9.54.3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410" y="0"/>
            <a:ext cx="8641976" cy="6858000"/>
          </a:xfrm>
          <a:prstGeom prst="rect">
            <a:avLst/>
          </a:prstGeom>
        </p:spPr>
      </p:pic>
    </p:spTree>
    <p:extLst>
      <p:ext uri="{BB962C8B-B14F-4D97-AF65-F5344CB8AC3E}">
        <p14:creationId xmlns:p14="http://schemas.microsoft.com/office/powerpoint/2010/main" val="1893972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شريرة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descr="Screen Shot 2014-11-05 at 9.55.21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100210"/>
            <a:ext cx="9144000" cy="1968894"/>
          </a:xfrm>
          <a:prstGeom prst="rect">
            <a:avLst/>
          </a:prstGeom>
        </p:spPr>
      </p:pic>
    </p:spTree>
    <p:extLst>
      <p:ext uri="{BB962C8B-B14F-4D97-AF65-F5344CB8AC3E}">
        <p14:creationId xmlns:p14="http://schemas.microsoft.com/office/powerpoint/2010/main" val="533435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171154"/>
            <a:ext cx="3579252" cy="2569372"/>
          </a:xfrm>
          <a:effectLst>
            <a:outerShdw blurRad="63500" dist="35921" dir="2700000" algn="ctr" rotWithShape="0">
              <a:schemeClr val="tx2">
                <a:alpha val="74998"/>
              </a:schemeClr>
            </a:outerShdw>
          </a:effectLst>
        </p:spPr>
        <p:txBody>
          <a:body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كلمات         أدونيرام جودسون الأخيرة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3777182" y="1"/>
            <a:ext cx="536681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أنا لا أتعب من عملي، ولا أتعب من العالم، ومع ذلك عندما يدعوني المسيح إلى المنزل، سأذهب بسعادة صبي يهرب من المدرسة.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51432" y="643333"/>
            <a:ext cx="3527820" cy="3527820"/>
          </a:xfrm>
          <a:prstGeom prst="rect">
            <a:avLst/>
          </a:prstGeom>
        </p:spPr>
      </p:pic>
    </p:spTree>
    <p:extLst>
      <p:ext uri="{BB962C8B-B14F-4D97-AF65-F5344CB8AC3E}">
        <p14:creationId xmlns:p14="http://schemas.microsoft.com/office/powerpoint/2010/main" val="8399196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شريرة</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descr="Screen Shot 2014-11-05 at 9.55.45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04763"/>
            <a:ext cx="9144000" cy="2229879"/>
          </a:xfrm>
          <a:prstGeom prst="rect">
            <a:avLst/>
          </a:prstGeom>
        </p:spPr>
      </p:pic>
    </p:spTree>
    <p:extLst>
      <p:ext uri="{BB962C8B-B14F-4D97-AF65-F5344CB8AC3E}">
        <p14:creationId xmlns:p14="http://schemas.microsoft.com/office/powerpoint/2010/main" val="533435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Maleficent</a:t>
            </a:r>
          </a:p>
        </p:txBody>
      </p:sp>
      <p:pic>
        <p:nvPicPr>
          <p:cNvPr id="3" name="Picture 2" descr="Screen Shot 2014-11-05 at 9.56.12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1445"/>
            <a:ext cx="9144000" cy="6562679"/>
          </a:xfrm>
          <a:prstGeom prst="rect">
            <a:avLst/>
          </a:prstGeom>
        </p:spPr>
      </p:pic>
    </p:spTree>
    <p:extLst>
      <p:ext uri="{BB962C8B-B14F-4D97-AF65-F5344CB8AC3E}">
        <p14:creationId xmlns:p14="http://schemas.microsoft.com/office/powerpoint/2010/main" val="21365291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Maleficent</a:t>
            </a:r>
          </a:p>
        </p:txBody>
      </p:sp>
      <p:pic>
        <p:nvPicPr>
          <p:cNvPr id="2" name="Picture 1" descr="Screen Shot 2014-11-05 at 9.53.58 a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940" y="0"/>
            <a:ext cx="8713694" cy="6858000"/>
          </a:xfrm>
          <a:prstGeom prst="rect">
            <a:avLst/>
          </a:prstGeom>
        </p:spPr>
      </p:pic>
    </p:spTree>
    <p:extLst>
      <p:ext uri="{BB962C8B-B14F-4D97-AF65-F5344CB8AC3E}">
        <p14:creationId xmlns:p14="http://schemas.microsoft.com/office/powerpoint/2010/main" val="6614057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كيف تتقرب إلى الله؟</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 y="0"/>
            <a:ext cx="9140395" cy="4052242"/>
          </a:xfrm>
          <a:prstGeom prst="rect">
            <a:avLst/>
          </a:prstGeom>
        </p:spPr>
      </p:pic>
    </p:spTree>
    <p:extLst>
      <p:ext uri="{BB962C8B-B14F-4D97-AF65-F5344CB8AC3E}">
        <p14:creationId xmlns:p14="http://schemas.microsoft.com/office/powerpoint/2010/main" val="11359561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582112" y="4235228"/>
            <a:ext cx="8131920" cy="2232247"/>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إذاً ماذا يقول لنا أحكم وأغنى وأنجح رجل في التاريخ البشري في كلماته الأخيرة؟</a:t>
            </a:r>
            <a:r>
              <a:rPr lang="en-US" sz="4000" b="1" dirty="0">
                <a:effectLst>
                  <a:glow rad="127000">
                    <a:schemeClr val="tx1"/>
                  </a:glow>
                </a:effectLst>
                <a:latin typeface="Arial" panose="020B0604020202020204" pitchFamily="34" charset="0"/>
                <a:ea typeface="ＭＳ Ｐゴシック" charset="0"/>
                <a:cs typeface="Arial" panose="020B0604020202020204" pitchFamily="34" charset="0"/>
              </a:rPr>
              <a:t> </a:t>
            </a:r>
          </a:p>
        </p:txBody>
      </p:sp>
    </p:spTree>
    <p:extLst>
      <p:ext uri="{BB962C8B-B14F-4D97-AF65-F5344CB8AC3E}">
        <p14:creationId xmlns:p14="http://schemas.microsoft.com/office/powerpoint/2010/main" val="204947307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3"/>
            <a:ext cx="9036496" cy="929108"/>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فكرة سليمان الرئيسية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0" y="762000"/>
            <a:ext cx="9144000" cy="6096000"/>
          </a:xfrm>
          <a:prstGeom prst="rect">
            <a:avLst/>
          </a:prstGeom>
        </p:spPr>
      </p:pic>
      <p:sp>
        <p:nvSpPr>
          <p:cNvPr id="5" name="Rectangle 2"/>
          <p:cNvSpPr txBox="1">
            <a:spLocks noChangeArrowheads="1"/>
          </p:cNvSpPr>
          <p:nvPr/>
        </p:nvSpPr>
        <p:spPr bwMode="auto">
          <a:xfrm>
            <a:off x="107504" y="2245460"/>
            <a:ext cx="9036496" cy="232965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احترم</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و</a:t>
            </a:r>
            <a:r>
              <a:rPr lang="ar-JO" sz="4800" b="1" dirty="0">
                <a:solidFill>
                  <a:srgbClr val="FFFF00"/>
                </a:solidFill>
                <a:effectLst>
                  <a:glow rad="127000">
                    <a:schemeClr val="tx1"/>
                  </a:glow>
                </a:effectLst>
                <a:latin typeface="Arial" panose="020B0604020202020204" pitchFamily="34" charset="0"/>
                <a:ea typeface="ＭＳ Ｐゴシック" charset="0"/>
                <a:cs typeface="Arial" panose="020B0604020202020204" pitchFamily="34" charset="0"/>
              </a:rPr>
              <a:t>أطع</a:t>
            </a: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 الله</a:t>
            </a:r>
          </a:p>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حتى تختم بشكل جيد</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9473911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181596" y="116632"/>
            <a:ext cx="2962404" cy="2628435"/>
          </a:xfrm>
          <a:effectLst>
            <a:outerShdw blurRad="63500" dist="35921" dir="2700000" algn="ctr" rotWithShape="0">
              <a:schemeClr val="tx2">
                <a:alpha val="74998"/>
              </a:schemeClr>
            </a:outerShdw>
          </a:effectLst>
        </p:spPr>
        <p:txBody>
          <a:bodyPr anchor="t"/>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نصيحة   عالمية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rot="20938878">
            <a:off x="-8927" y="124679"/>
            <a:ext cx="6617596" cy="6617596"/>
          </a:xfrm>
          <a:prstGeom prst="rect">
            <a:avLst/>
          </a:prstGeom>
        </p:spPr>
      </p:pic>
      <p:sp>
        <p:nvSpPr>
          <p:cNvPr id="3" name="Rectangle 2">
            <a:extLst>
              <a:ext uri="{FF2B5EF4-FFF2-40B4-BE49-F238E27FC236}">
                <a16:creationId xmlns:a16="http://schemas.microsoft.com/office/drawing/2014/main" id="{34A89614-4D55-FE71-D243-4726F05F036C}"/>
              </a:ext>
            </a:extLst>
          </p:cNvPr>
          <p:cNvSpPr txBox="1">
            <a:spLocks noChangeArrowheads="1"/>
          </p:cNvSpPr>
          <p:nvPr/>
        </p:nvSpPr>
        <p:spPr bwMode="auto">
          <a:xfrm rot="20935491">
            <a:off x="210496" y="353893"/>
            <a:ext cx="6157607" cy="6226413"/>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احترم نفسك </a:t>
            </a:r>
          </a:p>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بما يكفي </a:t>
            </a:r>
          </a:p>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للإبتعاد عن </a:t>
            </a:r>
          </a:p>
          <a:p>
            <a:pPr defTabSz="914400">
              <a:defRPr/>
            </a:pPr>
            <a:r>
              <a:rPr lang="ar-JO" sz="6000" b="1" kern="0" dirty="0">
                <a:effectLst>
                  <a:glow rad="127000">
                    <a:schemeClr val="tx1"/>
                  </a:glow>
                </a:effectLst>
                <a:latin typeface="Arial" panose="020B0604020202020204" pitchFamily="34" charset="0"/>
                <a:ea typeface="ＭＳ Ｐゴシック" charset="0"/>
                <a:cs typeface="Arial" panose="020B0604020202020204" pitchFamily="34" charset="0"/>
              </a:rPr>
              <a:t>أي شيء </a:t>
            </a:r>
          </a:p>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لم يعد يخدمك </a:t>
            </a:r>
          </a:p>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أو ينميك </a:t>
            </a:r>
          </a:p>
          <a:p>
            <a:pPr defTabSz="914400">
              <a:defRPr/>
            </a:pPr>
            <a:r>
              <a:rPr lang="ar-JO" sz="4800" b="1" kern="0" dirty="0">
                <a:effectLst>
                  <a:glow rad="127000">
                    <a:schemeClr val="tx1"/>
                  </a:glow>
                </a:effectLst>
                <a:latin typeface="Arial" panose="020B0604020202020204" pitchFamily="34" charset="0"/>
                <a:ea typeface="ＭＳ Ｐゴシック" charset="0"/>
                <a:cs typeface="Arial" panose="020B0604020202020204" pitchFamily="34" charset="0"/>
              </a:rPr>
              <a:t>أو يجعلك </a:t>
            </a:r>
          </a:p>
          <a:p>
            <a:pPr defTabSz="914400">
              <a:defRPr/>
            </a:pPr>
            <a:r>
              <a:rPr lang="ar-JO" sz="6000" b="1" kern="0" dirty="0">
                <a:effectLst>
                  <a:glow rad="127000">
                    <a:schemeClr val="tx1"/>
                  </a:glow>
                </a:effectLst>
                <a:latin typeface="Arial" panose="020B0604020202020204" pitchFamily="34" charset="0"/>
                <a:ea typeface="ＭＳ Ｐゴシック" charset="0"/>
                <a:cs typeface="Arial" panose="020B0604020202020204" pitchFamily="34" charset="0"/>
              </a:rPr>
              <a:t>سعيداً</a:t>
            </a:r>
            <a:endParaRPr lang="en-US" sz="6000" b="1" kern="0"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223571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6000"/>
          </a:xfrm>
          <a:prstGeom prst="rect">
            <a:avLst/>
          </a:prstGeom>
        </p:spPr>
      </p:pic>
      <p:sp>
        <p:nvSpPr>
          <p:cNvPr id="900098" name="Rectangle 2"/>
          <p:cNvSpPr>
            <a:spLocks noGrp="1" noChangeArrowheads="1"/>
          </p:cNvSpPr>
          <p:nvPr>
            <p:ph type="ctrTitle"/>
          </p:nvPr>
        </p:nvSpPr>
        <p:spPr>
          <a:xfrm>
            <a:off x="4482124" y="1419220"/>
            <a:ext cx="4661876" cy="5321306"/>
          </a:xfrm>
          <a:effectLst>
            <a:outerShdw blurRad="63500" dist="35921" dir="2700000" algn="ctr" rotWithShape="0">
              <a:schemeClr val="tx2">
                <a:alpha val="74998"/>
              </a:schemeClr>
            </a:outerShdw>
          </a:effectLst>
        </p:spPr>
        <p:txBody>
          <a:bodyPr/>
          <a:lstStyle/>
          <a:p>
            <a:pPr>
              <a:defRPr/>
            </a:pPr>
            <a:r>
              <a:rPr lang="ar-JO" sz="6000" b="1" dirty="0">
                <a:effectLst>
                  <a:glow rad="127000">
                    <a:schemeClr val="tx1"/>
                  </a:glow>
                </a:effectLst>
                <a:latin typeface="Arial" panose="020B0604020202020204" pitchFamily="34" charset="0"/>
                <a:ea typeface="ＭＳ Ｐゴシック" charset="0"/>
                <a:cs typeface="Arial" panose="020B0604020202020204" pitchFamily="34" charset="0"/>
              </a:rPr>
              <a:t>هل أنت       جائع؟</a:t>
            </a:r>
            <a:endParaRPr lang="en-US" sz="6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9130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07504" y="116633"/>
            <a:ext cx="9036496" cy="1564022"/>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كيف يمكنك التمييز بين طالب السنة الأولى وطالب السنة الرابعة في كلية اللاهوت؟</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41070" y="1783197"/>
            <a:ext cx="3422169" cy="798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السنة الأولى</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107504" y="2369749"/>
            <a:ext cx="3289300" cy="2463800"/>
          </a:xfrm>
          <a:prstGeom prst="rect">
            <a:avLst/>
          </a:prstGeom>
        </p:spPr>
      </p:pic>
      <p:sp>
        <p:nvSpPr>
          <p:cNvPr id="6" name="Rectangle 2"/>
          <p:cNvSpPr txBox="1">
            <a:spLocks noChangeArrowheads="1"/>
          </p:cNvSpPr>
          <p:nvPr/>
        </p:nvSpPr>
        <p:spPr bwMode="auto">
          <a:xfrm>
            <a:off x="5338924" y="1783197"/>
            <a:ext cx="3422169" cy="79839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طالب السنة الرابعة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5405358" y="2369749"/>
            <a:ext cx="3289300" cy="2463800"/>
          </a:xfrm>
          <a:prstGeom prst="rect">
            <a:avLst/>
          </a:prstGeom>
        </p:spPr>
      </p:pic>
      <p:sp>
        <p:nvSpPr>
          <p:cNvPr id="8" name="Rectangle 2"/>
          <p:cNvSpPr txBox="1">
            <a:spLocks noChangeArrowheads="1"/>
          </p:cNvSpPr>
          <p:nvPr/>
        </p:nvSpPr>
        <p:spPr bwMode="auto">
          <a:xfrm>
            <a:off x="3664711" y="1924785"/>
            <a:ext cx="1365453" cy="2376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16600" b="1" dirty="0">
                <a:effectLst>
                  <a:glow rad="127000">
                    <a:schemeClr val="tx1"/>
                  </a:glow>
                </a:effectLst>
                <a:latin typeface="Arial" panose="020B0604020202020204" pitchFamily="34" charset="0"/>
                <a:ea typeface="ＭＳ Ｐゴシック" charset="0"/>
                <a:cs typeface="Arial" panose="020B0604020202020204" pitchFamily="34" charset="0"/>
              </a:rPr>
              <a:t>?</a:t>
            </a:r>
          </a:p>
        </p:txBody>
      </p:sp>
      <p:sp>
        <p:nvSpPr>
          <p:cNvPr id="9" name="Rectangle 2"/>
          <p:cNvSpPr txBox="1">
            <a:spLocks noChangeArrowheads="1"/>
          </p:cNvSpPr>
          <p:nvPr/>
        </p:nvSpPr>
        <p:spPr bwMode="auto">
          <a:xfrm>
            <a:off x="41070" y="4981752"/>
            <a:ext cx="3785271" cy="14209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تعصب كامل             لا معرفة</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5036408" y="4981752"/>
            <a:ext cx="3941537" cy="14209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600" b="1" dirty="0">
                <a:effectLst>
                  <a:glow rad="127000">
                    <a:schemeClr val="tx1"/>
                  </a:glow>
                </a:effectLst>
                <a:latin typeface="Arial" panose="020B0604020202020204" pitchFamily="34" charset="0"/>
                <a:ea typeface="ＭＳ Ｐゴシック" charset="0"/>
                <a:cs typeface="Arial" panose="020B0604020202020204" pitchFamily="34" charset="0"/>
              </a:rPr>
              <a:t>معرفة كاملة               لا تعصب</a:t>
            </a:r>
            <a:endParaRPr lang="en-US" sz="36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0901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49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9" grpId="0"/>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7504" y="116632"/>
            <a:ext cx="9036496" cy="1153195"/>
          </a:xfrm>
          <a:effectLst>
            <a:outerShdw blurRad="63500" dist="35921" dir="2700000" algn="ctr" rotWithShape="0">
              <a:schemeClr val="tx2">
                <a:alpha val="74998"/>
              </a:schemeClr>
            </a:outerShdw>
          </a:effectLst>
        </p:spPr>
        <p:txBody>
          <a:bodyPr anchor="t"/>
          <a:lstStyle/>
          <a:p>
            <a:pPr>
              <a:defRPr/>
            </a:pPr>
            <a:r>
              <a:rPr lang="ar-JO" sz="5400" b="1" dirty="0">
                <a:effectLst>
                  <a:glow rad="127000">
                    <a:schemeClr val="tx1"/>
                  </a:glow>
                </a:effectLst>
                <a:latin typeface="Arial" panose="020B0604020202020204" pitchFamily="34" charset="0"/>
                <a:ea typeface="ＭＳ Ｐゴシック" charset="0"/>
                <a:cs typeface="Arial" panose="020B0604020202020204" pitchFamily="34" charset="0"/>
              </a:rPr>
              <a:t>سعيك؟</a:t>
            </a:r>
            <a:endParaRPr lang="en-US" sz="54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8966822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664" y="676315"/>
            <a:ext cx="9137336" cy="5496679"/>
          </a:xfrm>
          <a:prstGeom prst="rect">
            <a:avLst/>
          </a:prstGeom>
        </p:spPr>
      </p:pic>
      <p:sp>
        <p:nvSpPr>
          <p:cNvPr id="900098" name="Rectangle 2"/>
          <p:cNvSpPr>
            <a:spLocks noGrp="1" noChangeArrowheads="1"/>
          </p:cNvSpPr>
          <p:nvPr>
            <p:ph type="ctrTitle"/>
          </p:nvPr>
        </p:nvSpPr>
        <p:spPr>
          <a:xfrm>
            <a:off x="-70164" y="2527301"/>
            <a:ext cx="9327180" cy="1320800"/>
          </a:xfrm>
          <a:solidFill>
            <a:schemeClr val="tx1"/>
          </a:solidFill>
          <a:effectLst>
            <a:outerShdw blurRad="63500" dist="35921" dir="2700000" algn="ctr" rotWithShape="0">
              <a:schemeClr val="tx2">
                <a:alpha val="74998"/>
              </a:schemeClr>
            </a:outerShdw>
          </a:effectLst>
        </p:spPr>
        <p:txBody>
          <a:bodyPr/>
          <a:lstStyle/>
          <a:p>
            <a:pPr>
              <a:defRPr/>
            </a:pPr>
            <a:r>
              <a:rPr lang="ar-JO" sz="8000" b="1" dirty="0">
                <a:effectLst>
                  <a:glow rad="127000">
                    <a:schemeClr val="tx1"/>
                  </a:glow>
                </a:effectLst>
                <a:latin typeface="Arial" panose="020B0604020202020204" pitchFamily="34" charset="0"/>
                <a:ea typeface="ＭＳ Ｐゴシック" charset="0"/>
                <a:cs typeface="Arial" panose="020B0604020202020204" pitchFamily="34" charset="0"/>
              </a:rPr>
              <a:t>الكلمة الأخيرة</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33787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07504" y="-1209217"/>
            <a:ext cx="9036496" cy="120921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Bible Reading Plans</a:t>
            </a:r>
          </a:p>
        </p:txBody>
      </p:sp>
      <p:pic>
        <p:nvPicPr>
          <p:cNvPr id="2" name="Picture 1"/>
          <p:cNvPicPr>
            <a:picLocks noChangeAspect="1"/>
          </p:cNvPicPr>
          <p:nvPr/>
        </p:nvPicPr>
        <p:blipFill>
          <a:blip r:embed="rId3"/>
          <a:stretch>
            <a:fillRect/>
          </a:stretch>
        </p:blipFill>
        <p:spPr>
          <a:xfrm>
            <a:off x="0" y="0"/>
            <a:ext cx="9144000" cy="33337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5" name="Rectangle 2"/>
          <p:cNvSpPr txBox="1">
            <a:spLocks noChangeArrowheads="1"/>
          </p:cNvSpPr>
          <p:nvPr/>
        </p:nvSpPr>
        <p:spPr bwMode="auto">
          <a:xfrm>
            <a:off x="0" y="3576511"/>
            <a:ext cx="9144000" cy="289096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dirty="0">
                <a:effectLst>
                  <a:glow rad="127000">
                    <a:schemeClr val="tx1"/>
                  </a:glow>
                </a:effectLst>
                <a:latin typeface="Arial" panose="020B0604020202020204" pitchFamily="34" charset="0"/>
                <a:ea typeface="ＭＳ Ｐゴシック" charset="0"/>
                <a:cs typeface="Arial" panose="020B0604020202020204" pitchFamily="34" charset="0"/>
              </a:rPr>
              <a:t>5 دقائق/يوم = 288/1 جزء من اليوم </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a:p>
            <a:pPr>
              <a:defRPr/>
            </a:pPr>
            <a:r>
              <a:rPr lang="en-US" sz="4800" b="1" dirty="0">
                <a:effectLst>
                  <a:glow rad="127000">
                    <a:schemeClr val="tx1"/>
                  </a:glow>
                </a:effectLst>
                <a:latin typeface="Arial" panose="020B0604020202020204" pitchFamily="34" charset="0"/>
                <a:ea typeface="ＭＳ Ｐゴシック" charset="0"/>
                <a:cs typeface="Arial" panose="020B0604020202020204" pitchFamily="34" charset="0"/>
              </a:rPr>
              <a:t>bible-reading.com</a:t>
            </a:r>
          </a:p>
        </p:txBody>
      </p:sp>
    </p:spTree>
    <p:extLst>
      <p:ext uri="{BB962C8B-B14F-4D97-AF65-F5344CB8AC3E}">
        <p14:creationId xmlns:p14="http://schemas.microsoft.com/office/powerpoint/2010/main" val="1543006053"/>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4263899271"/>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rtl="1" eaLnBrk="1" hangingPunct="1">
              <a:defRPr/>
            </a:pPr>
            <a:r>
              <a:rPr lang="ar-JO" sz="2800" b="1" dirty="0">
                <a:solidFill>
                  <a:srgbClr val="FFFFFF"/>
                </a:solidFill>
                <a:latin typeface="Arial" charset="0"/>
                <a:ea typeface="ＭＳ Ｐゴシック" charset="0"/>
              </a:rPr>
              <a:t>على رابط وعظ العهد القديم </a:t>
            </a:r>
            <a:r>
              <a:rPr lang="en-US" sz="2800" b="1" dirty="0">
                <a:solidFill>
                  <a:srgbClr val="FFFFFF"/>
                </a:solidFill>
                <a:latin typeface="Arial" charset="0"/>
                <a:ea typeface="ＭＳ Ｐゴシック" charset="0"/>
              </a:rPr>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200" b="1" dirty="0">
                <a:solidFill>
                  <a:srgbClr val="FFFFFF"/>
                </a:solidFill>
                <a:latin typeface="Arial" charset="0"/>
                <a:cs typeface="Arial" charset="0"/>
              </a:rPr>
              <a:t>أحصل على العرض التقديمي والنص مجاناً</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84858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87471" y="-1"/>
            <a:ext cx="4601895" cy="6350765"/>
          </a:xfrm>
          <a:prstGeom prst="rect">
            <a:avLst/>
          </a:prstGeom>
        </p:spPr>
      </p:pic>
      <p:sp>
        <p:nvSpPr>
          <p:cNvPr id="900098" name="Rectangle 2"/>
          <p:cNvSpPr>
            <a:spLocks noGrp="1" noChangeArrowheads="1"/>
          </p:cNvSpPr>
          <p:nvPr>
            <p:ph type="ctrTitle"/>
          </p:nvPr>
        </p:nvSpPr>
        <p:spPr>
          <a:xfrm>
            <a:off x="0" y="6037349"/>
            <a:ext cx="9144000" cy="703176"/>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كلمات ج. هـ. هوكسلي الأخيرة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0" y="-1"/>
            <a:ext cx="4387471" cy="574043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إذاً هي صحيحة</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41581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48990" y="0"/>
            <a:ext cx="5795010" cy="6858000"/>
          </a:xfrm>
          <a:prstGeom prst="rect">
            <a:avLst/>
          </a:prstGeom>
        </p:spPr>
      </p:pic>
      <p:sp>
        <p:nvSpPr>
          <p:cNvPr id="900098" name="Rectangle 2"/>
          <p:cNvSpPr>
            <a:spLocks noGrp="1" noChangeArrowheads="1"/>
          </p:cNvSpPr>
          <p:nvPr>
            <p:ph type="ctrTitle"/>
          </p:nvPr>
        </p:nvSpPr>
        <p:spPr>
          <a:xfrm>
            <a:off x="0" y="6037349"/>
            <a:ext cx="9144000" cy="703176"/>
          </a:xfrm>
          <a:effectLst>
            <a:outerShdw blurRad="63500" dist="35921" dir="2700000" algn="ctr" rotWithShape="0">
              <a:schemeClr val="tx2">
                <a:alpha val="74998"/>
              </a:schemeClr>
            </a:outerShdw>
          </a:effectLst>
        </p:spPr>
        <p:txBody>
          <a:bodyPr/>
          <a:lstStyle/>
          <a:p>
            <a:pPr>
              <a:defRPr/>
            </a:pPr>
            <a:r>
              <a:rPr lang="ar-JO" b="1" dirty="0">
                <a:effectLst>
                  <a:glow rad="127000">
                    <a:schemeClr val="tx1"/>
                  </a:glow>
                </a:effectLst>
                <a:latin typeface="Arial" panose="020B0604020202020204" pitchFamily="34" charset="0"/>
                <a:ea typeface="ＭＳ Ｐゴシック" charset="0"/>
                <a:cs typeface="Arial" panose="020B0604020202020204" pitchFamily="34" charset="0"/>
              </a:rPr>
              <a:t>كلمات فولتير الأخيرة</a:t>
            </a:r>
            <a:endParaRPr lang="en-US"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
        <p:nvSpPr>
          <p:cNvPr id="3" name="Rectangle 2"/>
          <p:cNvSpPr txBox="1">
            <a:spLocks noChangeArrowheads="1"/>
          </p:cNvSpPr>
          <p:nvPr/>
        </p:nvSpPr>
        <p:spPr bwMode="auto">
          <a:xfrm>
            <a:off x="49482" y="1"/>
            <a:ext cx="5904942" cy="59383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4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ar-JO" sz="3600" dirty="0">
                <a:latin typeface="Arial" panose="020B0604020202020204" pitchFamily="34" charset="0"/>
                <a:cs typeface="Arial" panose="020B0604020202020204" pitchFamily="34" charset="0"/>
              </a:rPr>
              <a:t>لقد تخلى عني الله والإنسان،  سأعطيك نصف ما أساوي إذا أعطيتني ستة أشهر من الحياة، فأجاب الطبيب: سيدي، لا يمكنك أن تعيش ستة أسابيع، فرد عليه فولتير: إذن سأذهب إلى الجحيم وأنت معي.</a:t>
            </a:r>
            <a:r>
              <a:rPr lang="en-SG" sz="3600" dirty="0">
                <a:latin typeface="Arial" panose="020B0604020202020204" pitchFamily="34" charset="0"/>
                <a:cs typeface="Arial" panose="020B0604020202020204" pitchFamily="34" charset="0"/>
              </a:rPr>
              <a:t> </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421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80146"/>
            <a:ext cx="9144000" cy="609219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1"/>
            <a:ext cx="9144000" cy="780146"/>
          </a:xfrm>
          <a:effectLst>
            <a:outerShdw blurRad="63500" dist="35921" dir="2700000" algn="ctr" rotWithShape="0">
              <a:schemeClr val="tx2">
                <a:alpha val="74998"/>
              </a:schemeClr>
            </a:outerShdw>
          </a:effectLst>
        </p:spPr>
        <p:txBody>
          <a:bodyPr anchor="t"/>
          <a:lstStyle/>
          <a:p>
            <a:pPr>
              <a:defRPr/>
            </a:pPr>
            <a:r>
              <a:rPr lang="ar-JO" sz="4000" b="1" dirty="0">
                <a:effectLst>
                  <a:glow rad="127000">
                    <a:schemeClr val="tx1"/>
                  </a:glow>
                </a:effectLst>
                <a:latin typeface="Arial" panose="020B0604020202020204" pitchFamily="34" charset="0"/>
                <a:ea typeface="ＭＳ Ｐゴシック" charset="0"/>
                <a:cs typeface="Arial" panose="020B0604020202020204" pitchFamily="34" charset="0"/>
              </a:rPr>
              <a:t>عش الآن في ضوء نهايتك</a:t>
            </a:r>
            <a:endParaRPr lang="en-US" sz="4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0056517"/>
      </p:ext>
    </p:extLst>
  </p:cSld>
  <p:clrMapOvr>
    <a:masterClrMapping/>
  </p:clrMapOvr>
  <p:transition/>
</p:sld>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2634</TotalTime>
  <Words>2733</Words>
  <Application>Microsoft Macintosh PowerPoint</Application>
  <PresentationFormat>On-screen Show (4:3)</PresentationFormat>
  <Paragraphs>278</Paragraphs>
  <Slides>62</Slides>
  <Notes>62</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62</vt:i4>
      </vt:variant>
    </vt:vector>
  </HeadingPairs>
  <TitlesOfParts>
    <vt:vector size="74" baseType="lpstr">
      <vt:lpstr>ＭＳ Ｐゴシック</vt:lpstr>
      <vt:lpstr>Arial</vt:lpstr>
      <vt:lpstr>Bwhebb</vt:lpstr>
      <vt:lpstr>Calibri</vt:lpstr>
      <vt:lpstr>Comic Sans MS</vt:lpstr>
      <vt:lpstr>Impact</vt:lpstr>
      <vt:lpstr>Times New Roman</vt:lpstr>
      <vt:lpstr>Wingdings</vt:lpstr>
      <vt:lpstr>49_Blank Presentation</vt:lpstr>
      <vt:lpstr>Digital Dots</vt:lpstr>
      <vt:lpstr>Default Design</vt:lpstr>
      <vt:lpstr>46_Blank Presentation</vt:lpstr>
      <vt:lpstr>الختام بشكل جيد</vt:lpstr>
      <vt:lpstr>الكلمة الأخيرة</vt:lpstr>
      <vt:lpstr>الكلمات الأخيرة المشهورة</vt:lpstr>
      <vt:lpstr>كلمات جون ويسلي الأخيرة</vt:lpstr>
      <vt:lpstr>كلمات         أدونيرام جودسون الأخيرة</vt:lpstr>
      <vt:lpstr>الكلمة الأخيرة</vt:lpstr>
      <vt:lpstr>كلمات ج. هـ. هوكسلي الأخيرة</vt:lpstr>
      <vt:lpstr>كلمات فولتير الأخيرة</vt:lpstr>
      <vt:lpstr>عش الآن في ضوء نهايتك</vt:lpstr>
      <vt:lpstr>كيف تستطيع أن  تختم بشكل جيد؟</vt:lpstr>
      <vt:lpstr>مساعي سليمان</vt:lpstr>
      <vt:lpstr>Cover</vt:lpstr>
      <vt:lpstr>جامعة 12: 8-14</vt:lpstr>
      <vt:lpstr>1. الموضوع: الحياة عابرة (12: 8)</vt:lpstr>
      <vt:lpstr>تعني كلمة هيبيل حرفياً نفس، ريح أو بخار (أم 21: 6، أش 57: 13)</vt:lpstr>
      <vt:lpstr>ترجمة حرفية جداً</vt:lpstr>
      <vt:lpstr>معنى هيبيل</vt:lpstr>
      <vt:lpstr>دراستنا في سفر الجامعة</vt:lpstr>
      <vt:lpstr>1. الموضوع: الحياة عابرة (12: 8)</vt:lpstr>
      <vt:lpstr>2. السلطة: عش بحسب كلمات الله (12: 9-12)</vt:lpstr>
      <vt:lpstr>كلمة الله تخترق</vt:lpstr>
      <vt:lpstr>كلمات الله مهمة</vt:lpstr>
      <vt:lpstr>لقد علمك معلموك بأحكم كلمات يعرفونها.</vt:lpstr>
      <vt:lpstr>يعطي الكتاب المقدس الحكمة ولكن الكتب غير الموحى بها لا تحتوي على إجابات نهائية وترهقنا فقط (12: 11-12)</vt:lpstr>
      <vt:lpstr>لكن كيف يعطي تعليم الكتاب المقدس من خلال الرجال الحكماء حكمة حقيقية (١٢: ١١)؟</vt:lpstr>
      <vt:lpstr>حكمة الكتاب المقدس</vt:lpstr>
      <vt:lpstr>يحفزنا الكتاب المقدس ويرشدنا     في الحياة الحكيمة </vt:lpstr>
      <vt:lpstr>الكتاب المقدس يعطي أساساً قوياً للحياة الحكيمة  </vt:lpstr>
      <vt:lpstr>الكتاب المقدس هو الكتاب الوحيد الموحى به إلهياً </vt:lpstr>
      <vt:lpstr>حكمة الكتاب المقدس</vt:lpstr>
      <vt:lpstr>لعمل كتب كثيرة لا نهاية ... (جا 12: 12ب)</vt:lpstr>
      <vt:lpstr>... والدرس الكثير تعب للجسد. (12: 12ت)</vt:lpstr>
      <vt:lpstr>جد أساساً كتابياً</vt:lpstr>
      <vt:lpstr>1. الموضوع: الحياة عابرة (12: 8)</vt:lpstr>
      <vt:lpstr>2. السلطة: عش بحسب كلمات الله (12: 9-12)</vt:lpstr>
      <vt:lpstr>3. الخلاصة: احترم وأطع الله لأن هذا ينطبق على الجميع (12: 13-14)</vt:lpstr>
      <vt:lpstr>فلنسمع ختام الأمر كله:  اتق الله واحفظ وصاياه (12: 13أ-ب)</vt:lpstr>
      <vt:lpstr>اتقِ الله؟ لا</vt:lpstr>
      <vt:lpstr>اتقِ الله؟ نعم</vt:lpstr>
      <vt:lpstr>فاذكر خالقك في أيام شبابك (12: 1)</vt:lpstr>
      <vt:lpstr>استمتع بالحياة لكن أكرم الله (11: 7-12: 7)</vt:lpstr>
      <vt:lpstr>طريقة الإستمتاع بالشباب هي في إكرام الله </vt:lpstr>
      <vt:lpstr>فلنسمع ختام الأمر كله:  اتق الله واحفظ وصاياه (12: 13أ-ب)</vt:lpstr>
      <vt:lpstr>فلنسمع ختام الأمر كله:  اتق الله واحفظ وصاياه،  لأن هذا هو الإنسان كله. (12: 13)</vt:lpstr>
      <vt:lpstr>العبادة</vt:lpstr>
      <vt:lpstr>رعب</vt:lpstr>
      <vt:lpstr>لأن الله يحضر كل عمل إلى الدينونة، على كل خفي، إن كان خيراً أو شراً (12: 14)</vt:lpstr>
      <vt:lpstr>Maleficent</vt:lpstr>
      <vt:lpstr>شريرة</vt:lpstr>
      <vt:lpstr>شريرة</vt:lpstr>
      <vt:lpstr>Maleficent</vt:lpstr>
      <vt:lpstr>Maleficent</vt:lpstr>
      <vt:lpstr>كيف تتقرب إلى الله؟</vt:lpstr>
      <vt:lpstr>إذاً ماذا يقول لنا أحكم وأغنى وأنجح رجل في التاريخ البشري في كلماته الأخيرة؟ </vt:lpstr>
      <vt:lpstr>فكرة سليمان الرئيسية</vt:lpstr>
      <vt:lpstr>نصيحة   عالمية</vt:lpstr>
      <vt:lpstr>هل أنت       جائع؟</vt:lpstr>
      <vt:lpstr>كيف يمكنك التمييز بين طالب السنة الأولى وطالب السنة الرابعة في كلية اللاهوت؟</vt:lpstr>
      <vt:lpstr>سعيك؟</vt:lpstr>
      <vt:lpstr>Bible Reading Plans</vt:lpstr>
      <vt:lpstr>Black</vt:lpstr>
      <vt:lpstr>على رابط وعظ العهد القديم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113</cp:revision>
  <dcterms:created xsi:type="dcterms:W3CDTF">2014-08-02T06:39:19Z</dcterms:created>
  <dcterms:modified xsi:type="dcterms:W3CDTF">2024-05-30T15:47:42Z</dcterms:modified>
</cp:coreProperties>
</file>