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xml" ContentType="application/vnd.openxmlformats-officedocument.themeOverride+xml"/>
  <Override PartName="/ppt/notesSlides/notesSlide66.xml" ContentType="application/vnd.openxmlformats-officedocument.presentationml.notesSlide+xml"/>
  <Override PartName="/ppt/theme/themeOverride2.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7" r:id="rId2"/>
    <p:sldMasterId id="2147483699" r:id="rId3"/>
    <p:sldMasterId id="2147483711" r:id="rId4"/>
    <p:sldMasterId id="2147483723" r:id="rId5"/>
    <p:sldMasterId id="2147483735" r:id="rId6"/>
    <p:sldMasterId id="2147483747" r:id="rId7"/>
  </p:sldMasterIdLst>
  <p:notesMasterIdLst>
    <p:notesMasterId r:id="rId106"/>
  </p:notesMasterIdLst>
  <p:sldIdLst>
    <p:sldId id="257" r:id="rId8"/>
    <p:sldId id="494" r:id="rId9"/>
    <p:sldId id="496" r:id="rId10"/>
    <p:sldId id="498" r:id="rId11"/>
    <p:sldId id="499" r:id="rId12"/>
    <p:sldId id="495" r:id="rId13"/>
    <p:sldId id="462" r:id="rId14"/>
    <p:sldId id="502" r:id="rId15"/>
    <p:sldId id="481" r:id="rId16"/>
    <p:sldId id="482" r:id="rId17"/>
    <p:sldId id="483" r:id="rId18"/>
    <p:sldId id="484" r:id="rId19"/>
    <p:sldId id="485" r:id="rId20"/>
    <p:sldId id="486" r:id="rId21"/>
    <p:sldId id="487" r:id="rId22"/>
    <p:sldId id="488" r:id="rId23"/>
    <p:sldId id="489" r:id="rId24"/>
    <p:sldId id="490" r:id="rId25"/>
    <p:sldId id="503" r:id="rId26"/>
    <p:sldId id="427" r:id="rId27"/>
    <p:sldId id="437" r:id="rId28"/>
    <p:sldId id="504" r:id="rId29"/>
    <p:sldId id="505" r:id="rId30"/>
    <p:sldId id="520" r:id="rId31"/>
    <p:sldId id="522" r:id="rId32"/>
    <p:sldId id="523" r:id="rId33"/>
    <p:sldId id="544" r:id="rId34"/>
    <p:sldId id="545" r:id="rId35"/>
    <p:sldId id="546" r:id="rId36"/>
    <p:sldId id="547" r:id="rId37"/>
    <p:sldId id="548" r:id="rId38"/>
    <p:sldId id="524" r:id="rId39"/>
    <p:sldId id="625" r:id="rId40"/>
    <p:sldId id="627" r:id="rId41"/>
    <p:sldId id="626" r:id="rId42"/>
    <p:sldId id="527" r:id="rId43"/>
    <p:sldId id="528" r:id="rId44"/>
    <p:sldId id="630" r:id="rId45"/>
    <p:sldId id="573" r:id="rId46"/>
    <p:sldId id="575" r:id="rId47"/>
    <p:sldId id="539" r:id="rId48"/>
    <p:sldId id="565" r:id="rId49"/>
    <p:sldId id="557" r:id="rId50"/>
    <p:sldId id="566" r:id="rId51"/>
    <p:sldId id="567" r:id="rId52"/>
    <p:sldId id="568" r:id="rId53"/>
    <p:sldId id="569" r:id="rId54"/>
    <p:sldId id="570" r:id="rId55"/>
    <p:sldId id="571" r:id="rId56"/>
    <p:sldId id="572" r:id="rId57"/>
    <p:sldId id="558" r:id="rId58"/>
    <p:sldId id="559" r:id="rId59"/>
    <p:sldId id="514" r:id="rId60"/>
    <p:sldId id="413" r:id="rId61"/>
    <p:sldId id="506" r:id="rId62"/>
    <p:sldId id="615" r:id="rId63"/>
    <p:sldId id="610" r:id="rId64"/>
    <p:sldId id="628" r:id="rId65"/>
    <p:sldId id="590" r:id="rId66"/>
    <p:sldId id="591" r:id="rId67"/>
    <p:sldId id="592" r:id="rId68"/>
    <p:sldId id="606" r:id="rId69"/>
    <p:sldId id="593" r:id="rId70"/>
    <p:sldId id="594" r:id="rId71"/>
    <p:sldId id="614" r:id="rId72"/>
    <p:sldId id="595" r:id="rId73"/>
    <p:sldId id="600" r:id="rId74"/>
    <p:sldId id="618" r:id="rId75"/>
    <p:sldId id="617" r:id="rId76"/>
    <p:sldId id="596" r:id="rId77"/>
    <p:sldId id="597" r:id="rId78"/>
    <p:sldId id="477" r:id="rId79"/>
    <p:sldId id="607" r:id="rId80"/>
    <p:sldId id="598" r:id="rId81"/>
    <p:sldId id="601" r:id="rId82"/>
    <p:sldId id="608" r:id="rId83"/>
    <p:sldId id="478" r:id="rId84"/>
    <p:sldId id="619" r:id="rId85"/>
    <p:sldId id="604" r:id="rId86"/>
    <p:sldId id="552" r:id="rId87"/>
    <p:sldId id="577" r:id="rId88"/>
    <p:sldId id="605" r:id="rId89"/>
    <p:sldId id="578" r:id="rId90"/>
    <p:sldId id="579" r:id="rId91"/>
    <p:sldId id="556" r:id="rId92"/>
    <p:sldId id="620" r:id="rId93"/>
    <p:sldId id="555" r:id="rId94"/>
    <p:sldId id="609" r:id="rId95"/>
    <p:sldId id="624" r:id="rId96"/>
    <p:sldId id="586" r:id="rId97"/>
    <p:sldId id="631" r:id="rId98"/>
    <p:sldId id="622" r:id="rId99"/>
    <p:sldId id="623" r:id="rId100"/>
    <p:sldId id="510" r:id="rId101"/>
    <p:sldId id="580" r:id="rId102"/>
    <p:sldId id="511" r:id="rId103"/>
    <p:sldId id="526" r:id="rId104"/>
    <p:sldId id="629"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761"/>
    <p:restoredTop sz="94249" autoAdjust="0"/>
  </p:normalViewPr>
  <p:slideViewPr>
    <p:cSldViewPr snapToGrid="0" snapToObjects="1">
      <p:cViewPr>
        <p:scale>
          <a:sx n="86" d="100"/>
          <a:sy n="86" d="100"/>
        </p:scale>
        <p:origin x="680" y="1824"/>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presProps" Target="pres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heme" Target="theme/theme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8" Type="http://schemas.openxmlformats.org/officeDocument/2006/relationships/hyperlink" Target="http://www.newser.com/story/196678/your-sense-of-smell-may-predict-longevity.html" TargetMode="External"/><Relationship Id="rId3" Type="http://schemas.openxmlformats.org/officeDocument/2006/relationships/hyperlink" Target="http://www.newser.com/user/83590798/1/arden-dier.html" TargetMode="External"/><Relationship Id="rId7" Type="http://schemas.openxmlformats.org/officeDocument/2006/relationships/hyperlink" Target="http://www.google.com/url?sa=t&amp;rct=j&amp;q=&amp;esrc=s&amp;source=web&amp;cd=4&amp;cad=rja&amp;uact=8&amp;ved=0CDEQFjAD&amp;url=http://www.brookings.edu/~/media/research/files/papers/2014/11/06-retirement-longevity-annuities-harris/06_retirement_longevity_annuities_harris.pdf&amp;ei=uSVmVNmfMbTbsATs1oAw&amp;usg=AFQjCNH6_qc8JGIdd39F-4y64d7q_nQ-sQ&amp;sig2=tR75O6bfO6WNB8YFWOqmFw"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phys.org/news/2014-11-health-people-wildly-underestimate.html" TargetMode="External"/><Relationship Id="rId5" Type="http://schemas.openxmlformats.org/officeDocument/2006/relationships/hyperlink" Target="http://blogs.wsj.com/economics/2014/11/06/americans-are-bad-at-guessing-how-long-theyll-live/" TargetMode="External"/><Relationship Id="rId4" Type="http://schemas.openxmlformats.org/officeDocument/2006/relationships/hyperlink" Target="http://www.brookings.edu/research/papers/2014/11/06-retirement-longevity-annuities-abraham-harris"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see how to enjoy your youth.</a:t>
            </a:r>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4883640-6695-F14F-A139-DB8F3B37A904}" type="slidenum">
              <a:rPr lang="en-US" sz="1200">
                <a:solidFill>
                  <a:prstClr val="black"/>
                </a:solidFill>
              </a:rPr>
              <a:pPr/>
              <a:t>10</a:t>
            </a:fld>
            <a:endParaRPr lang="en-US" sz="1200">
              <a:solidFill>
                <a:prstClr val="black"/>
              </a:solidFill>
            </a:endParaRPr>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92CC305-3BF8-5841-A561-C18D13F6E740}" type="slidenum">
              <a:rPr lang="en-US" sz="1200">
                <a:solidFill>
                  <a:prstClr val="black"/>
                </a:solidFill>
              </a:rPr>
              <a:pPr/>
              <a:t>11</a:t>
            </a:fld>
            <a:endParaRPr lang="en-US" sz="1200">
              <a:solidFill>
                <a:prstClr val="black"/>
              </a:solidFill>
            </a:endParaRPr>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652B312-33BF-0449-BF32-EB8DA4541E16}" type="slidenum">
              <a:rPr lang="en-US" sz="1200">
                <a:solidFill>
                  <a:prstClr val="black"/>
                </a:solidFill>
              </a:rPr>
              <a:pPr/>
              <a:t>12</a:t>
            </a:fld>
            <a:endParaRPr lang="en-US" sz="1200">
              <a:solidFill>
                <a:prstClr val="black"/>
              </a:solidFill>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4969269-DAEA-D54E-A42F-1F43D7776FBF}" type="slidenum">
              <a:rPr lang="en-US" sz="1200">
                <a:solidFill>
                  <a:prstClr val="black"/>
                </a:solidFill>
              </a:rPr>
              <a:pPr/>
              <a:t>13</a:t>
            </a:fld>
            <a:endParaRPr lang="en-US" sz="1200">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43C249B-A9AA-E84F-A0AF-8F0F8C293DB6}" type="slidenum">
              <a:rPr lang="en-US" sz="1200">
                <a:solidFill>
                  <a:prstClr val="black"/>
                </a:solidFill>
              </a:rPr>
              <a:pPr/>
              <a:t>14</a:t>
            </a:fld>
            <a:endParaRPr lang="en-US" sz="1200">
              <a:solidFill>
                <a:prstClr val="black"/>
              </a:solidFill>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6983E96-B60E-E448-A860-3DE71BCD6E49}" type="slidenum">
              <a:rPr lang="en-US" sz="1200">
                <a:solidFill>
                  <a:prstClr val="black"/>
                </a:solidFill>
              </a:rPr>
              <a:pPr/>
              <a:t>15</a:t>
            </a:fld>
            <a:endParaRPr lang="en-US" sz="1200">
              <a:solidFill>
                <a:prstClr val="black"/>
              </a:solidFill>
            </a:endParaRPr>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1E81CBF-6C70-B046-9ACE-E73A11D40D98}" type="slidenum">
              <a:rPr lang="en-US" sz="1200">
                <a:solidFill>
                  <a:prstClr val="black"/>
                </a:solidFill>
              </a:rPr>
              <a:pPr/>
              <a:t>16</a:t>
            </a:fld>
            <a:endParaRPr lang="en-US" sz="1200">
              <a:solidFill>
                <a:prstClr val="black"/>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B5567BA-C0EF-034E-B32F-75201774B4AD}" type="slidenum">
              <a:rPr lang="en-US" sz="1200">
                <a:solidFill>
                  <a:prstClr val="black"/>
                </a:solidFill>
              </a:rPr>
              <a:pPr/>
              <a:t>17</a:t>
            </a:fld>
            <a:endParaRPr lang="en-US" sz="1200">
              <a:solidFill>
                <a:prstClr val="black"/>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A786823-7B41-B44F-82FF-7D506AEF3CA6}" type="slidenum">
              <a:rPr lang="en-US" sz="1200">
                <a:solidFill>
                  <a:prstClr val="black"/>
                </a:solidFill>
              </a:rPr>
              <a:pPr/>
              <a:t>18</a:t>
            </a:fld>
            <a:endParaRPr lang="en-US"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now the subject shifts into the third fleeting area in the final section of the book.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time it’s about youth (explain book chart)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passage specifically shows </a:t>
            </a:r>
            <a:r>
              <a:rPr lang="en-US" sz="1200" i="1" kern="1200" dirty="0">
                <a:solidFill>
                  <a:schemeClr val="tx1"/>
                </a:solidFill>
                <a:effectLst/>
                <a:latin typeface="+mn-lt"/>
                <a:ea typeface="+mn-ea"/>
                <a:cs typeface="+mn-cs"/>
              </a:rPr>
              <a:t>two pursuits every youth should have</a:t>
            </a:r>
            <a:r>
              <a:rPr lang="en-US" sz="1200" kern="1200" dirty="0">
                <a:solidFill>
                  <a:schemeClr val="tx1"/>
                </a:solidFill>
                <a:effectLst/>
                <a:latin typeface="+mn-lt"/>
                <a:ea typeface="+mn-ea"/>
                <a:cs typeface="+mn-cs"/>
              </a:rPr>
              <a:t>.  However, it actually relates to all of us, whether youth or not. Even if you are </a:t>
            </a:r>
            <a:r>
              <a:rPr lang="en-US" sz="1200" b="1"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youth, you certainly relate to youth and can help them with this passage.  This means that you are closer to aging, which this passage also addresses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Solomon gives us God’s two key priorities for youth in Ecclesiastes 11:7–12:7.  Let’s listen in</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re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a youth?  How would you know?</a:t>
            </a:r>
            <a:r>
              <a:rPr lang="en-SG" dirty="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Live each day with joy because you’ll account for it and it might be your last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Living is pleasant and good (11:7)</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Enjoy life into your old age (11:8a).</a:t>
            </a:r>
          </a:p>
          <a:p>
            <a:endParaRPr lang="en-US" dirty="0"/>
          </a:p>
          <a:p>
            <a:r>
              <a:rPr lang="en-US" dirty="0"/>
              <a:t>Live responsibly because after death is eternity (11:8b).</a:t>
            </a:r>
          </a:p>
          <a:p>
            <a:endParaRPr lang="en-US" dirty="0"/>
          </a:p>
          <a:p>
            <a:r>
              <a:rPr lang="en-US" dirty="0"/>
              <a:t>The future after death is obscure (11:8c).</a:t>
            </a:r>
          </a:p>
          <a:p>
            <a:endParaRPr lang="en-US" dirty="0"/>
          </a:p>
          <a:p>
            <a:r>
              <a:rPr lang="en-US" sz="1200" kern="1200" dirty="0">
                <a:solidFill>
                  <a:schemeClr val="tx1"/>
                </a:solidFill>
                <a:effectLst/>
                <a:latin typeface="+mn-lt"/>
                <a:ea typeface="+mn-ea"/>
                <a:cs typeface="+mn-cs"/>
              </a:rPr>
              <a:t>(However, some of us are youth, so how can </a:t>
            </a:r>
            <a:r>
              <a:rPr lang="en-US" sz="1200" b="1" i="1" kern="1200" dirty="0">
                <a:solidFill>
                  <a:schemeClr val="tx1"/>
                </a:solidFill>
                <a:effectLst/>
                <a:latin typeface="+mn-lt"/>
                <a:ea typeface="+mn-ea"/>
                <a:cs typeface="+mn-cs"/>
              </a:rPr>
              <a:t>youth</a:t>
            </a:r>
            <a:r>
              <a:rPr lang="en-US" sz="1200" kern="1200" dirty="0">
                <a:solidFill>
                  <a:schemeClr val="tx1"/>
                </a:solidFill>
                <a:effectLst/>
                <a:latin typeface="+mn-lt"/>
                <a:ea typeface="+mn-ea"/>
                <a:cs typeface="+mn-cs"/>
              </a:rPr>
              <a:t> enjoy life?)</a:t>
            </a:r>
            <a:r>
              <a:rPr lang="en-SG" dirty="0">
                <a:effectLst/>
              </a:rPr>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[Pursue life’s opportunities realizing that you’ll account to God for each.]</a:t>
            </a:r>
            <a:r>
              <a:rPr lang="en-SG" dirty="0">
                <a:effectLst/>
              </a:rPr>
              <a:t>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Enjoy your childhood and youth (11:9a)</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Do what you like and pursue what you see (11:9b)</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i="1" kern="1200" dirty="0">
                <a:solidFill>
                  <a:schemeClr val="tx1"/>
                </a:solidFill>
                <a:effectLst/>
                <a:latin typeface="+mn-lt"/>
                <a:ea typeface="+mn-ea"/>
                <a:cs typeface="+mn-cs"/>
              </a:rPr>
              <a:t>Travel</a:t>
            </a:r>
            <a:r>
              <a:rPr lang="en-US" sz="1200" kern="1200" dirty="0">
                <a:solidFill>
                  <a:schemeClr val="tx1"/>
                </a:solidFill>
                <a:effectLst/>
                <a:latin typeface="+mn-lt"/>
                <a:ea typeface="+mn-ea"/>
                <a:cs typeface="+mn-cs"/>
              </a:rPr>
              <a:t> to share the gospel as many places as you can—like on </a:t>
            </a:r>
            <a:r>
              <a:rPr lang="en-US" sz="1200" i="1" kern="1200" dirty="0">
                <a:solidFill>
                  <a:schemeClr val="tx1"/>
                </a:solidFill>
                <a:effectLst/>
                <a:latin typeface="+mn-lt"/>
                <a:ea typeface="+mn-ea"/>
                <a:cs typeface="+mn-cs"/>
              </a:rPr>
              <a:t>Logos Hope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DFA3255-3FF9-4D4E-8703-B99A6373370A}" type="slidenum">
              <a:rPr lang="en-US" sz="1200">
                <a:solidFill>
                  <a:prstClr val="black"/>
                </a:solidFill>
              </a:rPr>
              <a:pPr eaLnBrk="1" hangingPunct="1"/>
              <a:t>28</a:t>
            </a:fld>
            <a:endParaRPr lang="en-US" sz="1200">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005EC4D-B4E7-A449-8E57-A7D43BB96B01}" type="slidenum">
              <a:rPr lang="en-US" sz="1200">
                <a:solidFill>
                  <a:prstClr val="black"/>
                </a:solidFill>
              </a:rPr>
              <a:pPr eaLnBrk="1" hangingPunct="1"/>
              <a:t>29</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The Crossroads team shared the gospel in 11 Asian nations.</a:t>
            </a:r>
            <a:r>
              <a:rPr lang="en-US" baseline="0" dirty="0">
                <a:latin typeface="Arial" charset="0"/>
                <a:ea typeface="ＭＳ Ｐゴシック" charset="0"/>
                <a:cs typeface="ＭＳ Ｐゴシック" charset="0"/>
              </a:rPr>
              <a:t> </a:t>
            </a:r>
            <a:r>
              <a:rPr lang="en-US" sz="1200" kern="1200" dirty="0">
                <a:solidFill>
                  <a:schemeClr val="tx1"/>
                </a:solidFill>
                <a:effectLst/>
                <a:latin typeface="+mn-lt"/>
                <a:ea typeface="+mn-ea"/>
                <a:cs typeface="+mn-cs"/>
              </a:rPr>
              <a:t>We sang 269 concerts and </a:t>
            </a:r>
            <a:r>
              <a:rPr lang="en-US" dirty="0">
                <a:latin typeface="Arial" charset="0"/>
                <a:ea typeface="ＭＳ Ｐゴシック" charset="0"/>
                <a:cs typeface="ＭＳ Ｐゴシック" charset="0"/>
              </a:rPr>
              <a:t>saw over 10,000 people indicate decisions to trust Christ!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Are you a youth or not?  That depends on how many stages of life exist.  But in its most basic sense, I think life has essentially </a:t>
            </a:r>
            <a:r>
              <a:rPr lang="en-US" sz="1200" i="1" kern="1200" dirty="0">
                <a:solidFill>
                  <a:schemeClr val="tx1"/>
                </a:solidFill>
                <a:effectLst/>
                <a:latin typeface="+mn-lt"/>
                <a:ea typeface="+mn-ea"/>
                <a:cs typeface="+mn-cs"/>
              </a:rPr>
              <a:t>three stages</a:t>
            </a:r>
            <a:r>
              <a:rPr lang="en-US" sz="1200" i="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F0AE3FC-9A50-0041-85C2-B8D56F61E387}" type="slidenum">
              <a:rPr lang="en-US" sz="1200">
                <a:solidFill>
                  <a:prstClr val="black"/>
                </a:solidFill>
              </a:rPr>
              <a:pPr eaLnBrk="1" hangingPunct="1"/>
              <a:t>30</a:t>
            </a:fld>
            <a:endParaRPr lang="en-US" sz="1200">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On our first tour to China we were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01C208F-84B8-A24A-BE68-F2CEB7281CFE}" type="slidenum">
              <a:rPr lang="en-US" sz="1200">
                <a:solidFill>
                  <a:prstClr val="black"/>
                </a:solidFill>
              </a:rPr>
              <a:pPr eaLnBrk="1" hangingPunct="1"/>
              <a:t>31</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our engagement picture.  In 1983 we returned to the USA.</a:t>
            </a:r>
          </a:p>
          <a:p>
            <a:pPr eaLnBrk="1" hangingPunct="1"/>
            <a:endParaRPr lang="en-US" dirty="0">
              <a:latin typeface="Arial" charset="0"/>
              <a:ea typeface="ＭＳ Ｐゴシック" charset="0"/>
              <a:cs typeface="ＭＳ Ｐゴシック" charset="0"/>
            </a:endParaRPr>
          </a:p>
          <a:p>
            <a:pPr eaLnBrk="1" hangingPunct="1"/>
            <a:r>
              <a:rPr lang="en-US" sz="1200" b="0" i="0" kern="1200" dirty="0">
                <a:solidFill>
                  <a:schemeClr val="tx1"/>
                </a:solidFill>
                <a:effectLst/>
                <a:latin typeface="+mn-lt"/>
                <a:ea typeface="+mn-ea"/>
                <a:cs typeface="+mn-cs"/>
              </a:rPr>
              <a:t>My advice? </a:t>
            </a:r>
            <a:r>
              <a:rPr lang="en-US" sz="1200" b="1" i="1" kern="1200" dirty="0">
                <a:solidFill>
                  <a:schemeClr val="tx1"/>
                </a:solidFill>
                <a:effectLst/>
                <a:latin typeface="+mn-lt"/>
                <a:ea typeface="+mn-ea"/>
                <a:cs typeface="+mn-cs"/>
              </a:rPr>
              <a:t>Don’t get married</a:t>
            </a:r>
            <a:r>
              <a:rPr lang="en-US" sz="1200" kern="1200" dirty="0">
                <a:solidFill>
                  <a:schemeClr val="tx1"/>
                </a:solidFill>
                <a:effectLst/>
                <a:latin typeface="+mn-lt"/>
                <a:ea typeface="+mn-ea"/>
                <a:cs typeface="+mn-cs"/>
              </a:rPr>
              <a:t> until your mid-20s.  Marriage is great—but it can wait!</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Yet realize that God will judge your choices in life (11:9c)</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knows that the most important decisions in life we make when we are young—so he wants this passage to set the trajectory for our lives on the right course.  God will hold you accountable for the decisions you make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week our Burmese member Singpu sent a report of a recent conference he conducted in Myanmar</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 saw 24 young people come to Christ!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fact, 80% of people who become Christians do so before age 18</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Refuse to worry and keep your body healthy (11:10a)</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Yet know that youthful energy won’t last (11:10b)</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passage specifically shows </a:t>
            </a:r>
            <a:r>
              <a:rPr lang="en-US" sz="1200" i="1" kern="1200" dirty="0">
                <a:solidFill>
                  <a:schemeClr val="tx1"/>
                </a:solidFill>
                <a:effectLst/>
                <a:latin typeface="+mn-lt"/>
                <a:ea typeface="+mn-ea"/>
                <a:cs typeface="+mn-cs"/>
              </a:rPr>
              <a:t>two pursuits every youth should have</a:t>
            </a:r>
            <a:r>
              <a:rPr lang="en-US" sz="1200" kern="1200" dirty="0">
                <a:solidFill>
                  <a:schemeClr val="tx1"/>
                </a:solidFill>
                <a:effectLst/>
                <a:latin typeface="+mn-lt"/>
                <a:ea typeface="+mn-ea"/>
                <a:cs typeface="+mn-cs"/>
              </a:rPr>
              <a:t>.  However, it actually relates to all of us, whether youth or not. Even if you are </a:t>
            </a:r>
            <a:r>
              <a:rPr lang="en-US" sz="1200" b="1"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youth, you certainly relate to youth and can help them with this passage.  This means that you are closer to aging, which this passage also addresses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Solomon gives us God’s two key priorities for youth in Ecclesiastes 11:7–12:7.  Let’s listen in</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627735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saw first that God wants youth—and all of us—to enjoy life.  But what else should youth pursue besides fun?  In other words,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are youth to enjoy life?  The way to really enjoy your youth is to…</a:t>
            </a:r>
            <a:r>
              <a:rPr lang="en-SG" dirty="0">
                <a:effectLst/>
              </a:rPr>
              <a:t> </a:t>
            </a:r>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One person says that the three stages for women include: (1) annoying her dad, (2) annoying her husband, and (3) annoying her son-in-law</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What</a:t>
            </a:r>
            <a:r>
              <a:rPr lang="en-SG" sz="1200" kern="1200" baseline="0" dirty="0">
                <a:solidFill>
                  <a:schemeClr val="tx1"/>
                </a:solidFill>
                <a:effectLst/>
                <a:latin typeface="+mn-lt"/>
                <a:ea typeface="+mn-ea"/>
                <a:cs typeface="+mn-cs"/>
              </a:rPr>
              <a:t> a sad evaluation that is!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Respect the Lord as a young person because you soon will be elderly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Honor your Creator now</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Have you ever been guilty of looking at others your own age and thinking, surely I can't look that old?  One woman writes…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name is Alice, and I was sitting in the waiting room for my first appointment with a new dentist.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noticed his DDS diploma on the wall, which bore his full name.  Suddenly, I remembered a tall, handsome, dark-haired boy with the same name had been in my high school class some 30-odd years ago.</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Could he be the same guy that I had a secret crush on, way back then?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Upon seeing him, however, I quickly discarded any such thought.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balding, gray-haired man with the deeply lined face was way too old to have been my classmate.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he examined my teeth, I asked him if he had attended Morgan Park High School…</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“Yes, yes, I did.  I’m a mustang,” he gleamed with pride.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did you graduate?” I asked.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answered, “In 1975.  Why do you ask?”</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were in my class!” I exclaimed.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looked at me closely.</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that ugly, old, bald, wrinkled-faced, fat, gray-haired, decrepit,</a:t>
            </a:r>
            <a:r>
              <a:rPr lang="en-US" sz="1200" kern="1200" baseline="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sked,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did you teach???”</a:t>
            </a:r>
            <a:r>
              <a:rPr lang="en-SG" dirty="0">
                <a:effectLst/>
              </a:rPr>
              <a:t> </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does it mean to “remember your creator” (12:1)?</a:t>
            </a:r>
            <a:r>
              <a:rPr lang="en-SG" dirty="0">
                <a:effectLst/>
              </a:rPr>
              <a:t> </a:t>
            </a:r>
          </a:p>
          <a:p>
            <a:endParaRPr lang="en-US" dirty="0"/>
          </a:p>
          <a:p>
            <a:r>
              <a:rPr lang="en-US" dirty="0"/>
              <a:t>BKC quote above</a:t>
            </a:r>
          </a:p>
          <a:p>
            <a:endParaRPr lang="en-US" dirty="0"/>
          </a:p>
          <a:p>
            <a:r>
              <a:rPr lang="en-US" sz="1200" kern="1200" dirty="0">
                <a:solidFill>
                  <a:schemeClr val="tx1"/>
                </a:solidFill>
                <a:effectLst/>
                <a:latin typeface="+mn-lt"/>
                <a:ea typeface="+mn-ea"/>
                <a:cs typeface="+mn-cs"/>
              </a:rPr>
              <a:t>The opposite, of course, is to forget God—specifically to forget him as Creator…</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1A4391-CFA9-AB40-91B5-A67C0AB7477D}" type="slidenum">
              <a:rPr lang="en-US">
                <a:solidFill>
                  <a:prstClr val="black"/>
                </a:solidFill>
              </a:rPr>
              <a:pPr>
                <a:defRPr/>
              </a:pPr>
              <a:t>44</a:t>
            </a:fld>
            <a:endParaRPr lang="en-US">
              <a:solidFill>
                <a:prstClr val="black"/>
              </a:solidFill>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dirty="0">
                <a:cs typeface="+mn-cs"/>
              </a:rPr>
              <a:t>Why does</a:t>
            </a:r>
            <a:r>
              <a:rPr lang="en-US" baseline="0" dirty="0">
                <a:cs typeface="+mn-cs"/>
              </a:rPr>
              <a:t> Solomon say for youth to “remember your Creator”?  Because most don’t!</a:t>
            </a:r>
            <a:endParaRPr lang="en-US" dirty="0">
              <a:cs typeface="+mn-cs"/>
            </a:endParaRPr>
          </a:p>
          <a:p>
            <a:pPr eaLnBrk="1" hangingPunct="1">
              <a:defRPr/>
            </a:pPr>
            <a:endParaRPr lang="en-US" dirty="0">
              <a:cs typeface="+mn-cs"/>
            </a:endParaRPr>
          </a:p>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03D38D-86D2-DB45-9AD0-84E76C71730D}" type="slidenum">
              <a:rPr lang="en-US">
                <a:solidFill>
                  <a:prstClr val="black"/>
                </a:solidFill>
              </a:rPr>
              <a:pPr>
                <a:defRPr/>
              </a:pPr>
              <a:t>45</a:t>
            </a:fld>
            <a:endParaRPr lang="en-US">
              <a:solidFill>
                <a:prstClr val="black"/>
              </a:solidFill>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mn-lt"/>
                <a:ea typeface="+mn-ea"/>
                <a:cs typeface="+mn-cs"/>
              </a:rPr>
              <a:t>Ken Ham of Answers in Genesis reports that our kids are actually losing their faith much earlier—as young teenagers, in fact.</a:t>
            </a:r>
            <a:endParaRPr lang="en-US" dirty="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1E41A2-E3C4-5848-904C-929DE827033E}" type="slidenum">
              <a:rPr lang="en-US">
                <a:solidFill>
                  <a:prstClr val="black"/>
                </a:solidFill>
              </a:rPr>
              <a:pPr>
                <a:defRPr/>
              </a:pPr>
              <a:t>46</a:t>
            </a:fld>
            <a:endParaRPr lang="en-US">
              <a:solidFill>
                <a:prstClr val="black"/>
              </a:solidFill>
            </a:endParaRPr>
          </a:p>
        </p:txBody>
      </p:sp>
      <p:sp>
        <p:nvSpPr>
          <p:cNvPr id="587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Survey done by American Research Group (similar to </a:t>
            </a:r>
            <a:r>
              <a:rPr lang="en-US" dirty="0" err="1">
                <a:cs typeface="+mn-cs"/>
              </a:rPr>
              <a:t>Barna</a:t>
            </a:r>
            <a:r>
              <a:rPr lang="en-US" dirty="0">
                <a:cs typeface="+mn-cs"/>
              </a:rPr>
              <a:t> and Gallup)—professional statistically valid study paid for by AiG supporters</a:t>
            </a:r>
          </a:p>
          <a:p>
            <a:pPr eaLnBrk="1" hangingPunct="1">
              <a:defRPr/>
            </a:pPr>
            <a:r>
              <a:rPr lang="en-US" dirty="0">
                <a:cs typeface="+mn-cs"/>
              </a:rPr>
              <a:t>Survey 20-29 year olds who grew up in church but don</a:t>
            </a:r>
            <a:r>
              <a:rPr lang="fr-FR" altLang="ja-JP" dirty="0">
                <a:latin typeface="Arial"/>
                <a:cs typeface="+mn-cs"/>
              </a:rPr>
              <a:t>'</a:t>
            </a:r>
            <a:r>
              <a:rPr lang="en-US" dirty="0">
                <a:cs typeface="+mn-cs"/>
              </a:rPr>
              <a:t>t go to church any more, to find out why.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D1FBCD-53D8-3046-897C-2C61A1830BE3}" type="slidenum">
              <a:rPr lang="en-US">
                <a:solidFill>
                  <a:prstClr val="black"/>
                </a:solidFill>
              </a:rPr>
              <a:pPr>
                <a:defRPr/>
              </a:pPr>
              <a:t>47</a:t>
            </a:fld>
            <a:endParaRPr lang="en-US">
              <a:solidFill>
                <a:prstClr val="black"/>
              </a:solidFill>
            </a:endParaRPr>
          </a:p>
        </p:txBody>
      </p:sp>
      <p:sp>
        <p:nvSpPr>
          <p:cNvPr id="587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0FBDE8-6D60-D540-AFB1-CC8B47BBE450}" type="slidenum">
              <a:rPr lang="en-US">
                <a:solidFill>
                  <a:prstClr val="black"/>
                </a:solidFill>
              </a:rPr>
              <a:pPr>
                <a:defRPr/>
              </a:pPr>
              <a:t>48</a:t>
            </a:fld>
            <a:endParaRPr lang="en-US">
              <a:solidFill>
                <a:prstClr val="black"/>
              </a:solidFill>
            </a:endParaRPr>
          </a:p>
        </p:txBody>
      </p:sp>
      <p:sp>
        <p:nvSpPr>
          <p:cNvPr id="589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F340B4-02FB-E64E-8A35-5DAD3B49CC8F}" type="slidenum">
              <a:rPr lang="en-US">
                <a:solidFill>
                  <a:prstClr val="black"/>
                </a:solidFill>
              </a:rPr>
              <a:pPr>
                <a:defRPr/>
              </a:pPr>
              <a:t>49</a:t>
            </a:fld>
            <a:endParaRPr lang="en-US">
              <a:solidFill>
                <a:prstClr val="black"/>
              </a:solidFill>
            </a:endParaRPr>
          </a:p>
        </p:txBody>
      </p:sp>
      <p:sp>
        <p:nvSpPr>
          <p:cNvPr id="589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We are not saying that we should get rid of Sunday school.  But we are suggesting that we need to change the curriculum and the training.</a:t>
            </a:r>
          </a:p>
          <a:p>
            <a:pPr eaLnBrk="1" hangingPunct="1">
              <a:defRPr/>
            </a:pPr>
            <a:r>
              <a:rPr lang="en-US" dirty="0">
                <a:cs typeface="+mn-cs"/>
              </a:rPr>
              <a:t>Most Sunday school teachers, like most Christian adults don</a:t>
            </a:r>
            <a:r>
              <a:rPr lang="fr-FR" altLang="ja-JP" dirty="0">
                <a:latin typeface="Arial"/>
                <a:cs typeface="+mn-cs"/>
              </a:rPr>
              <a:t>'</a:t>
            </a:r>
            <a:r>
              <a:rPr lang="en-US" dirty="0">
                <a:cs typeface="+mn-cs"/>
              </a:rPr>
              <a:t>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For men the stages are: (1) You believe in Santa, (2) You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and (3) You are Santa</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Seriously</a:t>
            </a:r>
            <a:r>
              <a:rPr lang="en-SG" sz="1200" kern="1200" baseline="0" dirty="0">
                <a:solidFill>
                  <a:schemeClr val="tx1"/>
                </a:solidFill>
                <a:effectLst/>
                <a:latin typeface="+mn-lt"/>
                <a:ea typeface="+mn-ea"/>
                <a:cs typeface="+mn-cs"/>
              </a:rPr>
              <a:t> speaking, though…</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649210-013E-9B43-9359-CE3A6317BCE8}" type="slidenum">
              <a:rPr lang="en-US">
                <a:solidFill>
                  <a:prstClr val="black"/>
                </a:solidFill>
              </a:rPr>
              <a:pPr>
                <a:defRPr/>
              </a:pPr>
              <a:t>50</a:t>
            </a:fld>
            <a:endParaRPr lang="en-US">
              <a:solidFill>
                <a:prstClr val="black"/>
              </a:solidFill>
            </a:endParaRPr>
          </a:p>
        </p:txBody>
      </p:sp>
      <p:sp>
        <p:nvSpPr>
          <p:cNvPr id="253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38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agree, but I’d tweak it a bit, as the difference between the good guys and the bad guys is whether they want God to honor </a:t>
            </a:r>
            <a:r>
              <a:rPr lang="en-US" sz="1200" i="1" kern="1200" dirty="0">
                <a:solidFill>
                  <a:schemeClr val="tx1"/>
                </a:solidFill>
                <a:effectLst/>
                <a:latin typeface="+mn-lt"/>
                <a:ea typeface="+mn-ea"/>
                <a:cs typeface="+mn-cs"/>
              </a:rPr>
              <a:t>them</a:t>
            </a:r>
            <a:r>
              <a:rPr lang="en-US" sz="1200" kern="1200" dirty="0">
                <a:solidFill>
                  <a:schemeClr val="tx1"/>
                </a:solidFill>
                <a:effectLst/>
                <a:latin typeface="+mn-lt"/>
                <a:ea typeface="+mn-ea"/>
                <a:cs typeface="+mn-cs"/>
              </a:rPr>
              <a:t> or they want to honor </a:t>
            </a:r>
            <a:r>
              <a:rPr lang="en-US" sz="1200" i="1" kern="1200" dirty="0">
                <a:solidFill>
                  <a:schemeClr val="tx1"/>
                </a:solidFill>
                <a:effectLst/>
                <a:latin typeface="+mn-lt"/>
                <a:ea typeface="+mn-ea"/>
                <a:cs typeface="+mn-cs"/>
              </a:rPr>
              <a:t>God</a:t>
            </a:r>
            <a:r>
              <a:rPr lang="en-SG" sz="1200" i="0" kern="1200" dirty="0">
                <a:solidFill>
                  <a:schemeClr val="tx1"/>
                </a:solidFill>
                <a:effectLst/>
                <a:latin typeface="+mn-lt"/>
                <a:ea typeface="+mn-ea"/>
                <a:cs typeface="+mn-cs"/>
              </a:rPr>
              <a:t>.</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why honor him </a:t>
            </a:r>
            <a:r>
              <a:rPr lang="en-US" sz="1200" i="1" kern="1200" dirty="0">
                <a:solidFill>
                  <a:schemeClr val="tx1"/>
                </a:solidFill>
                <a:effectLst/>
                <a:latin typeface="+mn-lt"/>
                <a:ea typeface="+mn-ea"/>
                <a:cs typeface="+mn-cs"/>
              </a:rPr>
              <a:t>now</a:t>
            </a:r>
            <a:r>
              <a:rPr lang="en-US" sz="1200" kern="1200" dirty="0">
                <a:solidFill>
                  <a:schemeClr val="tx1"/>
                </a:solidFill>
                <a:effectLst/>
                <a:latin typeface="+mn-lt"/>
                <a:ea typeface="+mn-ea"/>
                <a:cs typeface="+mn-cs"/>
              </a:rPr>
              <a:t>?  As youth, we think we’ll always be invincible—but your life will pass faster than you can ever imagine!  So chapter 12 begins by telling youth…)</a:t>
            </a:r>
            <a:r>
              <a:rPr lang="en-SG" dirty="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elderly lose perspective (12:1-2)</a:t>
            </a:r>
            <a:r>
              <a:rPr lang="en-SG" sz="1200" kern="1200" dirty="0">
                <a:solidFill>
                  <a:schemeClr val="tx1"/>
                </a:solidFill>
                <a:effectLst/>
                <a:latin typeface="+mn-lt"/>
                <a:ea typeface="+mn-ea"/>
                <a:cs typeface="+mn-cs"/>
              </a:rPr>
              <a:t>:</a:t>
            </a:r>
          </a:p>
          <a:p>
            <a:r>
              <a:rPr lang="en-SG" dirty="0"/>
              <a:t>• Honor God now before you can</a:t>
            </a:r>
            <a:r>
              <a:rPr lang="fr-FR" dirty="0"/>
              <a:t>'</a:t>
            </a:r>
            <a:r>
              <a:rPr lang="en-SG" dirty="0"/>
              <a:t>t see well or enjoy life (12:1-2a).</a:t>
            </a:r>
          </a:p>
          <a:p>
            <a:r>
              <a:rPr lang="en-SG" dirty="0"/>
              <a:t>• The elderly are often gloomy (12:2b).</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Research shows that elderly depression is a common, widespread problem. Adults over age 60 are five times more likely to be depressed or suicidal than younger people</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fight gloom, it’s like me giving my wife the promise that…</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http://www.beliefnet.com/Health/galleries/Old-and-Depressed-The-Not-So-Golden-Years.aspx#FjzGjWUit1iwiCM2.99</a:t>
            </a:r>
            <a:r>
              <a:rPr lang="en-SG" dirty="0">
                <a:effectLst/>
              </a:rPr>
              <a:t> </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legs and arms tremble with age (12:3a)</a:t>
            </a:r>
            <a:r>
              <a:rPr lang="en-SG" dirty="0">
                <a:effectLst/>
              </a:rPr>
              <a: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Youth includes birth up to about age 30, since by that time most of us get married and are on our own</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Mid-life starts quite early in this depiction at age 30 and goes to age 60</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Nowadays many people live into their 80s and even their 90s, so old age would refer to ages 60-90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happens in stage 1 will certainly influence stages 2 and 3, so youth is crucial.  This raises the important question: What should youth </a:t>
            </a:r>
            <a:r>
              <a:rPr lang="en-US" sz="1200" u="sng" kern="1200" dirty="0">
                <a:solidFill>
                  <a:schemeClr val="tx1"/>
                </a:solidFill>
                <a:effectLst/>
                <a:latin typeface="+mn-lt"/>
                <a:ea typeface="+mn-ea"/>
                <a:cs typeface="+mn-cs"/>
              </a:rPr>
              <a:t>pursue</a:t>
            </a:r>
            <a:r>
              <a:rPr lang="en-US" sz="1200" kern="1200" dirty="0">
                <a:solidFill>
                  <a:schemeClr val="tx1"/>
                </a:solidFill>
                <a:effectLst/>
                <a:latin typeface="+mn-lt"/>
                <a:ea typeface="+mn-ea"/>
                <a:cs typeface="+mn-cs"/>
              </a:rPr>
              <a:t> in life?  How should they live</a:t>
            </a:r>
            <a:r>
              <a:rPr lang="en-SG" sz="1200" kern="1200" dirty="0">
                <a:solidFill>
                  <a:schemeClr val="tx1"/>
                </a:solidFill>
                <a:effectLst/>
                <a:latin typeface="+mn-lt"/>
                <a:ea typeface="+mn-ea"/>
                <a:cs typeface="+mn-cs"/>
              </a:rPr>
              <a:t>&gt;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Their spine curves so they walk bent over (12:3b)</a:t>
            </a:r>
            <a:endParaRPr lang="en-US" dirty="0"/>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teeth fall out with too few to chew properly (12:3c)</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Chewing has always been a problem for the elderly</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Fortunately, someone has invented a bottle opener shaped like teeth that the elderly can use to get things done faster</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62</a:t>
            </a:fld>
            <a:endParaRPr lang="en-US"/>
          </a:p>
        </p:txBody>
      </p:sp>
    </p:spTree>
    <p:extLst>
      <p:ext uri="{BB962C8B-B14F-4D97-AF65-F5344CB8AC3E}">
        <p14:creationId xmlns:p14="http://schemas.microsoft.com/office/powerpoint/2010/main" val="23920979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eyes can hardly see (12:3d)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pursed lips enclose teeth that chew slowly (12:4a)</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Remember when I noted that life has three stages?  Here’s another depiction…</a:t>
            </a:r>
            <a:r>
              <a:rPr lang="en-SG" dirty="0">
                <a:effectLst/>
              </a:rPr>
              <a:t> </a:t>
            </a:r>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ability to sleep is disturbed by a tiny noise (12:4b)</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Ironically, their hearing is impaired (12:4c)</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5C71781-4F74-C247-9662-4A6673EA87AA}"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52578" name="Rectangle 1026"/>
          <p:cNvSpPr>
            <a:spLocks noGrp="1" noRot="1" noChangeAspect="1" noChangeArrowheads="1"/>
          </p:cNvSpPr>
          <p:nvPr>
            <p:ph type="sldImg"/>
          </p:nvPr>
        </p:nvSpPr>
        <p:spPr>
          <a:solidFill>
            <a:srgbClr val="FFFFFF"/>
          </a:solidFill>
          <a:ln/>
        </p:spPr>
      </p:sp>
      <p:sp>
        <p:nvSpPr>
          <p:cNvPr id="152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can Solomon teach us?  Like us, Solomon had three stages of his life…</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lack of balance causes a fear of high places (12:5a)</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sense of adventure turns into staying home (12:5b)</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By </a:t>
            </a:r>
            <a:r>
              <a:rPr lang="en-US" sz="1200" u="sng" kern="1200" dirty="0">
                <a:solidFill>
                  <a:schemeClr val="tx1"/>
                </a:solidFill>
                <a:effectLst/>
                <a:latin typeface="+mn-lt"/>
                <a:ea typeface="+mn-ea"/>
                <a:cs typeface="+mn-cs"/>
                <a:hlinkClick r:id="rId3"/>
              </a:rPr>
              <a:t>Arden Dier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Newser</a:t>
            </a:r>
            <a:r>
              <a:rPr lang="en-US" sz="1200" kern="1200" dirty="0">
                <a:solidFill>
                  <a:schemeClr val="tx1"/>
                </a:solidFill>
                <a:effectLst/>
                <a:latin typeface="+mn-lt"/>
                <a:ea typeface="+mn-ea"/>
                <a:cs typeface="+mn-cs"/>
              </a:rPr>
              <a:t> Staff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www.newser.com</a:t>
            </a:r>
            <a:r>
              <a:rPr lang="en-US" sz="1200" kern="1200" dirty="0">
                <a:solidFill>
                  <a:schemeClr val="tx1"/>
                </a:solidFill>
                <a:effectLst/>
                <a:latin typeface="+mn-lt"/>
                <a:ea typeface="+mn-ea"/>
                <a:cs typeface="+mn-cs"/>
              </a:rPr>
              <a:t>/story/198626/we-live-way-longer-than-we-</a:t>
            </a:r>
            <a:r>
              <a:rPr lang="en-US" sz="1200" kern="1200" dirty="0" err="1">
                <a:solidFill>
                  <a:schemeClr val="tx1"/>
                </a:solidFill>
                <a:effectLst/>
                <a:latin typeface="+mn-lt"/>
                <a:ea typeface="+mn-ea"/>
                <a:cs typeface="+mn-cs"/>
              </a:rPr>
              <a:t>expect.html</a:t>
            </a:r>
            <a:r>
              <a:rPr lang="en-SG" dirty="0">
                <a:effectLst/>
              </a:rPr>
              <a:t> </a:t>
            </a:r>
          </a:p>
          <a:p>
            <a:endParaRPr lang="en-SG" dirty="0">
              <a:effectLst/>
            </a:endParaRPr>
          </a:p>
          <a:p>
            <a:r>
              <a:rPr lang="en-US" sz="1200" kern="1200" dirty="0">
                <a:solidFill>
                  <a:schemeClr val="tx1"/>
                </a:solidFill>
                <a:effectLst/>
                <a:latin typeface="+mn-lt"/>
                <a:ea typeface="+mn-ea"/>
                <a:cs typeface="+mn-cs"/>
              </a:rPr>
              <a:t>In fact, a study came out this week that shows that most people are living longer than they expected!  Half thought they’d die before 75 but they didn’t!</a:t>
            </a:r>
            <a:r>
              <a:rPr lang="en-SG" dirty="0">
                <a:effectLst/>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(Newser) – How long do you think you</a:t>
            </a:r>
            <a:r>
              <a:rPr lang="fr-FR"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ll live? New research suggests you can tack a few more years on to whatever number you came up with. In 1992, University of Michigan researchers asked 26,000 Americans between the ages of 51 and 61 if they thought they would make it to 75. Some 22 years later, researchers with the </a:t>
            </a:r>
            <a:r>
              <a:rPr lang="en-SG" sz="1200" u="sng" kern="1200" dirty="0">
                <a:solidFill>
                  <a:schemeClr val="tx1"/>
                </a:solidFill>
                <a:effectLst/>
                <a:latin typeface="+mn-lt"/>
                <a:ea typeface="+mn-ea"/>
                <a:cs typeface="+mn-cs"/>
                <a:hlinkClick r:id="rId4"/>
              </a:rPr>
              <a:t>Brookings Institution</a:t>
            </a:r>
            <a:r>
              <a:rPr lang="en-SG" sz="1200" kern="1200" dirty="0">
                <a:solidFill>
                  <a:schemeClr val="tx1"/>
                </a:solidFill>
                <a:effectLst/>
                <a:latin typeface="+mn-lt"/>
                <a:ea typeface="+mn-ea"/>
                <a:cs typeface="+mn-cs"/>
              </a:rPr>
              <a:t> crunched the data and found people tend to underestimate how many years they have left. Of those born between 1931 and 1934, a full 49% who said they wouldn</a:t>
            </a:r>
            <a:r>
              <a:rPr lang="fr-FR"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t see 75 were wrong. In fact, almost all that group</a:t>
            </a:r>
            <a:r>
              <a:rPr lang="fr-FR"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s respondents, except those who gave themselves 90% or better odds of making it to 75, turned out to have been overly pessimistic, the </a:t>
            </a:r>
            <a:r>
              <a:rPr lang="en-SG" sz="1200" i="1" u="sng" kern="1200" dirty="0">
                <a:solidFill>
                  <a:schemeClr val="tx1"/>
                </a:solidFill>
                <a:effectLst/>
                <a:latin typeface="+mn-lt"/>
                <a:ea typeface="+mn-ea"/>
                <a:cs typeface="+mn-cs"/>
                <a:hlinkClick r:id="rId5"/>
              </a:rPr>
              <a:t>Wall Street Journal</a:t>
            </a:r>
            <a:r>
              <a:rPr lang="en-SG" sz="1200" kern="1200" dirty="0">
                <a:solidFill>
                  <a:schemeClr val="tx1"/>
                </a:solidFill>
                <a:effectLst/>
                <a:latin typeface="+mn-lt"/>
                <a:ea typeface="+mn-ea"/>
                <a:cs typeface="+mn-cs"/>
              </a:rPr>
              <a:t> reports. </a:t>
            </a:r>
          </a:p>
          <a:p>
            <a:r>
              <a:rPr lang="en-US" sz="1200" kern="1200" dirty="0">
                <a:solidFill>
                  <a:schemeClr val="tx1"/>
                </a:solidFill>
                <a:effectLst/>
                <a:latin typeface="+mn-lt"/>
                <a:ea typeface="+mn-ea"/>
                <a:cs typeface="+mn-cs"/>
              </a:rPr>
              <a:t>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more than just an interesting stat: With the dwindling state of Social Security, researchers worry people won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save enough money to cover the possibility that they</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live longer than they expect, </a:t>
            </a:r>
            <a:r>
              <a:rPr lang="en-US" sz="1200" u="sng" kern="1200" dirty="0">
                <a:solidFill>
                  <a:schemeClr val="tx1"/>
                </a:solidFill>
                <a:effectLst/>
                <a:latin typeface="+mn-lt"/>
                <a:ea typeface="+mn-ea"/>
                <a:cs typeface="+mn-cs"/>
                <a:hlinkClick r:id="rId6"/>
              </a:rPr>
              <a:t>Phys.org</a:t>
            </a:r>
            <a:r>
              <a:rPr lang="en-US" sz="1200" kern="1200" dirty="0">
                <a:solidFill>
                  <a:schemeClr val="tx1"/>
                </a:solidFill>
                <a:effectLst/>
                <a:latin typeface="+mn-lt"/>
                <a:ea typeface="+mn-ea"/>
                <a:cs typeface="+mn-cs"/>
              </a:rPr>
              <a:t> reports. "Individuals do not fully understand the longevity risk they face," the </a:t>
            </a:r>
            <a:r>
              <a:rPr lang="en-US" sz="1200" u="sng" kern="1200" dirty="0">
                <a:solidFill>
                  <a:schemeClr val="tx1"/>
                </a:solidFill>
                <a:effectLst/>
                <a:latin typeface="+mn-lt"/>
                <a:ea typeface="+mn-ea"/>
                <a:cs typeface="+mn-cs"/>
                <a:hlinkClick r:id="rId7"/>
              </a:rPr>
              <a:t>authors explain</a:t>
            </a:r>
            <a:r>
              <a:rPr lang="en-US" sz="1200" kern="1200" dirty="0">
                <a:solidFill>
                  <a:schemeClr val="tx1"/>
                </a:solidFill>
                <a:effectLst/>
                <a:latin typeface="+mn-lt"/>
                <a:ea typeface="+mn-ea"/>
                <a:cs typeface="+mn-cs"/>
              </a:rPr>
              <a:t>. A longevity annuity could be a solution: An individual hands over a chunk of cash and begins receiving payments after a set number of years. The researchers outline what $100,000 spent on an annuity by a 60-year-old male could result in: $1,052 monthly payments beginning at 70, or $2,539 payments if the purchaser waited until 80 to collect. (Your nose may offer </a:t>
            </a:r>
            <a:r>
              <a:rPr lang="en-US" sz="1200" u="sng" kern="1200" dirty="0">
                <a:solidFill>
                  <a:schemeClr val="tx1"/>
                </a:solidFill>
                <a:effectLst/>
                <a:latin typeface="+mn-lt"/>
                <a:ea typeface="+mn-ea"/>
                <a:cs typeface="+mn-cs"/>
                <a:hlinkClick r:id="rId8"/>
              </a:rPr>
              <a:t>a clue to your longevity</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hair turns white or gray (12:5c).</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feeble legs make them move slowly (12:5d)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Their desires to do things diminish (12:5e)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At death people enter eternity but others mourn their loss (12:5f)</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 lived </a:t>
            </a:r>
            <a:r>
              <a:rPr lang="en-US" i="1" dirty="0">
                <a:cs typeface="ＭＳ Ｐゴシック" charset="0"/>
              </a:rPr>
              <a:t>godly</a:t>
            </a:r>
            <a:r>
              <a:rPr lang="en-US" dirty="0">
                <a:cs typeface="ＭＳ Ｐゴシック" charset="0"/>
              </a:rPr>
              <a:t> in his youth—knew true love (Song of Songs), asked for wisdom (1 Kings 3), built the temple (1 Kings 6),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got </a:t>
            </a:r>
            <a:r>
              <a:rPr lang="en-US" sz="1200" i="1" kern="1200" dirty="0">
                <a:solidFill>
                  <a:schemeClr val="tx1"/>
                </a:solidFill>
                <a:effectLst/>
                <a:latin typeface="+mn-lt"/>
                <a:ea typeface="+mn-ea"/>
                <a:cs typeface="+mn-cs"/>
              </a:rPr>
              <a:t>sidetracked</a:t>
            </a:r>
            <a:r>
              <a:rPr lang="en-US" sz="1200" kern="1200" dirty="0">
                <a:solidFill>
                  <a:schemeClr val="tx1"/>
                </a:solidFill>
                <a:effectLst/>
                <a:latin typeface="+mn-lt"/>
                <a:ea typeface="+mn-ea"/>
                <a:cs typeface="+mn-cs"/>
              </a:rPr>
              <a:t> in middle age—with political links to 1000 women and other profitless pursuits we saw in Ecclesiastes 2—yet he likely wrote Proverbs then</a:t>
            </a:r>
            <a:r>
              <a:rPr lang="en-US" dirty="0">
                <a:cs typeface="ＭＳ Ｐゴシック" charset="0"/>
              </a:rPr>
              <a:t>.</a:t>
            </a:r>
          </a:p>
          <a:p>
            <a:endParaRPr lang="en-US" dirty="0">
              <a:cs typeface="ＭＳ Ｐゴシック" charset="0"/>
            </a:endParaRPr>
          </a:p>
          <a:p>
            <a:r>
              <a:rPr lang="en-US" dirty="0">
                <a:cs typeface="ＭＳ Ｐゴシック" charset="0"/>
              </a:rPr>
              <a:t>He now shares the </a:t>
            </a:r>
            <a:r>
              <a:rPr lang="en-US" i="1" dirty="0">
                <a:cs typeface="ＭＳ Ｐゴシック" charset="0"/>
              </a:rPr>
              <a:t>wisdom</a:t>
            </a:r>
            <a:r>
              <a:rPr lang="en-US" dirty="0">
                <a:cs typeface="ＭＳ Ｐゴシック" charset="0"/>
              </a:rPr>
              <a:t> he gained in his old age—work and wisdom don</a:t>
            </a:r>
            <a:r>
              <a:rPr lang="fr-FR" dirty="0">
                <a:cs typeface="ＭＳ Ｐゴシック" charset="0"/>
              </a:rPr>
              <a:t>'</a:t>
            </a:r>
            <a:r>
              <a:rPr lang="en-US" dirty="0">
                <a:cs typeface="ＭＳ Ｐゴシック" charset="0"/>
              </a:rPr>
              <a:t>t last (Eccl.).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is like a broken cord, never fixed again (12:6a).</a:t>
            </a:r>
            <a:r>
              <a:rPr lang="en-SG" dirty="0">
                <a:effectLst/>
              </a:rPr>
              <a:t> </a:t>
            </a: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is like a broken bowl, never fixed again (12:6b)</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is like a broken pitcher, never fixed again (12:6c).</a:t>
            </a:r>
            <a:r>
              <a:rPr lang="en-SG" dirty="0">
                <a:effectLst/>
              </a:rPr>
              <a:t> </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is like a broken pulley, never fixed again (12:6d).</a:t>
            </a:r>
            <a:r>
              <a:rPr lang="en-SG" dirty="0">
                <a:effectLst/>
              </a:rPr>
              <a:t>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body returns to the dust from where it came (12:7a).</a:t>
            </a:r>
            <a:r>
              <a:rPr lang="en-SG" dirty="0">
                <a:effectLst/>
              </a:rPr>
              <a:t> </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spirit returns to God from whom it came (12:7b; cf. Gen. 2:7)</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8BD780D-B55B-BE47-B425-4C7C121C8D73}" type="slidenum">
              <a:rPr lang="en-US" sz="1200">
                <a:solidFill>
                  <a:prstClr val="black"/>
                </a:solidFill>
              </a:rPr>
              <a:pPr/>
              <a:t>9</a:t>
            </a:fld>
            <a:endParaRPr lang="en-US" sz="1200">
              <a:solidFill>
                <a:prstClr val="black"/>
              </a:solidFill>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does today’s passage fit into the book</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passage specifically shows </a:t>
            </a:r>
            <a:r>
              <a:rPr lang="en-US" sz="1200" i="1" kern="1200" dirty="0">
                <a:solidFill>
                  <a:schemeClr val="tx1"/>
                </a:solidFill>
                <a:effectLst/>
                <a:latin typeface="+mn-lt"/>
                <a:ea typeface="+mn-ea"/>
                <a:cs typeface="+mn-cs"/>
              </a:rPr>
              <a:t>two pursuits every youth should have</a:t>
            </a:r>
            <a:r>
              <a:rPr lang="en-US" sz="1200" kern="1200" dirty="0">
                <a:solidFill>
                  <a:schemeClr val="tx1"/>
                </a:solidFill>
                <a:effectLst/>
                <a:latin typeface="+mn-lt"/>
                <a:ea typeface="+mn-ea"/>
                <a:cs typeface="+mn-cs"/>
              </a:rPr>
              <a:t>.  However, it actually relates to all of us, whether youth or not. Even if you are </a:t>
            </a:r>
            <a:r>
              <a:rPr lang="en-US" sz="1200" b="1"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youth, you certainly relate to youth and can help them with this passage.  This means that you are closer to aging, which this passage also addresses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Solomon gives us God’s two key priorities for youth in Ecclesiastes 11:7–12:7.  Let’s listen in</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40365179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i="1" kern="1200" dirty="0">
                <a:solidFill>
                  <a:schemeClr val="tx1"/>
                </a:solidFill>
                <a:effectLst/>
                <a:latin typeface="+mn-lt"/>
                <a:ea typeface="+mn-ea"/>
                <a:cs typeface="+mn-cs"/>
              </a:rPr>
              <a:t>However, the way to enjoy life is to…</a:t>
            </a:r>
            <a:r>
              <a:rPr lang="en-SG" dirty="0">
                <a:effectLst/>
              </a:rPr>
              <a:t> </a:t>
            </a:r>
            <a:endParaRPr lang="en-US" dirty="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Remember</a:t>
            </a:r>
            <a:r>
              <a:rPr lang="en-US" baseline="0" dirty="0">
                <a:cs typeface="ＭＳ Ｐゴシック" charset="0"/>
              </a:rPr>
              <a:t> Him!</a:t>
            </a:r>
            <a:endParaRPr lang="en-US" dirty="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Imagine yourself on your deathbed. What regrets do you think you might have?  How might you wish you had used your life differently?</a:t>
            </a:r>
            <a:r>
              <a:rPr lang="en-SG" dirty="0">
                <a:effectLst/>
              </a:rPr>
              <a:t> </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nurse named </a:t>
            </a:r>
            <a:r>
              <a:rPr lang="en-US" sz="1200" kern="1200" dirty="0" err="1">
                <a:solidFill>
                  <a:schemeClr val="tx1"/>
                </a:solidFill>
                <a:effectLst/>
                <a:latin typeface="+mn-lt"/>
                <a:ea typeface="+mn-ea"/>
                <a:cs typeface="+mn-cs"/>
              </a:rPr>
              <a:t>Bronnie</a:t>
            </a:r>
            <a:r>
              <a:rPr lang="en-US" sz="1200" kern="1200" dirty="0">
                <a:solidFill>
                  <a:schemeClr val="tx1"/>
                </a:solidFill>
                <a:effectLst/>
                <a:latin typeface="+mn-lt"/>
                <a:ea typeface="+mn-ea"/>
                <a:cs typeface="+mn-cs"/>
              </a:rPr>
              <a:t> Ware recently wrote an article entitled, “The Top Five Regrets People Make on Their Deathbed.”</a:t>
            </a:r>
            <a:r>
              <a:rPr lang="en-SG" dirty="0">
                <a:effectLst/>
              </a:rPr>
              <a:t>   What are these 5 regrets?</a:t>
            </a:r>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________</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For many years I worked in palliative care. My patients were those who had gone home to die. Some incredibly special times were shared. I was with them for the last three to twelve weeks of their lives. People grow a lot when they are faced with their own mortality.</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I learnt never to underestimate someone’s capacity for growth. Some changes were phenomenal. Each experienced a variety of emotions, as expected, denial, fear, anger, remorse, more denial and eventually acceptance. Every single patient found their peace before they departed though, every one of them.</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When questioned about any regrets they had or anything they would do differently, common themes surfaced again and again. Here are the most common five:</a:t>
            </a:r>
          </a:p>
          <a:p>
            <a:endParaRPr lang="en-SG" sz="1200" kern="1200" dirty="0">
              <a:solidFill>
                <a:schemeClr val="tx1"/>
              </a:solidFill>
              <a:effectLst/>
              <a:latin typeface="+mn-lt"/>
              <a:ea typeface="+mn-ea"/>
              <a:cs typeface="+mn-cs"/>
            </a:endParaRPr>
          </a:p>
          <a:p>
            <a:r>
              <a:rPr lang="en-SG" sz="1200" b="1" i="1" kern="1200" dirty="0">
                <a:solidFill>
                  <a:schemeClr val="tx1"/>
                </a:solidFill>
                <a:effectLst/>
                <a:latin typeface="+mn-lt"/>
                <a:ea typeface="+mn-ea"/>
                <a:cs typeface="+mn-cs"/>
              </a:rPr>
              <a:t>1. I wish I’d had the courage to live a life true to myself, not the life others expected of me.</a:t>
            </a:r>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was the most common regret of all. When people realize that their life is almost over and look back clearly on it, it is easy to see how many dreams have gone unfulfilled. Most people had not honoured even a half of their dreams and had to die knowing that it was due to choices they had made, or not made.</a:t>
            </a:r>
          </a:p>
          <a:p>
            <a:r>
              <a:rPr lang="en-SG" sz="1200" kern="1200" dirty="0">
                <a:solidFill>
                  <a:schemeClr val="tx1"/>
                </a:solidFill>
                <a:effectLst/>
                <a:latin typeface="+mn-lt"/>
                <a:ea typeface="+mn-ea"/>
                <a:cs typeface="+mn-cs"/>
              </a:rPr>
              <a:t>It is very important to try and honour at least some of your dreams along the way. From the moment that you lose your health, it is too late. Health brings a freedom very few realise, until they no longer have it.</a:t>
            </a:r>
          </a:p>
          <a:p>
            <a:endParaRPr lang="en-SG" sz="1200" kern="1200" dirty="0">
              <a:solidFill>
                <a:schemeClr val="tx1"/>
              </a:solidFill>
              <a:effectLst/>
              <a:latin typeface="+mn-lt"/>
              <a:ea typeface="+mn-ea"/>
              <a:cs typeface="+mn-cs"/>
            </a:endParaRPr>
          </a:p>
          <a:p>
            <a:r>
              <a:rPr lang="en-SG" sz="1200" b="1" i="1" kern="1200" dirty="0">
                <a:solidFill>
                  <a:schemeClr val="tx1"/>
                </a:solidFill>
                <a:effectLst/>
                <a:latin typeface="+mn-lt"/>
                <a:ea typeface="+mn-ea"/>
                <a:cs typeface="+mn-cs"/>
              </a:rPr>
              <a:t>2. I wish I didn’t work so hard.</a:t>
            </a:r>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came from every male patient that I nursed. They missed their children’s youth and their partner’s companionship. Women also spoke of this regret. But as most were from an older generation, many of the female patients had not been breadwinners. All of the men I nursed deeply regretted spending so much of their lives on the treadmill of a work existence.</a:t>
            </a:r>
          </a:p>
          <a:p>
            <a:r>
              <a:rPr lang="en-SG" sz="1200" kern="1200" dirty="0">
                <a:solidFill>
                  <a:schemeClr val="tx1"/>
                </a:solidFill>
                <a:effectLst/>
                <a:latin typeface="+mn-lt"/>
                <a:ea typeface="+mn-ea"/>
                <a:cs typeface="+mn-cs"/>
              </a:rPr>
              <a:t>By simplifying your lifestyle and making conscious choices along the way, it is possible to not need the income that you think you do. And by creating more space in your life, you become happier and more open to new opportunities, ones more suited to your new lifestyle.</a:t>
            </a:r>
          </a:p>
          <a:p>
            <a:endParaRPr lang="en-SG" sz="1200" kern="1200" dirty="0">
              <a:solidFill>
                <a:schemeClr val="tx1"/>
              </a:solidFill>
              <a:effectLst/>
              <a:latin typeface="+mn-lt"/>
              <a:ea typeface="+mn-ea"/>
              <a:cs typeface="+mn-cs"/>
            </a:endParaRPr>
          </a:p>
          <a:p>
            <a:r>
              <a:rPr lang="en-SG" sz="1200" b="1" i="1" kern="1200" dirty="0">
                <a:solidFill>
                  <a:schemeClr val="tx1"/>
                </a:solidFill>
                <a:effectLst/>
                <a:latin typeface="+mn-lt"/>
                <a:ea typeface="+mn-ea"/>
                <a:cs typeface="+mn-cs"/>
              </a:rPr>
              <a:t>3. I wish I’d had the courage to express my feelings.</a:t>
            </a:r>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Many people suppressed their feelings in order to keep peace with others. As a result, they settled for a mediocre existence and never became who they were truly capable of becoming. Many developed illnesses relating to the bitterness and resentment they carried as a result.</a:t>
            </a:r>
          </a:p>
          <a:p>
            <a:r>
              <a:rPr lang="en-SG" sz="1200" kern="1200" dirty="0">
                <a:solidFill>
                  <a:schemeClr val="tx1"/>
                </a:solidFill>
                <a:effectLst/>
                <a:latin typeface="+mn-lt"/>
                <a:ea typeface="+mn-ea"/>
                <a:cs typeface="+mn-cs"/>
              </a:rPr>
              <a:t>We cannot control the reactions of others. However, although people may initially react when you change the way you are by speaking honestly, in the end it raises the relationship to a whole new and healthier level. Either that or it releases the unhealthy relationship from your life. Either way, you win.</a:t>
            </a:r>
          </a:p>
          <a:p>
            <a:endParaRPr lang="en-SG" sz="1200" kern="1200" dirty="0">
              <a:solidFill>
                <a:schemeClr val="tx1"/>
              </a:solidFill>
              <a:effectLst/>
              <a:latin typeface="+mn-lt"/>
              <a:ea typeface="+mn-ea"/>
              <a:cs typeface="+mn-cs"/>
            </a:endParaRPr>
          </a:p>
          <a:p>
            <a:r>
              <a:rPr lang="en-SG" sz="1200" b="1" i="1" kern="1200" dirty="0">
                <a:solidFill>
                  <a:schemeClr val="tx1"/>
                </a:solidFill>
                <a:effectLst/>
                <a:latin typeface="+mn-lt"/>
                <a:ea typeface="+mn-ea"/>
                <a:cs typeface="+mn-cs"/>
              </a:rPr>
              <a:t>4. I wish I had stayed in touch with my friends.</a:t>
            </a:r>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Often they would not truly realise the full benefits of old friends until their dying weeks and it was not always possible to track them down. Many had become so caught up in their own lives that they had let golden friendships slip by over the years. There were many deep regrets about not giving friendships the time and effort that they deserved. Everyone misses their friends when they are dying.</a:t>
            </a:r>
          </a:p>
          <a:p>
            <a:r>
              <a:rPr lang="en-SG" sz="1200" kern="1200" dirty="0">
                <a:solidFill>
                  <a:schemeClr val="tx1"/>
                </a:solidFill>
                <a:effectLst/>
                <a:latin typeface="+mn-lt"/>
                <a:ea typeface="+mn-ea"/>
                <a:cs typeface="+mn-cs"/>
              </a:rPr>
              <a:t>It is common for anyone in a busy lifestyle to let friendships slip. But when you are faced with your approaching death, the physical details of life fall away. People do want to get their financial affairs in order if possible. But it is not money or status that holds the true importance for them. They want to get things in order more for the benefit of those they love. Usually though, they are too ill and weary to ever manage this task. It is all comes down to love and relationships in the end. That is all that remains in the final weeks, love and relationships.</a:t>
            </a:r>
          </a:p>
          <a:p>
            <a:endParaRPr lang="en-SG" sz="1200" kern="1200" dirty="0">
              <a:solidFill>
                <a:schemeClr val="tx1"/>
              </a:solidFill>
              <a:effectLst/>
              <a:latin typeface="+mn-lt"/>
              <a:ea typeface="+mn-ea"/>
              <a:cs typeface="+mn-cs"/>
            </a:endParaRPr>
          </a:p>
          <a:p>
            <a:r>
              <a:rPr lang="en-SG" sz="1200" b="1" i="1" kern="1200" dirty="0">
                <a:solidFill>
                  <a:schemeClr val="tx1"/>
                </a:solidFill>
                <a:effectLst/>
                <a:latin typeface="+mn-lt"/>
                <a:ea typeface="+mn-ea"/>
                <a:cs typeface="+mn-cs"/>
              </a:rPr>
              <a:t>5. I wish that I had let myself be happier.</a:t>
            </a:r>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is a surprisingly common one. Many did not realise until the end that happiness is a choice. They had stayed stuck in old patterns and habits. The so-called ‘comfort’ of familiarity overflowed into their emotions, as well as their physical lives. Fear of change had them pretending to others, and to their selves, that they were content. When deep within, they longed to laugh properly and have silliness in their life again. When you are on your deathbed, what  others think of you is a long way from your mind. How wonderful to be able to let go and smile again, long before you are dying.</a:t>
            </a:r>
          </a:p>
          <a:p>
            <a:endParaRPr lang="en-SG" sz="1200" kern="1200" dirty="0">
              <a:solidFill>
                <a:schemeClr val="tx1"/>
              </a:solidFill>
              <a:effectLst/>
              <a:latin typeface="+mn-lt"/>
              <a:ea typeface="+mn-ea"/>
              <a:cs typeface="+mn-cs"/>
            </a:endParaRPr>
          </a:p>
          <a:p>
            <a:r>
              <a:rPr lang="en-SG" sz="1200" i="1" kern="1200" dirty="0">
                <a:solidFill>
                  <a:schemeClr val="tx1"/>
                </a:solidFill>
                <a:effectLst/>
                <a:latin typeface="+mn-lt"/>
                <a:ea typeface="+mn-ea"/>
                <a:cs typeface="+mn-cs"/>
              </a:rPr>
              <a:t>Life is a choice. It is YOUR life. Choose consciously, choose wisely, choose honestly. Choose happiness.</a:t>
            </a:r>
          </a:p>
          <a:p>
            <a:r>
              <a:rPr lang="en-SG" sz="1200" i="1" kern="1200" dirty="0">
                <a:solidFill>
                  <a:schemeClr val="tx1"/>
                </a:solidFill>
                <a:effectLst/>
                <a:latin typeface="+mn-lt"/>
                <a:ea typeface="+mn-ea"/>
                <a:cs typeface="+mn-cs"/>
              </a:rPr>
              <a:t>_____________</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Source: This article originated from blog of author </a:t>
            </a:r>
            <a:r>
              <a:rPr lang="en-SG" sz="1200" b="1" kern="1200" dirty="0">
                <a:solidFill>
                  <a:schemeClr val="tx1"/>
                </a:solidFill>
                <a:effectLst/>
                <a:latin typeface="+mn-lt"/>
                <a:ea typeface="+mn-ea"/>
                <a:cs typeface="+mn-cs"/>
              </a:rPr>
              <a:t>Bronnie Ware</a:t>
            </a:r>
            <a:r>
              <a:rPr lang="en-SG" sz="1200" kern="1200" dirty="0">
                <a:solidFill>
                  <a:schemeClr val="tx1"/>
                </a:solidFill>
                <a:effectLst/>
                <a:latin typeface="+mn-lt"/>
                <a:ea typeface="+mn-ea"/>
                <a:cs typeface="+mn-cs"/>
              </a:rPr>
              <a:t> at </a:t>
            </a:r>
            <a:r>
              <a:rPr lang="en-SG" sz="1200" u="sng" kern="1200" dirty="0">
                <a:solidFill>
                  <a:schemeClr val="tx1"/>
                </a:solidFill>
                <a:effectLst/>
                <a:latin typeface="+mn-lt"/>
                <a:ea typeface="+mn-ea"/>
                <a:cs typeface="+mn-cs"/>
              </a:rPr>
              <a:t>http://inspirationandchai.com/Regrets-of-the-Dying.html</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Based on this article, Bronnie has released a full-length book. It is a memoir of her own life and how it was transformed based on the regrets of the dying people she cared for. The book is available from her website </a:t>
            </a:r>
            <a:r>
              <a:rPr lang="en-SG" sz="1200" u="sng" kern="1200" dirty="0">
                <a:solidFill>
                  <a:schemeClr val="tx1"/>
                </a:solidFill>
                <a:effectLst/>
                <a:latin typeface="+mn-lt"/>
                <a:ea typeface="+mn-ea"/>
                <a:cs typeface="+mn-cs"/>
              </a:rPr>
              <a:t>http://www.bronnieware.com</a:t>
            </a:r>
            <a:r>
              <a:rPr lang="en-SG" sz="1200" kern="1200" dirty="0">
                <a:solidFill>
                  <a:schemeClr val="tx1"/>
                </a:solidFill>
                <a:effectLst/>
                <a:latin typeface="+mn-lt"/>
                <a:ea typeface="+mn-ea"/>
                <a:cs typeface="+mn-cs"/>
              </a:rPr>
              <a:t> and major online bookstores and is called ‘The Top Five Regrets of the Dying – A Life Transformed by the Dearly Departing’. </a:t>
            </a:r>
          </a:p>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nurse isn’t a Christian, so she gives a secular way of saying what Solomon says here in Ecclesiastes.  I would paraphrase what this nurse is saying as</a:t>
            </a:r>
            <a:r>
              <a:rPr lang="en-SG" sz="1200" kern="1200" baseline="0" dirty="0">
                <a:solidFill>
                  <a:schemeClr val="tx1"/>
                </a:solidFill>
                <a:effectLst/>
                <a:latin typeface="+mn-lt"/>
                <a:ea typeface="+mn-ea"/>
                <a:cs typeface="+mn-cs"/>
              </a:rPr>
              <a:t> [above compared to below]</a:t>
            </a:r>
          </a:p>
          <a:p>
            <a:endParaRPr lang="en-SG" sz="1200" kern="1200" baseline="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I wish I had the courage to live a life true to myself, not the life others expected of me.</a:t>
            </a:r>
            <a:endParaRPr lang="en-SG"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I wish I didn’t work </a:t>
            </a:r>
            <a:r>
              <a:rPr lang="en-US" sz="1200" i="1" kern="1200" dirty="0">
                <a:solidFill>
                  <a:schemeClr val="tx1"/>
                </a:solidFill>
                <a:effectLst/>
                <a:latin typeface="+mn-lt"/>
                <a:ea typeface="+mn-ea"/>
                <a:cs typeface="+mn-cs"/>
              </a:rPr>
              <a:t>so hard</a:t>
            </a:r>
            <a:r>
              <a:rPr lang="en-US" sz="1200" i="0" kern="1200" dirty="0">
                <a:solidFill>
                  <a:schemeClr val="tx1"/>
                </a:solidFill>
                <a:effectLst/>
                <a:latin typeface="+mn-lt"/>
                <a:ea typeface="+mn-ea"/>
                <a:cs typeface="+mn-cs"/>
              </a:rPr>
              <a:t>.</a:t>
            </a:r>
            <a:endParaRPr lang="en-SG"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I wish I had the courage to express my feelings.</a:t>
            </a:r>
            <a:endParaRPr lang="en-SG"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I wish I had stayed in touch with my friends.</a:t>
            </a:r>
            <a:endParaRPr lang="en-SG"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I wish that I had let myself be happier.</a:t>
            </a:r>
            <a:endParaRPr lang="en-SG" sz="1200" kern="1200" baseline="0" dirty="0">
              <a:solidFill>
                <a:schemeClr val="tx1"/>
              </a:solidFill>
              <a:effectLst/>
              <a:latin typeface="+mn-lt"/>
              <a:ea typeface="+mn-ea"/>
              <a:cs typeface="+mn-cs"/>
            </a:endParaRPr>
          </a:p>
          <a:p>
            <a:endParaRPr lang="en-SG" sz="1200" kern="1200" baseline="0" dirty="0">
              <a:solidFill>
                <a:schemeClr val="tx1"/>
              </a:solidFill>
              <a:effectLst/>
              <a:latin typeface="+mn-lt"/>
              <a:ea typeface="+mn-ea"/>
              <a:cs typeface="+mn-cs"/>
            </a:endParaRPr>
          </a:p>
          <a:p>
            <a:r>
              <a:rPr lang="en-SG" sz="1200" kern="1200" baseline="0" dirty="0">
                <a:solidFill>
                  <a:schemeClr val="tx1"/>
                </a:solidFill>
                <a:effectLst/>
                <a:latin typeface="+mn-lt"/>
                <a:ea typeface="+mn-ea"/>
                <a:cs typeface="+mn-cs"/>
              </a:rPr>
              <a:t>Which of these would you most likely say on your deathbed, given your present state in life?</a:t>
            </a:r>
          </a:p>
          <a:p>
            <a:r>
              <a:rPr lang="en-US" sz="1200" kern="1200" dirty="0">
                <a:solidFill>
                  <a:schemeClr val="tx1"/>
                </a:solidFill>
                <a:effectLst/>
                <a:latin typeface="+mn-lt"/>
                <a:ea typeface="+mn-ea"/>
                <a:cs typeface="+mn-cs"/>
              </a:rPr>
              <a:t>Put a mark by it in your notes and commit it to prayer.</a:t>
            </a:r>
            <a:r>
              <a:rPr lang="en-SG" dirty="0">
                <a:effectLst/>
              </a:rPr>
              <a:t> </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A6586-0081-B044-B050-2915E0D71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148186"/>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D3603-D1F6-DB4F-B578-6FD19613B7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278404"/>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37293-09D4-AA4C-B8B3-8E4E07AD1F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692644"/>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3F5101-3EDE-AA45-B99E-CA9D7F7FC2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737470"/>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2A6285-3133-9E42-BE49-B36294A087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930513"/>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3E2DD9-BBB6-4242-A00D-CF6F1F41C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392203"/>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EEB6E2-EA68-5D4F-A9A5-9BA19142D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2120"/>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D3C39-F0D0-4D4D-B367-E893ED265A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233146"/>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203429-A096-8342-BA8C-04A3A00CE8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131228"/>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D3225A-AFCF-D445-97DA-F1DD7C7B57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95407"/>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5C46A-82E0-294F-9B51-BBCBDA4F7D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757387"/>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a:solidFill>
                  <a:srgbClr val="FFFFFF"/>
                </a:solidFill>
                <a:latin typeface="Arial" charset="0"/>
                <a:ea typeface="ＭＳ Ｐゴシック" charset="0"/>
                <a:cs typeface="ＭＳ Ｐゴシック" charset="0"/>
              </a:endParaRPr>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7C97E1D-0F46-2940-B9D9-F1442E34F7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1951375"/>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0426799-B69C-1046-99D9-F54D604551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0898820"/>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33AEF7D-DC0F-6A4C-8CB8-6441A977F7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531423"/>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4D8350-5847-E448-B386-7833F4CD5A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86259"/>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E0E74CE-F66F-1442-9F1B-2D6411248D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6292650"/>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A553C457-8A18-1248-B1BE-5ABCE59912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630772"/>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19818753-58A8-AA49-9040-47A8ABA162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1966311"/>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E722AF3-D8E0-A440-8357-C5861B9409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8179485"/>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8D8EFF2-00A9-3A4A-963B-F95572E873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1724459"/>
      </p:ext>
    </p:extLst>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B2E069-570F-BB46-A6CC-35AEABD4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9895880"/>
      </p:ext>
    </p:extLst>
  </p:cSld>
  <p:clrMapOvr>
    <a:masterClrMapping/>
  </p:clrMapOvr>
  <p:transitio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4AF085E-F2B2-474C-A748-4C04A777CD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0844920"/>
      </p:ext>
    </p:extLst>
  </p:cSld>
  <p:clrMapOvr>
    <a:masterClrMapping/>
  </p:clrMapOvr>
  <p:transitio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grpSp>
      </p:grpSp>
      <p:sp>
        <p:nvSpPr>
          <p:cNvPr id="9527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52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ACCA8359-C62F-494F-88CC-B657B57A1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1859523"/>
      </p:ext>
    </p:extLst>
  </p:cSld>
  <p:clrMapOvr>
    <a:masterClrMapping/>
  </p:clrMapOvr>
  <p:transitio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A9C1102-7AB2-FE4A-BC92-9498B75BC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8025020"/>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2E272C4-8241-3A4B-B147-11C4559AA4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9969103"/>
      </p:ext>
    </p:extLst>
  </p:cSld>
  <p:clrMapOvr>
    <a:masterClrMapping/>
  </p:clrMapOvr>
  <p:transition advClick="0" advTm="500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A022D72-043E-EF4E-BA25-3CCD8CE843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3533890"/>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2A3FB64-C7EA-A245-A94F-CE2DF7C60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8393198"/>
      </p:ext>
    </p:extLst>
  </p:cSld>
  <p:clrMapOvr>
    <a:masterClrMapping/>
  </p:clrMapOvr>
  <p:transition advClick="0" advTm="500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B7AF344A-CFA7-5B49-A3E9-94AAF47CE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7867377"/>
      </p:ext>
    </p:extLst>
  </p:cSld>
  <p:clrMapOvr>
    <a:masterClrMapping/>
  </p:clrMapOvr>
  <p:transition advClick="0" advTm="500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9D2C0867-10DE-7E47-938C-37B2F03341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866430"/>
      </p:ext>
    </p:extLst>
  </p:cSld>
  <p:clrMapOvr>
    <a:masterClrMapping/>
  </p:clrMapOvr>
  <p:transitio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40E2A3A-2E9A-6446-851E-23C458D657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1309433"/>
      </p:ext>
    </p:extLst>
  </p:cSld>
  <p:clrMapOvr>
    <a:masterClrMapping/>
  </p:clrMapOvr>
  <p:transitio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E60A5FA-3689-5C48-90EC-E00FD23A66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5550846"/>
      </p:ext>
    </p:extLst>
  </p:cSld>
  <p:clrMapOvr>
    <a:masterClrMapping/>
  </p:clrMapOvr>
  <p:transitio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34B11A-AD20-9F45-BA02-8D05AB11E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8167078"/>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1207FAF-9539-1747-9447-8BB56836AB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2189213"/>
      </p:ext>
    </p:extLst>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033D0-883F-9B42-A754-8D8AFE1607B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08687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77275F-4A6E-4F4B-8EBC-D0C7D18F21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24312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2363E9-A26F-8849-B5C5-E0CD9C0727A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2200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E90CF1-C00D-7844-89A8-640A374EC0B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01438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7D63B8-3E89-5B43-9A70-A409D3777A7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0156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D30539-9F2D-9E42-8E23-CF4093530D9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85901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FB051D-338C-5941-880B-8B1EDE837A8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55690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95B325-3198-FA40-BBCF-3B79769630A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279096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B113D3-9100-694E-B28B-D3FC2996507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88852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772269-4C29-C547-8C61-8D00AD2966B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96699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D73422-0F5A-A041-8B7F-5E1BB8B1B81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41853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26941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180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41317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410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747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946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122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0834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3474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099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6743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343626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07923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9321372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034240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11035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673642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23601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56240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418242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59498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8472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image" Target="../media/image7.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6.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8.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ctr" defTabSz="914400" eaLnBrk="0" fontAlgn="base" hangingPunct="0">
              <a:spcBef>
                <a:spcPct val="0"/>
              </a:spcBef>
              <a:spcAft>
                <a:spcPct val="0"/>
              </a:spcAft>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BA20DBE-3E55-4A45-84FB-D4599CB5CDB0}"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005722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a:solidFill>
                  <a:srgbClr val="FFFFFF"/>
                </a:solidFill>
                <a:latin typeface="Arial" charset="0"/>
                <a:ea typeface="ＭＳ Ｐゴシック" charset="0"/>
                <a:cs typeface="ＭＳ Ｐゴシック" charset="0"/>
              </a:endParaRPr>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solidFill>
                <a:srgbClr val="FFFFFF"/>
              </a:solidFill>
              <a:latin typeface="Arial" charset="0"/>
            </a:endParaRPr>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solidFill>
                <a:srgbClr val="FFFFFF"/>
              </a:solidFill>
              <a:latin typeface="Arial" charset="0"/>
            </a:endParaRPr>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defTabSz="914400" fontAlgn="base">
              <a:spcBef>
                <a:spcPct val="0"/>
              </a:spcBef>
              <a:spcAft>
                <a:spcPct val="0"/>
              </a:spcAft>
              <a:defRPr/>
            </a:pPr>
            <a:fld id="{B656659A-8CDC-8D43-AF4F-7663CA00762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73668354"/>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42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7200">
                <a:solidFill>
                  <a:srgbClr val="FFFFFF"/>
                </a:solidFill>
                <a:latin typeface="Arial" charset="0"/>
                <a:ea typeface="ＭＳ Ｐゴシック" charset="0"/>
                <a:cs typeface="ＭＳ Ｐゴシック" charset="0"/>
              </a:endParaRPr>
            </a:p>
          </p:txBody>
        </p:sp>
        <p:sp>
          <p:nvSpPr>
            <p:cNvPr id="942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grpSp>
      </p:grpSp>
      <p:sp>
        <p:nvSpPr>
          <p:cNvPr id="942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solidFill>
                <a:srgbClr val="FFFFFF"/>
              </a:solidFill>
              <a:latin typeface="Arial" charset="0"/>
            </a:endParaRPr>
          </a:p>
        </p:txBody>
      </p:sp>
      <p:sp>
        <p:nvSpPr>
          <p:cNvPr id="942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solidFill>
                <a:srgbClr val="FFFFFF"/>
              </a:solidFill>
              <a:latin typeface="Arial" charset="0"/>
            </a:endParaRPr>
          </a:p>
        </p:txBody>
      </p:sp>
      <p:sp>
        <p:nvSpPr>
          <p:cNvPr id="942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12E8BDD6-8B7C-A640-A638-F49799E53F5A}"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86080506"/>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2D8247DA-ECFB-AF45-AAE5-3B9F858A7993}"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7936539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225533"/>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extLst>
      <p:ext uri="{BB962C8B-B14F-4D97-AF65-F5344CB8AC3E}">
        <p14:creationId xmlns:p14="http://schemas.microsoft.com/office/powerpoint/2010/main" val="3842899951"/>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0.emf"/></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26844" y="0"/>
            <a:ext cx="9170844" cy="6129180"/>
          </a:xfrm>
          <a:prstGeom prst="rect">
            <a:avLst/>
          </a:prstGeom>
        </p:spPr>
      </p:pic>
      <p:sp>
        <p:nvSpPr>
          <p:cNvPr id="8" name="Rectangle 2"/>
          <p:cNvSpPr txBox="1">
            <a:spLocks noChangeArrowheads="1"/>
          </p:cNvSpPr>
          <p:nvPr/>
        </p:nvSpPr>
        <p:spPr bwMode="auto">
          <a:xfrm>
            <a:off x="-26844" y="513961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جامعة 11: 7 – 12: 7</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3688" y="308430"/>
            <a:ext cx="9170844" cy="110353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تستمتع بشبابك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533400" y="1447800"/>
            <a:ext cx="7772400" cy="1600200"/>
          </a:xfrm>
        </p:spPr>
        <p:txBody>
          <a:bodyPr/>
          <a:lstStyle/>
          <a:p>
            <a:pPr>
              <a:defRPr/>
            </a:pPr>
            <a:r>
              <a:rPr lang="ar-JO" sz="4700" b="1" dirty="0">
                <a:solidFill>
                  <a:srgbClr val="F8F8F8"/>
                </a:solidFill>
              </a:rPr>
              <a:t>ماذا يعالج هذا السفر؟</a:t>
            </a:r>
            <a:endParaRPr lang="en-US" sz="4700" dirty="0">
              <a:solidFill>
                <a:schemeClr val="hlink"/>
              </a:solidFill>
              <a:effectLst>
                <a:outerShdw blurRad="38100" dist="38100" dir="2700000" algn="tl">
                  <a:srgbClr val="FFFFFF"/>
                </a:outerShdw>
              </a:effectLst>
            </a:endParaRPr>
          </a:p>
        </p:txBody>
      </p:sp>
      <p:sp>
        <p:nvSpPr>
          <p:cNvPr id="463874" name="Text Box 3"/>
          <p:cNvSpPr txBox="1">
            <a:spLocks noChangeArrowheads="1"/>
          </p:cNvSpPr>
          <p:nvPr/>
        </p:nvSpPr>
        <p:spPr bwMode="auto">
          <a:xfrm>
            <a:off x="12192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75" name="Text Box 4"/>
          <p:cNvSpPr txBox="1">
            <a:spLocks noChangeArrowheads="1"/>
          </p:cNvSpPr>
          <p:nvPr/>
        </p:nvSpPr>
        <p:spPr bwMode="auto">
          <a:xfrm>
            <a:off x="16764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76" name="Text Box 5"/>
          <p:cNvSpPr txBox="1">
            <a:spLocks noChangeArrowheads="1"/>
          </p:cNvSpPr>
          <p:nvPr/>
        </p:nvSpPr>
        <p:spPr bwMode="auto">
          <a:xfrm>
            <a:off x="21336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77" name="Text Box 6"/>
          <p:cNvSpPr txBox="1">
            <a:spLocks noChangeArrowheads="1"/>
          </p:cNvSpPr>
          <p:nvPr/>
        </p:nvSpPr>
        <p:spPr bwMode="auto">
          <a:xfrm>
            <a:off x="25908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78" name="Text Box 7"/>
          <p:cNvSpPr txBox="1">
            <a:spLocks noChangeArrowheads="1"/>
          </p:cNvSpPr>
          <p:nvPr/>
        </p:nvSpPr>
        <p:spPr bwMode="auto">
          <a:xfrm>
            <a:off x="30480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79" name="Text Box 8"/>
          <p:cNvSpPr txBox="1">
            <a:spLocks noChangeArrowheads="1"/>
          </p:cNvSpPr>
          <p:nvPr/>
        </p:nvSpPr>
        <p:spPr bwMode="auto">
          <a:xfrm>
            <a:off x="35052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0" name="Text Box 9"/>
          <p:cNvSpPr txBox="1">
            <a:spLocks noChangeArrowheads="1"/>
          </p:cNvSpPr>
          <p:nvPr/>
        </p:nvSpPr>
        <p:spPr bwMode="auto">
          <a:xfrm>
            <a:off x="39624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1" name="Text Box 10"/>
          <p:cNvSpPr txBox="1">
            <a:spLocks noChangeArrowheads="1"/>
          </p:cNvSpPr>
          <p:nvPr/>
        </p:nvSpPr>
        <p:spPr bwMode="auto">
          <a:xfrm>
            <a:off x="44196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2" name="Text Box 11"/>
          <p:cNvSpPr txBox="1">
            <a:spLocks noChangeArrowheads="1"/>
          </p:cNvSpPr>
          <p:nvPr/>
        </p:nvSpPr>
        <p:spPr bwMode="auto">
          <a:xfrm>
            <a:off x="48768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3" name="Text Box 12"/>
          <p:cNvSpPr txBox="1">
            <a:spLocks noChangeArrowheads="1"/>
          </p:cNvSpPr>
          <p:nvPr/>
        </p:nvSpPr>
        <p:spPr bwMode="auto">
          <a:xfrm>
            <a:off x="53340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4" name="Text Box 13"/>
          <p:cNvSpPr txBox="1">
            <a:spLocks noChangeArrowheads="1"/>
          </p:cNvSpPr>
          <p:nvPr/>
        </p:nvSpPr>
        <p:spPr bwMode="auto">
          <a:xfrm>
            <a:off x="57912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5" name="Text Box 14"/>
          <p:cNvSpPr txBox="1">
            <a:spLocks noChangeArrowheads="1"/>
          </p:cNvSpPr>
          <p:nvPr/>
        </p:nvSpPr>
        <p:spPr bwMode="auto">
          <a:xfrm>
            <a:off x="62484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6" name="Text Box 15"/>
          <p:cNvSpPr txBox="1">
            <a:spLocks noChangeArrowheads="1"/>
          </p:cNvSpPr>
          <p:nvPr/>
        </p:nvSpPr>
        <p:spPr bwMode="auto">
          <a:xfrm>
            <a:off x="67056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7" name="Text Box 16"/>
          <p:cNvSpPr txBox="1">
            <a:spLocks noChangeArrowheads="1"/>
          </p:cNvSpPr>
          <p:nvPr/>
        </p:nvSpPr>
        <p:spPr bwMode="auto">
          <a:xfrm>
            <a:off x="71628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
        <p:nvSpPr>
          <p:cNvPr id="463888" name="Text Box 17"/>
          <p:cNvSpPr txBox="1">
            <a:spLocks noChangeArrowheads="1"/>
          </p:cNvSpPr>
          <p:nvPr/>
        </p:nvSpPr>
        <p:spPr bwMode="auto">
          <a:xfrm>
            <a:off x="7620000" y="3124200"/>
            <a:ext cx="685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CC0000"/>
                </a:solidFill>
                <a:latin typeface="Wingdings" charset="0"/>
              </a:rPr>
              <a:t>Q</a:t>
            </a:r>
            <a:endParaRPr lang="en-US" sz="3200" b="1">
              <a:solidFill>
                <a:srgbClr val="F8F8F8"/>
              </a:solidFill>
              <a:latin typeface="Wingdings" charset="0"/>
            </a:endParaRPr>
          </a:p>
        </p:txBody>
      </p:sp>
    </p:spTree>
    <p:extLst>
      <p:ext uri="{BB962C8B-B14F-4D97-AF65-F5344CB8AC3E}">
        <p14:creationId xmlns:p14="http://schemas.microsoft.com/office/powerpoint/2010/main" val="3789488192"/>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2000" y="1143000"/>
            <a:ext cx="7772400" cy="1600200"/>
          </a:xfrm>
        </p:spPr>
        <p:txBody>
          <a:bodyPr/>
          <a:lstStyle/>
          <a:p>
            <a:pPr>
              <a:defRPr/>
            </a:pPr>
            <a:r>
              <a:rPr lang="ar-JO" sz="4700" b="1" dirty="0">
                <a:solidFill>
                  <a:srgbClr val="F8F8F8"/>
                </a:solidFill>
              </a:rPr>
              <a:t>في رأيي .......</a:t>
            </a:r>
            <a:endParaRPr lang="en-US" sz="4700" dirty="0">
              <a:solidFill>
                <a:schemeClr val="hlink"/>
              </a:solidFill>
              <a:effectLst>
                <a:outerShdw blurRad="38100" dist="38100" dir="2700000" algn="tl">
                  <a:srgbClr val="FFFFFF"/>
                </a:outerShdw>
              </a:effectLst>
            </a:endParaRPr>
          </a:p>
        </p:txBody>
      </p:sp>
    </p:spTree>
    <p:extLst>
      <p:ext uri="{BB962C8B-B14F-4D97-AF65-F5344CB8AC3E}">
        <p14:creationId xmlns:p14="http://schemas.microsoft.com/office/powerpoint/2010/main" val="3443027270"/>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609600" y="1524000"/>
            <a:ext cx="7772400" cy="1600200"/>
          </a:xfrm>
        </p:spPr>
        <p:txBody>
          <a:bodyPr/>
          <a:lstStyle/>
          <a:p>
            <a:pPr>
              <a:defRPr/>
            </a:pPr>
            <a:r>
              <a:rPr lang="ar-JO" sz="4700" b="1" dirty="0">
                <a:solidFill>
                  <a:srgbClr val="F8F8F8"/>
                </a:solidFill>
              </a:rPr>
              <a:t>....... ألف شيء وواحد</a:t>
            </a:r>
            <a:endParaRPr lang="en-US" sz="4700" dirty="0">
              <a:solidFill>
                <a:schemeClr val="hlink"/>
              </a:solidFill>
              <a:effectLst>
                <a:outerShdw blurRad="38100" dist="38100" dir="2700000" algn="tl">
                  <a:srgbClr val="FFFFFF"/>
                </a:outerShdw>
              </a:effectLst>
            </a:endParaRPr>
          </a:p>
        </p:txBody>
      </p:sp>
    </p:spTree>
    <p:extLst>
      <p:ext uri="{BB962C8B-B14F-4D97-AF65-F5344CB8AC3E}">
        <p14:creationId xmlns:p14="http://schemas.microsoft.com/office/powerpoint/2010/main" val="3703339246"/>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1219200"/>
            <a:ext cx="9144000" cy="2286000"/>
          </a:xfrm>
        </p:spPr>
        <p:txBody>
          <a:bodyPr/>
          <a:lstStyle/>
          <a:p>
            <a:pPr>
              <a:defRPr/>
            </a:pPr>
            <a:r>
              <a:rPr lang="ar-JO" sz="4700" b="1" dirty="0">
                <a:solidFill>
                  <a:srgbClr val="F8F8F8"/>
                </a:solidFill>
              </a:rPr>
              <a:t>لكن مع القراءة المتأنية</a:t>
            </a:r>
            <a:br>
              <a:rPr lang="ar-JO" sz="4700" b="1" dirty="0">
                <a:solidFill>
                  <a:srgbClr val="F8F8F8"/>
                </a:solidFill>
              </a:rPr>
            </a:br>
            <a:r>
              <a:rPr lang="ar-JO" sz="4700" b="1" dirty="0">
                <a:solidFill>
                  <a:srgbClr val="F8F8F8"/>
                </a:solidFill>
              </a:rPr>
              <a:t>سوف تجد</a:t>
            </a:r>
            <a:r>
              <a:rPr lang="en-US" sz="4700" b="1" dirty="0">
                <a:solidFill>
                  <a:srgbClr val="F8F8F8"/>
                </a:solidFill>
              </a:rPr>
              <a:t> </a:t>
            </a:r>
            <a:br>
              <a:rPr lang="en-US" sz="4700" b="1" dirty="0">
                <a:solidFill>
                  <a:srgbClr val="F8F8F8"/>
                </a:solidFill>
              </a:rPr>
            </a:br>
            <a:r>
              <a:rPr lang="ar-JO" sz="4700" b="1" dirty="0">
                <a:solidFill>
                  <a:srgbClr val="FFFF66"/>
                </a:solidFill>
              </a:rPr>
              <a:t>3 مناطق عابرة في الحياة</a:t>
            </a:r>
            <a:endParaRPr lang="en-US" sz="4700" dirty="0">
              <a:solidFill>
                <a:schemeClr val="hlink"/>
              </a:solidFill>
              <a:effectLst>
                <a:outerShdw blurRad="38100" dist="38100" dir="2700000" algn="tl">
                  <a:srgbClr val="FFFFFF"/>
                </a:outerShdw>
              </a:effectLst>
            </a:endParaRPr>
          </a:p>
        </p:txBody>
      </p:sp>
    </p:spTree>
    <p:extLst>
      <p:ext uri="{BB962C8B-B14F-4D97-AF65-F5344CB8AC3E}">
        <p14:creationId xmlns:p14="http://schemas.microsoft.com/office/powerpoint/2010/main" val="3261108547"/>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a:xfrm>
            <a:off x="1066800" y="1143000"/>
            <a:ext cx="7010400" cy="1981200"/>
          </a:xfrm>
        </p:spPr>
        <p:txBody>
          <a:bodyPr/>
          <a:lstStyle/>
          <a:p>
            <a:pPr>
              <a:defRPr/>
            </a:pPr>
            <a:r>
              <a:rPr lang="ar-JO" sz="4800" b="1" dirty="0">
                <a:solidFill>
                  <a:srgbClr val="F8F8F8"/>
                </a:solidFill>
              </a:rPr>
              <a:t>الطبيعة العابرة</a:t>
            </a:r>
            <a:br>
              <a:rPr lang="ar-JO" sz="4800" b="1" dirty="0">
                <a:solidFill>
                  <a:srgbClr val="F8F8F8"/>
                </a:solidFill>
              </a:rPr>
            </a:br>
            <a:r>
              <a:rPr lang="ar-JO" sz="4800" b="1" dirty="0">
                <a:solidFill>
                  <a:srgbClr val="F8F8F8"/>
                </a:solidFill>
              </a:rPr>
              <a:t>للإنجاز البشري</a:t>
            </a:r>
            <a:endParaRPr lang="en-US" sz="4700" dirty="0">
              <a:solidFill>
                <a:schemeClr val="hlink"/>
              </a:solidFill>
              <a:effectLst>
                <a:outerShdw blurRad="38100" dist="38100" dir="2700000" algn="tl">
                  <a:srgbClr val="FFFFFF"/>
                </a:outerShdw>
              </a:effectLst>
            </a:endParaRPr>
          </a:p>
        </p:txBody>
      </p:sp>
      <p:sp>
        <p:nvSpPr>
          <p:cNvPr id="472066" name="Text Box 3"/>
          <p:cNvSpPr txBox="1">
            <a:spLocks noChangeArrowheads="1"/>
          </p:cNvSpPr>
          <p:nvPr/>
        </p:nvSpPr>
        <p:spPr bwMode="auto">
          <a:xfrm>
            <a:off x="3886200" y="13716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endParaRPr lang="en-US">
              <a:solidFill>
                <a:srgbClr val="000000"/>
              </a:solidFill>
              <a:latin typeface="Arial" charset="0"/>
              <a:cs typeface="Arial" charset="0"/>
            </a:endParaRPr>
          </a:p>
        </p:txBody>
      </p:sp>
      <p:sp>
        <p:nvSpPr>
          <p:cNvPr id="472067" name="Text Box 4"/>
          <p:cNvSpPr txBox="1">
            <a:spLocks noChangeArrowheads="1"/>
          </p:cNvSpPr>
          <p:nvPr/>
        </p:nvSpPr>
        <p:spPr bwMode="auto">
          <a:xfrm>
            <a:off x="3810000" y="685800"/>
            <a:ext cx="838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4000" b="1" dirty="0">
                <a:solidFill>
                  <a:srgbClr val="FFFF99"/>
                </a:solidFill>
                <a:latin typeface="Arial" charset="0"/>
                <a:cs typeface="Arial" charset="0"/>
              </a:rPr>
              <a:t>1</a:t>
            </a:r>
            <a:endParaRPr lang="en-US" dirty="0">
              <a:solidFill>
                <a:srgbClr val="FFFF99"/>
              </a:solidFill>
              <a:latin typeface="Arial" charset="0"/>
              <a:cs typeface="Arial" charset="0"/>
            </a:endParaRPr>
          </a:p>
        </p:txBody>
      </p:sp>
      <p:pic>
        <p:nvPicPr>
          <p:cNvPr id="472068" name="Picture 5" descr="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2971800"/>
            <a:ext cx="4648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2069" name="Picture 6" descr="DI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3487738"/>
            <a:ext cx="3962400" cy="294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7609638"/>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990600" y="1219200"/>
            <a:ext cx="7086600" cy="1828800"/>
          </a:xfrm>
        </p:spPr>
        <p:txBody>
          <a:bodyPr/>
          <a:lstStyle/>
          <a:p>
            <a:pPr>
              <a:defRPr/>
            </a:pPr>
            <a:r>
              <a:rPr lang="ar-JO" sz="4800" b="1" dirty="0">
                <a:solidFill>
                  <a:srgbClr val="F8F8F8"/>
                </a:solidFill>
              </a:rPr>
              <a:t>الطبيعة العابرة</a:t>
            </a:r>
            <a:br>
              <a:rPr lang="ar-JO" sz="4800" b="1" dirty="0">
                <a:solidFill>
                  <a:srgbClr val="F8F8F8"/>
                </a:solidFill>
              </a:rPr>
            </a:br>
            <a:r>
              <a:rPr lang="ar-JO" sz="4800" b="1" dirty="0">
                <a:solidFill>
                  <a:srgbClr val="F8F8F8"/>
                </a:solidFill>
              </a:rPr>
              <a:t>للحكمة البشرية</a:t>
            </a:r>
            <a:endParaRPr lang="en-US" sz="4700" dirty="0">
              <a:solidFill>
                <a:schemeClr val="hlink"/>
              </a:solidFill>
              <a:effectLst>
                <a:outerShdw blurRad="38100" dist="38100" dir="2700000" algn="tl">
                  <a:srgbClr val="FFFFFF"/>
                </a:outerShdw>
              </a:effectLst>
            </a:endParaRPr>
          </a:p>
        </p:txBody>
      </p:sp>
      <p:sp>
        <p:nvSpPr>
          <p:cNvPr id="475138" name="Text Box 3"/>
          <p:cNvSpPr txBox="1">
            <a:spLocks noChangeArrowheads="1"/>
          </p:cNvSpPr>
          <p:nvPr/>
        </p:nvSpPr>
        <p:spPr bwMode="auto">
          <a:xfrm>
            <a:off x="3962400" y="762000"/>
            <a:ext cx="838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4000" b="1" dirty="0">
                <a:solidFill>
                  <a:srgbClr val="FFFF99"/>
                </a:solidFill>
                <a:latin typeface="Arial" charset="0"/>
                <a:cs typeface="Arial" charset="0"/>
              </a:rPr>
              <a:t>2</a:t>
            </a:r>
            <a:endParaRPr lang="en-US" dirty="0">
              <a:solidFill>
                <a:srgbClr val="F8F8F8"/>
              </a:solidFill>
              <a:latin typeface="Arial" charset="0"/>
              <a:cs typeface="Arial" charset="0"/>
            </a:endParaRPr>
          </a:p>
        </p:txBody>
      </p:sp>
      <p:pic>
        <p:nvPicPr>
          <p:cNvPr id="475139" name="Picture 4" descr="T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581400"/>
            <a:ext cx="3962400" cy="27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5140" name="Picture 5" descr="COMPU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400" y="3048000"/>
            <a:ext cx="4800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3562805"/>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3505200" y="1676400"/>
            <a:ext cx="1905000" cy="838200"/>
          </a:xfrm>
        </p:spPr>
        <p:txBody>
          <a:bodyPr/>
          <a:lstStyle/>
          <a:p>
            <a:pPr>
              <a:defRPr/>
            </a:pPr>
            <a:r>
              <a:rPr lang="ar-JO" sz="6000" b="1" dirty="0">
                <a:solidFill>
                  <a:srgbClr val="F8F8F8"/>
                </a:solidFill>
              </a:rPr>
              <a:t>و</a:t>
            </a:r>
            <a:endParaRPr lang="en-US" sz="4700" dirty="0">
              <a:solidFill>
                <a:schemeClr val="hlink"/>
              </a:solidFill>
              <a:effectLst>
                <a:outerShdw blurRad="38100" dist="38100" dir="2700000" algn="tl">
                  <a:srgbClr val="FFFFFF"/>
                </a:outerShdw>
              </a:effectLst>
            </a:endParaRPr>
          </a:p>
        </p:txBody>
      </p:sp>
    </p:spTree>
    <p:extLst>
      <p:ext uri="{BB962C8B-B14F-4D97-AF65-F5344CB8AC3E}">
        <p14:creationId xmlns:p14="http://schemas.microsoft.com/office/powerpoint/2010/main" val="277539427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609600" y="1295400"/>
            <a:ext cx="8001000" cy="1143000"/>
          </a:xfrm>
        </p:spPr>
        <p:txBody>
          <a:bodyPr/>
          <a:lstStyle/>
          <a:p>
            <a:pPr>
              <a:defRPr/>
            </a:pPr>
            <a:r>
              <a:rPr lang="ar-JO" sz="4800" b="1" dirty="0">
                <a:solidFill>
                  <a:srgbClr val="F8F8F8"/>
                </a:solidFill>
              </a:rPr>
              <a:t>الطبيعة العابرة للشباب</a:t>
            </a:r>
            <a:endParaRPr lang="en-US" sz="4700" dirty="0">
              <a:solidFill>
                <a:schemeClr val="hlink"/>
              </a:solidFill>
              <a:effectLst>
                <a:outerShdw blurRad="38100" dist="38100" dir="2700000" algn="tl">
                  <a:srgbClr val="FFFFFF"/>
                </a:outerShdw>
              </a:effectLst>
            </a:endParaRPr>
          </a:p>
        </p:txBody>
      </p:sp>
      <p:sp>
        <p:nvSpPr>
          <p:cNvPr id="479234" name="Text Box 3"/>
          <p:cNvSpPr txBox="1">
            <a:spLocks noChangeArrowheads="1"/>
          </p:cNvSpPr>
          <p:nvPr/>
        </p:nvSpPr>
        <p:spPr bwMode="auto">
          <a:xfrm>
            <a:off x="3886200" y="762000"/>
            <a:ext cx="838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4000" b="1" dirty="0">
                <a:solidFill>
                  <a:srgbClr val="FFFF99"/>
                </a:solidFill>
                <a:latin typeface="Arial" charset="0"/>
                <a:cs typeface="Arial" charset="0"/>
              </a:rPr>
              <a:t>3</a:t>
            </a:r>
            <a:endParaRPr lang="en-US" dirty="0">
              <a:solidFill>
                <a:srgbClr val="FFFF99"/>
              </a:solidFill>
              <a:latin typeface="Arial" charset="0"/>
              <a:cs typeface="Arial" charset="0"/>
            </a:endParaRPr>
          </a:p>
        </p:txBody>
      </p:sp>
      <p:pic>
        <p:nvPicPr>
          <p:cNvPr id="479235" name="Picture 4" descr="K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2438400"/>
            <a:ext cx="54102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9236" name="Picture 5" descr="BO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1600" y="2503512"/>
            <a:ext cx="283845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4954602"/>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rgbClr val="CCFFCC"/>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483331" name="Object 2"/>
          <p:cNvGraphicFramePr>
            <a:graphicFrameLocks noChangeAspect="1"/>
          </p:cNvGraphicFramePr>
          <p:nvPr>
            <p:extLst>
              <p:ext uri="{D42A27DB-BD31-4B8C-83A1-F6EECF244321}">
                <p14:modId xmlns:p14="http://schemas.microsoft.com/office/powerpoint/2010/main" val="1596509903"/>
              </p:ext>
            </p:extLst>
          </p:nvPr>
        </p:nvGraphicFramePr>
        <p:xfrm>
          <a:off x="-23813" y="269835"/>
          <a:ext cx="9563101" cy="6864350"/>
        </p:xfrm>
        <a:graphic>
          <a:graphicData uri="http://schemas.openxmlformats.org/presentationml/2006/ole">
            <mc:AlternateContent xmlns:mc="http://schemas.openxmlformats.org/markup-compatibility/2006">
              <mc:Choice xmlns:v="urn:schemas-microsoft-com:vml" Requires="v">
                <p:oleObj name="Document" r:id="rId3" imgW="6286500" imgH="4241800" progId="Word.Document.8">
                  <p:embed/>
                </p:oleObj>
              </mc:Choice>
              <mc:Fallback>
                <p:oleObj name="Document" r:id="rId3" imgW="6286500" imgH="4241800" progId="Word.Document.8">
                  <p:embed/>
                  <p:pic>
                    <p:nvPicPr>
                      <p:cNvPr id="0" name=""/>
                      <p:cNvPicPr>
                        <a:picLocks noChangeAspect="1" noChangeArrowheads="1"/>
                      </p:cNvPicPr>
                      <p:nvPr/>
                    </p:nvPicPr>
                    <p:blipFill>
                      <a:blip r:embed="rId4"/>
                      <a:srcRect/>
                      <a:stretch>
                        <a:fillRect/>
                      </a:stretch>
                    </p:blipFill>
                    <p:spPr bwMode="auto">
                      <a:xfrm>
                        <a:off x="-23813" y="269835"/>
                        <a:ext cx="9563101" cy="6864350"/>
                      </a:xfrm>
                      <a:prstGeom prst="rect">
                        <a:avLst/>
                      </a:prstGeom>
                      <a:noFill/>
                      <a:ln>
                        <a:noFill/>
                      </a:ln>
                    </p:spPr>
                  </p:pic>
                </p:oleObj>
              </mc:Fallback>
            </mc:AlternateContent>
          </a:graphicData>
        </a:graphic>
      </p:graphicFrame>
      <p:sp>
        <p:nvSpPr>
          <p:cNvPr id="131075" name="Rectangle 2"/>
          <p:cNvSpPr>
            <a:spLocks noGrp="1" noChangeArrowheads="1"/>
          </p:cNvSpPr>
          <p:nvPr>
            <p:ph type="title"/>
          </p:nvPr>
        </p:nvSpPr>
        <p:spPr>
          <a:xfrm>
            <a:off x="0" y="0"/>
            <a:ext cx="9144000" cy="461963"/>
          </a:xfrm>
          <a:solidFill>
            <a:srgbClr val="0000FF"/>
          </a:solidFill>
        </p:spPr>
        <p:txBody>
          <a:bodyPr/>
          <a:lstStyle/>
          <a:p>
            <a:pPr>
              <a:defRPr/>
            </a:pPr>
            <a:r>
              <a:rPr lang="ar-JO" sz="3200" b="1" dirty="0">
                <a:latin typeface="Arial" charset="0"/>
                <a:cs typeface="Arial" charset="0"/>
              </a:rPr>
              <a:t>ملخص الجامعة</a:t>
            </a:r>
            <a:endParaRPr lang="en-US" sz="3200" b="1" dirty="0">
              <a:latin typeface="Arial" charset="0"/>
              <a:cs typeface="Arial" charset="0"/>
            </a:endParaRPr>
          </a:p>
        </p:txBody>
      </p:sp>
      <p:sp>
        <p:nvSpPr>
          <p:cNvPr id="483333" name="TextBox 5"/>
          <p:cNvSpPr txBox="1">
            <a:spLocks noChangeArrowheads="1"/>
          </p:cNvSpPr>
          <p:nvPr/>
        </p:nvSpPr>
        <p:spPr bwMode="auto">
          <a:xfrm>
            <a:off x="8303031"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403</a:t>
            </a:r>
            <a:endParaRPr lang="en-US" b="1" dirty="0">
              <a:solidFill>
                <a:srgbClr val="FFFFFF"/>
              </a:solidFill>
              <a:latin typeface="Arial" charset="0"/>
              <a:cs typeface="Arial" charset="0"/>
            </a:endParaRPr>
          </a:p>
        </p:txBody>
      </p:sp>
      <p:sp>
        <p:nvSpPr>
          <p:cNvPr id="2" name="Oval 1"/>
          <p:cNvSpPr/>
          <p:nvPr/>
        </p:nvSpPr>
        <p:spPr bwMode="auto">
          <a:xfrm>
            <a:off x="6876144" y="1578428"/>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0721706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6686980"/>
            <a:ext cx="9144000" cy="9939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تحتوي الحياة على ثلاث مراحل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الشباب</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0 - 30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5515429" y="4275770"/>
            <a:ext cx="3628572"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جا 11: 7 – 12: 7</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الشباب</a:t>
            </a:r>
          </a:p>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0 - 30</a:t>
            </a:r>
            <a:endParaRPr lang="en-US"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7256" y="2334712"/>
            <a:ext cx="5759368" cy="4523288"/>
            <a:chOff x="-9953" y="2334712"/>
            <a:chExt cx="5776577" cy="4523288"/>
          </a:xfrm>
        </p:grpSpPr>
        <p:pic>
          <p:nvPicPr>
            <p:cNvPr id="2" name="Picture 1"/>
            <p:cNvPicPr>
              <a:picLocks noChangeAspect="1"/>
            </p:cNvPicPr>
            <p:nvPr/>
          </p:nvPicPr>
          <p:blipFill>
            <a:blip r:embed="rId4"/>
            <a:stretch>
              <a:fillRect/>
            </a:stretch>
          </p:blipFill>
          <p:spPr>
            <a:xfrm>
              <a:off x="941783" y="2334712"/>
              <a:ext cx="4824841" cy="4523288"/>
            </a:xfrm>
            <a:prstGeom prst="rect">
              <a:avLst/>
            </a:prstGeom>
          </p:spPr>
        </p:pic>
        <p:sp>
          <p:nvSpPr>
            <p:cNvPr id="12" name="Rectangle 2"/>
            <p:cNvSpPr txBox="1">
              <a:spLocks noChangeArrowheads="1"/>
            </p:cNvSpPr>
            <p:nvPr/>
          </p:nvSpPr>
          <p:spPr bwMode="auto">
            <a:xfrm>
              <a:off x="-9953" y="3124170"/>
              <a:ext cx="3089703" cy="3270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673100">
                      <a:schemeClr val="tx1"/>
                    </a:glow>
                  </a:effectLst>
                  <a:latin typeface="Arial" panose="020B0604020202020204" pitchFamily="34" charset="0"/>
                  <a:ea typeface="ＭＳ Ｐゴシック" charset="0"/>
                  <a:cs typeface="Arial" panose="020B0604020202020204" pitchFamily="34" charset="0"/>
                </a:rPr>
                <a:t>التركيز على مسعيين</a:t>
              </a:r>
              <a:endParaRPr lang="en-US" sz="5400" b="1" dirty="0">
                <a:effectLst>
                  <a:glow rad="673100">
                    <a:schemeClr val="tx1"/>
                  </a:glow>
                </a:effectLst>
                <a:latin typeface="Arial" panose="020B0604020202020204" pitchFamily="34" charset="0"/>
                <a:ea typeface="ＭＳ Ｐゴシック" charset="0"/>
                <a:cs typeface="Arial" panose="020B0604020202020204" pitchFamily="34" charset="0"/>
              </a:endParaRPr>
            </a:p>
          </p:txBody>
        </p:sp>
      </p:gr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effectLst>
                  <a:glow rad="673100">
                    <a:srgbClr val="000000"/>
                  </a:glow>
                </a:effectLst>
                <a:uLnTx/>
                <a:uFillTx/>
                <a:latin typeface="Arial" panose="020B0604020202020204" pitchFamily="34" charset="0"/>
                <a:ea typeface="ＭＳ Ｐゴシック" charset="0"/>
                <a:cs typeface="Arial" panose="020B0604020202020204" pitchFamily="34" charset="0"/>
              </a:rPr>
              <a:t>ما الذي يجب أن </a:t>
            </a:r>
            <a:r>
              <a:rPr kumimoji="0" lang="ar-JO" sz="5400" b="1" i="0" u="none" strike="noStrike" kern="1200" cap="none" spc="0" normalizeH="0" baseline="0" noProof="0" dirty="0">
                <a:ln>
                  <a:noFill/>
                </a:ln>
                <a:solidFill>
                  <a:srgbClr val="FFFF00"/>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يسعى</a:t>
            </a:r>
            <a:r>
              <a:rPr kumimoji="0" lang="ar-JO" sz="5400" b="1" i="0" u="none" strike="noStrike" kern="1200" cap="none" spc="0" normalizeH="0" baseline="0" noProof="0" dirty="0">
                <a:ln>
                  <a:noFill/>
                </a:ln>
                <a:effectLst>
                  <a:glow rad="673100">
                    <a:srgbClr val="000000"/>
                  </a:glow>
                </a:effectLst>
                <a:uLnTx/>
                <a:uFillTx/>
                <a:latin typeface="Arial" panose="020B0604020202020204" pitchFamily="34" charset="0"/>
                <a:ea typeface="ＭＳ Ｐゴシック" charset="0"/>
                <a:cs typeface="Arial" panose="020B0604020202020204" pitchFamily="34" charset="0"/>
              </a:rPr>
              <a:t> إليه الشباب في الحياة؟</a:t>
            </a:r>
            <a:endParaRPr kumimoji="0" lang="en-US" sz="5400" b="1" i="0" u="none" strike="noStrike" kern="1200" cap="none" spc="0" normalizeH="0" baseline="0" noProof="0" dirty="0">
              <a:ln>
                <a:noFill/>
              </a:ln>
              <a:effectLst>
                <a:glow rad="673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83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4029559"/>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1400" y="3216079"/>
            <a:ext cx="7048500" cy="3016641"/>
          </a:xfrm>
          <a:prstGeom prst="rect">
            <a:avLst/>
          </a:prstGeom>
        </p:spPr>
      </p:pic>
      <p:sp>
        <p:nvSpPr>
          <p:cNvPr id="900098" name="Rectangle 2"/>
          <p:cNvSpPr>
            <a:spLocks noGrp="1" noChangeArrowheads="1"/>
          </p:cNvSpPr>
          <p:nvPr>
            <p:ph type="ctrTitle"/>
          </p:nvPr>
        </p:nvSpPr>
        <p:spPr>
          <a:xfrm>
            <a:off x="0" y="5855051"/>
            <a:ext cx="9144000" cy="99390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أنت شاب؟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3334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p:spPr>
        <p:txBody>
          <a:bodyPr/>
          <a:lstStyle/>
          <a:p>
            <a:pPr marL="798513" indent="-798513" algn="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استمتع بالحياة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الآن قبل مجيء الدينونة والموت (11: 7-10)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382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0"/>
            <a:ext cx="88300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استمتع بكل حياتك الآن قبل مجيء الموت (11: 7-8)</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89770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0644" y="116632"/>
            <a:ext cx="458335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النور حلو، وخير للعينين أن تنظرا الشمس.</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(11: 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45" y="0"/>
            <a:ext cx="4574689" cy="6858000"/>
          </a:xfrm>
          <a:prstGeom prst="rect">
            <a:avLst/>
          </a:prstGeom>
        </p:spPr>
      </p:pic>
    </p:spTree>
    <p:extLst>
      <p:ext uri="{BB962C8B-B14F-4D97-AF65-F5344CB8AC3E}">
        <p14:creationId xmlns:p14="http://schemas.microsoft.com/office/powerpoint/2010/main" val="40050873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09465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إن عاش الإنسان سنين كثيرة فليفرح فيها كلها، وليتذكر أيام الظلمة لأنها تكون كثيرة، كل ما يأتي باطل.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(11: 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143000" y="3211286"/>
            <a:ext cx="6604000" cy="3429000"/>
          </a:xfrm>
          <a:prstGeom prst="rect">
            <a:avLst/>
          </a:prstGeom>
        </p:spPr>
      </p:pic>
    </p:spTree>
    <p:extLst>
      <p:ext uri="{BB962C8B-B14F-4D97-AF65-F5344CB8AC3E}">
        <p14:creationId xmlns:p14="http://schemas.microsoft.com/office/powerpoint/2010/main" val="10330532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7020"/>
            <a:ext cx="9144001" cy="69150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استمتع بشبابك في ضوء دينونة الله      (11: 9-10)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925384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افرح أيها الشاب في حداثتك، وليسرك قلبك في أيام شبابك (11: 9أ)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165600" y="3828382"/>
            <a:ext cx="4978400" cy="3029618"/>
          </a:xfrm>
          <a:prstGeom prst="rect">
            <a:avLst/>
          </a:prstGeom>
        </p:spPr>
      </p:pic>
      <p:pic>
        <p:nvPicPr>
          <p:cNvPr id="3" name="Picture 2"/>
          <p:cNvPicPr>
            <a:picLocks noChangeAspect="1"/>
          </p:cNvPicPr>
          <p:nvPr/>
        </p:nvPicPr>
        <p:blipFill>
          <a:blip r:embed="rId4"/>
          <a:stretch>
            <a:fillRect/>
          </a:stretch>
        </p:blipFill>
        <p:spPr>
          <a:xfrm>
            <a:off x="5242433" y="1755321"/>
            <a:ext cx="3606800" cy="2247900"/>
          </a:xfrm>
          <a:prstGeom prst="rect">
            <a:avLst/>
          </a:prstGeom>
        </p:spPr>
      </p:pic>
      <p:pic>
        <p:nvPicPr>
          <p:cNvPr id="5" name="Picture 4"/>
          <p:cNvPicPr>
            <a:picLocks noChangeAspect="1"/>
          </p:cNvPicPr>
          <p:nvPr/>
        </p:nvPicPr>
        <p:blipFill>
          <a:blip r:embed="rId5"/>
          <a:stretch>
            <a:fillRect/>
          </a:stretch>
        </p:blipFill>
        <p:spPr>
          <a:xfrm>
            <a:off x="0" y="3050886"/>
            <a:ext cx="4212771" cy="3988543"/>
          </a:xfrm>
          <a:prstGeom prst="rect">
            <a:avLst/>
          </a:prstGeom>
        </p:spPr>
      </p:pic>
    </p:spTree>
    <p:extLst>
      <p:ext uri="{BB962C8B-B14F-4D97-AF65-F5344CB8AC3E}">
        <p14:creationId xmlns:p14="http://schemas.microsoft.com/office/powerpoint/2010/main" val="42127597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واسلك في طرق قلبك وبمرأى عينيك (11: 9ب)</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344715" y="1451431"/>
            <a:ext cx="5987142" cy="3061095"/>
          </a:xfrm>
          <a:prstGeom prst="rect">
            <a:avLst/>
          </a:prstGeom>
        </p:spPr>
      </p:pic>
      <p:pic>
        <p:nvPicPr>
          <p:cNvPr id="3" name="Picture 2"/>
          <p:cNvPicPr>
            <a:picLocks noChangeAspect="1"/>
          </p:cNvPicPr>
          <p:nvPr/>
        </p:nvPicPr>
        <p:blipFill>
          <a:blip r:embed="rId4"/>
          <a:stretch>
            <a:fillRect/>
          </a:stretch>
        </p:blipFill>
        <p:spPr>
          <a:xfrm>
            <a:off x="107503" y="4103916"/>
            <a:ext cx="4446353" cy="2489958"/>
          </a:xfrm>
          <a:prstGeom prst="rect">
            <a:avLst/>
          </a:prstGeom>
        </p:spPr>
      </p:pic>
      <p:pic>
        <p:nvPicPr>
          <p:cNvPr id="5" name="Picture 4"/>
          <p:cNvPicPr>
            <a:picLocks noChangeAspect="1"/>
          </p:cNvPicPr>
          <p:nvPr/>
        </p:nvPicPr>
        <p:blipFill>
          <a:blip r:embed="rId5"/>
          <a:stretch>
            <a:fillRect/>
          </a:stretch>
        </p:blipFill>
        <p:spPr>
          <a:xfrm>
            <a:off x="5293019" y="3312376"/>
            <a:ext cx="3378200" cy="2400300"/>
          </a:xfrm>
          <a:prstGeom prst="rect">
            <a:avLst/>
          </a:prstGeom>
        </p:spPr>
      </p:pic>
    </p:spTree>
    <p:extLst>
      <p:ext uri="{BB962C8B-B14F-4D97-AF65-F5344CB8AC3E}">
        <p14:creationId xmlns:p14="http://schemas.microsoft.com/office/powerpoint/2010/main" val="9117075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1834"/>
            <a:ext cx="9144000" cy="653142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Logos Hope</a:t>
            </a:r>
          </a:p>
        </p:txBody>
      </p:sp>
      <p:pic>
        <p:nvPicPr>
          <p:cNvPr id="2" name="Picture 1"/>
          <p:cNvPicPr>
            <a:picLocks noChangeAspect="1"/>
          </p:cNvPicPr>
          <p:nvPr/>
        </p:nvPicPr>
        <p:blipFill>
          <a:blip r:embed="rId4"/>
          <a:stretch>
            <a:fillRect/>
          </a:stretch>
        </p:blipFill>
        <p:spPr>
          <a:xfrm>
            <a:off x="0" y="104035"/>
            <a:ext cx="5191125" cy="2346886"/>
          </a:xfrm>
          <a:prstGeom prst="rect">
            <a:avLst/>
          </a:prstGeom>
        </p:spPr>
      </p:pic>
      <p:pic>
        <p:nvPicPr>
          <p:cNvPr id="5" name="Picture 4"/>
          <p:cNvPicPr>
            <a:picLocks noChangeAspect="1"/>
          </p:cNvPicPr>
          <p:nvPr/>
        </p:nvPicPr>
        <p:blipFill>
          <a:blip r:embed="rId5"/>
          <a:stretch>
            <a:fillRect/>
          </a:stretch>
        </p:blipFill>
        <p:spPr>
          <a:xfrm>
            <a:off x="5028260" y="104035"/>
            <a:ext cx="4224595" cy="2801090"/>
          </a:xfrm>
          <a:prstGeom prst="rect">
            <a:avLst/>
          </a:prstGeom>
        </p:spPr>
      </p:pic>
      <p:pic>
        <p:nvPicPr>
          <p:cNvPr id="6" name="Picture 5"/>
          <p:cNvPicPr>
            <a:picLocks noChangeAspect="1"/>
          </p:cNvPicPr>
          <p:nvPr/>
        </p:nvPicPr>
        <p:blipFill>
          <a:blip r:embed="rId6"/>
          <a:stretch>
            <a:fillRect/>
          </a:stretch>
        </p:blipFill>
        <p:spPr>
          <a:xfrm>
            <a:off x="4064000" y="2524125"/>
            <a:ext cx="5005614" cy="33434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24363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a:noFill/>
          <a:extLst>
            <a:ext uri="{909E8E84-426E-40dd-AFC4-6F175D3DCCD1}">
              <a14:hiddenFill xmlns:a14="http://schemas.microsoft.com/office/drawing/2010/main" xmlns="">
                <a:solidFill>
                  <a:srgbClr val="FFFFFF"/>
                </a:solidFill>
              </a14:hiddenFill>
            </a:ext>
          </a:extLst>
        </p:spPr>
      </p:pic>
      <p:sp>
        <p:nvSpPr>
          <p:cNvPr id="23557" name="Rectangle 5"/>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ar-JO" sz="4800" b="1" dirty="0">
                <a:solidFill>
                  <a:schemeClr val="tx1"/>
                </a:solidFill>
                <a:latin typeface="Arial" panose="020B0604020202020204" pitchFamily="34" charset="0"/>
                <a:ea typeface="ＭＳ Ｐゴシック" charset="0"/>
                <a:cs typeface="Arial" panose="020B0604020202020204" pitchFamily="34" charset="0"/>
              </a:rPr>
              <a:t>الطرق المتقاطعة (1981-83)</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8307619"/>
      </p:ext>
    </p:extLst>
  </p:cSld>
  <p:clrMapOvr>
    <a:masterClrMapping/>
  </p:clrMapOvr>
  <p:transition advClick="0" advTm="10000">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3"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خدمة الطرق المتقاطعة</a:t>
            </a:r>
            <a:endParaRPr lang="en-US" sz="4000" dirty="0">
              <a:latin typeface="Arial" panose="020B0604020202020204" pitchFamily="34" charset="0"/>
              <a:ea typeface="ＭＳ Ｐゴシック" charset="0"/>
              <a:cs typeface="Arial" panose="020B0604020202020204" pitchFamily="34" charset="0"/>
            </a:endParaRPr>
          </a:p>
        </p:txBody>
      </p:sp>
      <p:sp>
        <p:nvSpPr>
          <p:cNvPr id="209924"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algn="ctr" defTabSz="914400" eaLnBrk="0" fontAlgn="base" hangingPunct="0">
              <a:spcBef>
                <a:spcPct val="50000"/>
              </a:spcBef>
              <a:spcAft>
                <a:spcPct val="0"/>
              </a:spcAf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أندونيسيا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9204"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الفلبين</a:t>
            </a:r>
            <a:endParaRPr lang="en-US" sz="2800" b="1" dirty="0">
              <a:solidFill>
                <a:srgbClr val="FFFFFF"/>
              </a:solidFill>
              <a:latin typeface="Arial" panose="020B0604020202020204" pitchFamily="34" charset="0"/>
              <a:cs typeface="Arial" panose="020B0604020202020204" pitchFamily="34" charset="0"/>
            </a:endParaRPr>
          </a:p>
        </p:txBody>
      </p:sp>
      <p:sp>
        <p:nvSpPr>
          <p:cNvPr id="209926"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defTabSz="914400" eaLnBrk="0" fontAlgn="base" hangingPunct="0">
              <a:spcBef>
                <a:spcPct val="50000"/>
              </a:spcBef>
              <a:spcAft>
                <a:spcPct val="0"/>
              </a:spcAf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الصين</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9927"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ماليزيا</a:t>
            </a:r>
            <a:endParaRPr lang="en-US" sz="2800" b="1" dirty="0">
              <a:solidFill>
                <a:srgbClr val="FFFFFF"/>
              </a:solidFill>
              <a:latin typeface="Arial" panose="020B0604020202020204" pitchFamily="34" charset="0"/>
              <a:cs typeface="Arial" panose="020B0604020202020204" pitchFamily="34" charset="0"/>
            </a:endParaRPr>
          </a:p>
        </p:txBody>
      </p:sp>
      <p:sp>
        <p:nvSpPr>
          <p:cNvPr id="209932" name="Text Box 12"/>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سنغافورة</a:t>
            </a:r>
            <a:endParaRPr lang="en-US" sz="2800" b="1" dirty="0">
              <a:solidFill>
                <a:srgbClr val="FFFFFF"/>
              </a:solidFill>
              <a:latin typeface="Arial" panose="020B0604020202020204" pitchFamily="34" charset="0"/>
              <a:cs typeface="Arial" panose="020B0604020202020204" pitchFamily="34" charset="0"/>
            </a:endParaRPr>
          </a:p>
        </p:txBody>
      </p:sp>
      <p:sp>
        <p:nvSpPr>
          <p:cNvPr id="209933" name="Text Box 13"/>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تايلاند</a:t>
            </a:r>
            <a:endParaRPr lang="en-US" sz="2800" b="1" dirty="0">
              <a:solidFill>
                <a:srgbClr val="FFFFFF"/>
              </a:solidFill>
              <a:latin typeface="Arial" panose="020B0604020202020204" pitchFamily="34" charset="0"/>
              <a:cs typeface="Arial" panose="020B0604020202020204" pitchFamily="34" charset="0"/>
            </a:endParaRPr>
          </a:p>
        </p:txBody>
      </p:sp>
      <p:sp>
        <p:nvSpPr>
          <p:cNvPr id="209934" name="Text Box 14"/>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هونغ كونغ</a:t>
            </a:r>
            <a:endParaRPr lang="en-US" sz="2800" b="1" dirty="0">
              <a:solidFill>
                <a:srgbClr val="FFFFFF"/>
              </a:solidFill>
              <a:latin typeface="Arial" panose="020B0604020202020204" pitchFamily="34" charset="0"/>
              <a:cs typeface="Arial" panose="020B0604020202020204" pitchFamily="34" charset="0"/>
            </a:endParaRPr>
          </a:p>
        </p:txBody>
      </p:sp>
      <p:sp>
        <p:nvSpPr>
          <p:cNvPr id="209935" name="Text Box 15"/>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ماكاو</a:t>
            </a:r>
            <a:endParaRPr lang="en-US" sz="2800" b="1" dirty="0">
              <a:solidFill>
                <a:srgbClr val="FFFFFF"/>
              </a:solidFill>
              <a:latin typeface="Arial" panose="020B0604020202020204" pitchFamily="34" charset="0"/>
              <a:cs typeface="Arial" panose="020B0604020202020204" pitchFamily="34" charset="0"/>
            </a:endParaRPr>
          </a:p>
        </p:txBody>
      </p:sp>
      <p:sp>
        <p:nvSpPr>
          <p:cNvPr id="209938" name="Text Box 18"/>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كوريا</a:t>
            </a:r>
            <a:endParaRPr lang="en-US" sz="2800" b="1" dirty="0">
              <a:solidFill>
                <a:srgbClr val="FFFFFF"/>
              </a:solidFill>
              <a:latin typeface="Arial" panose="020B0604020202020204" pitchFamily="34" charset="0"/>
              <a:cs typeface="Arial" panose="020B0604020202020204" pitchFamily="34" charset="0"/>
            </a:endParaRPr>
          </a:p>
        </p:txBody>
      </p:sp>
      <p:sp>
        <p:nvSpPr>
          <p:cNvPr id="209939" name="Text Box 19"/>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اليابان</a:t>
            </a:r>
            <a:endParaRPr lang="en-US" sz="2800" b="1" dirty="0">
              <a:solidFill>
                <a:srgbClr val="FFFFFF"/>
              </a:solidFill>
              <a:latin typeface="Arial" panose="020B0604020202020204" pitchFamily="34" charset="0"/>
              <a:cs typeface="Arial" panose="020B0604020202020204" pitchFamily="34" charset="0"/>
            </a:endParaRPr>
          </a:p>
        </p:txBody>
      </p:sp>
      <p:sp>
        <p:nvSpPr>
          <p:cNvPr id="209940" name="Text Box 20"/>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algn="ctr" defTabSz="914400" eaLnBrk="0" fontAlgn="base" hangingPunct="0">
              <a:spcBef>
                <a:spcPct val="50000"/>
              </a:spcBef>
              <a:spcAft>
                <a:spcPct val="0"/>
              </a:spcAf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تايوان</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9941" name="Line 21"/>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anose="020B0604020202020204" pitchFamily="34" charset="0"/>
              <a:ea typeface="ＭＳ Ｐゴシック" charset="0"/>
              <a:cs typeface="Arial" panose="020B0604020202020204" pitchFamily="34" charset="0"/>
            </a:endParaRPr>
          </a:p>
        </p:txBody>
      </p:sp>
      <p:sp>
        <p:nvSpPr>
          <p:cNvPr id="209942" name="Line 22"/>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anose="020B0604020202020204" pitchFamily="34" charset="0"/>
              <a:ea typeface="ＭＳ Ｐゴシック" charset="0"/>
              <a:cs typeface="Arial" panose="020B0604020202020204" pitchFamily="34" charset="0"/>
            </a:endParaRPr>
          </a:p>
        </p:txBody>
      </p:sp>
      <p:sp>
        <p:nvSpPr>
          <p:cNvPr id="209943" name="Line 23"/>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anose="020B0604020202020204" pitchFamily="34" charset="0"/>
              <a:ea typeface="ＭＳ Ｐゴシック" charset="0"/>
              <a:cs typeface="Arial" panose="020B0604020202020204" pitchFamily="34" charset="0"/>
            </a:endParaRPr>
          </a:p>
        </p:txBody>
      </p:sp>
      <p:sp>
        <p:nvSpPr>
          <p:cNvPr id="209948" name="Line 2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anose="020B0604020202020204" pitchFamily="34" charset="0"/>
              <a:ea typeface="ＭＳ Ｐゴシック" charset="0"/>
              <a:cs typeface="Arial" panose="020B0604020202020204" pitchFamily="34" charset="0"/>
            </a:endParaRPr>
          </a:p>
        </p:txBody>
      </p:sp>
      <p:sp>
        <p:nvSpPr>
          <p:cNvPr id="209949" name="Line 2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9057168"/>
      </p:ext>
    </p:extLst>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9926">
                                            <p:bg/>
                                          </p:spTgt>
                                        </p:tgtEl>
                                        <p:attrNameLst>
                                          <p:attrName>style.visibility</p:attrName>
                                        </p:attrNameLst>
                                      </p:cBhvr>
                                      <p:to>
                                        <p:strVal val="visible"/>
                                      </p:to>
                                    </p:set>
                                    <p:anim calcmode="lin" valueType="num">
                                      <p:cBhvr>
                                        <p:cTn id="7" dur="1000" fill="hold"/>
                                        <p:tgtEl>
                                          <p:spTgt spid="209926">
                                            <p:bg/>
                                          </p:spTgt>
                                        </p:tgtEl>
                                        <p:attrNameLst>
                                          <p:attrName>ppt_w</p:attrName>
                                        </p:attrNameLst>
                                      </p:cBhvr>
                                      <p:tavLst>
                                        <p:tav tm="0">
                                          <p:val>
                                            <p:fltVal val="0"/>
                                          </p:val>
                                        </p:tav>
                                        <p:tav tm="100000">
                                          <p:val>
                                            <p:strVal val="#ppt_w"/>
                                          </p:val>
                                        </p:tav>
                                      </p:tavLst>
                                    </p:anim>
                                    <p:anim calcmode="lin" valueType="num">
                                      <p:cBhvr>
                                        <p:cTn id="8" dur="1000" fill="hold"/>
                                        <p:tgtEl>
                                          <p:spTgt spid="209926">
                                            <p:bg/>
                                          </p:spTgt>
                                        </p:tgtEl>
                                        <p:attrNameLst>
                                          <p:attrName>ppt_h</p:attrName>
                                        </p:attrNameLst>
                                      </p:cBhvr>
                                      <p:tavLst>
                                        <p:tav tm="0">
                                          <p:val>
                                            <p:fltVal val="0"/>
                                          </p:val>
                                        </p:tav>
                                        <p:tav tm="100000">
                                          <p:val>
                                            <p:strVal val="#ppt_h"/>
                                          </p:val>
                                        </p:tav>
                                      </p:tavLst>
                                    </p:anim>
                                    <p:anim calcmode="lin" valueType="num">
                                      <p:cBhvr>
                                        <p:cTn id="9" dur="1000" fill="hold"/>
                                        <p:tgtEl>
                                          <p:spTgt spid="209926">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926">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09926">
                                            <p:txEl>
                                              <p:pRg st="0" end="0"/>
                                            </p:txEl>
                                          </p:spTgt>
                                        </p:tgtEl>
                                        <p:attrNameLst>
                                          <p:attrName>style.visibility</p:attrName>
                                        </p:attrNameLst>
                                      </p:cBhvr>
                                      <p:to>
                                        <p:strVal val="visible"/>
                                      </p:to>
                                    </p:set>
                                    <p:anim calcmode="lin" valueType="num">
                                      <p:cBhvr>
                                        <p:cTn id="13" dur="1000" fill="hold"/>
                                        <p:tgtEl>
                                          <p:spTgt spid="20992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0992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099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99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209924">
                                            <p:bg/>
                                          </p:spTgt>
                                        </p:tgtEl>
                                        <p:attrNameLst>
                                          <p:attrName>style.visibility</p:attrName>
                                        </p:attrNameLst>
                                      </p:cBhvr>
                                      <p:to>
                                        <p:strVal val="visible"/>
                                      </p:to>
                                    </p:set>
                                    <p:anim calcmode="lin" valueType="num">
                                      <p:cBhvr>
                                        <p:cTn id="20" dur="1000" fill="hold"/>
                                        <p:tgtEl>
                                          <p:spTgt spid="209924">
                                            <p:bg/>
                                          </p:spTgt>
                                        </p:tgtEl>
                                        <p:attrNameLst>
                                          <p:attrName>ppt_w</p:attrName>
                                        </p:attrNameLst>
                                      </p:cBhvr>
                                      <p:tavLst>
                                        <p:tav tm="0">
                                          <p:val>
                                            <p:fltVal val="0"/>
                                          </p:val>
                                        </p:tav>
                                        <p:tav tm="100000">
                                          <p:val>
                                            <p:strVal val="#ppt_w"/>
                                          </p:val>
                                        </p:tav>
                                      </p:tavLst>
                                    </p:anim>
                                    <p:anim calcmode="lin" valueType="num">
                                      <p:cBhvr>
                                        <p:cTn id="21" dur="1000" fill="hold"/>
                                        <p:tgtEl>
                                          <p:spTgt spid="209924">
                                            <p:bg/>
                                          </p:spTgt>
                                        </p:tgtEl>
                                        <p:attrNameLst>
                                          <p:attrName>ppt_h</p:attrName>
                                        </p:attrNameLst>
                                      </p:cBhvr>
                                      <p:tavLst>
                                        <p:tav tm="0">
                                          <p:val>
                                            <p:fltVal val="0"/>
                                          </p:val>
                                        </p:tav>
                                        <p:tav tm="100000">
                                          <p:val>
                                            <p:strVal val="#ppt_h"/>
                                          </p:val>
                                        </p:tav>
                                      </p:tavLst>
                                    </p:anim>
                                    <p:anim calcmode="lin" valueType="num">
                                      <p:cBhvr>
                                        <p:cTn id="22" dur="1000" fill="hold"/>
                                        <p:tgtEl>
                                          <p:spTgt spid="209924">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9924">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209924">
                                            <p:txEl>
                                              <p:pRg st="0" end="0"/>
                                            </p:txEl>
                                          </p:spTgt>
                                        </p:tgtEl>
                                        <p:attrNameLst>
                                          <p:attrName>style.visibility</p:attrName>
                                        </p:attrNameLst>
                                      </p:cBhvr>
                                      <p:to>
                                        <p:strVal val="visible"/>
                                      </p:to>
                                    </p:set>
                                    <p:anim calcmode="lin" valueType="num">
                                      <p:cBhvr>
                                        <p:cTn id="26" dur="1000" fill="hold"/>
                                        <p:tgtEl>
                                          <p:spTgt spid="20992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209924">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209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09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9927"/>
                                        </p:tgtEl>
                                        <p:attrNameLst>
                                          <p:attrName>style.visibility</p:attrName>
                                        </p:attrNameLst>
                                      </p:cBhvr>
                                      <p:to>
                                        <p:strVal val="visible"/>
                                      </p:to>
                                    </p:set>
                                    <p:anim calcmode="lin" valueType="num">
                                      <p:cBhvr>
                                        <p:cTn id="33" dur="1000" fill="hold"/>
                                        <p:tgtEl>
                                          <p:spTgt spid="209927"/>
                                        </p:tgtEl>
                                        <p:attrNameLst>
                                          <p:attrName>ppt_w</p:attrName>
                                        </p:attrNameLst>
                                      </p:cBhvr>
                                      <p:tavLst>
                                        <p:tav tm="0">
                                          <p:val>
                                            <p:fltVal val="0"/>
                                          </p:val>
                                        </p:tav>
                                        <p:tav tm="100000">
                                          <p:val>
                                            <p:strVal val="#ppt_w"/>
                                          </p:val>
                                        </p:tav>
                                      </p:tavLst>
                                    </p:anim>
                                    <p:anim calcmode="lin" valueType="num">
                                      <p:cBhvr>
                                        <p:cTn id="34" dur="1000" fill="hold"/>
                                        <p:tgtEl>
                                          <p:spTgt spid="209927"/>
                                        </p:tgtEl>
                                        <p:attrNameLst>
                                          <p:attrName>ppt_h</p:attrName>
                                        </p:attrNameLst>
                                      </p:cBhvr>
                                      <p:tavLst>
                                        <p:tav tm="0">
                                          <p:val>
                                            <p:fltVal val="0"/>
                                          </p:val>
                                        </p:tav>
                                        <p:tav tm="100000">
                                          <p:val>
                                            <p:strVal val="#ppt_h"/>
                                          </p:val>
                                        </p:tav>
                                      </p:tavLst>
                                    </p:anim>
                                    <p:anim calcmode="lin" valueType="num">
                                      <p:cBhvr>
                                        <p:cTn id="35" dur="1000" fill="hold"/>
                                        <p:tgtEl>
                                          <p:spTgt spid="2099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9927"/>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209933">
                                            <p:bg/>
                                          </p:spTgt>
                                        </p:tgtEl>
                                        <p:attrNameLst>
                                          <p:attrName>style.visibility</p:attrName>
                                        </p:attrNameLst>
                                      </p:cBhvr>
                                      <p:to>
                                        <p:strVal val="visible"/>
                                      </p:to>
                                    </p:set>
                                    <p:anim calcmode="lin" valueType="num">
                                      <p:cBhvr>
                                        <p:cTn id="40" dur="1000" fill="hold"/>
                                        <p:tgtEl>
                                          <p:spTgt spid="209933">
                                            <p:bg/>
                                          </p:spTgt>
                                        </p:tgtEl>
                                        <p:attrNameLst>
                                          <p:attrName>ppt_w</p:attrName>
                                        </p:attrNameLst>
                                      </p:cBhvr>
                                      <p:tavLst>
                                        <p:tav tm="0">
                                          <p:val>
                                            <p:fltVal val="0"/>
                                          </p:val>
                                        </p:tav>
                                        <p:tav tm="100000">
                                          <p:val>
                                            <p:strVal val="#ppt_w"/>
                                          </p:val>
                                        </p:tav>
                                      </p:tavLst>
                                    </p:anim>
                                    <p:anim calcmode="lin" valueType="num">
                                      <p:cBhvr>
                                        <p:cTn id="41" dur="1000" fill="hold"/>
                                        <p:tgtEl>
                                          <p:spTgt spid="209933">
                                            <p:bg/>
                                          </p:spTgt>
                                        </p:tgtEl>
                                        <p:attrNameLst>
                                          <p:attrName>ppt_h</p:attrName>
                                        </p:attrNameLst>
                                      </p:cBhvr>
                                      <p:tavLst>
                                        <p:tav tm="0">
                                          <p:val>
                                            <p:fltVal val="0"/>
                                          </p:val>
                                        </p:tav>
                                        <p:tav tm="100000">
                                          <p:val>
                                            <p:strVal val="#ppt_h"/>
                                          </p:val>
                                        </p:tav>
                                      </p:tavLst>
                                    </p:anim>
                                    <p:anim calcmode="lin" valueType="num">
                                      <p:cBhvr>
                                        <p:cTn id="42" dur="1000" fill="hold"/>
                                        <p:tgtEl>
                                          <p:spTgt spid="209933">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9933">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209933">
                                            <p:txEl>
                                              <p:pRg st="0" end="0"/>
                                            </p:txEl>
                                          </p:spTgt>
                                        </p:tgtEl>
                                        <p:attrNameLst>
                                          <p:attrName>style.visibility</p:attrName>
                                        </p:attrNameLst>
                                      </p:cBhvr>
                                      <p:to>
                                        <p:strVal val="visible"/>
                                      </p:to>
                                    </p:set>
                                    <p:anim calcmode="lin" valueType="num">
                                      <p:cBhvr>
                                        <p:cTn id="46" dur="1000" fill="hold"/>
                                        <p:tgtEl>
                                          <p:spTgt spid="209933">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09933">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0993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0993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209934">
                                            <p:bg/>
                                          </p:spTgt>
                                        </p:tgtEl>
                                        <p:attrNameLst>
                                          <p:attrName>style.visibility</p:attrName>
                                        </p:attrNameLst>
                                      </p:cBhvr>
                                      <p:to>
                                        <p:strVal val="visible"/>
                                      </p:to>
                                    </p:set>
                                    <p:anim calcmode="lin" valueType="num">
                                      <p:cBhvr>
                                        <p:cTn id="53" dur="1000" fill="hold"/>
                                        <p:tgtEl>
                                          <p:spTgt spid="209934">
                                            <p:bg/>
                                          </p:spTgt>
                                        </p:tgtEl>
                                        <p:attrNameLst>
                                          <p:attrName>ppt_w</p:attrName>
                                        </p:attrNameLst>
                                      </p:cBhvr>
                                      <p:tavLst>
                                        <p:tav tm="0">
                                          <p:val>
                                            <p:fltVal val="0"/>
                                          </p:val>
                                        </p:tav>
                                        <p:tav tm="100000">
                                          <p:val>
                                            <p:strVal val="#ppt_w"/>
                                          </p:val>
                                        </p:tav>
                                      </p:tavLst>
                                    </p:anim>
                                    <p:anim calcmode="lin" valueType="num">
                                      <p:cBhvr>
                                        <p:cTn id="54" dur="1000" fill="hold"/>
                                        <p:tgtEl>
                                          <p:spTgt spid="209934">
                                            <p:bg/>
                                          </p:spTgt>
                                        </p:tgtEl>
                                        <p:attrNameLst>
                                          <p:attrName>ppt_h</p:attrName>
                                        </p:attrNameLst>
                                      </p:cBhvr>
                                      <p:tavLst>
                                        <p:tav tm="0">
                                          <p:val>
                                            <p:fltVal val="0"/>
                                          </p:val>
                                        </p:tav>
                                        <p:tav tm="100000">
                                          <p:val>
                                            <p:strVal val="#ppt_h"/>
                                          </p:val>
                                        </p:tav>
                                      </p:tavLst>
                                    </p:anim>
                                    <p:anim calcmode="lin" valueType="num">
                                      <p:cBhvr>
                                        <p:cTn id="55" dur="1000" fill="hold"/>
                                        <p:tgtEl>
                                          <p:spTgt spid="209934">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09934">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209934">
                                            <p:txEl>
                                              <p:pRg st="0" end="0"/>
                                            </p:txEl>
                                          </p:spTgt>
                                        </p:tgtEl>
                                        <p:attrNameLst>
                                          <p:attrName>style.visibility</p:attrName>
                                        </p:attrNameLst>
                                      </p:cBhvr>
                                      <p:to>
                                        <p:strVal val="visible"/>
                                      </p:to>
                                    </p:set>
                                    <p:anim calcmode="lin" valueType="num">
                                      <p:cBhvr>
                                        <p:cTn id="59" dur="1000" fill="hold"/>
                                        <p:tgtEl>
                                          <p:spTgt spid="209934">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09934">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0993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993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209935">
                                            <p:bg/>
                                          </p:spTgt>
                                        </p:tgtEl>
                                        <p:attrNameLst>
                                          <p:attrName>style.visibility</p:attrName>
                                        </p:attrNameLst>
                                      </p:cBhvr>
                                      <p:to>
                                        <p:strVal val="visible"/>
                                      </p:to>
                                    </p:set>
                                    <p:anim calcmode="lin" valueType="num">
                                      <p:cBhvr>
                                        <p:cTn id="66" dur="1000" fill="hold"/>
                                        <p:tgtEl>
                                          <p:spTgt spid="209935">
                                            <p:bg/>
                                          </p:spTgt>
                                        </p:tgtEl>
                                        <p:attrNameLst>
                                          <p:attrName>ppt_w</p:attrName>
                                        </p:attrNameLst>
                                      </p:cBhvr>
                                      <p:tavLst>
                                        <p:tav tm="0">
                                          <p:val>
                                            <p:fltVal val="0"/>
                                          </p:val>
                                        </p:tav>
                                        <p:tav tm="100000">
                                          <p:val>
                                            <p:strVal val="#ppt_w"/>
                                          </p:val>
                                        </p:tav>
                                      </p:tavLst>
                                    </p:anim>
                                    <p:anim calcmode="lin" valueType="num">
                                      <p:cBhvr>
                                        <p:cTn id="67" dur="1000" fill="hold"/>
                                        <p:tgtEl>
                                          <p:spTgt spid="209935">
                                            <p:bg/>
                                          </p:spTgt>
                                        </p:tgtEl>
                                        <p:attrNameLst>
                                          <p:attrName>ppt_h</p:attrName>
                                        </p:attrNameLst>
                                      </p:cBhvr>
                                      <p:tavLst>
                                        <p:tav tm="0">
                                          <p:val>
                                            <p:fltVal val="0"/>
                                          </p:val>
                                        </p:tav>
                                        <p:tav tm="100000">
                                          <p:val>
                                            <p:strVal val="#ppt_h"/>
                                          </p:val>
                                        </p:tav>
                                      </p:tavLst>
                                    </p:anim>
                                    <p:anim calcmode="lin" valueType="num">
                                      <p:cBhvr>
                                        <p:cTn id="68" dur="1000" fill="hold"/>
                                        <p:tgtEl>
                                          <p:spTgt spid="209935">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9935">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209935">
                                            <p:txEl>
                                              <p:pRg st="0" end="0"/>
                                            </p:txEl>
                                          </p:spTgt>
                                        </p:tgtEl>
                                        <p:attrNameLst>
                                          <p:attrName>style.visibility</p:attrName>
                                        </p:attrNameLst>
                                      </p:cBhvr>
                                      <p:to>
                                        <p:strVal val="visible"/>
                                      </p:to>
                                    </p:set>
                                    <p:anim calcmode="lin" valueType="num">
                                      <p:cBhvr>
                                        <p:cTn id="72" dur="1000" fill="hold"/>
                                        <p:tgtEl>
                                          <p:spTgt spid="209935">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09935">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099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99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209938">
                                            <p:bg/>
                                          </p:spTgt>
                                        </p:tgtEl>
                                        <p:attrNameLst>
                                          <p:attrName>style.visibility</p:attrName>
                                        </p:attrNameLst>
                                      </p:cBhvr>
                                      <p:to>
                                        <p:strVal val="visible"/>
                                      </p:to>
                                    </p:set>
                                    <p:anim calcmode="lin" valueType="num">
                                      <p:cBhvr>
                                        <p:cTn id="79" dur="1000" fill="hold"/>
                                        <p:tgtEl>
                                          <p:spTgt spid="209938">
                                            <p:bg/>
                                          </p:spTgt>
                                        </p:tgtEl>
                                        <p:attrNameLst>
                                          <p:attrName>ppt_w</p:attrName>
                                        </p:attrNameLst>
                                      </p:cBhvr>
                                      <p:tavLst>
                                        <p:tav tm="0">
                                          <p:val>
                                            <p:fltVal val="0"/>
                                          </p:val>
                                        </p:tav>
                                        <p:tav tm="100000">
                                          <p:val>
                                            <p:strVal val="#ppt_w"/>
                                          </p:val>
                                        </p:tav>
                                      </p:tavLst>
                                    </p:anim>
                                    <p:anim calcmode="lin" valueType="num">
                                      <p:cBhvr>
                                        <p:cTn id="80" dur="1000" fill="hold"/>
                                        <p:tgtEl>
                                          <p:spTgt spid="209938">
                                            <p:bg/>
                                          </p:spTgt>
                                        </p:tgtEl>
                                        <p:attrNameLst>
                                          <p:attrName>ppt_h</p:attrName>
                                        </p:attrNameLst>
                                      </p:cBhvr>
                                      <p:tavLst>
                                        <p:tav tm="0">
                                          <p:val>
                                            <p:fltVal val="0"/>
                                          </p:val>
                                        </p:tav>
                                        <p:tav tm="100000">
                                          <p:val>
                                            <p:strVal val="#ppt_h"/>
                                          </p:val>
                                        </p:tav>
                                      </p:tavLst>
                                    </p:anim>
                                    <p:anim calcmode="lin" valueType="num">
                                      <p:cBhvr>
                                        <p:cTn id="81" dur="1000" fill="hold"/>
                                        <p:tgtEl>
                                          <p:spTgt spid="20993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993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09938">
                                            <p:txEl>
                                              <p:pRg st="0" end="0"/>
                                            </p:txEl>
                                          </p:spTgt>
                                        </p:tgtEl>
                                        <p:attrNameLst>
                                          <p:attrName>style.visibility</p:attrName>
                                        </p:attrNameLst>
                                      </p:cBhvr>
                                      <p:to>
                                        <p:strVal val="visible"/>
                                      </p:to>
                                    </p:set>
                                    <p:anim calcmode="lin" valueType="num">
                                      <p:cBhvr>
                                        <p:cTn id="85" dur="1000" fill="hold"/>
                                        <p:tgtEl>
                                          <p:spTgt spid="20993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20993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2099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0993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209939">
                                            <p:bg/>
                                          </p:spTgt>
                                        </p:tgtEl>
                                        <p:attrNameLst>
                                          <p:attrName>style.visibility</p:attrName>
                                        </p:attrNameLst>
                                      </p:cBhvr>
                                      <p:to>
                                        <p:strVal val="visible"/>
                                      </p:to>
                                    </p:set>
                                    <p:anim calcmode="lin" valueType="num">
                                      <p:cBhvr>
                                        <p:cTn id="92" dur="1000" fill="hold"/>
                                        <p:tgtEl>
                                          <p:spTgt spid="209939">
                                            <p:bg/>
                                          </p:spTgt>
                                        </p:tgtEl>
                                        <p:attrNameLst>
                                          <p:attrName>ppt_w</p:attrName>
                                        </p:attrNameLst>
                                      </p:cBhvr>
                                      <p:tavLst>
                                        <p:tav tm="0">
                                          <p:val>
                                            <p:fltVal val="0"/>
                                          </p:val>
                                        </p:tav>
                                        <p:tav tm="100000">
                                          <p:val>
                                            <p:strVal val="#ppt_w"/>
                                          </p:val>
                                        </p:tav>
                                      </p:tavLst>
                                    </p:anim>
                                    <p:anim calcmode="lin" valueType="num">
                                      <p:cBhvr>
                                        <p:cTn id="93" dur="1000" fill="hold"/>
                                        <p:tgtEl>
                                          <p:spTgt spid="209939">
                                            <p:bg/>
                                          </p:spTgt>
                                        </p:tgtEl>
                                        <p:attrNameLst>
                                          <p:attrName>ppt_h</p:attrName>
                                        </p:attrNameLst>
                                      </p:cBhvr>
                                      <p:tavLst>
                                        <p:tav tm="0">
                                          <p:val>
                                            <p:fltVal val="0"/>
                                          </p:val>
                                        </p:tav>
                                        <p:tav tm="100000">
                                          <p:val>
                                            <p:strVal val="#ppt_h"/>
                                          </p:val>
                                        </p:tav>
                                      </p:tavLst>
                                    </p:anim>
                                    <p:anim calcmode="lin" valueType="num">
                                      <p:cBhvr>
                                        <p:cTn id="94" dur="1000" fill="hold"/>
                                        <p:tgtEl>
                                          <p:spTgt spid="20993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0993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209939">
                                            <p:txEl>
                                              <p:pRg st="0" end="0"/>
                                            </p:txEl>
                                          </p:spTgt>
                                        </p:tgtEl>
                                        <p:attrNameLst>
                                          <p:attrName>style.visibility</p:attrName>
                                        </p:attrNameLst>
                                      </p:cBhvr>
                                      <p:to>
                                        <p:strVal val="visible"/>
                                      </p:to>
                                    </p:set>
                                    <p:anim calcmode="lin" valueType="num">
                                      <p:cBhvr>
                                        <p:cTn id="98" dur="1000" fill="hold"/>
                                        <p:tgtEl>
                                          <p:spTgt spid="20993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20993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209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09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209940">
                                            <p:bg/>
                                          </p:spTgt>
                                        </p:tgtEl>
                                        <p:attrNameLst>
                                          <p:attrName>style.visibility</p:attrName>
                                        </p:attrNameLst>
                                      </p:cBhvr>
                                      <p:to>
                                        <p:strVal val="visible"/>
                                      </p:to>
                                    </p:set>
                                    <p:anim calcmode="lin" valueType="num">
                                      <p:cBhvr>
                                        <p:cTn id="105" dur="1000" fill="hold"/>
                                        <p:tgtEl>
                                          <p:spTgt spid="209940">
                                            <p:bg/>
                                          </p:spTgt>
                                        </p:tgtEl>
                                        <p:attrNameLst>
                                          <p:attrName>ppt_w</p:attrName>
                                        </p:attrNameLst>
                                      </p:cBhvr>
                                      <p:tavLst>
                                        <p:tav tm="0">
                                          <p:val>
                                            <p:fltVal val="0"/>
                                          </p:val>
                                        </p:tav>
                                        <p:tav tm="100000">
                                          <p:val>
                                            <p:strVal val="#ppt_w"/>
                                          </p:val>
                                        </p:tav>
                                      </p:tavLst>
                                    </p:anim>
                                    <p:anim calcmode="lin" valueType="num">
                                      <p:cBhvr>
                                        <p:cTn id="106" dur="1000" fill="hold"/>
                                        <p:tgtEl>
                                          <p:spTgt spid="209940">
                                            <p:bg/>
                                          </p:spTgt>
                                        </p:tgtEl>
                                        <p:attrNameLst>
                                          <p:attrName>ppt_h</p:attrName>
                                        </p:attrNameLst>
                                      </p:cBhvr>
                                      <p:tavLst>
                                        <p:tav tm="0">
                                          <p:val>
                                            <p:fltVal val="0"/>
                                          </p:val>
                                        </p:tav>
                                        <p:tav tm="100000">
                                          <p:val>
                                            <p:strVal val="#ppt_h"/>
                                          </p:val>
                                        </p:tav>
                                      </p:tavLst>
                                    </p:anim>
                                    <p:anim calcmode="lin" valueType="num">
                                      <p:cBhvr>
                                        <p:cTn id="107" dur="1000" fill="hold"/>
                                        <p:tgtEl>
                                          <p:spTgt spid="20994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0994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209940">
                                            <p:txEl>
                                              <p:pRg st="0" end="0"/>
                                            </p:txEl>
                                          </p:spTgt>
                                        </p:tgtEl>
                                        <p:attrNameLst>
                                          <p:attrName>style.visibility</p:attrName>
                                        </p:attrNameLst>
                                      </p:cBhvr>
                                      <p:to>
                                        <p:strVal val="visible"/>
                                      </p:to>
                                    </p:set>
                                    <p:anim calcmode="lin" valueType="num">
                                      <p:cBhvr>
                                        <p:cTn id="111" dur="1000" fill="hold"/>
                                        <p:tgtEl>
                                          <p:spTgt spid="20994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20994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2099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99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209932"/>
                                        </p:tgtEl>
                                        <p:attrNameLst>
                                          <p:attrName>style.visibility</p:attrName>
                                        </p:attrNameLst>
                                      </p:cBhvr>
                                      <p:to>
                                        <p:strVal val="visible"/>
                                      </p:to>
                                    </p:set>
                                    <p:anim calcmode="lin" valueType="num">
                                      <p:cBhvr>
                                        <p:cTn id="118" dur="1000" fill="hold"/>
                                        <p:tgtEl>
                                          <p:spTgt spid="209932"/>
                                        </p:tgtEl>
                                        <p:attrNameLst>
                                          <p:attrName>ppt_w</p:attrName>
                                        </p:attrNameLst>
                                      </p:cBhvr>
                                      <p:tavLst>
                                        <p:tav tm="0">
                                          <p:val>
                                            <p:fltVal val="0"/>
                                          </p:val>
                                        </p:tav>
                                        <p:tav tm="100000">
                                          <p:val>
                                            <p:strVal val="#ppt_w"/>
                                          </p:val>
                                        </p:tav>
                                      </p:tavLst>
                                    </p:anim>
                                    <p:anim calcmode="lin" valueType="num">
                                      <p:cBhvr>
                                        <p:cTn id="119" dur="1000" fill="hold"/>
                                        <p:tgtEl>
                                          <p:spTgt spid="209932"/>
                                        </p:tgtEl>
                                        <p:attrNameLst>
                                          <p:attrName>ppt_h</p:attrName>
                                        </p:attrNameLst>
                                      </p:cBhvr>
                                      <p:tavLst>
                                        <p:tav tm="0">
                                          <p:val>
                                            <p:fltVal val="0"/>
                                          </p:val>
                                        </p:tav>
                                        <p:tav tm="100000">
                                          <p:val>
                                            <p:strVal val="#ppt_h"/>
                                          </p:val>
                                        </p:tav>
                                      </p:tavLst>
                                    </p:anim>
                                    <p:anim calcmode="lin" valueType="num">
                                      <p:cBhvr>
                                        <p:cTn id="120" dur="1000" fill="hold"/>
                                        <p:tgtEl>
                                          <p:spTgt spid="20993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099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allAtOnce" animBg="1"/>
      <p:bldP spid="209926" grpId="0" build="allAtOnce" animBg="1"/>
      <p:bldP spid="209932" grpId="0" animBg="1"/>
      <p:bldP spid="209933" grpId="0" build="allAtOnce" animBg="1"/>
      <p:bldP spid="209934" grpId="0" build="allAtOnce" animBg="1"/>
      <p:bldP spid="209935" grpId="0" build="allAtOnce" animBg="1"/>
      <p:bldP spid="209938" grpId="0" build="allAtOnce" animBg="1"/>
      <p:bldP spid="209939" grpId="0" build="allAtOnce" animBg="1"/>
      <p:bldP spid="209940"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55051"/>
            <a:ext cx="9144000" cy="99390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مراحل الحياة؟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380117"/>
            <a:ext cx="9124890" cy="5474934"/>
          </a:xfrm>
          <a:prstGeom prst="rect">
            <a:avLst/>
          </a:prstGeom>
        </p:spPr>
      </p:pic>
    </p:spTree>
    <p:extLst>
      <p:ext uri="{BB962C8B-B14F-4D97-AF65-F5344CB8AC3E}">
        <p14:creationId xmlns:p14="http://schemas.microsoft.com/office/powerpoint/2010/main" val="1756692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476750" y="-152400"/>
            <a:ext cx="4667250" cy="1169988"/>
          </a:xfrm>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الصين، 1981</a:t>
            </a:r>
            <a:endParaRPr lang="en-US" sz="4800" b="1" dirty="0">
              <a:latin typeface="Arial" panose="020B0604020202020204" pitchFamily="34" charset="0"/>
              <a:ea typeface="ＭＳ Ｐゴシック" charset="0"/>
              <a:cs typeface="Arial" panose="020B0604020202020204" pitchFamily="34" charset="0"/>
            </a:endParaRPr>
          </a:p>
        </p:txBody>
      </p:sp>
      <p:pic>
        <p:nvPicPr>
          <p:cNvPr id="61444"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7" name="Picture 7"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8" name="Picture 8"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6"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617738"/>
      </p:ext>
    </p:extLst>
  </p:cSld>
  <p:clrMapOvr>
    <a:masterClrMapping/>
  </p:clrMapOvr>
  <p:transition advClick="0" advTm="1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61444"/>
                                        </p:tgtEl>
                                        <p:attrNameLst>
                                          <p:attrName>style.visibility</p:attrName>
                                        </p:attrNameLst>
                                      </p:cBhvr>
                                      <p:to>
                                        <p:strVal val="visible"/>
                                      </p:to>
                                    </p:set>
                                    <p:animEffect transition="in" filter="checkerboard(across)">
                                      <p:cBhvr>
                                        <p:cTn id="7" dur="500"/>
                                        <p:tgtEl>
                                          <p:spTgt spid="61444"/>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61446"/>
                                        </p:tgtEl>
                                        <p:attrNameLst>
                                          <p:attrName>style.visibility</p:attrName>
                                        </p:attrNameLst>
                                      </p:cBhvr>
                                      <p:to>
                                        <p:strVal val="visible"/>
                                      </p:to>
                                    </p:set>
                                    <p:animEffect transition="in" filter="checkerboard(across)">
                                      <p:cBhvr>
                                        <p:cTn id="11" dur="500"/>
                                        <p:tgtEl>
                                          <p:spTgt spid="61446"/>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61448"/>
                                        </p:tgtEl>
                                        <p:attrNameLst>
                                          <p:attrName>style.visibility</p:attrName>
                                        </p:attrNameLst>
                                      </p:cBhvr>
                                      <p:to>
                                        <p:strVal val="visible"/>
                                      </p:to>
                                    </p:set>
                                    <p:animEffect transition="in" filter="checkerboard(across)">
                                      <p:cBhvr>
                                        <p:cTn id="15" dur="500"/>
                                        <p:tgtEl>
                                          <p:spTgt spid="61448"/>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61447"/>
                                        </p:tgtEl>
                                        <p:attrNameLst>
                                          <p:attrName>style.visibility</p:attrName>
                                        </p:attrNameLst>
                                      </p:cBhvr>
                                      <p:to>
                                        <p:strVal val="visible"/>
                                      </p:to>
                                    </p:set>
                                    <p:animEffect transition="in" filter="checkerboard(across)">
                                      <p:cBhvr>
                                        <p:cTn id="19"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181600" y="76200"/>
            <a:ext cx="3962400" cy="865188"/>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الرومانسية، 1982</a:t>
            </a:r>
            <a:endParaRPr lang="en-US" b="1" dirty="0">
              <a:latin typeface="Arial" panose="020B0604020202020204" pitchFamily="34" charset="0"/>
              <a:ea typeface="ＭＳ Ｐゴシック" charset="0"/>
              <a:cs typeface="Arial" panose="020B0604020202020204" pitchFamily="34" charset="0"/>
            </a:endParaRPr>
          </a:p>
        </p:txBody>
      </p:sp>
      <p:pic>
        <p:nvPicPr>
          <p:cNvPr id="183298"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0" name="Picture 6"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2680247385"/>
      </p:ext>
    </p:extLst>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2000"/>
                                        <p:tgtEl>
                                          <p:spTgt spid="6246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blinds(horizontal)">
                                      <p:cBhvr>
                                        <p:cTn id="11" dur="2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43"/>
            <a:ext cx="5032017" cy="379105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032017" y="116632"/>
            <a:ext cx="4130126" cy="324893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واعلم أنه على هذه الأمور كلها يأتي بك الله إلى الدينونة.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(11: 9ت)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8857" y="3365564"/>
            <a:ext cx="5243286" cy="3492436"/>
          </a:xfrm>
          <a:prstGeom prst="rect">
            <a:avLst/>
          </a:prstGeom>
        </p:spPr>
      </p:pic>
    </p:spTree>
    <p:extLst>
      <p:ext uri="{BB962C8B-B14F-4D97-AF65-F5344CB8AC3E}">
        <p14:creationId xmlns:p14="http://schemas.microsoft.com/office/powerpoint/2010/main" val="101818258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g Pu &amp; Pastor Mang Z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1170" y="25918"/>
            <a:ext cx="11405169" cy="68320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71571" y="25918"/>
            <a:ext cx="4372428" cy="349379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سينغ بو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ميانمار</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02565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788" y="25918"/>
            <a:ext cx="9127211" cy="99008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سينغ بو في ميانمار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descr="Sing Pu PRC.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49086"/>
            <a:ext cx="9144000" cy="5486400"/>
          </a:xfrm>
          <a:prstGeom prst="rect">
            <a:avLst/>
          </a:prstGeom>
        </p:spPr>
      </p:pic>
    </p:spTree>
    <p:extLst>
      <p:ext uri="{BB962C8B-B14F-4D97-AF65-F5344CB8AC3E}">
        <p14:creationId xmlns:p14="http://schemas.microsoft.com/office/powerpoint/2010/main" val="821782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788" y="25918"/>
            <a:ext cx="9127211" cy="99008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سينغ بو في ميانمار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descr="Sing Pu 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6514"/>
            <a:ext cx="9144000" cy="5486400"/>
          </a:xfrm>
          <a:prstGeom prst="rect">
            <a:avLst/>
          </a:prstGeom>
        </p:spPr>
      </p:pic>
    </p:spTree>
    <p:extLst>
      <p:ext uri="{BB962C8B-B14F-4D97-AF65-F5344CB8AC3E}">
        <p14:creationId xmlns:p14="http://schemas.microsoft.com/office/powerpoint/2010/main" val="8217822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فانزع الغم من قلبك، وأبعد الشر عن لحمك.</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(11: 10أ)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441504" y="2185598"/>
            <a:ext cx="3565071" cy="4402088"/>
          </a:xfrm>
          <a:prstGeom prst="rect">
            <a:avLst/>
          </a:prstGeom>
        </p:spPr>
      </p:pic>
      <p:pic>
        <p:nvPicPr>
          <p:cNvPr id="3" name="Picture 2"/>
          <p:cNvPicPr>
            <a:picLocks noChangeAspect="1"/>
          </p:cNvPicPr>
          <p:nvPr/>
        </p:nvPicPr>
        <p:blipFill>
          <a:blip r:embed="rId4"/>
          <a:stretch>
            <a:fillRect/>
          </a:stretch>
        </p:blipFill>
        <p:spPr>
          <a:xfrm>
            <a:off x="107504" y="2185598"/>
            <a:ext cx="5334000" cy="3771900"/>
          </a:xfrm>
          <a:prstGeom prst="rect">
            <a:avLst/>
          </a:prstGeom>
        </p:spPr>
      </p:pic>
    </p:spTree>
    <p:extLst>
      <p:ext uri="{BB962C8B-B14F-4D97-AF65-F5344CB8AC3E}">
        <p14:creationId xmlns:p14="http://schemas.microsoft.com/office/powerpoint/2010/main" val="120536582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الحداثة والشباب باطلان (عابران)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(11: 10ب)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71013" y="2348878"/>
            <a:ext cx="7356987" cy="4509121"/>
          </a:xfrm>
          <a:prstGeom prst="rect">
            <a:avLst/>
          </a:prstGeom>
        </p:spPr>
      </p:pic>
    </p:spTree>
    <p:extLst>
      <p:ext uri="{BB962C8B-B14F-4D97-AF65-F5344CB8AC3E}">
        <p14:creationId xmlns:p14="http://schemas.microsoft.com/office/powerpoint/2010/main" val="32835182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6686980"/>
            <a:ext cx="9144000" cy="9939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تحتوي الحياة على ثلاث مراحل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الشباب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0 - 30</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5515429" y="4275770"/>
            <a:ext cx="3628572"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11: 7 – 12: 7</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الشباب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0 - 30</a:t>
            </a:r>
            <a:endParaRPr kumimoji="0" lang="en-US"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7256" y="2334712"/>
            <a:ext cx="5759368" cy="4523288"/>
            <a:chOff x="-9953" y="2334712"/>
            <a:chExt cx="5776577" cy="4523288"/>
          </a:xfrm>
        </p:grpSpPr>
        <p:pic>
          <p:nvPicPr>
            <p:cNvPr id="2" name="Picture 1"/>
            <p:cNvPicPr>
              <a:picLocks noChangeAspect="1"/>
            </p:cNvPicPr>
            <p:nvPr/>
          </p:nvPicPr>
          <p:blipFill>
            <a:blip r:embed="rId4"/>
            <a:stretch>
              <a:fillRect/>
            </a:stretch>
          </p:blipFill>
          <p:spPr>
            <a:xfrm>
              <a:off x="941783" y="2334712"/>
              <a:ext cx="4824841" cy="4523288"/>
            </a:xfrm>
            <a:prstGeom prst="rect">
              <a:avLst/>
            </a:prstGeom>
          </p:spPr>
        </p:pic>
        <p:sp>
          <p:nvSpPr>
            <p:cNvPr id="12" name="Rectangle 2"/>
            <p:cNvSpPr txBox="1">
              <a:spLocks noChangeArrowheads="1"/>
            </p:cNvSpPr>
            <p:nvPr/>
          </p:nvSpPr>
          <p:spPr bwMode="auto">
            <a:xfrm>
              <a:off x="-9953" y="3124170"/>
              <a:ext cx="3089703" cy="3270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التركيز على مسعيين</a:t>
              </a:r>
              <a:endParaRPr kumimoji="0" lang="en-US"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ما الذي يجب أن </a:t>
            </a:r>
            <a:r>
              <a:rPr kumimoji="0" lang="ar-JO" sz="5400" b="1" i="0" u="none" strike="noStrike" kern="1200" cap="none" spc="0" normalizeH="0" baseline="0" noProof="0" dirty="0">
                <a:ln>
                  <a:noFill/>
                </a:ln>
                <a:solidFill>
                  <a:srgbClr val="FFFF00"/>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يسعى</a:t>
            </a:r>
            <a:r>
              <a:rPr kumimoji="0" lang="ar-JO"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 إليه الشباب في الحياة؟</a:t>
            </a:r>
            <a:endParaRPr kumimoji="0" lang="en-US"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8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p:spPr>
        <p:txBody>
          <a:bodyPr/>
          <a:lstStyle/>
          <a:p>
            <a:pPr marL="798513" indent="-798513" algn="r" rtl="1">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استمتع بالحياة </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الآن قبل مجيء الدينونة والموت (11: 7-10)</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53619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3934"/>
            <a:ext cx="9203598" cy="299610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927319" y="4851419"/>
            <a:ext cx="2973783" cy="79802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إزعاج زوجها</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18665"/>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ثلاث مراحل للنساء</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59598" y="4851419"/>
            <a:ext cx="2867721" cy="94973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إزعاج والدها</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071476" y="4851419"/>
            <a:ext cx="3132121" cy="94973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إزعاج صهرها</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72915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300"/>
            <a:ext cx="9144000" cy="6112184"/>
          </a:xfrm>
          <a:prstGeom prst="rect">
            <a:avLst/>
          </a:prstGeom>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p:spPr>
        <p:txBody>
          <a:bodyPr/>
          <a:lstStyle/>
          <a:p>
            <a:pPr marL="798513" indent="-798513" algn="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أكرم الله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كخالق قبل أن تشيخ وتموت (12: 1-7)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3719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0" y="0"/>
            <a:ext cx="6858000" cy="6858000"/>
          </a:xfrm>
          <a:prstGeom prst="rect">
            <a:avLst/>
          </a:prstGeom>
        </p:spPr>
      </p:pic>
      <p:sp>
        <p:nvSpPr>
          <p:cNvPr id="900098" name="Rectangle 2"/>
          <p:cNvSpPr>
            <a:spLocks noGrp="1" noChangeArrowheads="1"/>
          </p:cNvSpPr>
          <p:nvPr>
            <p:ph type="ctrTitle"/>
          </p:nvPr>
        </p:nvSpPr>
        <p:spPr>
          <a:xfrm>
            <a:off x="0" y="1448837"/>
            <a:ext cx="5134429" cy="540916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فاذكر خالقك في أيام شبابك قبل أن تداهمك سنوات الشيخوخة الصعبة، لأنك حينئذ ستقول: أين سعادتي؟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1"/>
            <a:ext cx="9144000" cy="138663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أذكر خالقك في أيام شبابك ... (12: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729759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1914"/>
          </a:xfrm>
          <a:prstGeom prst="rect">
            <a:avLst/>
          </a:prstGeom>
        </p:spPr>
      </p:pic>
      <p:sp>
        <p:nvSpPr>
          <p:cNvPr id="900098" name="Rectangle 2"/>
          <p:cNvSpPr>
            <a:spLocks noGrp="1" noChangeArrowheads="1"/>
          </p:cNvSpPr>
          <p:nvPr>
            <p:ph type="ctrTitle"/>
          </p:nvPr>
        </p:nvSpPr>
        <p:spPr>
          <a:xfrm>
            <a:off x="0" y="6091914"/>
            <a:ext cx="9144000" cy="648611"/>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يوماً ما في عيادة الأسنان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3135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86633"/>
            <a:ext cx="9144000" cy="3657600"/>
          </a:xfrm>
          <a:prstGeom prst="rect">
            <a:avLst/>
          </a:prstGeom>
        </p:spPr>
      </p:pic>
      <p:sp>
        <p:nvSpPr>
          <p:cNvPr id="900098" name="Rectangle 2"/>
          <p:cNvSpPr>
            <a:spLocks noGrp="1" noChangeArrowheads="1"/>
          </p:cNvSpPr>
          <p:nvPr>
            <p:ph type="ctrTitle"/>
          </p:nvPr>
        </p:nvSpPr>
        <p:spPr>
          <a:xfrm>
            <a:off x="0" y="3582737"/>
            <a:ext cx="9144000" cy="314826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إن الوصية (أذكر خالقك) يعني توقير الله، وحفظ شرائعه بأمانة، وخدمته بمسؤولية، وتذكر أن كونه خلق البشر، فإن كل شخص مدين له بحياته.</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2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000" b="1" dirty="0">
                <a:effectLst>
                  <a:glow rad="127000">
                    <a:schemeClr val="tx1"/>
                  </a:glow>
                </a:effectLst>
                <a:latin typeface="Arial" panose="020B0604020202020204" pitchFamily="34" charset="0"/>
                <a:ea typeface="ＭＳ Ｐゴシック" charset="0"/>
                <a:cs typeface="Arial" panose="020B0604020202020204" pitchFamily="34" charset="0"/>
              </a:rPr>
              <a:t>دونالد جلين، في التفسير المعرفي للكتاب المقدس</a:t>
            </a:r>
            <a:r>
              <a:rPr lang="en-US" sz="20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20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2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
            <a:ext cx="9144000" cy="138663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latin typeface="Arial" panose="020B0604020202020204" pitchFamily="34" charset="0"/>
                <a:cs typeface="Arial" panose="020B0604020202020204" pitchFamily="34" charset="0"/>
              </a:rPr>
              <a:t>أذكر خالقك في أيام شبابك ... (12: 1)</a:t>
            </a:r>
          </a:p>
        </p:txBody>
      </p:sp>
    </p:spTree>
    <p:extLst>
      <p:ext uri="{BB962C8B-B14F-4D97-AF65-F5344CB8AC3E}">
        <p14:creationId xmlns:p14="http://schemas.microsoft.com/office/powerpoint/2010/main" val="5086271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227330"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24468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defTabSz="914400" fontAlgn="base">
              <a:lnSpc>
                <a:spcPct val="90000"/>
              </a:lnSpc>
              <a:spcBef>
                <a:spcPct val="50000"/>
              </a:spcBef>
              <a:spcAft>
                <a:spcPct val="0"/>
              </a:spcAft>
              <a:defRPr/>
            </a:pPr>
            <a:r>
              <a:rPr lang="ar-JO" sz="3400" b="1" dirty="0">
                <a:solidFill>
                  <a:srgbClr val="FFFFFF"/>
                </a:solidFill>
                <a:latin typeface="Arial" panose="020B0604020202020204" pitchFamily="34" charset="0"/>
                <a:ea typeface="ＭＳ Ｐゴシック" charset="0"/>
                <a:cs typeface="Arial" panose="020B0604020202020204" pitchFamily="34" charset="0"/>
              </a:rPr>
              <a:t>كشف بحث (العائلة الأمريكية في الأزمات) الذي أجراه المجلس المعمداني الجنوبي للحياة الأسرية، عن بعض الحقائق المثيرة للقلق، </a:t>
            </a:r>
            <a:r>
              <a:rPr lang="ar-JO" sz="3400" b="1" dirty="0">
                <a:solidFill>
                  <a:srgbClr val="FFFF00"/>
                </a:solidFill>
                <a:latin typeface="Arial" panose="020B0604020202020204" pitchFamily="34" charset="0"/>
                <a:ea typeface="ＭＳ Ｐゴシック" charset="0"/>
                <a:cs typeface="Arial" panose="020B0604020202020204" pitchFamily="34" charset="0"/>
              </a:rPr>
              <a:t>فمن بين الأطفال الذين نشأوا في بيوت إنجيلية، 88% منهم يغادرون الكنيسة في سن 18 عاماً ولا يعودون أبداً.</a:t>
            </a:r>
            <a:endParaRPr lang="en-US" sz="34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4913157" name="Text Box 5"/>
          <p:cNvSpPr txBox="1">
            <a:spLocks noChangeArrowheads="1"/>
          </p:cNvSpPr>
          <p:nvPr/>
        </p:nvSpPr>
        <p:spPr bwMode="auto">
          <a:xfrm>
            <a:off x="914400" y="5181600"/>
            <a:ext cx="7086600" cy="6647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algn="r" rtl="1" fontAlgn="base">
              <a:lnSpc>
                <a:spcPct val="90000"/>
              </a:lnSpc>
              <a:spcBef>
                <a:spcPct val="0"/>
              </a:spcBef>
              <a:spcAft>
                <a:spcPct val="0"/>
              </a:spcAft>
              <a:defRPr/>
            </a:pPr>
            <a:r>
              <a:rPr lang="ar-JO" sz="2400" b="1" dirty="0">
                <a:solidFill>
                  <a:srgbClr val="FFFFFF"/>
                </a:solidFill>
                <a:cs typeface="Arial" charset="0"/>
              </a:rPr>
              <a:t>نشرة القس الأسبوعية، التركيز على الأسرة، 26 تموز 2002، مقتبس في غاري فوستر، رسالة الحضانة</a:t>
            </a:r>
            <a:r>
              <a:rPr lang="en-US" sz="2400" b="1" dirty="0">
                <a:solidFill>
                  <a:srgbClr val="FFFFFF"/>
                </a:solidFill>
                <a:cs typeface="Arial" charset="0"/>
              </a:rPr>
              <a:t>، </a:t>
            </a:r>
            <a:r>
              <a:rPr lang="ar-JO" sz="2400" b="1" dirty="0">
                <a:solidFill>
                  <a:srgbClr val="FFFFFF"/>
                </a:solidFill>
                <a:cs typeface="Arial" charset="0"/>
              </a:rPr>
              <a:t>10</a:t>
            </a:r>
            <a:r>
              <a:rPr lang="en-US" sz="2400" b="1" dirty="0">
                <a:solidFill>
                  <a:srgbClr val="FFFFFF"/>
                </a:solidFill>
                <a:cs typeface="Arial" charset="0"/>
              </a:rPr>
              <a:t> </a:t>
            </a:r>
            <a:r>
              <a:rPr lang="ar-JO" sz="2400" b="1" dirty="0">
                <a:solidFill>
                  <a:srgbClr val="FFFFFF"/>
                </a:solidFill>
                <a:cs typeface="Arial" charset="0"/>
              </a:rPr>
              <a:t>آب 2002، ص. 1.</a:t>
            </a:r>
            <a:endParaRPr lang="en-US" sz="2400" b="1" dirty="0">
              <a:solidFill>
                <a:srgbClr val="FFFFFF"/>
              </a:solidFill>
              <a:cs typeface="Arial" charset="0"/>
            </a:endParaRPr>
          </a:p>
        </p:txBody>
      </p:sp>
    </p:spTree>
    <p:extLst>
      <p:ext uri="{BB962C8B-B14F-4D97-AF65-F5344CB8AC3E}">
        <p14:creationId xmlns:p14="http://schemas.microsoft.com/office/powerpoint/2010/main" val="962922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5400" dirty="0">
                <a:effectLst>
                  <a:outerShdw blurRad="38100" dist="38100" dir="2700000" algn="tl">
                    <a:srgbClr val="000000"/>
                  </a:outerShdw>
                </a:effectLst>
              </a:rPr>
              <a:t>ذهب فعلاً</a:t>
            </a:r>
            <a:endParaRPr lang="en-US" sz="5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i="1" dirty="0">
                <a:effectLst>
                  <a:outerShdw blurRad="38100" dist="38100" dir="2700000" algn="tl">
                    <a:srgbClr val="000000"/>
                  </a:outerShdw>
                </a:effectLst>
              </a:rPr>
              <a:t>كين هام وبريت بيمر</a:t>
            </a:r>
          </a:p>
          <a:p>
            <a:pPr marL="0" lvl="1" indent="0" algn="r" eaLnBrk="1" hangingPunct="1">
              <a:lnSpc>
                <a:spcPct val="70000"/>
              </a:lnSpc>
              <a:spcBef>
                <a:spcPct val="0"/>
              </a:spcBef>
              <a:buFont typeface="Arial" charset="0"/>
              <a:buNone/>
              <a:defRPr/>
            </a:pPr>
            <a:r>
              <a:rPr lang="ar-JO" sz="2200" i="1" dirty="0">
                <a:effectLst>
                  <a:outerShdw blurRad="38100" dist="38100" dir="2700000" algn="tl">
                    <a:srgbClr val="000000"/>
                  </a:outerShdw>
                </a:effectLst>
              </a:rPr>
              <a:t>مع تود هيلارد</a:t>
            </a:r>
            <a:endParaRPr lang="en-US" sz="2200" i="1" dirty="0">
              <a:effectLst>
                <a:outerShdw blurRad="38100" dist="38100" dir="2700000" algn="tl">
                  <a:srgbClr val="000000"/>
                </a:outerShdw>
              </a:effectLst>
            </a:endParaRPr>
          </a:p>
        </p:txBody>
      </p:sp>
      <p:pic>
        <p:nvPicPr>
          <p:cNvPr id="229379"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0"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800">
                <a:solidFill>
                  <a:srgbClr val="C0C0C0"/>
                </a:solidFill>
                <a:cs typeface="Arial" charset="0"/>
              </a:rPr>
              <a:t>© Answers in Genesis-USA</a:t>
            </a:r>
          </a:p>
        </p:txBody>
      </p:sp>
    </p:spTree>
    <p:extLst>
      <p:ext uri="{BB962C8B-B14F-4D97-AF65-F5344CB8AC3E}">
        <p14:creationId xmlns:p14="http://schemas.microsoft.com/office/powerpoint/2010/main" val="1156202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AlreadyGone graph-high 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ar-JO" sz="5100" b="1" dirty="0"/>
              <a:t>حضور المدارس الثانوية</a:t>
            </a:r>
            <a:endParaRPr lang="en-US" sz="5100" b="1" dirty="0"/>
          </a:p>
        </p:txBody>
      </p:sp>
      <p:sp>
        <p:nvSpPr>
          <p:cNvPr id="231427" name="TextBox 1"/>
          <p:cNvSpPr txBox="1">
            <a:spLocks noChangeArrowheads="1"/>
          </p:cNvSpPr>
          <p:nvPr/>
        </p:nvSpPr>
        <p:spPr bwMode="auto">
          <a:xfrm>
            <a:off x="152400" y="25146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مدرسة كاثوليكية</a:t>
            </a:r>
            <a:endParaRPr lang="en-US" sz="1800" b="1" dirty="0">
              <a:solidFill>
                <a:srgbClr val="FFFFFF"/>
              </a:solidFill>
              <a:cs typeface="Arial" charset="0"/>
            </a:endParaRPr>
          </a:p>
        </p:txBody>
      </p:sp>
      <p:sp>
        <p:nvSpPr>
          <p:cNvPr id="231428" name="TextBox 4"/>
          <p:cNvSpPr txBox="1">
            <a:spLocks noChangeArrowheads="1"/>
          </p:cNvSpPr>
          <p:nvPr/>
        </p:nvSpPr>
        <p:spPr bwMode="auto">
          <a:xfrm>
            <a:off x="152400" y="3211513"/>
            <a:ext cx="2514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مدرسة مستقلة</a:t>
            </a:r>
            <a:endParaRPr lang="en-US" sz="1800" b="1" dirty="0">
              <a:solidFill>
                <a:srgbClr val="FFFFFF"/>
              </a:solidFill>
              <a:cs typeface="Arial" charset="0"/>
            </a:endParaRPr>
          </a:p>
        </p:txBody>
      </p:sp>
      <p:sp>
        <p:nvSpPr>
          <p:cNvPr id="231429" name="TextBox 5"/>
          <p:cNvSpPr txBox="1">
            <a:spLocks noChangeArrowheads="1"/>
          </p:cNvSpPr>
          <p:nvPr/>
        </p:nvSpPr>
        <p:spPr bwMode="auto">
          <a:xfrm>
            <a:off x="152400" y="38100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مدرسة بيتية</a:t>
            </a:r>
            <a:endParaRPr lang="en-US" sz="1800" b="1" dirty="0">
              <a:solidFill>
                <a:srgbClr val="FFFFFF"/>
              </a:solidFill>
              <a:cs typeface="Arial" charset="0"/>
            </a:endParaRPr>
          </a:p>
        </p:txBody>
      </p:sp>
      <p:sp>
        <p:nvSpPr>
          <p:cNvPr id="231430" name="TextBox 6"/>
          <p:cNvSpPr txBox="1">
            <a:spLocks noChangeArrowheads="1"/>
          </p:cNvSpPr>
          <p:nvPr/>
        </p:nvSpPr>
        <p:spPr bwMode="auto">
          <a:xfrm>
            <a:off x="152400" y="448786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مدرسة مسيحية</a:t>
            </a:r>
            <a:endParaRPr lang="en-US" sz="1800" b="1" dirty="0">
              <a:solidFill>
                <a:srgbClr val="FFFFFF"/>
              </a:solidFill>
              <a:cs typeface="Arial" charset="0"/>
            </a:endParaRPr>
          </a:p>
        </p:txBody>
      </p:sp>
      <p:sp>
        <p:nvSpPr>
          <p:cNvPr id="231431" name="TextBox 7"/>
          <p:cNvSpPr txBox="1">
            <a:spLocks noChangeArrowheads="1"/>
          </p:cNvSpPr>
          <p:nvPr/>
        </p:nvSpPr>
        <p:spPr bwMode="auto">
          <a:xfrm>
            <a:off x="152400" y="5116513"/>
            <a:ext cx="2514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مدرسة عامة</a:t>
            </a:r>
            <a:endParaRPr lang="en-US" sz="1800" b="1" dirty="0">
              <a:solidFill>
                <a:srgbClr val="FFFFFF"/>
              </a:solidFill>
              <a:cs typeface="Arial" charset="0"/>
            </a:endParaRP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6ر0%</a:t>
            </a:r>
            <a:endParaRPr lang="en-US" b="1" dirty="0">
              <a:solidFill>
                <a:srgbClr val="FFFFFF"/>
              </a:solidFill>
              <a:latin typeface="Arial" charset="0"/>
              <a:ea typeface="ＭＳ Ｐゴシック" charset="0"/>
              <a:cs typeface="Arial"/>
            </a:endParaRP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2ر3%</a:t>
            </a:r>
            <a:endParaRPr lang="en-US" b="1" dirty="0">
              <a:solidFill>
                <a:srgbClr val="FFFFFF"/>
              </a:solidFill>
              <a:latin typeface="Arial" charset="0"/>
              <a:ea typeface="ＭＳ Ｐゴシック" charset="0"/>
              <a:cs typeface="Arial"/>
            </a:endParaRP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4ر3%</a:t>
            </a:r>
            <a:endParaRPr lang="en-US" b="1" dirty="0">
              <a:solidFill>
                <a:srgbClr val="FFFFFF"/>
              </a:solidFill>
              <a:latin typeface="Arial" charset="0"/>
              <a:ea typeface="ＭＳ Ｐゴシック" charset="0"/>
              <a:cs typeface="Arial"/>
            </a:endParaRP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9ر6%</a:t>
            </a:r>
            <a:endParaRPr lang="en-US" b="1" dirty="0">
              <a:solidFill>
                <a:srgbClr val="FFFFFF"/>
              </a:solidFill>
              <a:latin typeface="Arial" charset="0"/>
              <a:ea typeface="ＭＳ Ｐゴシック" charset="0"/>
              <a:cs typeface="Arial"/>
            </a:endParaRP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9ر85%</a:t>
            </a:r>
            <a:endParaRPr lang="en-US" b="1" dirty="0">
              <a:solidFill>
                <a:srgbClr val="FFFFFF"/>
              </a:solidFill>
              <a:latin typeface="Arial" charset="0"/>
              <a:ea typeface="ＭＳ Ｐゴシック" charset="0"/>
              <a:cs typeface="Arial"/>
            </a:endParaRPr>
          </a:p>
        </p:txBody>
      </p:sp>
    </p:spTree>
    <p:extLst>
      <p:ext uri="{BB962C8B-B14F-4D97-AF65-F5344CB8AC3E}">
        <p14:creationId xmlns:p14="http://schemas.microsoft.com/office/powerpoint/2010/main" val="288171915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AlreadyGone graph-first doub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6739"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ar-JO" sz="3600" b="1" dirty="0"/>
              <a:t>إذا كنت لا تؤمن، فمتى بدأت بالشك لأول مرة؟</a:t>
            </a:r>
            <a:endParaRPr lang="en-US" sz="3600" b="1" dirty="0"/>
          </a:p>
        </p:txBody>
      </p:sp>
      <p:sp>
        <p:nvSpPr>
          <p:cNvPr id="233475" name="TextBox 4"/>
          <p:cNvSpPr txBox="1">
            <a:spLocks noChangeArrowheads="1"/>
          </p:cNvSpPr>
          <p:nvPr/>
        </p:nvSpPr>
        <p:spPr bwMode="auto">
          <a:xfrm>
            <a:off x="533400" y="194786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srgbClr val="FFFFFF"/>
                </a:solidFill>
                <a:cs typeface="Arial" charset="0"/>
              </a:rPr>
              <a:t>لا أعرف</a:t>
            </a:r>
            <a:endParaRPr lang="en-US" b="1" dirty="0">
              <a:solidFill>
                <a:srgbClr val="FFFFFF"/>
              </a:solidFill>
              <a:cs typeface="Arial" charset="0"/>
            </a:endParaRPr>
          </a:p>
        </p:txBody>
      </p:sp>
      <p:sp>
        <p:nvSpPr>
          <p:cNvPr id="233476" name="TextBox 5"/>
          <p:cNvSpPr txBox="1">
            <a:spLocks noChangeArrowheads="1"/>
          </p:cNvSpPr>
          <p:nvPr/>
        </p:nvSpPr>
        <p:spPr bwMode="auto">
          <a:xfrm>
            <a:off x="152400" y="2862263"/>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srgbClr val="FFFFFF"/>
                </a:solidFill>
                <a:cs typeface="Arial" charset="0"/>
              </a:rPr>
              <a:t>المدرسة الأساسية</a:t>
            </a:r>
            <a:endParaRPr lang="en-US" b="1" dirty="0">
              <a:solidFill>
                <a:srgbClr val="FFFFFF"/>
              </a:solidFill>
              <a:cs typeface="Arial" charset="0"/>
            </a:endParaRPr>
          </a:p>
        </p:txBody>
      </p:sp>
      <p:sp>
        <p:nvSpPr>
          <p:cNvPr id="233477" name="TextBox 6"/>
          <p:cNvSpPr txBox="1">
            <a:spLocks noChangeArrowheads="1"/>
          </p:cNvSpPr>
          <p:nvPr/>
        </p:nvSpPr>
        <p:spPr bwMode="auto">
          <a:xfrm>
            <a:off x="533400" y="37338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srgbClr val="FFFFFF"/>
                </a:solidFill>
                <a:cs typeface="Arial" charset="0"/>
              </a:rPr>
              <a:t>الجامعة</a:t>
            </a:r>
            <a:endParaRPr lang="en-US" b="1" dirty="0">
              <a:solidFill>
                <a:srgbClr val="FFFFFF"/>
              </a:solidFill>
              <a:cs typeface="Arial" charset="0"/>
            </a:endParaRPr>
          </a:p>
        </p:txBody>
      </p:sp>
      <p:sp>
        <p:nvSpPr>
          <p:cNvPr id="233478" name="TextBox 7"/>
          <p:cNvSpPr txBox="1">
            <a:spLocks noChangeArrowheads="1"/>
          </p:cNvSpPr>
          <p:nvPr/>
        </p:nvSpPr>
        <p:spPr bwMode="auto">
          <a:xfrm>
            <a:off x="304800" y="4648200"/>
            <a:ext cx="2743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srgbClr val="FFFFFF"/>
                </a:solidFill>
                <a:cs typeface="Arial" charset="0"/>
              </a:rPr>
              <a:t>المدرسة المتوسطة</a:t>
            </a:r>
            <a:endParaRPr lang="en-US" b="1" dirty="0">
              <a:solidFill>
                <a:srgbClr val="FFFFFF"/>
              </a:solidFill>
              <a:cs typeface="Arial" charset="0"/>
            </a:endParaRPr>
          </a:p>
        </p:txBody>
      </p:sp>
      <p:sp>
        <p:nvSpPr>
          <p:cNvPr id="233479" name="TextBox 8"/>
          <p:cNvSpPr txBox="1">
            <a:spLocks noChangeArrowheads="1"/>
          </p:cNvSpPr>
          <p:nvPr/>
        </p:nvSpPr>
        <p:spPr bwMode="auto">
          <a:xfrm>
            <a:off x="533400" y="55626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srgbClr val="FFFFFF"/>
                </a:solidFill>
                <a:cs typeface="Arial" charset="0"/>
              </a:rPr>
              <a:t>المدرسة الثانوية</a:t>
            </a:r>
            <a:endParaRPr lang="en-US" b="1" dirty="0">
              <a:solidFill>
                <a:srgbClr val="FFFFFF"/>
              </a:solidFill>
              <a:cs typeface="Arial" charset="0"/>
            </a:endParaRP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61ر1%</a:t>
            </a:r>
            <a:endParaRPr lang="en-US" b="1" dirty="0">
              <a:solidFill>
                <a:srgbClr val="FFFFFF"/>
              </a:solidFill>
              <a:latin typeface="Arial" charset="0"/>
              <a:ea typeface="ＭＳ Ｐゴシック" charset="0"/>
              <a:cs typeface="Arial"/>
            </a:endParaRP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37ر4%</a:t>
            </a:r>
            <a:endParaRPr lang="en-US" b="1" dirty="0">
              <a:solidFill>
                <a:srgbClr val="FFFFFF"/>
              </a:solidFill>
              <a:latin typeface="Arial" charset="0"/>
              <a:ea typeface="ＭＳ Ｐゴシック" charset="0"/>
              <a:cs typeface="Arial"/>
            </a:endParaRPr>
          </a:p>
        </p:txBody>
      </p:sp>
      <p:sp>
        <p:nvSpPr>
          <p:cNvPr id="5876748" name="Text Box 12"/>
          <p:cNvSpPr txBox="1">
            <a:spLocks noChangeArrowheads="1"/>
          </p:cNvSpPr>
          <p:nvPr/>
        </p:nvSpPr>
        <p:spPr bwMode="auto">
          <a:xfrm>
            <a:off x="4311650" y="3814763"/>
            <a:ext cx="1148246" cy="36933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57ر10%</a:t>
            </a:r>
            <a:endParaRPr lang="en-US" b="1" dirty="0">
              <a:solidFill>
                <a:srgbClr val="FFFFFF"/>
              </a:solidFill>
              <a:latin typeface="Arial" charset="0"/>
              <a:ea typeface="ＭＳ Ｐゴシック" charset="0"/>
              <a:cs typeface="Arial"/>
            </a:endParaRPr>
          </a:p>
        </p:txBody>
      </p:sp>
      <p:sp>
        <p:nvSpPr>
          <p:cNvPr id="5876749" name="Text Box 13"/>
          <p:cNvSpPr txBox="1">
            <a:spLocks noChangeArrowheads="1"/>
          </p:cNvSpPr>
          <p:nvPr/>
        </p:nvSpPr>
        <p:spPr bwMode="auto">
          <a:xfrm>
            <a:off x="7489824" y="4718050"/>
            <a:ext cx="1349375" cy="36933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77ر39%</a:t>
            </a:r>
            <a:endParaRPr lang="en-US" b="1" dirty="0">
              <a:solidFill>
                <a:srgbClr val="FFFFFF"/>
              </a:solidFill>
              <a:latin typeface="Arial" charset="0"/>
              <a:ea typeface="ＭＳ Ｐゴシック" charset="0"/>
              <a:cs typeface="Arial"/>
            </a:endParaRPr>
          </a:p>
        </p:txBody>
      </p:sp>
      <p:sp>
        <p:nvSpPr>
          <p:cNvPr id="5876750" name="Text Box 14"/>
          <p:cNvSpPr txBox="1">
            <a:spLocks noChangeArrowheads="1"/>
          </p:cNvSpPr>
          <p:nvPr/>
        </p:nvSpPr>
        <p:spPr bwMode="auto">
          <a:xfrm>
            <a:off x="7924800" y="5629275"/>
            <a:ext cx="1219200" cy="36933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68ر43%</a:t>
            </a:r>
            <a:endParaRPr lang="en-US" b="1" dirty="0">
              <a:solidFill>
                <a:srgbClr val="FFFFFF"/>
              </a:solidFill>
              <a:latin typeface="Arial" charset="0"/>
              <a:ea typeface="ＭＳ Ｐゴシック" charset="0"/>
              <a:cs typeface="Arial"/>
            </a:endParaRPr>
          </a:p>
        </p:txBody>
      </p:sp>
    </p:spTree>
    <p:extLst>
      <p:ext uri="{BB962C8B-B14F-4D97-AF65-F5344CB8AC3E}">
        <p14:creationId xmlns:p14="http://schemas.microsoft.com/office/powerpoint/2010/main" val="8753830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AlreadyGone graph-what reason m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28575"/>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91075"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ar-JO" sz="3600" b="1" dirty="0"/>
              <a:t>أي مما يلي يجعلك تشكك في الكتاب المقدس أكثر؟</a:t>
            </a:r>
            <a:endParaRPr lang="en-US" sz="3600" b="1" dirty="0"/>
          </a:p>
        </p:txBody>
      </p:sp>
      <p:sp>
        <p:nvSpPr>
          <p:cNvPr id="5891076" name="Rectangle 4"/>
          <p:cNvSpPr>
            <a:spLocks/>
          </p:cNvSpPr>
          <p:nvPr/>
        </p:nvSpPr>
        <p:spPr bwMode="auto">
          <a:xfrm>
            <a:off x="914400" y="5870575"/>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defTabSz="642938" fontAlgn="base">
              <a:spcBef>
                <a:spcPct val="0"/>
              </a:spcBef>
              <a:spcAft>
                <a:spcPct val="0"/>
              </a:spcAft>
              <a:defRPr/>
            </a:pPr>
            <a:r>
              <a:rPr lang="ar-JO" sz="3000" dirty="0">
                <a:solidFill>
                  <a:srgbClr val="FFFF00"/>
                </a:solidFill>
                <a:latin typeface="Myriad Pro Light" charset="0"/>
                <a:ea typeface="ＭＳ Ｐゴシック" charset="0"/>
                <a:cs typeface="Arial" charset="0"/>
                <a:sym typeface="Myriad Pro Light" charset="0"/>
              </a:rPr>
              <a:t>أولئك الذين </a:t>
            </a:r>
            <a:r>
              <a:rPr lang="ar-JO" sz="3000" dirty="0">
                <a:latin typeface="Myriad Pro Light" charset="0"/>
                <a:ea typeface="ＭＳ Ｐゴシック" charset="0"/>
                <a:cs typeface="Arial" charset="0"/>
                <a:sym typeface="Myriad Pro Light" charset="0"/>
              </a:rPr>
              <a:t>غالباً</a:t>
            </a:r>
            <a:r>
              <a:rPr lang="ar-JO" sz="3000" dirty="0">
                <a:solidFill>
                  <a:srgbClr val="FFFF00"/>
                </a:solidFill>
                <a:latin typeface="Myriad Pro Light" charset="0"/>
                <a:ea typeface="ＭＳ Ｐゴシック" charset="0"/>
                <a:cs typeface="Arial" charset="0"/>
                <a:sym typeface="Myriad Pro Light" charset="0"/>
              </a:rPr>
              <a:t> ما حضروا مدرسة الأحد</a:t>
            </a:r>
            <a:endParaRPr lang="en-US" sz="3000" dirty="0">
              <a:solidFill>
                <a:srgbClr val="FFFF00"/>
              </a:solidFill>
              <a:latin typeface="Myriad Pro Light" charset="0"/>
              <a:ea typeface="ＭＳ Ｐゴシック" charset="0"/>
              <a:cs typeface="Arial" charset="0"/>
              <a:sym typeface="Myriad Pro Light" charset="0"/>
            </a:endParaRPr>
          </a:p>
        </p:txBody>
      </p:sp>
      <p:sp>
        <p:nvSpPr>
          <p:cNvPr id="5891077" name="Text Box 5"/>
          <p:cNvSpPr txBox="1">
            <a:spLocks noChangeArrowheads="1"/>
          </p:cNvSpPr>
          <p:nvPr/>
        </p:nvSpPr>
        <p:spPr bwMode="auto">
          <a:xfrm>
            <a:off x="7010399" y="1828800"/>
            <a:ext cx="2040835" cy="707886"/>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defTabSz="914400" fontAlgn="base">
              <a:spcBef>
                <a:spcPct val="50000"/>
              </a:spcBef>
              <a:spcAft>
                <a:spcPct val="0"/>
              </a:spcAft>
              <a:defRPr/>
            </a:pPr>
            <a:r>
              <a:rPr lang="ar-JO" sz="4000" b="1" dirty="0">
                <a:solidFill>
                  <a:srgbClr val="FFFF00"/>
                </a:solidFill>
                <a:latin typeface="Arial" charset="0"/>
                <a:ea typeface="ＭＳ Ｐゴシック" charset="0"/>
                <a:cs typeface="Arial"/>
              </a:rPr>
              <a:t>2ر45%</a:t>
            </a:r>
            <a:endParaRPr lang="en-US" sz="4000" b="1" dirty="0">
              <a:solidFill>
                <a:srgbClr val="FFFF00"/>
              </a:solidFill>
              <a:latin typeface="Arial" charset="0"/>
              <a:ea typeface="ＭＳ Ｐゴシック" charset="0"/>
              <a:cs typeface="Arial"/>
            </a:endParaRP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235528" name="TextBox 8"/>
          <p:cNvSpPr txBox="1">
            <a:spLocks noChangeArrowheads="1"/>
          </p:cNvSpPr>
          <p:nvPr/>
        </p:nvSpPr>
        <p:spPr bwMode="auto">
          <a:xfrm>
            <a:off x="533400" y="2470150"/>
            <a:ext cx="2514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المعجزات ليست حقيقية</a:t>
            </a:r>
            <a:endParaRPr lang="en-US" sz="1800" b="1" dirty="0">
              <a:solidFill>
                <a:srgbClr val="FFFFFF"/>
              </a:solidFill>
              <a:cs typeface="Arial" charset="0"/>
            </a:endParaRPr>
          </a:p>
        </p:txBody>
      </p:sp>
      <p:sp>
        <p:nvSpPr>
          <p:cNvPr id="235529" name="TextBox 9"/>
          <p:cNvSpPr txBox="1">
            <a:spLocks noChangeArrowheads="1"/>
          </p:cNvSpPr>
          <p:nvPr/>
        </p:nvSpPr>
        <p:spPr bwMode="auto">
          <a:xfrm>
            <a:off x="381000" y="2979738"/>
            <a:ext cx="2667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الكتاب المقدس غير منطقي</a:t>
            </a:r>
            <a:endParaRPr lang="en-US" sz="1800" b="1" dirty="0">
              <a:solidFill>
                <a:srgbClr val="FFFFFF"/>
              </a:solidFill>
              <a:cs typeface="Arial" charset="0"/>
            </a:endParaRPr>
          </a:p>
        </p:txBody>
      </p:sp>
      <p:sp>
        <p:nvSpPr>
          <p:cNvPr id="235530" name="TextBox 10"/>
          <p:cNvSpPr txBox="1">
            <a:spLocks noChangeArrowheads="1"/>
          </p:cNvSpPr>
          <p:nvPr/>
        </p:nvSpPr>
        <p:spPr bwMode="auto">
          <a:xfrm>
            <a:off x="533400" y="408781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الكثير من القوانين</a:t>
            </a:r>
            <a:endParaRPr lang="en-US" sz="1800" b="1" dirty="0">
              <a:solidFill>
                <a:srgbClr val="FFFFFF"/>
              </a:solidFill>
              <a:cs typeface="Arial" charset="0"/>
            </a:endParaRPr>
          </a:p>
        </p:txBody>
      </p:sp>
      <p:sp>
        <p:nvSpPr>
          <p:cNvPr id="235531" name="TextBox 11"/>
          <p:cNvSpPr txBox="1">
            <a:spLocks noChangeArrowheads="1"/>
          </p:cNvSpPr>
          <p:nvPr/>
        </p:nvSpPr>
        <p:spPr bwMode="auto">
          <a:xfrm>
            <a:off x="0" y="4621213"/>
            <a:ext cx="3048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عمر الأرض ليس 10 آلاف سنة</a:t>
            </a:r>
            <a:endParaRPr lang="en-US" sz="1800" b="1" dirty="0">
              <a:solidFill>
                <a:srgbClr val="FFFFFF"/>
              </a:solidFill>
              <a:cs typeface="Arial" charset="0"/>
            </a:endParaRPr>
          </a:p>
        </p:txBody>
      </p:sp>
      <p:sp>
        <p:nvSpPr>
          <p:cNvPr id="235532" name="TextBox 12"/>
          <p:cNvSpPr txBox="1">
            <a:spLocks noChangeArrowheads="1"/>
          </p:cNvSpPr>
          <p:nvPr/>
        </p:nvSpPr>
        <p:spPr bwMode="auto">
          <a:xfrm>
            <a:off x="533400" y="5119688"/>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لا شيء مما ذكر</a:t>
            </a:r>
            <a:endParaRPr lang="en-US" sz="1800" b="1" dirty="0">
              <a:solidFill>
                <a:srgbClr val="FFFFFF"/>
              </a:solidFill>
              <a:cs typeface="Arial" charset="0"/>
            </a:endParaRPr>
          </a:p>
        </p:txBody>
      </p:sp>
      <p:sp>
        <p:nvSpPr>
          <p:cNvPr id="235533" name="TextBox 18"/>
          <p:cNvSpPr txBox="1">
            <a:spLocks noChangeArrowheads="1"/>
          </p:cNvSpPr>
          <p:nvPr/>
        </p:nvSpPr>
        <p:spPr bwMode="auto">
          <a:xfrm>
            <a:off x="533400" y="355441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قصة الخلق</a:t>
            </a:r>
            <a:endParaRPr lang="en-US" sz="1800" b="1" dirty="0">
              <a:solidFill>
                <a:srgbClr val="FFFFFF"/>
              </a:solidFill>
              <a:cs typeface="Arial" charset="0"/>
            </a:endParaRP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3ر4%</a:t>
            </a:r>
            <a:endParaRPr lang="en-US" b="1" dirty="0">
              <a:solidFill>
                <a:srgbClr val="FFFFFF"/>
              </a:solidFill>
              <a:latin typeface="Arial" charset="0"/>
              <a:ea typeface="ＭＳ Ｐゴシック" charset="0"/>
              <a:cs typeface="Arial"/>
            </a:endParaRP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7ر10%</a:t>
            </a:r>
            <a:endParaRPr lang="en-US" b="1" dirty="0">
              <a:solidFill>
                <a:srgbClr val="FFFFFF"/>
              </a:solidFill>
              <a:latin typeface="Arial" charset="0"/>
              <a:ea typeface="ＭＳ Ｐゴシック" charset="0"/>
              <a:cs typeface="Arial"/>
            </a:endParaRP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2ر11%</a:t>
            </a:r>
            <a:endParaRPr lang="en-US" b="1" dirty="0">
              <a:solidFill>
                <a:srgbClr val="FFFFFF"/>
              </a:solidFill>
              <a:latin typeface="Arial" charset="0"/>
              <a:ea typeface="ＭＳ Ｐゴシック" charset="0"/>
              <a:cs typeface="Arial"/>
            </a:endParaRP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4ر14%</a:t>
            </a:r>
            <a:endParaRPr lang="en-US" b="1" dirty="0">
              <a:solidFill>
                <a:srgbClr val="FFFFFF"/>
              </a:solidFill>
              <a:latin typeface="Arial" charset="0"/>
              <a:ea typeface="ＭＳ Ｐゴシック" charset="0"/>
              <a:cs typeface="Arial"/>
            </a:endParaRP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7ر29%</a:t>
            </a:r>
            <a:endParaRPr lang="en-US" b="1" dirty="0">
              <a:solidFill>
                <a:srgbClr val="FFFFFF"/>
              </a:solidFill>
              <a:latin typeface="Arial" charset="0"/>
              <a:ea typeface="ＭＳ Ｐゴシック" charset="0"/>
              <a:cs typeface="Arial"/>
            </a:endParaRP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6ر25%</a:t>
            </a:r>
            <a:endParaRPr lang="en-US" b="1" dirty="0">
              <a:solidFill>
                <a:srgbClr val="FFFFFF"/>
              </a:solidFill>
              <a:latin typeface="Arial" charset="0"/>
              <a:ea typeface="ＭＳ Ｐゴシック" charset="0"/>
              <a:cs typeface="Arial"/>
            </a:endParaRPr>
          </a:p>
        </p:txBody>
      </p:sp>
    </p:spTree>
    <p:extLst>
      <p:ext uri="{BB962C8B-B14F-4D97-AF65-F5344CB8AC3E}">
        <p14:creationId xmlns:p14="http://schemas.microsoft.com/office/powerpoint/2010/main" val="450112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95171" name="Rectangle 3"/>
          <p:cNvSpPr>
            <a:spLocks noGrp="1" noChangeArrowheads="1"/>
          </p:cNvSpPr>
          <p:nvPr>
            <p:ph type="title"/>
          </p:nvPr>
        </p:nvSpPr>
        <p:spPr>
          <a:xfrm>
            <a:off x="893763" y="457200"/>
            <a:ext cx="7358062" cy="1303338"/>
          </a:xfrm>
        </p:spPr>
        <p:txBody>
          <a:bodyPr rIns="35715"/>
          <a:lstStyle/>
          <a:p>
            <a:pPr eaLnBrk="1" hangingPunct="1">
              <a:lnSpc>
                <a:spcPct val="90000"/>
              </a:lnSpc>
              <a:defRPr/>
            </a:pPr>
            <a:r>
              <a:rPr kumimoji="0" lang="ar-JO" sz="3600" b="1" i="0" u="none" strike="noStrike" kern="0" cap="none" spc="0" normalizeH="0" baseline="0" noProof="0" dirty="0">
                <a:ln>
                  <a:noFill/>
                </a:ln>
                <a:solidFill>
                  <a:srgbClr val="FFFFFF"/>
                </a:solidFill>
                <a:effectLst/>
                <a:uLnTx/>
                <a:uFillTx/>
                <a:latin typeface="Myriad Pro Bold"/>
                <a:ea typeface="ＭＳ Ｐゴシック"/>
                <a:cs typeface="Arial"/>
                <a:sym typeface="Myriad Pro Bold" charset="0"/>
              </a:rPr>
              <a:t>أي مما يلي يجعلك تشكك في الكتاب المقدس أكثر؟</a:t>
            </a:r>
            <a:endParaRPr lang="en-US" sz="3600" b="1" dirty="0"/>
          </a:p>
        </p:txBody>
      </p:sp>
      <p:sp>
        <p:nvSpPr>
          <p:cNvPr id="5895172" name="Rectangle 4"/>
          <p:cNvSpPr>
            <a:spLocks/>
          </p:cNvSpPr>
          <p:nvPr/>
        </p:nvSpPr>
        <p:spPr bwMode="auto">
          <a:xfrm>
            <a:off x="381000" y="5778500"/>
            <a:ext cx="83756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defTabSz="642938" fontAlgn="base">
              <a:spcBef>
                <a:spcPct val="0"/>
              </a:spcBef>
              <a:spcAft>
                <a:spcPct val="0"/>
              </a:spcAft>
              <a:defRPr/>
            </a:pPr>
            <a:r>
              <a:rPr lang="ar-JO" sz="3000" dirty="0">
                <a:solidFill>
                  <a:srgbClr val="FFFF00"/>
                </a:solidFill>
                <a:latin typeface="Myriad Pro Light" charset="0"/>
                <a:ea typeface="ＭＳ Ｐゴシック" charset="0"/>
                <a:cs typeface="Arial" charset="0"/>
                <a:sym typeface="Myriad Pro Light" charset="0"/>
              </a:rPr>
              <a:t>أولئك الذين </a:t>
            </a:r>
            <a:r>
              <a:rPr lang="ar-JO" sz="3000" dirty="0">
                <a:latin typeface="Myriad Pro Light" charset="0"/>
                <a:ea typeface="ＭＳ Ｐゴシック" charset="0"/>
                <a:cs typeface="Arial" charset="0"/>
                <a:sym typeface="Myriad Pro Light" charset="0"/>
              </a:rPr>
              <a:t>نادراً</a:t>
            </a:r>
            <a:r>
              <a:rPr lang="ar-JO" sz="3000" dirty="0">
                <a:solidFill>
                  <a:srgbClr val="FFFF00"/>
                </a:solidFill>
                <a:latin typeface="Myriad Pro Light" charset="0"/>
                <a:ea typeface="ＭＳ Ｐゴシック" charset="0"/>
                <a:cs typeface="Arial" charset="0"/>
                <a:sym typeface="Myriad Pro Light" charset="0"/>
              </a:rPr>
              <a:t> ما حضروا مدرسة الأحد</a:t>
            </a:r>
          </a:p>
        </p:txBody>
      </p:sp>
      <p:sp>
        <p:nvSpPr>
          <p:cNvPr id="5895173" name="Text Box 5"/>
          <p:cNvSpPr txBox="1">
            <a:spLocks noChangeArrowheads="1"/>
          </p:cNvSpPr>
          <p:nvPr/>
        </p:nvSpPr>
        <p:spPr bwMode="auto">
          <a:xfrm>
            <a:off x="7010399" y="1828800"/>
            <a:ext cx="1887537" cy="707886"/>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defTabSz="914400" fontAlgn="base">
              <a:spcBef>
                <a:spcPct val="50000"/>
              </a:spcBef>
              <a:spcAft>
                <a:spcPct val="0"/>
              </a:spcAft>
              <a:defRPr/>
            </a:pPr>
            <a:r>
              <a:rPr lang="ar-JO" sz="4000" b="1" dirty="0">
                <a:solidFill>
                  <a:srgbClr val="FFFF00"/>
                </a:solidFill>
                <a:latin typeface="Arial" charset="0"/>
                <a:ea typeface="ＭＳ Ｐゴシック" charset="0"/>
                <a:cs typeface="Arial"/>
              </a:rPr>
              <a:t>1ر32%</a:t>
            </a:r>
            <a:endParaRPr lang="en-US" sz="4000" b="1" dirty="0">
              <a:solidFill>
                <a:srgbClr val="FFFF00"/>
              </a:solidFill>
              <a:latin typeface="Arial" charset="0"/>
              <a:ea typeface="ＭＳ Ｐゴシック" charset="0"/>
              <a:cs typeface="Arial"/>
            </a:endParaRP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237576" name="TextBox 8"/>
          <p:cNvSpPr txBox="1">
            <a:spLocks noChangeArrowheads="1"/>
          </p:cNvSpPr>
          <p:nvPr/>
        </p:nvSpPr>
        <p:spPr bwMode="auto">
          <a:xfrm>
            <a:off x="627063" y="2209800"/>
            <a:ext cx="2514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Gill Sans"/>
                <a:ea typeface="ＭＳ Ｐゴシック"/>
                <a:cs typeface="Arial" charset="0"/>
              </a:rPr>
              <a:t>المعجزات ليست حقيقية</a:t>
            </a:r>
            <a:endParaRPr kumimoji="0" lang="en-US" sz="1800" b="1" i="0" u="none" strike="noStrike" kern="1200" cap="none" spc="0" normalizeH="0" baseline="0" noProof="0" dirty="0">
              <a:ln>
                <a:noFill/>
              </a:ln>
              <a:solidFill>
                <a:srgbClr val="FFFFFF"/>
              </a:solidFill>
              <a:effectLst/>
              <a:uLnTx/>
              <a:uFillTx/>
              <a:latin typeface="Gill Sans"/>
              <a:ea typeface="ＭＳ Ｐゴシック"/>
              <a:cs typeface="Arial" charset="0"/>
            </a:endParaRPr>
          </a:p>
        </p:txBody>
      </p:sp>
      <p:sp>
        <p:nvSpPr>
          <p:cNvPr id="237577" name="TextBox 9"/>
          <p:cNvSpPr txBox="1">
            <a:spLocks noChangeArrowheads="1"/>
          </p:cNvSpPr>
          <p:nvPr/>
        </p:nvSpPr>
        <p:spPr bwMode="auto">
          <a:xfrm>
            <a:off x="474663" y="2719388"/>
            <a:ext cx="2667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Gill Sans"/>
                <a:ea typeface="ＭＳ Ｐゴシック"/>
                <a:cs typeface="Arial" charset="0"/>
              </a:rPr>
              <a:t>الكتاب المقدس غير منطقي</a:t>
            </a:r>
            <a:endParaRPr kumimoji="0" lang="en-US" sz="1800" b="1" i="0" u="none" strike="noStrike" kern="1200" cap="none" spc="0" normalizeH="0" baseline="0" noProof="0" dirty="0">
              <a:ln>
                <a:noFill/>
              </a:ln>
              <a:solidFill>
                <a:srgbClr val="FFFFFF"/>
              </a:solidFill>
              <a:effectLst/>
              <a:uLnTx/>
              <a:uFillTx/>
              <a:latin typeface="Gill Sans"/>
              <a:ea typeface="ＭＳ Ｐゴシック"/>
              <a:cs typeface="Arial" charset="0"/>
            </a:endParaRPr>
          </a:p>
        </p:txBody>
      </p:sp>
      <p:sp>
        <p:nvSpPr>
          <p:cNvPr id="237578" name="TextBox 10"/>
          <p:cNvSpPr txBox="1">
            <a:spLocks noChangeArrowheads="1"/>
          </p:cNvSpPr>
          <p:nvPr/>
        </p:nvSpPr>
        <p:spPr bwMode="auto">
          <a:xfrm>
            <a:off x="627063" y="382746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الكثير من القوانين</a:t>
            </a:r>
            <a:endParaRPr lang="en-US" sz="1800" b="1" dirty="0">
              <a:solidFill>
                <a:srgbClr val="FFFFFF"/>
              </a:solidFill>
              <a:cs typeface="Arial" charset="0"/>
            </a:endParaRPr>
          </a:p>
        </p:txBody>
      </p:sp>
      <p:sp>
        <p:nvSpPr>
          <p:cNvPr id="237579" name="TextBox 11"/>
          <p:cNvSpPr txBox="1">
            <a:spLocks noChangeArrowheads="1"/>
          </p:cNvSpPr>
          <p:nvPr/>
        </p:nvSpPr>
        <p:spPr bwMode="auto">
          <a:xfrm>
            <a:off x="145774" y="4360863"/>
            <a:ext cx="29958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عمر الأرض ليس 10 آلاف سنة</a:t>
            </a:r>
            <a:endParaRPr lang="en-US" sz="1800" b="1" dirty="0">
              <a:solidFill>
                <a:srgbClr val="FFFFFF"/>
              </a:solidFill>
              <a:cs typeface="Arial" charset="0"/>
            </a:endParaRPr>
          </a:p>
        </p:txBody>
      </p:sp>
      <p:sp>
        <p:nvSpPr>
          <p:cNvPr id="237580" name="TextBox 12"/>
          <p:cNvSpPr txBox="1">
            <a:spLocks noChangeArrowheads="1"/>
          </p:cNvSpPr>
          <p:nvPr/>
        </p:nvSpPr>
        <p:spPr bwMode="auto">
          <a:xfrm>
            <a:off x="627063" y="4859338"/>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لا شيء مما ذكر</a:t>
            </a:r>
            <a:endParaRPr lang="en-US" sz="1800" b="1" dirty="0">
              <a:solidFill>
                <a:srgbClr val="FFFFFF"/>
              </a:solidFill>
              <a:cs typeface="Arial" charset="0"/>
            </a:endParaRPr>
          </a:p>
        </p:txBody>
      </p:sp>
      <p:sp>
        <p:nvSpPr>
          <p:cNvPr id="237581" name="TextBox 18"/>
          <p:cNvSpPr txBox="1">
            <a:spLocks noChangeArrowheads="1"/>
          </p:cNvSpPr>
          <p:nvPr/>
        </p:nvSpPr>
        <p:spPr bwMode="auto">
          <a:xfrm>
            <a:off x="627063" y="329406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1800" b="1" dirty="0">
                <a:solidFill>
                  <a:srgbClr val="FFFFFF"/>
                </a:solidFill>
                <a:cs typeface="Arial" charset="0"/>
              </a:rPr>
              <a:t>قصة الخلق</a:t>
            </a:r>
            <a:endParaRPr lang="en-US" sz="1800" b="1" dirty="0">
              <a:solidFill>
                <a:srgbClr val="FFFFFF"/>
              </a:solidFill>
              <a:cs typeface="Arial" charset="0"/>
            </a:endParaRP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8ر0%</a:t>
            </a:r>
            <a:endParaRPr lang="en-US" b="1" dirty="0">
              <a:solidFill>
                <a:srgbClr val="FFFFFF"/>
              </a:solidFill>
              <a:latin typeface="Arial" charset="0"/>
              <a:ea typeface="ＭＳ Ｐゴシック" charset="0"/>
              <a:cs typeface="Arial"/>
            </a:endParaRP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7ر11%</a:t>
            </a:r>
            <a:endParaRPr lang="en-US" b="1" dirty="0">
              <a:solidFill>
                <a:srgbClr val="FFFFFF"/>
              </a:solidFill>
              <a:latin typeface="Arial" charset="0"/>
              <a:ea typeface="ＭＳ Ｐゴシック" charset="0"/>
              <a:cs typeface="Arial"/>
            </a:endParaRP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5ر13%</a:t>
            </a:r>
            <a:endParaRPr lang="en-US" b="1" dirty="0">
              <a:solidFill>
                <a:srgbClr val="FFFFFF"/>
              </a:solidFill>
              <a:latin typeface="Arial" charset="0"/>
              <a:ea typeface="ＭＳ Ｐゴシック" charset="0"/>
              <a:cs typeface="Arial"/>
            </a:endParaRP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7ر10%</a:t>
            </a:r>
            <a:endParaRPr lang="en-US" b="1" dirty="0">
              <a:solidFill>
                <a:srgbClr val="FFFFFF"/>
              </a:solidFill>
              <a:latin typeface="Arial" charset="0"/>
              <a:ea typeface="ＭＳ Ｐゴシック" charset="0"/>
              <a:cs typeface="Arial"/>
            </a:endParaRP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8ر17%</a:t>
            </a:r>
            <a:endParaRPr lang="en-US" b="1" dirty="0">
              <a:solidFill>
                <a:srgbClr val="FFFFFF"/>
              </a:solidFill>
              <a:latin typeface="Arial" charset="0"/>
              <a:ea typeface="ＭＳ Ｐゴシック" charset="0"/>
              <a:cs typeface="Arial"/>
            </a:endParaRP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ar-JO" b="1" dirty="0">
                <a:solidFill>
                  <a:srgbClr val="FFFFFF"/>
                </a:solidFill>
                <a:latin typeface="Arial" charset="0"/>
                <a:ea typeface="ＭＳ Ｐゴシック" charset="0"/>
                <a:cs typeface="Arial"/>
              </a:rPr>
              <a:t>4ر43%</a:t>
            </a:r>
            <a:endParaRPr lang="en-US" b="1" dirty="0">
              <a:solidFill>
                <a:srgbClr val="FFFFFF"/>
              </a:solidFill>
              <a:latin typeface="Arial" charset="0"/>
              <a:ea typeface="ＭＳ Ｐゴシック" charset="0"/>
              <a:cs typeface="Arial"/>
            </a:endParaRPr>
          </a:p>
        </p:txBody>
      </p:sp>
    </p:spTree>
    <p:extLst>
      <p:ext uri="{BB962C8B-B14F-4D97-AF65-F5344CB8AC3E}">
        <p14:creationId xmlns:p14="http://schemas.microsoft.com/office/powerpoint/2010/main" val="2862271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0653" y="-1003885"/>
            <a:ext cx="7171156" cy="3359839"/>
          </a:xfrm>
          <a:prstGeom prst="rect">
            <a:avLst/>
          </a:prstGeom>
        </p:spPr>
      </p:pic>
      <p:pic>
        <p:nvPicPr>
          <p:cNvPr id="7" name="Picture 6"/>
          <p:cNvPicPr>
            <a:picLocks noChangeAspect="1"/>
          </p:cNvPicPr>
          <p:nvPr/>
        </p:nvPicPr>
        <p:blipFill>
          <a:blip r:embed="rId4"/>
          <a:stretch>
            <a:fillRect/>
          </a:stretch>
        </p:blipFill>
        <p:spPr>
          <a:xfrm>
            <a:off x="464654" y="-276761"/>
            <a:ext cx="8348280" cy="79169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199"/>
            <a:ext cx="9144000" cy="10544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تؤمن بوجود سانتا 2. لا تؤمن 3. أنت سانتا</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297764"/>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ثلاث مراحل للرجال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43364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474" name="Rectangle 2"/>
          <p:cNvSpPr>
            <a:spLocks noGrp="1" noChangeArrowheads="1"/>
          </p:cNvSpPr>
          <p:nvPr>
            <p:ph type="title"/>
          </p:nvPr>
        </p:nvSpPr>
        <p:spPr/>
        <p:txBody>
          <a:bodyPr/>
          <a:lstStyle/>
          <a:p>
            <a:pPr eaLnBrk="1" hangingPunct="1">
              <a:defRPr/>
            </a:pPr>
            <a:r>
              <a:rPr lang="en-US"/>
              <a:t>Psalm 11:3 NAS</a:t>
            </a:r>
          </a:p>
        </p:txBody>
      </p:sp>
      <p:pic>
        <p:nvPicPr>
          <p:cNvPr id="23961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7476" name="Text Box 4"/>
          <p:cNvSpPr txBox="1">
            <a:spLocks noChangeArrowheads="1"/>
          </p:cNvSpPr>
          <p:nvPr/>
        </p:nvSpPr>
        <p:spPr bwMode="auto">
          <a:xfrm>
            <a:off x="457200" y="457200"/>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ar-JO" sz="6000" b="1" dirty="0">
                <a:solidFill>
                  <a:srgbClr val="00FF00"/>
                </a:solidFill>
                <a:latin typeface="Arial" charset="0"/>
                <a:ea typeface="ＭＳ Ｐゴシック" charset="0"/>
                <a:cs typeface="Arial"/>
              </a:rPr>
              <a:t>مزمور 11: 3</a:t>
            </a:r>
            <a:endParaRPr lang="en-US" sz="6000" b="1" dirty="0">
              <a:solidFill>
                <a:srgbClr val="00FF00"/>
              </a:solidFill>
              <a:latin typeface="Arial" charset="0"/>
              <a:ea typeface="ＭＳ Ｐゴシック" charset="0"/>
              <a:cs typeface="Arial"/>
            </a:endParaRPr>
          </a:p>
        </p:txBody>
      </p:sp>
      <p:sp>
        <p:nvSpPr>
          <p:cNvPr id="2537477" name="Text Box 5"/>
          <p:cNvSpPr txBox="1">
            <a:spLocks noChangeArrowheads="1"/>
          </p:cNvSpPr>
          <p:nvPr/>
        </p:nvSpPr>
        <p:spPr bwMode="auto">
          <a:xfrm>
            <a:off x="914400" y="1828800"/>
            <a:ext cx="7315200" cy="144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ar-JO" sz="4400" b="1" dirty="0">
                <a:solidFill>
                  <a:srgbClr val="FFFFFF"/>
                </a:solidFill>
                <a:latin typeface="Arial" charset="0"/>
                <a:ea typeface="ＭＳ Ｐゴシック" charset="0"/>
                <a:cs typeface="Arial"/>
              </a:rPr>
              <a:t>إذا انقلبت الأعمدة،               فالصديق ماذا يفعل؟</a:t>
            </a:r>
            <a:endParaRPr lang="en-US" sz="4400" b="1" dirty="0">
              <a:solidFill>
                <a:srgbClr val="FFFFFF"/>
              </a:solidFill>
              <a:latin typeface="Arial" charset="0"/>
              <a:ea typeface="ＭＳ Ｐゴシック" charset="0"/>
              <a:cs typeface="Arial"/>
            </a:endParaRPr>
          </a:p>
        </p:txBody>
      </p:sp>
    </p:spTree>
    <p:extLst>
      <p:ext uri="{BB962C8B-B14F-4D97-AF65-F5344CB8AC3E}">
        <p14:creationId xmlns:p14="http://schemas.microsoft.com/office/powerpoint/2010/main" val="373042753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36286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44190"/>
            <a:ext cx="9144000" cy="725668"/>
          </a:xfrm>
          <a:solidFill>
            <a:schemeClr val="tx1"/>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الشرف</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551715"/>
            <a:ext cx="9144000" cy="128814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الفرق بين الرجال الأخيار والرجال الأشرار، هو ما إذا كانوا يستخدمون دروعاً بشرية، أو يجعلون من أنفسهم دروعاً بشرية.</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925117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45070"/>
            <a:ext cx="9144000" cy="725668"/>
          </a:xfrm>
          <a:solidFill>
            <a:schemeClr val="tx1"/>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إكرام الله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315857"/>
            <a:ext cx="9144000" cy="1523999"/>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الفرق بين الرجال الأخيار والرجال الأشرار، هو ما إذا كانوا يريدون الله أن يكرمهم، أو يريدون أن يكرموا الله.</a:t>
            </a:r>
          </a:p>
          <a:p>
            <a:pPr>
              <a:defRPr/>
            </a:pP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0"/>
            <a:ext cx="9144000" cy="3810000"/>
          </a:xfrm>
          <a:prstGeom prst="rect">
            <a:avLst/>
          </a:prstGeom>
        </p:spPr>
      </p:pic>
    </p:spTree>
    <p:extLst>
      <p:ext uri="{BB962C8B-B14F-4D97-AF65-F5344CB8AC3E}">
        <p14:creationId xmlns:p14="http://schemas.microsoft.com/office/powerpoint/2010/main" val="127012714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2204"/>
            <a:ext cx="9144000" cy="609082"/>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كشباب، نعتقد أننا سنكون دائماً غير قابلين للهزيمة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725714"/>
            <a:ext cx="9180069" cy="6132286"/>
          </a:xfrm>
          <a:prstGeom prst="rect">
            <a:avLst/>
          </a:prstGeom>
        </p:spPr>
      </p:pic>
    </p:spTree>
    <p:extLst>
      <p:ext uri="{BB962C8B-B14F-4D97-AF65-F5344CB8AC3E}">
        <p14:creationId xmlns:p14="http://schemas.microsoft.com/office/powerpoint/2010/main" val="337766894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23466"/>
          </a:xfrm>
          <a:prstGeom prst="rect">
            <a:avLst/>
          </a:prstGeom>
        </p:spPr>
      </p:pic>
      <p:sp>
        <p:nvSpPr>
          <p:cNvPr id="900098" name="Rectangle 2"/>
          <p:cNvSpPr>
            <a:spLocks noGrp="1" noChangeArrowheads="1"/>
          </p:cNvSpPr>
          <p:nvPr>
            <p:ph type="ctrTitle"/>
          </p:nvPr>
        </p:nvSpPr>
        <p:spPr>
          <a:xfrm>
            <a:off x="0" y="4281713"/>
            <a:ext cx="9144000" cy="24130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أكرم خالقك </a:t>
            </a: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الآن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قبل أن تصل إلى حدود الشيخوخة (12: 1-5ج)</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7319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3999" cy="686703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"before the sun and the light, the moon and the stars are darkened, and clouds return after the rain"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(12:2 </a:t>
            </a:r>
            <a:r>
              <a:rPr lang="en-US" sz="3200" b="1" dirty="0">
                <a:effectLst>
                  <a:glow rad="127000">
                    <a:schemeClr val="tx1"/>
                  </a:glow>
                </a:effectLst>
                <a:latin typeface="Arial" charset="0"/>
                <a:ea typeface="ＭＳ Ｐゴシック" charset="0"/>
                <a:cs typeface="ＭＳ Ｐゴシック" charset="0"/>
              </a:rPr>
              <a:t>NAU</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002" y="0"/>
            <a:ext cx="5932714" cy="5932714"/>
          </a:xfrm>
          <a:prstGeom prst="rect">
            <a:avLst/>
          </a:prstGeom>
        </p:spPr>
      </p:pic>
      <p:sp>
        <p:nvSpPr>
          <p:cNvPr id="5" name="Rectangle 2"/>
          <p:cNvSpPr txBox="1">
            <a:spLocks noChangeArrowheads="1"/>
          </p:cNvSpPr>
          <p:nvPr/>
        </p:nvSpPr>
        <p:spPr bwMode="auto">
          <a:xfrm>
            <a:off x="107505" y="0"/>
            <a:ext cx="3321498"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قبل ما تظلم الشمس والنور والقمر والنجوم، وترجع السحب بعد المطر.</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2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91111"/>
            <a:ext cx="6567714" cy="4766889"/>
          </a:xfrm>
          <a:prstGeom prst="rect">
            <a:avLst/>
          </a:prstGeom>
        </p:spPr>
      </p:pic>
      <p:sp>
        <p:nvSpPr>
          <p:cNvPr id="900098" name="Rectangle 2"/>
          <p:cNvSpPr>
            <a:spLocks noGrp="1" noChangeArrowheads="1"/>
          </p:cNvSpPr>
          <p:nvPr>
            <p:ph type="ctrTitle"/>
          </p:nvPr>
        </p:nvSpPr>
        <p:spPr>
          <a:xfrm>
            <a:off x="362856" y="5842000"/>
            <a:ext cx="8636001" cy="789668"/>
          </a:xfrm>
          <a:effectLst>
            <a:outerShdw blurRad="63500" dist="35921" dir="2700000" algn="ctr" rotWithShape="0">
              <a:schemeClr val="tx2">
                <a:alpha val="74998"/>
              </a:schemeClr>
            </a:outerShdw>
          </a:effectLst>
        </p:spPr>
        <p:txBody>
          <a:bodyPr/>
          <a:lstStyle/>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كآبة المسنين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091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73592" cy="6096000"/>
          </a:xfrm>
          <a:prstGeom prst="rect">
            <a:avLst/>
          </a:prstGeom>
        </p:spPr>
      </p:pic>
      <p:sp>
        <p:nvSpPr>
          <p:cNvPr id="900098" name="Rectangle 2"/>
          <p:cNvSpPr>
            <a:spLocks noGrp="1" noChangeArrowheads="1"/>
          </p:cNvSpPr>
          <p:nvPr>
            <p:ph type="ctrTitle"/>
          </p:nvPr>
        </p:nvSpPr>
        <p:spPr>
          <a:xfrm>
            <a:off x="0" y="5969000"/>
            <a:ext cx="9144000" cy="78966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الخرف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8999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075" y="44060"/>
            <a:ext cx="9036496" cy="108079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يتباطأ المسنون جسدياً حتى يموتوا (12: 3-4)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175157"/>
            <a:ext cx="9189010" cy="5733143"/>
          </a:xfrm>
          <a:prstGeom prst="rect">
            <a:avLst/>
          </a:prstGeom>
        </p:spPr>
      </p:pic>
    </p:spTree>
    <p:extLst>
      <p:ext uri="{BB962C8B-B14F-4D97-AF65-F5344CB8AC3E}">
        <p14:creationId xmlns:p14="http://schemas.microsoft.com/office/powerpoint/2010/main" val="245247367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91" y="3429000"/>
            <a:ext cx="6096000" cy="3429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504" y="0"/>
            <a:ext cx="4428209" cy="3556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يوم يتزعزع فيه حفظة البيت                      (12: 3أ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535713" y="3415392"/>
            <a:ext cx="4590143" cy="3442607"/>
          </a:xfrm>
          <a:prstGeom prst="rect">
            <a:avLst/>
          </a:prstGeom>
        </p:spPr>
      </p:pic>
      <p:sp>
        <p:nvSpPr>
          <p:cNvPr id="900098" name="Rectangle 2"/>
          <p:cNvSpPr>
            <a:spLocks noGrp="1" noChangeArrowheads="1"/>
          </p:cNvSpPr>
          <p:nvPr>
            <p:ph type="ctrTitle"/>
          </p:nvPr>
        </p:nvSpPr>
        <p:spPr>
          <a:xfrm>
            <a:off x="5188857" y="0"/>
            <a:ext cx="3955142" cy="449942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حينئذ ستفقد ذراعاك قوتهما                (12: 3أ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9429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5870545"/>
            <a:ext cx="9144000" cy="9939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ثلاث مراحل في الحياة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الشباب     0 - 30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637183" y="3804052"/>
            <a:ext cx="3816626"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منتصف الحياة</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30 - 60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015331"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الشيخوخة</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60 - 90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673100">
                    <a:schemeClr val="tx1"/>
                  </a:glow>
                </a:effectLst>
                <a:latin typeface="Arial" panose="020B0604020202020204" pitchFamily="34" charset="0"/>
                <a:ea typeface="ＭＳ Ｐゴシック" charset="0"/>
                <a:cs typeface="Arial" panose="020B0604020202020204" pitchFamily="34" charset="0"/>
              </a:rPr>
              <a:t>ما الذي يجب أن </a:t>
            </a:r>
            <a:r>
              <a:rPr lang="ar-JO" sz="5400" b="1" dirty="0">
                <a:solidFill>
                  <a:srgbClr val="FFFF00"/>
                </a:solidFill>
                <a:effectLst>
                  <a:glow rad="673100">
                    <a:schemeClr val="tx1"/>
                  </a:glow>
                </a:effectLst>
                <a:latin typeface="Arial" panose="020B0604020202020204" pitchFamily="34" charset="0"/>
                <a:ea typeface="ＭＳ Ｐゴシック" charset="0"/>
                <a:cs typeface="Arial" panose="020B0604020202020204" pitchFamily="34" charset="0"/>
              </a:rPr>
              <a:t>يسعى</a:t>
            </a:r>
            <a:r>
              <a:rPr lang="ar-JO" sz="5400" b="1" dirty="0">
                <a:effectLst>
                  <a:glow rad="673100">
                    <a:schemeClr val="tx1"/>
                  </a:glow>
                </a:effectLst>
                <a:latin typeface="Arial" panose="020B0604020202020204" pitchFamily="34" charset="0"/>
                <a:ea typeface="ＭＳ Ｐゴシック" charset="0"/>
                <a:cs typeface="Arial" panose="020B0604020202020204" pitchFamily="34" charset="0"/>
              </a:rPr>
              <a:t> إليه الشباب في الحياة؟</a:t>
            </a:r>
            <a:endParaRPr lang="en-US" sz="5400" b="1" dirty="0">
              <a:effectLst>
                <a:glow rad="673100">
                  <a:schemeClr val="tx1"/>
                </a:glow>
              </a:effectLst>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93165"/>
            <a:ext cx="2981040"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الشباب</a:t>
            </a:r>
            <a:br>
              <a:rPr lang="en-US"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0 - 30</a:t>
            </a:r>
            <a:endParaRPr lang="en-US"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508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1"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4000" y="2286000"/>
            <a:ext cx="7620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وتضعف رجلاك وتنحيان          (12: 3ب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0"/>
            <a:ext cx="3938353"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وتتلوى رجال القوة  (12: 3ب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2142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5340" y="-36286"/>
            <a:ext cx="1032248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وتبطل الطواحن لأنها قلت</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3ت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37428" y="3392714"/>
            <a:ext cx="5406571" cy="3111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تضعف أسنانك وتتساقط</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3ت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2142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pic>
        <p:nvPicPr>
          <p:cNvPr id="3" name="Picture 2"/>
          <p:cNvPicPr>
            <a:picLocks noChangeAspect="1"/>
          </p:cNvPicPr>
          <p:nvPr/>
        </p:nvPicPr>
        <p:blipFill>
          <a:blip r:embed="rId3"/>
          <a:stretch>
            <a:fillRect/>
          </a:stretch>
        </p:blipFill>
        <p:spPr>
          <a:xfrm>
            <a:off x="163287" y="0"/>
            <a:ext cx="8644538" cy="6858000"/>
          </a:xfrm>
          <a:prstGeom prst="rect">
            <a:avLst/>
          </a:prstGeom>
        </p:spPr>
      </p:pic>
    </p:spTree>
    <p:extLst>
      <p:ext uri="{BB962C8B-B14F-4D97-AF65-F5344CB8AC3E}">
        <p14:creationId xmlns:p14="http://schemas.microsoft.com/office/powerpoint/2010/main" val="382418069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77422" y="-45978"/>
            <a:ext cx="526657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446314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ويكل نظرك      (12: 3ث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0"/>
            <a:ext cx="3938353" cy="45403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وتظلم النواظر من الشبابيك.</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3ث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2142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3" y="3218506"/>
            <a:ext cx="4862286" cy="36394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504" y="1"/>
            <a:ext cx="5226496" cy="3218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وتغلق الأبواب في السوق، حين ينخفض صوت المطحنة.</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4أ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543940" y="4372429"/>
            <a:ext cx="3550816" cy="2485571"/>
          </a:xfrm>
          <a:prstGeom prst="rect">
            <a:avLst/>
          </a:prstGeom>
        </p:spPr>
      </p:pic>
      <p:sp>
        <p:nvSpPr>
          <p:cNvPr id="900098" name="Rectangle 2"/>
          <p:cNvSpPr>
            <a:spLocks noGrp="1" noChangeArrowheads="1"/>
          </p:cNvSpPr>
          <p:nvPr>
            <p:ph type="ctrTitle"/>
          </p:nvPr>
        </p:nvSpPr>
        <p:spPr>
          <a:xfrm>
            <a:off x="5543940" y="0"/>
            <a:ext cx="3600059" cy="437242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يضعف سمعك فلا تقدر أن تسمع صوت المطاحن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4أ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1811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3916"/>
            <a:ext cx="5945023" cy="2369901"/>
          </a:xfrm>
          <a:prstGeom prst="rect">
            <a:avLst/>
          </a:prstGeom>
        </p:spPr>
      </p:pic>
      <p:sp>
        <p:nvSpPr>
          <p:cNvPr id="900098" name="Rectangle 2"/>
          <p:cNvSpPr>
            <a:spLocks noGrp="1" noChangeArrowheads="1"/>
          </p:cNvSpPr>
          <p:nvPr>
            <p:ph type="ctrTitle"/>
          </p:nvPr>
        </p:nvSpPr>
        <p:spPr>
          <a:xfrm>
            <a:off x="0" y="5870545"/>
            <a:ext cx="9144000" cy="9939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للحياة ثلاث مراحل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648712"/>
            <a:ext cx="5729333" cy="2633225"/>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2170" y="1583814"/>
            <a:ext cx="4860134" cy="4302222"/>
          </a:xfrm>
          <a:prstGeom prst="rect">
            <a:avLst/>
          </a:prstGeom>
        </p:spPr>
      </p:pic>
    </p:spTree>
    <p:extLst>
      <p:ext uri="{BB962C8B-B14F-4D97-AF65-F5344CB8AC3E}">
        <p14:creationId xmlns:p14="http://schemas.microsoft.com/office/powerpoint/2010/main" val="105795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07429" y="0"/>
            <a:ext cx="4136570" cy="417285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3600" b="1" kern="1200" dirty="0">
                <a:effectLst>
                  <a:glow rad="127000">
                    <a:schemeClr val="tx1"/>
                  </a:glow>
                </a:effectLst>
                <a:latin typeface="Arial" panose="020B0604020202020204" pitchFamily="34" charset="0"/>
                <a:ea typeface="ＭＳ Ｐゴシック" charset="0"/>
                <a:cs typeface="Arial" panose="020B0604020202020204" pitchFamily="34" charset="0"/>
              </a:rPr>
              <a:t>لكنك ستصحو على صوت عصفور</a:t>
            </a:r>
            <a:br>
              <a:rPr lang="en-US" sz="36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kern="1200" dirty="0">
                <a:effectLst>
                  <a:glow rad="127000">
                    <a:schemeClr val="tx1"/>
                  </a:glow>
                </a:effectLst>
                <a:latin typeface="Arial" panose="020B0604020202020204" pitchFamily="34" charset="0"/>
                <a:ea typeface="ＭＳ Ｐゴシック" charset="0"/>
                <a:cs typeface="Arial" panose="020B0604020202020204" pitchFamily="34" charset="0"/>
              </a:rPr>
              <a:t>12: 4ب المبسطة</a:t>
            </a:r>
            <a:r>
              <a:rPr lang="en-US" sz="36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107504" y="0"/>
            <a:ext cx="3938353" cy="2848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ويقوم لصوت العصفور</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12: 4ب فاندايك</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28511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524000" y="1775460"/>
            <a:ext cx="7620000" cy="50825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27286" y="0"/>
            <a:ext cx="4916713" cy="3175000"/>
          </a:xfrm>
          <a:effectLst/>
        </p:spPr>
        <p:txBody>
          <a:bodyPr anchor="t"/>
          <a:lstStyle/>
          <a:p>
            <a:pPr>
              <a:defRPr/>
            </a:pPr>
            <a:r>
              <a:rPr lang="ar-JO" sz="3600" b="1" dirty="0">
                <a:solidFill>
                  <a:schemeClr val="bg2">
                    <a:lumMod val="50000"/>
                  </a:schemeClr>
                </a:solidFill>
                <a:effectLst/>
                <a:latin typeface="Arial" panose="020B0604020202020204" pitchFamily="34" charset="0"/>
                <a:ea typeface="ＭＳ Ｐゴシック" charset="0"/>
                <a:cs typeface="Arial" panose="020B0604020202020204" pitchFamily="34" charset="0"/>
              </a:rPr>
              <a:t>أو غناء النساء</a:t>
            </a:r>
            <a:br>
              <a:rPr lang="en-US" sz="3600" b="1" dirty="0">
                <a:solidFill>
                  <a:schemeClr val="bg2">
                    <a:lumMod val="50000"/>
                  </a:schemeClr>
                </a:solidFill>
                <a:effectLst/>
                <a:latin typeface="Arial" panose="020B0604020202020204" pitchFamily="34" charset="0"/>
                <a:ea typeface="ＭＳ Ｐゴシック" charset="0"/>
                <a:cs typeface="Arial" panose="020B0604020202020204" pitchFamily="34" charset="0"/>
              </a:rPr>
            </a:br>
            <a:r>
              <a:rPr lang="en-US" sz="3600" b="1" dirty="0">
                <a:solidFill>
                  <a:schemeClr val="bg2">
                    <a:lumMod val="50000"/>
                  </a:schemeClr>
                </a:solidFill>
                <a:effectLst/>
                <a:latin typeface="Arial" panose="020B0604020202020204" pitchFamily="34" charset="0"/>
                <a:ea typeface="ＭＳ Ｐゴシック" charset="0"/>
                <a:cs typeface="Arial" panose="020B0604020202020204" pitchFamily="34" charset="0"/>
              </a:rPr>
              <a:t>(</a:t>
            </a:r>
            <a:r>
              <a:rPr lang="ar-JO" sz="3600" b="1" dirty="0">
                <a:solidFill>
                  <a:schemeClr val="bg2">
                    <a:lumMod val="50000"/>
                  </a:schemeClr>
                </a:solidFill>
                <a:latin typeface="Arial" panose="020B0604020202020204" pitchFamily="34" charset="0"/>
                <a:ea typeface="ＭＳ Ｐゴシック" charset="0"/>
                <a:cs typeface="Arial" panose="020B0604020202020204" pitchFamily="34" charset="0"/>
              </a:rPr>
              <a:t>12: 4ت المبسطة</a:t>
            </a:r>
            <a:r>
              <a:rPr lang="en-US" sz="3600" b="1" dirty="0">
                <a:solidFill>
                  <a:schemeClr val="bg2">
                    <a:lumMod val="50000"/>
                  </a:schemeClr>
                </a:solidFill>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107504" y="0"/>
            <a:ext cx="3938353"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bg2">
                    <a:lumMod val="50000"/>
                  </a:schemeClr>
                </a:solidFill>
                <a:latin typeface="Arial" panose="020B0604020202020204" pitchFamily="34" charset="0"/>
                <a:ea typeface="ＭＳ Ｐゴシック" charset="0"/>
                <a:cs typeface="Arial" panose="020B0604020202020204" pitchFamily="34" charset="0"/>
              </a:rPr>
              <a:t>وتحط كل بنات الغناء.</a:t>
            </a:r>
            <a:br>
              <a:rPr lang="en-US" sz="3600" b="1" dirty="0">
                <a:solidFill>
                  <a:schemeClr val="bg2">
                    <a:lumMod val="50000"/>
                  </a:schemeClr>
                </a:solidFill>
                <a:effectLst/>
                <a:latin typeface="Arial" panose="020B0604020202020204" pitchFamily="34" charset="0"/>
                <a:ea typeface="ＭＳ Ｐゴシック" charset="0"/>
                <a:cs typeface="Arial" panose="020B0604020202020204" pitchFamily="34" charset="0"/>
              </a:rPr>
            </a:br>
            <a:r>
              <a:rPr lang="en-US" sz="3600" b="1" dirty="0">
                <a:solidFill>
                  <a:schemeClr val="bg2">
                    <a:lumMod val="50000"/>
                  </a:schemeClr>
                </a:solidFill>
                <a:effectLst/>
                <a:latin typeface="Arial" panose="020B0604020202020204" pitchFamily="34" charset="0"/>
                <a:ea typeface="ＭＳ Ｐゴシック" charset="0"/>
                <a:cs typeface="Arial" panose="020B0604020202020204" pitchFamily="34" charset="0"/>
              </a:rPr>
              <a:t>(</a:t>
            </a:r>
            <a:r>
              <a:rPr lang="ar-JO" sz="3600" b="1" dirty="0">
                <a:solidFill>
                  <a:schemeClr val="bg2">
                    <a:lumMod val="50000"/>
                  </a:schemeClr>
                </a:solidFill>
                <a:latin typeface="Arial" panose="020B0604020202020204" pitchFamily="34" charset="0"/>
                <a:ea typeface="ＭＳ Ｐゴシック" charset="0"/>
                <a:cs typeface="Arial" panose="020B0604020202020204" pitchFamily="34" charset="0"/>
              </a:rPr>
              <a:t>12: 4ت فاندايك</a:t>
            </a:r>
            <a:r>
              <a:rPr lang="en-US" sz="3600" b="1" dirty="0">
                <a:solidFill>
                  <a:schemeClr val="bg2">
                    <a:lumMod val="50000"/>
                  </a:schemeClr>
                </a:solidFill>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33639420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108858"/>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معدية</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116334"/>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7200" b="1" dirty="0">
                <a:effectLst>
                  <a:glow rad="127000">
                    <a:schemeClr val="tx1"/>
                  </a:glow>
                </a:effectLst>
                <a:latin typeface="Times New Roman"/>
                <a:ea typeface="ＭＳ Ｐゴシック" charset="0"/>
                <a:cs typeface="Times New Roman"/>
              </a:rPr>
              <a:t>الشجاعة</a:t>
            </a:r>
            <a:endParaRPr lang="en-US" sz="7200" b="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49622111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41290"/>
            <a:ext cx="9141227" cy="4925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43" y="62202"/>
            <a:ext cx="9143999" cy="182465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يفقد كبار السن الشجاعة والقدرة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(12: 5أ-ج)</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3123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2495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224"/>
            <a:ext cx="9144000" cy="12954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ماذا يستطيع سليمان أن يعلمنا؟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الجامعة</a:t>
            </a:r>
            <a:endParaRPr lang="en-US"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1592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11-15 at 5.02.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3025"/>
            <a:ext cx="5279571" cy="448676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79571" y="0"/>
            <a:ext cx="3864428" cy="323979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المرتفعات ستخيفك</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5أ المبسطة</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7" name="Picture 6" descr="Screen Shot 2014-11-15 at 5.02.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90571" y="3109949"/>
            <a:ext cx="4753428" cy="3748050"/>
          </a:xfrm>
          <a:prstGeom prst="rect">
            <a:avLst/>
          </a:prstGeom>
        </p:spPr>
      </p:pic>
      <p:sp>
        <p:nvSpPr>
          <p:cNvPr id="5" name="Rectangle 2"/>
          <p:cNvSpPr txBox="1">
            <a:spLocks noChangeArrowheads="1"/>
          </p:cNvSpPr>
          <p:nvPr/>
        </p:nvSpPr>
        <p:spPr bwMode="auto">
          <a:xfrm>
            <a:off x="0" y="3239797"/>
            <a:ext cx="4390571" cy="3501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وأيضاً يخافون من العالي</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5أ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2851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807857" y="4336143"/>
            <a:ext cx="4779695" cy="2532226"/>
          </a:xfrm>
          <a:effectLst>
            <a:outerShdw blurRad="63500" dist="35921" dir="2700000" algn="ctr" rotWithShape="0">
              <a:schemeClr val="tx2">
                <a:alpha val="74998"/>
              </a:schemeClr>
            </a:outerShdw>
          </a:effectLst>
        </p:spPr>
        <p:txBody>
          <a:bodyPr anchor="b"/>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وكل حجر في الطريق</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5ب المبسطة</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182897" y="4281964"/>
            <a:ext cx="5389902" cy="25760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وفي الطريق أهوال</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5ب فاندايك</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1505856" y="0"/>
            <a:ext cx="7638143" cy="4981398"/>
          </a:xfrm>
          <a:prstGeom prst="rect">
            <a:avLst/>
          </a:prstGeom>
        </p:spPr>
      </p:pic>
    </p:spTree>
    <p:extLst>
      <p:ext uri="{BB962C8B-B14F-4D97-AF65-F5344CB8AC3E}">
        <p14:creationId xmlns:p14="http://schemas.microsoft.com/office/powerpoint/2010/main" val="3852851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37026" y="3073918"/>
            <a:ext cx="3552546" cy="3620797"/>
          </a:xfrm>
          <a:effectLst>
            <a:outerShdw blurRad="63500" dist="35921" dir="2700000" algn="ctr" rotWithShape="0">
              <a:schemeClr val="tx2">
                <a:alpha val="74998"/>
              </a:schemeClr>
            </a:outerShdw>
          </a:effectLst>
        </p:spPr>
        <p:txBody>
          <a:bodyPr anchor="b"/>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بعض الأحيان يكون قلقنا هو أننا نعيش طويلاً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16632"/>
            <a:ext cx="5591454" cy="6741368"/>
          </a:xfrm>
          <a:prstGeom prst="rect">
            <a:avLst/>
          </a:prstGeom>
        </p:spPr>
      </p:pic>
      <p:grpSp>
        <p:nvGrpSpPr>
          <p:cNvPr id="4" name="Group 3"/>
          <p:cNvGrpSpPr/>
          <p:nvPr/>
        </p:nvGrpSpPr>
        <p:grpSpPr>
          <a:xfrm>
            <a:off x="114166" y="145169"/>
            <a:ext cx="3367903" cy="2123589"/>
            <a:chOff x="-3253737" y="1178426"/>
            <a:chExt cx="3367903" cy="2123589"/>
          </a:xfrm>
        </p:grpSpPr>
        <p:sp>
          <p:nvSpPr>
            <p:cNvPr id="3" name="Rounded Rectangular Callout 2"/>
            <p:cNvSpPr/>
            <p:nvPr/>
          </p:nvSpPr>
          <p:spPr bwMode="auto">
            <a:xfrm>
              <a:off x="-3253737" y="1178426"/>
              <a:ext cx="3367903" cy="2123589"/>
            </a:xfrm>
            <a:prstGeom prst="wedgeRoundRectCallout">
              <a:avLst>
                <a:gd name="adj1" fmla="val 17726"/>
                <a:gd name="adj2" fmla="val 7190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3253737" y="1206964"/>
              <a:ext cx="3367903" cy="20950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000000"/>
                  </a:solidFill>
                  <a:effectLst/>
                  <a:latin typeface="Arial" panose="020B0604020202020204" pitchFamily="34" charset="0"/>
                  <a:ea typeface="ＭＳ Ｐゴシック" charset="0"/>
                  <a:cs typeface="Arial" panose="020B0604020202020204" pitchFamily="34" charset="0"/>
                </a:rPr>
                <a:t>لقد أخبرتني أنك ستقضي حياتك كلها تحاول أن تجعلني سعيدة.</a:t>
              </a:r>
              <a:endParaRPr lang="en-US" sz="2800" b="1" dirty="0">
                <a:solidFill>
                  <a:srgbClr val="000000"/>
                </a:solidFill>
                <a:effectLst/>
                <a:latin typeface="Arial" panose="020B0604020202020204" pitchFamily="34" charset="0"/>
                <a:ea typeface="ＭＳ Ｐゴシック" charset="0"/>
                <a:cs typeface="Arial" panose="020B0604020202020204" pitchFamily="34" charset="0"/>
              </a:endParaRPr>
            </a:p>
          </p:txBody>
        </p:sp>
      </p:grpSp>
      <p:grpSp>
        <p:nvGrpSpPr>
          <p:cNvPr id="8" name="Group 7"/>
          <p:cNvGrpSpPr/>
          <p:nvPr/>
        </p:nvGrpSpPr>
        <p:grpSpPr>
          <a:xfrm>
            <a:off x="3521278" y="173707"/>
            <a:ext cx="1873039" cy="2123589"/>
            <a:chOff x="-3253737" y="1178426"/>
            <a:chExt cx="3367903" cy="2123589"/>
          </a:xfrm>
        </p:grpSpPr>
        <p:sp>
          <p:nvSpPr>
            <p:cNvPr id="9" name="Rounded Rectangular Callout 8"/>
            <p:cNvSpPr/>
            <p:nvPr/>
          </p:nvSpPr>
          <p:spPr bwMode="auto">
            <a:xfrm>
              <a:off x="-3253737" y="1178426"/>
              <a:ext cx="3367903" cy="2123589"/>
            </a:xfrm>
            <a:prstGeom prst="wedgeRoundRectCallout">
              <a:avLst>
                <a:gd name="adj1" fmla="val -16560"/>
                <a:gd name="adj2" fmla="val 9004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2"/>
            <p:cNvSpPr txBox="1">
              <a:spLocks noChangeArrowheads="1"/>
            </p:cNvSpPr>
            <p:nvPr/>
          </p:nvSpPr>
          <p:spPr bwMode="auto">
            <a:xfrm>
              <a:off x="-3253737" y="1206964"/>
              <a:ext cx="3367903" cy="20950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000000"/>
                  </a:solidFill>
                  <a:effectLst/>
                  <a:latin typeface="Arial" panose="020B0604020202020204" pitchFamily="34" charset="0"/>
                  <a:ea typeface="ＭＳ Ｐゴシック" charset="0"/>
                  <a:cs typeface="Arial" panose="020B0604020202020204" pitchFamily="34" charset="0"/>
                </a:rPr>
                <a:t>لم أكن أتوقع أن تعيشي كل هذه المدة.</a:t>
              </a:r>
              <a:endParaRPr lang="en-US" sz="2800" b="1" dirty="0">
                <a:solidFill>
                  <a:srgbClr val="000000"/>
                </a:solidFill>
                <a:effectLst/>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128106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371082"/>
          </a:xfrm>
          <a:effectLst>
            <a:outerShdw blurRad="63500" dist="35921" dir="2700000" algn="ctr" rotWithShape="0">
              <a:schemeClr val="tx2">
                <a:alpha val="74998"/>
              </a:schemeClr>
            </a:outerShdw>
          </a:effectLst>
        </p:spPr>
        <p:txBody>
          <a:bodyPr anchor="t"/>
          <a:lstStyle/>
          <a:p>
            <a:r>
              <a:rPr lang="ar-JO" sz="3600" b="1" dirty="0"/>
              <a:t>نحن نعيش لفترة أطول مما نتوقع</a:t>
            </a:r>
            <a:br>
              <a:rPr lang="en-US" sz="3600" b="1" dirty="0"/>
            </a:br>
            <a:r>
              <a:rPr lang="ar-JO" sz="2800" b="1" dirty="0"/>
              <a:t>وقد تكون هذه أخباراً سيئة في فترة ما بعد التقاعد</a:t>
            </a:r>
            <a:endParaRPr lang="en-US" sz="2800" b="1" dirty="0">
              <a:effectLst/>
            </a:endParaRPr>
          </a:p>
        </p:txBody>
      </p:sp>
      <p:pic>
        <p:nvPicPr>
          <p:cNvPr id="3" name="Picture 2"/>
          <p:cNvPicPr>
            <a:picLocks noChangeAspect="1"/>
          </p:cNvPicPr>
          <p:nvPr/>
        </p:nvPicPr>
        <p:blipFill>
          <a:blip r:embed="rId3"/>
          <a:stretch>
            <a:fillRect/>
          </a:stretch>
        </p:blipFill>
        <p:spPr>
          <a:xfrm>
            <a:off x="522514" y="1487715"/>
            <a:ext cx="7894376" cy="5134428"/>
          </a:xfrm>
          <a:prstGeom prst="rect">
            <a:avLst/>
          </a:prstGeom>
        </p:spPr>
      </p:pic>
    </p:spTree>
    <p:extLst>
      <p:ext uri="{BB962C8B-B14F-4D97-AF65-F5344CB8AC3E}">
        <p14:creationId xmlns:p14="http://schemas.microsoft.com/office/powerpoint/2010/main" val="20166246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4567482" cy="6857999"/>
          </a:xfrm>
          <a:prstGeom prst="rect">
            <a:avLst/>
          </a:prstGeom>
        </p:spPr>
      </p:pic>
      <p:pic>
        <p:nvPicPr>
          <p:cNvPr id="2" name="Picture 1"/>
          <p:cNvPicPr>
            <a:picLocks noChangeAspect="1"/>
          </p:cNvPicPr>
          <p:nvPr/>
        </p:nvPicPr>
        <p:blipFill>
          <a:blip r:embed="rId4"/>
          <a:stretch>
            <a:fillRect/>
          </a:stretch>
        </p:blipFill>
        <p:spPr>
          <a:xfrm rot="16200000">
            <a:off x="3427214" y="1141214"/>
            <a:ext cx="6858000" cy="457557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8428" y="1"/>
            <a:ext cx="4575571" cy="226665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سيبيض شعرك</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5ت المبسطة</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109243" y="4014438"/>
            <a:ext cx="4676725" cy="28435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واللوز يزهر</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5ت فاندايك</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52851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42" y="2120900"/>
            <a:ext cx="5245100" cy="4737100"/>
          </a:xfrm>
          <a:prstGeom prst="rect">
            <a:avLst/>
          </a:prstGeom>
        </p:spPr>
      </p:pic>
      <p:pic>
        <p:nvPicPr>
          <p:cNvPr id="2" name="Picture 1"/>
          <p:cNvPicPr>
            <a:picLocks noChangeAspect="1"/>
          </p:cNvPicPr>
          <p:nvPr/>
        </p:nvPicPr>
        <p:blipFill>
          <a:blip r:embed="rId4"/>
          <a:stretch>
            <a:fillRect/>
          </a:stretch>
        </p:blipFill>
        <p:spPr>
          <a:xfrm>
            <a:off x="3604381" y="1578429"/>
            <a:ext cx="5539619" cy="41547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وتجر قدميك بتثناقل</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5ث المبسطة</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107504" y="0"/>
            <a:ext cx="3938353" cy="3973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والجندب يستثقل</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5ث فاندايك</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905260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32" y="0"/>
            <a:ext cx="644639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وتفقد شهيتك</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5ج المبسطة</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53075" y="0"/>
            <a:ext cx="3938353" cy="4336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والشهوة تبطل.</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5ج فاندايك</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3" name="Picture 2"/>
          <p:cNvPicPr>
            <a:picLocks noChangeAspect="1"/>
          </p:cNvPicPr>
          <p:nvPr/>
        </p:nvPicPr>
        <p:blipFill>
          <a:blip r:embed="rId4"/>
          <a:stretch>
            <a:fillRect/>
          </a:stretch>
        </p:blipFill>
        <p:spPr>
          <a:xfrm>
            <a:off x="4495221" y="2652485"/>
            <a:ext cx="4648778" cy="3207657"/>
          </a:xfrm>
          <a:prstGeom prst="rect">
            <a:avLst/>
          </a:prstGeom>
        </p:spPr>
      </p:pic>
    </p:spTree>
    <p:extLst>
      <p:ext uri="{BB962C8B-B14F-4D97-AF65-F5344CB8AC3E}">
        <p14:creationId xmlns:p14="http://schemas.microsoft.com/office/powerpoint/2010/main" val="3440374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51108"/>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يتعب كبار السن بسهولة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967740"/>
            <a:ext cx="9144000" cy="5890260"/>
          </a:xfrm>
          <a:prstGeom prst="rect">
            <a:avLst/>
          </a:prstGeom>
        </p:spPr>
      </p:pic>
    </p:spTree>
    <p:extLst>
      <p:ext uri="{BB962C8B-B14F-4D97-AF65-F5344CB8AC3E}">
        <p14:creationId xmlns:p14="http://schemas.microsoft.com/office/powerpoint/2010/main" val="160555747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أكرم خالقك الآن قبل أن يأتي الموت      (12: 5ح-7)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964072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3810000" cy="5114094"/>
          </a:xfrm>
          <a:prstGeom prst="rect">
            <a:avLst/>
          </a:prstGeom>
        </p:spPr>
      </p:pic>
      <p:pic>
        <p:nvPicPr>
          <p:cNvPr id="2" name="Picture 1"/>
          <p:cNvPicPr>
            <a:picLocks noChangeAspect="1"/>
          </p:cNvPicPr>
          <p:nvPr/>
        </p:nvPicPr>
        <p:blipFill>
          <a:blip r:embed="rId4"/>
          <a:stretch>
            <a:fillRect/>
          </a:stretch>
        </p:blipFill>
        <p:spPr>
          <a:xfrm>
            <a:off x="3291891" y="3074818"/>
            <a:ext cx="5852109" cy="378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10000" y="0"/>
            <a:ext cx="5334000" cy="3229429"/>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الإنسان ذاهب إلى بيته الأبدي، والنادبون يطوفون في السوق.</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5ح)</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56470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620"/>
            <a:ext cx="9144000" cy="6014503"/>
          </a:xfrm>
          <a:prstGeom prst="rect">
            <a:avLst/>
          </a:prstGeom>
        </p:spPr>
      </p:pic>
      <p:sp>
        <p:nvSpPr>
          <p:cNvPr id="900098" name="Rectangle 2"/>
          <p:cNvSpPr>
            <a:spLocks noGrp="1" noChangeArrowheads="1"/>
          </p:cNvSpPr>
          <p:nvPr>
            <p:ph type="ctrTitle"/>
          </p:nvPr>
        </p:nvSpPr>
        <p:spPr>
          <a:xfrm>
            <a:off x="0" y="5999883"/>
            <a:ext cx="9144000" cy="86456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مراحل سليمان الثلاثة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الشباب</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نشيد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035739"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منتصف الحياة</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أمثال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015331"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الشيخوخة</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جامعة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61105" y="2085974"/>
            <a:ext cx="160545" cy="100345"/>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9152" y="2136146"/>
            <a:ext cx="160545" cy="100345"/>
          </a:xfrm>
          <a:prstGeom prst="rect">
            <a:avLst/>
          </a:prstGeom>
        </p:spPr>
      </p:pic>
    </p:spTree>
    <p:extLst>
      <p:ext uri="{BB962C8B-B14F-4D97-AF65-F5344CB8AC3E}">
        <p14:creationId xmlns:p14="http://schemas.microsoft.com/office/powerpoint/2010/main" val="30262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
            <a:ext cx="5678714" cy="685731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44571" y="116631"/>
            <a:ext cx="4499428" cy="387479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الموت            دائم</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12: 6</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3" name="Picture 2"/>
          <p:cNvPicPr>
            <a:picLocks noChangeAspect="1"/>
          </p:cNvPicPr>
          <p:nvPr/>
        </p:nvPicPr>
        <p:blipFill>
          <a:blip r:embed="rId4"/>
          <a:stretch>
            <a:fillRect/>
          </a:stretch>
        </p:blipFill>
        <p:spPr>
          <a:xfrm>
            <a:off x="5080000" y="4318000"/>
            <a:ext cx="4064000" cy="2540000"/>
          </a:xfrm>
          <a:prstGeom prst="rect">
            <a:avLst/>
          </a:prstGeom>
        </p:spPr>
      </p:pic>
    </p:spTree>
    <p:extLst>
      <p:ext uri="{BB962C8B-B14F-4D97-AF65-F5344CB8AC3E}">
        <p14:creationId xmlns:p14="http://schemas.microsoft.com/office/powerpoint/2010/main" val="198271401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1434030" y="792266"/>
            <a:ext cx="8402709" cy="55346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41580" y="116632"/>
            <a:ext cx="5402419" cy="404800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قبل ما ينفصم حبل الفضة.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6أ)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253198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136" y="-6972"/>
            <a:ext cx="10177181" cy="68649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0790" y="4607609"/>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أو ينسحق كوز الذهب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6ب</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0035219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813"/>
            <a:ext cx="9144000" cy="68728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p:spPr>
        <p:txBody>
          <a:bodyPr anchor="t"/>
          <a:lstStyle/>
          <a:p>
            <a:pPr>
              <a:defRPr/>
            </a:pPr>
            <a:r>
              <a:rPr lang="ar-JO" sz="3600" b="1" dirty="0">
                <a:effectLst>
                  <a:glow rad="431800">
                    <a:schemeClr val="tx1"/>
                  </a:glow>
                </a:effectLst>
                <a:latin typeface="Arial" panose="020B0604020202020204" pitchFamily="34" charset="0"/>
                <a:ea typeface="ＭＳ Ｐゴシック" charset="0"/>
                <a:cs typeface="Arial" panose="020B0604020202020204" pitchFamily="34" charset="0"/>
              </a:rPr>
              <a:t>أو تنكسر الجرة على العين (12: 6ت)</a:t>
            </a:r>
            <a:endParaRPr lang="en-US" sz="3600" b="1" dirty="0">
              <a:effectLst>
                <a:glow rad="431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148357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460924" cy="492189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أو تنقصف البكرة عند البئر.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6ث)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68428" y="0"/>
            <a:ext cx="4564856" cy="6858000"/>
          </a:xfrm>
          <a:prstGeom prst="rect">
            <a:avLst/>
          </a:prstGeom>
        </p:spPr>
      </p:pic>
    </p:spTree>
    <p:extLst>
      <p:ext uri="{BB962C8B-B14F-4D97-AF65-F5344CB8AC3E}">
        <p14:creationId xmlns:p14="http://schemas.microsoft.com/office/powerpoint/2010/main" val="146715831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932" y="7775"/>
            <a:ext cx="9036496" cy="1661368"/>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فيرجع التراب إلى الأرض كما كان، وترجع الروح إلى الله الذي أعطاها (12: 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778000"/>
            <a:ext cx="9176774" cy="5080000"/>
          </a:xfrm>
          <a:prstGeom prst="rect">
            <a:avLst/>
          </a:prstGeom>
        </p:spPr>
      </p:pic>
    </p:spTree>
    <p:extLst>
      <p:ext uri="{BB962C8B-B14F-4D97-AF65-F5344CB8AC3E}">
        <p14:creationId xmlns:p14="http://schemas.microsoft.com/office/powerpoint/2010/main" val="198271401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467"/>
            <a:ext cx="9161929" cy="68495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6632"/>
            <a:ext cx="9144001" cy="108079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جاء آدم من تراب (تك 2: 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150962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85948" y="4612394"/>
            <a:ext cx="6041571" cy="224560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فيرجع التراب إلى الأرض كما كان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7أ)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73200" y="-48988"/>
            <a:ext cx="7670800" cy="4203700"/>
          </a:xfrm>
          <a:prstGeom prst="rect">
            <a:avLst/>
          </a:prstGeom>
        </p:spPr>
      </p:pic>
      <p:pic>
        <p:nvPicPr>
          <p:cNvPr id="4" name="Picture 3"/>
          <p:cNvPicPr>
            <a:picLocks noChangeAspect="1"/>
          </p:cNvPicPr>
          <p:nvPr/>
        </p:nvPicPr>
        <p:blipFill>
          <a:blip r:embed="rId4"/>
          <a:stretch>
            <a:fillRect/>
          </a:stretch>
        </p:blipFill>
        <p:spPr>
          <a:xfrm>
            <a:off x="0" y="3111500"/>
            <a:ext cx="2997200" cy="3746500"/>
          </a:xfrm>
          <a:prstGeom prst="rect">
            <a:avLst/>
          </a:prstGeom>
        </p:spPr>
      </p:pic>
    </p:spTree>
    <p:extLst>
      <p:ext uri="{BB962C8B-B14F-4D97-AF65-F5344CB8AC3E}">
        <p14:creationId xmlns:p14="http://schemas.microsoft.com/office/powerpoint/2010/main" val="11101040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6" y="-38455"/>
            <a:ext cx="9180286" cy="689645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02429" y="116632"/>
            <a:ext cx="6041571"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وترجع الروح إلى الله الذي أعطاها.</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7ب)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888460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26844" y="0"/>
            <a:ext cx="9170844" cy="6129180"/>
          </a:xfrm>
          <a:prstGeom prst="rect">
            <a:avLst/>
          </a:prstGeom>
        </p:spPr>
      </p:pic>
      <p:sp>
        <p:nvSpPr>
          <p:cNvPr id="8" name="Rectangle 2"/>
          <p:cNvSpPr txBox="1">
            <a:spLocks noChangeArrowheads="1"/>
          </p:cNvSpPr>
          <p:nvPr/>
        </p:nvSpPr>
        <p:spPr bwMode="auto">
          <a:xfrm>
            <a:off x="-53688" y="6129180"/>
            <a:ext cx="9144000" cy="7288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جامعة 11: 7-12: 7</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3688" y="308430"/>
            <a:ext cx="9170844" cy="110353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تستمتع بشبابك؟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04381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1" name="Rectangle 10"/>
          <p:cNvSpPr>
            <a:spLocks noGrp="1" noChangeArrowheads="1"/>
          </p:cNvSpPr>
          <p:nvPr>
            <p:ph type="ctrTitle"/>
          </p:nvPr>
        </p:nvSpPr>
        <p:spPr>
          <a:xfrm>
            <a:off x="685800" y="2057400"/>
            <a:ext cx="2895600" cy="1150937"/>
          </a:xfrm>
          <a:solidFill>
            <a:srgbClr val="CC0000"/>
          </a:solidFill>
        </p:spPr>
        <p:txBody>
          <a:bodyPr/>
          <a:lstStyle/>
          <a:p>
            <a:pPr>
              <a:defRPr/>
            </a:pPr>
            <a:r>
              <a:rPr lang="ar-JO" sz="4300" b="1" dirty="0">
                <a:solidFill>
                  <a:srgbClr val="FFFF66"/>
                </a:solidFill>
                <a:latin typeface="Times New Roman" charset="0"/>
              </a:rPr>
              <a:t>إنه وقت</a:t>
            </a:r>
            <a:endParaRPr lang="en-US" sz="4300" b="1" dirty="0">
              <a:solidFill>
                <a:srgbClr val="FFFF66"/>
              </a:solidFill>
              <a:latin typeface="Times New Roman" charset="0"/>
            </a:endParaRPr>
          </a:p>
        </p:txBody>
      </p:sp>
      <p:sp>
        <p:nvSpPr>
          <p:cNvPr id="92163" name="Rectangle 3"/>
          <p:cNvSpPr>
            <a:spLocks noChangeArrowheads="1"/>
          </p:cNvSpPr>
          <p:nvPr/>
        </p:nvSpPr>
        <p:spPr bwMode="auto">
          <a:xfrm>
            <a:off x="4191000" y="2057400"/>
            <a:ext cx="4495800" cy="1600200"/>
          </a:xfrm>
          <a:prstGeom prst="rect">
            <a:avLst/>
          </a:prstGeom>
          <a:solidFill>
            <a:srgbClr val="66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endParaRPr lang="en-US" sz="15600">
              <a:solidFill>
                <a:srgbClr val="000000"/>
              </a:solidFill>
              <a:latin typeface="Times New Roman" charset="0"/>
              <a:ea typeface="ＭＳ Ｐゴシック" charset="0"/>
              <a:cs typeface="ＭＳ Ｐゴシック" charset="0"/>
            </a:endParaRPr>
          </a:p>
        </p:txBody>
      </p:sp>
      <p:sp>
        <p:nvSpPr>
          <p:cNvPr id="92164" name="Line 4"/>
          <p:cNvSpPr>
            <a:spLocks noChangeShapeType="1"/>
          </p:cNvSpPr>
          <p:nvPr/>
        </p:nvSpPr>
        <p:spPr bwMode="auto">
          <a:xfrm flipH="1">
            <a:off x="381000" y="2895600"/>
            <a:ext cx="3657600" cy="7938"/>
          </a:xfrm>
          <a:prstGeom prst="line">
            <a:avLst/>
          </a:prstGeom>
          <a:noFill/>
          <a:ln w="47625" cmpd="thinThick">
            <a:solidFill>
              <a:schemeClr val="tx1"/>
            </a:solidFill>
            <a:round/>
            <a:headEnd type="triangle" w="med" len="lg"/>
            <a:tailEnd type="none" w="sm" len="sm"/>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2167" name="Text Box 7"/>
          <p:cNvSpPr txBox="1">
            <a:spLocks noChangeArrowheads="1"/>
          </p:cNvSpPr>
          <p:nvPr/>
        </p:nvSpPr>
        <p:spPr bwMode="auto">
          <a:xfrm>
            <a:off x="4114800" y="2514600"/>
            <a:ext cx="47244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4000" b="1" dirty="0">
                <a:solidFill>
                  <a:srgbClr val="FFFF66"/>
                </a:solidFill>
                <a:latin typeface="Arial" panose="020B0604020202020204" pitchFamily="34" charset="0"/>
                <a:cs typeface="Arial" panose="020B0604020202020204" pitchFamily="34" charset="0"/>
              </a:rPr>
              <a:t>الجامعة</a:t>
            </a:r>
            <a:endParaRPr lang="en-US" sz="3600" b="1" dirty="0">
              <a:solidFill>
                <a:srgbClr val="FFFF66"/>
              </a:solidFill>
              <a:latin typeface="Arial" panose="020B0604020202020204" pitchFamily="34" charset="0"/>
              <a:cs typeface="Arial" panose="020B0604020202020204" pitchFamily="34" charset="0"/>
            </a:endParaRPr>
          </a:p>
        </p:txBody>
      </p:sp>
      <p:graphicFrame>
        <p:nvGraphicFramePr>
          <p:cNvPr id="461829" name="Object 2"/>
          <p:cNvGraphicFramePr>
            <a:graphicFrameLocks noChangeAspect="1"/>
          </p:cNvGraphicFramePr>
          <p:nvPr/>
        </p:nvGraphicFramePr>
        <p:xfrm>
          <a:off x="4114800" y="3429000"/>
          <a:ext cx="2689225" cy="1917700"/>
        </p:xfrm>
        <a:graphic>
          <a:graphicData uri="http://schemas.openxmlformats.org/presentationml/2006/ole">
            <mc:AlternateContent xmlns:mc="http://schemas.openxmlformats.org/markup-compatibility/2006">
              <mc:Choice xmlns:v="urn:schemas-microsoft-com:vml" Requires="v">
                <p:oleObj name="Clip" r:id="rId3" imgW="4013200" imgH="2857500" progId="MS_ClipArt_Gallery.2">
                  <p:embed/>
                </p:oleObj>
              </mc:Choice>
              <mc:Fallback>
                <p:oleObj name="Clip" r:id="rId3" imgW="4013200" imgH="28575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2689225" cy="1917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182762117"/>
      </p:ext>
    </p:extLst>
  </p:cSld>
  <p:clrMapOvr>
    <a:masterClrMapping/>
  </p:clrMapOvr>
  <p:transition spd="slow">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33285" y="24385"/>
            <a:ext cx="7710714" cy="1369808"/>
          </a:xfrm>
          <a:effectLst/>
        </p:spPr>
        <p:txBody>
          <a:bodyPr/>
          <a:lstStyle/>
          <a:p>
            <a:pPr>
              <a:defRPr/>
            </a:pPr>
            <a:r>
              <a:rPr lang="ar-JO" sz="3600" b="1" dirty="0">
                <a:solidFill>
                  <a:srgbClr val="000000"/>
                </a:solidFill>
                <a:latin typeface="Arial" panose="020B0604020202020204" pitchFamily="34" charset="0"/>
                <a:ea typeface="ＭＳ Ｐゴシック" charset="0"/>
                <a:cs typeface="Arial" panose="020B0604020202020204" pitchFamily="34" charset="0"/>
              </a:rPr>
              <a:t>طريقة الإستمتاع بشبابك</a:t>
            </a:r>
            <a:br>
              <a:rPr lang="en-US" sz="36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solidFill>
                  <a:srgbClr val="000000"/>
                </a:solidFill>
                <a:latin typeface="Arial" panose="020B0604020202020204" pitchFamily="34" charset="0"/>
                <a:ea typeface="ＭＳ Ｐゴシック" charset="0"/>
                <a:cs typeface="Arial" panose="020B0604020202020204" pitchFamily="34" charset="0"/>
              </a:rPr>
              <a:t>هي </a:t>
            </a:r>
            <a:r>
              <a:rPr lang="ar-JO" sz="3600" b="1" dirty="0">
                <a:solidFill>
                  <a:srgbClr val="7030A0"/>
                </a:solidFill>
                <a:latin typeface="Arial" panose="020B0604020202020204" pitchFamily="34" charset="0"/>
                <a:ea typeface="ＭＳ Ｐゴシック" charset="0"/>
                <a:cs typeface="Arial" panose="020B0604020202020204" pitchFamily="34" charset="0"/>
              </a:rPr>
              <a:t>إكرام الله</a:t>
            </a:r>
            <a:endParaRPr lang="en-US" sz="3600" b="1" dirty="0">
              <a:solidFill>
                <a:srgbClr val="7030A0"/>
              </a:solidFill>
              <a:effectLst/>
              <a:latin typeface="Arial" panose="020B0604020202020204" pitchFamily="34" charset="0"/>
              <a:ea typeface="ＭＳ Ｐゴシック" charset="0"/>
              <a:cs typeface="Arial" panose="020B0604020202020204" pitchFamily="34" charset="0"/>
            </a:endParaRPr>
          </a:p>
        </p:txBody>
      </p:sp>
      <p:sp>
        <p:nvSpPr>
          <p:cNvPr id="100357" name="TextBox 2"/>
          <p:cNvSpPr txBox="1">
            <a:spLocks noChangeArrowheads="1"/>
          </p:cNvSpPr>
          <p:nvPr/>
        </p:nvSpPr>
        <p:spPr bwMode="auto">
          <a:xfrm rot="16200000">
            <a:off x="-2253143" y="3267831"/>
            <a:ext cx="576942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6000" b="1" dirty="0">
                <a:solidFill>
                  <a:srgbClr val="000000"/>
                </a:solidFill>
                <a:latin typeface="Arial"/>
                <a:cs typeface="Arial"/>
              </a:rPr>
              <a:t>الفكرة الرئيسية</a:t>
            </a:r>
            <a:endParaRPr lang="en-US" sz="6000" b="1"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1528870" y="1421503"/>
            <a:ext cx="7474858" cy="5307149"/>
          </a:xfrm>
          <a:prstGeom prst="rect">
            <a:avLst/>
          </a:prstGeom>
        </p:spPr>
      </p:pic>
    </p:spTree>
    <p:extLst>
      <p:ext uri="{BB962C8B-B14F-4D97-AF65-F5344CB8AC3E}">
        <p14:creationId xmlns:p14="http://schemas.microsoft.com/office/powerpoint/2010/main" val="152863762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6686980"/>
            <a:ext cx="9144000" cy="9939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تحتوي الحياة على ثلاث مراحل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الشباب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0 - 30</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5515429" y="4275770"/>
            <a:ext cx="3628572"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11: 7 – 12: 7</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الشباب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0 - 30</a:t>
            </a:r>
            <a:endParaRPr kumimoji="0" lang="en-US"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7256" y="2334712"/>
            <a:ext cx="5759368" cy="4523288"/>
            <a:chOff x="-9953" y="2334712"/>
            <a:chExt cx="5776577" cy="4523288"/>
          </a:xfrm>
        </p:grpSpPr>
        <p:pic>
          <p:nvPicPr>
            <p:cNvPr id="2" name="Picture 1"/>
            <p:cNvPicPr>
              <a:picLocks noChangeAspect="1"/>
            </p:cNvPicPr>
            <p:nvPr/>
          </p:nvPicPr>
          <p:blipFill>
            <a:blip r:embed="rId4"/>
            <a:stretch>
              <a:fillRect/>
            </a:stretch>
          </p:blipFill>
          <p:spPr>
            <a:xfrm>
              <a:off x="941783" y="2334712"/>
              <a:ext cx="4824841" cy="4523288"/>
            </a:xfrm>
            <a:prstGeom prst="rect">
              <a:avLst/>
            </a:prstGeom>
          </p:spPr>
        </p:pic>
        <p:sp>
          <p:nvSpPr>
            <p:cNvPr id="12" name="Rectangle 2"/>
            <p:cNvSpPr txBox="1">
              <a:spLocks noChangeArrowheads="1"/>
            </p:cNvSpPr>
            <p:nvPr/>
          </p:nvSpPr>
          <p:spPr bwMode="auto">
            <a:xfrm>
              <a:off x="-9953" y="3124170"/>
              <a:ext cx="3089703" cy="3270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التركيز على مسعيين</a:t>
              </a:r>
              <a:endParaRPr kumimoji="0" lang="en-US"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ما الذي يجب أن </a:t>
            </a:r>
            <a:r>
              <a:rPr kumimoji="0" lang="ar-JO" sz="5400" b="1" i="0" u="none" strike="noStrike" kern="1200" cap="none" spc="0" normalizeH="0" baseline="0" noProof="0" dirty="0">
                <a:ln>
                  <a:noFill/>
                </a:ln>
                <a:solidFill>
                  <a:srgbClr val="FFFF00"/>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يسعى</a:t>
            </a:r>
            <a:r>
              <a:rPr kumimoji="0" lang="ar-JO"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rPr>
              <a:t> إليه الشباب في الحياة؟</a:t>
            </a:r>
            <a:endParaRPr kumimoji="0" lang="en-US" sz="5400" b="1" i="0" u="none" strike="noStrike" kern="1200" cap="none" spc="0" normalizeH="0" baseline="0" noProof="0" dirty="0">
              <a:ln>
                <a:noFill/>
              </a:ln>
              <a:solidFill>
                <a:srgbClr val="FFFFFF"/>
              </a:solidFill>
              <a:effectLst>
                <a:glow rad="673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704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p:spPr>
        <p:txBody>
          <a:bodyPr/>
          <a:lstStyle/>
          <a:p>
            <a:pPr marL="798513" indent="-798513" algn="r" rtl="1">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استمتع بالحياة </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الآن قبل مجيء الدينونة والموت (11: 7-10)</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947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300"/>
            <a:ext cx="9144000" cy="6112184"/>
          </a:xfrm>
          <a:prstGeom prst="rect">
            <a:avLst/>
          </a:prstGeom>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p:spPr>
        <p:txBody>
          <a:bodyPr/>
          <a:lstStyle/>
          <a:p>
            <a:pPr marL="798513" indent="-798513" algn="r" rtl="1">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أكرم الله </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كخالق قبل أن تشيخ وتموت (12: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25517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821" y="5994918"/>
            <a:ext cx="9036496" cy="863082"/>
          </a:xfrm>
          <a:effectLst>
            <a:outerShdw blurRad="63500" dist="35921" dir="2700000" algn="ctr" rotWithShape="0">
              <a:schemeClr val="tx2">
                <a:alpha val="74998"/>
              </a:schemeClr>
            </a:outerShdw>
          </a:effectLst>
        </p:spPr>
        <p:txBody>
          <a:bodyPr anchor="t"/>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كلنا في محطة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0821" y="-18144"/>
            <a:ext cx="9184821" cy="4898571"/>
          </a:xfrm>
          <a:prstGeom prst="rect">
            <a:avLst/>
          </a:prstGeom>
        </p:spPr>
      </p:pic>
      <p:sp>
        <p:nvSpPr>
          <p:cNvPr id="5" name="Rectangle 2"/>
          <p:cNvSpPr txBox="1">
            <a:spLocks noChangeArrowheads="1"/>
          </p:cNvSpPr>
          <p:nvPr/>
        </p:nvSpPr>
        <p:spPr bwMode="auto">
          <a:xfrm>
            <a:off x="0" y="0"/>
            <a:ext cx="9144000" cy="5435641"/>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spc="-100" dirty="0">
                <a:solidFill>
                  <a:srgbClr val="000000"/>
                </a:solidFill>
                <a:effectLst/>
                <a:latin typeface="Arial" panose="020B0604020202020204" pitchFamily="34" charset="0"/>
                <a:ea typeface="ＭＳ Ｐゴシック" charset="0"/>
                <a:cs typeface="Arial" panose="020B0604020202020204" pitchFamily="34" charset="0"/>
              </a:rPr>
              <a:t>دائماً ما ينكزني كبار السن في حفلات الزفاف ويقولون:     أنت التالي، لذلك </a:t>
            </a:r>
          </a:p>
          <a:p>
            <a:pPr>
              <a:defRPr/>
            </a:pPr>
            <a:r>
              <a:rPr lang="ar-JO" sz="4800" b="1" spc="-100" dirty="0">
                <a:solidFill>
                  <a:srgbClr val="000000"/>
                </a:solidFill>
                <a:effectLst/>
                <a:latin typeface="Arial" panose="020B0604020202020204" pitchFamily="34" charset="0"/>
                <a:ea typeface="ＭＳ Ｐゴシック" charset="0"/>
                <a:cs typeface="Arial" panose="020B0604020202020204" pitchFamily="34" charset="0"/>
              </a:rPr>
              <a:t>بدأت أفعل نفس الشيء </a:t>
            </a:r>
          </a:p>
          <a:p>
            <a:pPr>
              <a:defRPr/>
            </a:pPr>
            <a:r>
              <a:rPr lang="ar-JO" sz="7200" b="1" spc="-100" dirty="0">
                <a:solidFill>
                  <a:srgbClr val="000000"/>
                </a:solidFill>
                <a:effectLst/>
                <a:latin typeface="Arial" panose="020B0604020202020204" pitchFamily="34" charset="0"/>
                <a:ea typeface="ＭＳ Ｐゴシック" charset="0"/>
                <a:cs typeface="Arial" panose="020B0604020202020204" pitchFamily="34" charset="0"/>
              </a:rPr>
              <a:t>معهم في الجنازات.</a:t>
            </a:r>
            <a:endParaRPr lang="en-US" sz="7200" b="1" spc="-100"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921127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1614715"/>
          </a:xfrm>
          <a:solidFill>
            <a:schemeClr val="tx1"/>
          </a:solidFill>
          <a:effectLst>
            <a:outerShdw blurRad="63500" dist="35921" dir="2700000" algn="ctr" rotWithShape="0">
              <a:schemeClr val="tx2">
                <a:alpha val="74998"/>
              </a:schemeClr>
            </a:outerShdw>
          </a:effectLst>
        </p:spPr>
        <p:txBody>
          <a:bodyPr anchor="ctr"/>
          <a:lstStyle/>
          <a:p>
            <a:pPr>
              <a:defRPr/>
            </a:pPr>
            <a:r>
              <a:rPr lang="ar-JO" sz="3200" b="1" dirty="0">
                <a:effectLst>
                  <a:glow rad="546100">
                    <a:schemeClr val="tx1"/>
                  </a:glow>
                </a:effectLst>
                <a:latin typeface="Arial" panose="020B0604020202020204" pitchFamily="34" charset="0"/>
                <a:ea typeface="ＭＳ Ｐゴシック" charset="0"/>
                <a:cs typeface="Arial" panose="020B0604020202020204" pitchFamily="34" charset="0"/>
              </a:rPr>
              <a:t>تلخص ممرضة الرعاية التلطيفية أهم خمسة أشياء يندم عليها الناس وهم على فراش الموت:</a:t>
            </a:r>
            <a:endParaRPr lang="en-US" sz="3200" b="1" dirty="0">
              <a:effectLst>
                <a:glow rad="5461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614715"/>
            <a:ext cx="9144000" cy="5460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indent="-457200" algn="r" rtl="1">
              <a:defRPr/>
            </a:pP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1. أتمنى لو كان لدي الشجاعة لأعيش حياة صحيحة لي، وليس الحياة التي يتوقعها مني الآخرون. </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2. أتمنى لو لم أعمل بجد.</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3. أتمنى لو كان لدي الشجاعة لأعبر عن مشاعري.</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4. أتمنى لو بقيت على اتصال مع أصدقائي.</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5. أتمنى لو جعلت نفسي أكثر سعادة.</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5563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3857"/>
            <a:ext cx="9160412" cy="611414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60412" cy="87085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إعادة صياغة نص سفر الجامعة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356428" y="870857"/>
            <a:ext cx="5787571" cy="62048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200" b="1" dirty="0">
                <a:solidFill>
                  <a:schemeClr val="tx1"/>
                </a:solidFill>
                <a:latin typeface="Arial" panose="020B0604020202020204" pitchFamily="34" charset="0"/>
                <a:ea typeface="ＭＳ Ｐゴシック" charset="0"/>
                <a:cs typeface="Arial" panose="020B0604020202020204" pitchFamily="34" charset="0"/>
              </a:rPr>
              <a:t>1. أتمنى لو طلبت خطة الله لحياتي.</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a:p>
            <a:pPr marL="457200" indent="-457200" algn="r" rtl="1">
              <a:defRPr/>
            </a:pPr>
            <a:r>
              <a:rPr lang="ar-JO" sz="3200" b="1" dirty="0">
                <a:solidFill>
                  <a:schemeClr val="tx1"/>
                </a:solidFill>
                <a:latin typeface="Arial" panose="020B0604020202020204" pitchFamily="34" charset="0"/>
                <a:ea typeface="ＭＳ Ｐゴシック" charset="0"/>
                <a:cs typeface="Arial" panose="020B0604020202020204" pitchFamily="34" charset="0"/>
              </a:rPr>
              <a:t>2. أتمنى لو وضعت طاقتي في أولويات أبدية.</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a:p>
            <a:pPr marL="457200" indent="-457200" algn="r" rtl="1">
              <a:defRPr/>
            </a:pPr>
            <a:r>
              <a:rPr lang="ar-JO" sz="3200" b="1" dirty="0">
                <a:solidFill>
                  <a:schemeClr val="tx1"/>
                </a:solidFill>
                <a:latin typeface="Arial" panose="020B0604020202020204" pitchFamily="34" charset="0"/>
                <a:ea typeface="ＭＳ Ｐゴシック" charset="0"/>
                <a:cs typeface="Arial" panose="020B0604020202020204" pitchFamily="34" charset="0"/>
              </a:rPr>
              <a:t>3. أتمنى لو كنت أميناً مع الله حول كيفية شعوري.</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a:p>
            <a:pPr marL="457200" indent="-457200" algn="r" rtl="1">
              <a:defRPr/>
            </a:pPr>
            <a:r>
              <a:rPr lang="ar-JO" sz="3200" b="1" dirty="0">
                <a:solidFill>
                  <a:schemeClr val="tx1"/>
                </a:solidFill>
                <a:latin typeface="Arial" panose="020B0604020202020204" pitchFamily="34" charset="0"/>
                <a:ea typeface="ＭＳ Ｐゴシック" charset="0"/>
                <a:cs typeface="Arial" panose="020B0604020202020204" pitchFamily="34" charset="0"/>
              </a:rPr>
              <a:t>4. أتمنى لو اهتممت بالأشخاص أكثر من الأشياء.</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a:p>
            <a:pPr algn="r">
              <a:defRPr/>
            </a:pPr>
            <a:r>
              <a:rPr lang="ar-JO" sz="3200" b="1" dirty="0">
                <a:solidFill>
                  <a:schemeClr val="tx1"/>
                </a:solidFill>
                <a:latin typeface="Arial" panose="020B0604020202020204" pitchFamily="34" charset="0"/>
                <a:ea typeface="ＭＳ Ｐゴシック" charset="0"/>
                <a:cs typeface="Arial" panose="020B0604020202020204" pitchFamily="34" charset="0"/>
              </a:rPr>
              <a:t>5. أتمنى لو وجدت فرحي في الله.</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3982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0939869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رابط وعظ العهد القديم على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808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5352</TotalTime>
  <Words>5546</Words>
  <Application>Microsoft Macintosh PowerPoint</Application>
  <PresentationFormat>On-screen Show (4:3)</PresentationFormat>
  <Paragraphs>566</Paragraphs>
  <Slides>98</Slides>
  <Notes>97</Notes>
  <HiddenSlides>0</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2</vt:i4>
      </vt:variant>
      <vt:variant>
        <vt:lpstr>Slide Titles</vt:lpstr>
      </vt:variant>
      <vt:variant>
        <vt:i4>98</vt:i4>
      </vt:variant>
    </vt:vector>
  </HeadingPairs>
  <TitlesOfParts>
    <vt:vector size="118" baseType="lpstr">
      <vt:lpstr>ＭＳ Ｐゴシック</vt:lpstr>
      <vt:lpstr>Myriad Pro Bold</vt:lpstr>
      <vt:lpstr>Myriad Pro Light</vt:lpstr>
      <vt:lpstr>Arial</vt:lpstr>
      <vt:lpstr>Calibri</vt:lpstr>
      <vt:lpstr>Candara</vt:lpstr>
      <vt:lpstr>Comic Sans MS</vt:lpstr>
      <vt:lpstr>Gill Sans</vt:lpstr>
      <vt:lpstr>Lucida Grande</vt:lpstr>
      <vt:lpstr>Times New Roman</vt:lpstr>
      <vt:lpstr>Wingdings</vt:lpstr>
      <vt:lpstr>49_Blank Presentation</vt:lpstr>
      <vt:lpstr>Default Design</vt:lpstr>
      <vt:lpstr>Orbit</vt:lpstr>
      <vt:lpstr>Beam</vt:lpstr>
      <vt:lpstr>2_Default Design</vt:lpstr>
      <vt:lpstr>66_Office Theme</vt:lpstr>
      <vt:lpstr>Title - Top</vt:lpstr>
      <vt:lpstr>Clip</vt:lpstr>
      <vt:lpstr>Document</vt:lpstr>
      <vt:lpstr>كيف تستمتع بشبابك</vt:lpstr>
      <vt:lpstr>هل أنت شاب؟</vt:lpstr>
      <vt:lpstr>ما هي مراحل الحياة؟</vt:lpstr>
      <vt:lpstr>ثلاث مراحل للنساء</vt:lpstr>
      <vt:lpstr>ثلاث مراحل للرجال</vt:lpstr>
      <vt:lpstr>ثلاث مراحل في الحياة</vt:lpstr>
      <vt:lpstr>ماذا يستطيع سليمان أن يعلمنا؟</vt:lpstr>
      <vt:lpstr>مراحل سليمان الثلاثة</vt:lpstr>
      <vt:lpstr>إنه وقت</vt:lpstr>
      <vt:lpstr>ماذا يعالج هذا السفر؟</vt:lpstr>
      <vt:lpstr>في رأيي .......</vt:lpstr>
      <vt:lpstr>....... ألف شيء وواحد</vt:lpstr>
      <vt:lpstr>لكن مع القراءة المتأنية سوف تجد  3 مناطق عابرة في الحياة</vt:lpstr>
      <vt:lpstr>الطبيعة العابرة للإنجاز البشري</vt:lpstr>
      <vt:lpstr>الطبيعة العابرة للحكمة البشرية</vt:lpstr>
      <vt:lpstr>و</vt:lpstr>
      <vt:lpstr>الطبيعة العابرة للشباب</vt:lpstr>
      <vt:lpstr>ملخص الجامعة</vt:lpstr>
      <vt:lpstr>تحتوي الحياة على ثلاث مراحل</vt:lpstr>
      <vt:lpstr>1. استمتع بالحياة الآن قبل مجيء الدينونة والموت (11: 7-10)</vt:lpstr>
      <vt:lpstr>استمتع بكل حياتك الآن قبل مجيء الموت (11: 7-8)</vt:lpstr>
      <vt:lpstr>النور حلو، وخير للعينين أن تنظرا الشمس. (11: 7)</vt:lpstr>
      <vt:lpstr>لأنه إن عاش الإنسان سنين كثيرة فليفرح فيها كلها، وليتذكر أيام الظلمة لأنها تكون كثيرة، كل ما يأتي باطل. (11: 8)</vt:lpstr>
      <vt:lpstr>استمتع بشبابك في ضوء دينونة الله      (11: 9-10)</vt:lpstr>
      <vt:lpstr>افرح أيها الشاب في حداثتك، وليسرك قلبك في أيام شبابك (11: 9أ)</vt:lpstr>
      <vt:lpstr> واسلك في طرق قلبك وبمرأى عينيك (11: 9ب) </vt:lpstr>
      <vt:lpstr>Logos Hope</vt:lpstr>
      <vt:lpstr>الطرق المتقاطعة (1981-83)</vt:lpstr>
      <vt:lpstr>خدمة الطرق المتقاطعة</vt:lpstr>
      <vt:lpstr>الصين، 1981</vt:lpstr>
      <vt:lpstr>الرومانسية، 1982</vt:lpstr>
      <vt:lpstr>واعلم أنه على هذه الأمور كلها يأتي بك الله إلى الدينونة. (11: 9ت)</vt:lpstr>
      <vt:lpstr>سينغ بو  في ميانمار</vt:lpstr>
      <vt:lpstr>سينغ بو في ميانمار</vt:lpstr>
      <vt:lpstr>سينغ بو في ميانمار</vt:lpstr>
      <vt:lpstr>فانزع الغم من قلبك، وأبعد الشر عن لحمك. (11: 10أ)</vt:lpstr>
      <vt:lpstr>لأن الحداثة والشباب باطلان (عابران) (11: 10ب)</vt:lpstr>
      <vt:lpstr>تحتوي الحياة على ثلاث مراحل</vt:lpstr>
      <vt:lpstr>1. استمتع بالحياة الآن قبل مجيء الدينونة والموت (11: 7-10)</vt:lpstr>
      <vt:lpstr>2. أكرم الله كخالق قبل أن تشيخ وتموت (12: 1-7)</vt:lpstr>
      <vt:lpstr>فاذكر خالقك في أيام شبابك قبل أن تداهمك سنوات الشيخوخة الصعبة، لأنك حينئذ ستقول: أين سعادتي؟ (12: 1 المبسطة)</vt:lpstr>
      <vt:lpstr>يوماً ما في عيادة الأسنان</vt:lpstr>
      <vt:lpstr>إن الوصية (أذكر خالقك) يعني توقير الله، وحفظ شرائعه بأمانة، وخدمته بمسؤولية، وتذكر أن كونه خلق البشر، فإن كل شخص مدين له بحياته.  دونالد جلين، في التفسير المعرفي للكتاب المقدس  —</vt:lpstr>
      <vt:lpstr>Foster Letter 2002</vt:lpstr>
      <vt:lpstr>Already Gone 04802</vt:lpstr>
      <vt:lpstr>حضور المدارس الثانوية</vt:lpstr>
      <vt:lpstr>إذا كنت لا تؤمن، فمتى بدأت بالشك لأول مرة؟</vt:lpstr>
      <vt:lpstr>أي مما يلي يجعلك تشكك في الكتاب المقدس أكثر؟</vt:lpstr>
      <vt:lpstr>أي مما يلي يجعلك تشكك في الكتاب المقدس أكثر؟</vt:lpstr>
      <vt:lpstr>Psalm 11:3 NAS</vt:lpstr>
      <vt:lpstr>الشرف</vt:lpstr>
      <vt:lpstr>إكرام الله</vt:lpstr>
      <vt:lpstr>كشباب، نعتقد أننا سنكون دائماً غير قابلين للهزيمة</vt:lpstr>
      <vt:lpstr>أكرم خالقك الآن قبل أن تصل إلى حدود الشيخوخة (12: 1-5ج)</vt:lpstr>
      <vt:lpstr>"before the sun and the light, the moon and the stars are darkened, and clouds return after the rain"  (12:2 NAU).</vt:lpstr>
      <vt:lpstr>كآبة المسنين</vt:lpstr>
      <vt:lpstr>الخرف</vt:lpstr>
      <vt:lpstr>يتباطأ المسنون جسدياً حتى يموتوا (12: 3-4)</vt:lpstr>
      <vt:lpstr>حينئذ ستفقد ذراعاك قوتهما                (12: 3أ المبسطة)</vt:lpstr>
      <vt:lpstr>وتضعف رجلاك وتنحيان          (12: 3ب المبسطة)</vt:lpstr>
      <vt:lpstr> وتبطل الطواحن لأنها قلت (12: 3ت فاندايك)</vt:lpstr>
      <vt:lpstr>Black</vt:lpstr>
      <vt:lpstr>ويكل نظرك      (12: 3ث المبسطة)</vt:lpstr>
      <vt:lpstr>يضعف سمعك فلا تقدر أن تسمع صوت المطاحن (12: 4أ المبسطة)</vt:lpstr>
      <vt:lpstr>للحياة ثلاث مراحل</vt:lpstr>
      <vt:lpstr>لكنك ستصحو على صوت عصفور (12: 4ب المبسطة)</vt:lpstr>
      <vt:lpstr>أو غناء النساء (12: 4ت المبسطة)</vt:lpstr>
      <vt:lpstr>الشجاعة</vt:lpstr>
      <vt:lpstr>يفقد كبار السن الشجاعة والقدرة (12: 5أ-ج)</vt:lpstr>
      <vt:lpstr>المرتفعات ستخيفك (12: 5أ المبسطة)</vt:lpstr>
      <vt:lpstr>وكل حجر في الطريق (12: 5ب المبسطة)</vt:lpstr>
      <vt:lpstr>في بعض الأحيان يكون قلقنا هو أننا نعيش طويلاً</vt:lpstr>
      <vt:lpstr>نحن نعيش لفترة أطول مما نتوقع وقد تكون هذه أخباراً سيئة في فترة ما بعد التقاعد</vt:lpstr>
      <vt:lpstr>سيبيض شعرك (12: 5ت المبسطة)</vt:lpstr>
      <vt:lpstr>وتجر قدميك بتثناقل (12: 5ث المبسطة)</vt:lpstr>
      <vt:lpstr>وتفقد شهيتك (12: 5ج المبسطة)</vt:lpstr>
      <vt:lpstr>يتعب كبار السن بسهولة</vt:lpstr>
      <vt:lpstr>أكرم خالقك الآن قبل أن يأتي الموت      (12: 5ح-7)</vt:lpstr>
      <vt:lpstr> لأن الإنسان ذاهب إلى بيته الأبدي، والنادبون يطوفون في السوق. (12: 5ح)</vt:lpstr>
      <vt:lpstr>الموت            دائم (12: 6) </vt:lpstr>
      <vt:lpstr>قبل ما ينفصم حبل الفضة. (12: 6أ)</vt:lpstr>
      <vt:lpstr>.... أو ينسحق كوز الذهب (12: 6ب)</vt:lpstr>
      <vt:lpstr>أو تنكسر الجرة على العين (12: 6ت)</vt:lpstr>
      <vt:lpstr>أو تنقصف البكرة عند البئر. (12: 6ث)</vt:lpstr>
      <vt:lpstr>فيرجع التراب إلى الأرض كما كان، وترجع الروح إلى الله الذي أعطاها (12: 7)</vt:lpstr>
      <vt:lpstr>جاء آدم من تراب (تك 2: 7)</vt:lpstr>
      <vt:lpstr>فيرجع التراب إلى الأرض كما كان (12: 7أ)</vt:lpstr>
      <vt:lpstr>وترجع الروح إلى الله الذي أعطاها. (12: 7ب)</vt:lpstr>
      <vt:lpstr>كيف تستمتع بشبابك؟</vt:lpstr>
      <vt:lpstr>طريقة الإستمتاع بشبابك هي إكرام الله</vt:lpstr>
      <vt:lpstr>تحتوي الحياة على ثلاث مراحل</vt:lpstr>
      <vt:lpstr>1. استمتع بالحياة الآن قبل مجيء الدينونة والموت (11: 7-10)</vt:lpstr>
      <vt:lpstr>2. أكرم الله كخالق قبل أن تشيخ وتموت (12: 1-7)</vt:lpstr>
      <vt:lpstr>كلنا في محطة</vt:lpstr>
      <vt:lpstr>تلخص ممرضة الرعاية التلطيفية أهم خمسة أشياء يندم عليها الناس وهم على فراش الموت:</vt:lpstr>
      <vt:lpstr>إعادة صياغة نص سفر الجامعة</vt:lpstr>
      <vt:lpstr>Black</vt:lpstr>
      <vt:lpstr>رابط وعظ العهد القديم على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196</cp:revision>
  <dcterms:created xsi:type="dcterms:W3CDTF">2014-08-02T06:39:19Z</dcterms:created>
  <dcterms:modified xsi:type="dcterms:W3CDTF">2024-05-28T21:15:13Z</dcterms:modified>
</cp:coreProperties>
</file>