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34" r:id="rId5"/>
    <p:sldMasterId id="2147483746" r:id="rId6"/>
    <p:sldMasterId id="2147483770" r:id="rId7"/>
  </p:sldMasterIdLst>
  <p:notesMasterIdLst>
    <p:notesMasterId r:id="rId47"/>
  </p:notesMasterIdLst>
  <p:sldIdLst>
    <p:sldId id="871" r:id="rId8"/>
    <p:sldId id="289" r:id="rId9"/>
    <p:sldId id="257" r:id="rId10"/>
    <p:sldId id="310" r:id="rId11"/>
    <p:sldId id="264" r:id="rId12"/>
    <p:sldId id="263" r:id="rId13"/>
    <p:sldId id="295" r:id="rId14"/>
    <p:sldId id="301" r:id="rId15"/>
    <p:sldId id="302" r:id="rId16"/>
    <p:sldId id="306" r:id="rId17"/>
    <p:sldId id="307" r:id="rId18"/>
    <p:sldId id="308" r:id="rId19"/>
    <p:sldId id="261" r:id="rId20"/>
    <p:sldId id="311" r:id="rId21"/>
    <p:sldId id="270" r:id="rId22"/>
    <p:sldId id="265" r:id="rId23"/>
    <p:sldId id="266" r:id="rId24"/>
    <p:sldId id="300" r:id="rId25"/>
    <p:sldId id="267" r:id="rId26"/>
    <p:sldId id="874" r:id="rId27"/>
    <p:sldId id="272" r:id="rId28"/>
    <p:sldId id="275" r:id="rId29"/>
    <p:sldId id="290" r:id="rId30"/>
    <p:sldId id="276" r:id="rId31"/>
    <p:sldId id="279" r:id="rId32"/>
    <p:sldId id="291" r:id="rId33"/>
    <p:sldId id="292" r:id="rId34"/>
    <p:sldId id="271" r:id="rId35"/>
    <p:sldId id="280" r:id="rId36"/>
    <p:sldId id="277" r:id="rId37"/>
    <p:sldId id="293" r:id="rId38"/>
    <p:sldId id="278" r:id="rId39"/>
    <p:sldId id="281" r:id="rId40"/>
    <p:sldId id="282" r:id="rId41"/>
    <p:sldId id="294" r:id="rId42"/>
    <p:sldId id="273" r:id="rId43"/>
    <p:sldId id="262" r:id="rId44"/>
    <p:sldId id="872" r:id="rId45"/>
    <p:sldId id="873"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A7E"/>
    <a:srgbClr val="FDED73"/>
    <a:srgbClr val="EAFFB0"/>
    <a:srgbClr val="FFE78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085" autoAdjust="0"/>
    <p:restoredTop sz="73468" autoAdjust="0"/>
  </p:normalViewPr>
  <p:slideViewPr>
    <p:cSldViewPr snapToGrid="0" snapToObjects="1">
      <p:cViewPr varScale="1">
        <p:scale>
          <a:sx n="85" d="100"/>
          <a:sy n="85" d="100"/>
        </p:scale>
        <p:origin x="192" y="752"/>
      </p:cViewPr>
      <p:guideLst>
        <p:guide orient="horz" pos="2160"/>
        <p:guide pos="2880"/>
      </p:guideLst>
    </p:cSldViewPr>
  </p:slideViewPr>
  <p:notesTextViewPr>
    <p:cViewPr>
      <p:scale>
        <a:sx n="100" d="100"/>
        <a:sy n="100" d="100"/>
      </p:scale>
      <p:origin x="0" y="0"/>
    </p:cViewPr>
  </p:notesTextViewPr>
  <p:sorterViewPr>
    <p:cViewPr>
      <p:scale>
        <a:sx n="140" d="100"/>
        <a:sy n="140" d="100"/>
      </p:scale>
      <p:origin x="0" y="-97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566AC2-3C69-7342-90D7-49491973D3CD}" type="datetimeFigureOut">
              <a:rPr lang="en-US" smtClean="0"/>
              <a:t>12/31/23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3E05D0-8E6A-9A40-83B2-F2B22FC1EE35}" type="slidenum">
              <a:rPr lang="en-US" smtClean="0"/>
              <a:t>‹#›</a:t>
            </a:fld>
            <a:endParaRPr lang="en-US"/>
          </a:p>
        </p:txBody>
      </p:sp>
    </p:spTree>
    <p:extLst>
      <p:ext uri="{BB962C8B-B14F-4D97-AF65-F5344CB8AC3E}">
        <p14:creationId xmlns:p14="http://schemas.microsoft.com/office/powerpoint/2010/main" val="26747808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24551147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important to</a:t>
            </a:r>
            <a:r>
              <a:rPr lang="en-US" baseline="0" dirty="0"/>
              <a:t> have a balance—an answer to the books by </a:t>
            </a:r>
            <a:r>
              <a:rPr lang="en-US" baseline="0" dirty="0" err="1"/>
              <a:t>Hagee</a:t>
            </a:r>
            <a:r>
              <a:rPr lang="en-US" baseline="0" dirty="0"/>
              <a:t> and </a:t>
            </a:r>
            <a:r>
              <a:rPr lang="en-US" baseline="0" dirty="0" err="1"/>
              <a:t>Biltz</a:t>
            </a:r>
            <a:r>
              <a:rPr lang="en-US" baseline="0" dirty="0"/>
              <a:t> and the many others who are following their teaching.</a:t>
            </a:r>
          </a:p>
          <a:p>
            <a:endParaRPr lang="en-US" baseline="0" dirty="0"/>
          </a:p>
          <a:p>
            <a:r>
              <a:rPr lang="en-US" baseline="0" dirty="0"/>
              <a:t>I want our church to know about this and for you to understand the issues and be ready to give an answer to what you believe and why. I want us to be </a:t>
            </a:r>
            <a:r>
              <a:rPr lang="en-US" baseline="0"/>
              <a:t>people who understand </a:t>
            </a:r>
            <a:r>
              <a:rPr lang="en-US" baseline="0" dirty="0"/>
              <a:t>the times in which we live and know how to live in light of them. </a:t>
            </a:r>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36</a:t>
            </a:fld>
            <a:endParaRPr lang="en-US">
              <a:solidFill>
                <a:prstClr val="black"/>
              </a:solidFill>
              <a:latin typeface="Calibri"/>
            </a:endParaRPr>
          </a:p>
        </p:txBody>
      </p:sp>
    </p:spTree>
    <p:extLst>
      <p:ext uri="{BB962C8B-B14F-4D97-AF65-F5344CB8AC3E}">
        <p14:creationId xmlns:p14="http://schemas.microsoft.com/office/powerpoint/2010/main" val="23927806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Apologetics &amp; Evangelism (ae)</a:t>
            </a:r>
            <a:r>
              <a:rPr lang="en-US" baseline="0" dirty="0">
                <a:latin typeface="Arial" charset="0"/>
                <a:ea typeface="ＭＳ Ｐゴシック" charset="0"/>
                <a:cs typeface="ＭＳ Ｐゴシック" charset="0"/>
              </a:rPr>
              <a:t> </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776966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Olivet Discourse (od)</a:t>
            </a:r>
          </a:p>
        </p:txBody>
      </p:sp>
    </p:spTree>
    <p:extLst>
      <p:ext uri="{BB962C8B-B14F-4D97-AF65-F5344CB8AC3E}">
        <p14:creationId xmlns:p14="http://schemas.microsoft.com/office/powerpoint/2010/main" val="2369458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CB89CCD0-96A0-7547-AF16-A7B8F1919C3B}" type="slidenum">
              <a:rPr lang="en-US">
                <a:solidFill>
                  <a:prstClr val="black"/>
                </a:solidFill>
                <a:latin typeface="Calibri"/>
              </a:rPr>
              <a:pPr>
                <a:defRPr/>
              </a:pPr>
              <a:t>2</a:t>
            </a:fld>
            <a:endParaRPr lang="en-US">
              <a:solidFill>
                <a:prstClr val="black"/>
              </a:solidFill>
              <a:latin typeface="Calibri"/>
            </a:endParaRPr>
          </a:p>
        </p:txBody>
      </p:sp>
      <p:sp>
        <p:nvSpPr>
          <p:cNvPr id="30003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000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believed</a:t>
            </a:r>
            <a:r>
              <a:rPr lang="en-US" baseline="0" dirty="0"/>
              <a:t> that the blood moons in 2014-15 were a stunning sign of the times that portended some world-changing events.</a:t>
            </a:r>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1591303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 full hours on</a:t>
            </a:r>
            <a:r>
              <a:rPr lang="en-US" baseline="0" dirty="0"/>
              <a:t> TBN.        </a:t>
            </a:r>
          </a:p>
          <a:p>
            <a:endParaRPr lang="en-US" baseline="0" dirty="0"/>
          </a:p>
          <a:p>
            <a:r>
              <a:rPr lang="en-US" baseline="0" dirty="0"/>
              <a:t>Has sold 500,000 copies.</a:t>
            </a:r>
          </a:p>
          <a:p>
            <a:endParaRPr lang="en-US" baseline="0" dirty="0"/>
          </a:p>
          <a:p>
            <a:r>
              <a:rPr lang="en-US" baseline="0" dirty="0"/>
              <a:t>Has stirred up a great deal of interest in the blood moons prophecy.</a:t>
            </a:r>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7</a:t>
            </a:fld>
            <a:endParaRPr lang="en-US">
              <a:solidFill>
                <a:prstClr val="black"/>
              </a:solidFill>
              <a:latin typeface="Calibri"/>
            </a:endParaRPr>
          </a:p>
        </p:txBody>
      </p:sp>
    </p:spTree>
    <p:extLst>
      <p:ext uri="{BB962C8B-B14F-4D97-AF65-F5344CB8AC3E}">
        <p14:creationId xmlns:p14="http://schemas.microsoft.com/office/powerpoint/2010/main" val="11712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 lunar eclipses</a:t>
            </a:r>
            <a:r>
              <a:rPr lang="en-US" baseline="0" dirty="0"/>
              <a:t> are going to occur on two Jewish feasts (Passover and Tabernacles) in 2014-15.</a:t>
            </a:r>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828784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Blitz expects a major prophetic war involving Israel. </a:t>
            </a:r>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15</a:t>
            </a:fld>
            <a:endParaRPr lang="en-US">
              <a:solidFill>
                <a:prstClr val="black"/>
              </a:solidFill>
              <a:latin typeface="Calibri"/>
            </a:endParaRPr>
          </a:p>
        </p:txBody>
      </p:sp>
    </p:spTree>
    <p:extLst>
      <p:ext uri="{BB962C8B-B14F-4D97-AF65-F5344CB8AC3E}">
        <p14:creationId xmlns:p14="http://schemas.microsoft.com/office/powerpoint/2010/main" val="30243885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16</a:t>
            </a:fld>
            <a:endParaRPr lang="en-US">
              <a:solidFill>
                <a:prstClr val="black"/>
              </a:solidFill>
              <a:latin typeface="Calibri"/>
            </a:endParaRPr>
          </a:p>
        </p:txBody>
      </p:sp>
    </p:spTree>
    <p:extLst>
      <p:ext uri="{BB962C8B-B14F-4D97-AF65-F5344CB8AC3E}">
        <p14:creationId xmlns:p14="http://schemas.microsoft.com/office/powerpoint/2010/main" val="755369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a:t>
            </a:r>
            <a:r>
              <a:rPr lang="en-US" baseline="30000" dirty="0"/>
              <a:t>st</a:t>
            </a:r>
            <a:r>
              <a:rPr lang="en-US" dirty="0"/>
              <a:t> blood</a:t>
            </a:r>
            <a:r>
              <a:rPr lang="en-US" baseline="0" dirty="0"/>
              <a:t> moon is just over two weeks from now.   Two days after Palm Sunday.          Also on TAX DAY.</a:t>
            </a:r>
            <a:endParaRPr lang="en-US" dirty="0"/>
          </a:p>
        </p:txBody>
      </p:sp>
      <p:sp>
        <p:nvSpPr>
          <p:cNvPr id="4" name="Slide Number Placeholder 3"/>
          <p:cNvSpPr>
            <a:spLocks noGrp="1"/>
          </p:cNvSpPr>
          <p:nvPr>
            <p:ph type="sldNum" sz="quarter" idx="10"/>
          </p:nvPr>
        </p:nvSpPr>
        <p:spPr/>
        <p:txBody>
          <a:bodyPr/>
          <a:lstStyle/>
          <a:p>
            <a:fld id="{94A492FF-D624-4B76-A598-471F402984F9}" type="slidenum">
              <a:rPr lang="en-US" smtClean="0">
                <a:solidFill>
                  <a:prstClr val="black"/>
                </a:solidFill>
                <a:latin typeface="Calibri"/>
              </a:rPr>
              <a:pPr/>
              <a:t>19</a:t>
            </a:fld>
            <a:endParaRPr lang="en-US">
              <a:solidFill>
                <a:prstClr val="black"/>
              </a:solidFill>
              <a:latin typeface="Calibri"/>
            </a:endParaRPr>
          </a:p>
        </p:txBody>
      </p:sp>
    </p:spTree>
    <p:extLst>
      <p:ext uri="{BB962C8B-B14F-4D97-AF65-F5344CB8AC3E}">
        <p14:creationId xmlns:p14="http://schemas.microsoft.com/office/powerpoint/2010/main" val="717269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4A492FF-D624-4B76-A598-471F402984F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31303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663202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780897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3275848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92316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32755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39270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06453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07928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938419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270272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6083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6910223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24050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759588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72981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797168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4414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70224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308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702876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298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45002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75374427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216731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632325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70425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25886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763164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9747989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5742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84515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93587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44505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2354992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622338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13429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83622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110804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018778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D03DBA-74A0-C84A-9176-02EBB605DDEB}"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09174294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80C300-450B-0D4C-A1B9-754067E93BC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19628076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C19C0-8C2E-9C48-A974-CD8D40663BD3}"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47968522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293A666A-CE72-E747-A576-B7C836FB1082}"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72234104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88648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7BDB3071-4FCC-1349-9235-DE8BF1304FF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98630322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8120704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9083494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1298394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11166331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BBB8C3-B2D9-8D46-81FC-758C15CDF6A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42858511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4206413F-4EFC-3D48-B02F-F2F0CEA7FB68}"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39524862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95727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5986452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2058816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151520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C1D9A2F6-C349-F64F-BCF8-D118044A61DD}"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58643955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66803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359587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0848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400052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92151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11958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9496AAC-EE08-475D-A863-099C8C471DB7}" type="datetimeFigureOut">
              <a:rPr lang="en-US" smtClean="0">
                <a:solidFill>
                  <a:prstClr val="black">
                    <a:tint val="75000"/>
                  </a:prstClr>
                </a:solidFill>
                <a:latin typeface="Calibri"/>
              </a:rPr>
              <a:pPr/>
              <a:t>12/31/23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66620F15-9D5E-47CE-9D6A-D4ED5FA9673A}"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185925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4178968600"/>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28052940"/>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865988570"/>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483997-DFBB-9641-A709-C15AE31B2CDE}"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60390456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4283616931"/>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73231267"/>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1965236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338773541"/>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003032173"/>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1472914528"/>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87533901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268988344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F72CBE-BB00-714D-BCD2-390AF97C7885}"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942776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a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F4F5497B-1A26-0444-941E-18074ACDDFC4}" type="slidenum">
              <a:rPr lang="en-US">
                <a:solidFill>
                  <a:srgbClr val="000000"/>
                </a:solidFill>
                <a:latin typeface="Times New Roman"/>
                <a:ea typeface="ＭＳ Ｐゴシック"/>
              </a:rPr>
              <a:pPr>
                <a:defRPr/>
              </a:pPr>
              <a:t>‹#›</a:t>
            </a:fld>
            <a:endParaRPr lang="en-US">
              <a:solidFill>
                <a:srgbClr val="000000"/>
              </a:solidFill>
              <a:latin typeface="Times New Roman"/>
              <a:ea typeface="ＭＳ Ｐゴシック"/>
            </a:endParaRPr>
          </a:p>
        </p:txBody>
      </p:sp>
    </p:spTree>
    <p:extLst>
      <p:ext uri="{BB962C8B-B14F-4D97-AF65-F5344CB8AC3E}">
        <p14:creationId xmlns:p14="http://schemas.microsoft.com/office/powerpoint/2010/main" val="25951021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1136655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496AAC-EE08-475D-A863-099C8C471DB7}" type="datetimeFigureOut">
              <a:rPr lang="en-US" smtClean="0">
                <a:solidFill>
                  <a:prstClr val="black">
                    <a:tint val="75000"/>
                  </a:prstClr>
                </a:solidFill>
                <a:latin typeface="Calibri"/>
              </a:rPr>
              <a:pPr defTabSz="914400"/>
              <a:t>12/31/23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6620F15-9D5E-47CE-9D6A-D4ED5FA9673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6932296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496AAC-EE08-475D-A863-099C8C471DB7}" type="datetimeFigureOut">
              <a:rPr lang="en-US" smtClean="0">
                <a:solidFill>
                  <a:prstClr val="black">
                    <a:tint val="75000"/>
                  </a:prstClr>
                </a:solidFill>
                <a:latin typeface="Calibri"/>
              </a:rPr>
              <a:pPr defTabSz="914400"/>
              <a:t>12/31/23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6620F15-9D5E-47CE-9D6A-D4ED5FA9673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78871113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496AAC-EE08-475D-A863-099C8C471DB7}" type="datetimeFigureOut">
              <a:rPr lang="en-US" smtClean="0">
                <a:solidFill>
                  <a:prstClr val="black">
                    <a:tint val="75000"/>
                  </a:prstClr>
                </a:solidFill>
                <a:latin typeface="Calibri"/>
              </a:rPr>
              <a:pPr defTabSz="914400"/>
              <a:t>12/31/23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6620F15-9D5E-47CE-9D6A-D4ED5FA9673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286036213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D6BD2B84-CB08-7747-A998-B6910C321352}" type="slidenum">
              <a:rPr lang="en-US">
                <a:solidFill>
                  <a:srgbClr val="000000"/>
                </a:solidFill>
                <a:latin typeface="Times New Roman" charset="0"/>
                <a:ea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endParaRPr>
          </a:p>
        </p:txBody>
      </p:sp>
    </p:spTree>
    <p:extLst>
      <p:ext uri="{BB962C8B-B14F-4D97-AF65-F5344CB8AC3E}">
        <p14:creationId xmlns:p14="http://schemas.microsoft.com/office/powerpoint/2010/main" val="2770656466"/>
      </p:ext>
    </p:extLst>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C9496AAC-EE08-475D-A863-099C8C471DB7}" type="datetimeFigureOut">
              <a:rPr lang="en-US" smtClean="0">
                <a:solidFill>
                  <a:prstClr val="black">
                    <a:tint val="75000"/>
                  </a:prstClr>
                </a:solidFill>
                <a:latin typeface="Calibri"/>
              </a:rPr>
              <a:pPr defTabSz="914400"/>
              <a:t>12/31/23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66620F15-9D5E-47CE-9D6A-D4ED5FA9673A}" type="slidenum">
              <a:rPr lang="en-US" smtClean="0">
                <a:solidFill>
                  <a:prstClr val="black">
                    <a:tint val="75000"/>
                  </a:prstClr>
                </a:solidFill>
                <a:latin typeface="Calibri"/>
              </a:rPr>
              <a:pPr defTabSz="914400"/>
              <a:t>‹#›</a:t>
            </a:fld>
            <a:endParaRPr lang="en-US">
              <a:solidFill>
                <a:prstClr val="black">
                  <a:tint val="75000"/>
                </a:prstClr>
              </a:solidFill>
              <a:latin typeface="Calibri"/>
            </a:endParaRPr>
          </a:p>
        </p:txBody>
      </p:sp>
    </p:spTree>
    <p:extLst>
      <p:ext uri="{BB962C8B-B14F-4D97-AF65-F5344CB8AC3E}">
        <p14:creationId xmlns:p14="http://schemas.microsoft.com/office/powerpoint/2010/main" val="127005955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154371753"/>
      </p:ext>
    </p:extLst>
  </p:cSld>
  <p:clrMap bg1="dk2" tx1="lt1" bg2="dk1" tx2="lt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microsoft.com/office/2007/relationships/hdphoto" Target="../media/hdphoto4.wdp"/></Relationships>
</file>

<file path=ppt/slides/_rels/slide37.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77.xml"/><Relationship Id="rId4" Type="http://schemas.openxmlformats.org/officeDocument/2006/relationships/image" Target="../media/image39.emf"/></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77.xml"/><Relationship Id="rId4" Type="http://schemas.openxmlformats.org/officeDocument/2006/relationships/image" Target="../media/image40.png"/></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6.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56.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7.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This is what a total eclipse looks like.  This is the total eclipse of October 27, 2004 via Fred Espenak of NASA, otherwise known as Mr. Eclipse.  Visit Fred's page he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599" y="57344"/>
            <a:ext cx="7924800" cy="614172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2576944" y="1974042"/>
            <a:ext cx="4174837" cy="2308324"/>
          </a:xfrm>
          <a:prstGeom prst="rect">
            <a:avLst/>
          </a:prstGeom>
          <a:noFill/>
        </p:spPr>
        <p:txBody>
          <a:bodyPr wrap="square" rtlCol="0">
            <a:spAutoFit/>
          </a:bodyPr>
          <a:lstStyle/>
          <a:p>
            <a:pPr algn="ctr" defTabSz="914400"/>
            <a:r>
              <a:rPr lang="ar-JO" sz="7200" b="1" dirty="0">
                <a:solidFill>
                  <a:prstClr val="white"/>
                </a:solidFill>
                <a:latin typeface="Arial" panose="020B0604020202020204" pitchFamily="34" charset="0"/>
                <a:cs typeface="Arial" panose="020B0604020202020204" pitchFamily="34" charset="0"/>
              </a:rPr>
              <a:t>الأقمار الدموية</a:t>
            </a:r>
            <a:endParaRPr lang="en-US" sz="7200" b="1" dirty="0">
              <a:solidFill>
                <a:prstClr val="whit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9B3A464-CE9E-C940-9005-2BB94B4F3768}"/>
              </a:ext>
            </a:extLst>
          </p:cNvPr>
          <p:cNvSpPr txBox="1"/>
          <p:nvPr/>
        </p:nvSpPr>
        <p:spPr>
          <a:xfrm>
            <a:off x="92362" y="4671343"/>
            <a:ext cx="8919116" cy="769441"/>
          </a:xfrm>
          <a:prstGeom prst="rect">
            <a:avLst/>
          </a:prstGeom>
          <a:noFill/>
        </p:spPr>
        <p:txBody>
          <a:bodyPr wrap="square" rtlCol="0">
            <a:spAutoFit/>
          </a:bodyPr>
          <a:lstStyle/>
          <a:p>
            <a:pPr algn="ctr" defTabSz="914400"/>
            <a:r>
              <a:rPr lang="ar-JO" sz="4400" b="1" dirty="0">
                <a:solidFill>
                  <a:prstClr val="white"/>
                </a:solidFill>
                <a:latin typeface="Arial" panose="020B0604020202020204" pitchFamily="34" charset="0"/>
                <a:cs typeface="Arial" panose="020B0604020202020204" pitchFamily="34" charset="0"/>
              </a:rPr>
              <a:t>متى 24: 29-31</a:t>
            </a:r>
            <a:endParaRPr lang="en-US" sz="4400" b="1" dirty="0">
              <a:solidFill>
                <a:prstClr val="white"/>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8B81372E-9B01-EFD2-4FD5-B8B9C43498F7}"/>
              </a:ext>
            </a:extLst>
          </p:cNvPr>
          <p:cNvSpPr>
            <a:spLocks noChangeArrowheads="1"/>
          </p:cNvSpPr>
          <p:nvPr/>
        </p:nvSpPr>
        <p:spPr bwMode="auto">
          <a:xfrm>
            <a:off x="0" y="5715001"/>
            <a:ext cx="9144000" cy="1143000"/>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د. راندال برايس</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kumimoji="0" lang="ar-JO"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خدمات عالم الكتاب المقدس الدولية</a:t>
            </a:r>
            <a:endPar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تم تحميلها من قبل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 </a:t>
            </a:r>
            <a:r>
              <a:rPr lang="ar-JO" sz="20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BibleStudyDownloads.org</a:t>
            </a:r>
          </a:p>
        </p:txBody>
      </p:sp>
      <p:sp>
        <p:nvSpPr>
          <p:cNvPr id="7" name="TextBox 6">
            <a:extLst>
              <a:ext uri="{FF2B5EF4-FFF2-40B4-BE49-F238E27FC236}">
                <a16:creationId xmlns:a16="http://schemas.microsoft.com/office/drawing/2014/main" id="{B2D4A79A-940C-A80C-53BC-9FC0A0FE776D}"/>
              </a:ext>
            </a:extLst>
          </p:cNvPr>
          <p:cNvSpPr txBox="1"/>
          <p:nvPr/>
        </p:nvSpPr>
        <p:spPr>
          <a:xfrm>
            <a:off x="457199" y="576889"/>
            <a:ext cx="8077200" cy="1122936"/>
          </a:xfrm>
          <a:prstGeom prst="rect">
            <a:avLst/>
          </a:prstGeom>
          <a:noFill/>
        </p:spPr>
        <p:txBody>
          <a:bodyPr wrap="square" rtlCol="0">
            <a:spAutoFit/>
          </a:bodyPr>
          <a:lstStyle/>
          <a:p>
            <a:pPr algn="ctr">
              <a:lnSpc>
                <a:spcPct val="110000"/>
              </a:lnSpc>
            </a:pPr>
            <a:r>
              <a:rPr lang="ar-JO" sz="6600" b="1" dirty="0">
                <a:solidFill>
                  <a:srgbClr val="FFEDB4"/>
                </a:solidFill>
                <a:effectLst>
                  <a:glow rad="101600">
                    <a:srgbClr val="000000">
                      <a:alpha val="75000"/>
                    </a:srgbClr>
                  </a:glow>
                </a:effectLst>
                <a:latin typeface="Arial" panose="020B0604020202020204" pitchFamily="34" charset="0"/>
                <a:ea typeface="ＭＳ Ｐゴシック"/>
              </a:rPr>
              <a:t>خطاب جبل الزيتون</a:t>
            </a:r>
            <a:endParaRPr lang="en-US" sz="6600" b="1" dirty="0">
              <a:solidFill>
                <a:srgbClr val="FFEDB4"/>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76699046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reen Shot 2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18600" cy="4216400"/>
          </a:xfrm>
          <a:prstGeom prst="rect">
            <a:avLst/>
          </a:prstGeom>
        </p:spPr>
      </p:pic>
      <p:pic>
        <p:nvPicPr>
          <p:cNvPr id="3" name="Picture 2" descr="Screen Shot 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51300"/>
            <a:ext cx="9144000" cy="2806700"/>
          </a:xfrm>
          <a:prstGeom prst="rect">
            <a:avLst/>
          </a:prstGeom>
        </p:spPr>
      </p:pic>
      <p:pic>
        <p:nvPicPr>
          <p:cNvPr id="7" name="Picture 6" descr="Screen Shot 2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10000"/>
            <a:ext cx="9093200" cy="406400"/>
          </a:xfrm>
          <a:prstGeom prst="rect">
            <a:avLst/>
          </a:prstGeom>
        </p:spPr>
      </p:pic>
      <p:sp>
        <p:nvSpPr>
          <p:cNvPr id="2" name="Rectangle 1"/>
          <p:cNvSpPr/>
          <p:nvPr/>
        </p:nvSpPr>
        <p:spPr>
          <a:xfrm>
            <a:off x="25400" y="165100"/>
            <a:ext cx="9093200" cy="707886"/>
          </a:xfrm>
          <a:prstGeom prst="rect">
            <a:avLst/>
          </a:prstGeom>
        </p:spPr>
        <p:txBody>
          <a:bodyPr wrap="square">
            <a:spAutoFit/>
          </a:bodyPr>
          <a:lstStyle/>
          <a:p>
            <a:pPr algn="ctr"/>
            <a:r>
              <a:rPr lang="ar-JO" sz="4000" b="1" dirty="0">
                <a:solidFill>
                  <a:srgbClr val="FFE78F"/>
                </a:solidFill>
                <a:effectLst>
                  <a:glow rad="101600">
                    <a:prstClr val="black">
                      <a:alpha val="75000"/>
                    </a:prstClr>
                  </a:glow>
                </a:effectLst>
                <a:latin typeface="Arial" panose="020B0604020202020204" pitchFamily="34" charset="0"/>
                <a:cs typeface="Arial" panose="020B0604020202020204" pitchFamily="34" charset="0"/>
              </a:rPr>
              <a:t>جون هاجي</a:t>
            </a:r>
            <a:endParaRPr lang="en-US" dirty="0">
              <a:latin typeface="Arial" panose="020B0604020202020204" pitchFamily="34" charset="0"/>
              <a:cs typeface="Arial" panose="020B0604020202020204" pitchFamily="34" charset="0"/>
            </a:endParaRPr>
          </a:p>
        </p:txBody>
      </p:sp>
      <p:sp>
        <p:nvSpPr>
          <p:cNvPr id="8" name="Rectangle 7"/>
          <p:cNvSpPr/>
          <p:nvPr/>
        </p:nvSpPr>
        <p:spPr>
          <a:xfrm>
            <a:off x="25400" y="1069320"/>
            <a:ext cx="9093200" cy="1865126"/>
          </a:xfrm>
          <a:prstGeom prst="rect">
            <a:avLst/>
          </a:prstGeom>
        </p:spPr>
        <p:txBody>
          <a:bodyPr wrap="square">
            <a:spAutoFit/>
          </a:bodyPr>
          <a:lstStyle/>
          <a:p>
            <a:pPr algn="ctr" defTabSz="914400">
              <a:lnSpc>
                <a:spcPct val="90000"/>
              </a:lnSpc>
            </a:pPr>
            <a:r>
              <a:rPr lang="ar-JO"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هذا ما نعرفه: الأمور على وشك أن تتغير إلى الأبد…  هذه الأحداث ليست محض صدفة بل هذه هي يد الله التي تدبّر العلامات في السماوات. تشير الأقمار الدموية الأربعة الأخيرة إلى أن شيئًا كبيرًا قادمًا... شيئًا سيغير العالم إلى الأبد.</a:t>
            </a:r>
            <a:endParaRPr lang="en-US"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7722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reen Shot 2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18600" cy="4216400"/>
          </a:xfrm>
          <a:prstGeom prst="rect">
            <a:avLst/>
          </a:prstGeom>
        </p:spPr>
      </p:pic>
      <p:pic>
        <p:nvPicPr>
          <p:cNvPr id="3" name="Picture 2" descr="Screen Shot 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51300"/>
            <a:ext cx="9144000" cy="2806700"/>
          </a:xfrm>
          <a:prstGeom prst="rect">
            <a:avLst/>
          </a:prstGeom>
        </p:spPr>
      </p:pic>
      <p:pic>
        <p:nvPicPr>
          <p:cNvPr id="7" name="Picture 6" descr="Screen Shot 2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10000"/>
            <a:ext cx="9093200" cy="406400"/>
          </a:xfrm>
          <a:prstGeom prst="rect">
            <a:avLst/>
          </a:prstGeom>
        </p:spPr>
      </p:pic>
      <p:sp>
        <p:nvSpPr>
          <p:cNvPr id="2" name="Rectangle 1"/>
          <p:cNvSpPr/>
          <p:nvPr/>
        </p:nvSpPr>
        <p:spPr>
          <a:xfrm>
            <a:off x="0" y="353943"/>
            <a:ext cx="9144000" cy="707886"/>
          </a:xfrm>
          <a:prstGeom prst="rect">
            <a:avLst/>
          </a:prstGeom>
        </p:spPr>
        <p:txBody>
          <a:bodyPr wrap="square">
            <a:spAutoFit/>
          </a:bodyPr>
          <a:lstStyle/>
          <a:p>
            <a:pPr algn="ctr"/>
            <a:r>
              <a:rPr lang="ar-JO" sz="4000" b="1" dirty="0">
                <a:solidFill>
                  <a:srgbClr val="FFE78F"/>
                </a:solidFill>
                <a:effectLst>
                  <a:glow rad="101600">
                    <a:prstClr val="black">
                      <a:alpha val="75000"/>
                    </a:prstClr>
                  </a:glow>
                </a:effectLst>
                <a:latin typeface="Arial" panose="020B0604020202020204" pitchFamily="34" charset="0"/>
                <a:cs typeface="Arial" panose="020B0604020202020204" pitchFamily="34" charset="0"/>
              </a:rPr>
              <a:t>جون هاجي</a:t>
            </a:r>
            <a:endParaRPr lang="en-US" dirty="0">
              <a:solidFill>
                <a:prstClr val="white"/>
              </a:solidFill>
              <a:latin typeface="Arial" panose="020B0604020202020204" pitchFamily="34" charset="0"/>
              <a:cs typeface="Arial" panose="020B0604020202020204" pitchFamily="34" charset="0"/>
            </a:endParaRPr>
          </a:p>
        </p:txBody>
      </p:sp>
      <p:sp>
        <p:nvSpPr>
          <p:cNvPr id="9" name="Rectangle 8"/>
          <p:cNvSpPr/>
          <p:nvPr/>
        </p:nvSpPr>
        <p:spPr>
          <a:xfrm>
            <a:off x="876300" y="1300956"/>
            <a:ext cx="7772400" cy="2308324"/>
          </a:xfrm>
          <a:prstGeom prst="rect">
            <a:avLst/>
          </a:prstGeom>
        </p:spPr>
        <p:txBody>
          <a:bodyPr wrap="square">
            <a:spAutoFit/>
          </a:bodyPr>
          <a:lstStyle/>
          <a:p>
            <a:pPr algn="ctr" defTabSz="914400">
              <a:lnSpc>
                <a:spcPct val="90000"/>
              </a:lnSpc>
            </a:pPr>
            <a:r>
              <a:rPr lang="ar-JO"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هل ستكون أمريكا في حالة حرب؟ هل سينهار جبل الديون الأميركية فيدمر الدولار؟ هل سيهاجم الإرهابيون العالميون أمتنا مرة أخرى بقوة تجعل أحداث 11 أيلول باهتة بالمقارنة؟ وقعت الهجمات على البرجين في 11 أيلول 2001.</a:t>
            </a:r>
            <a:endParaRPr lang="en-US"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5338178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reen Shot 2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18600" cy="4216400"/>
          </a:xfrm>
          <a:prstGeom prst="rect">
            <a:avLst/>
          </a:prstGeom>
        </p:spPr>
      </p:pic>
      <p:pic>
        <p:nvPicPr>
          <p:cNvPr id="3" name="Picture 2" descr="Screen Shot 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51300"/>
            <a:ext cx="9144000" cy="2806700"/>
          </a:xfrm>
          <a:prstGeom prst="rect">
            <a:avLst/>
          </a:prstGeom>
        </p:spPr>
      </p:pic>
      <p:pic>
        <p:nvPicPr>
          <p:cNvPr id="7" name="Picture 6" descr="Screen Shot 2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10000"/>
            <a:ext cx="9093200" cy="406400"/>
          </a:xfrm>
          <a:prstGeom prst="rect">
            <a:avLst/>
          </a:prstGeom>
        </p:spPr>
      </p:pic>
      <p:sp>
        <p:nvSpPr>
          <p:cNvPr id="2" name="Rectangle 1"/>
          <p:cNvSpPr/>
          <p:nvPr/>
        </p:nvSpPr>
        <p:spPr>
          <a:xfrm>
            <a:off x="25400" y="353943"/>
            <a:ext cx="9067800" cy="707886"/>
          </a:xfrm>
          <a:prstGeom prst="rect">
            <a:avLst/>
          </a:prstGeom>
        </p:spPr>
        <p:txBody>
          <a:bodyPr wrap="square">
            <a:spAutoFit/>
          </a:bodyPr>
          <a:lstStyle/>
          <a:p>
            <a:pPr algn="ctr"/>
            <a:r>
              <a:rPr lang="ar-JO" sz="4000" b="1" dirty="0">
                <a:solidFill>
                  <a:srgbClr val="FFE78F"/>
                </a:solidFill>
                <a:effectLst>
                  <a:glow rad="101600">
                    <a:prstClr val="black">
                      <a:alpha val="75000"/>
                    </a:prstClr>
                  </a:glow>
                </a:effectLst>
                <a:latin typeface="Arial" panose="020B0604020202020204" pitchFamily="34" charset="0"/>
                <a:cs typeface="Arial" panose="020B0604020202020204" pitchFamily="34" charset="0"/>
              </a:rPr>
              <a:t>جون هاجي</a:t>
            </a:r>
            <a:endParaRPr lang="en-US" dirty="0">
              <a:solidFill>
                <a:prstClr val="white"/>
              </a:solidFill>
              <a:latin typeface="Arial" panose="020B0604020202020204" pitchFamily="34" charset="0"/>
              <a:cs typeface="Arial" panose="020B0604020202020204" pitchFamily="34" charset="0"/>
            </a:endParaRPr>
          </a:p>
        </p:txBody>
      </p:sp>
      <p:sp>
        <p:nvSpPr>
          <p:cNvPr id="8" name="Rectangle 7"/>
          <p:cNvSpPr/>
          <p:nvPr/>
        </p:nvSpPr>
        <p:spPr>
          <a:xfrm>
            <a:off x="838200" y="1291570"/>
            <a:ext cx="7467600" cy="2308324"/>
          </a:xfrm>
          <a:prstGeom prst="rect">
            <a:avLst/>
          </a:prstGeom>
        </p:spPr>
        <p:txBody>
          <a:bodyPr wrap="square">
            <a:spAutoFit/>
          </a:bodyPr>
          <a:lstStyle/>
          <a:p>
            <a:pPr algn="ctr" defTabSz="914400">
              <a:lnSpc>
                <a:spcPct val="90000"/>
              </a:lnSpc>
            </a:pPr>
            <a:r>
              <a:rPr lang="ar-JO"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لقد حدث انهيار وول ستريت في 29 أيلول 2008 وسوف تنتهي المرحلة التالية في أيلول 2015، والتي ستشمل السنة السبتية. هل ستحدث الأزمة كما في السابق؟ ما هو الحدث المرعب الذي سيكون؟ وهذا ما نعرفه: الأمور على وشك أن تتغير إلى الأبد!</a:t>
            </a:r>
            <a:endParaRPr lang="en-US"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39574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5.png"/>
          <p:cNvPicPr>
            <a:picLocks noChangeAspect="1"/>
          </p:cNvPicPr>
          <p:nvPr/>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529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bloodmoonendtim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3" name="Rectangle 2"/>
          <p:cNvSpPr/>
          <p:nvPr/>
        </p:nvSpPr>
        <p:spPr>
          <a:xfrm>
            <a:off x="431800" y="358151"/>
            <a:ext cx="8470900" cy="5078313"/>
          </a:xfrm>
          <a:prstGeom prst="rect">
            <a:avLst/>
          </a:prstGeom>
        </p:spPr>
        <p:txBody>
          <a:bodyPr wrap="square">
            <a:spAutoFit/>
          </a:bodyPr>
          <a:lstStyle/>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يبدأ اليوم الأخير من السنة السبتية في إيلول 29 في التقويم العبري عند غروب شمس يوم السبت ويبدأ روش هاشاناه الذي يُطلق عليه أيضًا عيد الأبواق يوم الأحد عند غروب الشمس.</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من بين أولئك الذين كانوا يدرسون ويعلمون في الدورة السبتية ذات السنوات السبع، تباينت التوقعات بشكل كبير حيث يمكن تفسير الكلمة العبرية السبتية على أنها إطلاق أو انهيار، مما أدى إلى تنبؤات بانهيار سوق الأوراق المالية وهلاك اقتصادي، وحروب، وكوارث طبيعية، والفترة الزمنية التي أشار إليها يسوع بمبتدأ الأوجاع.</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جوناثان كان الذي رفع السنة السبتية من غموض العهد القديم (موجودة في لا 25: 1-7 وتث 15: 1-3) في كتابه الأكثر مبيعًا في نيويورك تايمز سر السنة السبتية، قال عن الدينونة في إن شكل الهزة الكبرى قادم إلى أميركا والعالم. شهدت السنتان السبتيتان الأخيرتان 2000-2001 و2007-2008 انهيارات قياسية في سوق الأوراق المالية على غرار الإنهيارات التي حدثت في السنوات السبتية في 1973 و1980 و1987.</a:t>
            </a:r>
            <a:endParaRPr lang="en-US" sz="24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0285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1" y="90273"/>
            <a:ext cx="9144000" cy="646331"/>
          </a:xfrm>
          <a:prstGeom prst="rect">
            <a:avLst/>
          </a:prstGeom>
        </p:spPr>
        <p:txBody>
          <a:bodyPr wrap="square">
            <a:spAutoFit/>
          </a:bodyPr>
          <a:lstStyle/>
          <a:p>
            <a:pPr lvl="0" algn="ctr" defTabSz="914400"/>
            <a:r>
              <a:rPr lang="ar-JO" sz="3600" b="1" dirty="0">
                <a:solidFill>
                  <a:srgbClr val="FFE78F"/>
                </a:solidFill>
                <a:effectLst>
                  <a:glow rad="101600">
                    <a:schemeClr val="bg1">
                      <a:alpha val="75000"/>
                    </a:schemeClr>
                  </a:glow>
                </a:effectLst>
                <a:latin typeface="Arial" panose="020B0604020202020204" pitchFamily="34" charset="0"/>
                <a:cs typeface="Arial" panose="020B0604020202020204" pitchFamily="34" charset="0"/>
              </a:rPr>
              <a:t>القس مارك بيلتز</a:t>
            </a:r>
            <a:endParaRPr lang="en-US" sz="3600" b="1" dirty="0">
              <a:solidFill>
                <a:srgbClr val="FFE78F"/>
              </a:solidFill>
              <a:effectLst>
                <a:glow rad="101600">
                  <a:schemeClr val="bg1">
                    <a:alpha val="75000"/>
                  </a:schemeClr>
                </a:glow>
              </a:effectLst>
              <a:latin typeface="Arial" panose="020B0604020202020204" pitchFamily="34" charset="0"/>
              <a:cs typeface="Arial" panose="020B0604020202020204" pitchFamily="34" charset="0"/>
            </a:endParaRPr>
          </a:p>
        </p:txBody>
      </p:sp>
      <p:pic>
        <p:nvPicPr>
          <p:cNvPr id="3" name="Picture 2" descr="Mark Biltz.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2355273"/>
            <a:ext cx="9083241" cy="4502727"/>
          </a:xfrm>
          <a:prstGeom prst="rect">
            <a:avLst/>
          </a:prstGeom>
        </p:spPr>
      </p:pic>
      <p:sp>
        <p:nvSpPr>
          <p:cNvPr id="5" name="Rectangle 4"/>
          <p:cNvSpPr/>
          <p:nvPr/>
        </p:nvSpPr>
        <p:spPr>
          <a:xfrm>
            <a:off x="419101" y="738913"/>
            <a:ext cx="8420099" cy="1421928"/>
          </a:xfrm>
          <a:prstGeom prst="rect">
            <a:avLst/>
          </a:prstGeom>
        </p:spPr>
        <p:txBody>
          <a:bodyPr wrap="square">
            <a:spAutoFit/>
          </a:bodyPr>
          <a:lstStyle/>
          <a:p>
            <a:pPr algn="ctr" defTabSz="914400">
              <a:lnSpc>
                <a:spcPct val="90000"/>
              </a:lnSpc>
            </a:pPr>
            <a:r>
              <a:rPr lang="ar-JO" sz="3200" b="1"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هناك شيء رائع في الأفق فالله على وشك أن يتحرك بقوة في العالم…  عندما يكون الله على وشك أن يفعل شيئًا كبيرًا فإنه يرسل لنا إشارات عبر الشمس والقمر في أيام أعياده. هذا ضخم</a:t>
            </a:r>
            <a:endParaRPr lang="en-US" sz="3200" b="1" dirty="0">
              <a:solidFill>
                <a:prstClr val="white"/>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3817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This is what a total eclipse looks like.  This is the total eclipse of October 27, 2004 via Fred Espenak of NASA, otherwise known as Mr. Eclipse.  Visit Fred's page her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9144000" cy="7086600"/>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3086100" y="2606040"/>
            <a:ext cx="2971800" cy="1938992"/>
          </a:xfrm>
          <a:prstGeom prst="rect">
            <a:avLst/>
          </a:prstGeom>
          <a:noFill/>
        </p:spPr>
        <p:txBody>
          <a:bodyPr wrap="square" rtlCol="0">
            <a:spAutoFit/>
          </a:bodyPr>
          <a:lstStyle/>
          <a:p>
            <a:pPr algn="ctr" defTabSz="914400"/>
            <a:r>
              <a:rPr lang="ar-JO" sz="4000" b="1" dirty="0">
                <a:solidFill>
                  <a:prstClr val="white"/>
                </a:solidFill>
                <a:latin typeface="Arial" panose="020B0604020202020204" pitchFamily="34" charset="0"/>
                <a:cs typeface="Arial" panose="020B0604020202020204" pitchFamily="34" charset="0"/>
              </a:rPr>
              <a:t>ما هو        القمر     الدموي؟</a:t>
            </a:r>
            <a:endParaRPr lang="en-US" sz="40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8675607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20" name="Picture 4" descr="http://3.bp.blogspot.com/-CvGWuyLS7Fk/UX6IelT2BJI/AAAAAAAAHag/ap34kCzKZMg/s1600/lunarEclipse.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12058" y="0"/>
            <a:ext cx="9448800" cy="6985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45507049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http://media-cache-ak0.pinimg.com/736x/28/fc/45/28fc45309474de4feb15d108d8dd619b.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Rectangle 1">
            <a:extLst>
              <a:ext uri="{FF2B5EF4-FFF2-40B4-BE49-F238E27FC236}">
                <a16:creationId xmlns:a16="http://schemas.microsoft.com/office/drawing/2014/main" id="{6F8A5525-C8AD-04D2-ACA2-672FCF6F07E0}"/>
              </a:ext>
            </a:extLst>
          </p:cNvPr>
          <p:cNvSpPr/>
          <p:nvPr/>
        </p:nvSpPr>
        <p:spPr>
          <a:xfrm>
            <a:off x="2560320" y="1"/>
            <a:ext cx="6583680" cy="984738"/>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sz="2800" b="1" dirty="0">
                <a:solidFill>
                  <a:srgbClr val="FFDA7E"/>
                </a:solidFill>
                <a:latin typeface="Arial" panose="020B0604020202020204" pitchFamily="34" charset="0"/>
                <a:cs typeface="Arial" panose="020B0604020202020204" pitchFamily="34" charset="0"/>
              </a:rPr>
              <a:t>ناسا: مشهد ثلاثي للقمر الدموي</a:t>
            </a:r>
          </a:p>
          <a:p>
            <a:pPr algn="ctr"/>
            <a:r>
              <a:rPr lang="ar-JO" sz="2800" b="1" dirty="0">
                <a:solidFill>
                  <a:srgbClr val="FFDA7E"/>
                </a:solidFill>
                <a:latin typeface="Arial" panose="020B0604020202020204" pitchFamily="34" charset="0"/>
                <a:cs typeface="Arial" panose="020B0604020202020204" pitchFamily="34" charset="0"/>
              </a:rPr>
              <a:t>خلال خسوف القمر الكلي في 16 تموز، 2000</a:t>
            </a:r>
            <a:endParaRPr lang="en-US" sz="2800" b="1" dirty="0">
              <a:solidFill>
                <a:srgbClr val="FFDA7E"/>
              </a:solidFill>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0172337F-274A-00C0-CC45-75D52E326DF7}"/>
              </a:ext>
            </a:extLst>
          </p:cNvPr>
          <p:cNvSpPr/>
          <p:nvPr/>
        </p:nvSpPr>
        <p:spPr>
          <a:xfrm>
            <a:off x="98474" y="5570805"/>
            <a:ext cx="9045526" cy="1287193"/>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latin typeface="Arial" panose="020B0604020202020204" pitchFamily="34" charset="0"/>
                <a:cs typeface="Arial" panose="020B0604020202020204" pitchFamily="34" charset="0"/>
              </a:rPr>
              <a:t>خلال الخسوف الكلي للقمر تلقي الأرض ظلا مثاليا على القمر.  لكن الغلاف الجوي للأرض يمكنه أن يكسر ضوء الشمس مما يسمح له بالوصول إلى القمر المنخسف ويجعله يبدو باللون الرمادي والأصفر والبرتقالي والأحمر.  تعتمد كمية ولون الضوء المنكسر على كمية ونوع الغبار أو السحب الموجودة في الغلاف الجوي وقت الكسوف</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94831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descr="http://www.biblicalintegrity.org/wp-content/uploads/2013/08/Blood-moons.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874643"/>
            <a:ext cx="8763000" cy="4242302"/>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345635" y="5410200"/>
            <a:ext cx="4131365" cy="707886"/>
          </a:xfrm>
          <a:prstGeom prst="rect">
            <a:avLst/>
          </a:prstGeom>
          <a:noFill/>
        </p:spPr>
        <p:txBody>
          <a:bodyPr wrap="square" rtlCol="0">
            <a:spAutoFit/>
          </a:bodyPr>
          <a:lstStyle/>
          <a:p>
            <a:pPr algn="ctr" defTabSz="914400"/>
            <a:r>
              <a:rPr lang="ar-JO" sz="4000" b="1" dirty="0">
                <a:solidFill>
                  <a:prstClr val="white"/>
                </a:solidFill>
                <a:latin typeface="Times New Roman" panose="02020603050405020304" pitchFamily="18" charset="0"/>
                <a:cs typeface="Times New Roman" panose="02020603050405020304" pitchFamily="18" charset="0"/>
              </a:rPr>
              <a:t>رباعية القمر</a:t>
            </a:r>
            <a:endParaRPr lang="en-US" sz="4000" b="1" dirty="0">
              <a:solidFill>
                <a:prstClr val="white"/>
              </a:solidFill>
              <a:latin typeface="Times New Roman" panose="020206030504050203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5F768253-5CD9-4ACC-6196-CA75AFFF3AE6}"/>
              </a:ext>
            </a:extLst>
          </p:cNvPr>
          <p:cNvSpPr/>
          <p:nvPr/>
        </p:nvSpPr>
        <p:spPr>
          <a:xfrm>
            <a:off x="0" y="874643"/>
            <a:ext cx="9144000" cy="1319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sz="7200" b="1" dirty="0">
                <a:solidFill>
                  <a:schemeClr val="accent6">
                    <a:lumMod val="75000"/>
                  </a:schemeClr>
                </a:solidFill>
                <a:latin typeface="Arial" panose="020B0604020202020204" pitchFamily="34" charset="0"/>
                <a:cs typeface="Arial" panose="020B0604020202020204" pitchFamily="34" charset="0"/>
              </a:rPr>
              <a:t>الأقمار الدموية الأربعة القادمة</a:t>
            </a:r>
            <a:endParaRPr lang="en-US" sz="7200" b="1" dirty="0">
              <a:solidFill>
                <a:schemeClr val="accent6">
                  <a:lumMod val="75000"/>
                </a:schemeClr>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CEE31C95-4FE7-C169-0449-5E1705C4A97C}"/>
              </a:ext>
            </a:extLst>
          </p:cNvPr>
          <p:cNvSpPr/>
          <p:nvPr/>
        </p:nvSpPr>
        <p:spPr>
          <a:xfrm>
            <a:off x="1026941" y="4065564"/>
            <a:ext cx="1195753" cy="59787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latin typeface="Arial" panose="020B0604020202020204" pitchFamily="34" charset="0"/>
                <a:cs typeface="Arial" panose="020B0604020202020204" pitchFamily="34" charset="0"/>
              </a:rPr>
              <a:t>الفصح</a:t>
            </a:r>
          </a:p>
          <a:p>
            <a:pPr algn="ctr"/>
            <a:r>
              <a:rPr lang="ar-JO" b="1" dirty="0">
                <a:latin typeface="Arial" panose="020B0604020202020204" pitchFamily="34" charset="0"/>
                <a:cs typeface="Arial" panose="020B0604020202020204" pitchFamily="34" charset="0"/>
              </a:rPr>
              <a:t>14/15/4</a:t>
            </a:r>
            <a:endParaRPr lang="en-US" b="1"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0E09A11E-5951-AADB-77F0-0D6FD998E378}"/>
              </a:ext>
            </a:extLst>
          </p:cNvPr>
          <p:cNvSpPr/>
          <p:nvPr/>
        </p:nvSpPr>
        <p:spPr>
          <a:xfrm>
            <a:off x="2504049" y="4065564"/>
            <a:ext cx="1195754" cy="59787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t>سكوت</a:t>
            </a:r>
          </a:p>
          <a:p>
            <a:pPr algn="ctr"/>
            <a:r>
              <a:rPr lang="ar-JO" b="1" dirty="0"/>
              <a:t>10/08/14</a:t>
            </a:r>
            <a:endParaRPr lang="en-US" b="1" dirty="0"/>
          </a:p>
        </p:txBody>
      </p:sp>
      <p:sp>
        <p:nvSpPr>
          <p:cNvPr id="6" name="Rectangle 5">
            <a:extLst>
              <a:ext uri="{FF2B5EF4-FFF2-40B4-BE49-F238E27FC236}">
                <a16:creationId xmlns:a16="http://schemas.microsoft.com/office/drawing/2014/main" id="{33DFDCF4-FBD7-CF7C-02F6-E335CF82B0D3}"/>
              </a:ext>
            </a:extLst>
          </p:cNvPr>
          <p:cNvSpPr/>
          <p:nvPr/>
        </p:nvSpPr>
        <p:spPr>
          <a:xfrm>
            <a:off x="3699803" y="3967090"/>
            <a:ext cx="1744396" cy="989608"/>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t>آذار 29/ نيسان 1</a:t>
            </a:r>
          </a:p>
          <a:p>
            <a:pPr algn="ctr"/>
            <a:r>
              <a:rPr lang="ar-JO" b="1" dirty="0"/>
              <a:t>3/20/15</a:t>
            </a:r>
            <a:endParaRPr lang="en-US" b="1" dirty="0"/>
          </a:p>
        </p:txBody>
      </p:sp>
      <p:sp>
        <p:nvSpPr>
          <p:cNvPr id="7" name="Rectangle 6">
            <a:extLst>
              <a:ext uri="{FF2B5EF4-FFF2-40B4-BE49-F238E27FC236}">
                <a16:creationId xmlns:a16="http://schemas.microsoft.com/office/drawing/2014/main" id="{6488C2C9-5E07-F982-961B-3BC82C1E8526}"/>
              </a:ext>
            </a:extLst>
          </p:cNvPr>
          <p:cNvSpPr/>
          <p:nvPr/>
        </p:nvSpPr>
        <p:spPr>
          <a:xfrm>
            <a:off x="5331655" y="3967091"/>
            <a:ext cx="1336431" cy="69635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t>الفصح</a:t>
            </a:r>
          </a:p>
          <a:p>
            <a:pPr algn="ctr"/>
            <a:r>
              <a:rPr lang="ar-JO" b="1" dirty="0"/>
              <a:t>4/04/15</a:t>
            </a:r>
            <a:endParaRPr lang="en-US" b="1" dirty="0"/>
          </a:p>
        </p:txBody>
      </p:sp>
      <p:sp>
        <p:nvSpPr>
          <p:cNvPr id="8" name="Rectangle 7">
            <a:extLst>
              <a:ext uri="{FF2B5EF4-FFF2-40B4-BE49-F238E27FC236}">
                <a16:creationId xmlns:a16="http://schemas.microsoft.com/office/drawing/2014/main" id="{6102695E-3157-0EE6-48F5-82DB27BE387B}"/>
              </a:ext>
            </a:extLst>
          </p:cNvPr>
          <p:cNvSpPr/>
          <p:nvPr/>
        </p:nvSpPr>
        <p:spPr>
          <a:xfrm>
            <a:off x="6921308" y="4065564"/>
            <a:ext cx="998803" cy="696352"/>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ar-JO" b="1" dirty="0"/>
              <a:t>سكوت</a:t>
            </a:r>
          </a:p>
          <a:p>
            <a:pPr algn="ctr"/>
            <a:r>
              <a:rPr lang="ar-JO" b="1" dirty="0"/>
              <a:t>9/28/15</a:t>
            </a:r>
            <a:endParaRPr lang="en-US" b="1" dirty="0"/>
          </a:p>
        </p:txBody>
      </p:sp>
    </p:spTree>
    <p:extLst>
      <p:ext uri="{BB962C8B-B14F-4D97-AF65-F5344CB8AC3E}">
        <p14:creationId xmlns:p14="http://schemas.microsoft.com/office/powerpoint/2010/main" val="32968573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1254" name="Picture 6" descr="ojerus2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5057"/>
            <a:ext cx="9144000"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5109089" y="1447800"/>
            <a:ext cx="2707794" cy="1263872"/>
          </a:xfrm>
          <a:prstGeom prst="rect">
            <a:avLst/>
          </a:prstGeom>
          <a:noFill/>
        </p:spPr>
        <p:txBody>
          <a:bodyPr wrap="none" rtlCol="0">
            <a:spAutoFit/>
          </a:bodyPr>
          <a:lstStyle/>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تعليم يسوع</a:t>
            </a:r>
          </a:p>
          <a:p>
            <a:pPr algn="ctr" defTabSz="914400" fontAlgn="base">
              <a:lnSpc>
                <a:spcPct val="110000"/>
              </a:lnSpc>
              <a:spcBef>
                <a:spcPct val="0"/>
              </a:spcBef>
              <a:spcAft>
                <a:spcPct val="0"/>
              </a:spcAft>
            </a:pPr>
            <a:r>
              <a:rPr lang="ar-JO"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rPr>
              <a:t>عن الأيام الأخيرة</a:t>
            </a:r>
            <a:endParaRPr lang="en-US" sz="3600" dirty="0">
              <a:solidFill>
                <a:srgbClr val="FFFFFF"/>
              </a:solidFill>
              <a:effectLst>
                <a:glow rad="101600">
                  <a:srgbClr val="000000">
                    <a:alpha val="75000"/>
                  </a:srgbClr>
                </a:glow>
              </a:effectLst>
              <a:latin typeface="Arial" panose="020B0604020202020204" pitchFamily="34" charset="0"/>
              <a:ea typeface="ＭＳ Ｐゴシック" charset="0"/>
              <a:cs typeface="Arial" panose="020B0604020202020204" pitchFamily="34" charset="0"/>
            </a:endParaRPr>
          </a:p>
        </p:txBody>
      </p:sp>
      <p:sp>
        <p:nvSpPr>
          <p:cNvPr id="3" name="TextBox 2"/>
          <p:cNvSpPr txBox="1"/>
          <p:nvPr/>
        </p:nvSpPr>
        <p:spPr>
          <a:xfrm>
            <a:off x="5793092" y="2840560"/>
            <a:ext cx="1402949" cy="535531"/>
          </a:xfrm>
          <a:prstGeom prst="rect">
            <a:avLst/>
          </a:prstGeom>
          <a:noFill/>
        </p:spPr>
        <p:txBody>
          <a:bodyPr wrap="none" rtlCol="0">
            <a:spAutoFit/>
          </a:bodyPr>
          <a:lstStyle/>
          <a:p>
            <a:pPr algn="ctr">
              <a:lnSpc>
                <a:spcPct val="90000"/>
              </a:lnSpc>
            </a:pPr>
            <a:r>
              <a:rPr lang="ar-JO"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الدرس 3</a:t>
            </a:r>
            <a:endParaRPr lang="en-US" sz="3200" b="1" dirty="0">
              <a:solidFill>
                <a:srgbClr val="FFEDB2"/>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TextBox 3">
            <a:extLst>
              <a:ext uri="{FF2B5EF4-FFF2-40B4-BE49-F238E27FC236}">
                <a16:creationId xmlns:a16="http://schemas.microsoft.com/office/drawing/2014/main" id="{5B6544B6-918D-6B3F-7F48-5559A917D69A}"/>
              </a:ext>
            </a:extLst>
          </p:cNvPr>
          <p:cNvSpPr txBox="1"/>
          <p:nvPr/>
        </p:nvSpPr>
        <p:spPr>
          <a:xfrm>
            <a:off x="609600" y="32657"/>
            <a:ext cx="8077200" cy="1122936"/>
          </a:xfrm>
          <a:prstGeom prst="rect">
            <a:avLst/>
          </a:prstGeom>
          <a:noFill/>
        </p:spPr>
        <p:txBody>
          <a:bodyPr wrap="square" rtlCol="0">
            <a:spAutoFit/>
          </a:bodyPr>
          <a:lstStyle/>
          <a:p>
            <a:pPr algn="ctr">
              <a:lnSpc>
                <a:spcPct val="110000"/>
              </a:lnSpc>
            </a:pPr>
            <a:r>
              <a:rPr lang="ar-JO"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rPr>
              <a:t>خطاب جبل الزيتون</a:t>
            </a:r>
            <a:endParaRPr lang="en-US" sz="6600" b="1" dirty="0">
              <a:solidFill>
                <a:srgbClr val="FFEDB4"/>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7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2" descr="http://www.biblicalintegrity.org/wp-content/uploads/2013/08/Blood-moons.jpg">
            <a:extLst>
              <a:ext uri="{FF2B5EF4-FFF2-40B4-BE49-F238E27FC236}">
                <a16:creationId xmlns:a16="http://schemas.microsoft.com/office/drawing/2014/main" id="{F63AF6A5-6542-6F3B-0E97-55E9902FCA8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0866" b="24762"/>
          <a:stretch/>
        </p:blipFill>
        <p:spPr bwMode="auto">
          <a:xfrm>
            <a:off x="152400" y="4943908"/>
            <a:ext cx="8763000" cy="1932406"/>
          </a:xfrm>
          <a:prstGeom prst="rect">
            <a:avLst/>
          </a:prstGeom>
          <a:noFill/>
          <a:extLst>
            <a:ext uri="{909E8E84-426E-40dd-AFC4-6F175D3DCCD1}">
              <a14:hiddenFill xmlns="" xmlns:a14="http://schemas.microsoft.com/office/drawing/2010/main">
                <a:solidFill>
                  <a:srgbClr val="FFFFFF"/>
                </a:solidFill>
              </a14:hiddenFill>
            </a:ext>
          </a:extLst>
        </p:spPr>
      </p:pic>
      <p:pic>
        <p:nvPicPr>
          <p:cNvPr id="6146" name="Picture 2" descr="http://polination.files.wordpress.com/2014/01/tetrad-four-blood-moons-3-times-in-past-500-year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593132" y="287953"/>
            <a:ext cx="8153400" cy="5257800"/>
          </a:xfrm>
          <a:prstGeom prst="rect">
            <a:avLst/>
          </a:prstGeom>
          <a:noFill/>
          <a:extLst>
            <a:ext uri="{909E8E84-426E-40dd-AFC4-6F175D3DCCD1}">
              <a14:hiddenFill xmlns=""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7134A6C-50CD-D729-4C01-D02D73A9B28D}"/>
              </a:ext>
            </a:extLst>
          </p:cNvPr>
          <p:cNvSpPr/>
          <p:nvPr/>
        </p:nvSpPr>
        <p:spPr>
          <a:xfrm>
            <a:off x="397413" y="24010"/>
            <a:ext cx="8349174" cy="5257799"/>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4000" b="1" i="0" u="none" strike="noStrike" kern="1200" cap="none" spc="0" normalizeH="0" baseline="0" noProof="0" dirty="0">
                <a:ln>
                  <a:noFill/>
                </a:ln>
                <a:solidFill>
                  <a:srgbClr val="FFC000"/>
                </a:solidFill>
                <a:effectLst/>
                <a:uLnTx/>
                <a:uFillTx/>
                <a:latin typeface="Calibri"/>
                <a:ea typeface="+mn-ea"/>
                <a:cs typeface="Arial" panose="020B0604020202020204" pitchFamily="34" charset="0"/>
              </a:rPr>
              <a:t>الأقمار الأربعة الدموية – رباعية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ثلاث مرات في آخر 500 سنة</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ــــــــــــــــــــــــــــــــــــــــــــــــــــ</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DA7E"/>
                </a:solidFill>
                <a:effectLst/>
                <a:uLnTx/>
                <a:uFillTx/>
                <a:latin typeface="Calibri"/>
                <a:ea typeface="+mn-ea"/>
                <a:cs typeface="Arial" panose="020B0604020202020204" pitchFamily="34" charset="0"/>
              </a:rPr>
              <a:t>1493-94</a:t>
            </a: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سقوط إسبانيا، طرد اليهود، كولومبوس يكتشف </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أمريكا (الأمة الرضيعة)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DA7E"/>
                </a:solidFill>
                <a:effectLst/>
                <a:uLnTx/>
                <a:uFillTx/>
                <a:latin typeface="Calibri"/>
                <a:ea typeface="+mn-ea"/>
                <a:cs typeface="Arial" panose="020B0604020202020204" pitchFamily="34" charset="0"/>
              </a:rPr>
              <a:t>1949-50</a:t>
            </a: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تبعت إعلان إسرائيل كأمة</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FFDA7E"/>
                </a:solidFill>
                <a:effectLst/>
                <a:uLnTx/>
                <a:uFillTx/>
                <a:latin typeface="Calibri"/>
                <a:ea typeface="+mn-ea"/>
                <a:cs typeface="Arial" panose="020B0604020202020204" pitchFamily="34" charset="0"/>
              </a:rPr>
              <a:t>1967-68</a:t>
            </a:r>
            <a:r>
              <a:rPr kumimoji="0" lang="ar-JO" sz="3200" b="1" i="0" u="none" strike="noStrike" kern="1200" cap="none" spc="0" normalizeH="0" baseline="0" noProof="0" dirty="0">
                <a:ln>
                  <a:noFill/>
                </a:ln>
                <a:solidFill>
                  <a:prstClr val="white"/>
                </a:solidFill>
                <a:effectLst/>
                <a:uLnTx/>
                <a:uFillTx/>
                <a:latin typeface="Calibri"/>
                <a:ea typeface="+mn-ea"/>
                <a:cs typeface="Arial" panose="020B0604020202020204" pitchFamily="34" charset="0"/>
              </a:rPr>
              <a:t> حرب الأيام الستة</a:t>
            </a:r>
            <a:endParaRPr kumimoji="0" lang="en-US" sz="3200" b="1"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6241369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ystal-ball-1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520700" y="1918038"/>
            <a:ext cx="8077200" cy="2806922"/>
          </a:xfrm>
          <a:prstGeom prst="rect">
            <a:avLst/>
          </a:prstGeom>
        </p:spPr>
        <p:txBody>
          <a:bodyPr wrap="square">
            <a:spAutoFit/>
          </a:bodyPr>
          <a:lstStyle/>
          <a:p>
            <a:pPr algn="ctr">
              <a:lnSpc>
                <a:spcPct val="90000"/>
              </a:lnSpc>
            </a:pPr>
            <a:r>
              <a:rPr lang="ar-JO" sz="40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إن الرباعيات... حدثت بالفعل بعد أشهر أو سنوات من الأحداث. لذلك ليس هناك الكثير من التحذير هناك. هل ينبغي لنا أن نتوقع أن يكون الله منخرطًا في التنبؤ بالمستقبل بشكل فضفاض؟</a:t>
            </a:r>
            <a:endParaRPr lang="en-US"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endParaRPr>
          </a:p>
          <a:p>
            <a:pPr algn="ctr">
              <a:lnSpc>
                <a:spcPct val="90000"/>
              </a:lnSpc>
            </a:pPr>
            <a:r>
              <a:rPr lang="en-US" sz="3600"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rPr>
              <a:t>بيل بيركنز</a:t>
            </a:r>
            <a:r>
              <a:rPr lang="en-US" sz="2400"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rPr>
              <a:t>, </a:t>
            </a:r>
            <a:r>
              <a:rPr lang="ar-JO" sz="2400"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rPr>
              <a:t>البوصلة الدولية</a:t>
            </a:r>
            <a:r>
              <a:rPr lang="en-US" sz="2400" b="1" dirty="0">
                <a:solidFill>
                  <a:srgbClr val="EAFFB0"/>
                </a:solidFill>
                <a:effectLst>
                  <a:glow rad="101600">
                    <a:schemeClr val="tx1">
                      <a:alpha val="75000"/>
                    </a:schemeClr>
                  </a:glow>
                </a:effectLst>
                <a:latin typeface="Arial" panose="020B0604020202020204" pitchFamily="34" charset="0"/>
                <a:cs typeface="Arial" panose="020B0604020202020204" pitchFamily="34" charset="0"/>
              </a:rPr>
              <a:t>, TheBereanCall.org</a:t>
            </a:r>
          </a:p>
        </p:txBody>
      </p:sp>
      <p:sp>
        <p:nvSpPr>
          <p:cNvPr id="5" name="TextBox 4"/>
          <p:cNvSpPr txBox="1"/>
          <p:nvPr/>
        </p:nvSpPr>
        <p:spPr>
          <a:xfrm>
            <a:off x="863599" y="335459"/>
            <a:ext cx="7419009" cy="769441"/>
          </a:xfrm>
          <a:prstGeom prst="rect">
            <a:avLst/>
          </a:prstGeom>
          <a:noFill/>
        </p:spPr>
        <p:txBody>
          <a:bodyPr wrap="square" rtlCol="0">
            <a:spAutoFit/>
          </a:bodyPr>
          <a:lstStyle/>
          <a:p>
            <a:pPr algn="ctr"/>
            <a:r>
              <a:rPr lang="ar-JO" sz="44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توقع دقيق للأحداث</a:t>
            </a:r>
            <a:endParaRPr lang="en-US" sz="44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7018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lood-moon-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381000" y="1274444"/>
            <a:ext cx="8763000" cy="4801314"/>
          </a:xfrm>
          <a:prstGeom prst="rect">
            <a:avLst/>
          </a:prstGeom>
        </p:spPr>
        <p:txBody>
          <a:bodyPr wrap="square">
            <a:spAutoFit/>
          </a:bodyPr>
          <a:lstStyle/>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1. هناك سبع نبوات في العهد القديم وخمس نبوات في العهد الجديد عن القمر الدموي</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marL="514350" indent="-514350" algn="r" rtl="1"/>
            <a:endParaRPr lang="en-US"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أشعياء 13: 10، 24: 23، 34: 4</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يوئيل 2: 10، 2: 31، 3: 15</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زكريا 14: 6-7</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متى 24: 29-31</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مرقس 13: 24-26</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لوقا 21: 25</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أعمال 2: 17-20</a:t>
            </a:r>
          </a:p>
          <a:p>
            <a:pPr marL="514350" indent="-514350"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رؤيا 6: 12-14</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1549400" y="127000"/>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8220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ast days moon.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238539" y="1859340"/>
            <a:ext cx="8676861" cy="3194721"/>
          </a:xfrm>
          <a:prstGeom prst="rect">
            <a:avLst/>
          </a:prstGeom>
        </p:spPr>
        <p:txBody>
          <a:bodyPr wrap="square">
            <a:spAutoFit/>
          </a:bodyPr>
          <a:lstStyle/>
          <a:p>
            <a:pPr algn="r">
              <a:lnSpc>
                <a:spcPct val="90000"/>
              </a:lnSpc>
            </a:pPr>
            <a:r>
              <a:rPr lang="ar-JO" sz="2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أشعياء 13: 10</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فإن نجوم السماوات وجبابرتها لا تبرز نورها تظلم الشمس عند طلوعها والقمر لا يلمع بضوئه</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أشعياء 24: 23</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ويخجل القمر وتخزى الشمس لأن رب الجنود قد ملك في جبل صهيون وفي أورشليم وقدام شيوخه مجد</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أشعياء 34: 4 </a:t>
            </a:r>
            <a:r>
              <a:rPr lang="ar-JO"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ويفنى كل جند السماوات وتلتف السماوات كدرج وكل جندها ينتثر كانتثار الورق من الكرمة ....</a:t>
            </a:r>
            <a:r>
              <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5" name="TextBox 4"/>
          <p:cNvSpPr txBox="1"/>
          <p:nvPr/>
        </p:nvSpPr>
        <p:spPr>
          <a:xfrm>
            <a:off x="1968500" y="609600"/>
            <a:ext cx="4164923"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نصوص العهد القديم</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63404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6" name="Picture 5" descr="bllod moon3.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287204"/>
            <a:ext cx="9144000" cy="6189796"/>
          </a:xfrm>
          <a:prstGeom prst="rect">
            <a:avLst/>
          </a:prstGeom>
        </p:spPr>
      </p:pic>
      <p:sp>
        <p:nvSpPr>
          <p:cNvPr id="5" name="Rectangle 4"/>
          <p:cNvSpPr/>
          <p:nvPr/>
        </p:nvSpPr>
        <p:spPr>
          <a:xfrm>
            <a:off x="673100" y="1630740"/>
            <a:ext cx="7912100" cy="3305520"/>
          </a:xfrm>
          <a:prstGeom prst="rect">
            <a:avLst/>
          </a:prstGeom>
        </p:spPr>
        <p:txBody>
          <a:bodyPr wrap="square">
            <a:spAutoFit/>
          </a:bodyPr>
          <a:lstStyle/>
          <a:p>
            <a:pPr algn="r">
              <a:lnSpc>
                <a:spcPct val="9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يوئيل 2: 10</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قدامه ترتعد الأرض وترجف السماء الشمس والقمر يظلمان والنجوم تحجز لمعانها</a:t>
            </a:r>
            <a:r>
              <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endParaRPr lang="en-US" b="1" dirty="0">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يوئيل 2: 31 </a:t>
            </a:r>
            <a:r>
              <a:rPr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تتحول الشمس إلى ظلمة والقمر إلى دم قبل أن يجيء يوم الرب العظيم المخوف</a:t>
            </a:r>
            <a:endPar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r>
              <a:rPr lang="en-US" b="1" dirty="0">
                <a:effectLst>
                  <a:glow rad="101600">
                    <a:schemeClr val="tx1">
                      <a:alpha val="75000"/>
                    </a:schemeClr>
                  </a:glow>
                </a:effectLst>
                <a:latin typeface="Arial" panose="020B0604020202020204" pitchFamily="34" charset="0"/>
                <a:cs typeface="Arial" panose="020B0604020202020204" pitchFamily="34" charset="0"/>
              </a:rPr>
              <a:t> </a:t>
            </a:r>
            <a:endPar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a:p>
            <a:pPr algn="r">
              <a:lnSpc>
                <a:spcPct val="9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يوئيل 3: 15</a:t>
            </a:r>
            <a:r>
              <a:rPr lang="ar-JO"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 الشمس والقمر يظلمان والنجوم تحجز لمعانها</a:t>
            </a:r>
            <a:endParaRPr lang="en-US" sz="32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7" name="TextBox 6"/>
          <p:cNvSpPr txBox="1"/>
          <p:nvPr/>
        </p:nvSpPr>
        <p:spPr>
          <a:xfrm>
            <a:off x="2120900" y="406400"/>
            <a:ext cx="4164923"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نصوص العهد القديم</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1280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igns-of-the-4-blood-moon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Rectangle 1"/>
          <p:cNvSpPr/>
          <p:nvPr/>
        </p:nvSpPr>
        <p:spPr>
          <a:xfrm>
            <a:off x="584200" y="1966532"/>
            <a:ext cx="7962900" cy="1421928"/>
          </a:xfrm>
          <a:prstGeom prst="rect">
            <a:avLst/>
          </a:prstGeom>
        </p:spPr>
        <p:txBody>
          <a:bodyPr wrap="square">
            <a:spAutoFit/>
          </a:bodyPr>
          <a:lstStyle/>
          <a:p>
            <a:pPr marL="466725" indent="-455613" algn="r" rtl="1">
              <a:lnSpc>
                <a:spcPct val="90000"/>
              </a:lnSpc>
            </a:pPr>
            <a:endParaRPr lang="en-US" sz="3200" b="1" dirty="0">
              <a:latin typeface="Arial" panose="020B0604020202020204" pitchFamily="34" charset="0"/>
              <a:cs typeface="Arial" panose="020B0604020202020204" pitchFamily="34" charset="0"/>
            </a:endParaRPr>
          </a:p>
          <a:p>
            <a:pPr marL="466725" indent="-455613" algn="l" rtl="1">
              <a:lnSpc>
                <a:spcPct val="9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2. </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تشير الآية في يوئيل 2: 31 إلى أن وقت القمر الدموي يحدث قبل يوم الرب (أي وقت المجيء الثاني للمسيح).</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333500" y="195997"/>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Rectangle 5"/>
          <p:cNvSpPr/>
          <p:nvPr/>
        </p:nvSpPr>
        <p:spPr>
          <a:xfrm>
            <a:off x="584200" y="4128906"/>
            <a:ext cx="7962900" cy="1421928"/>
          </a:xfrm>
          <a:prstGeom prst="rect">
            <a:avLst/>
          </a:prstGeom>
        </p:spPr>
        <p:txBody>
          <a:bodyPr wrap="square">
            <a:spAutoFit/>
          </a:bodyPr>
          <a:lstStyle/>
          <a:p>
            <a:pPr marL="404813" indent="-396875" algn="r" rtl="1">
              <a:lnSpc>
                <a:spcPct val="9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3. </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يوئيل 2: 2-10 يحدد وقت ظهور القمر الدموي في وقت الهجوم الأخير على أورشليم من قبل ضد المسيح        (زك 2:14-4 يحدد هذا الحدث عند المجيء الثاني).</a:t>
            </a:r>
            <a:endParaRPr lang="en-US" sz="3200" b="1" dirty="0">
              <a:solidFill>
                <a:schemeClr val="bg1"/>
              </a:solidFill>
              <a:effectLst>
                <a:glow rad="101600">
                  <a:schemeClr val="tx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nd of tim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1130300" y="4834235"/>
            <a:ext cx="7150100" cy="1130951"/>
          </a:xfrm>
          <a:prstGeom prst="rect">
            <a:avLst/>
          </a:prstGeom>
        </p:spPr>
        <p:txBody>
          <a:bodyPr wrap="square">
            <a:spAutoFit/>
          </a:bodyPr>
          <a:lstStyle/>
          <a:p>
            <a:pPr algn="r">
              <a:lnSpc>
                <a:spcPct val="110000"/>
              </a:lnSpc>
            </a:pPr>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زكريا 14: 6-7 </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ويكون في ذلك اليوم أنه لا يكون نور الدراري تنقبض ويكون يوم واحد ....</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1879600" y="190500"/>
            <a:ext cx="4164923"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نصوص العهد القديم</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026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tars fall.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508000" y="4520132"/>
            <a:ext cx="8128000" cy="1421928"/>
          </a:xfrm>
          <a:prstGeom prst="rect">
            <a:avLst/>
          </a:prstGeom>
        </p:spPr>
        <p:txBody>
          <a:bodyPr wrap="square">
            <a:spAutoFit/>
          </a:bodyPr>
          <a:lstStyle/>
          <a:p>
            <a:pPr marL="466725" lvl="0" indent="-455613" algn="r" rtl="1">
              <a:lnSpc>
                <a:spcPct val="90000"/>
              </a:lnSpc>
            </a:pPr>
            <a:r>
              <a:rPr lang="ar-JO" sz="3200" b="1" dirty="0">
                <a:solidFill>
                  <a:srgbClr val="FFE78F"/>
                </a:solidFill>
                <a:effectLst>
                  <a:glow rad="101600">
                    <a:prstClr val="black">
                      <a:alpha val="75000"/>
                    </a:prstClr>
                  </a:glow>
                </a:effectLst>
                <a:latin typeface="Arial Narrow"/>
              </a:rPr>
              <a:t>4. </a:t>
            </a:r>
            <a:r>
              <a:rPr lang="ar-JO" sz="3200" b="1" dirty="0">
                <a:solidFill>
                  <a:schemeClr val="bg1"/>
                </a:solidFill>
                <a:effectLst>
                  <a:glow rad="101600">
                    <a:prstClr val="black">
                      <a:alpha val="75000"/>
                    </a:prstClr>
                  </a:glow>
                </a:effectLst>
                <a:latin typeface="Arial Narrow"/>
              </a:rPr>
              <a:t>لاحظ أن هناك يومًا واحدًا فقط يظهر فيه القمر الدموي كعلامة للحدث الفريد للمجيء الثاني - وليس يومين أو ثلاثة أو أربعة (رباعي).</a:t>
            </a:r>
            <a:endParaRPr lang="en-US" dirty="0">
              <a:solidFill>
                <a:schemeClr val="bg1"/>
              </a:solidFill>
              <a:effectLst>
                <a:glow rad="101600">
                  <a:prstClr val="black">
                    <a:alpha val="75000"/>
                  </a:prstClr>
                </a:glow>
              </a:effectLst>
            </a:endParaRPr>
          </a:p>
        </p:txBody>
      </p:sp>
    </p:spTree>
    <p:extLst>
      <p:ext uri="{BB962C8B-B14F-4D97-AF65-F5344CB8AC3E}">
        <p14:creationId xmlns:p14="http://schemas.microsoft.com/office/powerpoint/2010/main" val="316723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177800" y="1064110"/>
            <a:ext cx="8689109" cy="3914918"/>
          </a:xfrm>
          <a:prstGeom prst="rect">
            <a:avLst/>
          </a:prstGeom>
        </p:spPr>
        <p:txBody>
          <a:bodyPr wrap="square">
            <a:spAutoFit/>
          </a:bodyPr>
          <a:lstStyle/>
          <a:p>
            <a:pPr algn="r">
              <a:lnSpc>
                <a:spcPct val="90000"/>
              </a:lnSpc>
            </a:pPr>
            <a:r>
              <a:rPr lang="ar-JO" sz="26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متى 24: 29</a:t>
            </a:r>
            <a:r>
              <a:rPr lang="ar-JO"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وللوقت بعد ضيق تلك الأيام تظلم الشمس والقمر لا يعطي ضوءه والنجوم تسقط من السماء وقوات السماوات تتزعزع</a:t>
            </a:r>
            <a:endParaRPr lang="en-US"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6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لوقا 21: 25، 28</a:t>
            </a:r>
            <a:r>
              <a:rPr lang="ar-JO"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وتكون علامات في الشمس والقمر والنجوم وعلى الأرض كرب أمم بحيرة البحر والأمواج تضج .... ومتى ابتدأت هذه تكون فانتصبوا وارفعوا رؤوسكم لأن نجاتكم تقترب</a:t>
            </a:r>
            <a:endParaRPr lang="en-US"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endParaRPr lang="en-US" sz="1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a:p>
            <a:pPr algn="r">
              <a:lnSpc>
                <a:spcPct val="90000"/>
              </a:lnSpc>
            </a:pPr>
            <a:r>
              <a:rPr lang="ar-JO" sz="26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أعمال 2: 19-20</a:t>
            </a:r>
            <a:r>
              <a:rPr lang="ar-JO"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وأعطي عجائب في السماء من فوق وآيات على الأرض من أسفل دماً وناراً وبخار دخان تتحول الشمس إلى ظلمة والقمر إلى دم قبل أن يجيء يوم الرب العظيم الشهير</a:t>
            </a:r>
            <a:endParaRPr lang="en-US" sz="26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a:p>
            <a:pPr>
              <a:lnSpc>
                <a:spcPct val="90000"/>
              </a:lnSpc>
            </a:pPr>
            <a:r>
              <a:rPr lang="en-US" sz="1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a:t>
            </a:r>
          </a:p>
        </p:txBody>
      </p:sp>
      <p:sp>
        <p:nvSpPr>
          <p:cNvPr id="6" name="TextBox 5"/>
          <p:cNvSpPr txBox="1"/>
          <p:nvPr/>
        </p:nvSpPr>
        <p:spPr>
          <a:xfrm>
            <a:off x="2349500" y="65275"/>
            <a:ext cx="3595856" cy="707886"/>
          </a:xfrm>
          <a:prstGeom prst="rect">
            <a:avLst/>
          </a:prstGeom>
          <a:noFill/>
        </p:spPr>
        <p:txBody>
          <a:bodyPr wrap="none" rtlCol="0">
            <a:spAutoFit/>
          </a:bodyPr>
          <a:lstStyle/>
          <a:p>
            <a:r>
              <a:rPr lang="ar-JO" sz="40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نصوص العهد الجديد</a:t>
            </a:r>
            <a:endParaRPr lang="en-US" sz="40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9616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blood moon bckgnd.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 y="0"/>
            <a:ext cx="9190134" cy="5283200"/>
          </a:xfrm>
          <a:prstGeom prst="rect">
            <a:avLst/>
          </a:prstGeom>
        </p:spPr>
      </p:pic>
      <p:sp>
        <p:nvSpPr>
          <p:cNvPr id="2" name="Rectangle 1"/>
          <p:cNvSpPr/>
          <p:nvPr/>
        </p:nvSpPr>
        <p:spPr>
          <a:xfrm>
            <a:off x="596900" y="2831237"/>
            <a:ext cx="8001000" cy="2554545"/>
          </a:xfrm>
          <a:prstGeom prst="rect">
            <a:avLst/>
          </a:prstGeom>
        </p:spPr>
        <p:txBody>
          <a:bodyPr wrap="square">
            <a:spAutoFit/>
          </a:bodyPr>
          <a:lstStyle/>
          <a:p>
            <a:pPr marL="466725" indent="-458788" algn="r" rtl="1"/>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5. يحدد يسوع نفسه الوقت بشكل أكثر تحديدًا ليحدث بعد الضيقة – وليس ذلك فقط بل مباشرة بعد الضيقة – وليس ذلك فقط، ولكن مباشرة بعد ضيقة تلك الأيام (أي الضيقة العظيمة أو في نهاية آخر 3.5 سنة من فترة الضيقة).</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4" name="TextBox 3"/>
          <p:cNvSpPr txBox="1"/>
          <p:nvPr/>
        </p:nvSpPr>
        <p:spPr>
          <a:xfrm>
            <a:off x="1333500" y="10994"/>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1.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73891" y="-55418"/>
            <a:ext cx="9217891" cy="6913417"/>
          </a:xfrm>
          <a:prstGeom prst="rect">
            <a:avLst/>
          </a:prstGeom>
        </p:spPr>
      </p:pic>
      <p:sp>
        <p:nvSpPr>
          <p:cNvPr id="2" name="Rectangle 1"/>
          <p:cNvSpPr/>
          <p:nvPr/>
        </p:nvSpPr>
        <p:spPr>
          <a:xfrm>
            <a:off x="139700" y="2078335"/>
            <a:ext cx="8509000" cy="1948226"/>
          </a:xfrm>
          <a:prstGeom prst="rect">
            <a:avLst/>
          </a:prstGeom>
        </p:spPr>
        <p:txBody>
          <a:bodyPr wrap="square">
            <a:spAutoFit/>
          </a:bodyPr>
          <a:lstStyle/>
          <a:p>
            <a:pPr algn="ctr">
              <a:lnSpc>
                <a:spcPct val="90000"/>
              </a:lnSpc>
            </a:pPr>
            <a:r>
              <a:rPr lang="ar-JO" sz="4400" dirty="0">
                <a:solidFill>
                  <a:srgbClr val="FFFFFF"/>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فأجاب يسوع وقال لهم</a:t>
            </a:r>
          </a:p>
          <a:p>
            <a:pPr algn="ctr">
              <a:lnSpc>
                <a:spcPct val="90000"/>
              </a:lnSpc>
            </a:pPr>
            <a:r>
              <a:rPr lang="ar-JO" sz="4400" dirty="0">
                <a:solidFill>
                  <a:srgbClr val="FFFFFF"/>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أنظروا لا يضلكم أحد</a:t>
            </a:r>
            <a:endParaRPr lang="en-US" sz="4400" dirty="0">
              <a:solidFill>
                <a:srgbClr val="FFFFFF"/>
              </a:solidFill>
              <a:effectLst>
                <a:glow rad="127000">
                  <a:srgbClr val="000000">
                    <a:alpha val="75000"/>
                  </a:srgbClr>
                </a:glow>
              </a:effectLst>
              <a:latin typeface="Arial" panose="020B0604020202020204" pitchFamily="34" charset="0"/>
              <a:ea typeface="ＭＳ Ｐゴシック"/>
              <a:cs typeface="Arial" panose="020B0604020202020204" pitchFamily="34" charset="0"/>
            </a:endParaRPr>
          </a:p>
          <a:p>
            <a:pPr algn="ctr">
              <a:lnSpc>
                <a:spcPct val="90000"/>
              </a:lnSpc>
            </a:pPr>
            <a:r>
              <a:rPr lang="en-US" sz="14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 </a:t>
            </a:r>
          </a:p>
          <a:p>
            <a:pPr algn="ctr">
              <a:lnSpc>
                <a:spcPct val="90000"/>
              </a:lnSpc>
            </a:pPr>
            <a:r>
              <a:rPr lang="ar-JO" sz="32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rPr>
              <a:t>متى 24: 4</a:t>
            </a:r>
            <a:endParaRPr lang="en-US" sz="3200" dirty="0">
              <a:solidFill>
                <a:srgbClr val="FFEDB2"/>
              </a:solidFill>
              <a:effectLst>
                <a:glow rad="127000">
                  <a:srgbClr val="000000">
                    <a:alpha val="75000"/>
                  </a:srgbClr>
                </a:glow>
              </a:effectLst>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385434" y="533400"/>
            <a:ext cx="8082705" cy="584775"/>
          </a:xfrm>
          <a:prstGeom prst="rect">
            <a:avLst/>
          </a:prstGeom>
          <a:noFill/>
        </p:spPr>
        <p:txBody>
          <a:bodyPr wrap="square" rtlCol="0">
            <a:spAutoFit/>
          </a:bodyPr>
          <a:lstStyle/>
          <a:p>
            <a:pPr algn="ctr"/>
            <a:r>
              <a:rPr lang="ar-JO" sz="32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إجابة يسوع على أسئلة التلاميذ</a:t>
            </a:r>
            <a:endParaRPr lang="en-US" sz="3200" dirty="0">
              <a:solidFill>
                <a:srgbClr val="FFD549"/>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41089300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loodmoonendtime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342900" y="4736127"/>
            <a:ext cx="8636000" cy="978729"/>
          </a:xfrm>
          <a:prstGeom prst="rect">
            <a:avLst/>
          </a:prstGeom>
        </p:spPr>
        <p:txBody>
          <a:bodyPr wrap="square">
            <a:spAutoFit/>
          </a:bodyPr>
          <a:lstStyle/>
          <a:p>
            <a:pPr algn="r">
              <a:lnSpc>
                <a:spcPct val="90000"/>
              </a:lnSpc>
            </a:pPr>
            <a:r>
              <a:rPr lang="ar-JO" sz="3200" b="1" dirty="0">
                <a:solidFill>
                  <a:srgbClr val="FFDA7E"/>
                </a:solidFill>
                <a:effectLst>
                  <a:glow rad="101600">
                    <a:schemeClr val="tx1">
                      <a:alpha val="75000"/>
                    </a:schemeClr>
                  </a:glow>
                </a:effectLst>
                <a:latin typeface="Arial" panose="020B0604020202020204" pitchFamily="34" charset="0"/>
                <a:cs typeface="Arial" panose="020B0604020202020204" pitchFamily="34" charset="0"/>
              </a:rPr>
              <a:t>رؤيا 6: 12</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 ونظرت لما فتح الختم السادس وإذا زلزلة عظيمة حدثت والشمس صارت سوداء كمسح من شعر والقمر صار كالدم</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24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unar eclips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Rectangle 3"/>
          <p:cNvSpPr/>
          <p:nvPr/>
        </p:nvSpPr>
        <p:spPr>
          <a:xfrm>
            <a:off x="1790700" y="1699736"/>
            <a:ext cx="6934200" cy="1815882"/>
          </a:xfrm>
          <a:prstGeom prst="rect">
            <a:avLst/>
          </a:prstGeom>
        </p:spPr>
        <p:txBody>
          <a:bodyPr wrap="square">
            <a:spAutoFit/>
          </a:bodyPr>
          <a:lstStyle/>
          <a:p>
            <a:pPr marL="466725" indent="-455613" algn="r" rtl="1"/>
            <a:r>
              <a:rPr lang="ar-JO"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6. لاحظ أن أولئك الموجودين في رؤيا 6: 12-17 والذين يرون القمر الدموي المذكور في الكتاب المقدس، على عكس موضة المشاهدة الحالية أي رباعي قمر الدم لا يخرجون لمشاهدة خسوف القمر</a:t>
            </a:r>
            <a:endParaRPr lang="en-US"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6" name="TextBox 5"/>
          <p:cNvSpPr txBox="1"/>
          <p:nvPr/>
        </p:nvSpPr>
        <p:spPr>
          <a:xfrm>
            <a:off x="2082800" y="99894"/>
            <a:ext cx="4440639" cy="707886"/>
          </a:xfrm>
          <a:prstGeom prst="rect">
            <a:avLst/>
          </a:prstGeom>
          <a:noFill/>
        </p:spPr>
        <p:txBody>
          <a:bodyPr wrap="none" rtlCol="0">
            <a:spAutoFit/>
          </a:bodyPr>
          <a:lstStyle/>
          <a:p>
            <a:r>
              <a:rPr lang="ar-JO" sz="40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0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0858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Blood-Moon-Banner.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5689600"/>
          </a:xfrm>
          <a:prstGeom prst="rect">
            <a:avLst/>
          </a:prstGeom>
        </p:spPr>
      </p:pic>
      <p:sp>
        <p:nvSpPr>
          <p:cNvPr id="4" name="Rectangle 3"/>
          <p:cNvSpPr/>
          <p:nvPr/>
        </p:nvSpPr>
        <p:spPr>
          <a:xfrm>
            <a:off x="393700" y="2736672"/>
            <a:ext cx="8318500" cy="1421928"/>
          </a:xfrm>
          <a:prstGeom prst="rect">
            <a:avLst/>
          </a:prstGeom>
        </p:spPr>
        <p:txBody>
          <a:bodyPr wrap="square">
            <a:spAutoFit/>
          </a:bodyPr>
          <a:lstStyle/>
          <a:p>
            <a:pPr marL="466725" indent="-466725" algn="r" rtl="1">
              <a:lnSpc>
                <a:spcPct val="90000"/>
              </a:lnSpc>
            </a:pP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7. جميعهم دون استثناء يتعلقون بنفس الحدث – العلامات السماوية التي تعلن مجيء المسيح الثاني إلى الأرض في نهاية الضيقة.</a:t>
            </a:r>
            <a:endParaRPr lang="en-US"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7" name="TextBox 6"/>
          <p:cNvSpPr txBox="1"/>
          <p:nvPr/>
        </p:nvSpPr>
        <p:spPr>
          <a:xfrm>
            <a:off x="1447800" y="36394"/>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4301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4.png">
            <a:extLst>
              <a:ext uri="{FF2B5EF4-FFF2-40B4-BE49-F238E27FC236}">
                <a16:creationId xmlns:a16="http://schemas.microsoft.com/office/drawing/2014/main" id="{F4715370-AEE0-B159-EEA8-C26A06682E0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329" y="4597400"/>
            <a:ext cx="9258300" cy="2260600"/>
          </a:xfrm>
          <a:prstGeom prst="rect">
            <a:avLst/>
          </a:prstGeom>
        </p:spPr>
      </p:pic>
      <p:pic>
        <p:nvPicPr>
          <p:cNvPr id="5" name="Picture 4" descr="end_times-blood-mo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4597400"/>
          </a:xfrm>
          <a:prstGeom prst="rect">
            <a:avLst/>
          </a:prstGeom>
        </p:spPr>
      </p:pic>
      <p:sp>
        <p:nvSpPr>
          <p:cNvPr id="2" name="Rectangle 1"/>
          <p:cNvSpPr/>
          <p:nvPr/>
        </p:nvSpPr>
        <p:spPr>
          <a:xfrm>
            <a:off x="127000" y="1326445"/>
            <a:ext cx="8813800" cy="4358116"/>
          </a:xfrm>
          <a:prstGeom prst="rect">
            <a:avLst/>
          </a:prstGeom>
        </p:spPr>
        <p:txBody>
          <a:bodyPr wrap="square">
            <a:spAutoFit/>
          </a:bodyPr>
          <a:lstStyle/>
          <a:p>
            <a:pPr marL="466725" indent="-455613" algn="r" rtl="1">
              <a:lnSpc>
                <a:spcPct val="90000"/>
              </a:lnSpc>
            </a:pPr>
            <a:r>
              <a:rPr lang="ar-JO"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rPr>
              <a:t>8. عندما نتأمل نصوص العهد القديم والعهد الجديد نرى أن الشمس تتحول إلى اللون الأسود والقمر إلى اللون الأحمر وتفقد النجوم ضوءها، ويسقط الكثير منها على الأرض في وابل نيزك عالمي لا يمكن تصوره، وتتدحرج السماء الجوية إلى الوراء مثل لفافة، وبينما يحدث زلزال عالمي يدمر مدن الأمم. ولذلك لا يمكن أن يكون هذا خسوفاً للقمر لأن هذه الظاهرة الطبيعية تتطلب ضوء الشمس ولكن خلال هذا الحدث الخارق تكون الشمس مظلمة. إن المجموعة الكاملة من العلامات الكونية هي أحداث لا مثيل لها. إن القمر الدموي في الكتاب المقدس ما هو إلا وجه واحد من عرض عالمي للعجائب مرتبط ببعضه البعض في عرض فريد لمرة واحدة وإلى الأبد يشير إلى نهاية حكم الإنسان في التاريخ ويعلن وصول الملك.</a:t>
            </a:r>
            <a:endParaRPr lang="en-US" sz="2800" b="1" dirty="0">
              <a:solidFill>
                <a:srgbClr val="FFFFFF"/>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447800" y="36394"/>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Middle East fir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546100"/>
            <a:ext cx="9144000" cy="6121400"/>
          </a:xfrm>
          <a:prstGeom prst="rect">
            <a:avLst/>
          </a:prstGeom>
        </p:spPr>
      </p:pic>
      <p:sp>
        <p:nvSpPr>
          <p:cNvPr id="2" name="Rectangle 1"/>
          <p:cNvSpPr/>
          <p:nvPr/>
        </p:nvSpPr>
        <p:spPr>
          <a:xfrm>
            <a:off x="330200" y="3953758"/>
            <a:ext cx="8356600" cy="3046988"/>
          </a:xfrm>
          <a:prstGeom prst="rect">
            <a:avLst/>
          </a:prstGeom>
        </p:spPr>
        <p:txBody>
          <a:bodyPr wrap="square">
            <a:spAutoFit/>
          </a:bodyPr>
          <a:lstStyle/>
          <a:p>
            <a:pPr marL="466725" indent="-455613" algn="r" rtl="1"/>
            <a:r>
              <a:rPr lang="ar-JO" sz="32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9. </a:t>
            </a:r>
            <a:r>
              <a:rPr lang="ar-JO" sz="32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من الممكن أن تحدث أحداث مهمة في الشرق الأوسط في نهاية شهر أيلول. الشرق الأوسط عبارة عن برميل بارود ينفجر يوميًا لذلك إذا حدث حدث في هذا الوقت في الشرق الأوسط فهو علامة على الأزمنة التي تنبأ عنها الكتاب المقدس وليس بسبب رباعيات قمر الدم خلال السنة السبتية.</a:t>
            </a:r>
            <a:endParaRPr lang="en-US" sz="28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
        <p:nvSpPr>
          <p:cNvPr id="3" name="TextBox 2"/>
          <p:cNvSpPr txBox="1"/>
          <p:nvPr/>
        </p:nvSpPr>
        <p:spPr>
          <a:xfrm>
            <a:off x="1447800" y="201494"/>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699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john-hagee-on-four-blood-moons.jpg"/>
          <p:cNvPicPr>
            <a:picLocks noChangeAspect="1"/>
          </p:cNvPicPr>
          <p:nvPr/>
        </p:nvPicPr>
        <p:blipFill rotWithShape="1">
          <a:blip r:embed="rId2">
            <a:extLst>
              <a:ext uri="{28A0092B-C50C-407E-A947-70E740481C1C}">
                <a14:useLocalDpi xmlns:a14="http://schemas.microsoft.com/office/drawing/2010/main"/>
              </a:ext>
            </a:extLst>
          </a:blip>
          <a:srcRect l="7072" r="13369"/>
          <a:stretch/>
        </p:blipFill>
        <p:spPr>
          <a:xfrm>
            <a:off x="0" y="0"/>
            <a:ext cx="9144000" cy="6858000"/>
          </a:xfrm>
          <a:prstGeom prst="rect">
            <a:avLst/>
          </a:prstGeom>
        </p:spPr>
      </p:pic>
      <p:sp>
        <p:nvSpPr>
          <p:cNvPr id="4" name="Rectangle 3"/>
          <p:cNvSpPr/>
          <p:nvPr/>
        </p:nvSpPr>
        <p:spPr>
          <a:xfrm>
            <a:off x="0" y="4823732"/>
            <a:ext cx="8987589" cy="1962076"/>
          </a:xfrm>
          <a:prstGeom prst="rect">
            <a:avLst/>
          </a:prstGeom>
        </p:spPr>
        <p:txBody>
          <a:bodyPr wrap="square">
            <a:spAutoFit/>
          </a:bodyPr>
          <a:lstStyle/>
          <a:p>
            <a:pPr marL="466725" indent="-466725" algn="r" rtl="1">
              <a:lnSpc>
                <a:spcPct val="90000"/>
              </a:lnSpc>
            </a:pPr>
            <a:r>
              <a:rPr lang="ar-JO" sz="27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rPr>
              <a:t>10. خسوف القمر الدموي المتكرر ليس نبوة الكتاب المقدس الوحيدة والفريدة من نوعها حول القمر الدموي. لن يتم التنبؤ بالقمر الدموي المذكور في الكتاب المقدس على التقويم الفلكي للأحداث السماوية المترابطة أو تقرير الأرصاد الجوية أو من قبل مثيري الإثارة الذين يزعمون أنهم يعرفون أسرار النبوة الخفية، ولكنهم يتجاهلون النصوص الواضحة للكتاب المقدس.</a:t>
            </a:r>
            <a:endParaRPr lang="en-US" sz="2700" b="1" dirty="0">
              <a:solidFill>
                <a:schemeClr val="bg1"/>
              </a:solidFill>
              <a:effectLst>
                <a:glow rad="228600">
                  <a:schemeClr val="tx1">
                    <a:alpha val="76000"/>
                  </a:schemeClr>
                </a:glow>
              </a:effectLst>
              <a:latin typeface="Arial" panose="020B0604020202020204" pitchFamily="34" charset="0"/>
              <a:cs typeface="Arial" panose="020B0604020202020204" pitchFamily="34" charset="0"/>
            </a:endParaRPr>
          </a:p>
        </p:txBody>
      </p:sp>
      <p:sp>
        <p:nvSpPr>
          <p:cNvPr id="5" name="TextBox 4"/>
          <p:cNvSpPr txBox="1"/>
          <p:nvPr/>
        </p:nvSpPr>
        <p:spPr>
          <a:xfrm>
            <a:off x="1447800" y="201494"/>
            <a:ext cx="5290231" cy="830997"/>
          </a:xfrm>
          <a:prstGeom prst="rect">
            <a:avLst/>
          </a:prstGeom>
          <a:noFill/>
        </p:spPr>
        <p:txBody>
          <a:bodyPr wrap="none" rtlCol="0">
            <a:spAutoFit/>
          </a:bodyPr>
          <a:lstStyle/>
          <a:p>
            <a:r>
              <a:rPr lang="ar-JO"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rPr>
              <a:t>ماذا يقول الكتاب المقدس؟</a:t>
            </a:r>
            <a:endParaRPr lang="en-US" sz="4800" b="1" dirty="0">
              <a:solidFill>
                <a:srgbClr val="FFE78F"/>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0489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314" name="Picture 2" descr="http://files.tyndale.com/thpdata/images--covers/175_w/978-1-4143-9708-5.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4356100" y="0"/>
            <a:ext cx="47879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12035" y="1505528"/>
            <a:ext cx="3949147" cy="1815882"/>
          </a:xfrm>
          <a:prstGeom prst="rect">
            <a:avLst/>
          </a:prstGeom>
          <a:noFill/>
        </p:spPr>
        <p:txBody>
          <a:bodyPr wrap="square" rtlCol="0">
            <a:spAutoFit/>
          </a:bodyPr>
          <a:lstStyle/>
          <a:p>
            <a:pPr algn="ctr"/>
            <a:r>
              <a:rPr lang="ar-JO" sz="2800" b="1" dirty="0"/>
              <a:t>لدحض الكتاب المقدس    لنبوءات القمر الدموي الحالية</a:t>
            </a:r>
          </a:p>
          <a:p>
            <a:pPr algn="ctr"/>
            <a:r>
              <a:rPr lang="ar-JO" sz="2800" b="1" dirty="0"/>
              <a:t> وفهم نبوءة الكتاب المقدس للقمر الدموي.</a:t>
            </a:r>
            <a:endParaRPr lang="en-US" sz="2800" b="1" dirty="0"/>
          </a:p>
        </p:txBody>
      </p:sp>
    </p:spTree>
    <p:extLst>
      <p:ext uri="{BB962C8B-B14F-4D97-AF65-F5344CB8AC3E}">
        <p14:creationId xmlns:p14="http://schemas.microsoft.com/office/powerpoint/2010/main" val="154250938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7.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4" name="Frame 3"/>
          <p:cNvSpPr/>
          <p:nvPr/>
        </p:nvSpPr>
        <p:spPr bwMode="auto">
          <a:xfrm>
            <a:off x="4648200" y="4051299"/>
            <a:ext cx="4267200" cy="945573"/>
          </a:xfrm>
          <a:prstGeom prst="frame">
            <a:avLst>
              <a:gd name="adj1" fmla="val 4708"/>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2568999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400" b="1" dirty="0">
                <a:solidFill>
                  <a:srgbClr val="FFFFFF"/>
                </a:solidFill>
                <a:latin typeface="Arial" panose="020B0604020202020204" pitchFamily="34" charset="0"/>
                <a:ea typeface="ＭＳ Ｐゴシック" charset="0"/>
                <a:cs typeface="Arial" panose="020B0604020202020204" pitchFamily="34" charset="0"/>
              </a:rPr>
              <a:t>الصفحة الرئيسية على</a:t>
            </a:r>
            <a:r>
              <a:rPr lang="en-US" sz="2400" b="1" dirty="0">
                <a:solidFill>
                  <a:srgbClr val="FFFFFF"/>
                </a:solidFill>
                <a:latin typeface="Arial" panose="020B0604020202020204" pitchFamily="34" charset="0"/>
                <a:ea typeface="ＭＳ Ｐゴシック" charset="0"/>
                <a:cs typeface="Arial" panose="020B0604020202020204" pitchFamily="34" charset="0"/>
              </a:rPr>
              <a:t> BibleStudyDownloads.org</a:t>
            </a:r>
            <a:endParaRPr lang="en-US" sz="10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1"/>
            <a:ext cx="3345366" cy="32784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استخدم هذا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QR Code </a:t>
            </a:r>
          </a:p>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للدخول</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0" y="3579541"/>
            <a:ext cx="3425631" cy="2096430"/>
          </a:xfrm>
          <a:prstGeom prst="rect">
            <a:avLst/>
          </a:prstGeom>
        </p:spPr>
      </p:pic>
      <p:pic>
        <p:nvPicPr>
          <p:cNvPr id="5" name="Picture 4">
            <a:extLst>
              <a:ext uri="{FF2B5EF4-FFF2-40B4-BE49-F238E27FC236}">
                <a16:creationId xmlns:a16="http://schemas.microsoft.com/office/drawing/2014/main" id="{98B62EE6-866D-4143-9082-63CB2850C425}"/>
              </a:ext>
            </a:extLst>
          </p:cNvPr>
          <p:cNvPicPr>
            <a:picLocks noChangeAspect="1"/>
          </p:cNvPicPr>
          <p:nvPr/>
        </p:nvPicPr>
        <p:blipFill>
          <a:blip r:embed="rId4"/>
          <a:stretch>
            <a:fillRect/>
          </a:stretch>
        </p:blipFill>
        <p:spPr>
          <a:xfrm>
            <a:off x="3735659" y="318942"/>
            <a:ext cx="5357029" cy="5357029"/>
          </a:xfrm>
          <a:prstGeom prst="rect">
            <a:avLst/>
          </a:prstGeom>
        </p:spPr>
      </p:pic>
    </p:spTree>
    <p:extLst>
      <p:ext uri="{BB962C8B-B14F-4D97-AF65-F5344CB8AC3E}">
        <p14:creationId xmlns:p14="http://schemas.microsoft.com/office/powerpoint/2010/main" val="274219904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b="1" dirty="0">
                <a:solidFill>
                  <a:srgbClr val="FFFFFF"/>
                </a:solidFill>
                <a:latin typeface="Arial" panose="020B0604020202020204" pitchFamily="34" charset="0"/>
                <a:ea typeface="ＭＳ Ｐゴシック" charset="0"/>
                <a:cs typeface="Arial" panose="020B0604020202020204" pitchFamily="34" charset="0"/>
              </a:rPr>
              <a:t>خطاب جبل الزيتون</a:t>
            </a:r>
            <a:r>
              <a:rPr lang="en-US" sz="2800" b="1" dirty="0">
                <a:solidFill>
                  <a:srgbClr val="FFFFFF"/>
                </a:solidFill>
                <a:latin typeface="Arial" panose="020B0604020202020204" pitchFamily="34" charset="0"/>
                <a:ea typeface="ＭＳ Ｐゴシック" charset="0"/>
                <a:cs typeface="Arial" panose="020B0604020202020204" pitchFamily="34" charset="0"/>
              </a:rPr>
              <a:t> at BibleStudyDownloads.org</a:t>
            </a:r>
            <a:endParaRPr lang="en-US" sz="1100" b="1"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هذا العرض التقديمي مجاناً</a:t>
            </a:r>
            <a:endParaRPr kumimoji="0" lang="en-US" sz="1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101704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peopl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2" name="TextBox 1"/>
          <p:cNvSpPr txBox="1"/>
          <p:nvPr/>
        </p:nvSpPr>
        <p:spPr>
          <a:xfrm>
            <a:off x="304800" y="1485900"/>
            <a:ext cx="8483600" cy="4247317"/>
          </a:xfrm>
          <a:prstGeom prst="rect">
            <a:avLst/>
          </a:prstGeom>
          <a:noFill/>
        </p:spPr>
        <p:txBody>
          <a:bodyPr wrap="square" rtlCol="0">
            <a:spAutoFit/>
          </a:bodyPr>
          <a:lstStyle/>
          <a:p>
            <a:pPr algn="ct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المشكلة مع</a:t>
            </a:r>
          </a:p>
          <a:p>
            <a:pPr algn="ct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معظم الناس</a:t>
            </a:r>
          </a:p>
          <a:p>
            <a:pPr algn="ct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ليس المعرفة</a:t>
            </a:r>
          </a:p>
          <a:p>
            <a:pPr algn="ct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ولكن معرفة الكثير</a:t>
            </a:r>
          </a:p>
          <a:p>
            <a:pPr algn="ctr"/>
            <a:r>
              <a:rPr lang="ar-JO"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rPr>
              <a:t>أليس كذلك</a:t>
            </a:r>
            <a:endParaRPr lang="en-US" sz="5400" b="1" dirty="0">
              <a:solidFill>
                <a:schemeClr val="bg1"/>
              </a:solidFill>
              <a:effectLst>
                <a:glow rad="101600">
                  <a:schemeClr val="tx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690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style.rotation</p:attrName>
                                        </p:attrNameLst>
                                      </p:cBhvr>
                                      <p:tavLst>
                                        <p:tav tm="0">
                                          <p:val>
                                            <p:fltVal val="720"/>
                                          </p:val>
                                        </p:tav>
                                        <p:tav tm="100000">
                                          <p:val>
                                            <p:fltVal val="0"/>
                                          </p:val>
                                        </p:tav>
                                      </p:tavLst>
                                    </p:anim>
                                    <p:anim calcmode="lin" valueType="num">
                                      <p:cBhvr>
                                        <p:cTn id="9" dur="2000" fill="hold"/>
                                        <p:tgtEl>
                                          <p:spTgt spid="2"/>
                                        </p:tgtEl>
                                        <p:attrNameLst>
                                          <p:attrName>ppt_h</p:attrName>
                                        </p:attrNameLst>
                                      </p:cBhvr>
                                      <p:tavLst>
                                        <p:tav tm="0">
                                          <p:val>
                                            <p:fltVal val="0"/>
                                          </p:val>
                                        </p:tav>
                                        <p:tav tm="100000">
                                          <p:val>
                                            <p:strVal val="#ppt_h"/>
                                          </p:val>
                                        </p:tav>
                                      </p:tavLst>
                                    </p:anim>
                                    <p:anim calcmode="lin" valueType="num">
                                      <p:cBhvr>
                                        <p:cTn id="10" dur="2000" fill="hold"/>
                                        <p:tgtEl>
                                          <p:spTgt spid="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218" name="Picture 2" descr="http://elshaddaiministries.us/images/video_interviews_images/JewishVoiceLive.jpg"/>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1616" t="5147" r="2728" b="2082"/>
          <a:stretch/>
        </p:blipFill>
        <p:spPr bwMode="auto">
          <a:xfrm>
            <a:off x="147782" y="840509"/>
            <a:ext cx="8746836" cy="3953164"/>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2" descr="Screen Shot 28.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31100" y="6019800"/>
            <a:ext cx="1447800" cy="711200"/>
          </a:xfrm>
          <a:prstGeom prst="rect">
            <a:avLst/>
          </a:prstGeom>
        </p:spPr>
      </p:pic>
      <p:sp>
        <p:nvSpPr>
          <p:cNvPr id="4" name="TextBox 3">
            <a:extLst>
              <a:ext uri="{FF2B5EF4-FFF2-40B4-BE49-F238E27FC236}">
                <a16:creationId xmlns:a16="http://schemas.microsoft.com/office/drawing/2014/main" id="{552FD77B-6826-5ABE-1252-78072EA8BB67}"/>
              </a:ext>
            </a:extLst>
          </p:cNvPr>
          <p:cNvSpPr txBox="1"/>
          <p:nvPr/>
        </p:nvSpPr>
        <p:spPr>
          <a:xfrm>
            <a:off x="411018" y="2216926"/>
            <a:ext cx="8483600" cy="1323439"/>
          </a:xfrm>
          <a:prstGeom prst="rect">
            <a:avLst/>
          </a:prstGeom>
          <a:solidFill>
            <a:schemeClr val="bg1"/>
          </a:solidFill>
        </p:spPr>
        <p:txBody>
          <a:bodyPr wrap="square" rtlCol="0">
            <a:spAutoFit/>
          </a:bodyPr>
          <a:lstStyle/>
          <a:p>
            <a:pPr algn="ctr"/>
            <a:r>
              <a:rPr lang="ar-JO" sz="40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الأقمار الأربعة </a:t>
            </a:r>
            <a:r>
              <a:rPr lang="ar-JO" sz="4000" b="1" dirty="0">
                <a:solidFill>
                  <a:srgbClr val="FF0000"/>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الدموية</a:t>
            </a:r>
            <a:r>
              <a:rPr lang="ar-JO" sz="40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 ــــــ</a:t>
            </a:r>
          </a:p>
          <a:p>
            <a:pPr algn="ctr"/>
            <a:r>
              <a:rPr lang="ar-JO" sz="40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rPr>
              <a:t>نبوة يجب أن تتم؟</a:t>
            </a:r>
            <a:endParaRPr lang="en-US" sz="4800" b="1" dirty="0">
              <a:solidFill>
                <a:srgbClr val="FFFFFF"/>
              </a:solidFill>
              <a:effectLst>
                <a:glow rad="101600">
                  <a:srgbClr val="000000">
                    <a:alpha val="75000"/>
                  </a:srgbClr>
                </a:glow>
              </a:effectLst>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17696386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18.png"/>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0" y="0"/>
            <a:ext cx="9271000" cy="6858000"/>
          </a:xfrm>
          <a:prstGeom prst="rect">
            <a:avLst/>
          </a:prstGeom>
          <a:solidFill>
            <a:schemeClr val="accent1"/>
          </a:solidFill>
        </p:spPr>
      </p:pic>
      <p:sp>
        <p:nvSpPr>
          <p:cNvPr id="4" name="TextBox 3">
            <a:extLst>
              <a:ext uri="{FF2B5EF4-FFF2-40B4-BE49-F238E27FC236}">
                <a16:creationId xmlns:a16="http://schemas.microsoft.com/office/drawing/2014/main" id="{FE0CC808-7431-BCD7-5F04-ACE9C59ED82A}"/>
              </a:ext>
            </a:extLst>
          </p:cNvPr>
          <p:cNvSpPr txBox="1"/>
          <p:nvPr/>
        </p:nvSpPr>
        <p:spPr>
          <a:xfrm>
            <a:off x="0" y="3944127"/>
            <a:ext cx="8813800" cy="2062103"/>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4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t>هل تعرف</a:t>
            </a:r>
            <a:br>
              <a:rPr kumimoji="0" lang="en-US" sz="4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br>
            <a:r>
              <a:rPr kumimoji="0" lang="ar-JO" sz="4800" b="1" i="0" u="none" strike="noStrike" kern="0" cap="none" spc="0" normalizeH="0" baseline="0" noProof="0" dirty="0">
                <a:ln>
                  <a:noFill/>
                </a:ln>
                <a:solidFill>
                  <a:srgbClr val="FDED73"/>
                </a:solidFill>
                <a:effectLst>
                  <a:glow rad="101600">
                    <a:srgbClr val="000000">
                      <a:alpha val="75000"/>
                    </a:srgbClr>
                  </a:glow>
                </a:effectLst>
                <a:uLnTx/>
                <a:uFillTx/>
                <a:latin typeface="Arial" panose="020B0604020202020204" pitchFamily="34" charset="0"/>
              </a:rPr>
              <a:t>الأهمية النبوية</a:t>
            </a:r>
            <a:br>
              <a:rPr kumimoji="0" lang="en-US" sz="4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br>
            <a:r>
              <a:rPr kumimoji="0" lang="ar-JO" sz="4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t>للأقمار الدموية؟</a:t>
            </a:r>
            <a:endParaRPr kumimoji="0" lang="en-US" sz="4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5D134B5-0A15-23C6-47BE-6790C85C50CB}"/>
              </a:ext>
            </a:extLst>
          </p:cNvPr>
          <p:cNvSpPr txBox="1"/>
          <p:nvPr/>
        </p:nvSpPr>
        <p:spPr>
          <a:xfrm>
            <a:off x="330200" y="6006229"/>
            <a:ext cx="8483600" cy="707886"/>
          </a:xfrm>
          <a:prstGeom prst="rect">
            <a:avLst/>
          </a:prstGeom>
          <a:solidFill>
            <a:sysClr val="windowText" lastClr="000000"/>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t>تعلم من القس مارك بليتز الذي اكتشف في عام 2008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ar-JO" sz="2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rPr>
              <a:t>ظاهرة القمر الدموي وارتباطها بالكتاب المقدس</a:t>
            </a:r>
            <a:endParaRPr kumimoji="0" lang="en-US" sz="2000" b="1" i="0" u="none" strike="noStrike" kern="0" cap="none" spc="0" normalizeH="0" baseline="0" noProof="0" dirty="0">
              <a:ln>
                <a:noFill/>
              </a:ln>
              <a:solidFill>
                <a:srgbClr val="FFFFFF"/>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87C4B105-73E0-40B8-FF9D-6BE31966C34E}"/>
              </a:ext>
            </a:extLst>
          </p:cNvPr>
          <p:cNvSpPr/>
          <p:nvPr/>
        </p:nvSpPr>
        <p:spPr bwMode="auto">
          <a:xfrm>
            <a:off x="618978" y="3800241"/>
            <a:ext cx="1308296" cy="884301"/>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
        <p:nvSpPr>
          <p:cNvPr id="6" name="Rectangle 5">
            <a:extLst>
              <a:ext uri="{FF2B5EF4-FFF2-40B4-BE49-F238E27FC236}">
                <a16:creationId xmlns:a16="http://schemas.microsoft.com/office/drawing/2014/main" id="{94990591-CB22-BC5F-EC1C-9283CFB1851F}"/>
              </a:ext>
            </a:extLst>
          </p:cNvPr>
          <p:cNvSpPr/>
          <p:nvPr/>
        </p:nvSpPr>
        <p:spPr bwMode="auto">
          <a:xfrm>
            <a:off x="928468" y="3038622"/>
            <a:ext cx="914400" cy="914400"/>
          </a:xfrm>
          <a:prstGeom prst="rect">
            <a:avLst/>
          </a:prstGeom>
          <a:no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rgbClr val="000000"/>
              </a:solidFill>
              <a:effectLst/>
              <a:latin typeface="Times New Roman" charset="0"/>
              <a:ea typeface="ＭＳ Ｐゴシック" charset="0"/>
            </a:endParaRPr>
          </a:p>
        </p:txBody>
      </p:sp>
    </p:spTree>
    <p:extLst>
      <p:ext uri="{BB962C8B-B14F-4D97-AF65-F5344CB8AC3E}">
        <p14:creationId xmlns:p14="http://schemas.microsoft.com/office/powerpoint/2010/main" val="82411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098" name="Picture 2" descr="http://en.es-static.us/upl/2013/12/four-blood-moons-john-hage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521200" cy="685800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Picture 4" descr="http://wndbooks.wnd.com/wp-content/uploads/2013/12/wndb-Biltz-Blood-Moons-COVER-v2.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10100" y="0"/>
            <a:ext cx="4533900" cy="68580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0455339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194" name="Picture 2" descr="http://jayinreallife.files.wordpress.com/2010/05/moon_lunar_eclipse_jerusalem_dome_200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0" y="15240"/>
            <a:ext cx="4883727" cy="2585323"/>
          </a:xfrm>
          <a:prstGeom prst="rect">
            <a:avLst/>
          </a:prstGeom>
          <a:noFill/>
        </p:spPr>
        <p:txBody>
          <a:bodyPr wrap="square" rtlCol="0">
            <a:spAutoFit/>
          </a:bodyPr>
          <a:lstStyle/>
          <a:p>
            <a:pPr algn="ctr" defTabSz="914400"/>
            <a:r>
              <a:rPr lang="ar-JO" sz="5400" b="1" dirty="0">
                <a:solidFill>
                  <a:prstClr val="white"/>
                </a:solidFill>
                <a:latin typeface="Arial" panose="020B0604020202020204" pitchFamily="34" charset="0"/>
                <a:cs typeface="Arial" panose="020B0604020202020204" pitchFamily="34" charset="0"/>
              </a:rPr>
              <a:t>الإدعاءات المثيرة لأنبياء الأقمار الدموية</a:t>
            </a:r>
            <a:endParaRPr lang="en-US" sz="5400" b="1" dirty="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788911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Screen Shot 26.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9118600" cy="4216400"/>
          </a:xfrm>
          <a:prstGeom prst="rect">
            <a:avLst/>
          </a:prstGeom>
        </p:spPr>
      </p:pic>
      <p:pic>
        <p:nvPicPr>
          <p:cNvPr id="3" name="Picture 2" descr="Screen Shot 25.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051300"/>
            <a:ext cx="9144000" cy="2806700"/>
          </a:xfrm>
          <a:prstGeom prst="rect">
            <a:avLst/>
          </a:prstGeom>
        </p:spPr>
      </p:pic>
      <p:pic>
        <p:nvPicPr>
          <p:cNvPr id="7" name="Picture 6" descr="Screen Shot 27.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3810000"/>
            <a:ext cx="9093200" cy="406400"/>
          </a:xfrm>
          <a:prstGeom prst="rect">
            <a:avLst/>
          </a:prstGeom>
        </p:spPr>
      </p:pic>
      <p:sp>
        <p:nvSpPr>
          <p:cNvPr id="4" name="Rectangle 3"/>
          <p:cNvSpPr/>
          <p:nvPr/>
        </p:nvSpPr>
        <p:spPr>
          <a:xfrm>
            <a:off x="25400" y="429796"/>
            <a:ext cx="9093200" cy="2726900"/>
          </a:xfrm>
          <a:prstGeom prst="rect">
            <a:avLst/>
          </a:prstGeom>
        </p:spPr>
        <p:txBody>
          <a:bodyPr wrap="square">
            <a:spAutoFit/>
          </a:bodyPr>
          <a:lstStyle/>
          <a:p>
            <a:pPr algn="ctr" defTabSz="914400"/>
            <a:r>
              <a:rPr lang="en-US" sz="3600"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 </a:t>
            </a:r>
            <a:r>
              <a:rPr lang="ar-JO" sz="4000" b="1" dirty="0">
                <a:solidFill>
                  <a:srgbClr val="FFE78F"/>
                </a:solidFill>
                <a:effectLst>
                  <a:glow rad="101600">
                    <a:schemeClr val="bg1">
                      <a:alpha val="75000"/>
                    </a:schemeClr>
                  </a:glow>
                </a:effectLst>
                <a:latin typeface="Arial" panose="020B0604020202020204" pitchFamily="34" charset="0"/>
                <a:cs typeface="Arial" panose="020B0604020202020204" pitchFamily="34" charset="0"/>
              </a:rPr>
              <a:t>جون هاجي</a:t>
            </a:r>
            <a:endParaRPr lang="en-US" sz="4000" b="1" dirty="0">
              <a:solidFill>
                <a:srgbClr val="FFE78F"/>
              </a:solidFill>
              <a:effectLst>
                <a:glow rad="101600">
                  <a:schemeClr val="bg1">
                    <a:alpha val="75000"/>
                  </a:schemeClr>
                </a:glow>
              </a:effectLst>
              <a:latin typeface="Arial" panose="020B0604020202020204" pitchFamily="34" charset="0"/>
              <a:cs typeface="Arial" panose="020B0604020202020204" pitchFamily="34" charset="0"/>
            </a:endParaRPr>
          </a:p>
          <a:p>
            <a:pPr defTabSz="914400"/>
            <a:endParaRPr lang="en-US" sz="1600" dirty="0">
              <a:solidFill>
                <a:prstClr val="white"/>
              </a:solidFill>
              <a:latin typeface="Arial" panose="020B0604020202020204" pitchFamily="34" charset="0"/>
              <a:cs typeface="Arial" panose="020B0604020202020204" pitchFamily="34" charset="0"/>
            </a:endParaRPr>
          </a:p>
          <a:p>
            <a:pPr algn="ctr" defTabSz="914400">
              <a:lnSpc>
                <a:spcPct val="90000"/>
              </a:lnSpc>
            </a:pPr>
            <a:r>
              <a:rPr lang="ar-JO"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rPr>
              <a:t>إن تاريخ العالم على وشك أن يتغير إلى الأبد والله يرسل لنا رسائل على لوحته الإعلانية عالية الوضوح من خلال التحدث إلينا في السماوات – باستخدام الأقمار الدموية الأربعة  والسؤال هو… هل نستمع؟ ما هو الحدث الذي سيهز الأرض؟</a:t>
            </a:r>
            <a:endParaRPr lang="en-US" sz="3200" dirty="0">
              <a:solidFill>
                <a:prstClr val="white"/>
              </a:solidFill>
              <a:effectLst>
                <a:glow rad="101600">
                  <a:schemeClr val="bg1">
                    <a:alpha val="7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888970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1757</TotalTime>
  <Words>1685</Words>
  <Application>Microsoft Macintosh PowerPoint</Application>
  <PresentationFormat>On-screen Show (4:3)</PresentationFormat>
  <Paragraphs>155</Paragraphs>
  <Slides>39</Slides>
  <Notes>12</Notes>
  <HiddenSlides>0</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39</vt:i4>
      </vt:variant>
    </vt:vector>
  </HeadingPairs>
  <TitlesOfParts>
    <vt:vector size="52" baseType="lpstr">
      <vt:lpstr>ＭＳ Ｐゴシック</vt:lpstr>
      <vt:lpstr>Arial</vt:lpstr>
      <vt:lpstr>Arial Narrow</vt:lpstr>
      <vt:lpstr>Calibri</vt:lpstr>
      <vt:lpstr>Times New Roman</vt:lpstr>
      <vt:lpstr>Wingdings</vt:lpstr>
      <vt:lpstr>Default Design</vt:lpstr>
      <vt:lpstr>Office Theme</vt:lpstr>
      <vt:lpstr>1_Office Theme</vt:lpstr>
      <vt:lpstr>2_Office Theme</vt:lpstr>
      <vt:lpstr>2_Default Design</vt:lpstr>
      <vt:lpstr>3_Office Theme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الصفحة الرئيسية على BibleStudyDownloads.org</vt:lpstr>
      <vt:lpstr>خطاب جبل الزيتون at BibleStudyDownloads.org</vt:lpstr>
    </vt:vector>
  </TitlesOfParts>
  <Company>World of the Bible Ministries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Randall  Price</dc:creator>
  <cp:lastModifiedBy>Rick Griffith</cp:lastModifiedBy>
  <cp:revision>97</cp:revision>
  <dcterms:created xsi:type="dcterms:W3CDTF">2015-09-12T16:04:51Z</dcterms:created>
  <dcterms:modified xsi:type="dcterms:W3CDTF">2023-12-31T16:28:56Z</dcterms:modified>
</cp:coreProperties>
</file>