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8" r:id="rId3"/>
    <p:sldMasterId id="2147483710" r:id="rId4"/>
    <p:sldMasterId id="2147483722" r:id="rId5"/>
    <p:sldMasterId id="2147483734" r:id="rId6"/>
  </p:sldMasterIdLst>
  <p:notesMasterIdLst>
    <p:notesMasterId r:id="rId40"/>
  </p:notesMasterIdLst>
  <p:sldIdLst>
    <p:sldId id="428" r:id="rId7"/>
    <p:sldId id="274" r:id="rId8"/>
    <p:sldId id="275" r:id="rId9"/>
    <p:sldId id="500" r:id="rId10"/>
    <p:sldId id="440" r:id="rId11"/>
    <p:sldId id="524" r:id="rId12"/>
    <p:sldId id="507" r:id="rId13"/>
    <p:sldId id="441" r:id="rId14"/>
    <p:sldId id="443" r:id="rId15"/>
    <p:sldId id="501" r:id="rId16"/>
    <p:sldId id="505" r:id="rId17"/>
    <p:sldId id="299" r:id="rId18"/>
    <p:sldId id="873" r:id="rId19"/>
    <p:sldId id="514" r:id="rId20"/>
    <p:sldId id="446" r:id="rId21"/>
    <p:sldId id="874" r:id="rId22"/>
    <p:sldId id="305" r:id="rId23"/>
    <p:sldId id="306" r:id="rId24"/>
    <p:sldId id="296" r:id="rId25"/>
    <p:sldId id="297" r:id="rId26"/>
    <p:sldId id="298" r:id="rId27"/>
    <p:sldId id="292" r:id="rId28"/>
    <p:sldId id="293" r:id="rId29"/>
    <p:sldId id="504" r:id="rId30"/>
    <p:sldId id="300" r:id="rId31"/>
    <p:sldId id="295" r:id="rId32"/>
    <p:sldId id="268" r:id="rId33"/>
    <p:sldId id="257" r:id="rId34"/>
    <p:sldId id="301" r:id="rId35"/>
    <p:sldId id="302" r:id="rId36"/>
    <p:sldId id="303" r:id="rId37"/>
    <p:sldId id="871" r:id="rId38"/>
    <p:sldId id="872"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CE9"/>
    <a:srgbClr val="F4D2CB"/>
    <a:srgbClr val="AB7942"/>
    <a:srgbClr val="FFEDB2"/>
    <a:srgbClr val="FFD5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2" autoAdjust="0"/>
    <p:restoredTop sz="94249" autoAdjust="0"/>
  </p:normalViewPr>
  <p:slideViewPr>
    <p:cSldViewPr snapToGrid="0" snapToObjects="1">
      <p:cViewPr varScale="1">
        <p:scale>
          <a:sx n="72" d="100"/>
          <a:sy n="72" d="100"/>
        </p:scale>
        <p:origin x="1260" y="6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62BD4D-B4A9-BE4A-ADDA-B2E78F23A22F}" type="datetimeFigureOut">
              <a:rPr lang="en-US" smtClean="0"/>
              <a:t>12/30/2023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587B12-D58C-2141-B238-F4A0D1D64BDC}" type="slidenum">
              <a:rPr lang="en-US" smtClean="0"/>
              <a:t>‹#›</a:t>
            </a:fld>
            <a:endParaRPr lang="en-US"/>
          </a:p>
        </p:txBody>
      </p:sp>
    </p:spTree>
    <p:extLst>
      <p:ext uri="{BB962C8B-B14F-4D97-AF65-F5344CB8AC3E}">
        <p14:creationId xmlns:p14="http://schemas.microsoft.com/office/powerpoint/2010/main" val="28752888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89CCD0-96A0-7547-AF16-A7B8F1919C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610826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98CFE3-6765-3B4F-9C5F-A7D6A1B5614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37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79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GillSans" charset="0"/>
                <a:sym typeface="GillSans" charset="0"/>
              </a:defRPr>
            </a:lvl1pPr>
            <a:lvl2pPr marL="37931725" indent="-37474525" eaLnBrk="0" hangingPunct="0">
              <a:defRPr sz="3200">
                <a:solidFill>
                  <a:schemeClr val="tx1"/>
                </a:solidFill>
                <a:latin typeface="GillSans" charset="0"/>
                <a:ea typeface="GillSans" charset="0"/>
                <a:cs typeface="GillSans" charset="0"/>
                <a:sym typeface="GillSans" charset="0"/>
              </a:defRPr>
            </a:lvl2pPr>
            <a:lvl3pPr eaLnBrk="0" hangingPunct="0">
              <a:defRPr sz="3200">
                <a:solidFill>
                  <a:schemeClr val="tx1"/>
                </a:solidFill>
                <a:latin typeface="GillSans" charset="0"/>
                <a:ea typeface="GillSans" charset="0"/>
                <a:cs typeface="GillSans" charset="0"/>
                <a:sym typeface="GillSans" charset="0"/>
              </a:defRPr>
            </a:lvl3pPr>
            <a:lvl4pPr eaLnBrk="0" hangingPunct="0">
              <a:defRPr sz="3200">
                <a:solidFill>
                  <a:schemeClr val="tx1"/>
                </a:solidFill>
                <a:latin typeface="GillSans" charset="0"/>
                <a:ea typeface="GillSans" charset="0"/>
                <a:cs typeface="GillSans" charset="0"/>
                <a:sym typeface="GillSans" charset="0"/>
              </a:defRPr>
            </a:lvl4pPr>
            <a:lvl5pPr eaLnBrk="0" hangingPunct="0">
              <a:defRPr sz="3200">
                <a:solidFill>
                  <a:schemeClr val="tx1"/>
                </a:solidFill>
                <a:latin typeface="GillSans" charset="0"/>
                <a:ea typeface="GillSans" charset="0"/>
                <a:cs typeface="GillSans" charset="0"/>
                <a:sym typeface="GillSans" charset="0"/>
              </a:defRPr>
            </a:lvl5pPr>
            <a:lvl6pPr marL="4572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6pPr>
            <a:lvl7pPr marL="9144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7pPr>
            <a:lvl8pPr marL="13716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8pPr>
            <a:lvl9pPr marL="18288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9pPr>
          </a:lstStyle>
          <a:p>
            <a:pPr eaLnBrk="1" hangingPunct="1">
              <a:defRPr/>
            </a:pPr>
            <a:fld id="{0EC4A78B-7D4F-5B47-8DF3-4F7F9206DC8B}" type="slidenum">
              <a:rPr lang="en-US" sz="1200">
                <a:solidFill>
                  <a:prstClr val="black"/>
                </a:solidFill>
              </a:rPr>
              <a:pPr eaLnBrk="1" hangingPunct="1">
                <a:defRPr/>
              </a:pPr>
              <a:t>22</a:t>
            </a:fld>
            <a:endParaRPr lang="en-US" sz="1200">
              <a:solidFill>
                <a:prstClr val="black"/>
              </a:solidFill>
            </a:endParaRPr>
          </a:p>
        </p:txBody>
      </p:sp>
      <p:sp>
        <p:nvSpPr>
          <p:cNvPr id="116739" name="Rectangle 2"/>
          <p:cNvSpPr>
            <a:spLocks noGrp="1" noRot="1" noChangeAspect="1" noChangeArrowheads="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latin typeface="GillSan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6D2807-DCFB-F149-BEB0-39F7E16E98B2}"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ED3CA8-3F99-2247-BE98-66111B464981}" type="slidenum">
              <a:rPr lang="en-US">
                <a:solidFill>
                  <a:prstClr val="black"/>
                </a:solidFill>
              </a:rPr>
              <a:pPr>
                <a:defRPr/>
              </a:pPr>
              <a:t>27</a:t>
            </a:fld>
            <a:endParaRPr lang="en-US">
              <a:solidFill>
                <a:prstClr val="black"/>
              </a:solidFill>
            </a:endParaRPr>
          </a:p>
        </p:txBody>
      </p:sp>
      <p:sp>
        <p:nvSpPr>
          <p:cNvPr id="377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78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371182-4D49-7D4D-84FF-820232663517}" type="slidenum">
              <a:rPr lang="en-US">
                <a:solidFill>
                  <a:prstClr val="black"/>
                </a:solidFill>
              </a:rPr>
              <a:pPr>
                <a:defRPr/>
              </a:pPr>
              <a:t>28</a:t>
            </a:fld>
            <a:endParaRPr lang="en-US">
              <a:solidFill>
                <a:prstClr val="black"/>
              </a:solidFill>
            </a:endParaRPr>
          </a:p>
        </p:txBody>
      </p:sp>
      <p:sp>
        <p:nvSpPr>
          <p:cNvPr id="339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99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Apologetics &amp; Evangelism (ae)</a:t>
            </a:r>
            <a:r>
              <a:rPr lang="en-US" baseline="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76966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Olivet Discourse (od)</a:t>
            </a:r>
          </a:p>
        </p:txBody>
      </p:sp>
    </p:spTree>
    <p:extLst>
      <p:ext uri="{BB962C8B-B14F-4D97-AF65-F5344CB8AC3E}">
        <p14:creationId xmlns:p14="http://schemas.microsoft.com/office/powerpoint/2010/main" val="236945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89CCD0-96A0-7547-AF16-A7B8F1919C3B}" type="slidenum">
              <a:rPr lang="en-US">
                <a:solidFill>
                  <a:prstClr val="black"/>
                </a:solidFill>
              </a:rPr>
              <a:pPr>
                <a:defRPr/>
              </a:pPr>
              <a:t>2</a:t>
            </a:fld>
            <a:endParaRPr lang="en-US">
              <a:solidFill>
                <a:prstClr val="black"/>
              </a:solidFill>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C1B9A8-2F72-2943-A6FE-5EE217C8DA71}"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945AAB-0586-0B4A-B804-64559E96C3B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32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28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C1B9A8-2F72-2943-A6FE-5EE217C8DA71}"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9377A9-5C9E-3C40-B1B4-6C775C0CDFB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33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38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287E1F-EC0A-9E4B-85FF-DC97575D404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35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58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89CCD0-96A0-7547-AF16-A7B8F1919C3B}" type="slidenum">
              <a:rPr lang="en-US">
                <a:solidFill>
                  <a:prstClr val="black"/>
                </a:solidFill>
              </a:rPr>
              <a:pPr>
                <a:defRPr/>
              </a:pPr>
              <a:t>12</a:t>
            </a:fld>
            <a:endParaRPr lang="en-US">
              <a:solidFill>
                <a:prstClr val="black"/>
              </a:solidFill>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351633-B0A3-3244-B294-7139988201B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01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10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150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9297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0416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396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1017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742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237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832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3235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516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364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7018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003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009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4171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475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168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5710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7691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5670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4148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954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29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5687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6749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357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3423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377812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670466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059564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506841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649273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610969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3163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369196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0861138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692175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896474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677289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pPr>
                <a:defRPr/>
              </a:pPr>
              <a:t>‹#›</a:t>
            </a:fld>
            <a:endParaRPr lang="en-US"/>
          </a:p>
        </p:txBody>
      </p:sp>
    </p:spTree>
    <p:extLst>
      <p:ext uri="{BB962C8B-B14F-4D97-AF65-F5344CB8AC3E}">
        <p14:creationId xmlns:p14="http://schemas.microsoft.com/office/powerpoint/2010/main" val="24821952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pPr>
                <a:defRPr/>
              </a:pPr>
              <a:t>‹#›</a:t>
            </a:fld>
            <a:endParaRPr lang="en-US"/>
          </a:p>
        </p:txBody>
      </p:sp>
    </p:spTree>
    <p:extLst>
      <p:ext uri="{BB962C8B-B14F-4D97-AF65-F5344CB8AC3E}">
        <p14:creationId xmlns:p14="http://schemas.microsoft.com/office/powerpoint/2010/main" val="3242880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pPr>
                <a:defRPr/>
              </a:pPr>
              <a:t>‹#›</a:t>
            </a:fld>
            <a:endParaRPr lang="en-US"/>
          </a:p>
        </p:txBody>
      </p:sp>
    </p:spTree>
    <p:extLst>
      <p:ext uri="{BB962C8B-B14F-4D97-AF65-F5344CB8AC3E}">
        <p14:creationId xmlns:p14="http://schemas.microsoft.com/office/powerpoint/2010/main" val="189275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pPr>
                <a:defRPr/>
              </a:pPr>
              <a:t>‹#›</a:t>
            </a:fld>
            <a:endParaRPr lang="en-US"/>
          </a:p>
        </p:txBody>
      </p:sp>
    </p:spTree>
    <p:extLst>
      <p:ext uri="{BB962C8B-B14F-4D97-AF65-F5344CB8AC3E}">
        <p14:creationId xmlns:p14="http://schemas.microsoft.com/office/powerpoint/2010/main" val="28426001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pPr>
                <a:defRPr/>
              </a:pPr>
              <a:t>‹#›</a:t>
            </a:fld>
            <a:endParaRPr lang="en-US"/>
          </a:p>
        </p:txBody>
      </p:sp>
    </p:spTree>
    <p:extLst>
      <p:ext uri="{BB962C8B-B14F-4D97-AF65-F5344CB8AC3E}">
        <p14:creationId xmlns:p14="http://schemas.microsoft.com/office/powerpoint/2010/main" val="1963750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66851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pPr>
                <a:defRPr/>
              </a:pPr>
              <a:t>‹#›</a:t>
            </a:fld>
            <a:endParaRPr lang="en-US"/>
          </a:p>
        </p:txBody>
      </p:sp>
    </p:spTree>
    <p:extLst>
      <p:ext uri="{BB962C8B-B14F-4D97-AF65-F5344CB8AC3E}">
        <p14:creationId xmlns:p14="http://schemas.microsoft.com/office/powerpoint/2010/main" val="1675091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pPr>
                <a:defRPr/>
              </a:pPr>
              <a:t>‹#›</a:t>
            </a:fld>
            <a:endParaRPr lang="en-US"/>
          </a:p>
        </p:txBody>
      </p:sp>
    </p:spTree>
    <p:extLst>
      <p:ext uri="{BB962C8B-B14F-4D97-AF65-F5344CB8AC3E}">
        <p14:creationId xmlns:p14="http://schemas.microsoft.com/office/powerpoint/2010/main" val="1198403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pPr>
                <a:defRPr/>
              </a:pPr>
              <a:t>‹#›</a:t>
            </a:fld>
            <a:endParaRPr lang="en-US"/>
          </a:p>
        </p:txBody>
      </p:sp>
    </p:spTree>
    <p:extLst>
      <p:ext uri="{BB962C8B-B14F-4D97-AF65-F5344CB8AC3E}">
        <p14:creationId xmlns:p14="http://schemas.microsoft.com/office/powerpoint/2010/main" val="1212095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pPr>
                <a:defRPr/>
              </a:pPr>
              <a:t>‹#›</a:t>
            </a:fld>
            <a:endParaRPr lang="en-US"/>
          </a:p>
        </p:txBody>
      </p:sp>
    </p:spTree>
    <p:extLst>
      <p:ext uri="{BB962C8B-B14F-4D97-AF65-F5344CB8AC3E}">
        <p14:creationId xmlns:p14="http://schemas.microsoft.com/office/powerpoint/2010/main" val="3252561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pPr>
                <a:defRPr/>
              </a:pPr>
              <a:t>‹#›</a:t>
            </a:fld>
            <a:endParaRPr lang="en-US"/>
          </a:p>
        </p:txBody>
      </p:sp>
    </p:spTree>
    <p:extLst>
      <p:ext uri="{BB962C8B-B14F-4D97-AF65-F5344CB8AC3E}">
        <p14:creationId xmlns:p14="http://schemas.microsoft.com/office/powerpoint/2010/main" val="3280308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pPr>
                <a:defRPr/>
              </a:pPr>
              <a:t>‹#›</a:t>
            </a:fld>
            <a:endParaRPr lang="en-US"/>
          </a:p>
        </p:txBody>
      </p:sp>
    </p:spTree>
    <p:extLst>
      <p:ext uri="{BB962C8B-B14F-4D97-AF65-F5344CB8AC3E}">
        <p14:creationId xmlns:p14="http://schemas.microsoft.com/office/powerpoint/2010/main" val="692667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05411155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55723519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84338775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074407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964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0341631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89788709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6565589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2293273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153418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3508967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6131865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046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359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683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D6BD2B84-CB08-7747-A998-B6910C321352}" type="slidenum">
              <a:rPr lang="en-US">
                <a:solidFill>
                  <a:srgbClr val="000000"/>
                </a:solidFill>
                <a:latin typeface="Times New Roman" charset="0"/>
                <a:ea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510224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D6BD2B84-CB08-7747-A998-B6910C321352}" type="slidenum">
              <a:rPr lang="en-US">
                <a:solidFill>
                  <a:srgbClr val="000000"/>
                </a:solidFill>
                <a:latin typeface="Times New Roman" charset="0"/>
                <a:ea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9670344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D6BD2B84-CB08-7747-A998-B6910C321352}" type="slidenum">
              <a:rPr lang="en-US">
                <a:solidFill>
                  <a:srgbClr val="000000"/>
                </a:solidFill>
                <a:latin typeface="Times New Roman" charset="0"/>
                <a:ea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00015244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D6BD2B84-CB08-7747-A998-B6910C321352}" type="slidenum">
              <a:rPr lang="en-US">
                <a:solidFill>
                  <a:srgbClr val="000000"/>
                </a:solidFill>
                <a:latin typeface="Times New Roman" charset="0"/>
                <a:ea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7661129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6BD2B84-CB08-7747-A998-B6910C321352}" type="slidenum">
              <a:rPr lang="en-US"/>
              <a:pPr>
                <a:defRPr/>
              </a:pPr>
              <a:t>‹#›</a:t>
            </a:fld>
            <a:endParaRPr lang="en-US"/>
          </a:p>
        </p:txBody>
      </p:sp>
    </p:spTree>
    <p:extLst>
      <p:ext uri="{BB962C8B-B14F-4D97-AF65-F5344CB8AC3E}">
        <p14:creationId xmlns:p14="http://schemas.microsoft.com/office/powerpoint/2010/main" val="222903138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409975508"/>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4.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6.xml"/><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 descr="Jesus at Olivet Discourse.jpg">
            <a:extLst>
              <a:ext uri="{FF2B5EF4-FFF2-40B4-BE49-F238E27FC236}">
                <a16:creationId xmlns:a16="http://schemas.microsoft.com/office/drawing/2014/main" id="{08D3DC56-B497-E341-3FD8-E104F29DA2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006066" y="1447800"/>
            <a:ext cx="5855826" cy="935513"/>
          </a:xfrm>
          <a:prstGeom prst="rect">
            <a:avLst/>
          </a:prstGeom>
          <a:noFill/>
        </p:spPr>
        <p:txBody>
          <a:bodyPr wrap="square" rtlCol="0">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متى 24: 1-3</a:t>
            </a:r>
            <a:endParaRPr kumimoji="0" lang="en-US" sz="5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EC12AF7F-0F13-5640-B640-5ECF67A938A2}"/>
              </a:ext>
            </a:extLst>
          </p:cNvPr>
          <p:cNvSpPr>
            <a:spLocks noChangeArrowheads="1"/>
          </p:cNvSpPr>
          <p:nvPr/>
        </p:nvSpPr>
        <p:spPr bwMode="auto">
          <a:xfrm>
            <a:off x="0" y="5715001"/>
            <a:ext cx="9144000" cy="11430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 راندال برايس</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خدمات عالم الكتاب المقدس الدولية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تم تحميلها من قبل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
        <p:nvSpPr>
          <p:cNvPr id="6" name="TextBox 5">
            <a:extLst>
              <a:ext uri="{FF2B5EF4-FFF2-40B4-BE49-F238E27FC236}">
                <a16:creationId xmlns:a16="http://schemas.microsoft.com/office/drawing/2014/main" id="{502BD6C3-D71F-754B-BAFE-64925C03C54A}"/>
              </a:ext>
            </a:extLst>
          </p:cNvPr>
          <p:cNvSpPr txBox="1"/>
          <p:nvPr/>
        </p:nvSpPr>
        <p:spPr>
          <a:xfrm>
            <a:off x="3680292" y="2474437"/>
            <a:ext cx="5181600" cy="935513"/>
          </a:xfrm>
          <a:prstGeom prst="rect">
            <a:avLst/>
          </a:prstGeom>
          <a:noFill/>
        </p:spPr>
        <p:txBody>
          <a:bodyPr wrap="square" rtlCol="0">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السياق</a:t>
            </a:r>
            <a:endParaRPr kumimoji="0" lang="en-US" sz="5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26BFD513-F81E-A69A-2A72-71CB84223561}"/>
              </a:ext>
            </a:extLst>
          </p:cNvPr>
          <p:cNvSpPr txBox="1"/>
          <p:nvPr/>
        </p:nvSpPr>
        <p:spPr>
          <a:xfrm>
            <a:off x="609600" y="32657"/>
            <a:ext cx="8077200" cy="1122936"/>
          </a:xfrm>
          <a:prstGeom prst="rect">
            <a:avLst/>
          </a:prstGeom>
          <a:noFill/>
        </p:spPr>
        <p:txBody>
          <a:bodyPr wrap="square" rtlCol="0">
            <a:spAutoFit/>
          </a:bodyPr>
          <a:lstStyle/>
          <a:p>
            <a:pPr algn="ctr">
              <a:lnSpc>
                <a:spcPct val="110000"/>
              </a:lnSpc>
            </a:pPr>
            <a:r>
              <a:rPr lang="ar-JO" sz="6600" b="1" dirty="0">
                <a:solidFill>
                  <a:srgbClr val="FFEDB4"/>
                </a:solidFill>
                <a:effectLst>
                  <a:glow rad="101600">
                    <a:schemeClr val="tx1">
                      <a:alpha val="75000"/>
                    </a:schemeClr>
                  </a:glow>
                </a:effectLst>
                <a:latin typeface="Arial" panose="020B0604020202020204" pitchFamily="34" charset="0"/>
                <a:cs typeface="Arial" panose="020B0604020202020204" pitchFamily="34" charset="0"/>
              </a:rPr>
              <a:t>خطاب جبل الزيتون</a:t>
            </a:r>
            <a:endParaRPr lang="en-US" sz="6600" b="1" dirty="0">
              <a:solidFill>
                <a:srgbClr val="FFEDB4"/>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223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Jesus and disciples at Temp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0" y="1245704"/>
            <a:ext cx="9143999" cy="954105"/>
          </a:xfrm>
          <a:prstGeom prst="rect">
            <a:avLst/>
          </a:prstGeom>
        </p:spPr>
        <p:txBody>
          <a:bodyPr wrap="square" lIns="91439" tIns="45719" rIns="91439" bIns="45719">
            <a:spAutoFit/>
          </a:bodyPr>
          <a:lstStyle/>
          <a:p>
            <a:pPr marL="0" marR="0" lvl="0" indent="0" algn="r" defTabSz="457196"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254000">
                    <a:srgbClr val="302C24">
                      <a:alpha val="72000"/>
                    </a:srgbClr>
                  </a:glow>
                </a:effectLst>
                <a:uLnTx/>
                <a:uFillTx/>
                <a:latin typeface="Arial"/>
                <a:ea typeface="ＭＳ Ｐゴシック" charset="0"/>
                <a:cs typeface="Arial"/>
              </a:rPr>
              <a:t>ثم خرج يسوع ومضى من الهيكل فتقدم تلاميذه لكي يروه أبنية الهيكل</a:t>
            </a:r>
            <a:endParaRPr kumimoji="0" lang="en-US" sz="2800" b="1" i="0" u="none" strike="noStrike" kern="1200" cap="none" spc="0" normalizeH="0" baseline="0" noProof="0" dirty="0">
              <a:ln>
                <a:noFill/>
              </a:ln>
              <a:solidFill>
                <a:prstClr val="white"/>
              </a:solidFill>
              <a:effectLst>
                <a:glow rad="254000">
                  <a:srgbClr val="302C24">
                    <a:alpha val="72000"/>
                  </a:srgbClr>
                </a:glow>
              </a:effectLst>
              <a:uLnTx/>
              <a:uFillTx/>
              <a:latin typeface="Arial"/>
              <a:ea typeface="ＭＳ Ｐゴシック" charset="0"/>
              <a:cs typeface="Arial"/>
            </a:endParaRPr>
          </a:p>
          <a:p>
            <a:pPr marL="0" marR="0" lvl="0" indent="0" algn="r" defTabSz="457196"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D62F"/>
                </a:solidFill>
                <a:effectLst>
                  <a:glow rad="254000">
                    <a:srgbClr val="302C24">
                      <a:alpha val="72000"/>
                    </a:srgbClr>
                  </a:glow>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69B"/>
                </a:solidFill>
                <a:effectLst>
                  <a:glow rad="254000">
                    <a:srgbClr val="302C24">
                      <a:alpha val="72000"/>
                    </a:srgbClr>
                  </a:glow>
                </a:effectLst>
                <a:uLnTx/>
                <a:uFillTx/>
                <a:latin typeface="Arial"/>
                <a:ea typeface="ＭＳ Ｐゴシック" charset="0"/>
                <a:cs typeface="Arial"/>
              </a:rPr>
              <a:t>متى 24: 1   </a:t>
            </a:r>
            <a:endParaRPr kumimoji="0" lang="en-US" sz="2800" b="1" i="0" u="none" strike="noStrike" kern="1200" cap="none" spc="0" normalizeH="0" baseline="0" noProof="0" dirty="0">
              <a:ln>
                <a:noFill/>
              </a:ln>
              <a:solidFill>
                <a:srgbClr val="FFF69B"/>
              </a:solidFill>
              <a:effectLst>
                <a:glow rad="254000">
                  <a:srgbClr val="302C24">
                    <a:alpha val="72000"/>
                  </a:srgbClr>
                </a:glow>
              </a:effectLst>
              <a:uLnTx/>
              <a:uFillTx/>
              <a:latin typeface="Arial"/>
              <a:ea typeface="ＭＳ Ｐゴシック" charset="0"/>
              <a:cs typeface="Arial"/>
            </a:endParaRPr>
          </a:p>
        </p:txBody>
      </p:sp>
      <p:sp>
        <p:nvSpPr>
          <p:cNvPr id="4" name="Rectangle 3"/>
          <p:cNvSpPr/>
          <p:nvPr/>
        </p:nvSpPr>
        <p:spPr>
          <a:xfrm>
            <a:off x="521891" y="4847323"/>
            <a:ext cx="7932775" cy="1384993"/>
          </a:xfrm>
          <a:prstGeom prst="rect">
            <a:avLst/>
          </a:prstGeom>
        </p:spPr>
        <p:txBody>
          <a:bodyPr lIns="91439" tIns="45719" rIns="91439" bIns="45719">
            <a:spAutoFit/>
          </a:bodyPr>
          <a:lstStyle/>
          <a:p>
            <a:pPr marL="0" marR="0" lvl="0" indent="0" algn="r" defTabSz="457196"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254000">
                    <a:srgbClr val="302C24">
                      <a:alpha val="72000"/>
                    </a:srgbClr>
                  </a:glow>
                </a:effectLst>
                <a:uLnTx/>
                <a:uFillTx/>
                <a:latin typeface="Arial"/>
                <a:ea typeface="ＭＳ Ｐゴシック" charset="0"/>
                <a:cs typeface="Arial"/>
              </a:rPr>
              <a:t>فقال لهم يسوع أما تنظرون جميع هذه الحق أقول لكم إنه لا يترك ههنا حجر على حجر لا ينقض</a:t>
            </a:r>
            <a:endParaRPr kumimoji="0" lang="en-US" sz="2800" b="1" i="0" u="none" strike="noStrike" kern="1200" cap="none" spc="0" normalizeH="0" baseline="0" noProof="0" dirty="0">
              <a:ln>
                <a:noFill/>
              </a:ln>
              <a:solidFill>
                <a:prstClr val="white"/>
              </a:solidFill>
              <a:effectLst>
                <a:glow rad="254000">
                  <a:srgbClr val="302C24">
                    <a:alpha val="72000"/>
                  </a:srgbClr>
                </a:glow>
              </a:effectLst>
              <a:uLnTx/>
              <a:uFillTx/>
              <a:latin typeface="Arial"/>
              <a:ea typeface="ＭＳ Ｐゴシック" charset="0"/>
              <a:cs typeface="Arial"/>
            </a:endParaRPr>
          </a:p>
          <a:p>
            <a:pPr marL="0" marR="0" lvl="0" indent="0" algn="r" defTabSz="457196"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254000">
                    <a:srgbClr val="302C24">
                      <a:alpha val="72000"/>
                    </a:srgbClr>
                  </a:glow>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EDB2"/>
                </a:solidFill>
                <a:effectLst>
                  <a:glow rad="254000">
                    <a:srgbClr val="302C24">
                      <a:alpha val="72000"/>
                    </a:srgbClr>
                  </a:glow>
                </a:effectLst>
                <a:uLnTx/>
                <a:uFillTx/>
                <a:latin typeface="Arial"/>
                <a:ea typeface="ＭＳ Ｐゴシック" charset="0"/>
                <a:cs typeface="Arial"/>
              </a:rPr>
              <a:t>متى 24: 2</a:t>
            </a:r>
            <a:endParaRPr kumimoji="0" lang="en-US" sz="2800" b="1" i="0" u="none" strike="noStrike" kern="1200" cap="none" spc="0" normalizeH="0" baseline="0" noProof="0" dirty="0">
              <a:ln>
                <a:noFill/>
              </a:ln>
              <a:solidFill>
                <a:srgbClr val="FFEDB2"/>
              </a:solidFill>
              <a:effectLst>
                <a:glow rad="254000">
                  <a:srgbClr val="302C24">
                    <a:alpha val="72000"/>
                  </a:srgbClr>
                </a:glo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7EE287AC-B19D-F6C6-8996-E906E1B6B105}"/>
              </a:ext>
            </a:extLst>
          </p:cNvPr>
          <p:cNvSpPr/>
          <p:nvPr/>
        </p:nvSpPr>
        <p:spPr>
          <a:xfrm>
            <a:off x="228600" y="304800"/>
            <a:ext cx="8534400" cy="584775"/>
          </a:xfrm>
          <a:prstGeom prst="rect">
            <a:avLst/>
          </a:prstGeom>
        </p:spPr>
        <p:txBody>
          <a:bodyPr wrap="square">
            <a:spAutoFit/>
          </a:bodyPr>
          <a:lstStyle/>
          <a:p>
            <a:pPr algn="ctr" defTabSz="914400" fontAlgn="base">
              <a:spcBef>
                <a:spcPct val="0"/>
              </a:spcBef>
              <a:spcAft>
                <a:spcPct val="0"/>
              </a:spcAft>
            </a:pPr>
            <a:r>
              <a:rPr lang="ar-JO" sz="3200" b="1" dirty="0">
                <a:solidFill>
                  <a:srgbClr val="FFF69B"/>
                </a:solidFill>
                <a:effectLst>
                  <a:glow rad="101600">
                    <a:srgbClr val="000000">
                      <a:alpha val="75000"/>
                    </a:srgbClr>
                  </a:glow>
                </a:effectLst>
                <a:latin typeface="Arial Narrow"/>
                <a:ea typeface="ＭＳ Ｐゴシック" charset="0"/>
                <a:cs typeface="Arial Narrow"/>
              </a:rPr>
              <a:t>الإطار التاريخي للخطاب</a:t>
            </a:r>
            <a:endParaRPr lang="en-US" sz="2400" b="1" dirty="0">
              <a:solidFill>
                <a:srgbClr val="FFFFFF"/>
              </a:solidFill>
              <a:effectLst>
                <a:glow rad="101600">
                  <a:srgbClr val="000000">
                    <a:alpha val="75000"/>
                  </a:srgbClr>
                </a:glow>
              </a:effectLst>
              <a:latin typeface="Arial Narrow"/>
              <a:ea typeface="ＭＳ Ｐゴシック" charset="0"/>
              <a:cs typeface="Arial Narrow"/>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Jesus at Olivet Discours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52400" y="151320"/>
            <a:ext cx="8893382" cy="1384993"/>
          </a:xfrm>
          <a:prstGeom prst="rect">
            <a:avLst/>
          </a:prstGeom>
        </p:spPr>
        <p:txBody>
          <a:bodyPr wrap="square" lIns="91439" tIns="45719" rIns="91439" bIns="45719">
            <a:spAutoFit/>
          </a:bodyPr>
          <a:lstStyle/>
          <a:p>
            <a:pPr marL="0" marR="0" lvl="0" indent="0" algn="ctr" defTabSz="457196"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01600">
                    <a:srgbClr val="302C24"/>
                  </a:glow>
                </a:effectLst>
                <a:uLnTx/>
                <a:uFillTx/>
                <a:latin typeface="Arial"/>
                <a:ea typeface="ＭＳ Ｐゴシック" charset="0"/>
                <a:cs typeface="Arial"/>
              </a:rPr>
              <a:t>وفيما هو جالس على جبل الزيتون تقدم إليه التلاميذ على انفراد قائلين قل لنا متى يكون هذا وما هي علامة مجيئك وانقضاء الدهر؟</a:t>
            </a:r>
            <a:endParaRPr kumimoji="0" lang="en-US" sz="2800" b="1" i="0" u="none" strike="noStrike" kern="1200" cap="none" spc="0" normalizeH="0" baseline="0" noProof="0" dirty="0">
              <a:ln>
                <a:noFill/>
              </a:ln>
              <a:solidFill>
                <a:prstClr val="white"/>
              </a:solidFill>
              <a:effectLst>
                <a:glow rad="101600">
                  <a:srgbClr val="302C24"/>
                </a:glow>
              </a:effectLst>
              <a:uLnTx/>
              <a:uFillTx/>
              <a:latin typeface="Arial"/>
              <a:ea typeface="ＭＳ Ｐゴシック" charset="0"/>
              <a:cs typeface="Arial"/>
            </a:endParaRPr>
          </a:p>
          <a:p>
            <a:pPr marL="0" marR="0" lvl="0" indent="0" algn="r" defTabSz="457196"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D62F"/>
                </a:solidFill>
                <a:effectLst>
                  <a:glow rad="254000">
                    <a:srgbClr val="302C24">
                      <a:alpha val="69000"/>
                    </a:srgbClr>
                  </a:glow>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D62F"/>
                </a:solidFill>
                <a:effectLst>
                  <a:glow rad="254000">
                    <a:srgbClr val="302C24">
                      <a:alpha val="69000"/>
                    </a:srgbClr>
                  </a:glow>
                </a:effectLst>
                <a:uLnTx/>
                <a:uFillTx/>
                <a:latin typeface="Arial"/>
                <a:ea typeface="ＭＳ Ｐゴシック" charset="0"/>
                <a:cs typeface="Arial"/>
              </a:rPr>
              <a:t>متى 24: 3</a:t>
            </a:r>
            <a:endParaRPr kumimoji="0" lang="en-US" sz="2800" b="1" i="0" u="none" strike="noStrike" kern="1200" cap="none" spc="0" normalizeH="0" baseline="0" noProof="0" dirty="0">
              <a:ln>
                <a:noFill/>
              </a:ln>
              <a:solidFill>
                <a:srgbClr val="FFD62F"/>
              </a:solidFill>
              <a:effectLst>
                <a:glow rad="254000">
                  <a:srgbClr val="302C24">
                    <a:alpha val="69000"/>
                  </a:srgbClr>
                </a:glow>
              </a:effectLst>
              <a:uLnTx/>
              <a:uFillTx/>
              <a:latin typeface="Arial"/>
              <a:ea typeface="ＭＳ Ｐゴシック" charset="0"/>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4" name="Picture 6" descr="ojerus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057"/>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978445" y="1447800"/>
            <a:ext cx="2969083" cy="1263872"/>
          </a:xfrm>
          <a:prstGeom prst="rect">
            <a:avLst/>
          </a:prstGeom>
          <a:noFill/>
        </p:spPr>
        <p:txBody>
          <a:bodyPr wrap="none" rtlCol="0">
            <a:spAutoFit/>
          </a:bodyPr>
          <a:lstStyle/>
          <a:p>
            <a:pPr algn="ctr" defTabSz="914400" fontAlgn="base">
              <a:lnSpc>
                <a:spcPct val="110000"/>
              </a:lnSpc>
              <a:spcBef>
                <a:spcPct val="0"/>
              </a:spcBef>
              <a:spcAft>
                <a:spcPct val="0"/>
              </a:spcAft>
            </a:pPr>
            <a:r>
              <a:rPr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تعليم يسوع عن</a:t>
            </a:r>
          </a:p>
          <a:p>
            <a:pPr algn="ctr" defTabSz="914400" fontAlgn="base">
              <a:lnSpc>
                <a:spcPct val="110000"/>
              </a:lnSpc>
              <a:spcBef>
                <a:spcPct val="0"/>
              </a:spcBef>
              <a:spcAft>
                <a:spcPct val="0"/>
              </a:spcAft>
            </a:pPr>
            <a:r>
              <a:rPr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إسرائيل نهاية الأيام</a:t>
            </a:r>
            <a:endParaRPr lang="en-US"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5793092" y="2840560"/>
            <a:ext cx="1402949" cy="535531"/>
          </a:xfrm>
          <a:prstGeom prst="rect">
            <a:avLst/>
          </a:prstGeom>
          <a:noFill/>
        </p:spPr>
        <p:txBody>
          <a:bodyPr wrap="none" rtlCol="0">
            <a:spAutoFit/>
          </a:bodyPr>
          <a:lstStyle/>
          <a:p>
            <a:pPr algn="ctr">
              <a:lnSpc>
                <a:spcPct val="90000"/>
              </a:lnSpc>
            </a:pPr>
            <a:r>
              <a:rPr lang="ar-JO" sz="32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الدرس 2</a:t>
            </a:r>
            <a:endParaRPr lang="en-US" sz="32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A2A5D6-B447-1E09-F819-CC036B0B9DDD}"/>
              </a:ext>
            </a:extLst>
          </p:cNvPr>
          <p:cNvSpPr txBox="1"/>
          <p:nvPr/>
        </p:nvSpPr>
        <p:spPr>
          <a:xfrm>
            <a:off x="609600" y="32657"/>
            <a:ext cx="8077200" cy="1029193"/>
          </a:xfrm>
          <a:prstGeom prst="rect">
            <a:avLst/>
          </a:prstGeom>
          <a:noFill/>
        </p:spPr>
        <p:txBody>
          <a:bodyPr wrap="square" rtlCol="0">
            <a:spAutoFit/>
          </a:bodyPr>
          <a:lstStyle/>
          <a:p>
            <a:pPr algn="ctr">
              <a:lnSpc>
                <a:spcPct val="110000"/>
              </a:lnSpc>
            </a:pPr>
            <a:r>
              <a:rPr lang="ar-JO" sz="6000" b="1" dirty="0">
                <a:solidFill>
                  <a:srgbClr val="FFEDB4"/>
                </a:solidFill>
                <a:effectLst>
                  <a:glow rad="101600">
                    <a:schemeClr val="tx1">
                      <a:alpha val="75000"/>
                    </a:schemeClr>
                  </a:glow>
                </a:effectLst>
                <a:latin typeface="Arial" panose="020B0604020202020204" pitchFamily="34" charset="0"/>
                <a:cs typeface="Arial" panose="020B0604020202020204" pitchFamily="34" charset="0"/>
              </a:rPr>
              <a:t>خطاب جبل الزيتون</a:t>
            </a:r>
            <a:endParaRPr lang="en-US" sz="6000" b="1" dirty="0">
              <a:solidFill>
                <a:srgbClr val="FFEDB4"/>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338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81254"/>
                                        </p:tgtEl>
                                        <p:attrNameLst>
                                          <p:attrName>style.visibility</p:attrName>
                                        </p:attrNameLst>
                                      </p:cBhvr>
                                      <p:to>
                                        <p:strVal val="visible"/>
                                      </p:to>
                                    </p:set>
                                    <p:animEffect transition="in" filter="randombar(horizontal)">
                                      <p:cBhvr>
                                        <p:cTn id="7" dur="500"/>
                                        <p:tgtEl>
                                          <p:spTgt spid="181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9144000" cy="838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Lst>
        </p:spPr>
      </p:pic>
      <p:sp>
        <p:nvSpPr>
          <p:cNvPr id="2" name="Rectangle 1"/>
          <p:cNvSpPr/>
          <p:nvPr/>
        </p:nvSpPr>
        <p:spPr>
          <a:xfrm>
            <a:off x="2133600" y="3733800"/>
            <a:ext cx="6692757" cy="646331"/>
          </a:xfrm>
          <a:prstGeom prst="rect">
            <a:avLst/>
          </a:prstGeom>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2. ما هي علامة مجيئك وانقضاء الدهر؟</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a:xfrm>
            <a:off x="2882757" y="2514600"/>
            <a:ext cx="5943600" cy="646331"/>
          </a:xfrm>
          <a:prstGeom prst="rect">
            <a:avLst/>
          </a:prstGeom>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1. متى يكون هذا؟</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C0388FE7-E65F-D9CF-3C0B-E373A1D1F3B8}"/>
              </a:ext>
            </a:extLst>
          </p:cNvPr>
          <p:cNvSpPr/>
          <p:nvPr/>
        </p:nvSpPr>
        <p:spPr>
          <a:xfrm>
            <a:off x="2882757" y="244011"/>
            <a:ext cx="5943600" cy="1107996"/>
          </a:xfrm>
          <a:prstGeom prst="rect">
            <a:avLst/>
          </a:prstGeom>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أسئلة التلاميذ</a:t>
            </a:r>
            <a:endParaRPr kumimoji="0" lang="en-US" sz="6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olivet-discour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93" y="0"/>
            <a:ext cx="9132507" cy="6858000"/>
          </a:xfrm>
          <a:prstGeom prst="rect">
            <a:avLst/>
          </a:prstGeom>
        </p:spPr>
      </p:pic>
      <p:sp>
        <p:nvSpPr>
          <p:cNvPr id="2" name="Rectangle 1"/>
          <p:cNvSpPr/>
          <p:nvPr/>
        </p:nvSpPr>
        <p:spPr>
          <a:xfrm>
            <a:off x="228600" y="762000"/>
            <a:ext cx="8686800" cy="3176254"/>
          </a:xfrm>
          <a:prstGeom prst="rect">
            <a:avLst/>
          </a:prstGeom>
        </p:spPr>
        <p:txBody>
          <a:bodyPr wrap="square">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هناك سؤالين (بدلاً من ثلاثة) بسبب القواعد اللغوية للفقرة. يشرح د. كريغ بلومبيرغ قائلاً:</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EDB4"/>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علامة مجيئك وانقضاء الدهر في اليونانية تعني بالمعنى الحرفي علامة مجيئك وانقضاء الدهر من خلال عدم تكرار أداة التعريف (ال) قبل انقضاء الدهر فإن ترجمة متى لكلمات يسوع تربط على الأرجح بين مجيء المسيح ونهاية الدهر معًا كحدث واحد (قاعدة جرانفيل شارب)."</a:t>
            </a:r>
            <a:endParaRPr kumimoji="0" lang="en-US" sz="2800" b="1" i="0" u="none" strike="noStrike" kern="1200" cap="none" spc="0" normalizeH="0" baseline="0" noProof="0" dirty="0">
              <a:ln>
                <a:noFill/>
              </a:ln>
              <a:solidFill>
                <a:srgbClr val="FFEDB4"/>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304800" y="4724400"/>
            <a:ext cx="8534400" cy="867930"/>
          </a:xfrm>
          <a:prstGeom prst="rect">
            <a:avLst/>
          </a:prstGeom>
        </p:spPr>
        <p:txBody>
          <a:bodyPr wrap="square">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يبدو أن التلاميذ اعتقدوا أن الجوانب الثلاثة لسؤاليهم ستتم حول نفس الحدث – مجيء المسيح. لماذا فكروا بهذه الطريقة؟</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8916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9682" name="Picture 2" descr="de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Text Box 3"/>
          <p:cNvSpPr txBox="1">
            <a:spLocks noChangeArrowheads="1"/>
          </p:cNvSpPr>
          <p:nvPr/>
        </p:nvSpPr>
        <p:spPr bwMode="auto">
          <a:xfrm>
            <a:off x="228600" y="228600"/>
            <a:ext cx="8763000" cy="1077218"/>
          </a:xfrm>
          <a:prstGeom prst="rect">
            <a:avLst/>
          </a:prstGeom>
          <a:noFill/>
          <a:ln>
            <a:noFill/>
          </a:ln>
          <a:effectLst>
            <a:outerShdw blurRad="63500" dist="88899" dir="2700000" algn="ctr" rotWithShape="0">
              <a:schemeClr val="tx1"/>
            </a:outerShdw>
          </a:effectLst>
          <a:extLst>
            <a:ext uri="{909E8E84-426E-40dd-AFC4-6F175D3DCCD1}">
              <a14:hiddenFill xmlns:a14="http://schemas.microsoft.com/office/drawing/2010/main" xmlns="">
                <a:solidFill>
                  <a:srgbClr val="FFFF99"/>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كان السؤال الوحيد الذي يدور في أذهان التلاميذ                  مبنياً على نبوات العهد القديم</a:t>
            </a:r>
            <a:r>
              <a:rPr kumimoji="0" lang="en-US" sz="3200" b="0"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a:t>
            </a:r>
            <a:endParaRPr kumimoji="0" lang="en-US" sz="3200" b="0" i="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9683"/>
                                        </p:tgtEl>
                                        <p:attrNameLst>
                                          <p:attrName>style.visibility</p:attrName>
                                        </p:attrNameLst>
                                      </p:cBhvr>
                                      <p:to>
                                        <p:strVal val="visible"/>
                                      </p:to>
                                    </p:set>
                                    <p:anim calcmode="lin" valueType="num">
                                      <p:cBhvr>
                                        <p:cTn id="7" dur="500" fill="hold"/>
                                        <p:tgtEl>
                                          <p:spTgt spid="199683"/>
                                        </p:tgtEl>
                                        <p:attrNameLst>
                                          <p:attrName>ppt_w</p:attrName>
                                        </p:attrNameLst>
                                      </p:cBhvr>
                                      <p:tavLst>
                                        <p:tav tm="0">
                                          <p:val>
                                            <p:fltVal val="0"/>
                                          </p:val>
                                        </p:tav>
                                        <p:tav tm="100000">
                                          <p:val>
                                            <p:strVal val="#ppt_w"/>
                                          </p:val>
                                        </p:tav>
                                      </p:tavLst>
                                    </p:anim>
                                    <p:anim calcmode="lin" valueType="num">
                                      <p:cBhvr>
                                        <p:cTn id="8" dur="500" fill="hold"/>
                                        <p:tgtEl>
                                          <p:spTgt spid="1996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images.jpg"/>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987" y="26726"/>
            <a:ext cx="9144000" cy="6834699"/>
          </a:xfrm>
          <a:prstGeom prst="rect">
            <a:avLst/>
          </a:prstGeom>
        </p:spPr>
      </p:pic>
      <p:sp>
        <p:nvSpPr>
          <p:cNvPr id="2" name="Rectangle 1"/>
          <p:cNvSpPr/>
          <p:nvPr/>
        </p:nvSpPr>
        <p:spPr>
          <a:xfrm>
            <a:off x="152400" y="381000"/>
            <a:ext cx="8839200" cy="4995214"/>
          </a:xfrm>
          <a:prstGeom prst="rect">
            <a:avLst/>
          </a:prstGeom>
        </p:spPr>
        <p:txBody>
          <a:bodyPr wrap="square">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يقترح د. ستان توسينت (تفسير إنجيل متى) أن التلاميذ كانوا متأثرين بنبوة زكريا 12-14</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EDB4"/>
              </a:solidFill>
              <a:effectLst>
                <a:glow rad="101600">
                  <a:srgbClr val="000000">
                    <a:alpha val="75000"/>
                  </a:srgbClr>
                </a:glow>
              </a:effectLst>
              <a:uLnTx/>
              <a:uFillTx/>
              <a:latin typeface="Arial Narrow"/>
              <a:ea typeface="ＭＳ Ｐゴシック" charset="0"/>
              <a:cs typeface="Arial Narrow"/>
            </a:endParaRPr>
          </a:p>
          <a:p>
            <a:pPr marL="0" marR="0" lvl="0" indent="0" algn="r" defTabSz="914400" rtl="0" eaLnBrk="1" fontAlgn="base" latinLnBrk="0" hangingPunct="1">
              <a:lnSpc>
                <a:spcPct val="9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EDB4"/>
                </a:solidFill>
                <a:effectLst>
                  <a:glow rad="101600">
                    <a:srgbClr val="000000">
                      <a:alpha val="75000"/>
                    </a:srgbClr>
                  </a:glow>
                </a:effectLst>
                <a:uLnTx/>
                <a:uFillTx/>
                <a:latin typeface="Arial Narrow"/>
                <a:ea typeface="ＭＳ Ｐゴシック" charset="0"/>
                <a:cs typeface="Arial Narrow"/>
              </a:rPr>
              <a:t>في أذهانهم قاموا بتطوير تسلسل زمني للأحداث في التسلسل التالي:</a:t>
            </a:r>
            <a:endParaRPr kumimoji="0" lang="en-US" sz="2400" b="1" i="0" u="none" strike="noStrike" kern="1200" cap="none" spc="0" normalizeH="0" baseline="0" noProof="0" dirty="0">
              <a:ln>
                <a:noFill/>
              </a:ln>
              <a:solidFill>
                <a:srgbClr val="FFEDB4"/>
              </a:solidFill>
              <a:effectLst>
                <a:glow rad="101600">
                  <a:srgbClr val="000000">
                    <a:alpha val="75000"/>
                  </a:srgbClr>
                </a:glow>
              </a:effectLst>
              <a:uLnTx/>
              <a:uFillTx/>
              <a:latin typeface="Arial Narrow"/>
              <a:ea typeface="ＭＳ Ｐゴシック" charset="0"/>
              <a:cs typeface="Arial Narrow"/>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EDB4"/>
                </a:solidFill>
                <a:effectLst>
                  <a:glow rad="101600">
                    <a:srgbClr val="000000">
                      <a:alpha val="75000"/>
                    </a:srgbClr>
                  </a:glow>
                </a:effectLst>
                <a:uLnTx/>
                <a:uFillTx/>
                <a:latin typeface="Arial Narrow"/>
                <a:ea typeface="ＭＳ Ｐゴシック" charset="0"/>
                <a:cs typeface="Arial Narrow"/>
              </a:rPr>
              <a:t> </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EDB4"/>
                </a:solidFill>
                <a:effectLst>
                  <a:glow rad="101600">
                    <a:srgbClr val="000000">
                      <a:alpha val="75000"/>
                    </a:srgbClr>
                  </a:glow>
                </a:effectLst>
                <a:uLnTx/>
                <a:uFillTx/>
                <a:latin typeface="Arial Narrow"/>
                <a:ea typeface="ＭＳ Ｐゴシック" charset="0"/>
                <a:cs typeface="Arial Narrow"/>
              </a:rPr>
              <a:t>(1) انطلاق الملك</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EDB4"/>
                </a:solidFill>
                <a:effectLst>
                  <a:glow rad="101600">
                    <a:srgbClr val="000000">
                      <a:alpha val="75000"/>
                    </a:srgbClr>
                  </a:glow>
                </a:effectLst>
                <a:uLnTx/>
                <a:uFillTx/>
                <a:latin typeface="Arial Narrow"/>
                <a:ea typeface="ＭＳ Ｐゴシック" charset="0"/>
                <a:cs typeface="Arial Narrow"/>
              </a:rPr>
              <a:t>(2) سيتم دمار أورشليم بعد فترة من الوقت و</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EDB4"/>
                </a:solidFill>
                <a:effectLst>
                  <a:glow rad="101600">
                    <a:srgbClr val="000000">
                      <a:alpha val="75000"/>
                    </a:srgbClr>
                  </a:glow>
                </a:effectLst>
                <a:uLnTx/>
                <a:uFillTx/>
                <a:latin typeface="Arial Narrow"/>
                <a:ea typeface="ＭＳ Ｐゴシック" charset="0"/>
                <a:cs typeface="Arial Narrow"/>
              </a:rPr>
              <a:t>(3) بعد دمار أورشليم مباشرة سيكون حضور المسيا</a:t>
            </a:r>
            <a:endParaRPr kumimoji="0" lang="en-US" sz="2400" b="1" i="0" u="none" strike="noStrike" kern="1200" cap="none" spc="0" normalizeH="0" baseline="0" noProof="0" dirty="0">
              <a:ln>
                <a:noFill/>
              </a:ln>
              <a:solidFill>
                <a:srgbClr val="FFEDB4"/>
              </a:solidFill>
              <a:effectLst>
                <a:glow rad="101600">
                  <a:srgbClr val="000000">
                    <a:alpha val="75000"/>
                  </a:srgbClr>
                </a:glow>
              </a:effectLst>
              <a:uLnTx/>
              <a:uFillTx/>
              <a:latin typeface="Arial Narrow"/>
              <a:ea typeface="ＭＳ Ｐゴシック" charset="0"/>
              <a:cs typeface="Arial Narrow"/>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EDB4"/>
                </a:solidFill>
                <a:effectLst>
                  <a:glow rad="101600">
                    <a:srgbClr val="000000">
                      <a:alpha val="75000"/>
                    </a:srgbClr>
                  </a:glow>
                </a:effectLst>
                <a:uLnTx/>
                <a:uFillTx/>
                <a:latin typeface="Arial Narrow"/>
                <a:ea typeface="ＭＳ Ｐゴシック" charset="0"/>
                <a:cs typeface="Arial Narrow"/>
              </a:rPr>
              <a:t> </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EDB4"/>
                </a:solidFill>
                <a:effectLst>
                  <a:glow rad="101600">
                    <a:srgbClr val="000000">
                      <a:alpha val="75000"/>
                    </a:srgbClr>
                  </a:glow>
                </a:effectLst>
                <a:uLnTx/>
                <a:uFillTx/>
                <a:latin typeface="Arial Narrow"/>
                <a:ea typeface="ＭＳ Ｐゴシック" charset="0"/>
                <a:cs typeface="Arial Narrow"/>
              </a:rPr>
              <a:t>كان لديهم أساس كتابي جيد لهذا الأمر حيث أن زك ١٤: ١-٢ يصف تدمير أورشليم ثم يمضي نفس المقطع في وصف مجيء الرب ليهلك الأمم التي تحارب أورشليم (زك 14: 3-8). وبعد ذلك تقوم المملكة الألفية (زك 14: 9-11)."</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sk-SK" sz="1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endParaRPr>
          </a:p>
          <a:p>
            <a:pPr marL="0" marR="0" lvl="0" indent="0" algn="r" defTabSz="914400" rtl="0" eaLnBrk="1" fontAlgn="base" latinLnBrk="0" hangingPunct="1">
              <a:lnSpc>
                <a:spcPct val="9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لذلك اعتقد التلاميذ أن الأحداث الثلاثة كلها مرتبطة بحدث واحد – عودة المسيح كما هو مذكور في زكريا ١٤: ٤. لقد كانوا على حق في التفكير في زكريا 12-14 وتعليمه عن مجيء المسيح ومع ذلك فقد كانوا مخطئين في ربط الدينونة الوشيكة لأورشليم والهيكل بعودة المسيح.</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endParaRPr>
          </a:p>
        </p:txBody>
      </p:sp>
    </p:spTree>
    <p:extLst>
      <p:ext uri="{BB962C8B-B14F-4D97-AF65-F5344CB8AC3E}">
        <p14:creationId xmlns:p14="http://schemas.microsoft.com/office/powerpoint/2010/main" val="258955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jpg"/>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3301"/>
            <a:ext cx="9144000" cy="6834699"/>
          </a:xfrm>
          <a:prstGeom prst="rect">
            <a:avLst/>
          </a:prstGeom>
        </p:spPr>
      </p:pic>
      <p:sp>
        <p:nvSpPr>
          <p:cNvPr id="3" name="Rectangle 2"/>
          <p:cNvSpPr/>
          <p:nvPr/>
        </p:nvSpPr>
        <p:spPr>
          <a:xfrm>
            <a:off x="355600" y="1089898"/>
            <a:ext cx="8547100" cy="4358116"/>
          </a:xfrm>
          <a:prstGeom prst="rect">
            <a:avLst/>
          </a:prstGeom>
        </p:spPr>
        <p:txBody>
          <a:bodyPr wrap="square">
            <a:spAutoFit/>
          </a:bodyPr>
          <a:lstStyle/>
          <a:p>
            <a:pPr algn="ctr">
              <a:lnSpc>
                <a:spcPct val="90000"/>
              </a:lnSpc>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هأنذا أجعل أورشليم كأس ترنح لجميع الشعوب حولها وأيضاً على يهوذا تكون في حصار أورشليم ويكون في ذلك اليوم أني أجعل أورشليم حجراً مشوالاً لجميع الشعوب وكل الذين يشيلونه ينشقون شقاً ويجتمع عليها كل أمم الأرض ... في ذلك اليوم يستر الرب سكان أورشليم فيكون العاثر منهم في ذلك اليوم مثل داود وبيت داود مثل الله مثل ملاك الرب أمامهم ويكون في ذلك اليوم أني ألتمس هلاك كل الأمم الآتين على أورشليم ... في ذلك اليوم يكون ينبوع مفتوحاً لبيت داود ولسكان أورشليم للخطية وللنجاسة ويكون في ذلك اليوم يقول رب الجنود أني أقطع أسماء الأصنام من الأرض فلا تذكر بعد وأزيل الأنبياء أيضاً والروح النجس من الأرض</a:t>
            </a:r>
          </a:p>
          <a:p>
            <a:pPr>
              <a:lnSpc>
                <a:spcPct val="90000"/>
              </a:lnSpc>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زكريا 12: 2-3، 8-9، 13: 1-2</a:t>
            </a: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endParaRPr lang="en-US" sz="28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4" name="TextBox 3"/>
          <p:cNvSpPr txBox="1"/>
          <p:nvPr/>
        </p:nvSpPr>
        <p:spPr>
          <a:xfrm>
            <a:off x="224646" y="271790"/>
            <a:ext cx="8678054" cy="523220"/>
          </a:xfrm>
          <a:prstGeom prst="rect">
            <a:avLst/>
          </a:prstGeom>
          <a:noFill/>
        </p:spPr>
        <p:txBody>
          <a:bodyPr wrap="square" rtlCol="0">
            <a:spAutoFit/>
          </a:bodyPr>
          <a:lstStyle/>
          <a:p>
            <a:pPr algn="ctr"/>
            <a:r>
              <a:rPr lang="ar-JO" sz="2800" dirty="0">
                <a:solidFill>
                  <a:srgbClr val="FFD549"/>
                </a:solidFill>
                <a:effectLst>
                  <a:glow rad="101600">
                    <a:schemeClr val="tx1">
                      <a:alpha val="75000"/>
                    </a:schemeClr>
                  </a:glow>
                </a:effectLst>
                <a:latin typeface="Arial" panose="020B0604020202020204" pitchFamily="34" charset="0"/>
                <a:cs typeface="Arial" panose="020B0604020202020204" pitchFamily="34" charset="0"/>
              </a:rPr>
              <a:t>نبوات عن أورشليم والمسيح في زكريا 12-14</a:t>
            </a:r>
            <a:endParaRPr lang="en-US" sz="2800" dirty="0">
              <a:solidFill>
                <a:srgbClr val="FFD549"/>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78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jpg"/>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3301"/>
            <a:ext cx="9144000" cy="6834699"/>
          </a:xfrm>
          <a:prstGeom prst="rect">
            <a:avLst/>
          </a:prstGeom>
        </p:spPr>
      </p:pic>
      <p:sp>
        <p:nvSpPr>
          <p:cNvPr id="4" name="TextBox 3"/>
          <p:cNvSpPr txBox="1"/>
          <p:nvPr/>
        </p:nvSpPr>
        <p:spPr>
          <a:xfrm>
            <a:off x="224646" y="271790"/>
            <a:ext cx="8766954" cy="523220"/>
          </a:xfrm>
          <a:prstGeom prst="rect">
            <a:avLst/>
          </a:prstGeom>
          <a:noFill/>
        </p:spPr>
        <p:txBody>
          <a:bodyPr wrap="square" rtlCol="0">
            <a:spAutoFit/>
          </a:bodyPr>
          <a:lstStyle/>
          <a:p>
            <a:pPr algn="ctr"/>
            <a:r>
              <a:rPr lang="ar-JO" sz="2800" dirty="0">
                <a:solidFill>
                  <a:srgbClr val="FFD549"/>
                </a:solidFill>
                <a:effectLst>
                  <a:glow rad="101600">
                    <a:schemeClr val="tx1">
                      <a:alpha val="75000"/>
                    </a:schemeClr>
                  </a:glow>
                </a:effectLst>
                <a:latin typeface="Arial" panose="020B0604020202020204" pitchFamily="34" charset="0"/>
                <a:cs typeface="Arial" panose="020B0604020202020204" pitchFamily="34" charset="0"/>
              </a:rPr>
              <a:t>نبوات عن أورشليم والمسيح في زكريا 12-14</a:t>
            </a:r>
          </a:p>
        </p:txBody>
      </p:sp>
      <p:sp>
        <p:nvSpPr>
          <p:cNvPr id="5" name="Rectangle 4"/>
          <p:cNvSpPr/>
          <p:nvPr/>
        </p:nvSpPr>
        <p:spPr>
          <a:xfrm>
            <a:off x="135746" y="999154"/>
            <a:ext cx="8855854" cy="4662815"/>
          </a:xfrm>
          <a:prstGeom prst="rect">
            <a:avLst/>
          </a:prstGeom>
        </p:spPr>
        <p:txBody>
          <a:bodyPr wrap="square">
            <a:spAutoFit/>
          </a:bodyPr>
          <a:lstStyle/>
          <a:p>
            <a:pPr algn="ctr">
              <a:lnSpc>
                <a:spcPct val="90000"/>
              </a:lnSpc>
            </a:pP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هوذا يوم للرب فيقسم سلبك في وسطك وأجمع كل الأمم على أورشليم للمحاربة فتؤخذ المدينة وتنهب البيوت وتفضح النساء ويخرج نصف المدينة إلى السبي وبقية الشعب لا تقطع من المدينة فيخرج الرب ويحارب تلك الأمم كما في يوم حربه يوم القتال وتقف قدماه في ذلك اليوم على جبل الزيتون الذي قدام أورشليم من الشرق فينشق جبل الزيتون من وسطه نحو الشرق ونحو الغرب وادياً عظيماً جداً وينتقل نصف الجبل نحو الشمال ونصفه نحو الجنوب وتهربون في جواء جبالي لأن جواء الجبال يصل إلى آصل وتهربون كما هربتم من الزلزلة في أيام عزيا ملك يهوذا ويأتي الرب إلهي وجميع القديسين معك ويكون في ذلك اليوم أنه لا يكون نور الدراري تنقبض ويكون يوم واحد معروف للرب لا نهار ولا ليل بل يحدث أنه في وقت المساء يكون نور ويكون في ذلك اليوم أن مياهاً حية تخرج من أورشليم نصفها إلى البحر الشرقي ونصفها إلى البحر الغربي في الصيف وفي الخريف تكون ويكون الرب ملكاً على كل الأرض في ذلك اليوم يكون الرب وحده واسمه وحده </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r>
              <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r>
              <a:rPr lang="ar-JO" sz="24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زك 14: 1-9</a:t>
            </a:r>
            <a:endParaRPr lang="en-US" sz="24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83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png"/>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Rectangle 1"/>
          <p:cNvSpPr/>
          <p:nvPr/>
        </p:nvSpPr>
        <p:spPr>
          <a:xfrm>
            <a:off x="491066" y="155648"/>
            <a:ext cx="8246534" cy="796115"/>
          </a:xfrm>
          <a:prstGeom prst="rect">
            <a:avLst/>
          </a:prstGeom>
        </p:spPr>
        <p:txBody>
          <a:bodyPr wrap="square">
            <a:spAutoFit/>
          </a:bodyPr>
          <a:lstStyle/>
          <a:p>
            <a:pPr algn="ctr">
              <a:lnSpc>
                <a:spcPct val="80000"/>
              </a:lnSpc>
            </a:pPr>
            <a:r>
              <a:rPr lang="ar-JO" sz="28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كثيراً ما كان يسوع يصحح سوء فهم التلاميذ                            لما كان يرتكز عادة على معتقد شائع في زمنهم.</a:t>
            </a:r>
            <a:endParaRPr lang="en-US" sz="28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Rectangle 2"/>
          <p:cNvSpPr/>
          <p:nvPr/>
        </p:nvSpPr>
        <p:spPr>
          <a:xfrm>
            <a:off x="0" y="1416140"/>
            <a:ext cx="8975947" cy="4025717"/>
          </a:xfrm>
          <a:prstGeom prst="rect">
            <a:avLst/>
          </a:prstGeom>
        </p:spPr>
        <p:txBody>
          <a:bodyPr wrap="square">
            <a:spAutoFit/>
          </a:bodyPr>
          <a:lstStyle/>
          <a:p>
            <a:pPr algn="r">
              <a:lnSpc>
                <a:spcPct val="90000"/>
              </a:lnSpc>
            </a:pPr>
            <a:r>
              <a:rPr lang="ar-JO" sz="24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مت 5: 27-28</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r>
              <a:rPr lang="ar-JO" sz="24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قد سمعتم أنه قيل للقدماء </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لا تزنِ </a:t>
            </a:r>
            <a:r>
              <a:rPr lang="ar-JO" sz="24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وأما أنا فأقول لكم </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إن كل من ينظر إلى امرأة ليشتهيها فقد زنى بها في قلبه</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r>
              <a:rPr lang="en-US" sz="11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p>
          <a:p>
            <a:pPr algn="r">
              <a:lnSpc>
                <a:spcPct val="90000"/>
              </a:lnSpc>
            </a:pPr>
            <a:r>
              <a:rPr lang="ar-JO" sz="24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مت 5: 31-32</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r>
              <a:rPr lang="ar-JO" sz="24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وقيل</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من طلق امرأته فليعطها كتاب طلاق </a:t>
            </a:r>
            <a:r>
              <a:rPr lang="ar-JO" sz="24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وأما أنا فأقول لكم </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إن من طلق امرأته إلا لعلة الزنى يجعلها تزني ....</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sz="11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24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مت 5: 33-34</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r>
              <a:rPr lang="ar-JO" sz="24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أيضاً سمعتم أنه قيل </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للقدماء لا تحنث بل أوفِ للرب أقسامك </a:t>
            </a:r>
            <a:r>
              <a:rPr lang="ar-JO" sz="24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وأما أنا فأقول لكم </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لا تحلفوا البتة ....</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sz="11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24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مت 5: 38-39</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r>
              <a:rPr lang="ar-JO" sz="24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سمعتم أنه قيل </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عين بعين وسن بسن </a:t>
            </a:r>
            <a:r>
              <a:rPr lang="ar-JO" sz="24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وأما أنا فأقول لكم </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لا تقاوموا الشر....</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sz="11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24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مت 5: 43-44</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r>
              <a:rPr lang="ar-JO" sz="24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سمعتم أنه قيل </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تحب قريبك وتبغض عدوك </a:t>
            </a:r>
            <a:r>
              <a:rPr lang="ar-JO" sz="24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وأما أنا فأقول لكم </a:t>
            </a: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أحبوا أعداءكم وصلوا لأجل الذين يسيئون إليكم ...</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5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4" name="Picture 6" descr="ojerus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057"/>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978448" y="1447800"/>
            <a:ext cx="2969083" cy="1263872"/>
          </a:xfrm>
          <a:prstGeom prst="rect">
            <a:avLst/>
          </a:prstGeom>
          <a:noFill/>
        </p:spPr>
        <p:txBody>
          <a:bodyPr wrap="none" rtlCol="0">
            <a:spAutoFit/>
          </a:bodyPr>
          <a:lstStyle/>
          <a:p>
            <a:pPr algn="ctr" defTabSz="914400" fontAlgn="base">
              <a:lnSpc>
                <a:spcPct val="110000"/>
              </a:lnSpc>
              <a:spcBef>
                <a:spcPct val="0"/>
              </a:spcBef>
              <a:spcAft>
                <a:spcPct val="0"/>
              </a:spcAft>
            </a:pPr>
            <a:r>
              <a:rPr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تعليم المسيح عن </a:t>
            </a:r>
          </a:p>
          <a:p>
            <a:pPr algn="ctr" defTabSz="914400" fontAlgn="base">
              <a:lnSpc>
                <a:spcPct val="110000"/>
              </a:lnSpc>
              <a:spcBef>
                <a:spcPct val="0"/>
              </a:spcBef>
              <a:spcAft>
                <a:spcPct val="0"/>
              </a:spcAft>
            </a:pPr>
            <a:r>
              <a:rPr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إسرائيل نهاية الأيام</a:t>
            </a:r>
            <a:endParaRPr lang="en-US"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5793094" y="2840560"/>
            <a:ext cx="1402949" cy="978729"/>
          </a:xfrm>
          <a:prstGeom prst="rect">
            <a:avLst/>
          </a:prstGeom>
          <a:noFill/>
        </p:spPr>
        <p:txBody>
          <a:bodyPr wrap="none" rtlCol="0">
            <a:spAutoFit/>
          </a:bodyPr>
          <a:lstStyle/>
          <a:p>
            <a:pPr algn="ctr">
              <a:lnSpc>
                <a:spcPct val="90000"/>
              </a:lnSpc>
            </a:pPr>
            <a:r>
              <a:rPr lang="ar-JO" sz="32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مراجعة </a:t>
            </a:r>
          </a:p>
          <a:p>
            <a:pPr algn="ctr">
              <a:lnSpc>
                <a:spcPct val="90000"/>
              </a:lnSpc>
            </a:pPr>
            <a:r>
              <a:rPr lang="ar-JO" sz="32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الدرس 1</a:t>
            </a:r>
            <a:endParaRPr lang="en-US" sz="32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8C9A2AF-E0A1-93A1-683D-F95C274630A6}"/>
              </a:ext>
            </a:extLst>
          </p:cNvPr>
          <p:cNvSpPr txBox="1"/>
          <p:nvPr/>
        </p:nvSpPr>
        <p:spPr>
          <a:xfrm>
            <a:off x="609600" y="32657"/>
            <a:ext cx="8077200" cy="1122936"/>
          </a:xfrm>
          <a:prstGeom prst="rect">
            <a:avLst/>
          </a:prstGeom>
          <a:noFill/>
        </p:spPr>
        <p:txBody>
          <a:bodyPr wrap="square" rtlCol="0">
            <a:spAutoFit/>
          </a:bodyPr>
          <a:lstStyle/>
          <a:p>
            <a:pPr algn="ctr">
              <a:lnSpc>
                <a:spcPct val="110000"/>
              </a:lnSpc>
            </a:pPr>
            <a:r>
              <a:rPr lang="ar-JO" sz="6600" b="1" dirty="0">
                <a:solidFill>
                  <a:srgbClr val="FFEDB4"/>
                </a:solidFill>
                <a:effectLst>
                  <a:glow rad="101600">
                    <a:schemeClr val="tx1">
                      <a:alpha val="75000"/>
                    </a:schemeClr>
                  </a:glow>
                </a:effectLst>
                <a:latin typeface="Arial" panose="020B0604020202020204" pitchFamily="34" charset="0"/>
                <a:cs typeface="Arial" panose="020B0604020202020204" pitchFamily="34" charset="0"/>
              </a:rPr>
              <a:t>خطاب جبل الزيتون</a:t>
            </a:r>
            <a:endParaRPr lang="en-US" sz="6600" b="1" dirty="0">
              <a:solidFill>
                <a:srgbClr val="FFEDB4"/>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46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05" y="-149629"/>
            <a:ext cx="9343505" cy="7007629"/>
          </a:xfrm>
          <a:prstGeom prst="rect">
            <a:avLst/>
          </a:prstGeom>
        </p:spPr>
      </p:pic>
      <p:sp>
        <p:nvSpPr>
          <p:cNvPr id="2" name="Rectangle 1"/>
          <p:cNvSpPr/>
          <p:nvPr/>
        </p:nvSpPr>
        <p:spPr>
          <a:xfrm>
            <a:off x="287867" y="527883"/>
            <a:ext cx="8737600" cy="5626156"/>
          </a:xfrm>
          <a:prstGeom prst="rect">
            <a:avLst/>
          </a:prstGeom>
        </p:spPr>
        <p:txBody>
          <a:bodyPr wrap="square">
            <a:spAutoFit/>
          </a:bodyPr>
          <a:lstStyle/>
          <a:p>
            <a:pPr algn="r"/>
            <a:endParaRPr lang="en-US" sz="1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مع أن التلاميذ دمجوا هذه الأحداث إلا أن المسيح لم يجمع هذه الأحداث في فترة زمنية واحدة. في الواقع لا يتناول متى ومرقس دمار أورشليم في رواياتهما عن موعظة جبل الزيتون. ينصب تركيزهم على الأيام المستقبلية للضيقة التي ستؤدي إلى عودة المسيح.</a:t>
            </a:r>
          </a:p>
          <a:p>
            <a:pPr algn="r">
              <a:lnSpc>
                <a:spcPct val="90000"/>
              </a:lnSpc>
            </a:pPr>
            <a:endPar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فقط في رواية لوقا يتعامل المسيح مع المسألة (21: 20-24). لكن لوقا يتعامل أيضًا مع أيام الضيقة المستقبلية وعودة المسيح أيضًا (٢١: ٢٥-٣٦).</a:t>
            </a:r>
          </a:p>
          <a:p>
            <a:pPr algn="r">
              <a:lnSpc>
                <a:spcPct val="90000"/>
              </a:lnSpc>
            </a:pPr>
            <a:endPar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لأي سبب من الأسباب كان تركيز متى ومرقس بالكامل على السؤال الأخير الذي يتحدث عن علامة مجيئك وانقضاء الدهر.</a:t>
            </a:r>
            <a:endParaRPr lang="en-US"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65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270933" y="2281979"/>
            <a:ext cx="8390467" cy="2806922"/>
          </a:xfrm>
          <a:prstGeom prst="rect">
            <a:avLst/>
          </a:prstGeom>
        </p:spPr>
        <p:txBody>
          <a:bodyPr wrap="square">
            <a:spAutoFit/>
          </a:bodyPr>
          <a:lstStyle/>
          <a:p>
            <a:pPr algn="ctr">
              <a:lnSpc>
                <a:spcPct val="90000"/>
              </a:lnSpc>
            </a:pPr>
            <a:r>
              <a:rPr lang="ar-JO" sz="2800" b="1" dirty="0">
                <a:solidFill>
                  <a:schemeClr val="bg1"/>
                </a:solidFill>
                <a:effectLst>
                  <a:glow rad="215900">
                    <a:schemeClr val="tx1">
                      <a:alpha val="61000"/>
                    </a:schemeClr>
                  </a:glow>
                </a:effectLst>
                <a:latin typeface="Arial" panose="020B0604020202020204" pitchFamily="34" charset="0"/>
                <a:cs typeface="Arial" panose="020B0604020202020204" pitchFamily="34" charset="0"/>
              </a:rPr>
              <a:t>بما أن يسوع قد تحدث سابقًا عن بيت إسرائيل (الهيكل) الذي سيترك خراباً (متى 23: 38) فقد ذكر للتو أنه سيأتي وقت للهيكل لا يُترك فيه حجر على حجر مما كان لن يهدم (متى 24: 2) فمن الواضح أن هذه النبوة كانت تتعلق بالتدمير الروماني للهيكل في عام 70 م. وقد ورد هذا بتفصيل أكبر في وقت الدخول الإنتصاري في أحد الشعانين (لوقا 19: 43-44) حيث تم شرح (العد 42) أن هذه الدينونة كانت نتيجة رفض قومية إسرائيل للمسيح.</a:t>
            </a:r>
            <a:endParaRPr lang="en-US" sz="2800" b="1" dirty="0">
              <a:solidFill>
                <a:schemeClr val="bg1"/>
              </a:solidFill>
              <a:effectLst>
                <a:glow rad="215900">
                  <a:schemeClr val="tx1">
                    <a:alpha val="61000"/>
                  </a:schemeClr>
                </a:glow>
              </a:effectLst>
              <a:latin typeface="Arial" panose="020B0604020202020204" pitchFamily="34" charset="0"/>
              <a:cs typeface="Arial" panose="020B0604020202020204" pitchFamily="34" charset="0"/>
            </a:endParaRPr>
          </a:p>
        </p:txBody>
      </p:sp>
      <p:sp>
        <p:nvSpPr>
          <p:cNvPr id="3" name="TextBox 2"/>
          <p:cNvSpPr txBox="1"/>
          <p:nvPr/>
        </p:nvSpPr>
        <p:spPr>
          <a:xfrm>
            <a:off x="2032000" y="189581"/>
            <a:ext cx="4647096" cy="707886"/>
          </a:xfrm>
          <a:prstGeom prst="rect">
            <a:avLst/>
          </a:prstGeom>
          <a:noFill/>
        </p:spPr>
        <p:txBody>
          <a:bodyPr wrap="square" rtlCol="0">
            <a:spAutoFit/>
          </a:bodyPr>
          <a:lstStyle/>
          <a:p>
            <a:pPr algn="ctr"/>
            <a:r>
              <a:rPr lang="ar-JO" sz="4000" b="1" dirty="0">
                <a:solidFill>
                  <a:srgbClr val="FFD549"/>
                </a:solidFill>
                <a:effectLst>
                  <a:glow rad="101600">
                    <a:schemeClr val="tx1">
                      <a:alpha val="75000"/>
                    </a:schemeClr>
                  </a:glow>
                </a:effectLst>
                <a:latin typeface="Arial" panose="020B0604020202020204" pitchFamily="34" charset="0"/>
                <a:cs typeface="Arial" panose="020B0604020202020204" pitchFamily="34" charset="0"/>
              </a:rPr>
              <a:t>السؤال الأول</a:t>
            </a:r>
            <a:endParaRPr lang="en-US" sz="4000" b="1" dirty="0">
              <a:solidFill>
                <a:srgbClr val="FFD549"/>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4" name="Rectangle 3"/>
          <p:cNvSpPr/>
          <p:nvPr/>
        </p:nvSpPr>
        <p:spPr>
          <a:xfrm>
            <a:off x="1884104" y="1301234"/>
            <a:ext cx="5109092" cy="584775"/>
          </a:xfrm>
          <a:prstGeom prst="rect">
            <a:avLst/>
          </a:prstGeom>
        </p:spPr>
        <p:txBody>
          <a:bodyPr wrap="none">
            <a:spAutoFit/>
          </a:bodyPr>
          <a:lstStyle/>
          <a:p>
            <a:pPr lvl="0" algn="ctr"/>
            <a:r>
              <a:rPr lang="ar-JO" sz="3200" b="1" dirty="0">
                <a:solidFill>
                  <a:srgbClr val="FFEDB2"/>
                </a:solidFill>
                <a:effectLst>
                  <a:glow rad="101600">
                    <a:srgbClr val="000000">
                      <a:alpha val="75000"/>
                    </a:srgbClr>
                  </a:glow>
                </a:effectLst>
                <a:latin typeface="Arial" panose="020B0604020202020204" pitchFamily="34" charset="0"/>
                <a:cs typeface="Arial" panose="020B0604020202020204" pitchFamily="34" charset="0"/>
              </a:rPr>
              <a:t>قل لنا متى يكون هذا (مت 24: 3) ؟</a:t>
            </a:r>
            <a:r>
              <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2645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13541"/>
            <a:ext cx="9348788" cy="7007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445891" name="Text Box 3"/>
          <p:cNvSpPr txBox="1">
            <a:spLocks/>
          </p:cNvSpPr>
          <p:nvPr/>
        </p:nvSpPr>
        <p:spPr bwMode="auto">
          <a:xfrm>
            <a:off x="128561" y="926722"/>
            <a:ext cx="8892540" cy="1745093"/>
          </a:xfrm>
          <a:prstGeom prst="rect">
            <a:avLst/>
          </a:prstGeom>
          <a:noFill/>
          <a:ln w="25400">
            <a:noFill/>
            <a:miter lim="800000"/>
            <a:headEnd/>
            <a:tailEnd/>
          </a:ln>
          <a:effectLst>
            <a:outerShdw blurRad="63500" dist="76199" dir="2700000" algn="ctr" rotWithShape="0">
              <a:schemeClr val="tx1"/>
            </a:outerShdw>
          </a:effectLst>
        </p:spPr>
        <p:txBody>
          <a:bodyPr lIns="82292" tIns="41148" rIns="82292" bIns="41148">
            <a:spAutoFit/>
          </a:bodyPr>
          <a:lstStyle/>
          <a:p>
            <a:pPr algn="ctr" defTabSz="822952" fontAlgn="base">
              <a:lnSpc>
                <a:spcPct val="90000"/>
              </a:lnSpc>
              <a:spcBef>
                <a:spcPct val="0"/>
              </a:spcBef>
              <a:spcAft>
                <a:spcPct val="0"/>
              </a:spcAft>
              <a:defRPr/>
            </a:pPr>
            <a:r>
              <a:rPr lang="ar-JO" sz="3200" dirty="0">
                <a:solidFill>
                  <a:srgbClr val="FFFBEE"/>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فإنه ستأتي أيام ويحيط بك أعداؤك بمترسة ويحدقون بك ويحاصرونك من كل جهة ويهدمونك وبنيك فيك ولا يتركون فيك حجراً على حجر لأنك لم تعرفي زمان افتقادك</a:t>
            </a:r>
          </a:p>
          <a:p>
            <a:pPr defTabSz="822952" fontAlgn="base">
              <a:lnSpc>
                <a:spcPct val="90000"/>
              </a:lnSpc>
              <a:spcBef>
                <a:spcPct val="0"/>
              </a:spcBef>
              <a:spcAft>
                <a:spcPct val="0"/>
              </a:spcAft>
              <a:defRPr/>
            </a:pPr>
            <a:r>
              <a:rPr lang="ar-JO" sz="2400" dirty="0">
                <a:solidFill>
                  <a:srgbClr val="FFFF00"/>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لوقا 19: 43-44</a:t>
            </a:r>
          </a:p>
        </p:txBody>
      </p:sp>
      <p:sp>
        <p:nvSpPr>
          <p:cNvPr id="2" name="TextBox 1"/>
          <p:cNvSpPr txBox="1"/>
          <p:nvPr/>
        </p:nvSpPr>
        <p:spPr>
          <a:xfrm>
            <a:off x="228159" y="130607"/>
            <a:ext cx="8792942" cy="796115"/>
          </a:xfrm>
          <a:prstGeom prst="rect">
            <a:avLst/>
          </a:prstGeom>
          <a:noFill/>
        </p:spPr>
        <p:txBody>
          <a:bodyPr wrap="square" rtlCol="0">
            <a:spAutoFit/>
          </a:bodyPr>
          <a:lstStyle/>
          <a:p>
            <a:pPr algn="ctr">
              <a:lnSpc>
                <a:spcPct val="80000"/>
              </a:lnSpc>
            </a:pPr>
            <a:r>
              <a:rPr lang="ar-JO" sz="2800"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الدينونة القريبة لإسرائيل الوطنية على أساس</a:t>
            </a:r>
          </a:p>
          <a:p>
            <a:pPr algn="ctr">
              <a:lnSpc>
                <a:spcPct val="80000"/>
              </a:lnSpc>
            </a:pPr>
            <a:r>
              <a:rPr lang="ar-JO" sz="2800"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رفض الجيل الحالي</a:t>
            </a:r>
            <a:endParaRPr lang="en-US" sz="2800"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39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45891"/>
                                        </p:tgtEl>
                                        <p:attrNameLst>
                                          <p:attrName>style.visibility</p:attrName>
                                        </p:attrNameLst>
                                      </p:cBhvr>
                                      <p:to>
                                        <p:strVal val="visible"/>
                                      </p:to>
                                    </p:set>
                                    <p:animEffect transition="in" filter="dissolve">
                                      <p:cBhvr>
                                        <p:cTn id="7" dur="500"/>
                                        <p:tgtEl>
                                          <p:spTgt spid="1445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seige of Jerusale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121776" y="1769432"/>
            <a:ext cx="9022224" cy="2308322"/>
          </a:xfrm>
          <a:prstGeom prst="rect">
            <a:avLst/>
          </a:prstGeom>
        </p:spPr>
        <p:txBody>
          <a:bodyPr lIns="91439" tIns="45719" rIns="91439" bIns="45719">
            <a:spAutoFit/>
          </a:bodyPr>
          <a:lstStyle/>
          <a:p>
            <a:pPr algn="ctr" defTabSz="457196" fontAlgn="base">
              <a:lnSpc>
                <a:spcPct val="90000"/>
              </a:lnSpc>
              <a:spcBef>
                <a:spcPct val="0"/>
              </a:spcBef>
              <a:spcAft>
                <a:spcPct val="0"/>
              </a:spcAft>
              <a:defRPr/>
            </a:pPr>
            <a:r>
              <a:rPr lang="ar-JO" sz="3200" b="1" dirty="0">
                <a:solidFill>
                  <a:srgbClr val="FFFFFF"/>
                </a:solidFill>
                <a:effectLst>
                  <a:glow rad="266700">
                    <a:srgbClr val="302C24">
                      <a:alpha val="72000"/>
                    </a:srgbClr>
                  </a:glow>
                </a:effectLst>
                <a:latin typeface="Arial" panose="020B0604020202020204" pitchFamily="34" charset="0"/>
                <a:ea typeface="ＭＳ Ｐゴシック" charset="0"/>
                <a:cs typeface="Arial" panose="020B0604020202020204" pitchFamily="34" charset="0"/>
              </a:rPr>
              <a:t>ومتى رأيتم أورشليم محاطة بجيوش فحينئذ اعلموا أنه قد اقترب خرابها حينئذ ليهرب الذين في اليهودية إلى الجبال والذين في وسطها فليفروا خارجاً والذين في الكور فلا يدخلوها لأن هذه </a:t>
            </a:r>
            <a:r>
              <a:rPr lang="ar-JO" sz="3200" b="1" dirty="0">
                <a:solidFill>
                  <a:srgbClr val="FFEDB2"/>
                </a:solidFill>
                <a:effectLst>
                  <a:glow rad="266700">
                    <a:srgbClr val="302C24">
                      <a:alpha val="72000"/>
                    </a:srgbClr>
                  </a:glow>
                </a:effectLst>
                <a:latin typeface="Arial" panose="020B0604020202020204" pitchFamily="34" charset="0"/>
                <a:ea typeface="ＭＳ Ｐゴシック" charset="0"/>
                <a:cs typeface="Arial" panose="020B0604020202020204" pitchFamily="34" charset="0"/>
              </a:rPr>
              <a:t>أيام انتقام</a:t>
            </a:r>
            <a:r>
              <a:rPr lang="ar-JO" sz="3200" b="1" dirty="0">
                <a:solidFill>
                  <a:srgbClr val="FFFFFF"/>
                </a:solidFill>
                <a:effectLst>
                  <a:glow rad="266700">
                    <a:srgbClr val="302C24">
                      <a:alpha val="72000"/>
                    </a:srgbClr>
                  </a:glow>
                </a:effectLst>
                <a:latin typeface="Arial" panose="020B0604020202020204" pitchFamily="34" charset="0"/>
                <a:ea typeface="ＭＳ Ｐゴシック" charset="0"/>
                <a:cs typeface="Arial" panose="020B0604020202020204" pitchFamily="34" charset="0"/>
              </a:rPr>
              <a:t> ليتم كل ما هو مكتوب</a:t>
            </a:r>
          </a:p>
          <a:p>
            <a:pPr defTabSz="457196" fontAlgn="base">
              <a:lnSpc>
                <a:spcPct val="90000"/>
              </a:lnSpc>
              <a:spcBef>
                <a:spcPct val="0"/>
              </a:spcBef>
              <a:spcAft>
                <a:spcPct val="0"/>
              </a:spcAft>
              <a:defRPr/>
            </a:pPr>
            <a:r>
              <a:rPr lang="ar-JO" sz="3200" b="1" dirty="0">
                <a:solidFill>
                  <a:srgbClr val="FFFFFF"/>
                </a:solidFill>
                <a:effectLst>
                  <a:glow rad="266700">
                    <a:srgbClr val="302C24">
                      <a:alpha val="72000"/>
                    </a:srgbClr>
                  </a:glow>
                </a:effectLst>
                <a:latin typeface="Arial" panose="020B0604020202020204" pitchFamily="34" charset="0"/>
                <a:ea typeface="ＭＳ Ｐゴシック" charset="0"/>
                <a:cs typeface="Arial" panose="020B0604020202020204" pitchFamily="34" charset="0"/>
              </a:rPr>
              <a:t>  </a:t>
            </a:r>
            <a:r>
              <a:rPr lang="ar-JO" sz="3200" b="1" dirty="0">
                <a:solidFill>
                  <a:srgbClr val="FFFF00"/>
                </a:solidFill>
                <a:effectLst>
                  <a:glow rad="266700">
                    <a:srgbClr val="302C24">
                      <a:alpha val="72000"/>
                    </a:srgbClr>
                  </a:glow>
                </a:effectLst>
                <a:latin typeface="Arial" panose="020B0604020202020204" pitchFamily="34" charset="0"/>
                <a:ea typeface="ＭＳ Ｐゴシック" charset="0"/>
                <a:cs typeface="Arial" panose="020B0604020202020204" pitchFamily="34" charset="0"/>
              </a:rPr>
              <a:t>لوقا 21: 20-22</a:t>
            </a:r>
          </a:p>
        </p:txBody>
      </p:sp>
      <p:sp>
        <p:nvSpPr>
          <p:cNvPr id="5" name="TextBox 4"/>
          <p:cNvSpPr txBox="1"/>
          <p:nvPr/>
        </p:nvSpPr>
        <p:spPr>
          <a:xfrm>
            <a:off x="1894032" y="93032"/>
            <a:ext cx="5246949" cy="1356653"/>
          </a:xfrm>
          <a:prstGeom prst="rect">
            <a:avLst/>
          </a:prstGeom>
          <a:noFill/>
        </p:spPr>
        <p:txBody>
          <a:bodyPr wrap="none" rtlCol="0">
            <a:spAutoFit/>
          </a:bodyPr>
          <a:lstStyle/>
          <a:p>
            <a:pPr algn="ctr">
              <a:lnSpc>
                <a:spcPct val="80000"/>
              </a:lnSpc>
            </a:pPr>
            <a:r>
              <a:rPr lang="ar-JO" sz="3200" dirty="0">
                <a:solidFill>
                  <a:srgbClr val="FFD549"/>
                </a:solidFill>
                <a:effectLst>
                  <a:glow rad="101600">
                    <a:schemeClr val="tx1">
                      <a:alpha val="75000"/>
                    </a:schemeClr>
                  </a:glow>
                </a:effectLst>
                <a:latin typeface="Arial" panose="020B0604020202020204" pitchFamily="34" charset="0"/>
                <a:cs typeface="Arial" panose="020B0604020202020204" pitchFamily="34" charset="0"/>
              </a:rPr>
              <a:t>تتميم السؤال الأول</a:t>
            </a:r>
            <a:endParaRPr lang="en-US" sz="3200" dirty="0">
              <a:solidFill>
                <a:srgbClr val="FFD549"/>
              </a:solidFill>
              <a:effectLst>
                <a:glow rad="101600">
                  <a:schemeClr val="tx1">
                    <a:alpha val="75000"/>
                  </a:schemeClr>
                </a:glow>
              </a:effectLst>
              <a:latin typeface="Arial" panose="020B0604020202020204" pitchFamily="34" charset="0"/>
              <a:cs typeface="Arial" panose="020B0604020202020204" pitchFamily="34" charset="0"/>
            </a:endParaRPr>
          </a:p>
          <a:p>
            <a:pPr algn="ctr">
              <a:lnSpc>
                <a:spcPct val="80000"/>
              </a:lnSpc>
            </a:pPr>
            <a:endParaRPr lang="en-US" sz="1400" dirty="0">
              <a:solidFill>
                <a:srgbClr val="FFEDB2"/>
              </a:solidFill>
              <a:effectLst>
                <a:glow rad="101600">
                  <a:schemeClr val="tx1">
                    <a:alpha val="75000"/>
                  </a:schemeClr>
                </a:glow>
              </a:effectLst>
              <a:latin typeface="Arial" panose="020B0604020202020204" pitchFamily="34" charset="0"/>
              <a:cs typeface="Arial" panose="020B0604020202020204" pitchFamily="34" charset="0"/>
            </a:endParaRPr>
          </a:p>
          <a:p>
            <a:pPr algn="ctr">
              <a:lnSpc>
                <a:spcPct val="80000"/>
              </a:lnSpc>
            </a:pPr>
            <a:r>
              <a:rPr lang="ar-JO" sz="2800"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الدينونة القريبة لإسرائيل الوطنية على أساس</a:t>
            </a:r>
          </a:p>
          <a:p>
            <a:pPr algn="ctr">
              <a:lnSpc>
                <a:spcPct val="80000"/>
              </a:lnSpc>
            </a:pPr>
            <a:r>
              <a:rPr lang="ar-JO" sz="2800"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رفض الجيل الحالي</a:t>
            </a:r>
          </a:p>
        </p:txBody>
      </p:sp>
    </p:spTree>
    <p:extLst>
      <p:ext uri="{BB962C8B-B14F-4D97-AF65-F5344CB8AC3E}">
        <p14:creationId xmlns:p14="http://schemas.microsoft.com/office/powerpoint/2010/main" val="312829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21776" y="4572000"/>
            <a:ext cx="8900449" cy="1384993"/>
          </a:xfrm>
          <a:prstGeom prst="rect">
            <a:avLst/>
          </a:prstGeom>
        </p:spPr>
        <p:txBody>
          <a:bodyPr lIns="91439" tIns="45719" rIns="91439" bIns="45719">
            <a:spAutoFit/>
          </a:bodyPr>
          <a:lstStyle/>
          <a:p>
            <a:pPr marL="0" marR="0" lvl="0" indent="0" algn="ctr" defTabSz="457196"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79400">
                    <a:srgbClr val="000000">
                      <a:alpha val="67000"/>
                    </a:srgbClr>
                  </a:glow>
                </a:effectLst>
                <a:uLnTx/>
                <a:uFillTx/>
                <a:latin typeface="Arial"/>
                <a:ea typeface="ＭＳ Ｐゴシック" charset="0"/>
                <a:cs typeface="Arial"/>
              </a:rPr>
              <a:t>ويقعون بفم السيف ويسبون إلى جميع الأمم وتكون أورشليم مدوسة من الأمم حتى تكمل أزمنة الأمم</a:t>
            </a:r>
          </a:p>
          <a:p>
            <a:pPr marL="0" marR="0" lvl="0" indent="0" algn="l" defTabSz="457196"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69B"/>
                </a:solidFill>
                <a:effectLst>
                  <a:glow rad="279400">
                    <a:srgbClr val="000000">
                      <a:alpha val="67000"/>
                    </a:srgbClr>
                  </a:glow>
                </a:effectLst>
                <a:uLnTx/>
                <a:uFillTx/>
                <a:latin typeface="Arial"/>
                <a:ea typeface="ＭＳ Ｐゴシック" charset="0"/>
                <a:cs typeface="Arial"/>
              </a:rPr>
              <a:t>لوقا 21: 24</a:t>
            </a:r>
            <a:endParaRPr kumimoji="0" lang="en-US" sz="2800" b="1" i="0" u="none" strike="noStrike" kern="1200" cap="none" spc="0" normalizeH="0" baseline="0" noProof="0" dirty="0">
              <a:ln>
                <a:noFill/>
              </a:ln>
              <a:solidFill>
                <a:srgbClr val="FFF69B"/>
              </a:solidFill>
              <a:effectLst>
                <a:glow rad="279400">
                  <a:srgbClr val="000000">
                    <a:alpha val="67000"/>
                  </a:srgbClr>
                </a:glow>
              </a:effectLst>
              <a:uLnTx/>
              <a:uFillTx/>
              <a:latin typeface="Arial"/>
              <a:ea typeface="ＭＳ Ｐゴシック" charset="0"/>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184"/>
            <a:ext cx="9182913" cy="6887184"/>
          </a:xfrm>
          <a:prstGeom prst="rect">
            <a:avLst/>
          </a:prstGeom>
        </p:spPr>
      </p:pic>
      <p:sp>
        <p:nvSpPr>
          <p:cNvPr id="2" name="Rectangle 1"/>
          <p:cNvSpPr/>
          <p:nvPr/>
        </p:nvSpPr>
        <p:spPr>
          <a:xfrm>
            <a:off x="643467" y="1607109"/>
            <a:ext cx="7999506" cy="3194721"/>
          </a:xfrm>
          <a:prstGeom prst="rect">
            <a:avLst/>
          </a:prstGeom>
        </p:spPr>
        <p:txBody>
          <a:bodyPr wrap="square">
            <a:spAutoFit/>
          </a:bodyPr>
          <a:lstStyle/>
          <a:p>
            <a:pPr algn="r">
              <a:lnSpc>
                <a:spcPct val="90000"/>
              </a:lnSpc>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يعرض لوقا 21: 20-24 الغزو الروماني لأورشليم في القرن الأول حيث يتحدث المقطع بأكمله مرارًا وتكرارًا عن الدينونة والغضب على الشعب اليهودي ومدينتهم ​​تمامًا كما تنبأ المسيح في متى 24: 2. ومع ذلك عندما يبحث المرء في نبوات متى 24 ومرقس 13 فإن هذه اللغة مفقودة. فبدلاً من ضيق عظيم على الأرض وغضب على هذا الشعب يتحدث متى 24 عن إنقاذ الشعب اليهودي الذي هو تحت ضيق عظيم (متى 24: 29-31). بالطبع بما أن لوقا يتضمن إجابة السؤال الثاني فإنه يركز أيضًا على الخلاص الوطني لإسرائيل:</a:t>
            </a: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TextBox 2"/>
          <p:cNvSpPr txBox="1"/>
          <p:nvPr/>
        </p:nvSpPr>
        <p:spPr>
          <a:xfrm>
            <a:off x="0" y="296739"/>
            <a:ext cx="9182911" cy="890115"/>
          </a:xfrm>
          <a:prstGeom prst="rect">
            <a:avLst/>
          </a:prstGeom>
          <a:noFill/>
        </p:spPr>
        <p:txBody>
          <a:bodyPr wrap="square" rtlCol="0">
            <a:spAutoFit/>
          </a:bodyPr>
          <a:lstStyle/>
          <a:p>
            <a:pPr algn="ctr">
              <a:lnSpc>
                <a:spcPct val="80000"/>
              </a:lnSpc>
            </a:pPr>
            <a:r>
              <a:rPr lang="ar-JO" sz="3200"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الفرق في التركيز في السياقات</a:t>
            </a:r>
          </a:p>
          <a:p>
            <a:pPr algn="ctr">
              <a:lnSpc>
                <a:spcPct val="80000"/>
              </a:lnSpc>
            </a:pPr>
            <a:r>
              <a:rPr lang="ar-JO" sz="3200"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لوقا ومتى/مرقس</a:t>
            </a:r>
            <a:endParaRPr lang="en-US" sz="3200" dirty="0">
              <a:solidFill>
                <a:srgbClr val="FFEDB2"/>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90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lum bright="-8000" contrast="6000"/>
            <a:extLst>
              <a:ext uri="{28A0092B-C50C-407E-A947-70E740481C1C}">
                <a14:useLocalDpi xmlns:a14="http://schemas.microsoft.com/office/drawing/2010/main" val="0"/>
              </a:ext>
            </a:extLst>
          </a:blip>
          <a:srcRect/>
          <a:stretch>
            <a:fillRect/>
          </a:stretch>
        </p:blipFill>
        <p:spPr bwMode="auto">
          <a:xfrm>
            <a:off x="0" y="-22860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0" y="-9728"/>
            <a:ext cx="9127068" cy="1668149"/>
          </a:xfrm>
          <a:prstGeom prst="rect">
            <a:avLst/>
          </a:prstGeom>
          <a:noFill/>
        </p:spPr>
        <p:txBody>
          <a:bodyPr wrap="square" rtlCol="0">
            <a:spAutoFit/>
          </a:bodyPr>
          <a:lstStyle/>
          <a:p>
            <a:pPr algn="ctr">
              <a:lnSpc>
                <a:spcPct val="80000"/>
              </a:lnSpc>
            </a:pPr>
            <a:r>
              <a:rPr lang="ar-JO" sz="32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مجيء المسيح في نهاية الدهر </a:t>
            </a:r>
          </a:p>
          <a:p>
            <a:pPr algn="ctr">
              <a:lnSpc>
                <a:spcPct val="80000"/>
              </a:lnSpc>
            </a:pPr>
            <a:r>
              <a:rPr lang="ar-JO" sz="32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هو دينونة على الأمم </a:t>
            </a:r>
          </a:p>
          <a:p>
            <a:pPr algn="ctr">
              <a:lnSpc>
                <a:spcPct val="80000"/>
              </a:lnSpc>
            </a:pPr>
            <a:r>
              <a:rPr lang="ar-JO" sz="32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لإنهاء سيطرتهم وإنقاذ إسرائيل الوطنية </a:t>
            </a:r>
          </a:p>
          <a:p>
            <a:pPr algn="ctr">
              <a:lnSpc>
                <a:spcPct val="80000"/>
              </a:lnSpc>
            </a:pPr>
            <a:r>
              <a:rPr lang="ar-JO" sz="32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بسبب توبة ذلك الجيل</a:t>
            </a:r>
            <a:endParaRPr lang="en-US" sz="32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Rectangle 2"/>
          <p:cNvSpPr/>
          <p:nvPr/>
        </p:nvSpPr>
        <p:spPr>
          <a:xfrm>
            <a:off x="145916" y="4398610"/>
            <a:ext cx="8906932" cy="1200329"/>
          </a:xfrm>
          <a:prstGeom prst="rect">
            <a:avLst/>
          </a:prstGeom>
        </p:spPr>
        <p:txBody>
          <a:bodyPr wrap="square">
            <a:spAutoFit/>
          </a:bodyPr>
          <a:lstStyle/>
          <a:p>
            <a:pPr algn="ctr">
              <a:lnSpc>
                <a:spcPct val="90000"/>
              </a:lnSpc>
            </a:pPr>
            <a:r>
              <a:rPr lang="ar-JO" sz="28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وحينئذ يبصرون ابن الإنسان آتياً في سحابة (دا 7: 13) بقوة ومجد كثير ومتى ابتدأت هذه تكون فانتصبوا وارفعوا رؤوسكم لأن نجاتكم تقترب</a:t>
            </a:r>
            <a:endParaRPr lang="en-US" sz="28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r>
              <a:rPr lang="en-US" sz="24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												            </a:t>
            </a:r>
            <a:r>
              <a:rPr lang="ar-JO" sz="24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لوقا 21: 27-28</a:t>
            </a:r>
            <a:endParaRPr lang="en-US" sz="24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00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575733" y="160866"/>
            <a:ext cx="8027988" cy="1371600"/>
          </a:xfrm>
          <a:effectLst>
            <a:outerShdw blurRad="63500" dist="76199" dir="2700000" algn="ctr" rotWithShape="0">
              <a:schemeClr val="tx1"/>
            </a:outerShdw>
          </a:effectLst>
        </p:spPr>
        <p:txBody>
          <a:bodyPr/>
          <a:lstStyle/>
          <a:p>
            <a:pPr marL="25400" eaLnBrk="1" hangingPunct="1">
              <a:lnSpc>
                <a:spcPts val="6600"/>
              </a:lnSpc>
              <a:spcAft>
                <a:spcPts val="13"/>
              </a:spcAft>
              <a:tabLst>
                <a:tab pos="0" algn="l"/>
                <a:tab pos="914400" algn="l"/>
                <a:tab pos="1828800" algn="l"/>
                <a:tab pos="2743200" algn="l"/>
                <a:tab pos="3657600" algn="l"/>
                <a:tab pos="4572000" algn="l"/>
                <a:tab pos="5486400" algn="l"/>
                <a:tab pos="6400800" algn="l"/>
              </a:tabLst>
              <a:defRPr/>
            </a:pPr>
            <a:r>
              <a:rPr lang="ar-JO" sz="5400" b="1" dirty="0">
                <a:solidFill>
                  <a:srgbClr val="C0FFFC"/>
                </a:solidFill>
                <a:effectLst>
                  <a:glow rad="101600">
                    <a:schemeClr val="tx1">
                      <a:alpha val="75000"/>
                    </a:schemeClr>
                  </a:glow>
                </a:effectLst>
                <a:latin typeface="Arial" panose="020B0604020202020204" pitchFamily="34" charset="0"/>
                <a:cs typeface="Arial" panose="020B0604020202020204" pitchFamily="34" charset="0"/>
              </a:rPr>
              <a:t>ذروة الخطاب</a:t>
            </a:r>
            <a:endParaRPr lang="en-US" sz="5400" b="1" dirty="0">
              <a:solidFill>
                <a:srgbClr val="006600"/>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283651" name="Rectangle 3"/>
          <p:cNvSpPr>
            <a:spLocks noGrp="1" noChangeArrowheads="1"/>
          </p:cNvSpPr>
          <p:nvPr>
            <p:ph type="body" idx="1"/>
          </p:nvPr>
        </p:nvSpPr>
        <p:spPr>
          <a:xfrm>
            <a:off x="948267" y="2201333"/>
            <a:ext cx="8195733" cy="5607050"/>
          </a:xfrm>
          <a:effectLst>
            <a:outerShdw blurRad="63500" dist="76199" dir="2700000" algn="ctr" rotWithShape="0">
              <a:schemeClr val="tx1"/>
            </a:outerShdw>
          </a:effectLst>
        </p:spPr>
        <p:txBody>
          <a:bodyPr/>
          <a:lstStyle/>
          <a:p>
            <a:pPr marL="442913" indent="-417513" algn="r" rtl="1" eaLnBrk="1" hangingPunct="1">
              <a:lnSpc>
                <a:spcPts val="5300"/>
              </a:lnSpc>
              <a:spcAft>
                <a:spcPts val="13"/>
              </a:spcAft>
              <a:tabLst>
                <a:tab pos="0" algn="l"/>
                <a:tab pos="914400" algn="l"/>
                <a:tab pos="1828800" algn="l"/>
                <a:tab pos="2743200" algn="l"/>
                <a:tab pos="3657600" algn="l"/>
                <a:tab pos="4572000" algn="l"/>
                <a:tab pos="5486400" algn="l"/>
                <a:tab pos="6400800" algn="l"/>
              </a:tabLst>
              <a:defRPr/>
            </a:pPr>
            <a:r>
              <a:rPr lang="ar-JO" sz="4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يتحدث خطاب جبل الزيتون          باستثناء لوقا 21: 20-24              عن </a:t>
            </a:r>
            <a:r>
              <a:rPr lang="ar-JO" sz="4400" b="1" dirty="0">
                <a:solidFill>
                  <a:srgbClr val="FFEDB2"/>
                </a:solidFill>
                <a:effectLst>
                  <a:glow rad="101600">
                    <a:schemeClr val="tx1">
                      <a:alpha val="75000"/>
                    </a:schemeClr>
                  </a:glow>
                </a:effectLst>
                <a:latin typeface="Arial" panose="020B0604020202020204" pitchFamily="34" charset="0"/>
                <a:cs typeface="Arial" panose="020B0604020202020204" pitchFamily="34" charset="0"/>
              </a:rPr>
              <a:t>خلاص</a:t>
            </a:r>
            <a:r>
              <a:rPr lang="ar-JO" sz="4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إسرائيل القومية              من أعدائها الأمميين.</a:t>
            </a:r>
            <a:endParaRPr lang="en-US" sz="4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567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836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272" fill="hold" grpId="0" nodeType="clickEffect">
                                  <p:stCondLst>
                                    <p:cond delay="0"/>
                                  </p:stCondLst>
                                  <p:childTnLst>
                                    <p:set>
                                      <p:cBhvr>
                                        <p:cTn id="10" dur="1" fill="hold">
                                          <p:stCondLst>
                                            <p:cond delay="0"/>
                                          </p:stCondLst>
                                        </p:cTn>
                                        <p:tgtEl>
                                          <p:spTgt spid="283651">
                                            <p:txEl>
                                              <p:pRg st="0" end="0"/>
                                            </p:txEl>
                                          </p:spTgt>
                                        </p:tgtEl>
                                        <p:attrNameLst>
                                          <p:attrName>style.visibility</p:attrName>
                                        </p:attrNameLst>
                                      </p:cBhvr>
                                      <p:to>
                                        <p:strVal val="visible"/>
                                      </p:to>
                                    </p:set>
                                    <p:anim calcmode="lin" valueType="num">
                                      <p:cBhvr>
                                        <p:cTn id="11" dur="500" fill="hold"/>
                                        <p:tgtEl>
                                          <p:spTgt spid="283651">
                                            <p:txEl>
                                              <p:pRg st="0" end="0"/>
                                            </p:txEl>
                                          </p:spTgt>
                                        </p:tgtEl>
                                        <p:attrNameLst>
                                          <p:attrName>ppt_w</p:attrName>
                                        </p:attrNameLst>
                                      </p:cBhvr>
                                      <p:tavLst>
                                        <p:tav tm="0">
                                          <p:val>
                                            <p:strVal val="2/3*#ppt_w"/>
                                          </p:val>
                                        </p:tav>
                                        <p:tav tm="100000">
                                          <p:val>
                                            <p:strVal val="#ppt_w"/>
                                          </p:val>
                                        </p:tav>
                                      </p:tavLst>
                                    </p:anim>
                                    <p:anim calcmode="lin" valueType="num">
                                      <p:cBhvr>
                                        <p:cTn id="12" dur="500" fill="hold"/>
                                        <p:tgtEl>
                                          <p:spTgt spid="283651">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autoUpdateAnimBg="0"/>
      <p:bldP spid="283651"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2" descr="036-The-Olivet-Discou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19400"/>
            <a:ext cx="86106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39" name="Picture 3" descr="036-The-Olivet-Discour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831850" cy="110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4" descr="036-The-Olivet-Discour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267200"/>
            <a:ext cx="1447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2" name="Picture 6" descr="036-The-Olivet-Discour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3124200"/>
            <a:ext cx="696913" cy="90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3" name="Picture 7" descr="036-The-Olivet-Discour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0" y="1524000"/>
            <a:ext cx="122555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4" name="Picture 8" descr="036-The-Olivet-Discours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304800"/>
            <a:ext cx="1143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5" name="Picture 9" descr="036-The-Olivet-Discours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2362200"/>
            <a:ext cx="646113" cy="103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7" name="Picture 11" descr="036-The-Olivet-Discours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3886200"/>
            <a:ext cx="1262063" cy="39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8" name="Picture 12" descr="036-The-Olivet-Discours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4267200"/>
            <a:ext cx="12620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9" name="Picture 13" descr="036-The-Olivet-Discours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7000" y="4267200"/>
            <a:ext cx="838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50" name="Picture 14" descr="036-The-Olivet-Discours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5200" y="4953000"/>
            <a:ext cx="19050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51" name="Picture 15" descr="036-The-Olivet-Discours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4000" y="1066800"/>
            <a:ext cx="1239838" cy="91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52" name="Picture 16" descr="036-The-Olivet-Discours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05400" y="2057400"/>
            <a:ext cx="1676400" cy="84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54" name="Picture 18" descr="036-The-Olivet-Discours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58000" y="1981200"/>
            <a:ext cx="1150938" cy="62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55" name="Picture 19" descr="036-The-Olivet-Discours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77200" y="1600200"/>
            <a:ext cx="83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56" name="Picture 20" descr="036-The-Olivet-Discours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18450" y="4419600"/>
            <a:ext cx="12255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Screen Sho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05200" y="3698875"/>
            <a:ext cx="781050" cy="876300"/>
          </a:xfrm>
          <a:prstGeom prst="rect">
            <a:avLst/>
          </a:prstGeom>
        </p:spPr>
      </p:pic>
      <p:sp>
        <p:nvSpPr>
          <p:cNvPr id="3" name="TextBox 2"/>
          <p:cNvSpPr txBox="1"/>
          <p:nvPr/>
        </p:nvSpPr>
        <p:spPr>
          <a:xfrm>
            <a:off x="1006681" y="415340"/>
            <a:ext cx="1858201" cy="646331"/>
          </a:xfrm>
          <a:prstGeom prst="rect">
            <a:avLst/>
          </a:prstGeom>
          <a:noFill/>
        </p:spPr>
        <p:txBody>
          <a:bodyPr wrap="none" rtlCol="0">
            <a:spAutoFit/>
          </a:bodyPr>
          <a:lstStyle/>
          <a:p>
            <a:pPr algn="ctr">
              <a:lnSpc>
                <a:spcPct val="90000"/>
              </a:lnSpc>
            </a:pPr>
            <a:r>
              <a:rPr lang="ar-JO" sz="2000" b="1" dirty="0">
                <a:latin typeface="Arial"/>
                <a:cs typeface="Arial"/>
              </a:rPr>
              <a:t>الأحداث المسجلة في</a:t>
            </a:r>
          </a:p>
          <a:p>
            <a:pPr algn="ctr">
              <a:lnSpc>
                <a:spcPct val="90000"/>
              </a:lnSpc>
            </a:pPr>
            <a:r>
              <a:rPr lang="ar-JO" sz="2000" b="1" dirty="0">
                <a:latin typeface="Arial"/>
                <a:cs typeface="Arial"/>
              </a:rPr>
              <a:t>خطاب جبل الزيتون</a:t>
            </a:r>
            <a:endParaRPr lang="en-US" sz="2000" b="1" dirty="0">
              <a:latin typeface="Arial"/>
              <a:cs typeface="Arial"/>
            </a:endParaRPr>
          </a:p>
        </p:txBody>
      </p:sp>
      <p:sp>
        <p:nvSpPr>
          <p:cNvPr id="4" name="TextBox 3">
            <a:extLst>
              <a:ext uri="{FF2B5EF4-FFF2-40B4-BE49-F238E27FC236}">
                <a16:creationId xmlns:a16="http://schemas.microsoft.com/office/drawing/2014/main" id="{82941544-A234-78B1-9F86-21619AAF0B67}"/>
              </a:ext>
            </a:extLst>
          </p:cNvPr>
          <p:cNvSpPr txBox="1"/>
          <p:nvPr/>
        </p:nvSpPr>
        <p:spPr>
          <a:xfrm>
            <a:off x="982822" y="3380131"/>
            <a:ext cx="1225550" cy="307777"/>
          </a:xfrm>
          <a:prstGeom prst="rect">
            <a:avLst/>
          </a:prstGeom>
          <a:solidFill>
            <a:schemeClr val="bg1"/>
          </a:solidFill>
        </p:spPr>
        <p:txBody>
          <a:bodyPr wrap="square" rtlCol="0">
            <a:spAutoFit/>
          </a:bodyPr>
          <a:lstStyle/>
          <a:p>
            <a:pPr marL="0" algn="ctr" defTabSz="457200" rtl="1" eaLnBrk="1" latinLnBrk="0" hangingPunct="1"/>
            <a:r>
              <a:rPr lang="ar-JO" sz="1400" b="1" dirty="0">
                <a:latin typeface="Arial" panose="020B0604020202020204" pitchFamily="34" charset="0"/>
                <a:cs typeface="Arial" panose="020B0604020202020204" pitchFamily="34" charset="0"/>
              </a:rPr>
              <a:t>عصر الكنيسة</a:t>
            </a:r>
            <a:endParaRPr lang="en-US" sz="1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504C092-1E41-804C-D6A1-5FCAA85B801B}"/>
              </a:ext>
            </a:extLst>
          </p:cNvPr>
          <p:cNvSpPr txBox="1"/>
          <p:nvPr/>
        </p:nvSpPr>
        <p:spPr>
          <a:xfrm>
            <a:off x="3569425" y="3380131"/>
            <a:ext cx="2005149" cy="307777"/>
          </a:xfrm>
          <a:prstGeom prst="rect">
            <a:avLst/>
          </a:prstGeom>
          <a:solidFill>
            <a:schemeClr val="bg1"/>
          </a:solidFill>
        </p:spPr>
        <p:txBody>
          <a:bodyPr wrap="square" rtlCol="0">
            <a:spAutoFit/>
          </a:bodyPr>
          <a:lstStyle/>
          <a:p>
            <a:pPr marL="0" algn="ctr" defTabSz="457200" rtl="1" eaLnBrk="1" latinLnBrk="0" hangingPunct="1"/>
            <a:r>
              <a:rPr lang="ar-JO" sz="1400" b="1" dirty="0">
                <a:latin typeface="Arial" panose="020B0604020202020204" pitchFamily="34" charset="0"/>
                <a:cs typeface="Arial" panose="020B0604020202020204" pitchFamily="34" charset="0"/>
              </a:rPr>
              <a:t>7 سنوات الضيقة</a:t>
            </a:r>
            <a:endParaRPr lang="en-US" sz="14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00A50B2-1F1E-60FC-1838-03161D5574A1}"/>
              </a:ext>
            </a:extLst>
          </p:cNvPr>
          <p:cNvSpPr txBox="1"/>
          <p:nvPr/>
        </p:nvSpPr>
        <p:spPr>
          <a:xfrm>
            <a:off x="6312625" y="3380131"/>
            <a:ext cx="2005149" cy="307777"/>
          </a:xfrm>
          <a:prstGeom prst="rect">
            <a:avLst/>
          </a:prstGeom>
          <a:solidFill>
            <a:schemeClr val="bg1"/>
          </a:solidFill>
        </p:spPr>
        <p:txBody>
          <a:bodyPr wrap="square" rtlCol="0">
            <a:spAutoFit/>
          </a:bodyPr>
          <a:lstStyle/>
          <a:p>
            <a:pPr marL="0" algn="ctr" defTabSz="457200" rtl="1" eaLnBrk="1" latinLnBrk="0" hangingPunct="1"/>
            <a:r>
              <a:rPr lang="ar-JO" sz="1400" b="1" dirty="0">
                <a:latin typeface="Arial" panose="020B0604020202020204" pitchFamily="34" charset="0"/>
                <a:cs typeface="Arial" panose="020B0604020202020204" pitchFamily="34" charset="0"/>
              </a:rPr>
              <a:t>1000 سنة الألفية</a:t>
            </a:r>
            <a:endParaRPr lang="en-US" sz="14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4A8277A-34F7-C814-636E-3F4A2335588C}"/>
              </a:ext>
            </a:extLst>
          </p:cNvPr>
          <p:cNvSpPr txBox="1"/>
          <p:nvPr/>
        </p:nvSpPr>
        <p:spPr>
          <a:xfrm>
            <a:off x="130631" y="4671536"/>
            <a:ext cx="1996031" cy="830997"/>
          </a:xfrm>
          <a:prstGeom prst="rect">
            <a:avLst/>
          </a:prstGeom>
          <a:solidFill>
            <a:schemeClr val="bg1"/>
          </a:solidFill>
        </p:spPr>
        <p:txBody>
          <a:bodyPr wrap="square" rtlCol="0">
            <a:spAutoFit/>
          </a:bodyPr>
          <a:lstStyle/>
          <a:p>
            <a:pPr marL="0" algn="ctr" defTabSz="457200" rtl="1" eaLnBrk="1" latinLnBrk="0" hangingPunct="1"/>
            <a:r>
              <a:rPr lang="ar-JO" sz="1600" b="1" dirty="0">
                <a:solidFill>
                  <a:srgbClr val="AB7942"/>
                </a:solidFill>
                <a:latin typeface="Arial" panose="020B0604020202020204" pitchFamily="34" charset="0"/>
                <a:cs typeface="Arial" panose="020B0604020202020204" pitchFamily="34" charset="0"/>
              </a:rPr>
              <a:t>تدنيس الهيكل</a:t>
            </a:r>
          </a:p>
          <a:p>
            <a:pPr marL="0" algn="ctr" defTabSz="457200" rtl="1" eaLnBrk="1" latinLnBrk="0" hangingPunct="1"/>
            <a:r>
              <a:rPr lang="ar-JO" sz="1600" b="1" dirty="0">
                <a:solidFill>
                  <a:srgbClr val="AB7942"/>
                </a:solidFill>
                <a:latin typeface="Arial" panose="020B0604020202020204" pitchFamily="34" charset="0"/>
                <a:cs typeface="Arial" panose="020B0604020202020204" pitchFamily="34" charset="0"/>
              </a:rPr>
              <a:t>في 70 م</a:t>
            </a:r>
          </a:p>
          <a:p>
            <a:pPr marL="0" algn="ctr" defTabSz="457200" rtl="1" eaLnBrk="1" latinLnBrk="0" hangingPunct="1"/>
            <a:r>
              <a:rPr lang="ar-JO" sz="1600" b="1" dirty="0">
                <a:solidFill>
                  <a:srgbClr val="AB7942"/>
                </a:solidFill>
                <a:latin typeface="Arial" panose="020B0604020202020204" pitchFamily="34" charset="0"/>
                <a:cs typeface="Arial" panose="020B0604020202020204" pitchFamily="34" charset="0"/>
              </a:rPr>
              <a:t>24: 1-3</a:t>
            </a:r>
            <a:endParaRPr lang="en-US" sz="1600" b="1" dirty="0">
              <a:solidFill>
                <a:srgbClr val="AB794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A038019-A7FE-202D-2F0F-38F7F9927332}"/>
              </a:ext>
            </a:extLst>
          </p:cNvPr>
          <p:cNvSpPr txBox="1"/>
          <p:nvPr/>
        </p:nvSpPr>
        <p:spPr>
          <a:xfrm>
            <a:off x="2497137" y="2287686"/>
            <a:ext cx="1225550" cy="307777"/>
          </a:xfrm>
          <a:prstGeom prst="rect">
            <a:avLst/>
          </a:prstGeom>
          <a:solidFill>
            <a:schemeClr val="bg1"/>
          </a:solidFill>
        </p:spPr>
        <p:txBody>
          <a:bodyPr wrap="square" rtlCol="0">
            <a:spAutoFit/>
          </a:bodyPr>
          <a:lstStyle/>
          <a:p>
            <a:pPr marL="0" algn="ctr" defTabSz="457200" rtl="1" eaLnBrk="1" latinLnBrk="0" hangingPunct="1"/>
            <a:r>
              <a:rPr lang="ar-JO" sz="1400" b="1" dirty="0">
                <a:latin typeface="Arial" panose="020B0604020202020204" pitchFamily="34" charset="0"/>
                <a:cs typeface="Arial" panose="020B0604020202020204" pitchFamily="34" charset="0"/>
              </a:rPr>
              <a:t>الإختطاف</a:t>
            </a:r>
            <a:endParaRPr lang="en-US" sz="1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AD4A644-E490-A16D-6CA3-53BD72A98940}"/>
              </a:ext>
            </a:extLst>
          </p:cNvPr>
          <p:cNvSpPr txBox="1"/>
          <p:nvPr/>
        </p:nvSpPr>
        <p:spPr>
          <a:xfrm>
            <a:off x="4941434" y="1991380"/>
            <a:ext cx="1937657" cy="523220"/>
          </a:xfrm>
          <a:prstGeom prst="rect">
            <a:avLst/>
          </a:prstGeom>
          <a:solidFill>
            <a:schemeClr val="bg1"/>
          </a:solidFill>
        </p:spPr>
        <p:txBody>
          <a:bodyPr wrap="square" rtlCol="0">
            <a:spAutoFit/>
          </a:bodyPr>
          <a:lstStyle/>
          <a:p>
            <a:pPr marL="0" algn="ctr" defTabSz="457200" rtl="1" eaLnBrk="1" latinLnBrk="0" hangingPunct="1"/>
            <a:r>
              <a:rPr lang="ar-JO" sz="1400" b="1" dirty="0">
                <a:latin typeface="Arial" panose="020B0604020202020204" pitchFamily="34" charset="0"/>
                <a:cs typeface="Arial" panose="020B0604020202020204" pitchFamily="34" charset="0"/>
              </a:rPr>
              <a:t>ظهور المسيح المجيد       24: 26-31</a:t>
            </a:r>
            <a:endParaRPr lang="en-US" sz="1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BFA197-ECDA-F692-2618-DD63FE6AF874}"/>
              </a:ext>
            </a:extLst>
          </p:cNvPr>
          <p:cNvSpPr txBox="1"/>
          <p:nvPr/>
        </p:nvSpPr>
        <p:spPr>
          <a:xfrm>
            <a:off x="2371135" y="4657132"/>
            <a:ext cx="1396913" cy="830997"/>
          </a:xfrm>
          <a:prstGeom prst="rect">
            <a:avLst/>
          </a:prstGeom>
          <a:solidFill>
            <a:schemeClr val="bg1"/>
          </a:solidFill>
        </p:spPr>
        <p:txBody>
          <a:bodyPr wrap="square" rtlCol="0">
            <a:spAutoFit/>
          </a:bodyPr>
          <a:lstStyle/>
          <a:p>
            <a:pPr marL="0" algn="ctr" defTabSz="457200" rtl="1" eaLnBrk="1" latinLnBrk="0" hangingPunct="1"/>
            <a:r>
              <a:rPr lang="ar-JO" sz="1600" b="1" dirty="0">
                <a:solidFill>
                  <a:srgbClr val="AB7942"/>
                </a:solidFill>
                <a:latin typeface="Arial" panose="020B0604020202020204" pitchFamily="34" charset="0"/>
                <a:cs typeface="Arial" panose="020B0604020202020204" pitchFamily="34" charset="0"/>
              </a:rPr>
              <a:t>بداية         الضيقة</a:t>
            </a:r>
          </a:p>
          <a:p>
            <a:pPr marL="0" algn="ctr" defTabSz="457200" rtl="1" eaLnBrk="1" latinLnBrk="0" hangingPunct="1"/>
            <a:r>
              <a:rPr lang="ar-JO" sz="1600" b="1" dirty="0">
                <a:solidFill>
                  <a:srgbClr val="AB7942"/>
                </a:solidFill>
                <a:latin typeface="Arial" panose="020B0604020202020204" pitchFamily="34" charset="0"/>
                <a:cs typeface="Arial" panose="020B0604020202020204" pitchFamily="34" charset="0"/>
              </a:rPr>
              <a:t>24: 9-14</a:t>
            </a:r>
            <a:endParaRPr lang="en-US" sz="1600" b="1" dirty="0">
              <a:solidFill>
                <a:srgbClr val="AB7942"/>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621F250-BF0A-0258-E079-B556DB277C1B}"/>
              </a:ext>
            </a:extLst>
          </p:cNvPr>
          <p:cNvSpPr txBox="1"/>
          <p:nvPr/>
        </p:nvSpPr>
        <p:spPr>
          <a:xfrm>
            <a:off x="3486783" y="5415853"/>
            <a:ext cx="2225041" cy="1077218"/>
          </a:xfrm>
          <a:prstGeom prst="rect">
            <a:avLst/>
          </a:prstGeom>
          <a:solidFill>
            <a:schemeClr val="bg1"/>
          </a:solidFill>
        </p:spPr>
        <p:txBody>
          <a:bodyPr wrap="square" rtlCol="0">
            <a:spAutoFit/>
          </a:bodyPr>
          <a:lstStyle/>
          <a:p>
            <a:pPr marL="0" algn="ctr" defTabSz="457200" rtl="1" eaLnBrk="1" latinLnBrk="0" hangingPunct="1"/>
            <a:r>
              <a:rPr lang="ar-JO" sz="1600" b="1" dirty="0">
                <a:solidFill>
                  <a:srgbClr val="AB7942"/>
                </a:solidFill>
                <a:latin typeface="Arial" panose="020B0604020202020204" pitchFamily="34" charset="0"/>
                <a:cs typeface="Arial" panose="020B0604020202020204" pitchFamily="34" charset="0"/>
              </a:rPr>
              <a:t>تدنيس الهيكل </a:t>
            </a:r>
          </a:p>
          <a:p>
            <a:pPr marL="0" algn="ctr" defTabSz="457200" rtl="1" eaLnBrk="1" latinLnBrk="0" hangingPunct="1"/>
            <a:r>
              <a:rPr lang="ar-JO" sz="1600" b="1" dirty="0">
                <a:solidFill>
                  <a:srgbClr val="AB7942"/>
                </a:solidFill>
                <a:latin typeface="Arial" panose="020B0604020202020204" pitchFamily="34" charset="0"/>
                <a:cs typeface="Arial" panose="020B0604020202020204" pitchFamily="34" charset="0"/>
              </a:rPr>
              <a:t>واضطهاد اليهود</a:t>
            </a:r>
          </a:p>
          <a:p>
            <a:pPr marL="0" algn="ctr" defTabSz="457200" rtl="1" eaLnBrk="1" latinLnBrk="0" hangingPunct="1"/>
            <a:r>
              <a:rPr lang="ar-JO" sz="1600" b="1" dirty="0">
                <a:solidFill>
                  <a:srgbClr val="AB7942"/>
                </a:solidFill>
                <a:latin typeface="Arial" panose="020B0604020202020204" pitchFamily="34" charset="0"/>
                <a:cs typeface="Arial" panose="020B0604020202020204" pitchFamily="34" charset="0"/>
              </a:rPr>
              <a:t> 24: 15-20</a:t>
            </a:r>
          </a:p>
          <a:p>
            <a:pPr marL="0" algn="ctr" defTabSz="457200" rtl="1" eaLnBrk="1" latinLnBrk="0" hangingPunct="1"/>
            <a:endParaRPr lang="en-US" sz="1600" b="1" dirty="0">
              <a:solidFill>
                <a:srgbClr val="AB7942"/>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B36139A-F1A1-8C9D-7B8C-726540921D30}"/>
              </a:ext>
            </a:extLst>
          </p:cNvPr>
          <p:cNvSpPr txBox="1"/>
          <p:nvPr/>
        </p:nvSpPr>
        <p:spPr>
          <a:xfrm>
            <a:off x="3879850" y="273159"/>
            <a:ext cx="1225550" cy="2246769"/>
          </a:xfrm>
          <a:prstGeom prst="rect">
            <a:avLst/>
          </a:prstGeom>
          <a:solidFill>
            <a:schemeClr val="bg1"/>
          </a:solidFill>
        </p:spPr>
        <p:txBody>
          <a:bodyPr wrap="square" rtlCol="0">
            <a:spAutoFit/>
          </a:bodyPr>
          <a:lstStyle/>
          <a:p>
            <a:pPr marL="0" algn="ctr" defTabSz="457200" rtl="1" eaLnBrk="1" latinLnBrk="0" hangingPunct="1"/>
            <a:r>
              <a:rPr lang="ar-JO" sz="2000" b="1" dirty="0">
                <a:solidFill>
                  <a:srgbClr val="AB7942"/>
                </a:solidFill>
                <a:latin typeface="Arial" panose="020B0604020202020204" pitchFamily="34" charset="0"/>
                <a:cs typeface="Arial" panose="020B0604020202020204" pitchFamily="34" charset="0"/>
              </a:rPr>
              <a:t>الجيل الذي يرى هذه الأمور لن يمضي حتى يتم الكل 24: 32-36</a:t>
            </a:r>
            <a:endParaRPr lang="en-US" sz="2000" b="1" dirty="0">
              <a:solidFill>
                <a:srgbClr val="AB794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9E4682E-4E9D-6A4C-F7B3-D18B4288479A}"/>
              </a:ext>
            </a:extLst>
          </p:cNvPr>
          <p:cNvSpPr txBox="1"/>
          <p:nvPr/>
        </p:nvSpPr>
        <p:spPr>
          <a:xfrm>
            <a:off x="4624753" y="3906772"/>
            <a:ext cx="1285509" cy="369332"/>
          </a:xfrm>
          <a:prstGeom prst="rect">
            <a:avLst/>
          </a:prstGeom>
          <a:solidFill>
            <a:srgbClr val="F4D2CB"/>
          </a:solidFill>
        </p:spPr>
        <p:txBody>
          <a:bodyPr wrap="square" rtlCol="0">
            <a:spAutoFit/>
          </a:bodyPr>
          <a:lstStyle/>
          <a:p>
            <a:pPr marL="0" algn="ctr" defTabSz="457200" rtl="1" eaLnBrk="1" latinLnBrk="0" hangingPunct="1"/>
            <a:r>
              <a:rPr lang="ar-JO" sz="900" b="1" dirty="0">
                <a:latin typeface="Arial" panose="020B0604020202020204" pitchFamily="34" charset="0"/>
                <a:cs typeface="Arial" panose="020B0604020202020204" pitchFamily="34" charset="0"/>
              </a:rPr>
              <a:t>النصف الثاني                (3 سنوات ونصف)</a:t>
            </a:r>
            <a:endParaRPr lang="en-US" sz="9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0FCA20F-99A8-F65D-4BD2-D7E8581FCE91}"/>
              </a:ext>
            </a:extLst>
          </p:cNvPr>
          <p:cNvSpPr txBox="1"/>
          <p:nvPr/>
        </p:nvSpPr>
        <p:spPr>
          <a:xfrm>
            <a:off x="4624753" y="4290901"/>
            <a:ext cx="1285509" cy="369332"/>
          </a:xfrm>
          <a:prstGeom prst="rect">
            <a:avLst/>
          </a:prstGeom>
          <a:solidFill>
            <a:srgbClr val="FAECE9"/>
          </a:solidFill>
        </p:spPr>
        <p:txBody>
          <a:bodyPr wrap="square" rtlCol="0">
            <a:spAutoFit/>
          </a:bodyPr>
          <a:lstStyle/>
          <a:p>
            <a:pPr marL="0" algn="ctr" defTabSz="457200" rtl="1" eaLnBrk="1" latinLnBrk="0" hangingPunct="1"/>
            <a:r>
              <a:rPr lang="ar-JO" sz="900" b="1" dirty="0">
                <a:latin typeface="Arial" panose="020B0604020202020204" pitchFamily="34" charset="0"/>
                <a:cs typeface="Arial" panose="020B0604020202020204" pitchFamily="34" charset="0"/>
              </a:rPr>
              <a:t>الضيقة العظيمة</a:t>
            </a:r>
          </a:p>
          <a:p>
            <a:pPr marL="0" algn="ctr" defTabSz="457200" rtl="1" eaLnBrk="1" latinLnBrk="0" hangingPunct="1"/>
            <a:r>
              <a:rPr lang="ar-JO" sz="900" b="1" dirty="0">
                <a:latin typeface="Arial" panose="020B0604020202020204" pitchFamily="34" charset="0"/>
                <a:cs typeface="Arial" panose="020B0604020202020204" pitchFamily="34" charset="0"/>
              </a:rPr>
              <a:t>24: 21-25</a:t>
            </a:r>
            <a:endParaRPr lang="en-US" sz="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jerusalem temple at d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993467"/>
          </a:xfrm>
          <a:prstGeom prst="rect">
            <a:avLst/>
          </a:prstGeom>
        </p:spPr>
      </p:pic>
      <p:sp>
        <p:nvSpPr>
          <p:cNvPr id="2" name="Rectangle 1"/>
          <p:cNvSpPr/>
          <p:nvPr/>
        </p:nvSpPr>
        <p:spPr>
          <a:xfrm>
            <a:off x="203197" y="2066267"/>
            <a:ext cx="8824071" cy="4358116"/>
          </a:xfrm>
          <a:prstGeom prst="rect">
            <a:avLst/>
          </a:prstGeom>
        </p:spPr>
        <p:txBody>
          <a:bodyPr wrap="square">
            <a:spAutoFit/>
          </a:bodyPr>
          <a:lstStyle/>
          <a:p>
            <a:pPr algn="r">
              <a:lnSpc>
                <a:spcPct val="90000"/>
              </a:lnSpc>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خلال وقت الضيقة تحدث يسوع عن حدث بارز يتعلق بالهيكل (مت 24: 15؛ مر 13: 14). وهذا الحدث هو تدنيسه بالرجس الذي تنبأ عنه دانيال النبي (دا 9: 27؛ 11: 31؛ 12: 2، 11) . ما هو الهيكل الذي يتحدث عنه يسوع هنا؟</a:t>
            </a:r>
          </a:p>
          <a:p>
            <a:pPr algn="r">
              <a:lnSpc>
                <a:spcPct val="90000"/>
              </a:lnSpc>
            </a:pPr>
            <a: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هل كان الهيكل الذي سيتم تدنيسه هو نفس الهيكل الذي تنبأ عن تدميره؟</a:t>
            </a:r>
          </a:p>
          <a:p>
            <a:pPr>
              <a:lnSpc>
                <a:spcPct val="90000"/>
              </a:lnSpc>
            </a:pPr>
            <a:endParaRPr lang="en-US" sz="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sz="1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هناك عدد من التناقضات في هذا النص تشير إلى أن يسوع كان يتحدث عن هيكلين مختلفين.</a:t>
            </a:r>
            <a:endParaRPr lang="en-US"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80000"/>
              </a:lnSpc>
            </a:pPr>
            <a:endParaRPr lang="en-US"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80000"/>
              </a:lnSpc>
            </a:pPr>
            <a:endParaRPr lang="en-US"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80000"/>
              </a:lnSpc>
            </a:pPr>
            <a:endParaRPr lang="en-US" sz="2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4" name="Rectangle 3"/>
          <p:cNvSpPr/>
          <p:nvPr/>
        </p:nvSpPr>
        <p:spPr>
          <a:xfrm>
            <a:off x="186265" y="427335"/>
            <a:ext cx="8669867" cy="523220"/>
          </a:xfrm>
          <a:prstGeom prst="rect">
            <a:avLst/>
          </a:prstGeom>
        </p:spPr>
        <p:txBody>
          <a:bodyPr wrap="square">
            <a:spAutoFit/>
          </a:bodyPr>
          <a:lstStyle/>
          <a:p>
            <a:pPr lvl="0" algn="ctr"/>
            <a:r>
              <a:rPr lang="ar-JO" sz="2800" b="1" dirty="0">
                <a:solidFill>
                  <a:srgbClr val="FFD549"/>
                </a:solidFill>
                <a:effectLst>
                  <a:glow rad="101600">
                    <a:srgbClr val="000000">
                      <a:alpha val="75000"/>
                    </a:srgbClr>
                  </a:glow>
                </a:effectLst>
                <a:latin typeface="Arial" panose="020B0604020202020204" pitchFamily="34" charset="0"/>
                <a:cs typeface="Arial" panose="020B0604020202020204" pitchFamily="34" charset="0"/>
              </a:rPr>
              <a:t>يمكن رؤية التناقضات بين عام ٧٠ م والمستقبل من خلال حالة الهيكل</a:t>
            </a:r>
            <a:endParaRPr lang="en-US" sz="2800" b="1" dirty="0">
              <a:solidFill>
                <a:srgbClr val="FFD549"/>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753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livet_m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62800"/>
          </a:xfrm>
          <a:prstGeom prst="rect">
            <a:avLst/>
          </a:prstGeom>
        </p:spPr>
      </p:pic>
      <p:sp>
        <p:nvSpPr>
          <p:cNvPr id="2" name="Rectangle 1"/>
          <p:cNvSpPr/>
          <p:nvPr/>
        </p:nvSpPr>
        <p:spPr>
          <a:xfrm>
            <a:off x="152400" y="1366897"/>
            <a:ext cx="8839200" cy="2062103"/>
          </a:xfrm>
          <a:prstGeom prst="rect">
            <a:avLst/>
          </a:prstGeom>
        </p:spPr>
        <p:txBody>
          <a:bodyPr wrap="square">
            <a:spAutoFit/>
          </a:bodyPr>
          <a:lstStyle/>
          <a:p>
            <a:pPr algn="r" defTabSz="914400" fontAlgn="base">
              <a:spcBef>
                <a:spcPct val="0"/>
              </a:spcBef>
              <a:spcAft>
                <a:spcPct val="0"/>
              </a:spcAft>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يعد خطاب جبل الزيتون مقطعًا مهمًا لتطوير وجهة نظر أي شخص حول نبوءة الكتاب المقدس. </a:t>
            </a:r>
          </a:p>
          <a:p>
            <a:pPr algn="r" defTabSz="914400" fontAlgn="base">
              <a:spcBef>
                <a:spcPct val="0"/>
              </a:spcBef>
              <a:spcAft>
                <a:spcPct val="0"/>
              </a:spcAft>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يتكون خطاب الزيتون من تعليم ربنا عن نبوة الكتاب المقدس وهذا موجود في متى 24-25 ومرقس 13 ولوقا 21.</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7048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jerusalem temple at day.jpg"/>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0" y="298309"/>
            <a:ext cx="9143999" cy="4524315"/>
          </a:xfrm>
          <a:prstGeom prst="rect">
            <a:avLst/>
          </a:prstGeom>
        </p:spPr>
        <p:txBody>
          <a:bodyPr wrap="square">
            <a:spAutoFit/>
          </a:bodyPr>
          <a:lstStyle/>
          <a:p>
            <a:pPr>
              <a:lnSpc>
                <a:spcPct val="80000"/>
              </a:lnSpc>
            </a:pPr>
            <a:endParaRPr lang="en-US"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endParaRPr>
          </a:p>
          <a:p>
            <a:pPr marL="457200" indent="-457200" algn="r" rtl="1">
              <a:lnSpc>
                <a:spcPct val="80000"/>
              </a:lnSpc>
              <a:buAutoNum type="arabicParenBoth"/>
            </a:pPr>
            <a:r>
              <a:rPr lang="ar-JO"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rPr>
              <a:t>الهيكل الموصوف في مت 24: 15 لا يُقال أنه قد تم تدميره، بل تم تدنيسه (أنظر رؤ 11: 2) على النقيض من ذلك فقد كان الهيكل في أيام يسوع (أو مت 24: 2) يجب أن يُسوى بالكامل: لَا يُتْرَكُ حَجَرٌ وَاقِفٌ عَلَى حَجَرٍ (مت 24: 2؛ مر 13: 2؛ لو 19: 44).</a:t>
            </a:r>
          </a:p>
          <a:p>
            <a:pPr algn="l" rtl="1">
              <a:lnSpc>
                <a:spcPct val="80000"/>
              </a:lnSpc>
            </a:pPr>
            <a:endParaRPr lang="en-US"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endParaRPr>
          </a:p>
          <a:p>
            <a:pPr algn="r">
              <a:lnSpc>
                <a:spcPct val="80000"/>
              </a:lnSpc>
            </a:pPr>
            <a:r>
              <a:rPr lang="ar-JO"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rPr>
              <a:t>(2) سيكون تدنيس الهيكل إشارة لليهود للهروب من الدمار (مت 16:24-18) الخلاص </a:t>
            </a:r>
          </a:p>
          <a:p>
            <a:pPr algn="r">
              <a:lnSpc>
                <a:spcPct val="80000"/>
              </a:lnSpc>
            </a:pPr>
            <a:r>
              <a:rPr lang="ar-JO"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rPr>
              <a:t>     (مت 22:24) واختبار الفداء الموعود (لو 28:21). على النقيض من ذلك كان تدمير </a:t>
            </a:r>
          </a:p>
          <a:p>
            <a:pPr algn="r">
              <a:lnSpc>
                <a:spcPct val="80000"/>
              </a:lnSpc>
            </a:pPr>
            <a:r>
              <a:rPr lang="ar-JO"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rPr>
              <a:t>     الهيكل في متى 24: 2 دينونة لأنكِ لم تعرفي زمان افتقادكِ (مجيء المسيح الأول)     </a:t>
            </a:r>
          </a:p>
          <a:p>
            <a:pPr algn="r">
              <a:lnSpc>
                <a:spcPct val="80000"/>
              </a:lnSpc>
            </a:pPr>
            <a:r>
              <a:rPr lang="ar-JO"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rPr>
              <a:t>     (لو 19: 44 ب) وأدى ذلك إلى تسوية الهيكل بالأرض وأولادكِ (اليهود) في داخلك   </a:t>
            </a:r>
          </a:p>
          <a:p>
            <a:pPr algn="r">
              <a:lnSpc>
                <a:spcPct val="80000"/>
              </a:lnSpc>
            </a:pPr>
            <a:r>
              <a:rPr lang="ar-JO"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rPr>
              <a:t>     (لو 19: 44 أ).</a:t>
            </a:r>
            <a:endParaRPr lang="en-US"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endParaRPr>
          </a:p>
          <a:p>
            <a:pPr>
              <a:lnSpc>
                <a:spcPct val="80000"/>
              </a:lnSpc>
            </a:pPr>
            <a:endParaRPr lang="en-US"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endParaRPr>
          </a:p>
          <a:p>
            <a:pPr algn="r">
              <a:lnSpc>
                <a:spcPct val="80000"/>
              </a:lnSpc>
            </a:pPr>
            <a:r>
              <a:rPr lang="ar-JO"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rPr>
              <a:t>(٣) جيل اليهود الذين كانوا على قيد الحياة في وقت تدنيس الهيكل سوف يتوقعون مجيء </a:t>
            </a:r>
          </a:p>
          <a:p>
            <a:pPr algn="r">
              <a:lnSpc>
                <a:spcPct val="80000"/>
              </a:lnSpc>
            </a:pPr>
            <a:r>
              <a:rPr lang="ar-JO"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rPr>
              <a:t>     المسيح في الحال (مت 24: 29) ومن المتوقع ألا يزول حتى يختبروه (مت 24: 34). </a:t>
            </a:r>
          </a:p>
          <a:p>
            <a:pPr algn="r">
              <a:lnSpc>
                <a:spcPct val="80000"/>
              </a:lnSpc>
            </a:pPr>
            <a:r>
              <a:rPr lang="ar-JO"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rPr>
              <a:t>     وعلى النقيض من ذلك فإن جيل اليهود الذين رأوا الهيكل مدمرًا سوف يمضي وستمر </a:t>
            </a:r>
          </a:p>
          <a:p>
            <a:pPr algn="r">
              <a:lnSpc>
                <a:spcPct val="80000"/>
              </a:lnSpc>
            </a:pPr>
            <a:r>
              <a:rPr lang="ar-JO"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rPr>
              <a:t>     ألفي عام (حتى الآن) دون فداء.</a:t>
            </a:r>
            <a:endParaRPr lang="en-US"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20601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jerusalem temple at day.jpg"/>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186267" y="-42348"/>
            <a:ext cx="8839200" cy="5706177"/>
          </a:xfrm>
          <a:prstGeom prst="rect">
            <a:avLst/>
          </a:prstGeom>
        </p:spPr>
        <p:txBody>
          <a:bodyPr wrap="square">
            <a:spAutoFit/>
          </a:bodyPr>
          <a:lstStyle/>
          <a:p>
            <a:pPr marL="431800" indent="-431800" algn="r" rtl="1">
              <a:lnSpc>
                <a:spcPct val="80000"/>
              </a:lnSpc>
            </a:pPr>
            <a:endParaRPr lang="en-US"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endParaRPr>
          </a:p>
          <a:p>
            <a:pPr marL="431800" indent="-431800" algn="r" rtl="1">
              <a:lnSpc>
                <a:spcPct val="80000"/>
              </a:lnSpc>
            </a:pPr>
            <a:r>
              <a:rPr lang="ar-JO"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rPr>
              <a:t>(4) النص الذي استشهد به يسوع بخصوص تدنيس الهيكل هو دا 9: 27 والذي يتنبأ بأن من يدنس هذا الهيكل سوف يهلك هو نفسه. على النقيض من ذلك فإن أولئك الذين دمروا الهيكل في عام 70 م (تحقيقًا لنبوة يسوع) أي الإمبراطور الروماني فيسباسيان وابنه تيطس لم يتم تدميرهم بل عادوا إلى روما منتصرين حاملين أوعية من الهيكل المدمر.</a:t>
            </a:r>
            <a:endParaRPr lang="en-US"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endParaRPr>
          </a:p>
          <a:p>
            <a:pPr marL="431800" indent="-431800" algn="r" rtl="1">
              <a:lnSpc>
                <a:spcPct val="80000"/>
              </a:lnSpc>
            </a:pPr>
            <a:endParaRPr lang="en-US"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endParaRPr>
          </a:p>
          <a:p>
            <a:pPr marL="431800" indent="-431800" algn="r" rtl="1">
              <a:lnSpc>
                <a:spcPct val="80000"/>
              </a:lnSpc>
            </a:pPr>
            <a:r>
              <a:rPr lang="ar-JO"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rPr>
              <a:t>(5) الزمان للوقت التالي (مت 24: 29) زمن تدنيس الهيكل سيؤدي إلى توبة إسرائيل (مت 24: 30) يليها كما يشير مت 23: 29استرداد الهيكل. على النقيض من ذلك فإن الوقت الذي أعقب دمار الهيكل لم يشهد سوى قساوة حدثت لإسرائيل والذي سيستمر إلى أن يأتي ملء الأمم (رو 11: 25) أي 2000 عام وما زال العدد في ازدياد. .</a:t>
            </a:r>
            <a:endParaRPr lang="en-US"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endParaRPr>
          </a:p>
          <a:p>
            <a:pPr marL="431800" indent="-431800" algn="r" rtl="1">
              <a:lnSpc>
                <a:spcPct val="80000"/>
              </a:lnSpc>
            </a:pPr>
            <a:endParaRPr lang="en-US"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endParaRPr>
          </a:p>
          <a:p>
            <a:pPr marL="431800" indent="-431800" algn="r" rtl="1">
              <a:lnSpc>
                <a:spcPct val="80000"/>
              </a:lnSpc>
            </a:pPr>
            <a:r>
              <a:rPr lang="ar-JO"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rPr>
              <a:t>(6) بالنسبة للهيكل الذي تم تدنيسه فإن نطاقه هو الضيقة العالمية القادمة على العالم (لو 21: 26؛ قارن مت 24: 21-22؛ مر 13: 19-20) وهي إعادة تجميع عالمية للشعب اليهودي من أقصاء السماء إلى أقصائها (مت 24: 31؛ مر 13: 27) والإعلان الشامل عن المسيح لإنقاذ إسرائيل (مت 24: 30-31؛ مر 13: 26؛ لو 21 :26-27). يتوافق هذا النطاق مع معركة نهاية الزمان المتنبأ بها من أجل أورشليم والمسجلة في زكريا ١٢-١٤، حيث يجتمع عليها كل أمم الأرض.</a:t>
            </a:r>
            <a:endParaRPr lang="en-US" sz="2400" b="1" dirty="0">
              <a:solidFill>
                <a:srgbClr val="FFFFFF"/>
              </a:solidFill>
              <a:effectLst>
                <a:glow rad="266700">
                  <a:srgbClr val="000000">
                    <a:alpha val="62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37673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الصفحة الرئيسية على</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1"/>
            <a:ext cx="3345366" cy="3278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استخدم هذا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QR Code </a:t>
            </a: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للدخول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3579541"/>
            <a:ext cx="3425631" cy="2096430"/>
          </a:xfrm>
          <a:prstGeom prst="rect">
            <a:avLst/>
          </a:prstGeom>
        </p:spPr>
      </p:pic>
      <p:pic>
        <p:nvPicPr>
          <p:cNvPr id="5" name="Picture 4">
            <a:extLst>
              <a:ext uri="{FF2B5EF4-FFF2-40B4-BE49-F238E27FC236}">
                <a16:creationId xmlns:a16="http://schemas.microsoft.com/office/drawing/2014/main" id="{98B62EE6-866D-4143-9082-63CB2850C425}"/>
              </a:ext>
            </a:extLst>
          </p:cNvPr>
          <p:cNvPicPr>
            <a:picLocks noChangeAspect="1"/>
          </p:cNvPicPr>
          <p:nvPr/>
        </p:nvPicPr>
        <p:blipFill>
          <a:blip r:embed="rId4"/>
          <a:stretch>
            <a:fillRect/>
          </a:stretch>
        </p:blipFill>
        <p:spPr>
          <a:xfrm>
            <a:off x="3735659" y="318942"/>
            <a:ext cx="5357029" cy="5357029"/>
          </a:xfrm>
          <a:prstGeom prst="rect">
            <a:avLst/>
          </a:prstGeom>
        </p:spPr>
      </p:pic>
    </p:spTree>
    <p:extLst>
      <p:ext uri="{BB962C8B-B14F-4D97-AF65-F5344CB8AC3E}">
        <p14:creationId xmlns:p14="http://schemas.microsoft.com/office/powerpoint/2010/main" val="274219904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خطاب جبل الزيتون</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10170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352800" y="1124162"/>
            <a:ext cx="5638800" cy="2419122"/>
          </a:xfrm>
          <a:prstGeom prst="rect">
            <a:avLst/>
          </a:prstGeom>
        </p:spPr>
        <p:txBody>
          <a:bodyPr wrap="square" lIns="91439" tIns="45719" rIns="91439" bIns="45719">
            <a:spAutoFit/>
          </a:bodyPr>
          <a:lstStyle/>
          <a:p>
            <a:pPr marL="0" marR="0" lvl="0" indent="0" algn="ctr" defTabSz="457196" rtl="0" eaLnBrk="1" fontAlgn="base" latinLnBrk="0" hangingPunct="1">
              <a:lnSpc>
                <a:spcPct val="9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alpha val="70000"/>
                    </a:srgbClr>
                  </a:glow>
                </a:effectLst>
                <a:uLnTx/>
                <a:uFillTx/>
                <a:latin typeface="Arial" panose="020B0604020202020204" pitchFamily="34" charset="0"/>
                <a:ea typeface="ＭＳ Ｐゴシック" charset="0"/>
                <a:cs typeface="Arial" panose="020B0604020202020204" pitchFamily="34" charset="0"/>
              </a:rPr>
              <a:t>يا أورشليم يا أورشليم </a:t>
            </a:r>
          </a:p>
          <a:p>
            <a:pPr marL="0" marR="0" lvl="0" indent="0" algn="ctr" defTabSz="457196" rtl="0" eaLnBrk="1" fontAlgn="base" latinLnBrk="0" hangingPunct="1">
              <a:lnSpc>
                <a:spcPct val="9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alpha val="70000"/>
                    </a:srgbClr>
                  </a:glow>
                </a:effectLst>
                <a:uLnTx/>
                <a:uFillTx/>
                <a:latin typeface="Arial" panose="020B0604020202020204" pitchFamily="34" charset="0"/>
                <a:ea typeface="ＭＳ Ｐゴシック" charset="0"/>
                <a:cs typeface="Arial" panose="020B0604020202020204" pitchFamily="34" charset="0"/>
              </a:rPr>
              <a:t>يا قاتلة الأنبياء     </a:t>
            </a:r>
          </a:p>
          <a:p>
            <a:pPr marL="0" marR="0" lvl="0" indent="0" algn="ctr" defTabSz="457196" rtl="0" eaLnBrk="1" fontAlgn="base" latinLnBrk="0" hangingPunct="1">
              <a:lnSpc>
                <a:spcPct val="9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alpha val="70000"/>
                    </a:srgbClr>
                  </a:glow>
                </a:effectLst>
                <a:uLnTx/>
                <a:uFillTx/>
                <a:latin typeface="Arial" panose="020B0604020202020204" pitchFamily="34" charset="0"/>
                <a:ea typeface="ＭＳ Ｐゴシック" charset="0"/>
                <a:cs typeface="Arial" panose="020B0604020202020204" pitchFamily="34" charset="0"/>
              </a:rPr>
              <a:t>وراجمة المرسلين إليها </a:t>
            </a:r>
          </a:p>
          <a:p>
            <a:pPr marL="0" marR="0" lvl="0" indent="0" algn="ctr" defTabSz="457196" rtl="0" eaLnBrk="1" fontAlgn="base" latinLnBrk="0" hangingPunct="1">
              <a:lnSpc>
                <a:spcPct val="9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alpha val="70000"/>
                    </a:srgbClr>
                  </a:glow>
                </a:effectLst>
                <a:uLnTx/>
                <a:uFillTx/>
                <a:latin typeface="Arial" panose="020B0604020202020204" pitchFamily="34" charset="0"/>
                <a:ea typeface="ＭＳ Ｐゴシック" charset="0"/>
                <a:cs typeface="Arial" panose="020B0604020202020204" pitchFamily="34" charset="0"/>
              </a:rPr>
              <a:t>كم مرة أردت أن أجمع أولادك </a:t>
            </a:r>
          </a:p>
          <a:p>
            <a:pPr marL="0" marR="0" lvl="0" indent="0" algn="ctr" defTabSz="457196" rtl="0" eaLnBrk="1" fontAlgn="base" latinLnBrk="0" hangingPunct="1">
              <a:lnSpc>
                <a:spcPct val="9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alpha val="70000"/>
                    </a:srgbClr>
                  </a:glow>
                </a:effectLst>
                <a:uLnTx/>
                <a:uFillTx/>
                <a:latin typeface="Arial" panose="020B0604020202020204" pitchFamily="34" charset="0"/>
                <a:ea typeface="ＭＳ Ｐゴシック" charset="0"/>
                <a:cs typeface="Arial" panose="020B0604020202020204" pitchFamily="34" charset="0"/>
              </a:rPr>
              <a:t>كما تجميع الدجاجة فراخها تحت جناحيها </a:t>
            </a:r>
          </a:p>
          <a:p>
            <a:pPr marL="0" marR="0" lvl="0" indent="0" algn="ctr" defTabSz="457196" rtl="0" eaLnBrk="1" fontAlgn="base" latinLnBrk="0" hangingPunct="1">
              <a:lnSpc>
                <a:spcPct val="9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alpha val="70000"/>
                    </a:srgbClr>
                  </a:glow>
                </a:effectLst>
                <a:uLnTx/>
                <a:uFillTx/>
                <a:latin typeface="Arial" panose="020B0604020202020204" pitchFamily="34" charset="0"/>
                <a:ea typeface="ＭＳ Ｐゴシック" charset="0"/>
                <a:cs typeface="Arial" panose="020B0604020202020204" pitchFamily="34" charset="0"/>
              </a:rPr>
              <a:t>ولم تريدوا</a:t>
            </a:r>
            <a:endParaRPr kumimoji="0" lang="en-US" sz="2400" b="1" i="0" u="none" strike="noStrike" kern="1200" cap="none" spc="0" normalizeH="0" baseline="0" noProof="0" dirty="0">
              <a:ln>
                <a:noFill/>
              </a:ln>
              <a:solidFill>
                <a:srgbClr val="FFD62F"/>
              </a:solidFill>
              <a:effectLst>
                <a:glow rad="152400">
                  <a:srgbClr val="000000">
                    <a:alpha val="70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a:spLocks noChangeArrowheads="1"/>
          </p:cNvSpPr>
          <p:nvPr/>
        </p:nvSpPr>
        <p:spPr bwMode="auto">
          <a:xfrm>
            <a:off x="228600" y="209762"/>
            <a:ext cx="8763000" cy="9652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69B"/>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على الرغم من أن الشعب اليهودي كان يستحق الدينونة الوشيكة، مثل أب حنون على وشك أن ينفذ عقابًا عادلاً، إلا أن المسيح يصرخ...</a:t>
            </a:r>
            <a:endParaRPr kumimoji="0" lang="en-US" sz="24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3540" name="Rectangle 4"/>
          <p:cNvSpPr>
            <a:spLocks noChangeArrowheads="1"/>
          </p:cNvSpPr>
          <p:nvPr/>
        </p:nvSpPr>
        <p:spPr bwMode="auto">
          <a:xfrm>
            <a:off x="113016" y="1066800"/>
            <a:ext cx="8878584" cy="18288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522288" marR="0" lvl="0" indent="-522288" algn="r" defTabSz="914400" rtl="1" eaLnBrk="1" fontAlgn="base" latinLnBrk="0" hangingPunct="1">
              <a:lnSpc>
                <a:spcPct val="89000"/>
              </a:lnSpc>
              <a:spcBef>
                <a:spcPct val="0"/>
              </a:spcBef>
              <a:spcAft>
                <a:spcPct val="0"/>
              </a:spcAft>
              <a:buClrTx/>
              <a:buSzTx/>
              <a:buFontTx/>
              <a:buNone/>
              <a:tabLst>
                <a:tab pos="914400" algn="l"/>
                <a:tab pos="1828800" algn="l"/>
                <a:tab pos="2743200" algn="l"/>
                <a:tab pos="3657600" algn="l"/>
                <a:tab pos="4572000" algn="l"/>
                <a:tab pos="5486400" algn="l"/>
                <a:tab pos="6400800" algn="l"/>
                <a:tab pos="7315200" algn="l"/>
                <a:tab pos="8229600" algn="l"/>
                <a:tab pos="9074150" algn="l"/>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 •  </a:t>
            </a:r>
            <a:r>
              <a:rPr kumimoji="0" lang="ar-JO"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يقدم المسيح عرضاً للأمة لكن الآية تنتهي برفض إسرائيل لعرضه عندما لاحظ يسوع أن قادة الأمة لم يكونوا راغبين في ذلك.</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endParaRPr>
          </a:p>
        </p:txBody>
      </p:sp>
      <p:sp>
        <p:nvSpPr>
          <p:cNvPr id="193541" name="Rectangle 5"/>
          <p:cNvSpPr>
            <a:spLocks noChangeArrowheads="1"/>
          </p:cNvSpPr>
          <p:nvPr/>
        </p:nvSpPr>
        <p:spPr bwMode="auto">
          <a:xfrm>
            <a:off x="380999" y="3200400"/>
            <a:ext cx="8610600" cy="19050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522288" marR="0" lvl="0" indent="-522288" algn="r" defTabSz="914400" rtl="1" eaLnBrk="1" fontAlgn="base" latinLnBrk="0" hangingPunct="1">
              <a:lnSpc>
                <a:spcPct val="89000"/>
              </a:lnSpc>
              <a:spcBef>
                <a:spcPct val="0"/>
              </a:spcBef>
              <a:spcAft>
                <a:spcPct val="0"/>
              </a:spcAft>
              <a:buClrTx/>
              <a:buSzTx/>
              <a:buFontTx/>
              <a:buNone/>
              <a:tabLst>
                <a:tab pos="914400" algn="l"/>
                <a:tab pos="1828800" algn="l"/>
                <a:tab pos="2743200" algn="l"/>
                <a:tab pos="3657600" algn="l"/>
                <a:tab pos="4572000" algn="l"/>
                <a:tab pos="5486400" algn="l"/>
                <a:tab pos="6400800" algn="l"/>
                <a:tab pos="7315200" algn="l"/>
                <a:tab pos="8229600" algn="l"/>
                <a:tab pos="9074150" algn="l"/>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 •  </a:t>
            </a:r>
            <a:r>
              <a:rPr kumimoji="0" lang="ar-JO"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بسبب رفض الأمة ليسوع باعتباره المسيح، يصدر المسيح الآن دينونته عليهم في الآية 38 ويقول بَيْتُكُمْ يُتْرَكُ لَكُمْ خَرَابًا....</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endParaRPr>
          </a:p>
        </p:txBody>
      </p:sp>
      <p:sp>
        <p:nvSpPr>
          <p:cNvPr id="193543" name="Rectangle 7"/>
          <p:cNvSpPr>
            <a:spLocks noChangeArrowheads="1"/>
          </p:cNvSpPr>
          <p:nvPr/>
        </p:nvSpPr>
        <p:spPr bwMode="auto">
          <a:xfrm>
            <a:off x="381000" y="5334000"/>
            <a:ext cx="8610600" cy="3810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358775" marR="0" lvl="0" indent="-358775" algn="r" defTabSz="914400" rtl="1" eaLnBrk="1" fontAlgn="base" latinLnBrk="0" hangingPunct="1">
              <a:lnSpc>
                <a:spcPct val="89000"/>
              </a:lnSpc>
              <a:spcBef>
                <a:spcPct val="0"/>
              </a:spcBef>
              <a:spcAft>
                <a:spcPct val="0"/>
              </a:spcAft>
              <a:buClrTx/>
              <a:buSzTx/>
              <a:buFontTx/>
              <a:buNone/>
              <a:tabLst>
                <a:tab pos="914400" algn="l"/>
                <a:tab pos="1828800" algn="l"/>
                <a:tab pos="2743200" algn="l"/>
                <a:tab pos="3657600" algn="l"/>
                <a:tab pos="4572000" algn="l"/>
                <a:tab pos="5486400" algn="l"/>
                <a:tab pos="6400800" algn="l"/>
                <a:tab pos="7315200" algn="l"/>
                <a:tab pos="8229600" algn="l"/>
                <a:tab pos="9074150" algn="l"/>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  </a:t>
            </a:r>
            <a:r>
              <a:rPr kumimoji="0" lang="ar-JO"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 ما المقصود بالبيت؟ إنه يشير إلى </a:t>
            </a:r>
            <a:r>
              <a:rPr kumimoji="0" lang="ar-JO"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الهيكل</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3540"/>
                                        </p:tgtEl>
                                        <p:attrNameLst>
                                          <p:attrName>style.visibility</p:attrName>
                                        </p:attrNameLst>
                                      </p:cBhvr>
                                      <p:to>
                                        <p:strVal val="visible"/>
                                      </p:to>
                                    </p:set>
                                    <p:animEffect transition="in" filter="wipe(up)">
                                      <p:cBhvr>
                                        <p:cTn id="7" dur="500"/>
                                        <p:tgtEl>
                                          <p:spTgt spid="193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3541"/>
                                        </p:tgtEl>
                                        <p:attrNameLst>
                                          <p:attrName>style.visibility</p:attrName>
                                        </p:attrNameLst>
                                      </p:cBhvr>
                                      <p:to>
                                        <p:strVal val="visible"/>
                                      </p:to>
                                    </p:set>
                                    <p:animEffect transition="in" filter="wipe(up)">
                                      <p:cBhvr>
                                        <p:cTn id="12" dur="500"/>
                                        <p:tgtEl>
                                          <p:spTgt spid="1935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3543"/>
                                        </p:tgtEl>
                                        <p:attrNameLst>
                                          <p:attrName>style.visibility</p:attrName>
                                        </p:attrNameLst>
                                      </p:cBhvr>
                                      <p:to>
                                        <p:strVal val="visible"/>
                                      </p:to>
                                    </p:set>
                                    <p:animEffect transition="in" filter="wipe(up)">
                                      <p:cBhvr>
                                        <p:cTn id="17" dur="500"/>
                                        <p:tgtEl>
                                          <p:spTgt spid="193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autoUpdateAnimBg="0"/>
      <p:bldP spid="193541" grpId="0" autoUpdateAnimBg="0"/>
      <p:bldP spid="19354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emple by Tissot.jpg"/>
          <p:cNvPicPr>
            <a:picLocks noChangeAspect="1"/>
          </p:cNvPicPr>
          <p:nvPr/>
        </p:nvPicPr>
        <p:blipFill rotWithShape="1">
          <a:blip r:embed="rId2">
            <a:extLst>
              <a:ext uri="{28A0092B-C50C-407E-A947-70E740481C1C}">
                <a14:useLocalDpi xmlns:a14="http://schemas.microsoft.com/office/drawing/2010/main"/>
              </a:ext>
            </a:extLst>
          </a:blip>
          <a:srcRect r="22873"/>
          <a:stretch/>
        </p:blipFill>
        <p:spPr>
          <a:xfrm>
            <a:off x="-152399" y="-152400"/>
            <a:ext cx="9296399" cy="7162800"/>
          </a:xfrm>
          <a:prstGeom prst="rect">
            <a:avLst/>
          </a:prstGeom>
        </p:spPr>
      </p:pic>
      <p:sp>
        <p:nvSpPr>
          <p:cNvPr id="5" name="Rectangle 4"/>
          <p:cNvSpPr/>
          <p:nvPr/>
        </p:nvSpPr>
        <p:spPr>
          <a:xfrm>
            <a:off x="762000" y="3276600"/>
            <a:ext cx="7848600" cy="2031325"/>
          </a:xfrm>
          <a:prstGeom prst="rect">
            <a:avLst/>
          </a:prstGeom>
        </p:spPr>
        <p:txBody>
          <a:bodyPr wrap="square">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03200">
                    <a:srgbClr val="000000">
                      <a:alpha val="71000"/>
                    </a:srgbClr>
                  </a:glow>
                </a:effectLst>
                <a:uLnTx/>
                <a:uFillTx/>
                <a:latin typeface="Arial" panose="020B0604020202020204" pitchFamily="34" charset="0"/>
                <a:ea typeface="ＭＳ Ｐゴシック" charset="0"/>
                <a:cs typeface="Arial" panose="020B0604020202020204" pitchFamily="34" charset="0"/>
              </a:rPr>
              <a:t>الحجر الذي رفضه البناؤون قد صار رأس الزاوية من قبل الرب كان هذا وهو عجيب في أعيننا هذا هو اليوم الذي صنعه الرب نبتهج ونفرح فيه آه يا رب خلص آه يا رب أنقذ مبارك الآتي باسم الرب باركناكم من بيت الرب</a:t>
            </a:r>
            <a:endParaRPr kumimoji="0" lang="en-US" sz="2800" b="1" i="0" u="none" strike="noStrike" kern="1200" cap="none" spc="0" normalizeH="0" baseline="0" noProof="0" dirty="0">
              <a:ln>
                <a:noFill/>
              </a:ln>
              <a:solidFill>
                <a:srgbClr val="FFFFFF"/>
              </a:solidFill>
              <a:effectLst>
                <a:glow rad="203200">
                  <a:srgbClr val="000000">
                    <a:alpha val="71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03200">
                    <a:srgbClr val="000000">
                      <a:alpha val="71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EDB4"/>
                </a:solidFill>
                <a:effectLst>
                  <a:glow rad="203200">
                    <a:srgbClr val="000000">
                      <a:alpha val="71000"/>
                    </a:srgbClr>
                  </a:glow>
                </a:effectLst>
                <a:uLnTx/>
                <a:uFillTx/>
                <a:latin typeface="Arial" panose="020B0604020202020204" pitchFamily="34" charset="0"/>
                <a:ea typeface="ＭＳ Ｐゴシック" charset="0"/>
                <a:cs typeface="Arial" panose="020B0604020202020204" pitchFamily="34" charset="0"/>
              </a:rPr>
              <a:t>مزمور 118: 22-26</a:t>
            </a:r>
            <a:endParaRPr kumimoji="0" lang="en-US" sz="2400" b="1" i="0" u="none" strike="noStrike" kern="1200" cap="none" spc="0" normalizeH="0" baseline="0" noProof="0" dirty="0">
              <a:ln>
                <a:noFill/>
              </a:ln>
              <a:solidFill>
                <a:srgbClr val="FFEDB4"/>
              </a:solidFill>
              <a:effectLst>
                <a:glow rad="203200">
                  <a:srgbClr val="000000">
                    <a:alpha val="71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677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a:spLocks noChangeArrowheads="1"/>
          </p:cNvSpPr>
          <p:nvPr/>
        </p:nvSpPr>
        <p:spPr bwMode="auto">
          <a:xfrm>
            <a:off x="3581400" y="1143000"/>
            <a:ext cx="5334000" cy="12700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altLang="ja-JP"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Geneva" charset="0"/>
              </a:rPr>
              <a:t>لأني أقول لكم إنكم لا ترونني من الآن حتى تقولوا مبارك الآتي باسم الرب</a:t>
            </a:r>
            <a:endParaRPr kumimoji="0" lang="en-US" altLang="ja-JP"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Geneva" charset="0"/>
            </a:endParaRPr>
          </a:p>
          <a:p>
            <a:pPr marL="0" marR="0" lvl="0" indent="0" algn="l" defTabSz="914400" rtl="0" eaLnBrk="1" fontAlgn="base" latinLnBrk="0" hangingPunct="1">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Geneva" charset="0"/>
            </a:endParaRPr>
          </a:p>
          <a:p>
            <a:pPr marL="0" marR="0" lvl="0" indent="0" algn="l" defTabSz="914400" rtl="0" eaLnBrk="1" fontAlgn="base" latinLnBrk="0" hangingPunct="1">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Palatino" charset="0"/>
              </a:rPr>
              <a:t> </a:t>
            </a:r>
            <a:r>
              <a:rPr kumimoji="0" lang="ar-JO" sz="2400" b="1" i="0" u="none" strike="noStrike" kern="1200" cap="none" spc="0" normalizeH="0" baseline="0" noProof="0" dirty="0">
                <a:ln>
                  <a:noFill/>
                </a:ln>
                <a:solidFill>
                  <a:srgbClr val="FFD916"/>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Palatino" charset="0"/>
              </a:rPr>
              <a:t>متى 23: 39</a:t>
            </a:r>
            <a:endParaRPr kumimoji="0" lang="en-US" sz="2400" b="1" i="0" u="none" strike="noStrike" kern="1200" cap="none" spc="0" normalizeH="0" baseline="0" noProof="0" dirty="0">
              <a:ln>
                <a:noFill/>
              </a:ln>
              <a:solidFill>
                <a:srgbClr val="FFD916"/>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Palatino" charset="0"/>
            </a:endParaRPr>
          </a:p>
        </p:txBody>
      </p:sp>
      <p:sp>
        <p:nvSpPr>
          <p:cNvPr id="6" name="Rectangle 3"/>
          <p:cNvSpPr>
            <a:spLocks noChangeArrowheads="1"/>
          </p:cNvSpPr>
          <p:nvPr/>
        </p:nvSpPr>
        <p:spPr bwMode="auto">
          <a:xfrm>
            <a:off x="1676400" y="152400"/>
            <a:ext cx="7239000" cy="5334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1" eaLnBrk="1" fontAlgn="base" latinLnBrk="0" hangingPunct="1">
              <a:lnSpc>
                <a:spcPct val="99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en-US" sz="28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 </a:t>
            </a:r>
            <a:r>
              <a:rPr kumimoji="0" lang="ar-JO" sz="28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 يكمل يسوع نبوته في العدد التالي ...</a:t>
            </a:r>
            <a:endParaRPr kumimoji="0" lang="en-US" sz="28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endParaRPr>
          </a:p>
        </p:txBody>
      </p:sp>
    </p:spTree>
    <p:extLst>
      <p:ext uri="{BB962C8B-B14F-4D97-AF65-F5344CB8AC3E}">
        <p14:creationId xmlns:p14="http://schemas.microsoft.com/office/powerpoint/2010/main" val="397726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64" name="Rectangle 4"/>
          <p:cNvSpPr>
            <a:spLocks noChangeArrowheads="1"/>
          </p:cNvSpPr>
          <p:nvPr/>
        </p:nvSpPr>
        <p:spPr bwMode="auto">
          <a:xfrm>
            <a:off x="1676401" y="381000"/>
            <a:ext cx="7467600" cy="5334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1" eaLnBrk="1" fontAlgn="base" latinLnBrk="0" hangingPunct="1">
              <a:lnSpc>
                <a:spcPct val="99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en-US" sz="28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  </a:t>
            </a:r>
            <a:r>
              <a:rPr kumimoji="0" lang="ar-JO" sz="28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 نرى ثلاثة أمور في هذه العبارة:</a:t>
            </a:r>
            <a:endParaRPr kumimoji="0" lang="en-US" sz="28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endParaRPr>
          </a:p>
        </p:txBody>
      </p:sp>
      <p:sp>
        <p:nvSpPr>
          <p:cNvPr id="194565" name="Rectangle 5"/>
          <p:cNvSpPr>
            <a:spLocks noChangeArrowheads="1"/>
          </p:cNvSpPr>
          <p:nvPr/>
        </p:nvSpPr>
        <p:spPr bwMode="auto">
          <a:xfrm>
            <a:off x="0" y="5562600"/>
            <a:ext cx="9144000" cy="9652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1" eaLnBrk="1" fontAlgn="base" latinLnBrk="0" hangingPunct="1">
              <a:lnSpc>
                <a:spcPct val="78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  </a:t>
            </a: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 </a:t>
            </a:r>
            <a:r>
              <a:rPr kumimoji="0" lang="ar-JO" sz="28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هذا هو شرط المجيء الثاني والذي سنتكلم عنه في الفصل القادم ــــ </a:t>
            </a:r>
            <a:r>
              <a:rPr kumimoji="0" lang="ar-JO" sz="2800" b="1" i="0" u="none" strike="noStrike" kern="1200" cap="none" spc="0" normalizeH="0" baseline="0" noProof="0" dirty="0">
                <a:ln>
                  <a:noFill/>
                </a:ln>
                <a:solidFill>
                  <a:srgbClr val="FFD916"/>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متى 24</a:t>
            </a:r>
            <a:endParaRPr kumimoji="0" lang="en-US" sz="2800" b="0" i="0" u="none" strike="noStrike" kern="1200" cap="none" spc="0" normalizeH="0" baseline="0" noProof="0" dirty="0">
              <a:ln>
                <a:noFill/>
              </a:ln>
              <a:solidFill>
                <a:srgbClr val="FFD916"/>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Palatino" charset="0"/>
            </a:endParaRPr>
          </a:p>
        </p:txBody>
      </p:sp>
      <p:sp>
        <p:nvSpPr>
          <p:cNvPr id="194566" name="Rectangle 6"/>
          <p:cNvSpPr>
            <a:spLocks noChangeArrowheads="1"/>
          </p:cNvSpPr>
          <p:nvPr/>
        </p:nvSpPr>
        <p:spPr bwMode="auto">
          <a:xfrm>
            <a:off x="304800" y="1143000"/>
            <a:ext cx="8458200" cy="9652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514350" marR="0" lvl="0" indent="-514350" algn="r" defTabSz="914400" rtl="1" eaLnBrk="1" fontAlgn="base" latinLnBrk="0" hangingPunct="1">
              <a:lnSpc>
                <a:spcPct val="100000"/>
              </a:lnSpc>
              <a:spcBef>
                <a:spcPct val="0"/>
              </a:spcBef>
              <a:spcAft>
                <a:spcPct val="0"/>
              </a:spcAft>
              <a:buClrTx/>
              <a:buSzTx/>
              <a:buFontTx/>
              <a:buAutoNum type="arabicPeriod"/>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altLang="ja-JP"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عندما يقول إنكم لا ترونني من الآن</a:t>
            </a:r>
            <a:r>
              <a:rPr kumimoji="0" lang="en-US" altLang="ja-JP"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 </a:t>
            </a:r>
          </a:p>
          <a:p>
            <a:pPr marL="0" marR="0" lvl="0" indent="0" algn="r" defTabSz="914400" rtl="0" eaLnBrk="1" fontAlgn="base" latinLnBrk="0" hangingPunct="1">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     يتحدث يسوع عن انطلاقه</a:t>
            </a:r>
            <a:endParaRPr kumimoji="0" lang="en-US" sz="2800" b="0"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Palatino" charset="0"/>
            </a:endParaRPr>
          </a:p>
        </p:txBody>
      </p:sp>
      <p:sp>
        <p:nvSpPr>
          <p:cNvPr id="194567" name="Rectangle 7"/>
          <p:cNvSpPr>
            <a:spLocks noChangeArrowheads="1"/>
          </p:cNvSpPr>
          <p:nvPr/>
        </p:nvSpPr>
        <p:spPr bwMode="auto">
          <a:xfrm>
            <a:off x="304800" y="2362200"/>
            <a:ext cx="8458200" cy="5334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2. كلمة حتى تتكلم عن التأخير والتأجيل</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Palatino" charset="0"/>
            </a:endParaRPr>
          </a:p>
        </p:txBody>
      </p:sp>
      <p:sp>
        <p:nvSpPr>
          <p:cNvPr id="194568" name="Rectangle 8"/>
          <p:cNvSpPr>
            <a:spLocks noChangeArrowheads="1"/>
          </p:cNvSpPr>
          <p:nvPr/>
        </p:nvSpPr>
        <p:spPr bwMode="auto">
          <a:xfrm>
            <a:off x="304799" y="3048000"/>
            <a:ext cx="8458199" cy="21336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458788" marR="0" lvl="0" indent="-458788" algn="r" defTabSz="914400" rtl="1" eaLnBrk="1" fontAlgn="base" latinLnBrk="0" hangingPunct="1">
              <a:lnSpc>
                <a:spcPct val="100000"/>
              </a:lnSpc>
              <a:spcBef>
                <a:spcPct val="0"/>
              </a:spcBef>
              <a:spcAft>
                <a:spcPct val="0"/>
              </a:spcAft>
              <a:buClrTx/>
              <a:buSzTx/>
              <a:buFontTx/>
              <a:buNone/>
              <a:tabLst>
                <a:tab pos="914400" algn="l"/>
                <a:tab pos="1828800" algn="l"/>
                <a:tab pos="2743200" algn="l"/>
                <a:tab pos="3657600" algn="l"/>
                <a:tab pos="4572000" algn="l"/>
                <a:tab pos="5486400" algn="l"/>
                <a:tab pos="6400800" algn="l"/>
                <a:tab pos="7315200" algn="l"/>
                <a:tab pos="8229600" algn="l"/>
                <a:tab pos="9074150" algn="l"/>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Palatino" charset="0"/>
              </a:rPr>
              <a:t>3. إنه يتطلع إلى وقت توبة إسرائيل المستقبلية، عندما كما رفضوا المسيح في الماضي سيغيرون رأيهم يومًا ما ويدركون أن يسوع هو بالفعل المسيح الموعود للأمة وسيقولون: مبارك الآتي باسم الرب</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Palatino"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4564"/>
                                        </p:tgtEl>
                                        <p:attrNameLst>
                                          <p:attrName>style.visibility</p:attrName>
                                        </p:attrNameLst>
                                      </p:cBhvr>
                                      <p:to>
                                        <p:strVal val="visible"/>
                                      </p:to>
                                    </p:set>
                                    <p:animEffect transition="in" filter="wipe(up)">
                                      <p:cBhvr>
                                        <p:cTn id="7" dur="500"/>
                                        <p:tgtEl>
                                          <p:spTgt spid="194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4566"/>
                                        </p:tgtEl>
                                        <p:attrNameLst>
                                          <p:attrName>style.visibility</p:attrName>
                                        </p:attrNameLst>
                                      </p:cBhvr>
                                      <p:to>
                                        <p:strVal val="visible"/>
                                      </p:to>
                                    </p:set>
                                    <p:animEffect transition="in" filter="wipe(up)">
                                      <p:cBhvr>
                                        <p:cTn id="12" dur="500"/>
                                        <p:tgtEl>
                                          <p:spTgt spid="1945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4567"/>
                                        </p:tgtEl>
                                        <p:attrNameLst>
                                          <p:attrName>style.visibility</p:attrName>
                                        </p:attrNameLst>
                                      </p:cBhvr>
                                      <p:to>
                                        <p:strVal val="visible"/>
                                      </p:to>
                                    </p:set>
                                    <p:animEffect transition="in" filter="wipe(up)">
                                      <p:cBhvr>
                                        <p:cTn id="17" dur="500"/>
                                        <p:tgtEl>
                                          <p:spTgt spid="19456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4568"/>
                                        </p:tgtEl>
                                        <p:attrNameLst>
                                          <p:attrName>style.visibility</p:attrName>
                                        </p:attrNameLst>
                                      </p:cBhvr>
                                      <p:to>
                                        <p:strVal val="visible"/>
                                      </p:to>
                                    </p:set>
                                    <p:animEffect transition="in" filter="wipe(up)">
                                      <p:cBhvr>
                                        <p:cTn id="22" dur="500"/>
                                        <p:tgtEl>
                                          <p:spTgt spid="19456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4565"/>
                                        </p:tgtEl>
                                        <p:attrNameLst>
                                          <p:attrName>style.visibility</p:attrName>
                                        </p:attrNameLst>
                                      </p:cBhvr>
                                      <p:to>
                                        <p:strVal val="visible"/>
                                      </p:to>
                                    </p:set>
                                    <p:animEffect transition="in" filter="wipe(up)">
                                      <p:cBhvr>
                                        <p:cTn id="27" dur="500"/>
                                        <p:tgtEl>
                                          <p:spTgt spid="194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4" grpId="0" autoUpdateAnimBg="0"/>
      <p:bldP spid="194565" grpId="0" autoUpdateAnimBg="0"/>
      <p:bldP spid="194566" grpId="0" autoUpdateAnimBg="0"/>
      <p:bldP spid="194567" grpId="0" autoUpdateAnimBg="0"/>
      <p:bldP spid="19456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0" y="457200"/>
            <a:ext cx="9144000" cy="6350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ctr" defTabSz="914400" rtl="0" eaLnBrk="1" fontAlgn="base" latinLnBrk="0" hangingPunct="1">
              <a:lnSpc>
                <a:spcPct val="99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مراجعة رسالة متى 23: 37-39</a:t>
            </a:r>
            <a:endParaRPr kumimoji="0" lang="en-US"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endParaRPr>
          </a:p>
        </p:txBody>
      </p:sp>
      <p:sp>
        <p:nvSpPr>
          <p:cNvPr id="196611" name="Rectangle 3"/>
          <p:cNvSpPr>
            <a:spLocks noChangeArrowheads="1"/>
          </p:cNvSpPr>
          <p:nvPr/>
        </p:nvSpPr>
        <p:spPr bwMode="auto">
          <a:xfrm>
            <a:off x="109277" y="1676400"/>
            <a:ext cx="8572500" cy="6604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9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3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1. بدأت رسالة المسيح من خلال تقديم عرضه </a:t>
            </a:r>
            <a:r>
              <a:rPr kumimoji="0" lang="ar-JO" sz="34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(ع 37)</a:t>
            </a:r>
            <a:r>
              <a:rPr kumimoji="0" lang="en-US" sz="3400" b="0"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Palatino" charset="0"/>
              </a:rPr>
              <a:t> </a:t>
            </a:r>
          </a:p>
        </p:txBody>
      </p:sp>
      <p:sp>
        <p:nvSpPr>
          <p:cNvPr id="196612" name="Rectangle 4"/>
          <p:cNvSpPr>
            <a:spLocks noChangeArrowheads="1"/>
          </p:cNvSpPr>
          <p:nvPr/>
        </p:nvSpPr>
        <p:spPr bwMode="auto">
          <a:xfrm>
            <a:off x="109277" y="2438400"/>
            <a:ext cx="8572500" cy="6985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9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35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2. تبع ذلك رفض إسرائيل </a:t>
            </a:r>
            <a:r>
              <a:rPr kumimoji="0" lang="ar-JO"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(ع 37)</a:t>
            </a:r>
            <a:r>
              <a:rPr kumimoji="0" lang="en-US" sz="3500" b="0"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Palatino" charset="0"/>
              </a:rPr>
              <a:t> </a:t>
            </a:r>
          </a:p>
        </p:txBody>
      </p:sp>
      <p:sp>
        <p:nvSpPr>
          <p:cNvPr id="196613" name="Rectangle 5"/>
          <p:cNvSpPr>
            <a:spLocks noChangeArrowheads="1"/>
          </p:cNvSpPr>
          <p:nvPr/>
        </p:nvSpPr>
        <p:spPr bwMode="auto">
          <a:xfrm>
            <a:off x="109277" y="3200400"/>
            <a:ext cx="8572500" cy="6985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9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35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3. الذي أتى بالدينونة (70 م) </a:t>
            </a:r>
            <a:r>
              <a:rPr kumimoji="0" lang="ar-JO"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(ع 38)</a:t>
            </a:r>
            <a:r>
              <a:rPr kumimoji="0" lang="en-US" sz="3500" b="0"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Palatino" charset="0"/>
              </a:rPr>
              <a:t> </a:t>
            </a:r>
          </a:p>
        </p:txBody>
      </p:sp>
      <p:sp>
        <p:nvSpPr>
          <p:cNvPr id="196614" name="Rectangle 6"/>
          <p:cNvSpPr>
            <a:spLocks noChangeArrowheads="1"/>
          </p:cNvSpPr>
          <p:nvPr/>
        </p:nvSpPr>
        <p:spPr bwMode="auto">
          <a:xfrm>
            <a:off x="109277" y="3962400"/>
            <a:ext cx="8572500" cy="6350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99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35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4. تكلم يسوع عن انطلاقه </a:t>
            </a:r>
            <a:r>
              <a:rPr kumimoji="0" lang="ar-JO"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(ع 39)</a:t>
            </a:r>
            <a:endParaRPr kumimoji="0" lang="en-US"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endParaRPr>
          </a:p>
        </p:txBody>
      </p:sp>
      <p:sp>
        <p:nvSpPr>
          <p:cNvPr id="196615" name="Rectangle 7"/>
          <p:cNvSpPr>
            <a:spLocks noChangeArrowheads="1"/>
          </p:cNvSpPr>
          <p:nvPr/>
        </p:nvSpPr>
        <p:spPr bwMode="auto">
          <a:xfrm>
            <a:off x="109277" y="4724400"/>
            <a:ext cx="8572500" cy="6350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99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35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5. متبوعاً بالتأجيل </a:t>
            </a:r>
            <a:r>
              <a:rPr kumimoji="0" lang="ar-JO"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(ع 39)</a:t>
            </a:r>
            <a:endParaRPr kumimoji="0" lang="en-US"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endParaRPr>
          </a:p>
        </p:txBody>
      </p:sp>
      <p:sp>
        <p:nvSpPr>
          <p:cNvPr id="196616" name="Rectangle 8"/>
          <p:cNvSpPr>
            <a:spLocks noChangeArrowheads="1"/>
          </p:cNvSpPr>
          <p:nvPr/>
        </p:nvSpPr>
        <p:spPr bwMode="auto">
          <a:xfrm>
            <a:off x="109277" y="5486400"/>
            <a:ext cx="8572500" cy="6350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99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35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6. لكن إسرائيل ستتوب في النهاية </a:t>
            </a:r>
            <a:r>
              <a:rPr kumimoji="0" lang="ar-JO"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(ع 39)</a:t>
            </a:r>
            <a:endParaRPr kumimoji="0" lang="en-US"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96610"/>
                                        </p:tgtEl>
                                        <p:attrNameLst>
                                          <p:attrName>style.visibility</p:attrName>
                                        </p:attrNameLst>
                                      </p:cBhvr>
                                      <p:to>
                                        <p:strVal val="visible"/>
                                      </p:to>
                                    </p:set>
                                    <p:animEffect transition="in" filter="wipe(up)">
                                      <p:cBhvr>
                                        <p:cTn id="7" dur="500"/>
                                        <p:tgtEl>
                                          <p:spTgt spid="1966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6611"/>
                                        </p:tgtEl>
                                        <p:attrNameLst>
                                          <p:attrName>style.visibility</p:attrName>
                                        </p:attrNameLst>
                                      </p:cBhvr>
                                      <p:to>
                                        <p:strVal val="visible"/>
                                      </p:to>
                                    </p:set>
                                    <p:animEffect transition="in" filter="wipe(up)">
                                      <p:cBhvr>
                                        <p:cTn id="12" dur="500"/>
                                        <p:tgtEl>
                                          <p:spTgt spid="1966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6612"/>
                                        </p:tgtEl>
                                        <p:attrNameLst>
                                          <p:attrName>style.visibility</p:attrName>
                                        </p:attrNameLst>
                                      </p:cBhvr>
                                      <p:to>
                                        <p:strVal val="visible"/>
                                      </p:to>
                                    </p:set>
                                    <p:animEffect transition="in" filter="wipe(up)">
                                      <p:cBhvr>
                                        <p:cTn id="17" dur="500"/>
                                        <p:tgtEl>
                                          <p:spTgt spid="1966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6613"/>
                                        </p:tgtEl>
                                        <p:attrNameLst>
                                          <p:attrName>style.visibility</p:attrName>
                                        </p:attrNameLst>
                                      </p:cBhvr>
                                      <p:to>
                                        <p:strVal val="visible"/>
                                      </p:to>
                                    </p:set>
                                    <p:animEffect transition="in" filter="wipe(up)">
                                      <p:cBhvr>
                                        <p:cTn id="22" dur="500"/>
                                        <p:tgtEl>
                                          <p:spTgt spid="1966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6614"/>
                                        </p:tgtEl>
                                        <p:attrNameLst>
                                          <p:attrName>style.visibility</p:attrName>
                                        </p:attrNameLst>
                                      </p:cBhvr>
                                      <p:to>
                                        <p:strVal val="visible"/>
                                      </p:to>
                                    </p:set>
                                    <p:animEffect transition="in" filter="wipe(up)">
                                      <p:cBhvr>
                                        <p:cTn id="27" dur="500"/>
                                        <p:tgtEl>
                                          <p:spTgt spid="1966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6615"/>
                                        </p:tgtEl>
                                        <p:attrNameLst>
                                          <p:attrName>style.visibility</p:attrName>
                                        </p:attrNameLst>
                                      </p:cBhvr>
                                      <p:to>
                                        <p:strVal val="visible"/>
                                      </p:to>
                                    </p:set>
                                    <p:animEffect transition="in" filter="wipe(up)">
                                      <p:cBhvr>
                                        <p:cTn id="32" dur="500"/>
                                        <p:tgtEl>
                                          <p:spTgt spid="1966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96616"/>
                                        </p:tgtEl>
                                        <p:attrNameLst>
                                          <p:attrName>style.visibility</p:attrName>
                                        </p:attrNameLst>
                                      </p:cBhvr>
                                      <p:to>
                                        <p:strVal val="visible"/>
                                      </p:to>
                                    </p:set>
                                    <p:animEffect transition="in" filter="wipe(up)">
                                      <p:cBhvr>
                                        <p:cTn id="37" dur="500"/>
                                        <p:tgtEl>
                                          <p:spTgt spid="196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0" grpId="0" autoUpdateAnimBg="0"/>
      <p:bldP spid="196611" grpId="0" autoUpdateAnimBg="0"/>
      <p:bldP spid="196612" grpId="0" autoUpdateAnimBg="0"/>
      <p:bldP spid="196613" grpId="0" autoUpdateAnimBg="0"/>
      <p:bldP spid="196614" grpId="0" autoUpdateAnimBg="0"/>
      <p:bldP spid="196615" grpId="0" autoUpdateAnimBg="0"/>
      <p:bldP spid="196616" grpId="0"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1141</TotalTime>
  <Words>2395</Words>
  <Application>Microsoft Office PowerPoint</Application>
  <PresentationFormat>On-screen Show (4:3)</PresentationFormat>
  <Paragraphs>189</Paragraphs>
  <Slides>33</Slides>
  <Notes>16</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33</vt:i4>
      </vt:variant>
    </vt:vector>
  </HeadingPairs>
  <TitlesOfParts>
    <vt:vector size="46" baseType="lpstr">
      <vt:lpstr>Arial</vt:lpstr>
      <vt:lpstr>Arial Narrow</vt:lpstr>
      <vt:lpstr>Calibri</vt:lpstr>
      <vt:lpstr>GillSans</vt:lpstr>
      <vt:lpstr>Times</vt:lpstr>
      <vt:lpstr>Times New Roman</vt:lpstr>
      <vt:lpstr>Wingdings</vt:lpstr>
      <vt:lpstr>Default Design</vt:lpstr>
      <vt:lpstr>1_Default Design</vt:lpstr>
      <vt:lpstr>2_Default Design</vt:lpstr>
      <vt:lpstr>3_Default Design</vt:lpstr>
      <vt:lpstr>4_Default Design</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ذروة الخطاب</vt:lpstr>
      <vt:lpstr>PowerPoint Presentation</vt:lpstr>
      <vt:lpstr>PowerPoint Presentation</vt:lpstr>
      <vt:lpstr>PowerPoint Presentation</vt:lpstr>
      <vt:lpstr>PowerPoint Presentation</vt:lpstr>
      <vt:lpstr>الصفحة الرئيسية على BibleStudyDownloads.org</vt:lpstr>
      <vt:lpstr>خطاب جبل الزيتون at BibleStudyDownloads.org</vt:lpstr>
    </vt:vector>
  </TitlesOfParts>
  <Company>World of the Bible Ministries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Randall  Price</dc:creator>
  <cp:lastModifiedBy>Rami Jwainat</cp:lastModifiedBy>
  <cp:revision>63</cp:revision>
  <dcterms:created xsi:type="dcterms:W3CDTF">2015-08-30T11:22:11Z</dcterms:created>
  <dcterms:modified xsi:type="dcterms:W3CDTF">2023-12-30T09:01:36Z</dcterms:modified>
</cp:coreProperties>
</file>