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 id="2147483684" r:id="rId4"/>
    <p:sldMasterId id="2147483696" r:id="rId5"/>
    <p:sldMasterId id="2147483708" r:id="rId6"/>
  </p:sldMasterIdLst>
  <p:notesMasterIdLst>
    <p:notesMasterId r:id="rId41"/>
  </p:notesMasterIdLst>
  <p:sldIdLst>
    <p:sldId id="872" r:id="rId7"/>
    <p:sldId id="521" r:id="rId8"/>
    <p:sldId id="517" r:id="rId9"/>
    <p:sldId id="519" r:id="rId10"/>
    <p:sldId id="518" r:id="rId11"/>
    <p:sldId id="520" r:id="rId12"/>
    <p:sldId id="516" r:id="rId13"/>
    <p:sldId id="871" r:id="rId14"/>
    <p:sldId id="873" r:id="rId15"/>
    <p:sldId id="510" r:id="rId16"/>
    <p:sldId id="500" r:id="rId17"/>
    <p:sldId id="440" r:id="rId18"/>
    <p:sldId id="524" r:id="rId19"/>
    <p:sldId id="525" r:id="rId20"/>
    <p:sldId id="507" r:id="rId21"/>
    <p:sldId id="441" r:id="rId22"/>
    <p:sldId id="442" r:id="rId23"/>
    <p:sldId id="512" r:id="rId24"/>
    <p:sldId id="874" r:id="rId25"/>
    <p:sldId id="444" r:id="rId26"/>
    <p:sldId id="526" r:id="rId27"/>
    <p:sldId id="513" r:id="rId28"/>
    <p:sldId id="501" r:id="rId29"/>
    <p:sldId id="502" r:id="rId30"/>
    <p:sldId id="503" r:id="rId31"/>
    <p:sldId id="504" r:id="rId32"/>
    <p:sldId id="505" r:id="rId33"/>
    <p:sldId id="875" r:id="rId34"/>
    <p:sldId id="514" r:id="rId35"/>
    <p:sldId id="446" r:id="rId36"/>
    <p:sldId id="515" r:id="rId37"/>
    <p:sldId id="506" r:id="rId38"/>
    <p:sldId id="534" r:id="rId39"/>
    <p:sldId id="870" r:id="rId40"/>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28FEB34-8EB8-5767-47DA-C9A32804D452}" name="Rami Jwainat" initials="RJ" userId="S::RamiJwainat@jets.edu::b58ffd82-eea9-41bf-94b5-e00726581ba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171"/>
    <a:srgbClr val="FFF69B"/>
    <a:srgbClr val="FFD916"/>
    <a:srgbClr val="FFEDB4"/>
    <a:srgbClr val="FF00FF"/>
    <a:srgbClr val="0000CC"/>
    <a:srgbClr val="FFFF00"/>
    <a:srgbClr val="C0FFFC"/>
    <a:srgbClr val="A7111F"/>
    <a:srgbClr val="920F1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441" autoAdjust="0"/>
    <p:restoredTop sz="94249" autoAdjust="0"/>
  </p:normalViewPr>
  <p:slideViewPr>
    <p:cSldViewPr>
      <p:cViewPr varScale="1">
        <p:scale>
          <a:sx n="83" d="100"/>
          <a:sy n="83" d="100"/>
        </p:scale>
        <p:origin x="208" y="17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0" d="100"/>
        <a:sy n="90" d="100"/>
      </p:scale>
      <p:origin x="0" y="950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microsoft.com/office/2018/10/relationships/authors" Target="authors.xml"/><Relationship Id="rId20" Type="http://schemas.openxmlformats.org/officeDocument/2006/relationships/slide" Target="slides/slide14.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901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200">
                <a:cs typeface="+mn-cs"/>
              </a:defRPr>
            </a:lvl1pPr>
          </a:lstStyle>
          <a:p>
            <a:pPr>
              <a:defRPr/>
            </a:pPr>
            <a:endParaRPr lang="en-US"/>
          </a:p>
        </p:txBody>
      </p:sp>
      <p:sp>
        <p:nvSpPr>
          <p:cNvPr id="299011"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200">
                <a:cs typeface="+mn-cs"/>
              </a:defRPr>
            </a:lvl1pPr>
          </a:lstStyle>
          <a:p>
            <a:pPr>
              <a:defRPr/>
            </a:pPr>
            <a:endParaRPr lang="en-US"/>
          </a:p>
        </p:txBody>
      </p:sp>
      <p:sp>
        <p:nvSpPr>
          <p:cNvPr id="29901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sp>
      <p:sp>
        <p:nvSpPr>
          <p:cNvPr id="299013"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99014"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200">
                <a:cs typeface="+mn-cs"/>
              </a:defRPr>
            </a:lvl1pPr>
          </a:lstStyle>
          <a:p>
            <a:pPr>
              <a:defRPr/>
            </a:pPr>
            <a:endParaRPr lang="en-US"/>
          </a:p>
        </p:txBody>
      </p:sp>
      <p:sp>
        <p:nvSpPr>
          <p:cNvPr id="299015"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200">
                <a:cs typeface="+mn-cs"/>
              </a:defRPr>
            </a:lvl1pPr>
          </a:lstStyle>
          <a:p>
            <a:pPr>
              <a:defRPr/>
            </a:pPr>
            <a:fld id="{016E37C4-58A2-BE41-BC55-97D0FAA44FD4}" type="slidenum">
              <a:rPr lang="en-US"/>
              <a:pPr>
                <a:defRPr/>
              </a:pPr>
              <a:t>‹#›</a:t>
            </a:fld>
            <a:endParaRPr lang="en-US"/>
          </a:p>
        </p:txBody>
      </p:sp>
    </p:spTree>
    <p:extLst>
      <p:ext uri="{BB962C8B-B14F-4D97-AF65-F5344CB8AC3E}">
        <p14:creationId xmlns:p14="http://schemas.microsoft.com/office/powerpoint/2010/main" val="91190709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B89CCD0-96A0-7547-AF16-A7B8F1919C3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3000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0003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eaLnBrk="0" hangingPunct="0">
              <a:defRPr sz="3200">
                <a:solidFill>
                  <a:schemeClr val="tx1"/>
                </a:solidFill>
                <a:latin typeface="GillSans" charset="0"/>
                <a:ea typeface="ＭＳ Ｐゴシック" charset="0"/>
                <a:cs typeface="GillSans" charset="0"/>
                <a:sym typeface="GillSans" charset="0"/>
              </a:defRPr>
            </a:lvl1pPr>
            <a:lvl2pPr marL="37931725" indent="-37474525" eaLnBrk="0" hangingPunct="0">
              <a:defRPr sz="3200">
                <a:solidFill>
                  <a:schemeClr val="tx1"/>
                </a:solidFill>
                <a:latin typeface="GillSans" charset="0"/>
                <a:ea typeface="GillSans" charset="0"/>
                <a:cs typeface="GillSans" charset="0"/>
                <a:sym typeface="GillSans" charset="0"/>
              </a:defRPr>
            </a:lvl2pPr>
            <a:lvl3pPr eaLnBrk="0" hangingPunct="0">
              <a:defRPr sz="3200">
                <a:solidFill>
                  <a:schemeClr val="tx1"/>
                </a:solidFill>
                <a:latin typeface="GillSans" charset="0"/>
                <a:ea typeface="GillSans" charset="0"/>
                <a:cs typeface="GillSans" charset="0"/>
                <a:sym typeface="GillSans" charset="0"/>
              </a:defRPr>
            </a:lvl3pPr>
            <a:lvl4pPr eaLnBrk="0" hangingPunct="0">
              <a:defRPr sz="3200">
                <a:solidFill>
                  <a:schemeClr val="tx1"/>
                </a:solidFill>
                <a:latin typeface="GillSans" charset="0"/>
                <a:ea typeface="GillSans" charset="0"/>
                <a:cs typeface="GillSans" charset="0"/>
                <a:sym typeface="GillSans" charset="0"/>
              </a:defRPr>
            </a:lvl4pPr>
            <a:lvl5pPr eaLnBrk="0" hangingPunct="0">
              <a:defRPr sz="3200">
                <a:solidFill>
                  <a:schemeClr val="tx1"/>
                </a:solidFill>
                <a:latin typeface="GillSans" charset="0"/>
                <a:ea typeface="GillSans" charset="0"/>
                <a:cs typeface="GillSans" charset="0"/>
                <a:sym typeface="GillSans" charset="0"/>
              </a:defRPr>
            </a:lvl5pPr>
            <a:lvl6pPr marL="457200" eaLnBrk="0" fontAlgn="base" hangingPunct="0">
              <a:spcBef>
                <a:spcPct val="0"/>
              </a:spcBef>
              <a:spcAft>
                <a:spcPct val="0"/>
              </a:spcAft>
              <a:defRPr sz="3200">
                <a:solidFill>
                  <a:schemeClr val="tx1"/>
                </a:solidFill>
                <a:latin typeface="GillSans" charset="0"/>
                <a:ea typeface="GillSans" charset="0"/>
                <a:cs typeface="GillSans" charset="0"/>
                <a:sym typeface="GillSans" charset="0"/>
              </a:defRPr>
            </a:lvl6pPr>
            <a:lvl7pPr marL="914400" eaLnBrk="0" fontAlgn="base" hangingPunct="0">
              <a:spcBef>
                <a:spcPct val="0"/>
              </a:spcBef>
              <a:spcAft>
                <a:spcPct val="0"/>
              </a:spcAft>
              <a:defRPr sz="3200">
                <a:solidFill>
                  <a:schemeClr val="tx1"/>
                </a:solidFill>
                <a:latin typeface="GillSans" charset="0"/>
                <a:ea typeface="GillSans" charset="0"/>
                <a:cs typeface="GillSans" charset="0"/>
                <a:sym typeface="GillSans" charset="0"/>
              </a:defRPr>
            </a:lvl7pPr>
            <a:lvl8pPr marL="1371600" eaLnBrk="0" fontAlgn="base" hangingPunct="0">
              <a:spcBef>
                <a:spcPct val="0"/>
              </a:spcBef>
              <a:spcAft>
                <a:spcPct val="0"/>
              </a:spcAft>
              <a:defRPr sz="3200">
                <a:solidFill>
                  <a:schemeClr val="tx1"/>
                </a:solidFill>
                <a:latin typeface="GillSans" charset="0"/>
                <a:ea typeface="GillSans" charset="0"/>
                <a:cs typeface="GillSans" charset="0"/>
                <a:sym typeface="GillSans" charset="0"/>
              </a:defRPr>
            </a:lvl8pPr>
            <a:lvl9pPr marL="1828800" eaLnBrk="0" fontAlgn="base" hangingPunct="0">
              <a:spcBef>
                <a:spcPct val="0"/>
              </a:spcBef>
              <a:spcAft>
                <a:spcPct val="0"/>
              </a:spcAft>
              <a:defRPr sz="3200">
                <a:solidFill>
                  <a:schemeClr val="tx1"/>
                </a:solidFill>
                <a:latin typeface="GillSans" charset="0"/>
                <a:ea typeface="GillSans" charset="0"/>
                <a:cs typeface="GillSans" charset="0"/>
                <a:sym typeface="GillSans" charset="0"/>
              </a:defRPr>
            </a:lvl9pPr>
          </a:lstStyle>
          <a:p>
            <a:pPr eaLnBrk="1" hangingPunct="1">
              <a:defRPr/>
            </a:pPr>
            <a:fld id="{0EC4A78B-7D4F-5B47-8DF3-4F7F9206DC8B}" type="slidenum">
              <a:rPr lang="en-US" sz="1200">
                <a:solidFill>
                  <a:prstClr val="black"/>
                </a:solidFill>
              </a:rPr>
              <a:pPr eaLnBrk="1" hangingPunct="1">
                <a:defRPr/>
              </a:pPr>
              <a:t>24</a:t>
            </a:fld>
            <a:endParaRPr lang="en-US" sz="1200">
              <a:solidFill>
                <a:prstClr val="black"/>
              </a:solidFill>
            </a:endParaRPr>
          </a:p>
        </p:txBody>
      </p:sp>
      <p:sp>
        <p:nvSpPr>
          <p:cNvPr id="116739" name="Rectangle 2"/>
          <p:cNvSpPr>
            <a:spLocks noGrp="1" noRot="1" noChangeAspect="1" noChangeArrowheads="1"/>
          </p:cNvSpPr>
          <p:nvPr>
            <p:ph type="sldImg"/>
          </p:nvPr>
        </p:nvSpPr>
        <p:spPr>
          <a:solidFill>
            <a:srgbClr val="FFFFFF"/>
          </a:solidFill>
          <a:ln/>
        </p:spPr>
      </p:sp>
      <p:sp>
        <p:nvSpPr>
          <p:cNvPr id="116740" name="Rectangle 3"/>
          <p:cNvSpPr>
            <a:spLocks noGrp="1" noChangeArrowheads="1"/>
          </p:cNvSpPr>
          <p:nvPr>
            <p:ph type="body" idx="1"/>
          </p:nvPr>
        </p:nvSpPr>
        <p:spPr>
          <a:solidFill>
            <a:srgbClr val="FFFFFF"/>
          </a:solidFill>
          <a:ln>
            <a:solidFill>
              <a:srgbClr val="000000"/>
            </a:solidFill>
          </a:ln>
        </p:spPr>
        <p:txBody>
          <a:bodyPr/>
          <a:lstStyle/>
          <a:p>
            <a:pPr eaLnBrk="1" hangingPunct="1">
              <a:defRPr/>
            </a:pPr>
            <a:endParaRPr lang="en-US">
              <a:latin typeface="GillSans"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defRPr/>
            </a:pPr>
            <a:fld id="{136D2807-DCFB-F149-BEB0-39F7E16E98B2}" type="slidenum">
              <a:rPr lang="en-US" sz="1200">
                <a:solidFill>
                  <a:prstClr val="black"/>
                </a:solidFill>
              </a:rPr>
              <a:pPr>
                <a:defRPr/>
              </a:pPr>
              <a:t>26</a:t>
            </a:fld>
            <a:endParaRPr lang="en-US" sz="1200">
              <a:solidFill>
                <a:prstClr val="black"/>
              </a:solidFill>
            </a:endParaRPr>
          </a:p>
        </p:txBody>
      </p:sp>
      <p:sp>
        <p:nvSpPr>
          <p:cNvPr id="246786" name="Rectangle 2"/>
          <p:cNvSpPr>
            <a:spLocks noGrp="1" noRot="1" noChangeAspect="1" noChangeArrowheads="1" noTextEdit="1"/>
          </p:cNvSpPr>
          <p:nvPr>
            <p:ph type="sldImg"/>
          </p:nvPr>
        </p:nvSpPr>
        <p:spPr>
          <a:ln/>
        </p:spPr>
      </p:sp>
      <p:sp>
        <p:nvSpPr>
          <p:cNvPr id="246787" name="Rectangle 3"/>
          <p:cNvSpPr>
            <a:spLocks noGrp="1" noChangeArrowheads="1"/>
          </p:cNvSpPr>
          <p:nvPr>
            <p:ph type="body" idx="1"/>
          </p:nvPr>
        </p:nvSpPr>
        <p:spPr>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defRPr/>
            </a:pPr>
            <a:endParaRPr lang="en-US">
              <a:latin typeface="Times"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B351633-B0A3-3244-B294-7139988201B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3010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0105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498CFE3-6765-3B4F-9C5F-A7D6A1B5614D}" type="slidenum">
              <a:rPr lang="en-US"/>
              <a:pPr>
                <a:defRPr/>
              </a:pPr>
              <a:t>30</a:t>
            </a:fld>
            <a:endParaRPr lang="en-US"/>
          </a:p>
        </p:txBody>
      </p:sp>
      <p:sp>
        <p:nvSpPr>
          <p:cNvPr id="3379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3792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xfrm>
            <a:off x="1143000" y="685800"/>
            <a:ext cx="4572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Apologetics &amp; Evangelism (ae)</a:t>
            </a:r>
            <a:r>
              <a:rPr lang="en-US" baseline="0" dirty="0">
                <a:latin typeface="Arial" charset="0"/>
                <a:ea typeface="ＭＳ Ｐゴシック" charset="0"/>
                <a:cs typeface="ＭＳ Ｐゴシック" charset="0"/>
              </a:rPr>
              <a:t> </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7769666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xfrm>
            <a:off x="1143000" y="685800"/>
            <a:ext cx="4572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Olivet Discourse (od)</a:t>
            </a:r>
          </a:p>
        </p:txBody>
      </p:sp>
    </p:spTree>
    <p:extLst>
      <p:ext uri="{BB962C8B-B14F-4D97-AF65-F5344CB8AC3E}">
        <p14:creationId xmlns:p14="http://schemas.microsoft.com/office/powerpoint/2010/main" val="23694589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defRPr/>
            </a:pPr>
            <a:fld id="{E7C1B9A8-2F72-2943-A6FE-5EE217C8DA71}" type="slidenum">
              <a:rPr lang="en-US" sz="1200">
                <a:solidFill>
                  <a:prstClr val="black"/>
                </a:solidFill>
              </a:rPr>
              <a:pPr>
                <a:defRPr/>
              </a:pPr>
              <a:t>11</a:t>
            </a:fld>
            <a:endParaRPr lang="en-US" sz="1200">
              <a:solidFill>
                <a:prstClr val="black"/>
              </a:solidFill>
            </a:endParaRPr>
          </a:p>
        </p:txBody>
      </p:sp>
      <p:sp>
        <p:nvSpPr>
          <p:cNvPr id="244738" name="Rectangle 2"/>
          <p:cNvSpPr>
            <a:spLocks noGrp="1" noRot="1" noChangeAspect="1" noChangeArrowheads="1" noTextEdit="1"/>
          </p:cNvSpPr>
          <p:nvPr>
            <p:ph type="sldImg"/>
          </p:nvPr>
        </p:nvSpPr>
        <p:spPr>
          <a:ln/>
        </p:spPr>
      </p:sp>
      <p:sp>
        <p:nvSpPr>
          <p:cNvPr id="244739" name="Rectangle 3"/>
          <p:cNvSpPr>
            <a:spLocks noGrp="1" noChangeArrowheads="1"/>
          </p:cNvSpPr>
          <p:nvPr>
            <p:ph type="body" idx="1"/>
          </p:nvPr>
        </p:nvSpPr>
        <p:spPr>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defRPr/>
            </a:pPr>
            <a:endParaRPr lang="en-US">
              <a:latin typeface="Times"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8945AAB-0586-0B4A-B804-64559E96C3B5}" type="slidenum">
              <a:rPr lang="en-US"/>
              <a:pPr>
                <a:defRPr/>
              </a:pPr>
              <a:t>12</a:t>
            </a:fld>
            <a:endParaRPr lang="en-US"/>
          </a:p>
        </p:txBody>
      </p:sp>
      <p:sp>
        <p:nvSpPr>
          <p:cNvPr id="3328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3280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defRPr/>
            </a:pPr>
            <a:fld id="{E7C1B9A8-2F72-2943-A6FE-5EE217C8DA71}" type="slidenum">
              <a:rPr lang="en-US" sz="1200">
                <a:solidFill>
                  <a:prstClr val="black"/>
                </a:solidFill>
              </a:rPr>
              <a:pPr>
                <a:defRPr/>
              </a:pPr>
              <a:t>15</a:t>
            </a:fld>
            <a:endParaRPr lang="en-US" sz="1200">
              <a:solidFill>
                <a:prstClr val="black"/>
              </a:solidFill>
            </a:endParaRPr>
          </a:p>
        </p:txBody>
      </p:sp>
      <p:sp>
        <p:nvSpPr>
          <p:cNvPr id="244738" name="Rectangle 2"/>
          <p:cNvSpPr>
            <a:spLocks noGrp="1" noRot="1" noChangeAspect="1" noChangeArrowheads="1" noTextEdit="1"/>
          </p:cNvSpPr>
          <p:nvPr>
            <p:ph type="sldImg"/>
          </p:nvPr>
        </p:nvSpPr>
        <p:spPr>
          <a:ln/>
        </p:spPr>
      </p:sp>
      <p:sp>
        <p:nvSpPr>
          <p:cNvPr id="244739" name="Rectangle 3"/>
          <p:cNvSpPr>
            <a:spLocks noGrp="1" noChangeArrowheads="1"/>
          </p:cNvSpPr>
          <p:nvPr>
            <p:ph type="body" idx="1"/>
          </p:nvPr>
        </p:nvSpPr>
        <p:spPr>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defRPr/>
            </a:pPr>
            <a:endParaRPr lang="en-US">
              <a:latin typeface="Times"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99377A9-5C9E-3C40-B1B4-6C775C0CDFBD}" type="slidenum">
              <a:rPr lang="en-US"/>
              <a:pPr>
                <a:defRPr/>
              </a:pPr>
              <a:t>16</a:t>
            </a:fld>
            <a:endParaRPr lang="en-US"/>
          </a:p>
        </p:txBody>
      </p:sp>
      <p:sp>
        <p:nvSpPr>
          <p:cNvPr id="3338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3382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6287985-24C4-B441-9CBB-4D59693AFC2B}" type="slidenum">
              <a:rPr lang="en-US"/>
              <a:pPr>
                <a:defRPr/>
              </a:pPr>
              <a:t>17</a:t>
            </a:fld>
            <a:endParaRPr lang="en-US"/>
          </a:p>
        </p:txBody>
      </p:sp>
      <p:sp>
        <p:nvSpPr>
          <p:cNvPr id="3348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3485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6287985-24C4-B441-9CBB-4D59693AFC2B}" type="slidenum">
              <a:rPr lang="en-US">
                <a:solidFill>
                  <a:prstClr val="black"/>
                </a:solidFill>
              </a:rPr>
              <a:pPr>
                <a:defRPr/>
              </a:pPr>
              <a:t>18</a:t>
            </a:fld>
            <a:endParaRPr lang="en-US">
              <a:solidFill>
                <a:prstClr val="black"/>
              </a:solidFill>
            </a:endParaRPr>
          </a:p>
        </p:txBody>
      </p:sp>
      <p:sp>
        <p:nvSpPr>
          <p:cNvPr id="3348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3485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7287E1F-EC0A-9E4B-85FF-DC97575D404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3358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3587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CFBB2F1-A754-B34F-9225-4F5356008CA2}" type="slidenum">
              <a:rPr lang="en-US"/>
              <a:pPr>
                <a:defRPr/>
              </a:pPr>
              <a:t>20</a:t>
            </a:fld>
            <a:endParaRPr lang="en-US"/>
          </a:p>
        </p:txBody>
      </p:sp>
      <p:sp>
        <p:nvSpPr>
          <p:cNvPr id="3368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3689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8D03DBA-74A0-C84A-9176-02EBB605DDEB}" type="slidenum">
              <a:rPr lang="en-US"/>
              <a:pPr>
                <a:defRPr/>
              </a:pPr>
              <a:t>‹#›</a:t>
            </a:fld>
            <a:endParaRPr lang="en-US"/>
          </a:p>
        </p:txBody>
      </p:sp>
    </p:spTree>
    <p:extLst>
      <p:ext uri="{BB962C8B-B14F-4D97-AF65-F5344CB8AC3E}">
        <p14:creationId xmlns:p14="http://schemas.microsoft.com/office/powerpoint/2010/main" val="24944901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2BBB8C3-B2D9-8D46-81FC-758C15CDF6A5}" type="slidenum">
              <a:rPr lang="en-US"/>
              <a:pPr>
                <a:defRPr/>
              </a:pPr>
              <a:t>‹#›</a:t>
            </a:fld>
            <a:endParaRPr lang="en-US"/>
          </a:p>
        </p:txBody>
      </p:sp>
    </p:spTree>
    <p:extLst>
      <p:ext uri="{BB962C8B-B14F-4D97-AF65-F5344CB8AC3E}">
        <p14:creationId xmlns:p14="http://schemas.microsoft.com/office/powerpoint/2010/main" val="22784496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06413F-4EFC-3D48-B02F-F2F0CEA7FB68}" type="slidenum">
              <a:rPr lang="en-US"/>
              <a:pPr>
                <a:defRPr/>
              </a:pPr>
              <a:t>‹#›</a:t>
            </a:fld>
            <a:endParaRPr lang="en-US"/>
          </a:p>
        </p:txBody>
      </p:sp>
    </p:spTree>
    <p:extLst>
      <p:ext uri="{BB962C8B-B14F-4D97-AF65-F5344CB8AC3E}">
        <p14:creationId xmlns:p14="http://schemas.microsoft.com/office/powerpoint/2010/main" val="37671551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8D03DBA-74A0-C84A-9176-02EBB605DD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02058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F80C300-450B-0D4C-A1B9-754067E93BC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10814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C2C19C0-8C2E-9C48-A974-CD8D40663B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557569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93A666A-CE72-E747-A576-B7C836FB108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7519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BDB3071-4FCC-1349-9235-DE8BF1304F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88240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1D9A2F6-C349-F64F-BCF8-D118044A61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831742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4483997-DFBB-9641-A709-C15AE31B2C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78888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9F72CBE-BB00-714D-BCD2-390AF97C78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02717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F80C300-450B-0D4C-A1B9-754067E93BC5}" type="slidenum">
              <a:rPr lang="en-US"/>
              <a:pPr>
                <a:defRPr/>
              </a:pPr>
              <a:t>‹#›</a:t>
            </a:fld>
            <a:endParaRPr lang="en-US"/>
          </a:p>
        </p:txBody>
      </p:sp>
    </p:spTree>
    <p:extLst>
      <p:ext uri="{BB962C8B-B14F-4D97-AF65-F5344CB8AC3E}">
        <p14:creationId xmlns:p14="http://schemas.microsoft.com/office/powerpoint/2010/main" val="35859970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4F5497B-1A26-0444-941E-18074ACDDF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1066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2BBB8C3-B2D9-8D46-81FC-758C15CDF6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3343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206413F-4EFC-3D48-B02F-F2F0CEA7FB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52744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8D03DBA-74A0-C84A-9176-02EBB605DD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547905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F80C300-450B-0D4C-A1B9-754067E93BC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17800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C2C19C0-8C2E-9C48-A974-CD8D40663B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043540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93A666A-CE72-E747-A576-B7C836FB108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674433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BDB3071-4FCC-1349-9235-DE8BF1304F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3098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1D9A2F6-C349-F64F-BCF8-D118044A61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981596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4483997-DFBB-9641-A709-C15AE31B2C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97268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C2C19C0-8C2E-9C48-A974-CD8D40663BD3}" type="slidenum">
              <a:rPr lang="en-US"/>
              <a:pPr>
                <a:defRPr/>
              </a:pPr>
              <a:t>‹#›</a:t>
            </a:fld>
            <a:endParaRPr lang="en-US"/>
          </a:p>
        </p:txBody>
      </p:sp>
    </p:spTree>
    <p:extLst>
      <p:ext uri="{BB962C8B-B14F-4D97-AF65-F5344CB8AC3E}">
        <p14:creationId xmlns:p14="http://schemas.microsoft.com/office/powerpoint/2010/main" val="37768084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9F72CBE-BB00-714D-BCD2-390AF97C78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43958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4F5497B-1A26-0444-941E-18074ACDDF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99704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2BBB8C3-B2D9-8D46-81FC-758C15CDF6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01340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206413F-4EFC-3D48-B02F-F2F0CEA7FB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16990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8D03DBA-74A0-C84A-9176-02EBB605DD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59167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F80C300-450B-0D4C-A1B9-754067E93BC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16865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C2C19C0-8C2E-9C48-A974-CD8D40663B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73565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93A666A-CE72-E747-A576-B7C836FB108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829947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BDB3071-4FCC-1349-9235-DE8BF1304F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25592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1D9A2F6-C349-F64F-BCF8-D118044A61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80498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93A666A-CE72-E747-A576-B7C836FB1082}" type="slidenum">
              <a:rPr lang="en-US"/>
              <a:pPr>
                <a:defRPr/>
              </a:pPr>
              <a:t>‹#›</a:t>
            </a:fld>
            <a:endParaRPr lang="en-US"/>
          </a:p>
        </p:txBody>
      </p:sp>
    </p:spTree>
    <p:extLst>
      <p:ext uri="{BB962C8B-B14F-4D97-AF65-F5344CB8AC3E}">
        <p14:creationId xmlns:p14="http://schemas.microsoft.com/office/powerpoint/2010/main" val="24960040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4483997-DFBB-9641-A709-C15AE31B2C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07511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9F72CBE-BB00-714D-BCD2-390AF97C78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78050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4F5497B-1A26-0444-941E-18074ACDDF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54198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2BBB8C3-B2D9-8D46-81FC-758C15CDF6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5597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206413F-4EFC-3D48-B02F-F2F0CEA7FB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46379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8D03DBA-74A0-C84A-9176-02EBB605DD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575652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F80C300-450B-0D4C-A1B9-754067E93BC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29777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C2C19C0-8C2E-9C48-A974-CD8D40663B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28333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93A666A-CE72-E747-A576-B7C836FB108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38750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BDB3071-4FCC-1349-9235-DE8BF1304F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08445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BDB3071-4FCC-1349-9235-DE8BF1304FF8}" type="slidenum">
              <a:rPr lang="en-US"/>
              <a:pPr>
                <a:defRPr/>
              </a:pPr>
              <a:t>‹#›</a:t>
            </a:fld>
            <a:endParaRPr lang="en-US"/>
          </a:p>
        </p:txBody>
      </p:sp>
    </p:spTree>
    <p:extLst>
      <p:ext uri="{BB962C8B-B14F-4D97-AF65-F5344CB8AC3E}">
        <p14:creationId xmlns:p14="http://schemas.microsoft.com/office/powerpoint/2010/main" val="23614765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1D9A2F6-C349-F64F-BCF8-D118044A61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20777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4483997-DFBB-9641-A709-C15AE31B2C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24334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9F72CBE-BB00-714D-BCD2-390AF97C78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76829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4F5497B-1A26-0444-941E-18074ACDDF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01218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2BBB8C3-B2D9-8D46-81FC-758C15CDF6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732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206413F-4EFC-3D48-B02F-F2F0CEA7FB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720504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431747116"/>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4217995547"/>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173316801"/>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68063275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1D9A2F6-C349-F64F-BCF8-D118044A61DD}" type="slidenum">
              <a:rPr lang="en-US"/>
              <a:pPr>
                <a:defRPr/>
              </a:pPr>
              <a:t>‹#›</a:t>
            </a:fld>
            <a:endParaRPr lang="en-US"/>
          </a:p>
        </p:txBody>
      </p:sp>
    </p:spTree>
    <p:extLst>
      <p:ext uri="{BB962C8B-B14F-4D97-AF65-F5344CB8AC3E}">
        <p14:creationId xmlns:p14="http://schemas.microsoft.com/office/powerpoint/2010/main" val="26764225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25883951"/>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880157601"/>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4179839686"/>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522476552"/>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676265338"/>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406179078"/>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62566690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4483997-DFBB-9641-A709-C15AE31B2CDE}" type="slidenum">
              <a:rPr lang="en-US"/>
              <a:pPr>
                <a:defRPr/>
              </a:pPr>
              <a:t>‹#›</a:t>
            </a:fld>
            <a:endParaRPr lang="en-US"/>
          </a:p>
        </p:txBody>
      </p:sp>
    </p:spTree>
    <p:extLst>
      <p:ext uri="{BB962C8B-B14F-4D97-AF65-F5344CB8AC3E}">
        <p14:creationId xmlns:p14="http://schemas.microsoft.com/office/powerpoint/2010/main" val="10115246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9F72CBE-BB00-714D-BCD2-390AF97C7885}" type="slidenum">
              <a:rPr lang="en-US"/>
              <a:pPr>
                <a:defRPr/>
              </a:pPr>
              <a:t>‹#›</a:t>
            </a:fld>
            <a:endParaRPr lang="en-US"/>
          </a:p>
        </p:txBody>
      </p:sp>
    </p:spTree>
    <p:extLst>
      <p:ext uri="{BB962C8B-B14F-4D97-AF65-F5344CB8AC3E}">
        <p14:creationId xmlns:p14="http://schemas.microsoft.com/office/powerpoint/2010/main" val="30350095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4F5497B-1A26-0444-941E-18074ACDDFC4}" type="slidenum">
              <a:rPr lang="en-US"/>
              <a:pPr>
                <a:defRPr/>
              </a:pPr>
              <a:t>‹#›</a:t>
            </a:fld>
            <a:endParaRPr lang="en-US"/>
          </a:p>
        </p:txBody>
      </p:sp>
    </p:spTree>
    <p:extLst>
      <p:ext uri="{BB962C8B-B14F-4D97-AF65-F5344CB8AC3E}">
        <p14:creationId xmlns:p14="http://schemas.microsoft.com/office/powerpoint/2010/main" val="15466045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D6BD2B84-CB08-7747-A998-B6910C32135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D6BD2B84-CB08-7747-A998-B6910C3213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800237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D6BD2B84-CB08-7747-A998-B6910C3213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162181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D6BD2B84-CB08-7747-A998-B6910C3213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126465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D6BD2B84-CB08-7747-A998-B6910C3213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982611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475549621"/>
      </p:ext>
    </p:extLst>
  </p:cSld>
  <p:clrMap bg1="dk2" tx1="lt1" bg2="dk1"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Layout" Target="../slideLayouts/slideLayout51.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jpeg"/><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66.xml"/><Relationship Id="rId4" Type="http://schemas.openxmlformats.org/officeDocument/2006/relationships/image" Target="../media/image29.emf"/></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66.xml"/><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jpeg"/><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1254" name="Picture 6" descr="ojerus2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85057"/>
            <a:ext cx="9144000"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4931160" y="1447800"/>
            <a:ext cx="3063659" cy="1263872"/>
          </a:xfrm>
          <a:prstGeom prst="rect">
            <a:avLst/>
          </a:prstGeom>
          <a:noFill/>
        </p:spPr>
        <p:txBody>
          <a:bodyPr wrap="none" rtlCol="0">
            <a:spAutoFit/>
          </a:bodyPr>
          <a:lstStyle/>
          <a:p>
            <a:pPr marL="0" marR="0" lvl="0" indent="0" algn="ctr" defTabSz="914400" rtl="0" eaLnBrk="1" fontAlgn="base" latinLnBrk="0" hangingPunct="1">
              <a:lnSpc>
                <a:spcPct val="11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تعليم يسوع عن </a:t>
            </a:r>
          </a:p>
          <a:p>
            <a:pPr marL="0" marR="0" lvl="0" indent="0" algn="ctr" defTabSz="914400" rtl="0" eaLnBrk="1" fontAlgn="base" latinLnBrk="0" hangingPunct="1">
              <a:lnSpc>
                <a:spcPct val="11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إسرائيل نهاية الأيام</a:t>
            </a:r>
            <a:endPar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6" name="TextBox 5">
            <a:extLst>
              <a:ext uri="{FF2B5EF4-FFF2-40B4-BE49-F238E27FC236}">
                <a16:creationId xmlns:a16="http://schemas.microsoft.com/office/drawing/2014/main" id="{502BD6C3-D71F-754B-BAFE-64925C03C54A}"/>
              </a:ext>
            </a:extLst>
          </p:cNvPr>
          <p:cNvSpPr txBox="1"/>
          <p:nvPr/>
        </p:nvSpPr>
        <p:spPr>
          <a:xfrm>
            <a:off x="3962400" y="3689990"/>
            <a:ext cx="5181600" cy="654475"/>
          </a:xfrm>
          <a:prstGeom prst="rect">
            <a:avLst/>
          </a:prstGeom>
          <a:noFill/>
        </p:spPr>
        <p:txBody>
          <a:bodyPr wrap="square" rtlCol="0">
            <a:spAutoFit/>
          </a:bodyPr>
          <a:lstStyle/>
          <a:p>
            <a:pPr marL="0" marR="0" lvl="0" indent="0" algn="ctr" defTabSz="914400" rtl="0" eaLnBrk="1" fontAlgn="base" latinLnBrk="0" hangingPunct="1">
              <a:lnSpc>
                <a:spcPct val="11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مقدمة</a:t>
            </a:r>
            <a:endPar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8388ABBB-AA20-8ECF-26AB-51EFAF3254B7}"/>
              </a:ext>
            </a:extLst>
          </p:cNvPr>
          <p:cNvSpPr>
            <a:spLocks noChangeArrowheads="1"/>
          </p:cNvSpPr>
          <p:nvPr/>
        </p:nvSpPr>
        <p:spPr bwMode="auto">
          <a:xfrm>
            <a:off x="0" y="5715001"/>
            <a:ext cx="9144000" cy="1143000"/>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د. راندال برايس</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a:t>
            </a: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خدمات عالم الكتاب المقدس العالمية</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تم تحميلها من قبل د. ريك جريفيث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a:t>
            </a: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مؤسسة الدراسات اللاهوتية الأردنية</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BibleStudyDownloads.org</a:t>
            </a:r>
          </a:p>
        </p:txBody>
      </p:sp>
      <p:sp>
        <p:nvSpPr>
          <p:cNvPr id="4" name="TextBox 3">
            <a:extLst>
              <a:ext uri="{FF2B5EF4-FFF2-40B4-BE49-F238E27FC236}">
                <a16:creationId xmlns:a16="http://schemas.microsoft.com/office/drawing/2014/main" id="{71BAA367-E923-5705-0E59-9F235AE6DB6B}"/>
              </a:ext>
            </a:extLst>
          </p:cNvPr>
          <p:cNvSpPr txBox="1"/>
          <p:nvPr/>
        </p:nvSpPr>
        <p:spPr>
          <a:xfrm>
            <a:off x="609600" y="32657"/>
            <a:ext cx="8077200" cy="1122936"/>
          </a:xfrm>
          <a:prstGeom prst="rect">
            <a:avLst/>
          </a:prstGeom>
          <a:noFill/>
        </p:spPr>
        <p:txBody>
          <a:bodyPr wrap="square" rtlCol="0">
            <a:spAutoFit/>
          </a:bodyPr>
          <a:lstStyle/>
          <a:p>
            <a:pPr marL="0" marR="0" lvl="0" indent="0" algn="ctr" defTabSz="914400" rtl="0" eaLnBrk="1" fontAlgn="base" latinLnBrk="0" hangingPunct="1">
              <a:lnSpc>
                <a:spcPct val="110000"/>
              </a:lnSpc>
              <a:spcBef>
                <a:spcPct val="0"/>
              </a:spcBef>
              <a:spcAft>
                <a:spcPct val="0"/>
              </a:spcAft>
              <a:buClrTx/>
              <a:buSzTx/>
              <a:buFontTx/>
              <a:buNone/>
              <a:tabLst/>
              <a:defRPr/>
            </a:pPr>
            <a:r>
              <a:rPr kumimoji="0" lang="ar-JO" sz="6600" b="1" i="0" u="none" strike="noStrike" kern="1200" cap="none" spc="0" normalizeH="0" baseline="0" noProof="0" dirty="0">
                <a:ln>
                  <a:noFill/>
                </a:ln>
                <a:solidFill>
                  <a:srgbClr val="FFEDB4"/>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خطاب جبل الزيتون</a:t>
            </a:r>
            <a:endParaRPr kumimoji="0" lang="en-US" sz="6600" b="1" i="0" u="none" strike="noStrike" kern="1200" cap="none" spc="0" normalizeH="0" baseline="0" noProof="0" dirty="0">
              <a:ln>
                <a:noFill/>
              </a:ln>
              <a:solidFill>
                <a:srgbClr val="FFEDB4"/>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5" name="TextBox 4">
            <a:extLst>
              <a:ext uri="{FF2B5EF4-FFF2-40B4-BE49-F238E27FC236}">
                <a16:creationId xmlns:a16="http://schemas.microsoft.com/office/drawing/2014/main" id="{1B6A4478-F8CE-754B-CABF-51AE767D7FED}"/>
              </a:ext>
            </a:extLst>
          </p:cNvPr>
          <p:cNvSpPr txBox="1"/>
          <p:nvPr/>
        </p:nvSpPr>
        <p:spPr>
          <a:xfrm>
            <a:off x="-575353" y="1674688"/>
            <a:ext cx="184731"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4495800" y="776337"/>
            <a:ext cx="4495800" cy="4081117"/>
          </a:xfrm>
          <a:prstGeom prst="rect">
            <a:avLst/>
          </a:prstGeom>
        </p:spPr>
        <p:txBody>
          <a:bodyPr wrap="square">
            <a:spAutoFit/>
          </a:bodyPr>
          <a:lstStyle/>
          <a:p>
            <a:pPr algn="r">
              <a:lnSpc>
                <a:spcPct val="90000"/>
              </a:lnSpc>
            </a:pPr>
            <a:endParaRPr lang="en-US"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endParaRPr>
          </a:p>
          <a:p>
            <a:pPr algn="r">
              <a:lnSpc>
                <a:spcPct val="90000"/>
              </a:lnSpc>
            </a:pPr>
            <a:r>
              <a:rPr lang="ar-JO"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rPr>
              <a:t>إن إطار رواية متى يكمن في الأحداث التي سبقت متى 24.  لقد قدم يسوع نفسه للأمة على أنه المسيح لكن حكامها رفضوه. وبخ يسوع وكشف عدم إيمانهم في متى 22 و23. وأشار إلى أن الجيل الحالي من قادة اليهود كانوا مثل أولئك الذين قتلوا الأنبياء من الأجيال السابقة (23: 29-36). وقال لقادة اليهود أن هذه الأمور كلها ستأتي على هذا الجيل (23: 36). وستكون لعنة الدينونة التي ستحل على الشعب اليهودي من خلال الجيش الروماني في عام 70 م.</a:t>
            </a:r>
            <a:endParaRPr lang="en-US"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0" y="1295400"/>
            <a:ext cx="4419600" cy="5562600"/>
          </a:xfrm>
          <a:prstGeom prst="rect">
            <a:avLst/>
          </a:prstGeom>
        </p:spPr>
      </p:pic>
      <p:sp>
        <p:nvSpPr>
          <p:cNvPr id="4" name="Rectangle 3"/>
          <p:cNvSpPr/>
          <p:nvPr/>
        </p:nvSpPr>
        <p:spPr>
          <a:xfrm>
            <a:off x="304800" y="381000"/>
            <a:ext cx="8534400" cy="487313"/>
          </a:xfrm>
          <a:prstGeom prst="rect">
            <a:avLst/>
          </a:prstGeom>
        </p:spPr>
        <p:txBody>
          <a:bodyPr wrap="square">
            <a:spAutoFit/>
          </a:bodyPr>
          <a:lstStyle/>
          <a:p>
            <a:pPr algn="ctr">
              <a:lnSpc>
                <a:spcPct val="90000"/>
              </a:lnSpc>
            </a:pPr>
            <a:r>
              <a:rPr lang="ar-JO" sz="2800" b="1" dirty="0">
                <a:solidFill>
                  <a:srgbClr val="FFF69B"/>
                </a:solidFill>
                <a:effectLst>
                  <a:glow rad="101600">
                    <a:schemeClr val="tx1">
                      <a:alpha val="75000"/>
                    </a:schemeClr>
                  </a:glow>
                </a:effectLst>
                <a:latin typeface="Arial" panose="020B0604020202020204" pitchFamily="34" charset="0"/>
                <a:cs typeface="Arial" panose="020B0604020202020204" pitchFamily="34" charset="0"/>
              </a:rPr>
              <a:t>الإطار السياقي لخطاب جبل الزيتون</a:t>
            </a:r>
            <a:endParaRPr lang="he-IL" sz="2800" b="1" dirty="0">
              <a:solidFill>
                <a:srgbClr val="FFF69B"/>
              </a:solidFill>
              <a:effectLst>
                <a:glow rad="101600">
                  <a:schemeClr val="tx1">
                    <a:alpha val="75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5202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a:xfrm>
            <a:off x="3352800" y="990600"/>
            <a:ext cx="5638800" cy="2419122"/>
          </a:xfrm>
          <a:prstGeom prst="rect">
            <a:avLst/>
          </a:prstGeom>
        </p:spPr>
        <p:txBody>
          <a:bodyPr wrap="square" lIns="91439" tIns="45719" rIns="91439" bIns="45719">
            <a:spAutoFit/>
          </a:bodyPr>
          <a:lstStyle/>
          <a:p>
            <a:pPr algn="ctr" defTabSz="457196">
              <a:lnSpc>
                <a:spcPct val="90000"/>
              </a:lnSpc>
              <a:defRPr/>
            </a:pPr>
            <a:r>
              <a:rPr lang="ar-JO" sz="2800" b="1" dirty="0">
                <a:solidFill>
                  <a:srgbClr val="FFFFFF"/>
                </a:solidFill>
                <a:effectLst>
                  <a:glow rad="152400">
                    <a:srgbClr val="000000">
                      <a:alpha val="70000"/>
                    </a:srgbClr>
                  </a:glow>
                </a:effectLst>
                <a:latin typeface="Arial" panose="020B0604020202020204" pitchFamily="34" charset="0"/>
                <a:cs typeface="Arial" panose="020B0604020202020204" pitchFamily="34" charset="0"/>
              </a:rPr>
              <a:t>يا أورشليم يا أورشليم </a:t>
            </a:r>
          </a:p>
          <a:p>
            <a:pPr algn="ctr" defTabSz="457196">
              <a:lnSpc>
                <a:spcPct val="90000"/>
              </a:lnSpc>
              <a:defRPr/>
            </a:pPr>
            <a:r>
              <a:rPr lang="ar-JO" sz="2800" b="1" dirty="0">
                <a:solidFill>
                  <a:srgbClr val="FFFFFF"/>
                </a:solidFill>
                <a:effectLst>
                  <a:glow rad="152400">
                    <a:srgbClr val="000000">
                      <a:alpha val="70000"/>
                    </a:srgbClr>
                  </a:glow>
                </a:effectLst>
                <a:latin typeface="Arial" panose="020B0604020202020204" pitchFamily="34" charset="0"/>
                <a:cs typeface="Arial" panose="020B0604020202020204" pitchFamily="34" charset="0"/>
              </a:rPr>
              <a:t>يا قاتلة الأنبياء     </a:t>
            </a:r>
          </a:p>
          <a:p>
            <a:pPr algn="ctr" defTabSz="457196">
              <a:lnSpc>
                <a:spcPct val="90000"/>
              </a:lnSpc>
              <a:defRPr/>
            </a:pPr>
            <a:r>
              <a:rPr lang="ar-JO" sz="2800" b="1" dirty="0">
                <a:solidFill>
                  <a:srgbClr val="FFFFFF"/>
                </a:solidFill>
                <a:effectLst>
                  <a:glow rad="152400">
                    <a:srgbClr val="000000">
                      <a:alpha val="70000"/>
                    </a:srgbClr>
                  </a:glow>
                </a:effectLst>
                <a:latin typeface="Arial" panose="020B0604020202020204" pitchFamily="34" charset="0"/>
                <a:cs typeface="Arial" panose="020B0604020202020204" pitchFamily="34" charset="0"/>
              </a:rPr>
              <a:t>وراجمة المرسلين إليها </a:t>
            </a:r>
          </a:p>
          <a:p>
            <a:pPr algn="ctr" defTabSz="457196">
              <a:lnSpc>
                <a:spcPct val="90000"/>
              </a:lnSpc>
              <a:defRPr/>
            </a:pPr>
            <a:r>
              <a:rPr lang="ar-JO" sz="2800" b="1" dirty="0">
                <a:solidFill>
                  <a:srgbClr val="FFFFFF"/>
                </a:solidFill>
                <a:effectLst>
                  <a:glow rad="152400">
                    <a:srgbClr val="000000">
                      <a:alpha val="70000"/>
                    </a:srgbClr>
                  </a:glow>
                </a:effectLst>
                <a:latin typeface="Arial" panose="020B0604020202020204" pitchFamily="34" charset="0"/>
                <a:cs typeface="Arial" panose="020B0604020202020204" pitchFamily="34" charset="0"/>
              </a:rPr>
              <a:t>كم مرة أردت أن أجمع أولادك </a:t>
            </a:r>
          </a:p>
          <a:p>
            <a:pPr algn="ctr" defTabSz="457196">
              <a:lnSpc>
                <a:spcPct val="90000"/>
              </a:lnSpc>
              <a:defRPr/>
            </a:pPr>
            <a:r>
              <a:rPr lang="ar-JO" sz="2800" b="1" dirty="0">
                <a:solidFill>
                  <a:srgbClr val="FFFFFF"/>
                </a:solidFill>
                <a:effectLst>
                  <a:glow rad="152400">
                    <a:srgbClr val="000000">
                      <a:alpha val="70000"/>
                    </a:srgbClr>
                  </a:glow>
                </a:effectLst>
                <a:latin typeface="Arial" panose="020B0604020202020204" pitchFamily="34" charset="0"/>
                <a:cs typeface="Arial" panose="020B0604020202020204" pitchFamily="34" charset="0"/>
              </a:rPr>
              <a:t>كما تجميع الدجاجة فراخها تحت جناحيها </a:t>
            </a:r>
          </a:p>
          <a:p>
            <a:pPr algn="ctr" defTabSz="457196">
              <a:lnSpc>
                <a:spcPct val="90000"/>
              </a:lnSpc>
              <a:defRPr/>
            </a:pPr>
            <a:r>
              <a:rPr lang="ar-JO" sz="2800" b="1" dirty="0">
                <a:solidFill>
                  <a:srgbClr val="FFFFFF"/>
                </a:solidFill>
                <a:effectLst>
                  <a:glow rad="152400">
                    <a:srgbClr val="000000">
                      <a:alpha val="70000"/>
                    </a:srgbClr>
                  </a:glow>
                </a:effectLst>
                <a:latin typeface="Arial" panose="020B0604020202020204" pitchFamily="34" charset="0"/>
                <a:cs typeface="Arial" panose="020B0604020202020204" pitchFamily="34" charset="0"/>
              </a:rPr>
              <a:t>ولم تريدوا</a:t>
            </a:r>
            <a:endParaRPr lang="en-US" b="1" dirty="0">
              <a:solidFill>
                <a:srgbClr val="FFD62F"/>
              </a:solidFill>
              <a:effectLst>
                <a:glow rad="152400">
                  <a:srgbClr val="000000">
                    <a:alpha val="70000"/>
                  </a:srgbClr>
                </a:glow>
              </a:effectLst>
              <a:latin typeface="Arial" panose="020B0604020202020204" pitchFamily="34" charset="0"/>
              <a:cs typeface="Arial" panose="020B0604020202020204" pitchFamily="34" charset="0"/>
            </a:endParaRPr>
          </a:p>
        </p:txBody>
      </p:sp>
      <p:sp>
        <p:nvSpPr>
          <p:cNvPr id="4" name="Rectangle 3"/>
          <p:cNvSpPr>
            <a:spLocks noChangeArrowheads="1"/>
          </p:cNvSpPr>
          <p:nvPr/>
        </p:nvSpPr>
        <p:spPr bwMode="auto">
          <a:xfrm>
            <a:off x="228600" y="76200"/>
            <a:ext cx="8763000" cy="965200"/>
          </a:xfrm>
          <a:prstGeom prst="rect">
            <a:avLst/>
          </a:prstGeom>
          <a:noFill/>
          <a:ln>
            <a:noFill/>
          </a:ln>
          <a:effectLst>
            <a:outerShdw blurRad="63500" dist="76199"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lstStyle/>
          <a:p>
            <a:pPr algn="r">
              <a:lnSpc>
                <a:spcPct val="90000"/>
              </a:lnSpc>
            </a:pPr>
            <a:r>
              <a:rPr lang="ar-JO" b="1" dirty="0">
                <a:solidFill>
                  <a:srgbClr val="FFF69B"/>
                </a:solidFill>
                <a:effectLst>
                  <a:glow rad="101600">
                    <a:schemeClr val="tx1"/>
                  </a:glow>
                </a:effectLst>
                <a:latin typeface="Arial" panose="020B0604020202020204" pitchFamily="34" charset="0"/>
                <a:cs typeface="Arial" panose="020B0604020202020204" pitchFamily="34" charset="0"/>
              </a:rPr>
              <a:t>على الرغم من أن الشعب اليهودي كان يستحق الدينونة الوشيكة، مثل أب حنون على وشك أن ينفذ عقابًا عادلاً، إلا أن المسيح يصرخ...</a:t>
            </a:r>
            <a:endParaRPr lang="en-US" b="1" dirty="0">
              <a:solidFill>
                <a:srgbClr val="FFF69B"/>
              </a:solidFill>
              <a:effectLst>
                <a:glow rad="101600">
                  <a:schemeClr val="tx1">
                    <a:alpha val="75000"/>
                  </a:schemeClr>
                </a:glow>
              </a:effectLst>
              <a:latin typeface="Arial" panose="020B0604020202020204" pitchFamily="34" charset="0"/>
              <a:cs typeface="Arial" panose="020B0604020202020204" pitchFamily="34" charset="0"/>
              <a:sym typeface="Times"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93540" name="Rectangle 4"/>
          <p:cNvSpPr>
            <a:spLocks noChangeArrowheads="1"/>
          </p:cNvSpPr>
          <p:nvPr/>
        </p:nvSpPr>
        <p:spPr bwMode="auto">
          <a:xfrm>
            <a:off x="381000" y="1066800"/>
            <a:ext cx="8610600" cy="1828800"/>
          </a:xfrm>
          <a:prstGeom prst="rect">
            <a:avLst/>
          </a:prstGeom>
          <a:noFill/>
          <a:ln>
            <a:noFill/>
          </a:ln>
          <a:effectLst>
            <a:outerShdw blurRad="63500" dist="76199"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lstStyle/>
          <a:p>
            <a:pPr marL="358775" indent="-358775" algn="r" rtl="1">
              <a:lnSpc>
                <a:spcPct val="89000"/>
              </a:lnSpc>
              <a:tabLst>
                <a:tab pos="914400" algn="l"/>
                <a:tab pos="1828800" algn="l"/>
                <a:tab pos="2743200" algn="l"/>
                <a:tab pos="3657600" algn="l"/>
                <a:tab pos="4572000" algn="l"/>
                <a:tab pos="5486400" algn="l"/>
                <a:tab pos="6400800" algn="l"/>
                <a:tab pos="7315200" algn="l"/>
                <a:tab pos="8229600" algn="l"/>
                <a:tab pos="9074150" algn="l"/>
              </a:tabLst>
              <a:defRPr/>
            </a:pPr>
            <a:r>
              <a:rPr lang="en-US" sz="32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sym typeface="Times" charset="0"/>
              </a:rPr>
              <a:t> •  </a:t>
            </a:r>
            <a:r>
              <a:rPr lang="ar-JO" sz="32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sym typeface="Times" charset="0"/>
              </a:rPr>
              <a:t>يقدم المسيح عرضاً للأمة لكن الآية تنتهي برفض إسرائيل لعرضه عندما لاحظ يسوع أن قادة الأمة لم يكونوا راغبين في ذلك.</a:t>
            </a:r>
            <a:endParaRPr lang="en-US" sz="32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sym typeface="Times" charset="0"/>
            </a:endParaRPr>
          </a:p>
        </p:txBody>
      </p:sp>
      <p:sp>
        <p:nvSpPr>
          <p:cNvPr id="193541" name="Rectangle 5"/>
          <p:cNvSpPr>
            <a:spLocks noChangeArrowheads="1"/>
          </p:cNvSpPr>
          <p:nvPr/>
        </p:nvSpPr>
        <p:spPr bwMode="auto">
          <a:xfrm>
            <a:off x="380999" y="3200400"/>
            <a:ext cx="8610600" cy="1905000"/>
          </a:xfrm>
          <a:prstGeom prst="rect">
            <a:avLst/>
          </a:prstGeom>
          <a:noFill/>
          <a:ln>
            <a:noFill/>
          </a:ln>
          <a:effectLst>
            <a:outerShdw blurRad="63500" dist="76199"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lstStyle/>
          <a:p>
            <a:pPr marL="358775" indent="-358775" algn="r" rtl="1">
              <a:lnSpc>
                <a:spcPct val="89000"/>
              </a:lnSpc>
              <a:tabLst>
                <a:tab pos="914400" algn="l"/>
                <a:tab pos="1828800" algn="l"/>
                <a:tab pos="2743200" algn="l"/>
                <a:tab pos="3657600" algn="l"/>
                <a:tab pos="4572000" algn="l"/>
                <a:tab pos="5486400" algn="l"/>
                <a:tab pos="6400800" algn="l"/>
                <a:tab pos="7315200" algn="l"/>
                <a:tab pos="8229600" algn="l"/>
                <a:tab pos="9074150" algn="l"/>
              </a:tabLst>
            </a:pPr>
            <a:r>
              <a:rPr lang="en-US" sz="32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sym typeface="Times" charset="0"/>
              </a:rPr>
              <a:t> •  </a:t>
            </a:r>
            <a:r>
              <a:rPr lang="ar-JO" sz="32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sym typeface="Times" charset="0"/>
              </a:rPr>
              <a:t>بسبب رفض الأمة ليسوع باعتباره المسيح، يصدر المسيح الآن دينونته عليهم في الآية 38 ويقول بَيْتُكُمْ يُتْرَكُ لَكُمْ خَرَابًا....</a:t>
            </a:r>
            <a:endParaRPr lang="en-US" sz="32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sym typeface="Times" charset="0"/>
            </a:endParaRPr>
          </a:p>
        </p:txBody>
      </p:sp>
      <p:sp>
        <p:nvSpPr>
          <p:cNvPr id="193543" name="Rectangle 7"/>
          <p:cNvSpPr>
            <a:spLocks noChangeArrowheads="1"/>
          </p:cNvSpPr>
          <p:nvPr/>
        </p:nvSpPr>
        <p:spPr bwMode="auto">
          <a:xfrm>
            <a:off x="381000" y="5334000"/>
            <a:ext cx="8610600" cy="381000"/>
          </a:xfrm>
          <a:prstGeom prst="rect">
            <a:avLst/>
          </a:prstGeom>
          <a:noFill/>
          <a:ln>
            <a:noFill/>
          </a:ln>
          <a:effectLst>
            <a:outerShdw blurRad="63500" dist="76199"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lstStyle/>
          <a:p>
            <a:pPr marL="358775" indent="-358775" algn="r" rtl="1">
              <a:lnSpc>
                <a:spcPct val="89000"/>
              </a:lnSpc>
              <a:tabLst>
                <a:tab pos="914400" algn="l"/>
                <a:tab pos="1828800" algn="l"/>
                <a:tab pos="2743200" algn="l"/>
                <a:tab pos="3657600" algn="l"/>
                <a:tab pos="4572000" algn="l"/>
                <a:tab pos="5486400" algn="l"/>
                <a:tab pos="6400800" algn="l"/>
                <a:tab pos="7315200" algn="l"/>
                <a:tab pos="8229600" algn="l"/>
                <a:tab pos="9074150" algn="l"/>
              </a:tabLst>
            </a:pPr>
            <a:r>
              <a:rPr lang="en-US" sz="32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sym typeface="Times" charset="0"/>
              </a:rPr>
              <a:t>•  </a:t>
            </a:r>
            <a:r>
              <a:rPr lang="ar-JO" sz="32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sym typeface="Times" charset="0"/>
              </a:rPr>
              <a:t> ما المقصود بالبيت؟ إنه يشير إلى </a:t>
            </a:r>
            <a:r>
              <a:rPr lang="ar-JO" sz="3200" b="1" dirty="0">
                <a:solidFill>
                  <a:srgbClr val="FFFF00"/>
                </a:solidFill>
                <a:effectLst>
                  <a:glow rad="101600">
                    <a:schemeClr val="tx1">
                      <a:alpha val="75000"/>
                    </a:schemeClr>
                  </a:glow>
                </a:effectLst>
                <a:latin typeface="Arial" panose="020B0604020202020204" pitchFamily="34" charset="0"/>
                <a:cs typeface="Arial" panose="020B0604020202020204" pitchFamily="34" charset="0"/>
                <a:sym typeface="Times" charset="0"/>
              </a:rPr>
              <a:t>الهيكل</a:t>
            </a:r>
            <a:r>
              <a:rPr lang="en-US" sz="32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sym typeface="Times" charset="0"/>
              </a:rPr>
              <a: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93540"/>
                                        </p:tgtEl>
                                        <p:attrNameLst>
                                          <p:attrName>style.visibility</p:attrName>
                                        </p:attrNameLst>
                                      </p:cBhvr>
                                      <p:to>
                                        <p:strVal val="visible"/>
                                      </p:to>
                                    </p:set>
                                    <p:animEffect transition="in" filter="wipe(up)">
                                      <p:cBhvr>
                                        <p:cTn id="7" dur="500"/>
                                        <p:tgtEl>
                                          <p:spTgt spid="19354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93541"/>
                                        </p:tgtEl>
                                        <p:attrNameLst>
                                          <p:attrName>style.visibility</p:attrName>
                                        </p:attrNameLst>
                                      </p:cBhvr>
                                      <p:to>
                                        <p:strVal val="visible"/>
                                      </p:to>
                                    </p:set>
                                    <p:animEffect transition="in" filter="wipe(up)">
                                      <p:cBhvr>
                                        <p:cTn id="12" dur="500"/>
                                        <p:tgtEl>
                                          <p:spTgt spid="19354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93543"/>
                                        </p:tgtEl>
                                        <p:attrNameLst>
                                          <p:attrName>style.visibility</p:attrName>
                                        </p:attrNameLst>
                                      </p:cBhvr>
                                      <p:to>
                                        <p:strVal val="visible"/>
                                      </p:to>
                                    </p:set>
                                    <p:animEffect transition="in" filter="wipe(up)">
                                      <p:cBhvr>
                                        <p:cTn id="17" dur="500"/>
                                        <p:tgtEl>
                                          <p:spTgt spid="1935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540" grpId="0" autoUpdateAnimBg="0"/>
      <p:bldP spid="193541" grpId="0" autoUpdateAnimBg="0"/>
      <p:bldP spid="193543"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Temple by Tissot.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399" y="-152400"/>
            <a:ext cx="12053416" cy="7162800"/>
          </a:xfrm>
          <a:prstGeom prst="rect">
            <a:avLst/>
          </a:prstGeom>
        </p:spPr>
      </p:pic>
      <p:sp>
        <p:nvSpPr>
          <p:cNvPr id="5" name="Rectangle 4"/>
          <p:cNvSpPr/>
          <p:nvPr/>
        </p:nvSpPr>
        <p:spPr>
          <a:xfrm>
            <a:off x="762000" y="3276600"/>
            <a:ext cx="7848600" cy="2031325"/>
          </a:xfrm>
          <a:prstGeom prst="rect">
            <a:avLst/>
          </a:prstGeom>
        </p:spPr>
        <p:txBody>
          <a:bodyPr wrap="square">
            <a:spAutoFit/>
          </a:bodyPr>
          <a:lstStyle/>
          <a:p>
            <a:pPr algn="r">
              <a:lnSpc>
                <a:spcPct val="90000"/>
              </a:lnSpc>
            </a:pPr>
            <a:r>
              <a:rPr lang="ar-JO" sz="2800" b="1" dirty="0">
                <a:solidFill>
                  <a:schemeClr val="bg1"/>
                </a:solidFill>
                <a:effectLst>
                  <a:glow rad="203200">
                    <a:schemeClr val="tx1">
                      <a:alpha val="71000"/>
                    </a:schemeClr>
                  </a:glow>
                </a:effectLst>
                <a:latin typeface="Arial" panose="020B0604020202020204" pitchFamily="34" charset="0"/>
                <a:cs typeface="Arial" panose="020B0604020202020204" pitchFamily="34" charset="0"/>
              </a:rPr>
              <a:t>الحجر الذي رفضه البناؤون قد صار رأس الزاوية من قبل الرب كان هذا وهو عجيب في أعيننا هذا هو اليوم الذي صنعه الرب نبتهج ونفرح فيه آه يا رب خلص آه يا رب أنقذ مبارك الآتي باسم الرب باركناكم من بيت الرب</a:t>
            </a:r>
            <a:endParaRPr lang="en-US" sz="2800" b="1" dirty="0">
              <a:solidFill>
                <a:schemeClr val="bg1"/>
              </a:solidFill>
              <a:effectLst>
                <a:glow rad="203200">
                  <a:schemeClr val="tx1">
                    <a:alpha val="71000"/>
                  </a:schemeClr>
                </a:glow>
              </a:effectLst>
              <a:latin typeface="Arial" panose="020B0604020202020204" pitchFamily="34" charset="0"/>
              <a:cs typeface="Arial" panose="020B0604020202020204" pitchFamily="34" charset="0"/>
            </a:endParaRPr>
          </a:p>
          <a:p>
            <a:pPr>
              <a:lnSpc>
                <a:spcPct val="90000"/>
              </a:lnSpc>
            </a:pPr>
            <a:r>
              <a:rPr lang="en-US" sz="2800" b="1" dirty="0">
                <a:solidFill>
                  <a:schemeClr val="bg1"/>
                </a:solidFill>
                <a:effectLst>
                  <a:glow rad="203200">
                    <a:schemeClr val="tx1">
                      <a:alpha val="71000"/>
                    </a:schemeClr>
                  </a:glow>
                </a:effectLst>
                <a:latin typeface="Arial" panose="020B0604020202020204" pitchFamily="34" charset="0"/>
                <a:cs typeface="Arial" panose="020B0604020202020204" pitchFamily="34" charset="0"/>
              </a:rPr>
              <a:t>  </a:t>
            </a:r>
            <a:r>
              <a:rPr lang="ar-JO" b="1" dirty="0">
                <a:solidFill>
                  <a:srgbClr val="FFEDB4"/>
                </a:solidFill>
                <a:effectLst>
                  <a:glow rad="203200">
                    <a:schemeClr val="tx1">
                      <a:alpha val="71000"/>
                    </a:schemeClr>
                  </a:glow>
                </a:effectLst>
                <a:latin typeface="Arial" panose="020B0604020202020204" pitchFamily="34" charset="0"/>
                <a:cs typeface="Arial" panose="020B0604020202020204" pitchFamily="34" charset="0"/>
              </a:rPr>
              <a:t>مزمور 118: 22-26</a:t>
            </a:r>
            <a:endParaRPr lang="en-US" b="1" dirty="0">
              <a:solidFill>
                <a:srgbClr val="FFEDB4"/>
              </a:solidFill>
              <a:effectLst>
                <a:glow rad="203200">
                  <a:schemeClr val="tx1">
                    <a:alpha val="71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36771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Jewish wedding.jpg"/>
          <p:cNvPicPr>
            <a:picLocks noChangeAspect="1"/>
          </p:cNvPicPr>
          <p:nvPr/>
        </p:nvPicPr>
        <p:blipFill rotWithShape="1">
          <a:blip r:embed="rId2">
            <a:extLst>
              <a:ext uri="{28A0092B-C50C-407E-A947-70E740481C1C}">
                <a14:useLocalDpi xmlns:a14="http://schemas.microsoft.com/office/drawing/2010/main"/>
              </a:ext>
            </a:extLst>
          </a:blip>
          <a:srcRect l="12883" r="13497"/>
          <a:stretch/>
        </p:blipFill>
        <p:spPr>
          <a:xfrm>
            <a:off x="0" y="0"/>
            <a:ext cx="9144000" cy="6858000"/>
          </a:xfrm>
          <a:prstGeom prst="rect">
            <a:avLst/>
          </a:prstGeom>
        </p:spPr>
      </p:pic>
      <p:sp>
        <p:nvSpPr>
          <p:cNvPr id="5" name="TextBox 4"/>
          <p:cNvSpPr txBox="1"/>
          <p:nvPr/>
        </p:nvSpPr>
        <p:spPr>
          <a:xfrm>
            <a:off x="533400" y="4038600"/>
            <a:ext cx="8305800" cy="1421928"/>
          </a:xfrm>
          <a:prstGeom prst="rect">
            <a:avLst/>
          </a:prstGeom>
          <a:noFill/>
        </p:spPr>
        <p:txBody>
          <a:bodyPr wrap="square" rtlCol="0">
            <a:spAutoFit/>
          </a:bodyPr>
          <a:lstStyle/>
          <a:p>
            <a:pPr algn="ctr">
              <a:lnSpc>
                <a:spcPct val="90000"/>
              </a:lnSpc>
            </a:pPr>
            <a:r>
              <a:rPr lang="ar-JO" sz="3200" b="1" dirty="0">
                <a:solidFill>
                  <a:schemeClr val="bg1"/>
                </a:solidFill>
                <a:effectLst>
                  <a:glow rad="190500">
                    <a:schemeClr val="tx1">
                      <a:alpha val="75000"/>
                    </a:schemeClr>
                  </a:glow>
                </a:effectLst>
                <a:latin typeface="Arial" panose="020B0604020202020204" pitchFamily="34" charset="0"/>
                <a:cs typeface="Arial" panose="020B0604020202020204" pitchFamily="34" charset="0"/>
              </a:rPr>
              <a:t>الكلمات الافتتاحية لحفل زفاف يهودي أرثوذكسي هي: </a:t>
            </a:r>
          </a:p>
          <a:p>
            <a:pPr algn="ctr">
              <a:lnSpc>
                <a:spcPct val="90000"/>
              </a:lnSpc>
            </a:pPr>
            <a:r>
              <a:rPr lang="ar-JO" sz="3200" b="1" dirty="0">
                <a:solidFill>
                  <a:schemeClr val="bg1"/>
                </a:solidFill>
                <a:effectLst>
                  <a:glow rad="190500">
                    <a:schemeClr val="tx1">
                      <a:alpha val="75000"/>
                    </a:schemeClr>
                  </a:glow>
                </a:effectLst>
                <a:latin typeface="Arial" panose="020B0604020202020204" pitchFamily="34" charset="0"/>
                <a:cs typeface="Arial" panose="020B0604020202020204" pitchFamily="34" charset="0"/>
              </a:rPr>
              <a:t>مبارك الآتي باسم الرب. </a:t>
            </a:r>
          </a:p>
          <a:p>
            <a:pPr algn="ctr">
              <a:lnSpc>
                <a:spcPct val="90000"/>
              </a:lnSpc>
            </a:pPr>
            <a:r>
              <a:rPr lang="ar-JO" sz="3200" b="1" dirty="0">
                <a:solidFill>
                  <a:schemeClr val="bg1"/>
                </a:solidFill>
                <a:effectLst>
                  <a:glow rad="190500">
                    <a:schemeClr val="tx1">
                      <a:alpha val="75000"/>
                    </a:schemeClr>
                  </a:glow>
                </a:effectLst>
                <a:latin typeface="Arial" panose="020B0604020202020204" pitchFamily="34" charset="0"/>
                <a:cs typeface="Arial" panose="020B0604020202020204" pitchFamily="34" charset="0"/>
              </a:rPr>
              <a:t>حينئذ تجيب الجماعة: العريس يأتي</a:t>
            </a:r>
            <a:endParaRPr lang="en-US" sz="3200" b="1" dirty="0">
              <a:solidFill>
                <a:schemeClr val="bg1"/>
              </a:solidFill>
              <a:effectLst>
                <a:glow rad="190500">
                  <a:schemeClr val="tx1">
                    <a:alpha val="75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67459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2"/>
          <p:cNvSpPr>
            <a:spLocks noChangeArrowheads="1"/>
          </p:cNvSpPr>
          <p:nvPr/>
        </p:nvSpPr>
        <p:spPr bwMode="auto">
          <a:xfrm>
            <a:off x="3581400" y="1143000"/>
            <a:ext cx="5334000" cy="1270000"/>
          </a:xfrm>
          <a:prstGeom prst="rect">
            <a:avLst/>
          </a:prstGeom>
          <a:noFill/>
          <a:ln>
            <a:noFill/>
          </a:ln>
          <a:effectLst>
            <a:outerShdw blurRad="63500" dist="76199"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lstStyle/>
          <a:p>
            <a:pPr algn="r">
              <a:tabLst>
                <a:tab pos="0" algn="l"/>
                <a:tab pos="914400" algn="l"/>
                <a:tab pos="1828800" algn="l"/>
                <a:tab pos="2743200" algn="l"/>
                <a:tab pos="3657600" algn="l"/>
                <a:tab pos="4572000" algn="l"/>
                <a:tab pos="5486400" algn="l"/>
                <a:tab pos="6400800" algn="l"/>
                <a:tab pos="7315200" algn="l"/>
                <a:tab pos="8229600" algn="l"/>
                <a:tab pos="9074150" algn="l"/>
              </a:tabLst>
              <a:defRPr/>
            </a:pPr>
            <a:r>
              <a:rPr lang="ar-JO" altLang="ja-JP" sz="28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sym typeface="Geneva" charset="0"/>
              </a:rPr>
              <a:t>لأني أقول لكم إنكم لا ترونني من الآن حتى تقولوا مبارك الآتي باسم الرب</a:t>
            </a:r>
            <a:endParaRPr lang="en-US" altLang="ja-JP" sz="28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sym typeface="Geneva" charset="0"/>
            </a:endParaRPr>
          </a:p>
          <a:p>
            <a:pPr>
              <a:tabLst>
                <a:tab pos="0" algn="l"/>
                <a:tab pos="914400" algn="l"/>
                <a:tab pos="1828800" algn="l"/>
                <a:tab pos="2743200" algn="l"/>
                <a:tab pos="3657600" algn="l"/>
                <a:tab pos="4572000" algn="l"/>
                <a:tab pos="5486400" algn="l"/>
                <a:tab pos="6400800" algn="l"/>
                <a:tab pos="7315200" algn="l"/>
                <a:tab pos="8229600" algn="l"/>
                <a:tab pos="9074150" algn="l"/>
              </a:tabLst>
              <a:defRPr/>
            </a:pPr>
            <a:endParaRPr lang="en-US" sz="28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sym typeface="Geneva" charset="0"/>
            </a:endParaRPr>
          </a:p>
          <a:p>
            <a:pPr>
              <a:tabLst>
                <a:tab pos="0" algn="l"/>
                <a:tab pos="914400" algn="l"/>
                <a:tab pos="1828800" algn="l"/>
                <a:tab pos="2743200" algn="l"/>
                <a:tab pos="3657600" algn="l"/>
                <a:tab pos="4572000" algn="l"/>
                <a:tab pos="5486400" algn="l"/>
                <a:tab pos="6400800" algn="l"/>
                <a:tab pos="7315200" algn="l"/>
                <a:tab pos="8229600" algn="l"/>
                <a:tab pos="9074150" algn="l"/>
              </a:tabLst>
              <a:defRPr/>
            </a:pPr>
            <a:r>
              <a:rPr lang="en-US" sz="28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sym typeface="Palatino" charset="0"/>
              </a:rPr>
              <a:t> </a:t>
            </a:r>
            <a:r>
              <a:rPr lang="ar-JO" b="1" dirty="0">
                <a:solidFill>
                  <a:srgbClr val="FFD916"/>
                </a:solidFill>
                <a:effectLst>
                  <a:glow rad="101600">
                    <a:schemeClr val="tx1">
                      <a:alpha val="75000"/>
                    </a:schemeClr>
                  </a:glow>
                </a:effectLst>
                <a:latin typeface="Arial" panose="020B0604020202020204" pitchFamily="34" charset="0"/>
                <a:cs typeface="Arial" panose="020B0604020202020204" pitchFamily="34" charset="0"/>
                <a:sym typeface="Palatino" charset="0"/>
              </a:rPr>
              <a:t>متى 23: 39</a:t>
            </a:r>
            <a:endParaRPr lang="en-US" b="1" dirty="0">
              <a:solidFill>
                <a:srgbClr val="FFD916"/>
              </a:solidFill>
              <a:effectLst>
                <a:glow rad="101600">
                  <a:schemeClr val="tx1">
                    <a:alpha val="75000"/>
                  </a:schemeClr>
                </a:glow>
              </a:effectLst>
              <a:latin typeface="Arial" panose="020B0604020202020204" pitchFamily="34" charset="0"/>
              <a:cs typeface="Arial" panose="020B0604020202020204" pitchFamily="34" charset="0"/>
              <a:sym typeface="Palatino" charset="0"/>
            </a:endParaRPr>
          </a:p>
        </p:txBody>
      </p:sp>
      <p:sp>
        <p:nvSpPr>
          <p:cNvPr id="6" name="Rectangle 3"/>
          <p:cNvSpPr>
            <a:spLocks noChangeArrowheads="1"/>
          </p:cNvSpPr>
          <p:nvPr/>
        </p:nvSpPr>
        <p:spPr bwMode="auto">
          <a:xfrm>
            <a:off x="1676400" y="152400"/>
            <a:ext cx="7239000" cy="533400"/>
          </a:xfrm>
          <a:prstGeom prst="rect">
            <a:avLst/>
          </a:prstGeom>
          <a:noFill/>
          <a:ln>
            <a:noFill/>
          </a:ln>
          <a:effectLst>
            <a:outerShdw blurRad="63500" dist="76199"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lstStyle/>
          <a:p>
            <a:pPr algn="r" rtl="1">
              <a:lnSpc>
                <a:spcPct val="99000"/>
              </a:lnSpc>
              <a:tabLst>
                <a:tab pos="0" algn="l"/>
                <a:tab pos="914400" algn="l"/>
                <a:tab pos="1828800" algn="l"/>
                <a:tab pos="2743200" algn="l"/>
                <a:tab pos="3657600" algn="l"/>
                <a:tab pos="4572000" algn="l"/>
                <a:tab pos="5486400" algn="l"/>
                <a:tab pos="6400800" algn="l"/>
                <a:tab pos="7315200" algn="l"/>
                <a:tab pos="8229600" algn="l"/>
                <a:tab pos="9074150" algn="l"/>
              </a:tabLst>
              <a:defRPr/>
            </a:pPr>
            <a:r>
              <a:rPr lang="en-US" sz="2800" b="1" dirty="0">
                <a:solidFill>
                  <a:srgbClr val="FFF69B"/>
                </a:solidFill>
                <a:effectLst>
                  <a:glow rad="101600">
                    <a:schemeClr val="tx1">
                      <a:alpha val="75000"/>
                    </a:schemeClr>
                  </a:glow>
                </a:effectLst>
                <a:latin typeface="Arial" panose="020B0604020202020204" pitchFamily="34" charset="0"/>
                <a:cs typeface="Arial" panose="020B0604020202020204" pitchFamily="34" charset="0"/>
                <a:sym typeface="Times" charset="0"/>
              </a:rPr>
              <a:t>• </a:t>
            </a:r>
            <a:r>
              <a:rPr lang="ar-JO" sz="2800" b="1" dirty="0">
                <a:solidFill>
                  <a:srgbClr val="FFF69B"/>
                </a:solidFill>
                <a:effectLst>
                  <a:glow rad="101600">
                    <a:schemeClr val="tx1">
                      <a:alpha val="75000"/>
                    </a:schemeClr>
                  </a:glow>
                </a:effectLst>
                <a:latin typeface="Arial" panose="020B0604020202020204" pitchFamily="34" charset="0"/>
                <a:cs typeface="Arial" panose="020B0604020202020204" pitchFamily="34" charset="0"/>
                <a:sym typeface="Times" charset="0"/>
              </a:rPr>
              <a:t> يكمل يسوع نبوته في العدد التالي ...</a:t>
            </a:r>
            <a:endParaRPr lang="en-US" sz="2800" b="1" dirty="0">
              <a:solidFill>
                <a:srgbClr val="FFF69B"/>
              </a:solidFill>
              <a:effectLst>
                <a:glow rad="101600">
                  <a:schemeClr val="tx1">
                    <a:alpha val="75000"/>
                  </a:schemeClr>
                </a:glow>
              </a:effectLst>
              <a:latin typeface="Arial" panose="020B0604020202020204" pitchFamily="34" charset="0"/>
              <a:cs typeface="Arial" panose="020B0604020202020204" pitchFamily="34" charset="0"/>
              <a:sym typeface="Times" charset="0"/>
            </a:endParaRPr>
          </a:p>
        </p:txBody>
      </p:sp>
    </p:spTree>
    <p:extLst>
      <p:ext uri="{BB962C8B-B14F-4D97-AF65-F5344CB8AC3E}">
        <p14:creationId xmlns:p14="http://schemas.microsoft.com/office/powerpoint/2010/main" val="3977262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6"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94564" name="Rectangle 4"/>
          <p:cNvSpPr>
            <a:spLocks noChangeArrowheads="1"/>
          </p:cNvSpPr>
          <p:nvPr/>
        </p:nvSpPr>
        <p:spPr bwMode="auto">
          <a:xfrm>
            <a:off x="1676401" y="381000"/>
            <a:ext cx="7467600" cy="533400"/>
          </a:xfrm>
          <a:prstGeom prst="rect">
            <a:avLst/>
          </a:prstGeom>
          <a:noFill/>
          <a:ln>
            <a:noFill/>
          </a:ln>
          <a:effectLst>
            <a:outerShdw blurRad="63500" dist="76199"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lstStyle/>
          <a:p>
            <a:pPr algn="r" rtl="1">
              <a:lnSpc>
                <a:spcPct val="99000"/>
              </a:lnSpc>
              <a:tabLst>
                <a:tab pos="0" algn="l"/>
                <a:tab pos="914400" algn="l"/>
                <a:tab pos="1828800" algn="l"/>
                <a:tab pos="2743200" algn="l"/>
                <a:tab pos="3657600" algn="l"/>
                <a:tab pos="4572000" algn="l"/>
                <a:tab pos="5486400" algn="l"/>
                <a:tab pos="6400800" algn="l"/>
                <a:tab pos="7315200" algn="l"/>
                <a:tab pos="8229600" algn="l"/>
                <a:tab pos="9074150" algn="l"/>
              </a:tabLst>
              <a:defRPr/>
            </a:pPr>
            <a:r>
              <a:rPr lang="en-US" sz="2800" b="1" dirty="0">
                <a:solidFill>
                  <a:srgbClr val="FFF69B"/>
                </a:solidFill>
                <a:effectLst>
                  <a:glow rad="101600">
                    <a:schemeClr val="tx1">
                      <a:alpha val="75000"/>
                    </a:schemeClr>
                  </a:glow>
                </a:effectLst>
                <a:latin typeface="Arial" panose="020B0604020202020204" pitchFamily="34" charset="0"/>
                <a:cs typeface="Arial" panose="020B0604020202020204" pitchFamily="34" charset="0"/>
                <a:sym typeface="Times" charset="0"/>
              </a:rPr>
              <a:t>•  </a:t>
            </a:r>
            <a:r>
              <a:rPr lang="ar-JO" sz="2800" b="1" dirty="0">
                <a:solidFill>
                  <a:srgbClr val="FFF69B"/>
                </a:solidFill>
                <a:effectLst>
                  <a:glow rad="101600">
                    <a:schemeClr val="tx1">
                      <a:alpha val="75000"/>
                    </a:schemeClr>
                  </a:glow>
                </a:effectLst>
                <a:latin typeface="Arial" panose="020B0604020202020204" pitchFamily="34" charset="0"/>
                <a:cs typeface="Arial" panose="020B0604020202020204" pitchFamily="34" charset="0"/>
                <a:sym typeface="Times" charset="0"/>
              </a:rPr>
              <a:t> نرى ثلاثة أمور في هذه العبارة:</a:t>
            </a:r>
            <a:endParaRPr lang="en-US" sz="2800" b="1" dirty="0">
              <a:solidFill>
                <a:srgbClr val="FFF69B"/>
              </a:solidFill>
              <a:effectLst>
                <a:glow rad="101600">
                  <a:schemeClr val="tx1">
                    <a:alpha val="75000"/>
                  </a:schemeClr>
                </a:glow>
              </a:effectLst>
              <a:latin typeface="Arial" panose="020B0604020202020204" pitchFamily="34" charset="0"/>
              <a:cs typeface="Arial" panose="020B0604020202020204" pitchFamily="34" charset="0"/>
              <a:sym typeface="Times" charset="0"/>
            </a:endParaRPr>
          </a:p>
        </p:txBody>
      </p:sp>
      <p:sp>
        <p:nvSpPr>
          <p:cNvPr id="194565" name="Rectangle 5"/>
          <p:cNvSpPr>
            <a:spLocks noChangeArrowheads="1"/>
          </p:cNvSpPr>
          <p:nvPr/>
        </p:nvSpPr>
        <p:spPr bwMode="auto">
          <a:xfrm>
            <a:off x="0" y="5562600"/>
            <a:ext cx="9144000" cy="965200"/>
          </a:xfrm>
          <a:prstGeom prst="rect">
            <a:avLst/>
          </a:prstGeom>
          <a:noFill/>
          <a:ln>
            <a:noFill/>
          </a:ln>
          <a:effectLst>
            <a:outerShdw blurRad="63500" dist="76199"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lstStyle/>
          <a:p>
            <a:pPr algn="r" rtl="1">
              <a:lnSpc>
                <a:spcPct val="78000"/>
              </a:lnSpc>
              <a:tabLst>
                <a:tab pos="0" algn="l"/>
                <a:tab pos="914400" algn="l"/>
                <a:tab pos="1828800" algn="l"/>
                <a:tab pos="2743200" algn="l"/>
                <a:tab pos="3657600" algn="l"/>
                <a:tab pos="4572000" algn="l"/>
                <a:tab pos="5486400" algn="l"/>
                <a:tab pos="6400800" algn="l"/>
                <a:tab pos="7315200" algn="l"/>
                <a:tab pos="8229600" algn="l"/>
                <a:tab pos="9074150" algn="l"/>
              </a:tabLst>
              <a:defRPr/>
            </a:pPr>
            <a:r>
              <a:rPr lang="en-US" sz="28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sym typeface="Times" charset="0"/>
              </a:rPr>
              <a:t>•  </a:t>
            </a:r>
            <a:r>
              <a:rPr lang="ar-JO" sz="28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sym typeface="Times" charset="0"/>
              </a:rPr>
              <a:t> </a:t>
            </a:r>
            <a:r>
              <a:rPr lang="ar-JO" sz="2800" b="1" dirty="0">
                <a:solidFill>
                  <a:srgbClr val="FFF69B"/>
                </a:solidFill>
                <a:effectLst>
                  <a:glow rad="101600">
                    <a:schemeClr val="tx1">
                      <a:alpha val="75000"/>
                    </a:schemeClr>
                  </a:glow>
                </a:effectLst>
                <a:latin typeface="Arial" panose="020B0604020202020204" pitchFamily="34" charset="0"/>
                <a:cs typeface="Arial" panose="020B0604020202020204" pitchFamily="34" charset="0"/>
                <a:sym typeface="Times" charset="0"/>
              </a:rPr>
              <a:t>هذا هو شرط المجيء الثاني والذي سنتكلم عنه في الفصل القادم ــــ </a:t>
            </a:r>
            <a:r>
              <a:rPr lang="ar-JO" sz="2800" b="1" dirty="0">
                <a:solidFill>
                  <a:srgbClr val="FFD916"/>
                </a:solidFill>
                <a:effectLst>
                  <a:glow rad="101600">
                    <a:schemeClr val="tx1">
                      <a:alpha val="75000"/>
                    </a:schemeClr>
                  </a:glow>
                </a:effectLst>
                <a:latin typeface="Arial" panose="020B0604020202020204" pitchFamily="34" charset="0"/>
                <a:cs typeface="Arial" panose="020B0604020202020204" pitchFamily="34" charset="0"/>
                <a:sym typeface="Times" charset="0"/>
              </a:rPr>
              <a:t>متى 24</a:t>
            </a:r>
            <a:endParaRPr lang="en-US" sz="2800" dirty="0">
              <a:solidFill>
                <a:srgbClr val="FFD916"/>
              </a:solidFill>
              <a:effectLst>
                <a:glow rad="101600">
                  <a:schemeClr val="tx1">
                    <a:alpha val="75000"/>
                  </a:schemeClr>
                </a:glow>
              </a:effectLst>
              <a:latin typeface="Arial" panose="020B0604020202020204" pitchFamily="34" charset="0"/>
              <a:cs typeface="Arial" panose="020B0604020202020204" pitchFamily="34" charset="0"/>
              <a:sym typeface="Palatino" charset="0"/>
            </a:endParaRPr>
          </a:p>
        </p:txBody>
      </p:sp>
      <p:sp>
        <p:nvSpPr>
          <p:cNvPr id="194566" name="Rectangle 6"/>
          <p:cNvSpPr>
            <a:spLocks noChangeArrowheads="1"/>
          </p:cNvSpPr>
          <p:nvPr/>
        </p:nvSpPr>
        <p:spPr bwMode="auto">
          <a:xfrm>
            <a:off x="304800" y="1143000"/>
            <a:ext cx="8458200" cy="965200"/>
          </a:xfrm>
          <a:prstGeom prst="rect">
            <a:avLst/>
          </a:prstGeom>
          <a:noFill/>
          <a:ln>
            <a:noFill/>
          </a:ln>
          <a:effectLst>
            <a:outerShdw blurRad="63500" dist="76199"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lstStyle/>
          <a:p>
            <a:pPr marL="514350" indent="-514350" algn="r" rtl="1">
              <a:buAutoNum type="arabicPeriod"/>
              <a:tabLst>
                <a:tab pos="0" algn="l"/>
                <a:tab pos="914400" algn="l"/>
                <a:tab pos="1828800" algn="l"/>
                <a:tab pos="2743200" algn="l"/>
                <a:tab pos="3657600" algn="l"/>
                <a:tab pos="4572000" algn="l"/>
                <a:tab pos="5486400" algn="l"/>
                <a:tab pos="6400800" algn="l"/>
                <a:tab pos="7315200" algn="l"/>
                <a:tab pos="8229600" algn="l"/>
                <a:tab pos="9074150" algn="l"/>
              </a:tabLst>
              <a:defRPr/>
            </a:pPr>
            <a:r>
              <a:rPr lang="ar-JO" altLang="ja-JP" sz="28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sym typeface="Times" charset="0"/>
              </a:rPr>
              <a:t>عندما يقول إنكم لا ترونني من الآن</a:t>
            </a:r>
            <a:r>
              <a:rPr lang="en-US" altLang="ja-JP" sz="28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sym typeface="Times" charset="0"/>
              </a:rPr>
              <a:t> </a:t>
            </a:r>
          </a:p>
          <a:p>
            <a:pPr algn="r">
              <a:tabLst>
                <a:tab pos="0" algn="l"/>
                <a:tab pos="914400" algn="l"/>
                <a:tab pos="1828800" algn="l"/>
                <a:tab pos="2743200" algn="l"/>
                <a:tab pos="3657600" algn="l"/>
                <a:tab pos="4572000" algn="l"/>
                <a:tab pos="5486400" algn="l"/>
                <a:tab pos="6400800" algn="l"/>
                <a:tab pos="7315200" algn="l"/>
                <a:tab pos="8229600" algn="l"/>
                <a:tab pos="9074150" algn="l"/>
              </a:tabLst>
              <a:defRPr/>
            </a:pPr>
            <a:r>
              <a:rPr lang="ar-JO" sz="28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sym typeface="Times" charset="0"/>
              </a:rPr>
              <a:t>     يتحدث يسوع عن انطلاقه</a:t>
            </a:r>
            <a:endParaRPr lang="en-US" sz="2800" dirty="0">
              <a:solidFill>
                <a:schemeClr val="bg1"/>
              </a:solidFill>
              <a:effectLst>
                <a:glow rad="101600">
                  <a:schemeClr val="tx1">
                    <a:alpha val="75000"/>
                  </a:schemeClr>
                </a:glow>
              </a:effectLst>
              <a:latin typeface="Arial" panose="020B0604020202020204" pitchFamily="34" charset="0"/>
              <a:cs typeface="Arial" panose="020B0604020202020204" pitchFamily="34" charset="0"/>
              <a:sym typeface="Palatino" charset="0"/>
            </a:endParaRPr>
          </a:p>
        </p:txBody>
      </p:sp>
      <p:sp>
        <p:nvSpPr>
          <p:cNvPr id="194567" name="Rectangle 7"/>
          <p:cNvSpPr>
            <a:spLocks noChangeArrowheads="1"/>
          </p:cNvSpPr>
          <p:nvPr/>
        </p:nvSpPr>
        <p:spPr bwMode="auto">
          <a:xfrm>
            <a:off x="304800" y="2362200"/>
            <a:ext cx="8458200" cy="533400"/>
          </a:xfrm>
          <a:prstGeom prst="rect">
            <a:avLst/>
          </a:prstGeom>
          <a:noFill/>
          <a:ln>
            <a:noFill/>
          </a:ln>
          <a:effectLst>
            <a:outerShdw blurRad="63500" dist="76199"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lstStyle/>
          <a:p>
            <a:pPr algn="r">
              <a:tabLst>
                <a:tab pos="0" algn="l"/>
                <a:tab pos="914400" algn="l"/>
                <a:tab pos="1828800" algn="l"/>
                <a:tab pos="2743200" algn="l"/>
                <a:tab pos="3657600" algn="l"/>
                <a:tab pos="4572000" algn="l"/>
                <a:tab pos="5486400" algn="l"/>
                <a:tab pos="6400800" algn="l"/>
                <a:tab pos="7315200" algn="l"/>
                <a:tab pos="8229600" algn="l"/>
                <a:tab pos="9074150" algn="l"/>
              </a:tabLst>
            </a:pPr>
            <a:r>
              <a:rPr lang="ar-JO" sz="28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sym typeface="Times" charset="0"/>
              </a:rPr>
              <a:t>2. كلمة حتى تتكلم عن التأخير والتأجيل</a:t>
            </a:r>
            <a:endParaRPr lang="en-US" sz="28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sym typeface="Palatino" charset="0"/>
            </a:endParaRPr>
          </a:p>
        </p:txBody>
      </p:sp>
      <p:sp>
        <p:nvSpPr>
          <p:cNvPr id="194568" name="Rectangle 8"/>
          <p:cNvSpPr>
            <a:spLocks noChangeArrowheads="1"/>
          </p:cNvSpPr>
          <p:nvPr/>
        </p:nvSpPr>
        <p:spPr bwMode="auto">
          <a:xfrm>
            <a:off x="304799" y="3048000"/>
            <a:ext cx="8458199" cy="2133600"/>
          </a:xfrm>
          <a:prstGeom prst="rect">
            <a:avLst/>
          </a:prstGeom>
          <a:noFill/>
          <a:ln>
            <a:noFill/>
          </a:ln>
          <a:effectLst>
            <a:outerShdw blurRad="63500" dist="76199"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lstStyle/>
          <a:p>
            <a:pPr algn="r">
              <a:tabLst>
                <a:tab pos="0" algn="l"/>
                <a:tab pos="914400" algn="l"/>
                <a:tab pos="1828800" algn="l"/>
                <a:tab pos="2743200" algn="l"/>
                <a:tab pos="3657600" algn="l"/>
                <a:tab pos="4572000" algn="l"/>
                <a:tab pos="5486400" algn="l"/>
                <a:tab pos="6400800" algn="l"/>
                <a:tab pos="7315200" algn="l"/>
                <a:tab pos="8229600" algn="l"/>
                <a:tab pos="9074150" algn="l"/>
              </a:tabLst>
            </a:pPr>
            <a:r>
              <a:rPr lang="ar-JO" sz="28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sym typeface="Palatino" charset="0"/>
              </a:rPr>
              <a:t>3. إنه يتطلع إلى وقت توبة إسرائيل المستقبلية، عندما كما رفضوا المسيح في الماضي سيغيرون رأيهم يومًا ما ويدركون أن يسوع هو بالفعل المسيح الموعود للأمة وسيقولون: مبارك الآتي باسم الرب</a:t>
            </a:r>
            <a:endParaRPr lang="en-US" sz="28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sym typeface="Palatino"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94564"/>
                                        </p:tgtEl>
                                        <p:attrNameLst>
                                          <p:attrName>style.visibility</p:attrName>
                                        </p:attrNameLst>
                                      </p:cBhvr>
                                      <p:to>
                                        <p:strVal val="visible"/>
                                      </p:to>
                                    </p:set>
                                    <p:animEffect transition="in" filter="wipe(up)">
                                      <p:cBhvr>
                                        <p:cTn id="7" dur="500"/>
                                        <p:tgtEl>
                                          <p:spTgt spid="19456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94566"/>
                                        </p:tgtEl>
                                        <p:attrNameLst>
                                          <p:attrName>style.visibility</p:attrName>
                                        </p:attrNameLst>
                                      </p:cBhvr>
                                      <p:to>
                                        <p:strVal val="visible"/>
                                      </p:to>
                                    </p:set>
                                    <p:animEffect transition="in" filter="wipe(up)">
                                      <p:cBhvr>
                                        <p:cTn id="12" dur="500"/>
                                        <p:tgtEl>
                                          <p:spTgt spid="19456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94567"/>
                                        </p:tgtEl>
                                        <p:attrNameLst>
                                          <p:attrName>style.visibility</p:attrName>
                                        </p:attrNameLst>
                                      </p:cBhvr>
                                      <p:to>
                                        <p:strVal val="visible"/>
                                      </p:to>
                                    </p:set>
                                    <p:animEffect transition="in" filter="wipe(up)">
                                      <p:cBhvr>
                                        <p:cTn id="17" dur="500"/>
                                        <p:tgtEl>
                                          <p:spTgt spid="19456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94568"/>
                                        </p:tgtEl>
                                        <p:attrNameLst>
                                          <p:attrName>style.visibility</p:attrName>
                                        </p:attrNameLst>
                                      </p:cBhvr>
                                      <p:to>
                                        <p:strVal val="visible"/>
                                      </p:to>
                                    </p:set>
                                    <p:animEffect transition="in" filter="wipe(up)">
                                      <p:cBhvr>
                                        <p:cTn id="22" dur="500"/>
                                        <p:tgtEl>
                                          <p:spTgt spid="19456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94565"/>
                                        </p:tgtEl>
                                        <p:attrNameLst>
                                          <p:attrName>style.visibility</p:attrName>
                                        </p:attrNameLst>
                                      </p:cBhvr>
                                      <p:to>
                                        <p:strVal val="visible"/>
                                      </p:to>
                                    </p:set>
                                    <p:animEffect transition="in" filter="wipe(up)">
                                      <p:cBhvr>
                                        <p:cTn id="27" dur="500"/>
                                        <p:tgtEl>
                                          <p:spTgt spid="1945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64" grpId="0" autoUpdateAnimBg="0"/>
      <p:bldP spid="194565" grpId="0" autoUpdateAnimBg="0"/>
      <p:bldP spid="194566" grpId="0" autoUpdateAnimBg="0"/>
      <p:bldP spid="194567" grpId="0" autoUpdateAnimBg="0"/>
      <p:bldP spid="194568"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95586" name="Rectangle 2"/>
          <p:cNvSpPr>
            <a:spLocks noChangeArrowheads="1"/>
          </p:cNvSpPr>
          <p:nvPr/>
        </p:nvSpPr>
        <p:spPr bwMode="auto">
          <a:xfrm>
            <a:off x="457200" y="533400"/>
            <a:ext cx="8534400" cy="965200"/>
          </a:xfrm>
          <a:prstGeom prst="rect">
            <a:avLst/>
          </a:prstGeom>
          <a:noFill/>
          <a:ln>
            <a:noFill/>
          </a:ln>
          <a:effectLst>
            <a:outerShdw blurRad="63500" dist="76199"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lstStyle/>
          <a:p>
            <a:pPr algn="r" rtl="1">
              <a:lnSpc>
                <a:spcPct val="89000"/>
              </a:lnSpc>
              <a:tabLst>
                <a:tab pos="0" algn="l"/>
                <a:tab pos="914400" algn="l"/>
                <a:tab pos="1828800" algn="l"/>
                <a:tab pos="2743200" algn="l"/>
                <a:tab pos="3657600" algn="l"/>
                <a:tab pos="4572000" algn="l"/>
                <a:tab pos="5486400" algn="l"/>
                <a:tab pos="6400800" algn="l"/>
                <a:tab pos="7315200" algn="l"/>
                <a:tab pos="8229600" algn="l"/>
                <a:tab pos="9074150" algn="l"/>
              </a:tabLst>
              <a:defRPr/>
            </a:pPr>
            <a:r>
              <a:rPr lang="en-US" sz="2800" b="1" dirty="0">
                <a:solidFill>
                  <a:srgbClr val="FFF69B"/>
                </a:solidFill>
                <a:effectLst>
                  <a:glow rad="101600">
                    <a:schemeClr val="tx1">
                      <a:alpha val="75000"/>
                    </a:schemeClr>
                  </a:glow>
                </a:effectLst>
                <a:latin typeface="Arial" panose="020B0604020202020204" pitchFamily="34" charset="0"/>
                <a:cs typeface="Arial" panose="020B0604020202020204" pitchFamily="34" charset="0"/>
                <a:sym typeface="Times" charset="0"/>
              </a:rPr>
              <a:t> •  </a:t>
            </a:r>
            <a:r>
              <a:rPr lang="ar-JO" sz="2800" b="1" dirty="0">
                <a:solidFill>
                  <a:srgbClr val="FFF69B"/>
                </a:solidFill>
                <a:effectLst>
                  <a:glow rad="101600">
                    <a:schemeClr val="tx1">
                      <a:alpha val="75000"/>
                    </a:schemeClr>
                  </a:glow>
                </a:effectLst>
                <a:latin typeface="Arial" panose="020B0604020202020204" pitchFamily="34" charset="0"/>
                <a:cs typeface="Arial" panose="020B0604020202020204" pitchFamily="34" charset="0"/>
                <a:sym typeface="Times" charset="0"/>
              </a:rPr>
              <a:t>يشرح د. أرنولد فروشتنباوم كذلك:</a:t>
            </a:r>
            <a:endParaRPr lang="en-US" sz="2800" b="1" dirty="0">
              <a:solidFill>
                <a:srgbClr val="FFF69B"/>
              </a:solidFill>
              <a:effectLst>
                <a:glow rad="101600">
                  <a:schemeClr val="tx1">
                    <a:alpha val="75000"/>
                  </a:schemeClr>
                </a:glow>
              </a:effectLst>
              <a:latin typeface="Arial" panose="020B0604020202020204" pitchFamily="34" charset="0"/>
              <a:cs typeface="Arial" panose="020B0604020202020204" pitchFamily="34" charset="0"/>
              <a:sym typeface="Times" charset="0"/>
            </a:endParaRPr>
          </a:p>
        </p:txBody>
      </p:sp>
      <p:sp>
        <p:nvSpPr>
          <p:cNvPr id="195587" name="Rectangle 3"/>
          <p:cNvSpPr>
            <a:spLocks noChangeArrowheads="1"/>
          </p:cNvSpPr>
          <p:nvPr/>
        </p:nvSpPr>
        <p:spPr bwMode="auto">
          <a:xfrm>
            <a:off x="533400" y="1447800"/>
            <a:ext cx="8229600" cy="5181600"/>
          </a:xfrm>
          <a:prstGeom prst="rect">
            <a:avLst/>
          </a:prstGeom>
          <a:noFill/>
          <a:ln>
            <a:noFill/>
          </a:ln>
          <a:effectLst>
            <a:outerShdw blurRad="63500" dist="76199"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lstStyle/>
          <a:p>
            <a:pPr algn="r">
              <a:lnSpc>
                <a:spcPct val="89000"/>
              </a:lnSpc>
              <a:tabLst>
                <a:tab pos="0" algn="l"/>
                <a:tab pos="914400" algn="l"/>
                <a:tab pos="1828800" algn="l"/>
                <a:tab pos="2743200" algn="l"/>
                <a:tab pos="3657600" algn="l"/>
                <a:tab pos="4572000" algn="l"/>
                <a:tab pos="5486400" algn="l"/>
                <a:tab pos="6400800" algn="l"/>
                <a:tab pos="7315200" algn="l"/>
                <a:tab pos="8229600" algn="l"/>
                <a:tab pos="9074150" algn="l"/>
              </a:tabLst>
              <a:defRPr/>
            </a:pPr>
            <a:r>
              <a:rPr lang="ar-JO" sz="28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sym typeface="Helvetica" charset="0"/>
              </a:rPr>
              <a:t>لكنه بعد ذلك أعلن أنهم لن يروه مرة أخرى حتى يقولوا مبارك الآتي باسم الرب، وهذه تحية مسيانية تعني قبولهم لمسيانية يسوع.</a:t>
            </a:r>
          </a:p>
          <a:p>
            <a:pPr algn="r">
              <a:lnSpc>
                <a:spcPct val="89000"/>
              </a:lnSpc>
              <a:tabLst>
                <a:tab pos="0" algn="l"/>
                <a:tab pos="914400" algn="l"/>
                <a:tab pos="1828800" algn="l"/>
                <a:tab pos="2743200" algn="l"/>
                <a:tab pos="3657600" algn="l"/>
                <a:tab pos="4572000" algn="l"/>
                <a:tab pos="5486400" algn="l"/>
                <a:tab pos="6400800" algn="l"/>
                <a:tab pos="7315200" algn="l"/>
                <a:tab pos="8229600" algn="l"/>
                <a:tab pos="9074150" algn="l"/>
              </a:tabLst>
              <a:defRPr/>
            </a:pPr>
            <a:r>
              <a:rPr lang="ar-JO" sz="28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sym typeface="Helvetica" charset="0"/>
              </a:rPr>
              <a:t>لذلك لن يعود يسوع إلى الأرض حتى يطلب منه اليهود وقادة اليهود أن يعود، لأنه كما قاد القادة اليهود الأمة إلى رفض مسيانية يسوع، يجب عليهم يومًا ما أن يقودوا الأمة إلى قبول مسيح يسوع.</a:t>
            </a:r>
            <a:endParaRPr lang="en-US" sz="28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sym typeface="Helvetica" charset="0"/>
            </a:endParaRPr>
          </a:p>
          <a:p>
            <a:pPr algn="r">
              <a:lnSpc>
                <a:spcPct val="89000"/>
              </a:lnSpc>
              <a:tabLst>
                <a:tab pos="0" algn="l"/>
                <a:tab pos="914400" algn="l"/>
                <a:tab pos="1828800" algn="l"/>
                <a:tab pos="2743200" algn="l"/>
                <a:tab pos="3657600" algn="l"/>
                <a:tab pos="4572000" algn="l"/>
                <a:tab pos="5486400" algn="l"/>
                <a:tab pos="6400800" algn="l"/>
                <a:tab pos="7315200" algn="l"/>
                <a:tab pos="8229600" algn="l"/>
                <a:tab pos="9074150" algn="l"/>
              </a:tabLst>
              <a:defRPr/>
            </a:pPr>
            <a:r>
              <a:rPr lang="en-US" sz="2800" b="1" dirty="0">
                <a:solidFill>
                  <a:schemeClr val="bg1"/>
                </a:solidFill>
                <a:latin typeface="Arial" panose="020B0604020202020204" pitchFamily="34" charset="0"/>
                <a:cs typeface="Arial" panose="020B0604020202020204" pitchFamily="34" charset="0"/>
                <a:sym typeface="Helvetica" charset="0"/>
              </a:rPr>
              <a:t>	</a:t>
            </a:r>
            <a:endParaRPr lang="en-US" sz="2800" dirty="0">
              <a:solidFill>
                <a:schemeClr val="bg1"/>
              </a:solidFill>
              <a:latin typeface="Arial" panose="020B0604020202020204" pitchFamily="34" charset="0"/>
              <a:cs typeface="Arial" panose="020B0604020202020204" pitchFamily="34" charset="0"/>
              <a:sym typeface="Helvetica" charset="0"/>
            </a:endParaRPr>
          </a:p>
          <a:p>
            <a:pPr algn="r">
              <a:lnSpc>
                <a:spcPct val="89000"/>
              </a:lnSpc>
              <a:tabLst>
                <a:tab pos="0" algn="l"/>
                <a:tab pos="914400" algn="l"/>
                <a:tab pos="1828800" algn="l"/>
                <a:tab pos="2743200" algn="l"/>
                <a:tab pos="3657600" algn="l"/>
                <a:tab pos="4572000" algn="l"/>
                <a:tab pos="5486400" algn="l"/>
                <a:tab pos="6400800" algn="l"/>
                <a:tab pos="7315200" algn="l"/>
                <a:tab pos="8229600" algn="l"/>
                <a:tab pos="9074150" algn="l"/>
              </a:tabLst>
              <a:defRPr/>
            </a:pPr>
            <a:r>
              <a:rPr lang="en-US" sz="2800" dirty="0">
                <a:solidFill>
                  <a:schemeClr val="bg1"/>
                </a:solidFill>
                <a:latin typeface="Arial" panose="020B0604020202020204" pitchFamily="34" charset="0"/>
                <a:cs typeface="Arial" panose="020B0604020202020204" pitchFamily="34" charset="0"/>
                <a:sym typeface="Helvetica" charset="0"/>
              </a:rPr>
              <a:t>		</a:t>
            </a:r>
            <a:endParaRPr lang="en-US"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sym typeface="Times" charset="0"/>
            </a:endParaRPr>
          </a:p>
          <a:p>
            <a:pPr algn="r">
              <a:lnSpc>
                <a:spcPct val="89000"/>
              </a:lnSpc>
              <a:tabLst>
                <a:tab pos="0" algn="l"/>
                <a:tab pos="914400" algn="l"/>
                <a:tab pos="1828800" algn="l"/>
                <a:tab pos="2743200" algn="l"/>
                <a:tab pos="3657600" algn="l"/>
                <a:tab pos="4572000" algn="l"/>
                <a:tab pos="5486400" algn="l"/>
                <a:tab pos="6400800" algn="l"/>
                <a:tab pos="7315200" algn="l"/>
                <a:tab pos="8229600" algn="l"/>
                <a:tab pos="9074150" algn="l"/>
              </a:tabLst>
              <a:defRPr/>
            </a:pPr>
            <a:r>
              <a:rPr lang="ar-JO"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sym typeface="Times" charset="0"/>
              </a:rPr>
              <a:t>خطوات المسيا، ص 215</a:t>
            </a:r>
            <a:endParaRPr lang="en-US"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sym typeface="Times"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500"/>
                                  </p:stCondLst>
                                  <p:childTnLst>
                                    <p:set>
                                      <p:cBhvr>
                                        <p:cTn id="6" dur="1" fill="hold">
                                          <p:stCondLst>
                                            <p:cond delay="0"/>
                                          </p:stCondLst>
                                        </p:cTn>
                                        <p:tgtEl>
                                          <p:spTgt spid="195586"/>
                                        </p:tgtEl>
                                        <p:attrNameLst>
                                          <p:attrName>style.visibility</p:attrName>
                                        </p:attrNameLst>
                                      </p:cBhvr>
                                      <p:to>
                                        <p:strVal val="visible"/>
                                      </p:to>
                                    </p:set>
                                    <p:animEffect transition="in" filter="wipe(up)">
                                      <p:cBhvr>
                                        <p:cTn id="7" dur="500"/>
                                        <p:tgtEl>
                                          <p:spTgt spid="1955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95587"/>
                                        </p:tgtEl>
                                        <p:attrNameLst>
                                          <p:attrName>style.visibility</p:attrName>
                                        </p:attrNameLst>
                                      </p:cBhvr>
                                      <p:to>
                                        <p:strVal val="visible"/>
                                      </p:to>
                                    </p:set>
                                    <p:animEffect transition="in" filter="wipe(up)">
                                      <p:cBhvr>
                                        <p:cTn id="12" dur="500"/>
                                        <p:tgtEl>
                                          <p:spTgt spid="1955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586" grpId="0" autoUpdateAnimBg="0"/>
      <p:bldP spid="195587"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304800" y="609600"/>
            <a:ext cx="8534400" cy="4081117"/>
          </a:xfrm>
          <a:prstGeom prst="rect">
            <a:avLst/>
          </a:prstGeom>
        </p:spPr>
        <p:txBody>
          <a:bodyPr wrap="square">
            <a:spAutoFit/>
          </a:bodyPr>
          <a:lstStyle/>
          <a:p>
            <a:pPr algn="r">
              <a:lnSpc>
                <a:spcPct val="90000"/>
              </a:lnSpc>
            </a:pPr>
            <a:r>
              <a:rPr lang="ar-JO" sz="32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rPr>
              <a:t>يردد د. ديفيد كوبر فهم د. فروشتنباوم:</a:t>
            </a:r>
          </a:p>
          <a:p>
            <a:pPr>
              <a:lnSpc>
                <a:spcPct val="90000"/>
              </a:lnSpc>
            </a:pPr>
            <a:endParaRPr lang="en-US" sz="28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endParaRPr>
          </a:p>
          <a:p>
            <a:pPr algn="r">
              <a:lnSpc>
                <a:spcPct val="90000"/>
              </a:lnSpc>
            </a:pPr>
            <a:r>
              <a:rPr lang="ar-JO" sz="2800" b="1" dirty="0">
                <a:solidFill>
                  <a:srgbClr val="FFF69B"/>
                </a:solidFill>
                <a:effectLst>
                  <a:glow rad="101600">
                    <a:schemeClr val="tx1">
                      <a:alpha val="75000"/>
                    </a:schemeClr>
                  </a:glow>
                </a:effectLst>
                <a:latin typeface="Arial" panose="020B0604020202020204" pitchFamily="34" charset="0"/>
                <a:cs typeface="Arial" panose="020B0604020202020204" pitchFamily="34" charset="0"/>
              </a:rPr>
              <a:t>بما أن يسوع جاء باسم الرب وبما أنه لن يعود حتى يقول إسرائيل: مبارك الآتي باسم الرب، فمن الواضح أن شعب إسرائيل سوف يرون ويدركون أن يسوع كان هو مسيحهم الحقيقي.</a:t>
            </a:r>
          </a:p>
          <a:p>
            <a:pPr>
              <a:lnSpc>
                <a:spcPct val="90000"/>
              </a:lnSpc>
            </a:pPr>
            <a:endParaRPr lang="en-US" sz="32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endParaRPr>
          </a:p>
          <a:p>
            <a:pPr algn="r">
              <a:lnSpc>
                <a:spcPct val="90000"/>
              </a:lnSpc>
            </a:pPr>
            <a:r>
              <a:rPr lang="ar-JO" sz="28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rPr>
              <a:t>الأعداد القليلة الأخيرة من متى 23 تعني أن الدينونة آتية في المستقبل القريب، ولكن بعد الدينونة ينتظر الخلاص والفداء الأمة اليهودية . لقد جاءت الدينونة في عام 70 م ويتحدث متى 24 عن فداء إسرائيل في المستقبل.</a:t>
            </a:r>
            <a:endParaRPr lang="en-US" sz="28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3442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96610" name="Rectangle 2"/>
          <p:cNvSpPr>
            <a:spLocks noChangeArrowheads="1"/>
          </p:cNvSpPr>
          <p:nvPr/>
        </p:nvSpPr>
        <p:spPr bwMode="auto">
          <a:xfrm>
            <a:off x="0" y="457200"/>
            <a:ext cx="9144000" cy="635000"/>
          </a:xfrm>
          <a:prstGeom prst="rect">
            <a:avLst/>
          </a:prstGeom>
          <a:noFill/>
          <a:ln>
            <a:noFill/>
          </a:ln>
          <a:effectLst>
            <a:outerShdw blurRad="63500" dist="76199"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lstStyle/>
          <a:p>
            <a:pPr marL="0" marR="0" lvl="0" indent="0" algn="ctr" defTabSz="914400" rtl="0" eaLnBrk="1" fontAlgn="base" latinLnBrk="0" hangingPunct="1">
              <a:lnSpc>
                <a:spcPct val="99000"/>
              </a:lnSpc>
              <a:spcBef>
                <a:spcPct val="0"/>
              </a:spcBef>
              <a:spcAft>
                <a:spcPct val="0"/>
              </a:spcAft>
              <a:buClrTx/>
              <a:buSzTx/>
              <a:buFontTx/>
              <a:buNone/>
              <a:tabLst>
                <a:tab pos="0" algn="l"/>
                <a:tab pos="914400" algn="l"/>
                <a:tab pos="1828800" algn="l"/>
                <a:tab pos="2743200" algn="l"/>
                <a:tab pos="3657600" algn="l"/>
                <a:tab pos="4572000" algn="l"/>
                <a:tab pos="5486400" algn="l"/>
                <a:tab pos="6400800" algn="l"/>
                <a:tab pos="7315200" algn="l"/>
                <a:tab pos="8229600" algn="l"/>
                <a:tab pos="9074150" algn="l"/>
              </a:tabLst>
              <a:defRPr/>
            </a:pPr>
            <a:r>
              <a:rPr kumimoji="0" lang="ar-JO" sz="3500" b="1" i="0" u="none" strike="noStrike" kern="1200" cap="none" spc="0" normalizeH="0" baseline="0" noProof="0" dirty="0">
                <a:ln>
                  <a:noFill/>
                </a:ln>
                <a:solidFill>
                  <a:srgbClr val="FFF69B"/>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sym typeface="Times" charset="0"/>
              </a:rPr>
              <a:t>مراجعة رسالة متى 23: 37-39</a:t>
            </a:r>
            <a:endParaRPr kumimoji="0" lang="en-US" sz="3500" b="1" i="0" u="none" strike="noStrike" kern="1200" cap="none" spc="0" normalizeH="0" baseline="0" noProof="0" dirty="0">
              <a:ln>
                <a:noFill/>
              </a:ln>
              <a:solidFill>
                <a:srgbClr val="FFF69B"/>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sym typeface="Times" charset="0"/>
            </a:endParaRPr>
          </a:p>
        </p:txBody>
      </p:sp>
      <p:sp>
        <p:nvSpPr>
          <p:cNvPr id="196611" name="Rectangle 3"/>
          <p:cNvSpPr>
            <a:spLocks noChangeArrowheads="1"/>
          </p:cNvSpPr>
          <p:nvPr/>
        </p:nvSpPr>
        <p:spPr bwMode="auto">
          <a:xfrm>
            <a:off x="152400" y="1676400"/>
            <a:ext cx="8572500" cy="660400"/>
          </a:xfrm>
          <a:prstGeom prst="rect">
            <a:avLst/>
          </a:prstGeom>
          <a:noFill/>
          <a:ln>
            <a:noFill/>
          </a:ln>
          <a:effectLst>
            <a:outerShdw blurRad="63500" dist="76199"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lstStyle/>
          <a:p>
            <a:pPr marL="0" marR="0" lvl="0" indent="0" algn="r" defTabSz="914400" rtl="0" eaLnBrk="1" fontAlgn="base" latinLnBrk="0" hangingPunct="1">
              <a:lnSpc>
                <a:spcPct val="90000"/>
              </a:lnSpc>
              <a:spcBef>
                <a:spcPct val="0"/>
              </a:spcBef>
              <a:spcAft>
                <a:spcPct val="0"/>
              </a:spcAft>
              <a:buClrTx/>
              <a:buSzTx/>
              <a:buFontTx/>
              <a:buNone/>
              <a:tabLst>
                <a:tab pos="0" algn="l"/>
                <a:tab pos="914400" algn="l"/>
                <a:tab pos="1828800" algn="l"/>
                <a:tab pos="2743200" algn="l"/>
                <a:tab pos="3657600" algn="l"/>
                <a:tab pos="4572000" algn="l"/>
                <a:tab pos="5486400" algn="l"/>
                <a:tab pos="6400800" algn="l"/>
                <a:tab pos="7315200" algn="l"/>
                <a:tab pos="8229600" algn="l"/>
                <a:tab pos="9074150" algn="l"/>
              </a:tabLst>
              <a:defRPr/>
            </a:pPr>
            <a:r>
              <a:rPr kumimoji="0" lang="ar-JO" sz="34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sym typeface="Times" charset="0"/>
              </a:rPr>
              <a:t>1. بدأت رسالة المسيح من خلال تقديم عرضه </a:t>
            </a:r>
            <a:r>
              <a:rPr kumimoji="0" lang="ar-JO" sz="3400" b="1" i="0" u="none" strike="noStrike" kern="1200" cap="none" spc="0" normalizeH="0" baseline="0" noProof="0" dirty="0">
                <a:ln>
                  <a:noFill/>
                </a:ln>
                <a:solidFill>
                  <a:srgbClr val="FFF69B"/>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sym typeface="Times" charset="0"/>
              </a:rPr>
              <a:t>(ع 37)</a:t>
            </a:r>
            <a:r>
              <a:rPr kumimoji="0" lang="en-US" sz="3400" b="0" i="0" u="none" strike="noStrike" kern="1200" cap="none" spc="0" normalizeH="0" baseline="0" noProof="0" dirty="0">
                <a:ln>
                  <a:noFill/>
                </a:ln>
                <a:solidFill>
                  <a:srgbClr val="FFF69B"/>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sym typeface="Palatino" charset="0"/>
              </a:rPr>
              <a:t> </a:t>
            </a:r>
          </a:p>
        </p:txBody>
      </p:sp>
      <p:sp>
        <p:nvSpPr>
          <p:cNvPr id="196612" name="Rectangle 4"/>
          <p:cNvSpPr>
            <a:spLocks noChangeArrowheads="1"/>
          </p:cNvSpPr>
          <p:nvPr/>
        </p:nvSpPr>
        <p:spPr bwMode="auto">
          <a:xfrm>
            <a:off x="152400" y="2438400"/>
            <a:ext cx="8572500" cy="698500"/>
          </a:xfrm>
          <a:prstGeom prst="rect">
            <a:avLst/>
          </a:prstGeom>
          <a:noFill/>
          <a:ln>
            <a:noFill/>
          </a:ln>
          <a:effectLst>
            <a:outerShdw blurRad="63500" dist="76199"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lstStyle/>
          <a:p>
            <a:pPr marL="0" marR="0" lvl="0" indent="0" algn="r" defTabSz="914400" rtl="0" eaLnBrk="1" fontAlgn="base" latinLnBrk="0" hangingPunct="1">
              <a:lnSpc>
                <a:spcPct val="90000"/>
              </a:lnSpc>
              <a:spcBef>
                <a:spcPct val="0"/>
              </a:spcBef>
              <a:spcAft>
                <a:spcPct val="0"/>
              </a:spcAft>
              <a:buClrTx/>
              <a:buSzTx/>
              <a:buFontTx/>
              <a:buNone/>
              <a:tabLst>
                <a:tab pos="0" algn="l"/>
                <a:tab pos="914400" algn="l"/>
                <a:tab pos="1828800" algn="l"/>
                <a:tab pos="2743200" algn="l"/>
                <a:tab pos="3657600" algn="l"/>
                <a:tab pos="4572000" algn="l"/>
                <a:tab pos="5486400" algn="l"/>
                <a:tab pos="6400800" algn="l"/>
                <a:tab pos="7315200" algn="l"/>
                <a:tab pos="8229600" algn="l"/>
                <a:tab pos="9074150" algn="l"/>
              </a:tabLst>
              <a:defRPr/>
            </a:pPr>
            <a:r>
              <a:rPr kumimoji="0" lang="ar-JO" sz="35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sym typeface="Times" charset="0"/>
              </a:rPr>
              <a:t>2. تبع ذلك رفض إسرائيل </a:t>
            </a:r>
            <a:r>
              <a:rPr kumimoji="0" lang="ar-JO" sz="3500" b="1" i="0" u="none" strike="noStrike" kern="1200" cap="none" spc="0" normalizeH="0" baseline="0" noProof="0" dirty="0">
                <a:ln>
                  <a:noFill/>
                </a:ln>
                <a:solidFill>
                  <a:srgbClr val="FFF69B"/>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sym typeface="Times" charset="0"/>
              </a:rPr>
              <a:t>(ع 37)</a:t>
            </a:r>
            <a:r>
              <a:rPr kumimoji="0" lang="en-US" sz="3500" b="0" i="0" u="none" strike="noStrike" kern="1200" cap="none" spc="0" normalizeH="0" baseline="0" noProof="0" dirty="0">
                <a:ln>
                  <a:noFill/>
                </a:ln>
                <a:solidFill>
                  <a:srgbClr val="FFF69B"/>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sym typeface="Palatino" charset="0"/>
              </a:rPr>
              <a:t> </a:t>
            </a:r>
          </a:p>
        </p:txBody>
      </p:sp>
      <p:sp>
        <p:nvSpPr>
          <p:cNvPr id="196613" name="Rectangle 5"/>
          <p:cNvSpPr>
            <a:spLocks noChangeArrowheads="1"/>
          </p:cNvSpPr>
          <p:nvPr/>
        </p:nvSpPr>
        <p:spPr bwMode="auto">
          <a:xfrm>
            <a:off x="152400" y="3200400"/>
            <a:ext cx="8572500" cy="698500"/>
          </a:xfrm>
          <a:prstGeom prst="rect">
            <a:avLst/>
          </a:prstGeom>
          <a:noFill/>
          <a:ln>
            <a:noFill/>
          </a:ln>
          <a:effectLst>
            <a:outerShdw blurRad="63500" dist="76199"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lstStyle/>
          <a:p>
            <a:pPr marL="0" marR="0" lvl="0" indent="0" algn="r" defTabSz="914400" rtl="0" eaLnBrk="1" fontAlgn="base" latinLnBrk="0" hangingPunct="1">
              <a:lnSpc>
                <a:spcPct val="90000"/>
              </a:lnSpc>
              <a:spcBef>
                <a:spcPct val="0"/>
              </a:spcBef>
              <a:spcAft>
                <a:spcPct val="0"/>
              </a:spcAft>
              <a:buClrTx/>
              <a:buSzTx/>
              <a:buFontTx/>
              <a:buNone/>
              <a:tabLst>
                <a:tab pos="0" algn="l"/>
                <a:tab pos="914400" algn="l"/>
                <a:tab pos="1828800" algn="l"/>
                <a:tab pos="2743200" algn="l"/>
                <a:tab pos="3657600" algn="l"/>
                <a:tab pos="4572000" algn="l"/>
                <a:tab pos="5486400" algn="l"/>
                <a:tab pos="6400800" algn="l"/>
                <a:tab pos="7315200" algn="l"/>
                <a:tab pos="8229600" algn="l"/>
                <a:tab pos="9074150" algn="l"/>
              </a:tabLst>
              <a:defRPr/>
            </a:pPr>
            <a:r>
              <a:rPr kumimoji="0" lang="ar-JO" sz="35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sym typeface="Times" charset="0"/>
              </a:rPr>
              <a:t>3. الذي أتى بالدينونة (70 م) </a:t>
            </a:r>
            <a:r>
              <a:rPr kumimoji="0" lang="ar-JO" sz="3500" b="1" i="0" u="none" strike="noStrike" kern="1200" cap="none" spc="0" normalizeH="0" baseline="0" noProof="0" dirty="0">
                <a:ln>
                  <a:noFill/>
                </a:ln>
                <a:solidFill>
                  <a:srgbClr val="FFF69B"/>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sym typeface="Times" charset="0"/>
              </a:rPr>
              <a:t>(ع 38)</a:t>
            </a:r>
            <a:r>
              <a:rPr kumimoji="0" lang="en-US" sz="3500" b="0" i="0" u="none" strike="noStrike" kern="1200" cap="none" spc="0" normalizeH="0" baseline="0" noProof="0" dirty="0">
                <a:ln>
                  <a:noFill/>
                </a:ln>
                <a:solidFill>
                  <a:srgbClr val="FFF69B"/>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sym typeface="Palatino" charset="0"/>
              </a:rPr>
              <a:t> </a:t>
            </a:r>
          </a:p>
        </p:txBody>
      </p:sp>
      <p:sp>
        <p:nvSpPr>
          <p:cNvPr id="196614" name="Rectangle 6"/>
          <p:cNvSpPr>
            <a:spLocks noChangeArrowheads="1"/>
          </p:cNvSpPr>
          <p:nvPr/>
        </p:nvSpPr>
        <p:spPr bwMode="auto">
          <a:xfrm>
            <a:off x="152400" y="3962400"/>
            <a:ext cx="8572500" cy="635000"/>
          </a:xfrm>
          <a:prstGeom prst="rect">
            <a:avLst/>
          </a:prstGeom>
          <a:noFill/>
          <a:ln>
            <a:noFill/>
          </a:ln>
          <a:effectLst>
            <a:outerShdw blurRad="63500" dist="76199"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lstStyle/>
          <a:p>
            <a:pPr marL="0" marR="0" lvl="0" indent="0" algn="r" defTabSz="914400" rtl="0" eaLnBrk="1" fontAlgn="base" latinLnBrk="0" hangingPunct="1">
              <a:lnSpc>
                <a:spcPct val="99000"/>
              </a:lnSpc>
              <a:spcBef>
                <a:spcPct val="0"/>
              </a:spcBef>
              <a:spcAft>
                <a:spcPct val="0"/>
              </a:spcAft>
              <a:buClrTx/>
              <a:buSzTx/>
              <a:buFontTx/>
              <a:buNone/>
              <a:tabLst>
                <a:tab pos="0" algn="l"/>
                <a:tab pos="914400" algn="l"/>
                <a:tab pos="1828800" algn="l"/>
                <a:tab pos="2743200" algn="l"/>
                <a:tab pos="3657600" algn="l"/>
                <a:tab pos="4572000" algn="l"/>
                <a:tab pos="5486400" algn="l"/>
                <a:tab pos="6400800" algn="l"/>
                <a:tab pos="7315200" algn="l"/>
                <a:tab pos="8229600" algn="l"/>
                <a:tab pos="9074150" algn="l"/>
              </a:tabLst>
              <a:defRPr/>
            </a:pPr>
            <a:r>
              <a:rPr kumimoji="0" lang="ar-JO" sz="35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sym typeface="Times" charset="0"/>
              </a:rPr>
              <a:t>4. تكلم يسوع عن انطلاقه </a:t>
            </a:r>
            <a:r>
              <a:rPr kumimoji="0" lang="ar-JO" sz="3500" b="1" i="0" u="none" strike="noStrike" kern="1200" cap="none" spc="0" normalizeH="0" baseline="0" noProof="0" dirty="0">
                <a:ln>
                  <a:noFill/>
                </a:ln>
                <a:solidFill>
                  <a:srgbClr val="FFF69B"/>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sym typeface="Times" charset="0"/>
              </a:rPr>
              <a:t>(ع 39)</a:t>
            </a:r>
            <a:endParaRPr kumimoji="0" lang="en-US" sz="3500" b="1" i="0" u="none" strike="noStrike" kern="1200" cap="none" spc="0" normalizeH="0" baseline="0" noProof="0" dirty="0">
              <a:ln>
                <a:noFill/>
              </a:ln>
              <a:solidFill>
                <a:srgbClr val="FFF69B"/>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sym typeface="Times" charset="0"/>
            </a:endParaRPr>
          </a:p>
        </p:txBody>
      </p:sp>
      <p:sp>
        <p:nvSpPr>
          <p:cNvPr id="196615" name="Rectangle 7"/>
          <p:cNvSpPr>
            <a:spLocks noChangeArrowheads="1"/>
          </p:cNvSpPr>
          <p:nvPr/>
        </p:nvSpPr>
        <p:spPr bwMode="auto">
          <a:xfrm>
            <a:off x="152400" y="4724400"/>
            <a:ext cx="8572500" cy="635000"/>
          </a:xfrm>
          <a:prstGeom prst="rect">
            <a:avLst/>
          </a:prstGeom>
          <a:noFill/>
          <a:ln>
            <a:noFill/>
          </a:ln>
          <a:effectLst>
            <a:outerShdw blurRad="63500" dist="76199"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lstStyle/>
          <a:p>
            <a:pPr marL="0" marR="0" lvl="0" indent="0" algn="r" defTabSz="914400" rtl="0" eaLnBrk="1" fontAlgn="base" latinLnBrk="0" hangingPunct="1">
              <a:lnSpc>
                <a:spcPct val="99000"/>
              </a:lnSpc>
              <a:spcBef>
                <a:spcPct val="0"/>
              </a:spcBef>
              <a:spcAft>
                <a:spcPct val="0"/>
              </a:spcAft>
              <a:buClrTx/>
              <a:buSzTx/>
              <a:buFontTx/>
              <a:buNone/>
              <a:tabLst>
                <a:tab pos="0" algn="l"/>
                <a:tab pos="914400" algn="l"/>
                <a:tab pos="1828800" algn="l"/>
                <a:tab pos="2743200" algn="l"/>
                <a:tab pos="3657600" algn="l"/>
                <a:tab pos="4572000" algn="l"/>
                <a:tab pos="5486400" algn="l"/>
                <a:tab pos="6400800" algn="l"/>
                <a:tab pos="7315200" algn="l"/>
                <a:tab pos="8229600" algn="l"/>
                <a:tab pos="9074150" algn="l"/>
              </a:tabLst>
              <a:defRPr/>
            </a:pPr>
            <a:r>
              <a:rPr kumimoji="0" lang="ar-JO" sz="35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sym typeface="Times" charset="0"/>
              </a:rPr>
              <a:t>5. متبوعاً بالتأجيل </a:t>
            </a:r>
            <a:r>
              <a:rPr kumimoji="0" lang="ar-JO" sz="3500" b="1" i="0" u="none" strike="noStrike" kern="1200" cap="none" spc="0" normalizeH="0" baseline="0" noProof="0" dirty="0">
                <a:ln>
                  <a:noFill/>
                </a:ln>
                <a:solidFill>
                  <a:srgbClr val="FFF69B"/>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sym typeface="Times" charset="0"/>
              </a:rPr>
              <a:t>(ع 39)</a:t>
            </a:r>
            <a:endParaRPr kumimoji="0" lang="en-US" sz="3500" b="1" i="0" u="none" strike="noStrike" kern="1200" cap="none" spc="0" normalizeH="0" baseline="0" noProof="0" dirty="0">
              <a:ln>
                <a:noFill/>
              </a:ln>
              <a:solidFill>
                <a:srgbClr val="FFF69B"/>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sym typeface="Times" charset="0"/>
            </a:endParaRPr>
          </a:p>
        </p:txBody>
      </p:sp>
      <p:sp>
        <p:nvSpPr>
          <p:cNvPr id="196616" name="Rectangle 8"/>
          <p:cNvSpPr>
            <a:spLocks noChangeArrowheads="1"/>
          </p:cNvSpPr>
          <p:nvPr/>
        </p:nvSpPr>
        <p:spPr bwMode="auto">
          <a:xfrm>
            <a:off x="152400" y="5486400"/>
            <a:ext cx="8572500" cy="635000"/>
          </a:xfrm>
          <a:prstGeom prst="rect">
            <a:avLst/>
          </a:prstGeom>
          <a:noFill/>
          <a:ln>
            <a:noFill/>
          </a:ln>
          <a:effectLst>
            <a:outerShdw blurRad="63500" dist="76199"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lstStyle/>
          <a:p>
            <a:pPr marL="0" marR="0" lvl="0" indent="0" algn="r" defTabSz="914400" rtl="0" eaLnBrk="1" fontAlgn="base" latinLnBrk="0" hangingPunct="1">
              <a:lnSpc>
                <a:spcPct val="99000"/>
              </a:lnSpc>
              <a:spcBef>
                <a:spcPct val="0"/>
              </a:spcBef>
              <a:spcAft>
                <a:spcPct val="0"/>
              </a:spcAft>
              <a:buClrTx/>
              <a:buSzTx/>
              <a:buFontTx/>
              <a:buNone/>
              <a:tabLst>
                <a:tab pos="0" algn="l"/>
                <a:tab pos="914400" algn="l"/>
                <a:tab pos="1828800" algn="l"/>
                <a:tab pos="2743200" algn="l"/>
                <a:tab pos="3657600" algn="l"/>
                <a:tab pos="4572000" algn="l"/>
                <a:tab pos="5486400" algn="l"/>
                <a:tab pos="6400800" algn="l"/>
                <a:tab pos="7315200" algn="l"/>
                <a:tab pos="8229600" algn="l"/>
                <a:tab pos="9074150" algn="l"/>
              </a:tabLst>
              <a:defRPr/>
            </a:pPr>
            <a:r>
              <a:rPr kumimoji="0" lang="ar-JO" sz="35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sym typeface="Times" charset="0"/>
              </a:rPr>
              <a:t>6. لكن إسرائيل ستتوب في النهاية </a:t>
            </a:r>
            <a:r>
              <a:rPr kumimoji="0" lang="ar-JO" sz="3500" b="1" i="0" u="none" strike="noStrike" kern="1200" cap="none" spc="0" normalizeH="0" baseline="0" noProof="0" dirty="0">
                <a:ln>
                  <a:noFill/>
                </a:ln>
                <a:solidFill>
                  <a:srgbClr val="FFF69B"/>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sym typeface="Times" charset="0"/>
              </a:rPr>
              <a:t>(ع 39)</a:t>
            </a:r>
            <a:endParaRPr kumimoji="0" lang="en-US" sz="3500" b="1" i="0" u="none" strike="noStrike" kern="1200" cap="none" spc="0" normalizeH="0" baseline="0" noProof="0" dirty="0">
              <a:ln>
                <a:noFill/>
              </a:ln>
              <a:solidFill>
                <a:srgbClr val="FFF69B"/>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sym typeface="Times"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500"/>
                                  </p:stCondLst>
                                  <p:childTnLst>
                                    <p:set>
                                      <p:cBhvr>
                                        <p:cTn id="6" dur="1" fill="hold">
                                          <p:stCondLst>
                                            <p:cond delay="0"/>
                                          </p:stCondLst>
                                        </p:cTn>
                                        <p:tgtEl>
                                          <p:spTgt spid="196610"/>
                                        </p:tgtEl>
                                        <p:attrNameLst>
                                          <p:attrName>style.visibility</p:attrName>
                                        </p:attrNameLst>
                                      </p:cBhvr>
                                      <p:to>
                                        <p:strVal val="visible"/>
                                      </p:to>
                                    </p:set>
                                    <p:animEffect transition="in" filter="wipe(up)">
                                      <p:cBhvr>
                                        <p:cTn id="7" dur="500"/>
                                        <p:tgtEl>
                                          <p:spTgt spid="1966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96611"/>
                                        </p:tgtEl>
                                        <p:attrNameLst>
                                          <p:attrName>style.visibility</p:attrName>
                                        </p:attrNameLst>
                                      </p:cBhvr>
                                      <p:to>
                                        <p:strVal val="visible"/>
                                      </p:to>
                                    </p:set>
                                    <p:animEffect transition="in" filter="wipe(up)">
                                      <p:cBhvr>
                                        <p:cTn id="12" dur="500"/>
                                        <p:tgtEl>
                                          <p:spTgt spid="1966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96612"/>
                                        </p:tgtEl>
                                        <p:attrNameLst>
                                          <p:attrName>style.visibility</p:attrName>
                                        </p:attrNameLst>
                                      </p:cBhvr>
                                      <p:to>
                                        <p:strVal val="visible"/>
                                      </p:to>
                                    </p:set>
                                    <p:animEffect transition="in" filter="wipe(up)">
                                      <p:cBhvr>
                                        <p:cTn id="17" dur="500"/>
                                        <p:tgtEl>
                                          <p:spTgt spid="19661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96613"/>
                                        </p:tgtEl>
                                        <p:attrNameLst>
                                          <p:attrName>style.visibility</p:attrName>
                                        </p:attrNameLst>
                                      </p:cBhvr>
                                      <p:to>
                                        <p:strVal val="visible"/>
                                      </p:to>
                                    </p:set>
                                    <p:animEffect transition="in" filter="wipe(up)">
                                      <p:cBhvr>
                                        <p:cTn id="22" dur="500"/>
                                        <p:tgtEl>
                                          <p:spTgt spid="19661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96614"/>
                                        </p:tgtEl>
                                        <p:attrNameLst>
                                          <p:attrName>style.visibility</p:attrName>
                                        </p:attrNameLst>
                                      </p:cBhvr>
                                      <p:to>
                                        <p:strVal val="visible"/>
                                      </p:to>
                                    </p:set>
                                    <p:animEffect transition="in" filter="wipe(up)">
                                      <p:cBhvr>
                                        <p:cTn id="27" dur="500"/>
                                        <p:tgtEl>
                                          <p:spTgt spid="19661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96615"/>
                                        </p:tgtEl>
                                        <p:attrNameLst>
                                          <p:attrName>style.visibility</p:attrName>
                                        </p:attrNameLst>
                                      </p:cBhvr>
                                      <p:to>
                                        <p:strVal val="visible"/>
                                      </p:to>
                                    </p:set>
                                    <p:animEffect transition="in" filter="wipe(up)">
                                      <p:cBhvr>
                                        <p:cTn id="32" dur="500"/>
                                        <p:tgtEl>
                                          <p:spTgt spid="19661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196616"/>
                                        </p:tgtEl>
                                        <p:attrNameLst>
                                          <p:attrName>style.visibility</p:attrName>
                                        </p:attrNameLst>
                                      </p:cBhvr>
                                      <p:to>
                                        <p:strVal val="visible"/>
                                      </p:to>
                                    </p:set>
                                    <p:animEffect transition="in" filter="wipe(up)">
                                      <p:cBhvr>
                                        <p:cTn id="37" dur="500"/>
                                        <p:tgtEl>
                                          <p:spTgt spid="1966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610" grpId="0" autoUpdateAnimBg="0"/>
      <p:bldP spid="196611" grpId="0" autoUpdateAnimBg="0"/>
      <p:bldP spid="196612" grpId="0" autoUpdateAnimBg="0"/>
      <p:bldP spid="196613" grpId="0" autoUpdateAnimBg="0"/>
      <p:bldP spid="196614" grpId="0" autoUpdateAnimBg="0"/>
      <p:bldP spid="196615" grpId="0" autoUpdateAnimBg="0"/>
      <p:bldP spid="196616"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Screen Shot.png"/>
          <p:cNvPicPr>
            <a:picLocks noChangeAspect="1"/>
          </p:cNvPicPr>
          <p:nvPr/>
        </p:nvPicPr>
        <p:blipFill>
          <a:blip r:embed="rId2" cstate="screen">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tretch>
            <a:fillRect/>
          </a:stretch>
        </p:blipFill>
        <p:spPr>
          <a:xfrm>
            <a:off x="0" y="1447800"/>
            <a:ext cx="9144000" cy="4114800"/>
          </a:xfrm>
          <a:prstGeom prst="rect">
            <a:avLst/>
          </a:prstGeom>
        </p:spPr>
      </p:pic>
    </p:spTree>
    <p:extLst>
      <p:ext uri="{BB962C8B-B14F-4D97-AF65-F5344CB8AC3E}">
        <p14:creationId xmlns:p14="http://schemas.microsoft.com/office/powerpoint/2010/main" val="15957748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97634" name="Text Box 2"/>
          <p:cNvSpPr txBox="1">
            <a:spLocks noChangeArrowheads="1"/>
          </p:cNvSpPr>
          <p:nvPr/>
        </p:nvSpPr>
        <p:spPr bwMode="auto">
          <a:xfrm>
            <a:off x="0" y="228600"/>
            <a:ext cx="4343400" cy="590931"/>
          </a:xfrm>
          <a:prstGeom prst="rect">
            <a:avLst/>
          </a:prstGeom>
          <a:noFill/>
          <a:ln>
            <a:noFill/>
          </a:ln>
          <a:effectLst>
            <a:outerShdw blurRad="63500" dist="76199" dir="2700000" algn="ctr" rotWithShape="0">
              <a:schemeClr val="tx1"/>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algn="ctr">
              <a:lnSpc>
                <a:spcPct val="90000"/>
              </a:lnSpc>
              <a:spcBef>
                <a:spcPct val="50000"/>
              </a:spcBef>
              <a:defRPr/>
            </a:pPr>
            <a:r>
              <a:rPr lang="ar-JO" sz="3600" b="1" dirty="0">
                <a:solidFill>
                  <a:srgbClr val="FFD916"/>
                </a:solidFill>
                <a:effectLst>
                  <a:glow rad="101600">
                    <a:schemeClr val="tx1">
                      <a:alpha val="75000"/>
                    </a:schemeClr>
                  </a:glow>
                </a:effectLst>
                <a:latin typeface="Arial" panose="020B0604020202020204" pitchFamily="34" charset="0"/>
                <a:cs typeface="Arial" panose="020B0604020202020204" pitchFamily="34" charset="0"/>
              </a:rPr>
              <a:t>متى 23: 37-39</a:t>
            </a:r>
            <a:endParaRPr lang="en-US" sz="3600" b="1" dirty="0">
              <a:solidFill>
                <a:srgbClr val="FFD916"/>
              </a:solidFill>
              <a:effectLst>
                <a:glow rad="101600">
                  <a:schemeClr val="tx1">
                    <a:alpha val="75000"/>
                  </a:schemeClr>
                </a:glow>
              </a:effectLst>
              <a:latin typeface="Arial" panose="020B0604020202020204" pitchFamily="34" charset="0"/>
              <a:cs typeface="Arial" panose="020B0604020202020204" pitchFamily="34" charset="0"/>
            </a:endParaRPr>
          </a:p>
        </p:txBody>
      </p:sp>
      <p:sp>
        <p:nvSpPr>
          <p:cNvPr id="197635" name="Text Box 3"/>
          <p:cNvSpPr txBox="1">
            <a:spLocks noChangeArrowheads="1"/>
          </p:cNvSpPr>
          <p:nvPr/>
        </p:nvSpPr>
        <p:spPr bwMode="auto">
          <a:xfrm>
            <a:off x="4572000" y="228600"/>
            <a:ext cx="4343400" cy="600164"/>
          </a:xfrm>
          <a:prstGeom prst="rect">
            <a:avLst/>
          </a:prstGeom>
          <a:noFill/>
          <a:ln>
            <a:noFill/>
          </a:ln>
          <a:effectLst>
            <a:outerShdw blurRad="63500" dist="76199" dir="2700000" algn="ctr" rotWithShape="0">
              <a:schemeClr val="tx1"/>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algn="ctr">
              <a:lnSpc>
                <a:spcPct val="90000"/>
              </a:lnSpc>
              <a:spcBef>
                <a:spcPct val="50000"/>
              </a:spcBef>
              <a:defRPr/>
            </a:pPr>
            <a:r>
              <a:rPr lang="ar-JO" sz="3600" b="1" dirty="0">
                <a:solidFill>
                  <a:srgbClr val="FFD916"/>
                </a:solidFill>
                <a:effectLst>
                  <a:glow rad="101600">
                    <a:schemeClr val="tx1">
                      <a:alpha val="75000"/>
                    </a:schemeClr>
                  </a:glow>
                </a:effectLst>
                <a:latin typeface="Arial" panose="020B0604020202020204" pitchFamily="34" charset="0"/>
                <a:cs typeface="Arial" panose="020B0604020202020204" pitchFamily="34" charset="0"/>
              </a:rPr>
              <a:t>متى 24: 30-31</a:t>
            </a:r>
            <a:endParaRPr lang="en-US" sz="3600" b="1" dirty="0">
              <a:solidFill>
                <a:srgbClr val="FFD916"/>
              </a:solidFill>
              <a:effectLst>
                <a:glow rad="101600">
                  <a:schemeClr val="tx1">
                    <a:alpha val="75000"/>
                  </a:schemeClr>
                </a:glow>
              </a:effectLst>
              <a:latin typeface="Arial" panose="020B0604020202020204" pitchFamily="34" charset="0"/>
              <a:cs typeface="Arial" panose="020B0604020202020204" pitchFamily="34" charset="0"/>
            </a:endParaRPr>
          </a:p>
        </p:txBody>
      </p:sp>
      <p:sp>
        <p:nvSpPr>
          <p:cNvPr id="197636" name="Line 4"/>
          <p:cNvSpPr>
            <a:spLocks noChangeShapeType="1"/>
          </p:cNvSpPr>
          <p:nvPr/>
        </p:nvSpPr>
        <p:spPr bwMode="auto">
          <a:xfrm>
            <a:off x="4419600" y="533400"/>
            <a:ext cx="0" cy="6096000"/>
          </a:xfrm>
          <a:prstGeom prst="line">
            <a:avLst/>
          </a:prstGeom>
          <a:noFill/>
          <a:ln w="38100">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Arial" panose="020B0604020202020204" pitchFamily="34" charset="0"/>
              <a:cs typeface="Arial" panose="020B0604020202020204" pitchFamily="34" charset="0"/>
            </a:endParaRPr>
          </a:p>
        </p:txBody>
      </p:sp>
      <p:sp>
        <p:nvSpPr>
          <p:cNvPr id="197637" name="Text Box 5"/>
          <p:cNvSpPr txBox="1">
            <a:spLocks noChangeArrowheads="1"/>
          </p:cNvSpPr>
          <p:nvPr/>
        </p:nvSpPr>
        <p:spPr bwMode="auto">
          <a:xfrm>
            <a:off x="228600" y="1143000"/>
            <a:ext cx="4038600" cy="1255728"/>
          </a:xfrm>
          <a:prstGeom prst="rect">
            <a:avLst/>
          </a:prstGeom>
          <a:noFill/>
          <a:ln>
            <a:noFill/>
          </a:ln>
          <a:effectLst>
            <a:outerShdw blurRad="63500" dist="76199" dir="2700000" algn="ctr" rotWithShape="0">
              <a:schemeClr val="tx1"/>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lnSpc>
                <a:spcPct val="90000"/>
              </a:lnSpc>
              <a:spcBef>
                <a:spcPct val="50000"/>
              </a:spcBef>
              <a:defRPr/>
            </a:pPr>
            <a:r>
              <a:rPr lang="ar-JO" sz="28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rPr>
              <a:t>كم مرة أردت أن </a:t>
            </a:r>
            <a:r>
              <a:rPr lang="ar-JO" sz="2800" b="1" dirty="0">
                <a:solidFill>
                  <a:srgbClr val="FFF69B"/>
                </a:solidFill>
                <a:effectLst>
                  <a:glow rad="101600">
                    <a:schemeClr val="tx1">
                      <a:alpha val="75000"/>
                    </a:schemeClr>
                  </a:glow>
                </a:effectLst>
                <a:latin typeface="Arial" panose="020B0604020202020204" pitchFamily="34" charset="0"/>
                <a:cs typeface="Arial" panose="020B0604020202020204" pitchFamily="34" charset="0"/>
              </a:rPr>
              <a:t>أجمع</a:t>
            </a:r>
            <a:r>
              <a:rPr lang="ar-JO" sz="28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rPr>
              <a:t> أولادك  كما تجمع الدجاجة فراخها     تحت جناحيها</a:t>
            </a:r>
            <a:endParaRPr lang="en-US" sz="28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endParaRPr>
          </a:p>
        </p:txBody>
      </p:sp>
      <p:sp>
        <p:nvSpPr>
          <p:cNvPr id="197638" name="Text Box 6"/>
          <p:cNvSpPr txBox="1">
            <a:spLocks noChangeArrowheads="1"/>
          </p:cNvSpPr>
          <p:nvPr/>
        </p:nvSpPr>
        <p:spPr bwMode="auto">
          <a:xfrm>
            <a:off x="4724400" y="1219200"/>
            <a:ext cx="4267200" cy="1643527"/>
          </a:xfrm>
          <a:prstGeom prst="rect">
            <a:avLst/>
          </a:prstGeom>
          <a:noFill/>
          <a:ln>
            <a:noFill/>
          </a:ln>
          <a:effectLst>
            <a:outerShdw blurRad="63500" dist="76199" dir="2700000" algn="ctr" rotWithShape="0">
              <a:schemeClr val="tx1"/>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lnSpc>
                <a:spcPct val="90000"/>
              </a:lnSpc>
              <a:spcBef>
                <a:spcPct val="50000"/>
              </a:spcBef>
              <a:defRPr/>
            </a:pPr>
            <a:r>
              <a:rPr lang="ar-JO" sz="28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rPr>
              <a:t>فيرسل ملائكته                   ببوق عظيم الصوت         ف</a:t>
            </a:r>
            <a:r>
              <a:rPr lang="ar-JO" sz="2800" b="1" dirty="0">
                <a:solidFill>
                  <a:srgbClr val="FFF69B"/>
                </a:solidFill>
                <a:effectLst>
                  <a:glow rad="101600">
                    <a:schemeClr val="tx1">
                      <a:alpha val="75000"/>
                    </a:schemeClr>
                  </a:glow>
                </a:effectLst>
                <a:latin typeface="Arial" panose="020B0604020202020204" pitchFamily="34" charset="0"/>
                <a:cs typeface="Arial" panose="020B0604020202020204" pitchFamily="34" charset="0"/>
              </a:rPr>
              <a:t>يجمعون</a:t>
            </a:r>
            <a:r>
              <a:rPr lang="ar-JO" sz="28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rPr>
              <a:t> مختاريه                  من الأربع الرياح</a:t>
            </a:r>
            <a:endParaRPr lang="en-US" sz="2800" b="1" dirty="0">
              <a:solidFill>
                <a:srgbClr val="FFFF00"/>
              </a:solidFill>
              <a:effectLst>
                <a:glow rad="101600">
                  <a:schemeClr val="tx1">
                    <a:alpha val="75000"/>
                  </a:schemeClr>
                </a:glow>
              </a:effectLst>
              <a:latin typeface="Arial" panose="020B0604020202020204" pitchFamily="34" charset="0"/>
              <a:cs typeface="Arial" panose="020B0604020202020204" pitchFamily="34" charset="0"/>
            </a:endParaRPr>
          </a:p>
        </p:txBody>
      </p:sp>
      <p:sp>
        <p:nvSpPr>
          <p:cNvPr id="197639" name="Text Box 7"/>
          <p:cNvSpPr txBox="1">
            <a:spLocks noChangeArrowheads="1"/>
          </p:cNvSpPr>
          <p:nvPr/>
        </p:nvSpPr>
        <p:spPr bwMode="auto">
          <a:xfrm>
            <a:off x="228600" y="3886200"/>
            <a:ext cx="3733800" cy="487313"/>
          </a:xfrm>
          <a:prstGeom prst="rect">
            <a:avLst/>
          </a:prstGeom>
          <a:noFill/>
          <a:ln>
            <a:noFill/>
          </a:ln>
          <a:effectLst>
            <a:outerShdw blurRad="63500" dist="76199" dir="2700000" algn="ctr" rotWithShape="0">
              <a:schemeClr val="tx1"/>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lnSpc>
                <a:spcPct val="90000"/>
              </a:lnSpc>
              <a:spcBef>
                <a:spcPct val="50000"/>
              </a:spcBef>
              <a:defRPr/>
            </a:pPr>
            <a:r>
              <a:rPr lang="ar-JO" altLang="ja-JP" sz="2800" b="1" dirty="0">
                <a:solidFill>
                  <a:srgbClr val="FFF69B"/>
                </a:solidFill>
                <a:effectLst>
                  <a:glow rad="101600">
                    <a:schemeClr val="tx1">
                      <a:alpha val="75000"/>
                    </a:schemeClr>
                  </a:glow>
                </a:effectLst>
                <a:latin typeface="Arial" panose="020B0604020202020204" pitchFamily="34" charset="0"/>
                <a:cs typeface="Arial" panose="020B0604020202020204" pitchFamily="34" charset="0"/>
              </a:rPr>
              <a:t>ولم تريدوا</a:t>
            </a:r>
            <a:endParaRPr lang="en-US" sz="2800" b="1" dirty="0">
              <a:solidFill>
                <a:srgbClr val="FFF69B"/>
              </a:solidFill>
              <a:effectLst>
                <a:glow rad="101600">
                  <a:schemeClr val="tx1">
                    <a:alpha val="75000"/>
                  </a:schemeClr>
                </a:glow>
              </a:effectLst>
              <a:latin typeface="Arial" panose="020B0604020202020204" pitchFamily="34" charset="0"/>
              <a:cs typeface="Arial" panose="020B0604020202020204" pitchFamily="34" charset="0"/>
            </a:endParaRPr>
          </a:p>
        </p:txBody>
      </p:sp>
      <p:sp>
        <p:nvSpPr>
          <p:cNvPr id="197640" name="Text Box 8"/>
          <p:cNvSpPr txBox="1">
            <a:spLocks noChangeArrowheads="1"/>
          </p:cNvSpPr>
          <p:nvPr/>
        </p:nvSpPr>
        <p:spPr bwMode="auto">
          <a:xfrm>
            <a:off x="4724399" y="3886200"/>
            <a:ext cx="4038599" cy="487313"/>
          </a:xfrm>
          <a:prstGeom prst="rect">
            <a:avLst/>
          </a:prstGeom>
          <a:noFill/>
          <a:ln>
            <a:noFill/>
          </a:ln>
          <a:effectLst>
            <a:outerShdw blurRad="63500" dist="76199" dir="2700000" algn="ctr" rotWithShape="0">
              <a:schemeClr val="tx1"/>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algn="ctr">
              <a:lnSpc>
                <a:spcPct val="90000"/>
              </a:lnSpc>
              <a:spcBef>
                <a:spcPct val="50000"/>
              </a:spcBef>
              <a:defRPr/>
            </a:pPr>
            <a:r>
              <a:rPr lang="ar-JO" altLang="ja-JP" sz="2800" b="1" dirty="0">
                <a:solidFill>
                  <a:srgbClr val="FFF69B"/>
                </a:solidFill>
                <a:effectLst>
                  <a:glow rad="101600">
                    <a:schemeClr val="tx1">
                      <a:alpha val="75000"/>
                    </a:schemeClr>
                  </a:glow>
                </a:effectLst>
                <a:latin typeface="Arial" panose="020B0604020202020204" pitchFamily="34" charset="0"/>
                <a:cs typeface="Arial" panose="020B0604020202020204" pitchFamily="34" charset="0"/>
              </a:rPr>
              <a:t>مختاريه</a:t>
            </a:r>
            <a:endParaRPr lang="en-US" sz="2800" b="1" dirty="0">
              <a:solidFill>
                <a:srgbClr val="FFF69B"/>
              </a:solidFill>
              <a:effectLst>
                <a:glow rad="101600">
                  <a:schemeClr val="tx1">
                    <a:alpha val="75000"/>
                  </a:schemeClr>
                </a:glow>
              </a:effectLst>
              <a:latin typeface="Arial" panose="020B0604020202020204" pitchFamily="34" charset="0"/>
              <a:cs typeface="Arial" panose="020B0604020202020204" pitchFamily="34" charset="0"/>
            </a:endParaRPr>
          </a:p>
        </p:txBody>
      </p:sp>
      <p:sp>
        <p:nvSpPr>
          <p:cNvPr id="197641" name="Text Box 9"/>
          <p:cNvSpPr txBox="1">
            <a:spLocks noChangeArrowheads="1"/>
          </p:cNvSpPr>
          <p:nvPr/>
        </p:nvSpPr>
        <p:spPr bwMode="auto">
          <a:xfrm>
            <a:off x="228600" y="4800600"/>
            <a:ext cx="3962400" cy="867930"/>
          </a:xfrm>
          <a:prstGeom prst="rect">
            <a:avLst/>
          </a:prstGeom>
          <a:noFill/>
          <a:ln>
            <a:noFill/>
          </a:ln>
          <a:effectLst>
            <a:outerShdw blurRad="63500" dist="76199" dir="2700000" algn="ctr" rotWithShape="0">
              <a:schemeClr val="tx1"/>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lnSpc>
                <a:spcPct val="90000"/>
              </a:lnSpc>
              <a:spcBef>
                <a:spcPct val="50000"/>
              </a:spcBef>
              <a:defRPr/>
            </a:pPr>
            <a:r>
              <a:rPr lang="ar-JO" sz="28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rPr>
              <a:t>إنكم لا </a:t>
            </a:r>
            <a:r>
              <a:rPr lang="ar-JO" sz="2800" b="1" dirty="0">
                <a:solidFill>
                  <a:srgbClr val="FFF69B"/>
                </a:solidFill>
                <a:effectLst>
                  <a:glow rad="101600">
                    <a:schemeClr val="tx1">
                      <a:alpha val="75000"/>
                    </a:schemeClr>
                  </a:glow>
                </a:effectLst>
                <a:latin typeface="Arial" panose="020B0604020202020204" pitchFamily="34" charset="0"/>
                <a:cs typeface="Arial" panose="020B0604020202020204" pitchFamily="34" charset="0"/>
              </a:rPr>
              <a:t>ترونني</a:t>
            </a:r>
            <a:r>
              <a:rPr lang="ar-JO" sz="28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rPr>
              <a:t> من الآن حتى تقولوا مبارك </a:t>
            </a:r>
            <a:r>
              <a:rPr lang="ar-JO" sz="2800" b="1" dirty="0">
                <a:solidFill>
                  <a:srgbClr val="FFF69B"/>
                </a:solidFill>
                <a:effectLst>
                  <a:glow rad="101600">
                    <a:schemeClr val="tx1">
                      <a:alpha val="75000"/>
                    </a:schemeClr>
                  </a:glow>
                </a:effectLst>
                <a:latin typeface="Arial" panose="020B0604020202020204" pitchFamily="34" charset="0"/>
                <a:cs typeface="Arial" panose="020B0604020202020204" pitchFamily="34" charset="0"/>
              </a:rPr>
              <a:t>الآتي</a:t>
            </a:r>
            <a:r>
              <a:rPr lang="ar-JO" sz="28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rPr>
              <a:t> باسم الرب</a:t>
            </a:r>
            <a:endParaRPr lang="en-US" sz="28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endParaRPr>
          </a:p>
        </p:txBody>
      </p:sp>
      <p:sp>
        <p:nvSpPr>
          <p:cNvPr id="197642" name="Text Box 10"/>
          <p:cNvSpPr txBox="1">
            <a:spLocks noChangeArrowheads="1"/>
          </p:cNvSpPr>
          <p:nvPr/>
        </p:nvSpPr>
        <p:spPr bwMode="auto">
          <a:xfrm>
            <a:off x="4724400" y="4800600"/>
            <a:ext cx="4191000" cy="867930"/>
          </a:xfrm>
          <a:prstGeom prst="rect">
            <a:avLst/>
          </a:prstGeom>
          <a:noFill/>
          <a:ln>
            <a:noFill/>
          </a:ln>
          <a:effectLst>
            <a:outerShdw blurRad="63500" dist="76199" dir="2700000" algn="ctr" rotWithShape="0">
              <a:schemeClr val="tx1"/>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lnSpc>
                <a:spcPct val="90000"/>
              </a:lnSpc>
              <a:spcBef>
                <a:spcPct val="50000"/>
              </a:spcBef>
              <a:defRPr/>
            </a:pPr>
            <a:r>
              <a:rPr lang="ar-JO" sz="28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rPr>
              <a:t>و</a:t>
            </a:r>
            <a:r>
              <a:rPr lang="ar-JO" sz="2800" b="1" dirty="0">
                <a:solidFill>
                  <a:srgbClr val="FFF69B"/>
                </a:solidFill>
                <a:effectLst>
                  <a:glow rad="101600">
                    <a:schemeClr val="tx1">
                      <a:alpha val="75000"/>
                    </a:schemeClr>
                  </a:glow>
                </a:effectLst>
                <a:latin typeface="Arial" panose="020B0604020202020204" pitchFamily="34" charset="0"/>
                <a:cs typeface="Arial" panose="020B0604020202020204" pitchFamily="34" charset="0"/>
              </a:rPr>
              <a:t>يبصرون</a:t>
            </a:r>
            <a:r>
              <a:rPr lang="ar-JO" sz="28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rPr>
              <a:t> ابن الإنسان </a:t>
            </a:r>
            <a:r>
              <a:rPr lang="ar-JO" sz="2800" b="1" dirty="0">
                <a:solidFill>
                  <a:srgbClr val="FFF69B"/>
                </a:solidFill>
                <a:effectLst>
                  <a:glow rad="101600">
                    <a:schemeClr val="tx1">
                      <a:alpha val="75000"/>
                    </a:schemeClr>
                  </a:glow>
                </a:effectLst>
                <a:latin typeface="Arial" panose="020B0604020202020204" pitchFamily="34" charset="0"/>
                <a:cs typeface="Arial" panose="020B0604020202020204" pitchFamily="34" charset="0"/>
              </a:rPr>
              <a:t>آتياً</a:t>
            </a:r>
            <a:r>
              <a:rPr lang="ar-JO" sz="28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rPr>
              <a:t> على سحاب السماء بقوة ومجد كثير</a:t>
            </a:r>
            <a:endParaRPr lang="en-US" sz="2800" b="1" dirty="0">
              <a:solidFill>
                <a:srgbClr val="FFFF00"/>
              </a:solidFill>
              <a:effectLst>
                <a:glow rad="101600">
                  <a:schemeClr val="tx1">
                    <a:alpha val="75000"/>
                  </a:schemeClr>
                </a:glow>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7637"/>
                                        </p:tgtEl>
                                        <p:attrNameLst>
                                          <p:attrName>style.visibility</p:attrName>
                                        </p:attrNameLst>
                                      </p:cBhvr>
                                      <p:to>
                                        <p:strVal val="visible"/>
                                      </p:to>
                                    </p:set>
                                    <p:animEffect transition="in" filter="wipe(left)">
                                      <p:cBhvr>
                                        <p:cTn id="7" dur="500"/>
                                        <p:tgtEl>
                                          <p:spTgt spid="19763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7638"/>
                                        </p:tgtEl>
                                        <p:attrNameLst>
                                          <p:attrName>style.visibility</p:attrName>
                                        </p:attrNameLst>
                                      </p:cBhvr>
                                      <p:to>
                                        <p:strVal val="visible"/>
                                      </p:to>
                                    </p:set>
                                    <p:animEffect transition="in" filter="wipe(left)">
                                      <p:cBhvr>
                                        <p:cTn id="12" dur="500"/>
                                        <p:tgtEl>
                                          <p:spTgt spid="19763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97639"/>
                                        </p:tgtEl>
                                        <p:attrNameLst>
                                          <p:attrName>style.visibility</p:attrName>
                                        </p:attrNameLst>
                                      </p:cBhvr>
                                      <p:to>
                                        <p:strVal val="visible"/>
                                      </p:to>
                                    </p:set>
                                    <p:animEffect transition="in" filter="wipe(left)">
                                      <p:cBhvr>
                                        <p:cTn id="17" dur="500"/>
                                        <p:tgtEl>
                                          <p:spTgt spid="19763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97640"/>
                                        </p:tgtEl>
                                        <p:attrNameLst>
                                          <p:attrName>style.visibility</p:attrName>
                                        </p:attrNameLst>
                                      </p:cBhvr>
                                      <p:to>
                                        <p:strVal val="visible"/>
                                      </p:to>
                                    </p:set>
                                    <p:animEffect transition="in" filter="wipe(left)">
                                      <p:cBhvr>
                                        <p:cTn id="22" dur="500"/>
                                        <p:tgtEl>
                                          <p:spTgt spid="19764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97641"/>
                                        </p:tgtEl>
                                        <p:attrNameLst>
                                          <p:attrName>style.visibility</p:attrName>
                                        </p:attrNameLst>
                                      </p:cBhvr>
                                      <p:to>
                                        <p:strVal val="visible"/>
                                      </p:to>
                                    </p:set>
                                    <p:animEffect transition="in" filter="wipe(left)">
                                      <p:cBhvr>
                                        <p:cTn id="27" dur="500"/>
                                        <p:tgtEl>
                                          <p:spTgt spid="19764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97642"/>
                                        </p:tgtEl>
                                        <p:attrNameLst>
                                          <p:attrName>style.visibility</p:attrName>
                                        </p:attrNameLst>
                                      </p:cBhvr>
                                      <p:to>
                                        <p:strVal val="visible"/>
                                      </p:to>
                                    </p:set>
                                    <p:animEffect transition="in" filter="wipe(left)">
                                      <p:cBhvr>
                                        <p:cTn id="32" dur="500"/>
                                        <p:tgtEl>
                                          <p:spTgt spid="1976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637" grpId="0" autoUpdateAnimBg="0"/>
      <p:bldP spid="197638" grpId="0" autoUpdateAnimBg="0"/>
      <p:bldP spid="197639" grpId="0" autoUpdateAnimBg="0"/>
      <p:bldP spid="197640" grpId="0" autoUpdateAnimBg="0"/>
      <p:bldP spid="197641" grpId="0" autoUpdateAnimBg="0"/>
      <p:bldP spid="197642"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4-05-10 at 11.30.44 PM.png"/>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098727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5638800" y="838200"/>
            <a:ext cx="3429000" cy="3804118"/>
          </a:xfrm>
          <a:prstGeom prst="rect">
            <a:avLst/>
          </a:prstGeom>
        </p:spPr>
        <p:txBody>
          <a:bodyPr wrap="square">
            <a:spAutoFit/>
          </a:bodyPr>
          <a:lstStyle/>
          <a:p>
            <a:pPr>
              <a:lnSpc>
                <a:spcPct val="90000"/>
              </a:lnSpc>
            </a:pPr>
            <a:endParaRPr lang="en-US" sz="28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endParaRPr>
          </a:p>
          <a:p>
            <a:pPr algn="r">
              <a:lnSpc>
                <a:spcPct val="90000"/>
              </a:lnSpc>
            </a:pPr>
            <a:r>
              <a:rPr lang="ar-JO"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rPr>
              <a:t>يقدم لنا متى 24: 1-3 الإطار الذي من أجله يلقي المسيح عظته النبوية. نرى أن يسوع يشق طريقه من الهيكل (24: 1) إلى جبل الزيتون (24: 3) مما يعني أنه على الأرجح سيسافر عبر وادي قدرون ويصل إلى جبل الزيتون وأثناء خروجه من الهيكل تقدم تلاميذه لكي يروه أبنية الهيكل (24: 1).</a:t>
            </a:r>
            <a:endParaRPr lang="en-US"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endParaRPr>
          </a:p>
        </p:txBody>
      </p:sp>
      <p:sp>
        <p:nvSpPr>
          <p:cNvPr id="3" name="Rectangle 2"/>
          <p:cNvSpPr/>
          <p:nvPr/>
        </p:nvSpPr>
        <p:spPr>
          <a:xfrm>
            <a:off x="228600" y="304800"/>
            <a:ext cx="8534400" cy="584775"/>
          </a:xfrm>
          <a:prstGeom prst="rect">
            <a:avLst/>
          </a:prstGeom>
        </p:spPr>
        <p:txBody>
          <a:bodyPr wrap="square">
            <a:spAutoFit/>
          </a:bodyPr>
          <a:lstStyle/>
          <a:p>
            <a:pPr algn="ctr"/>
            <a:r>
              <a:rPr lang="ar-JO" sz="3200" b="1" dirty="0">
                <a:solidFill>
                  <a:srgbClr val="FFF69B"/>
                </a:solidFill>
                <a:effectLst>
                  <a:glow rad="101600">
                    <a:schemeClr val="tx1">
                      <a:alpha val="75000"/>
                    </a:schemeClr>
                  </a:glow>
                </a:effectLst>
                <a:latin typeface="Arial" panose="020B0604020202020204" pitchFamily="34" charset="0"/>
                <a:cs typeface="Arial" panose="020B0604020202020204" pitchFamily="34" charset="0"/>
              </a:rPr>
              <a:t>الإطار التاريخي للخطاب</a:t>
            </a:r>
            <a:endParaRPr lang="en-US"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endParaRPr>
          </a:p>
        </p:txBody>
      </p:sp>
      <p:pic>
        <p:nvPicPr>
          <p:cNvPr id="4" name="Picture 3" descr="jesus-olivet-discourse.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990600"/>
            <a:ext cx="5638800" cy="5867400"/>
          </a:xfrm>
          <a:prstGeom prst="rect">
            <a:avLst/>
          </a:prstGeom>
        </p:spPr>
      </p:pic>
      <p:pic>
        <p:nvPicPr>
          <p:cNvPr id="5" name="Picture 4" descr="Screen Shot.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838200"/>
            <a:ext cx="6248400" cy="317500"/>
          </a:xfrm>
          <a:prstGeom prst="rect">
            <a:avLst/>
          </a:prstGeom>
        </p:spPr>
      </p:pic>
    </p:spTree>
    <p:extLst>
      <p:ext uri="{BB962C8B-B14F-4D97-AF65-F5344CB8AC3E}">
        <p14:creationId xmlns:p14="http://schemas.microsoft.com/office/powerpoint/2010/main" val="1393785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 descr="Jesus and disciples at Templ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2"/>
          <p:cNvSpPr/>
          <p:nvPr/>
        </p:nvSpPr>
        <p:spPr>
          <a:xfrm>
            <a:off x="695857" y="463770"/>
            <a:ext cx="7758809" cy="1384993"/>
          </a:xfrm>
          <a:prstGeom prst="rect">
            <a:avLst/>
          </a:prstGeom>
        </p:spPr>
        <p:txBody>
          <a:bodyPr lIns="91439" tIns="45719" rIns="91439" bIns="45719">
            <a:spAutoFit/>
          </a:bodyPr>
          <a:lstStyle/>
          <a:p>
            <a:pPr algn="r" defTabSz="457196">
              <a:defRPr/>
            </a:pPr>
            <a:r>
              <a:rPr lang="ar-JO" sz="2800" b="1" dirty="0">
                <a:solidFill>
                  <a:prstClr val="white"/>
                </a:solidFill>
                <a:effectLst>
                  <a:glow rad="254000">
                    <a:srgbClr val="302C24">
                      <a:alpha val="72000"/>
                    </a:srgbClr>
                  </a:glow>
                </a:effectLst>
                <a:latin typeface="Arial"/>
                <a:cs typeface="Arial"/>
              </a:rPr>
              <a:t>ثم خرج يسوع ومضى من الهيكل فتقدم تلاميذه لكي يروه أبنية الهيكل</a:t>
            </a:r>
            <a:endParaRPr lang="en-US" sz="2800" b="1" dirty="0">
              <a:solidFill>
                <a:prstClr val="white"/>
              </a:solidFill>
              <a:effectLst>
                <a:glow rad="254000">
                  <a:srgbClr val="302C24">
                    <a:alpha val="72000"/>
                  </a:srgbClr>
                </a:glow>
              </a:effectLst>
              <a:latin typeface="Arial"/>
              <a:cs typeface="Arial"/>
            </a:endParaRPr>
          </a:p>
          <a:p>
            <a:pPr algn="r" defTabSz="457196">
              <a:defRPr/>
            </a:pPr>
            <a:r>
              <a:rPr lang="en-US" sz="2800" b="1" dirty="0">
                <a:solidFill>
                  <a:srgbClr val="FFD62F"/>
                </a:solidFill>
                <a:effectLst>
                  <a:glow rad="254000">
                    <a:srgbClr val="302C24">
                      <a:alpha val="72000"/>
                    </a:srgbClr>
                  </a:glow>
                </a:effectLst>
                <a:latin typeface="Arial"/>
                <a:cs typeface="Arial"/>
              </a:rPr>
              <a:t>											   </a:t>
            </a:r>
            <a:r>
              <a:rPr lang="ar-JO" sz="2800" b="1" dirty="0">
                <a:solidFill>
                  <a:srgbClr val="FFF69B"/>
                </a:solidFill>
                <a:effectLst>
                  <a:glow rad="254000">
                    <a:srgbClr val="302C24">
                      <a:alpha val="72000"/>
                    </a:srgbClr>
                  </a:glow>
                </a:effectLst>
                <a:latin typeface="Arial"/>
                <a:cs typeface="Arial"/>
              </a:rPr>
              <a:t>متى 24: 1   </a:t>
            </a:r>
            <a:endParaRPr lang="en-US" sz="2800" b="1" dirty="0">
              <a:solidFill>
                <a:srgbClr val="FFF69B"/>
              </a:solidFill>
              <a:effectLst>
                <a:glow rad="254000">
                  <a:srgbClr val="302C24">
                    <a:alpha val="72000"/>
                  </a:srgbClr>
                </a:glow>
              </a:effectLst>
              <a:latin typeface="Arial"/>
              <a:cs typeface="Arial"/>
            </a:endParaRPr>
          </a:p>
        </p:txBody>
      </p:sp>
      <p:sp>
        <p:nvSpPr>
          <p:cNvPr id="4" name="Rectangle 3"/>
          <p:cNvSpPr/>
          <p:nvPr/>
        </p:nvSpPr>
        <p:spPr>
          <a:xfrm>
            <a:off x="521891" y="4847323"/>
            <a:ext cx="7932775" cy="1384993"/>
          </a:xfrm>
          <a:prstGeom prst="rect">
            <a:avLst/>
          </a:prstGeom>
        </p:spPr>
        <p:txBody>
          <a:bodyPr lIns="91439" tIns="45719" rIns="91439" bIns="45719">
            <a:spAutoFit/>
          </a:bodyPr>
          <a:lstStyle/>
          <a:p>
            <a:pPr algn="r" defTabSz="457196">
              <a:defRPr/>
            </a:pPr>
            <a:r>
              <a:rPr lang="ar-JO" sz="2800" b="1" dirty="0">
                <a:solidFill>
                  <a:prstClr val="white"/>
                </a:solidFill>
                <a:effectLst>
                  <a:glow rad="254000">
                    <a:srgbClr val="302C24">
                      <a:alpha val="72000"/>
                    </a:srgbClr>
                  </a:glow>
                </a:effectLst>
                <a:latin typeface="Arial"/>
                <a:cs typeface="Arial"/>
              </a:rPr>
              <a:t>فقال لهم يسوع أما تنظرون جميع هذه الحق أقول لكم إنه لا يترك ههنا حجر على حجر لا ينقض</a:t>
            </a:r>
            <a:endParaRPr lang="en-US" sz="2800" b="1" dirty="0">
              <a:solidFill>
                <a:prstClr val="white"/>
              </a:solidFill>
              <a:effectLst>
                <a:glow rad="254000">
                  <a:srgbClr val="302C24">
                    <a:alpha val="72000"/>
                  </a:srgbClr>
                </a:glow>
              </a:effectLst>
              <a:latin typeface="Arial"/>
              <a:cs typeface="Arial"/>
            </a:endParaRPr>
          </a:p>
          <a:p>
            <a:pPr algn="r" defTabSz="457196">
              <a:defRPr/>
            </a:pPr>
            <a:r>
              <a:rPr lang="en-US" sz="2800" b="1" dirty="0">
                <a:solidFill>
                  <a:prstClr val="white"/>
                </a:solidFill>
                <a:effectLst>
                  <a:glow rad="254000">
                    <a:srgbClr val="302C24">
                      <a:alpha val="72000"/>
                    </a:srgbClr>
                  </a:glow>
                </a:effectLst>
                <a:latin typeface="Arial"/>
                <a:cs typeface="Arial"/>
              </a:rPr>
              <a:t>   </a:t>
            </a:r>
            <a:r>
              <a:rPr lang="ar-JO" sz="2800" b="1" dirty="0">
                <a:solidFill>
                  <a:srgbClr val="FFF69B"/>
                </a:solidFill>
                <a:effectLst>
                  <a:glow rad="254000">
                    <a:srgbClr val="302C24">
                      <a:alpha val="72000"/>
                    </a:srgbClr>
                  </a:glow>
                </a:effectLst>
                <a:latin typeface="Arial"/>
                <a:cs typeface="Arial"/>
              </a:rPr>
              <a:t>متى 24: 2</a:t>
            </a:r>
            <a:endParaRPr lang="en-US" sz="2800" b="1" dirty="0">
              <a:solidFill>
                <a:srgbClr val="FFF69B"/>
              </a:solidFill>
              <a:effectLst>
                <a:glow rad="254000">
                  <a:srgbClr val="302C24">
                    <a:alpha val="72000"/>
                  </a:srgbClr>
                </a:glow>
              </a:effectLst>
              <a:latin typeface="Arial"/>
              <a:cs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113" y="-103188"/>
            <a:ext cx="9348788" cy="70072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pic>
      <p:sp>
        <p:nvSpPr>
          <p:cNvPr id="1445891" name="Text Box 3"/>
          <p:cNvSpPr txBox="1">
            <a:spLocks/>
          </p:cNvSpPr>
          <p:nvPr/>
        </p:nvSpPr>
        <p:spPr bwMode="auto">
          <a:xfrm>
            <a:off x="251460" y="137163"/>
            <a:ext cx="8892540" cy="1578894"/>
          </a:xfrm>
          <a:prstGeom prst="rect">
            <a:avLst/>
          </a:prstGeom>
          <a:noFill/>
          <a:ln w="25400">
            <a:noFill/>
            <a:miter lim="800000"/>
            <a:headEnd/>
            <a:tailEnd/>
          </a:ln>
          <a:effectLst>
            <a:outerShdw blurRad="63500" dist="76199" dir="2700000" algn="ctr" rotWithShape="0">
              <a:schemeClr val="tx1"/>
            </a:outerShdw>
          </a:effectLst>
        </p:spPr>
        <p:txBody>
          <a:bodyPr lIns="82292" tIns="41148" rIns="82292" bIns="41148">
            <a:spAutoFit/>
          </a:bodyPr>
          <a:lstStyle/>
          <a:p>
            <a:pPr algn="r" defTabSz="822952">
              <a:lnSpc>
                <a:spcPct val="90000"/>
              </a:lnSpc>
              <a:defRPr/>
            </a:pPr>
            <a:r>
              <a:rPr lang="ar-JO" sz="2800" b="1" dirty="0">
                <a:solidFill>
                  <a:srgbClr val="FFFBEE"/>
                </a:solidFill>
                <a:effectLst>
                  <a:glow rad="101600">
                    <a:srgbClr val="000000">
                      <a:alpha val="75000"/>
                    </a:srgbClr>
                  </a:glow>
                </a:effectLst>
                <a:latin typeface="Arial" panose="020B0604020202020204" pitchFamily="34" charset="0"/>
                <a:ea typeface="GillSans" pitchFamily="1" charset="0"/>
                <a:cs typeface="Arial" panose="020B0604020202020204" pitchFamily="34" charset="0"/>
                <a:sym typeface="GillSans" pitchFamily="1" charset="0"/>
              </a:rPr>
              <a:t>فإنه ستأتي أيام ويحيط بك أعداؤك بمترسة ويحدقون بك ويحاصرونك من كل جهة ويهدمونك وبنيك فيك ولا يتركون فيك حجراً على حجر لأنك لم تعرفي زمان افتقادك</a:t>
            </a:r>
            <a:endParaRPr lang="en-US" sz="2800" b="1" dirty="0">
              <a:solidFill>
                <a:srgbClr val="FFFFC7"/>
              </a:solidFill>
              <a:effectLst>
                <a:glow rad="101600">
                  <a:srgbClr val="000000">
                    <a:alpha val="75000"/>
                  </a:srgbClr>
                </a:glow>
              </a:effectLst>
              <a:latin typeface="Arial" panose="020B0604020202020204" pitchFamily="34" charset="0"/>
              <a:ea typeface="GillSans" pitchFamily="1" charset="0"/>
              <a:cs typeface="Arial" panose="020B0604020202020204" pitchFamily="34" charset="0"/>
              <a:sym typeface="GillSans" pitchFamily="1" charset="0"/>
            </a:endParaRPr>
          </a:p>
          <a:p>
            <a:pPr defTabSz="822952">
              <a:lnSpc>
                <a:spcPct val="90000"/>
              </a:lnSpc>
              <a:defRPr/>
            </a:pPr>
            <a:r>
              <a:rPr lang="ar-JO" b="1" dirty="0">
                <a:solidFill>
                  <a:srgbClr val="FFFE4C"/>
                </a:solidFill>
                <a:effectLst>
                  <a:glow rad="101600">
                    <a:srgbClr val="000000">
                      <a:alpha val="75000"/>
                    </a:srgbClr>
                  </a:glow>
                </a:effectLst>
                <a:latin typeface="Arial" panose="020B0604020202020204" pitchFamily="34" charset="0"/>
                <a:ea typeface="GillSans" pitchFamily="1" charset="0"/>
                <a:cs typeface="Arial" panose="020B0604020202020204" pitchFamily="34" charset="0"/>
                <a:sym typeface="GillSans" pitchFamily="1" charset="0"/>
              </a:rPr>
              <a:t>لوقا 19: 43-44</a:t>
            </a:r>
            <a:endParaRPr lang="en-US" b="1" dirty="0">
              <a:solidFill>
                <a:srgbClr val="0000D4"/>
              </a:solidFill>
              <a:effectLst>
                <a:glow rad="101600">
                  <a:srgbClr val="000000">
                    <a:alpha val="75000"/>
                  </a:srgbClr>
                </a:glow>
              </a:effectLst>
              <a:latin typeface="Arial" panose="020B0604020202020204" pitchFamily="34" charset="0"/>
              <a:ea typeface="GillSans" pitchFamily="1" charset="0"/>
              <a:cs typeface="Arial" panose="020B0604020202020204" pitchFamily="34" charset="0"/>
              <a:sym typeface="GillSans" pitchFamily="1"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445891"/>
                                        </p:tgtEl>
                                        <p:attrNameLst>
                                          <p:attrName>style.visibility</p:attrName>
                                        </p:attrNameLst>
                                      </p:cBhvr>
                                      <p:to>
                                        <p:strVal val="visible"/>
                                      </p:to>
                                    </p:set>
                                    <p:animEffect transition="in" filter="dissolve">
                                      <p:cBhvr>
                                        <p:cTn id="7" dur="500"/>
                                        <p:tgtEl>
                                          <p:spTgt spid="14458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2" descr="seige of Jerusalem.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p:cNvSpPr/>
          <p:nvPr/>
        </p:nvSpPr>
        <p:spPr>
          <a:xfrm>
            <a:off x="121777" y="2841565"/>
            <a:ext cx="9022224" cy="2308322"/>
          </a:xfrm>
          <a:prstGeom prst="rect">
            <a:avLst/>
          </a:prstGeom>
        </p:spPr>
        <p:txBody>
          <a:bodyPr lIns="91439" tIns="45719" rIns="91439" bIns="45719">
            <a:spAutoFit/>
          </a:bodyPr>
          <a:lstStyle/>
          <a:p>
            <a:pPr algn="ctr" defTabSz="457196">
              <a:lnSpc>
                <a:spcPct val="90000"/>
              </a:lnSpc>
              <a:defRPr/>
            </a:pPr>
            <a:r>
              <a:rPr lang="ar-JO" sz="3200" b="1" dirty="0">
                <a:solidFill>
                  <a:srgbClr val="FFFFFF"/>
                </a:solidFill>
                <a:effectLst>
                  <a:glow rad="266700">
                    <a:srgbClr val="302C24">
                      <a:alpha val="72000"/>
                    </a:srgbClr>
                  </a:glow>
                </a:effectLst>
                <a:latin typeface="Arial Narrow"/>
                <a:cs typeface="Arial Narrow"/>
              </a:rPr>
              <a:t>ومتى رأيتم أورشليم محاطة بجيوش فحينئذ اعلموا أنه قد اقترب خرابها حينئذ ليهرب الذين في اليهودية إلى الجبال والذين في وسطها فليفروا خارجاً والذين في الكور فلا يدخلوها لأن هذه </a:t>
            </a:r>
            <a:r>
              <a:rPr lang="ar-JO" sz="3200" b="1" dirty="0">
                <a:solidFill>
                  <a:srgbClr val="FFF69B"/>
                </a:solidFill>
                <a:effectLst>
                  <a:glow rad="266700">
                    <a:srgbClr val="302C24">
                      <a:alpha val="72000"/>
                    </a:srgbClr>
                  </a:glow>
                </a:effectLst>
                <a:latin typeface="Arial Narrow"/>
                <a:cs typeface="Arial Narrow"/>
              </a:rPr>
              <a:t>أيام انتقام</a:t>
            </a:r>
            <a:r>
              <a:rPr lang="ar-JO" sz="3200" b="1" dirty="0">
                <a:solidFill>
                  <a:srgbClr val="FFFFFF"/>
                </a:solidFill>
                <a:effectLst>
                  <a:glow rad="266700">
                    <a:srgbClr val="302C24">
                      <a:alpha val="72000"/>
                    </a:srgbClr>
                  </a:glow>
                </a:effectLst>
                <a:latin typeface="Arial Narrow"/>
                <a:cs typeface="Arial Narrow"/>
              </a:rPr>
              <a:t> ليتم كل ما هو مكتوب</a:t>
            </a:r>
            <a:endParaRPr lang="en-US" sz="3200" b="1" dirty="0">
              <a:solidFill>
                <a:srgbClr val="FFFFFF"/>
              </a:solidFill>
              <a:effectLst>
                <a:glow rad="266700">
                  <a:srgbClr val="302C24">
                    <a:alpha val="72000"/>
                  </a:srgbClr>
                </a:glow>
              </a:effectLst>
              <a:latin typeface="Arial Narrow"/>
              <a:cs typeface="Arial Narrow"/>
            </a:endParaRPr>
          </a:p>
          <a:p>
            <a:pPr defTabSz="457196">
              <a:lnSpc>
                <a:spcPct val="90000"/>
              </a:lnSpc>
              <a:defRPr/>
            </a:pPr>
            <a:r>
              <a:rPr lang="en-US" sz="3200" b="1" dirty="0">
                <a:solidFill>
                  <a:srgbClr val="FFFFFF"/>
                </a:solidFill>
                <a:effectLst>
                  <a:glow rad="266700">
                    <a:srgbClr val="302C24">
                      <a:alpha val="72000"/>
                    </a:srgbClr>
                  </a:glow>
                </a:effectLst>
                <a:latin typeface="Arial Narrow"/>
                <a:cs typeface="Arial Narrow"/>
              </a:rPr>
              <a:t>  </a:t>
            </a:r>
            <a:r>
              <a:rPr lang="ar-JO" sz="2800" b="1" dirty="0">
                <a:solidFill>
                  <a:srgbClr val="FFD62F"/>
                </a:solidFill>
                <a:effectLst>
                  <a:glow rad="266700">
                    <a:srgbClr val="302C24">
                      <a:alpha val="72000"/>
                    </a:srgbClr>
                  </a:glow>
                </a:effectLst>
                <a:latin typeface="Arial Narrow"/>
                <a:cs typeface="Arial Narrow"/>
              </a:rPr>
              <a:t>لوقا 21: 20-22</a:t>
            </a:r>
            <a:endParaRPr lang="en-US" sz="2800" b="1" dirty="0">
              <a:solidFill>
                <a:srgbClr val="FFD62F"/>
              </a:solidFill>
              <a:effectLst>
                <a:glow rad="266700">
                  <a:srgbClr val="302C24">
                    <a:alpha val="72000"/>
                  </a:srgbClr>
                </a:glow>
              </a:effectLst>
              <a:latin typeface="Arial Narrow"/>
              <a:cs typeface="Arial Narrow"/>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a:xfrm>
            <a:off x="121776" y="4572000"/>
            <a:ext cx="8900449" cy="1384993"/>
          </a:xfrm>
          <a:prstGeom prst="rect">
            <a:avLst/>
          </a:prstGeom>
        </p:spPr>
        <p:txBody>
          <a:bodyPr lIns="91439" tIns="45719" rIns="91439" bIns="45719">
            <a:spAutoFit/>
          </a:bodyPr>
          <a:lstStyle/>
          <a:p>
            <a:pPr algn="ctr" defTabSz="457196">
              <a:defRPr/>
            </a:pPr>
            <a:r>
              <a:rPr lang="ar-JO" sz="2800" b="1" dirty="0">
                <a:solidFill>
                  <a:srgbClr val="FFFFFF"/>
                </a:solidFill>
                <a:effectLst>
                  <a:glow rad="279400">
                    <a:srgbClr val="000000">
                      <a:alpha val="67000"/>
                    </a:srgbClr>
                  </a:glow>
                </a:effectLst>
                <a:latin typeface="Arial"/>
                <a:cs typeface="Arial"/>
              </a:rPr>
              <a:t>ويقعون بفم السيف ويسبون إلى جميع الأمم وتكون أورشليم مدوسة من الأمم حتى تكمل أزمنة الأمم</a:t>
            </a:r>
          </a:p>
          <a:p>
            <a:pPr defTabSz="457196">
              <a:defRPr/>
            </a:pPr>
            <a:r>
              <a:rPr lang="ar-JO" sz="2800" b="1" dirty="0">
                <a:solidFill>
                  <a:srgbClr val="FFF69B"/>
                </a:solidFill>
                <a:effectLst>
                  <a:glow rad="279400">
                    <a:srgbClr val="000000">
                      <a:alpha val="67000"/>
                    </a:srgbClr>
                  </a:glow>
                </a:effectLst>
                <a:latin typeface="Arial"/>
                <a:cs typeface="Arial"/>
              </a:rPr>
              <a:t>لوقا 21: 24</a:t>
            </a:r>
            <a:endParaRPr lang="en-US" sz="2800" b="1" dirty="0">
              <a:solidFill>
                <a:srgbClr val="FFF69B"/>
              </a:solidFill>
              <a:effectLst>
                <a:glow rad="279400">
                  <a:srgbClr val="000000">
                    <a:alpha val="67000"/>
                  </a:srgbClr>
                </a:glow>
              </a:effectLst>
              <a:latin typeface="Arial"/>
              <a:cs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1" descr="Jesus at Olivet Discours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2"/>
          <p:cNvSpPr/>
          <p:nvPr/>
        </p:nvSpPr>
        <p:spPr>
          <a:xfrm>
            <a:off x="152400" y="151320"/>
            <a:ext cx="8893382" cy="1384993"/>
          </a:xfrm>
          <a:prstGeom prst="rect">
            <a:avLst/>
          </a:prstGeom>
        </p:spPr>
        <p:txBody>
          <a:bodyPr wrap="square" lIns="91439" tIns="45719" rIns="91439" bIns="45719">
            <a:spAutoFit/>
          </a:bodyPr>
          <a:lstStyle/>
          <a:p>
            <a:pPr algn="ctr" defTabSz="457196">
              <a:defRPr/>
            </a:pPr>
            <a:r>
              <a:rPr lang="ar-JO" sz="2800" b="1" dirty="0">
                <a:solidFill>
                  <a:prstClr val="white"/>
                </a:solidFill>
                <a:effectLst>
                  <a:glow rad="101600">
                    <a:srgbClr val="302C24"/>
                  </a:glow>
                </a:effectLst>
                <a:latin typeface="Arial"/>
                <a:cs typeface="Arial"/>
              </a:rPr>
              <a:t>وفيما هو جالس على جبل الزيتون تقدم إليه التلاميذ على انفراد قائلين قل لنا متى يكون هذا وما هي علامة مجيئك وانقضاء الدهر؟</a:t>
            </a:r>
            <a:endParaRPr lang="en-US" sz="2800" b="1" dirty="0">
              <a:solidFill>
                <a:prstClr val="white"/>
              </a:solidFill>
              <a:effectLst>
                <a:glow rad="101600">
                  <a:srgbClr val="302C24"/>
                </a:glow>
              </a:effectLst>
              <a:latin typeface="Arial"/>
              <a:cs typeface="Arial"/>
            </a:endParaRPr>
          </a:p>
          <a:p>
            <a:pPr algn="r" defTabSz="457196">
              <a:defRPr/>
            </a:pPr>
            <a:r>
              <a:rPr lang="en-US" sz="2800" b="1" dirty="0">
                <a:solidFill>
                  <a:srgbClr val="FFD62F"/>
                </a:solidFill>
                <a:effectLst>
                  <a:glow rad="254000">
                    <a:srgbClr val="302C24">
                      <a:alpha val="69000"/>
                    </a:srgbClr>
                  </a:glow>
                </a:effectLst>
                <a:latin typeface="Arial"/>
                <a:cs typeface="Arial"/>
              </a:rPr>
              <a:t>													  </a:t>
            </a:r>
            <a:r>
              <a:rPr lang="ar-JO" sz="2800" b="1" dirty="0">
                <a:solidFill>
                  <a:srgbClr val="FFD62F"/>
                </a:solidFill>
                <a:effectLst>
                  <a:glow rad="254000">
                    <a:srgbClr val="302C24">
                      <a:alpha val="69000"/>
                    </a:srgbClr>
                  </a:glow>
                </a:effectLst>
                <a:latin typeface="Arial"/>
                <a:cs typeface="Arial"/>
              </a:rPr>
              <a:t>متى 24: 3</a:t>
            </a:r>
            <a:endParaRPr lang="en-US" sz="2800" b="1" dirty="0">
              <a:solidFill>
                <a:srgbClr val="FFD62F"/>
              </a:solidFill>
              <a:effectLst>
                <a:glow rad="254000">
                  <a:srgbClr val="302C24">
                    <a:alpha val="69000"/>
                  </a:srgbClr>
                </a:glow>
              </a:effectLst>
              <a:latin typeface="Arial"/>
              <a:cs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5845"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09600"/>
            <a:ext cx="9144000" cy="838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FFFFFF"/>
                </a:solidFill>
                <a:miter lim="800000"/>
                <a:headEnd/>
                <a:tailEnd/>
              </a14:hiddenLine>
            </a:ext>
          </a:extLst>
        </p:spPr>
      </p:pic>
      <p:sp>
        <p:nvSpPr>
          <p:cNvPr id="2" name="Rectangle 1"/>
          <p:cNvSpPr/>
          <p:nvPr/>
        </p:nvSpPr>
        <p:spPr>
          <a:xfrm>
            <a:off x="2133600" y="3733800"/>
            <a:ext cx="6692757" cy="646331"/>
          </a:xfrm>
          <a:prstGeom prst="rect">
            <a:avLst/>
          </a:prstGeom>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2. ما هي علامة مجيئك وانقضاء الدهر؟</a:t>
            </a:r>
            <a:endParaRPr kumimoji="0" lang="en-US" sz="36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7"/>
          <p:cNvSpPr/>
          <p:nvPr/>
        </p:nvSpPr>
        <p:spPr>
          <a:xfrm>
            <a:off x="2882757" y="2514600"/>
            <a:ext cx="5943600" cy="646331"/>
          </a:xfrm>
          <a:prstGeom prst="rect">
            <a:avLst/>
          </a:prstGeom>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1. متى يكون هذا؟</a:t>
            </a:r>
            <a:endParaRPr kumimoji="0" lang="en-US" sz="36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C0388FE7-E65F-D9CF-3C0B-E373A1D1F3B8}"/>
              </a:ext>
            </a:extLst>
          </p:cNvPr>
          <p:cNvSpPr/>
          <p:nvPr/>
        </p:nvSpPr>
        <p:spPr>
          <a:xfrm>
            <a:off x="2882757" y="244011"/>
            <a:ext cx="5943600" cy="1107996"/>
          </a:xfrm>
          <a:prstGeom prst="rect">
            <a:avLst/>
          </a:prstGeom>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66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أسئلة التلاميذ</a:t>
            </a:r>
            <a:endParaRPr kumimoji="0" lang="en-US" sz="66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olivet-discourse.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493" y="0"/>
            <a:ext cx="9132507" cy="6858000"/>
          </a:xfrm>
          <a:prstGeom prst="rect">
            <a:avLst/>
          </a:prstGeom>
        </p:spPr>
      </p:pic>
      <p:sp>
        <p:nvSpPr>
          <p:cNvPr id="2" name="Rectangle 1"/>
          <p:cNvSpPr/>
          <p:nvPr/>
        </p:nvSpPr>
        <p:spPr>
          <a:xfrm>
            <a:off x="228600" y="762000"/>
            <a:ext cx="8686800" cy="3176254"/>
          </a:xfrm>
          <a:prstGeom prst="rect">
            <a:avLst/>
          </a:prstGeom>
        </p:spPr>
        <p:txBody>
          <a:bodyPr wrap="square">
            <a:spAutoFit/>
          </a:bodyPr>
          <a:lstStyle/>
          <a:p>
            <a:pPr algn="r">
              <a:lnSpc>
                <a:spcPct val="90000"/>
              </a:lnSpc>
            </a:pPr>
            <a:r>
              <a:rPr lang="ar-JO" sz="28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rPr>
              <a:t>هناك سؤالين (بدلاً من ثلاثة) بسبب القواعد اللغوية للفقرة. يشرح د. كريغ بلومبيرغ قائلاً:</a:t>
            </a:r>
            <a:endParaRPr lang="en-US" sz="28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endParaRPr>
          </a:p>
          <a:p>
            <a:pPr>
              <a:lnSpc>
                <a:spcPct val="90000"/>
              </a:lnSpc>
            </a:pPr>
            <a:endParaRPr lang="en-US" sz="28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endParaRPr>
          </a:p>
          <a:p>
            <a:pPr algn="r">
              <a:lnSpc>
                <a:spcPct val="90000"/>
              </a:lnSpc>
            </a:pPr>
            <a:r>
              <a:rPr lang="ar-JO" sz="2800" b="1" dirty="0">
                <a:solidFill>
                  <a:srgbClr val="FFEDB4"/>
                </a:solidFill>
                <a:effectLst>
                  <a:glow rad="101600">
                    <a:schemeClr val="tx1">
                      <a:alpha val="75000"/>
                    </a:schemeClr>
                  </a:glow>
                </a:effectLst>
                <a:latin typeface="Arial" panose="020B0604020202020204" pitchFamily="34" charset="0"/>
                <a:cs typeface="Arial" panose="020B0604020202020204" pitchFamily="34" charset="0"/>
              </a:rPr>
              <a:t>علامة مجيئك وانقضاء الدهر في اليونانية تعني بالمعنى الحرفي علامة مجيئك وانقضاء الدهر من خلال عدم تكرار أداة التعريف (ال) قبل انقضاء الدهر فإن ترجمة متى لكلمات يسوع تربط على الأرجح بين مجيء المسيح ونهاية الدهر معًا كحدث واحد (قاعدة جرانفيل شارب)."</a:t>
            </a:r>
            <a:endParaRPr lang="en-US" sz="2800" b="1" dirty="0">
              <a:solidFill>
                <a:srgbClr val="FFEDB4"/>
              </a:solidFill>
              <a:effectLst>
                <a:glow rad="101600">
                  <a:schemeClr val="tx1">
                    <a:alpha val="75000"/>
                  </a:schemeClr>
                </a:glow>
              </a:effectLst>
              <a:latin typeface="Arial" panose="020B0604020202020204" pitchFamily="34" charset="0"/>
              <a:cs typeface="Arial" panose="020B0604020202020204" pitchFamily="34" charset="0"/>
            </a:endParaRPr>
          </a:p>
          <a:p>
            <a:endParaRPr lang="en-US" b="1" dirty="0">
              <a:solidFill>
                <a:schemeClr val="bg1"/>
              </a:solidFill>
              <a:latin typeface="Arial" panose="020B0604020202020204" pitchFamily="34" charset="0"/>
              <a:cs typeface="Arial" panose="020B0604020202020204" pitchFamily="34" charset="0"/>
            </a:endParaRPr>
          </a:p>
        </p:txBody>
      </p:sp>
      <p:sp>
        <p:nvSpPr>
          <p:cNvPr id="3" name="Rectangle 2"/>
          <p:cNvSpPr/>
          <p:nvPr/>
        </p:nvSpPr>
        <p:spPr>
          <a:xfrm>
            <a:off x="304800" y="4724400"/>
            <a:ext cx="8534400" cy="867930"/>
          </a:xfrm>
          <a:prstGeom prst="rect">
            <a:avLst/>
          </a:prstGeom>
        </p:spPr>
        <p:txBody>
          <a:bodyPr wrap="square">
            <a:spAutoFit/>
          </a:bodyPr>
          <a:lstStyle/>
          <a:p>
            <a:pPr algn="r">
              <a:lnSpc>
                <a:spcPct val="90000"/>
              </a:lnSpc>
            </a:pPr>
            <a:r>
              <a:rPr lang="ar-JO" sz="28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rPr>
              <a:t>يبدو أن التلاميذ اعتقدوا أن الجوانب الثلاثة لسؤاليهم ستتم حول نفس الحدث – مجيء المسيح. لماذا فكروا بهذه الطريقة؟</a:t>
            </a:r>
            <a:endParaRPr lang="en-US" sz="28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9161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Screen Shot 4.png"/>
          <p:cNvPicPr>
            <a:picLocks noChangeAspect="1"/>
          </p:cNvPicPr>
          <p:nvPr/>
        </p:nvPicPr>
        <p:blipFill>
          <a:blip r:embed="rId2" cstate="screen">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tretch>
            <a:fillRect/>
          </a:stretch>
        </p:blipFill>
        <p:spPr>
          <a:xfrm>
            <a:off x="0" y="1524000"/>
            <a:ext cx="9144000" cy="4316609"/>
          </a:xfrm>
          <a:prstGeom prst="rect">
            <a:avLst/>
          </a:prstGeom>
        </p:spPr>
      </p:pic>
    </p:spTree>
    <p:extLst>
      <p:ext uri="{BB962C8B-B14F-4D97-AF65-F5344CB8AC3E}">
        <p14:creationId xmlns:p14="http://schemas.microsoft.com/office/powerpoint/2010/main" val="34861169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9682" name="Picture 2" descr="destruct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9683" name="Text Box 3"/>
          <p:cNvSpPr txBox="1">
            <a:spLocks noChangeArrowheads="1"/>
          </p:cNvSpPr>
          <p:nvPr/>
        </p:nvSpPr>
        <p:spPr bwMode="auto">
          <a:xfrm>
            <a:off x="228600" y="228600"/>
            <a:ext cx="8763000" cy="1077218"/>
          </a:xfrm>
          <a:prstGeom prst="rect">
            <a:avLst/>
          </a:prstGeom>
          <a:noFill/>
          <a:ln>
            <a:noFill/>
          </a:ln>
          <a:effectLst>
            <a:outerShdw blurRad="63500" dist="88899" dir="2700000" algn="ctr" rotWithShape="0">
              <a:schemeClr val="tx1"/>
            </a:outerShdw>
          </a:effectLst>
          <a:extLst>
            <a:ext uri="{909E8E84-426E-40dd-AFC4-6F175D3DCCD1}">
              <a14:hiddenFill xmlns:a14="http://schemas.microsoft.com/office/drawing/2010/main" xmlns="">
                <a:solidFill>
                  <a:srgbClr val="FFFF99"/>
                </a:solidFill>
              </a14:hiddenFill>
            </a:ext>
            <a:ext uri="{91240B29-F687-4f45-9708-019B960494DF}">
              <a14:hiddenLine xmlns:a14="http://schemas.microsoft.com/office/drawing/2010/main" xmlns="" w="57150">
                <a:solidFill>
                  <a:srgbClr val="000000"/>
                </a:solidFill>
                <a:miter lim="800000"/>
                <a:headEnd/>
                <a:tailEnd/>
              </a14:hiddenLine>
            </a:ext>
          </a:extLst>
        </p:spPr>
        <p:txBody>
          <a:bodyPr wrap="square">
            <a:spAutoFit/>
          </a:bodyPr>
          <a:lstStyle/>
          <a:p>
            <a:pPr algn="ctr">
              <a:spcBef>
                <a:spcPct val="50000"/>
              </a:spcBef>
              <a:defRPr/>
            </a:pPr>
            <a:r>
              <a:rPr lang="ar-JO" sz="3200" dirty="0">
                <a:solidFill>
                  <a:schemeClr val="bg1"/>
                </a:solidFill>
                <a:effectLst>
                  <a:glow rad="101600">
                    <a:schemeClr val="tx1">
                      <a:alpha val="75000"/>
                    </a:schemeClr>
                  </a:glow>
                </a:effectLst>
                <a:latin typeface="Arial" panose="020B0604020202020204" pitchFamily="34" charset="0"/>
                <a:cs typeface="Arial" panose="020B0604020202020204" pitchFamily="34" charset="0"/>
              </a:rPr>
              <a:t>كان السؤال الوحيد الذي يدور في أذهان التلاميذ                  مبنياً على نبوات العهد القديم</a:t>
            </a:r>
            <a:r>
              <a:rPr lang="en-US" sz="3200" dirty="0">
                <a:solidFill>
                  <a:schemeClr val="bg1"/>
                </a:solidFill>
                <a:effectLst>
                  <a:glow rad="101600">
                    <a:schemeClr val="tx1">
                      <a:alpha val="75000"/>
                    </a:schemeClr>
                  </a:glow>
                </a:effectLst>
                <a:latin typeface="Arial" panose="020B0604020202020204" pitchFamily="34" charset="0"/>
                <a:cs typeface="Arial" panose="020B0604020202020204" pitchFamily="34" charset="0"/>
              </a:rPr>
              <a:t> </a:t>
            </a:r>
            <a:endParaRPr lang="en-US" sz="3200" i="1" dirty="0">
              <a:solidFill>
                <a:srgbClr val="FFFFFF"/>
              </a:solidFill>
              <a:effectLst>
                <a:glow rad="101600">
                  <a:schemeClr val="tx1">
                    <a:alpha val="75000"/>
                  </a:schemeClr>
                </a:glow>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99683"/>
                                        </p:tgtEl>
                                        <p:attrNameLst>
                                          <p:attrName>style.visibility</p:attrName>
                                        </p:attrNameLst>
                                      </p:cBhvr>
                                      <p:to>
                                        <p:strVal val="visible"/>
                                      </p:to>
                                    </p:set>
                                    <p:anim calcmode="lin" valueType="num">
                                      <p:cBhvr>
                                        <p:cTn id="7" dur="500" fill="hold"/>
                                        <p:tgtEl>
                                          <p:spTgt spid="199683"/>
                                        </p:tgtEl>
                                        <p:attrNameLst>
                                          <p:attrName>ppt_w</p:attrName>
                                        </p:attrNameLst>
                                      </p:cBhvr>
                                      <p:tavLst>
                                        <p:tav tm="0">
                                          <p:val>
                                            <p:fltVal val="0"/>
                                          </p:val>
                                        </p:tav>
                                        <p:tav tm="100000">
                                          <p:val>
                                            <p:strVal val="#ppt_w"/>
                                          </p:val>
                                        </p:tav>
                                      </p:tavLst>
                                    </p:anim>
                                    <p:anim calcmode="lin" valueType="num">
                                      <p:cBhvr>
                                        <p:cTn id="8" dur="500" fill="hold"/>
                                        <p:tgtEl>
                                          <p:spTgt spid="19968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images.jpg"/>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0" y="23301"/>
            <a:ext cx="9144000" cy="6834699"/>
          </a:xfrm>
          <a:prstGeom prst="rect">
            <a:avLst/>
          </a:prstGeom>
        </p:spPr>
      </p:pic>
      <p:sp>
        <p:nvSpPr>
          <p:cNvPr id="2" name="Rectangle 1"/>
          <p:cNvSpPr/>
          <p:nvPr/>
        </p:nvSpPr>
        <p:spPr>
          <a:xfrm>
            <a:off x="0" y="0"/>
            <a:ext cx="9144000" cy="4995214"/>
          </a:xfrm>
          <a:prstGeom prst="rect">
            <a:avLst/>
          </a:prstGeom>
        </p:spPr>
        <p:txBody>
          <a:bodyPr wrap="square">
            <a:spAutoFit/>
          </a:bodyPr>
          <a:lstStyle/>
          <a:p>
            <a:pPr algn="r">
              <a:lnSpc>
                <a:spcPct val="90000"/>
              </a:lnSpc>
            </a:pPr>
            <a:r>
              <a:rPr lang="ar-JO" b="1" dirty="0">
                <a:solidFill>
                  <a:schemeClr val="bg1"/>
                </a:solidFill>
                <a:effectLst>
                  <a:glow rad="101600">
                    <a:schemeClr val="tx1">
                      <a:alpha val="75000"/>
                    </a:schemeClr>
                  </a:glow>
                </a:effectLst>
                <a:latin typeface="Arial Narrow"/>
                <a:cs typeface="Arial Narrow"/>
              </a:rPr>
              <a:t>يقترح د. ستان توسينت (تفسير إنجيل متى) أن التلاميذ كانوا متأثرين بنبوة زكريا 12-14</a:t>
            </a:r>
            <a:endParaRPr lang="en-US" b="1" dirty="0">
              <a:solidFill>
                <a:schemeClr val="bg1"/>
              </a:solidFill>
              <a:effectLst>
                <a:glow rad="101600">
                  <a:schemeClr val="tx1">
                    <a:alpha val="75000"/>
                  </a:schemeClr>
                </a:glow>
              </a:effectLst>
              <a:latin typeface="Arial Narrow"/>
              <a:cs typeface="Arial Narrow"/>
            </a:endParaRPr>
          </a:p>
          <a:p>
            <a:pPr>
              <a:lnSpc>
                <a:spcPct val="90000"/>
              </a:lnSpc>
            </a:pPr>
            <a:endParaRPr lang="en-US" b="1" dirty="0">
              <a:solidFill>
                <a:srgbClr val="FFEDB4"/>
              </a:solidFill>
              <a:effectLst>
                <a:glow rad="101600">
                  <a:schemeClr val="tx1">
                    <a:alpha val="75000"/>
                  </a:schemeClr>
                </a:glow>
              </a:effectLst>
              <a:latin typeface="Arial Narrow"/>
              <a:cs typeface="Arial Narrow"/>
            </a:endParaRPr>
          </a:p>
          <a:p>
            <a:pPr algn="r">
              <a:lnSpc>
                <a:spcPct val="90000"/>
              </a:lnSpc>
            </a:pPr>
            <a:r>
              <a:rPr lang="ar-JO" b="1" dirty="0">
                <a:solidFill>
                  <a:srgbClr val="FFEDB4"/>
                </a:solidFill>
                <a:effectLst>
                  <a:glow rad="101600">
                    <a:schemeClr val="tx1">
                      <a:alpha val="75000"/>
                    </a:schemeClr>
                  </a:glow>
                </a:effectLst>
                <a:latin typeface="Arial Narrow"/>
                <a:cs typeface="Arial Narrow"/>
              </a:rPr>
              <a:t>في أذهانهم قاموا بتطوير تسلسل زمني للأحداث في التسلسل التالي:</a:t>
            </a:r>
            <a:endParaRPr lang="en-US" b="1" dirty="0">
              <a:solidFill>
                <a:srgbClr val="FFEDB4"/>
              </a:solidFill>
              <a:effectLst>
                <a:glow rad="101600">
                  <a:schemeClr val="tx1">
                    <a:alpha val="75000"/>
                  </a:schemeClr>
                </a:glow>
              </a:effectLst>
              <a:latin typeface="Arial Narrow"/>
              <a:cs typeface="Arial Narrow"/>
            </a:endParaRPr>
          </a:p>
          <a:p>
            <a:pPr>
              <a:lnSpc>
                <a:spcPct val="90000"/>
              </a:lnSpc>
            </a:pPr>
            <a:r>
              <a:rPr lang="en-US" sz="1400" b="1" dirty="0">
                <a:solidFill>
                  <a:srgbClr val="FFEDB4"/>
                </a:solidFill>
                <a:effectLst>
                  <a:glow rad="101600">
                    <a:schemeClr val="tx1">
                      <a:alpha val="75000"/>
                    </a:schemeClr>
                  </a:glow>
                </a:effectLst>
                <a:latin typeface="Arial Narrow"/>
                <a:cs typeface="Arial Narrow"/>
              </a:rPr>
              <a:t> </a:t>
            </a:r>
          </a:p>
          <a:p>
            <a:pPr algn="r">
              <a:lnSpc>
                <a:spcPct val="90000"/>
              </a:lnSpc>
            </a:pPr>
            <a:r>
              <a:rPr lang="ar-JO" b="1" dirty="0">
                <a:solidFill>
                  <a:srgbClr val="FFEDB4"/>
                </a:solidFill>
                <a:effectLst>
                  <a:glow rad="101600">
                    <a:schemeClr val="tx1">
                      <a:alpha val="75000"/>
                    </a:schemeClr>
                  </a:glow>
                </a:effectLst>
                <a:latin typeface="Arial Narrow"/>
                <a:cs typeface="Arial Narrow"/>
              </a:rPr>
              <a:t>(1) انطلاق الملك</a:t>
            </a:r>
          </a:p>
          <a:p>
            <a:pPr algn="r">
              <a:lnSpc>
                <a:spcPct val="90000"/>
              </a:lnSpc>
            </a:pPr>
            <a:r>
              <a:rPr lang="ar-JO" b="1" dirty="0">
                <a:solidFill>
                  <a:srgbClr val="FFEDB4"/>
                </a:solidFill>
                <a:effectLst>
                  <a:glow rad="101600">
                    <a:schemeClr val="tx1">
                      <a:alpha val="75000"/>
                    </a:schemeClr>
                  </a:glow>
                </a:effectLst>
                <a:latin typeface="Arial Narrow"/>
                <a:cs typeface="Arial Narrow"/>
              </a:rPr>
              <a:t>(2) سيتم دمار أورشليم بعد فترة من الوقت و</a:t>
            </a:r>
          </a:p>
          <a:p>
            <a:pPr algn="r">
              <a:lnSpc>
                <a:spcPct val="90000"/>
              </a:lnSpc>
            </a:pPr>
            <a:r>
              <a:rPr lang="ar-JO" b="1" dirty="0">
                <a:solidFill>
                  <a:srgbClr val="FFEDB4"/>
                </a:solidFill>
                <a:effectLst>
                  <a:glow rad="101600">
                    <a:schemeClr val="tx1">
                      <a:alpha val="75000"/>
                    </a:schemeClr>
                  </a:glow>
                </a:effectLst>
                <a:latin typeface="Arial Narrow"/>
                <a:cs typeface="Arial Narrow"/>
              </a:rPr>
              <a:t>(3) بعد دمار أورشليم مباشرة سيكون حضور المسيا</a:t>
            </a:r>
            <a:endParaRPr lang="en-US" b="1" dirty="0">
              <a:solidFill>
                <a:srgbClr val="FFEDB4"/>
              </a:solidFill>
              <a:effectLst>
                <a:glow rad="101600">
                  <a:schemeClr val="tx1">
                    <a:alpha val="75000"/>
                  </a:schemeClr>
                </a:glow>
              </a:effectLst>
              <a:latin typeface="Arial Narrow"/>
              <a:cs typeface="Arial Narrow"/>
            </a:endParaRPr>
          </a:p>
          <a:p>
            <a:pPr>
              <a:lnSpc>
                <a:spcPct val="90000"/>
              </a:lnSpc>
            </a:pPr>
            <a:r>
              <a:rPr lang="en-US" sz="1400" b="1" dirty="0">
                <a:solidFill>
                  <a:srgbClr val="FFEDB4"/>
                </a:solidFill>
                <a:effectLst>
                  <a:glow rad="101600">
                    <a:schemeClr val="tx1">
                      <a:alpha val="75000"/>
                    </a:schemeClr>
                  </a:glow>
                </a:effectLst>
                <a:latin typeface="Arial Narrow"/>
                <a:cs typeface="Arial Narrow"/>
              </a:rPr>
              <a:t> </a:t>
            </a:r>
          </a:p>
          <a:p>
            <a:pPr algn="r">
              <a:lnSpc>
                <a:spcPct val="90000"/>
              </a:lnSpc>
            </a:pPr>
            <a:r>
              <a:rPr lang="ar-JO" b="1" dirty="0">
                <a:solidFill>
                  <a:srgbClr val="FFEDB4"/>
                </a:solidFill>
                <a:effectLst>
                  <a:glow rad="101600">
                    <a:schemeClr val="tx1">
                      <a:alpha val="75000"/>
                    </a:schemeClr>
                  </a:glow>
                </a:effectLst>
                <a:latin typeface="Arial Narrow"/>
                <a:cs typeface="Arial Narrow"/>
              </a:rPr>
              <a:t>كان لديهم أساس كتابي جيد لهذا الأمر حيث أن زك ١٤: ١-٢ يصف تدمير أورشليم ثم يمضي نفس المقطع في وصف مجيء الرب ليهلك الأمم التي تحارب أورشليم (زك 14: 3-8). وبعد ذلك تقوم المملكة الألفية (زك 14: 9-11)."</a:t>
            </a:r>
          </a:p>
          <a:p>
            <a:pPr>
              <a:lnSpc>
                <a:spcPct val="90000"/>
              </a:lnSpc>
            </a:pPr>
            <a:endParaRPr lang="sk-SK" sz="1400" b="1" dirty="0">
              <a:solidFill>
                <a:schemeClr val="bg1"/>
              </a:solidFill>
              <a:effectLst>
                <a:glow rad="101600">
                  <a:schemeClr val="tx1">
                    <a:alpha val="75000"/>
                  </a:schemeClr>
                </a:glow>
              </a:effectLst>
              <a:latin typeface="Arial Narrow"/>
              <a:cs typeface="Arial Narrow"/>
            </a:endParaRPr>
          </a:p>
          <a:p>
            <a:pPr algn="r">
              <a:lnSpc>
                <a:spcPct val="90000"/>
              </a:lnSpc>
            </a:pPr>
            <a:r>
              <a:rPr lang="ar-JO" b="1" dirty="0">
                <a:solidFill>
                  <a:schemeClr val="bg1"/>
                </a:solidFill>
                <a:effectLst>
                  <a:glow rad="101600">
                    <a:schemeClr val="tx1">
                      <a:alpha val="75000"/>
                    </a:schemeClr>
                  </a:glow>
                </a:effectLst>
                <a:latin typeface="Arial Narrow"/>
                <a:cs typeface="Arial Narrow"/>
              </a:rPr>
              <a:t>لذلك اعتقد التلاميذ أن الأحداث الثلاثة كلها مرتبطة بحدث واحد – عودة المسيح كما هو مذكور في زكريا ١٤: ٤. لقد كانوا على حق في التفكير في زكريا 12-14 وتعليمه عن مجيء المسيح ومع ذلك فقد كانوا مخطئين في ربط الدينونة الوشيكة لأورشليم والهيكل بعودة المسيح.</a:t>
            </a:r>
            <a:endParaRPr lang="en-US" b="1" dirty="0">
              <a:solidFill>
                <a:schemeClr val="bg1"/>
              </a:solidFill>
              <a:effectLst>
                <a:glow rad="101600">
                  <a:schemeClr val="tx1">
                    <a:alpha val="75000"/>
                  </a:schemeClr>
                </a:glow>
              </a:effectLst>
              <a:latin typeface="Arial Narrow"/>
              <a:cs typeface="Arial Narrow"/>
            </a:endParaRPr>
          </a:p>
        </p:txBody>
      </p:sp>
    </p:spTree>
    <p:extLst>
      <p:ext uri="{BB962C8B-B14F-4D97-AF65-F5344CB8AC3E}">
        <p14:creationId xmlns:p14="http://schemas.microsoft.com/office/powerpoint/2010/main" val="4277412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golden clouds.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extBox 1"/>
          <p:cNvSpPr txBox="1"/>
          <p:nvPr/>
        </p:nvSpPr>
        <p:spPr>
          <a:xfrm>
            <a:off x="1676400" y="304800"/>
            <a:ext cx="5562600" cy="707886"/>
          </a:xfrm>
          <a:prstGeom prst="rect">
            <a:avLst/>
          </a:prstGeom>
          <a:noFill/>
        </p:spPr>
        <p:txBody>
          <a:bodyPr wrap="square" rtlCol="0">
            <a:spAutoFit/>
          </a:bodyPr>
          <a:lstStyle/>
          <a:p>
            <a:pPr algn="ctr"/>
            <a:r>
              <a:rPr lang="ar-JO" sz="4000" dirty="0">
                <a:solidFill>
                  <a:srgbClr val="FFF69B"/>
                </a:solidFill>
                <a:effectLst>
                  <a:glow rad="101600">
                    <a:schemeClr val="tx1">
                      <a:alpha val="75000"/>
                    </a:schemeClr>
                  </a:glow>
                </a:effectLst>
                <a:latin typeface="Arial" panose="020B0604020202020204" pitchFamily="34" charset="0"/>
                <a:cs typeface="Arial" panose="020B0604020202020204" pitchFamily="34" charset="0"/>
              </a:rPr>
              <a:t>دروس من المقطع</a:t>
            </a:r>
            <a:endParaRPr lang="en-US" sz="4000" dirty="0">
              <a:solidFill>
                <a:srgbClr val="FFF69B"/>
              </a:solidFill>
              <a:effectLst>
                <a:glow rad="101600">
                  <a:schemeClr val="tx1">
                    <a:alpha val="75000"/>
                  </a:schemeClr>
                </a:glow>
              </a:effectLst>
              <a:latin typeface="Arial" panose="020B0604020202020204" pitchFamily="34" charset="0"/>
              <a:cs typeface="Arial" panose="020B0604020202020204" pitchFamily="34" charset="0"/>
            </a:endParaRPr>
          </a:p>
        </p:txBody>
      </p:sp>
      <p:sp>
        <p:nvSpPr>
          <p:cNvPr id="3" name="TextBox 2"/>
          <p:cNvSpPr txBox="1"/>
          <p:nvPr/>
        </p:nvSpPr>
        <p:spPr>
          <a:xfrm>
            <a:off x="0" y="1600200"/>
            <a:ext cx="9144000" cy="1077218"/>
          </a:xfrm>
          <a:prstGeom prst="rect">
            <a:avLst/>
          </a:prstGeom>
          <a:noFill/>
        </p:spPr>
        <p:txBody>
          <a:bodyPr wrap="square" rtlCol="0">
            <a:spAutoFit/>
          </a:bodyPr>
          <a:lstStyle>
            <a:defPPr>
              <a:defRPr lang="en-US"/>
            </a:defPPr>
            <a:lvl1pPr marL="409575" indent="-409575">
              <a:defRPr sz="3200" b="1">
                <a:solidFill>
                  <a:schemeClr val="bg1"/>
                </a:solidFill>
                <a:effectLst>
                  <a:glow rad="101600">
                    <a:schemeClr val="tx1">
                      <a:alpha val="75000"/>
                    </a:schemeClr>
                  </a:glow>
                </a:effectLst>
                <a:latin typeface="Techno"/>
                <a:cs typeface="Techno"/>
              </a:defRPr>
            </a:lvl1pPr>
          </a:lstStyle>
          <a:p>
            <a:pPr marL="0" indent="0" algn="r"/>
            <a:r>
              <a:rPr lang="ar-JO" dirty="0">
                <a:latin typeface="Arial" panose="020B0604020202020204" pitchFamily="34" charset="0"/>
                <a:cs typeface="Arial" panose="020B0604020202020204" pitchFamily="34" charset="0"/>
              </a:rPr>
              <a:t>1. يهتم الله بشأن أولاده ويريدهم أن يعرفوا المستقبل الذي خططه </a:t>
            </a:r>
          </a:p>
          <a:p>
            <a:pPr marL="0" indent="0" algn="r"/>
            <a:r>
              <a:rPr lang="ar-JO" dirty="0">
                <a:latin typeface="Arial" panose="020B0604020202020204" pitchFamily="34" charset="0"/>
                <a:cs typeface="Arial" panose="020B0604020202020204" pitchFamily="34" charset="0"/>
              </a:rPr>
              <a:t>    لهم</a:t>
            </a:r>
            <a:endParaRPr lang="en-US" dirty="0">
              <a:latin typeface="Arial" panose="020B0604020202020204" pitchFamily="34" charset="0"/>
              <a:cs typeface="Arial" panose="020B0604020202020204" pitchFamily="34" charset="0"/>
            </a:endParaRPr>
          </a:p>
        </p:txBody>
      </p:sp>
      <p:sp>
        <p:nvSpPr>
          <p:cNvPr id="4" name="TextBox 3"/>
          <p:cNvSpPr txBox="1"/>
          <p:nvPr/>
        </p:nvSpPr>
        <p:spPr>
          <a:xfrm>
            <a:off x="0" y="3124200"/>
            <a:ext cx="9144000" cy="1077218"/>
          </a:xfrm>
          <a:prstGeom prst="rect">
            <a:avLst/>
          </a:prstGeom>
          <a:noFill/>
        </p:spPr>
        <p:txBody>
          <a:bodyPr wrap="square" rtlCol="0">
            <a:spAutoFit/>
          </a:bodyPr>
          <a:lstStyle>
            <a:defPPr>
              <a:defRPr lang="en-US"/>
            </a:defPPr>
            <a:lvl1pPr marL="409575" indent="-409575">
              <a:defRPr sz="3200" b="1">
                <a:solidFill>
                  <a:srgbClr val="FFF69B"/>
                </a:solidFill>
                <a:effectLst>
                  <a:glow rad="101600">
                    <a:schemeClr val="tx1">
                      <a:alpha val="75000"/>
                    </a:schemeClr>
                  </a:glow>
                </a:effectLst>
                <a:latin typeface="Techno"/>
                <a:cs typeface="Techno"/>
              </a:defRPr>
            </a:lvl1pPr>
          </a:lstStyle>
          <a:p>
            <a:pPr algn="r"/>
            <a:r>
              <a:rPr lang="ar-JO" dirty="0">
                <a:solidFill>
                  <a:schemeClr val="bg1"/>
                </a:solidFill>
                <a:latin typeface="Arial" panose="020B0604020202020204" pitchFamily="34" charset="0"/>
                <a:cs typeface="Arial" panose="020B0604020202020204" pitchFamily="34" charset="0"/>
              </a:rPr>
              <a:t>2. على الرغم من الضائقة الحالية والقادمة في الشرق الأوسط، فإن </a:t>
            </a:r>
          </a:p>
          <a:p>
            <a:pPr algn="r"/>
            <a:r>
              <a:rPr lang="ar-JO" dirty="0">
                <a:solidFill>
                  <a:schemeClr val="bg1"/>
                </a:solidFill>
                <a:latin typeface="Arial" panose="020B0604020202020204" pitchFamily="34" charset="0"/>
                <a:cs typeface="Arial" panose="020B0604020202020204" pitchFamily="34" charset="0"/>
              </a:rPr>
              <a:t>    إسرائيل مستمرة حتى النهاية.</a:t>
            </a:r>
            <a:endParaRPr lang="en-US" dirty="0">
              <a:solidFill>
                <a:schemeClr val="bg1"/>
              </a:solidFill>
              <a:latin typeface="Arial" panose="020B0604020202020204" pitchFamily="34" charset="0"/>
              <a:cs typeface="Arial" panose="020B0604020202020204" pitchFamily="34" charset="0"/>
            </a:endParaRPr>
          </a:p>
        </p:txBody>
      </p:sp>
      <p:sp>
        <p:nvSpPr>
          <p:cNvPr id="5" name="TextBox 4"/>
          <p:cNvSpPr txBox="1"/>
          <p:nvPr/>
        </p:nvSpPr>
        <p:spPr>
          <a:xfrm>
            <a:off x="0" y="4572000"/>
            <a:ext cx="9144000" cy="1077218"/>
          </a:xfrm>
          <a:prstGeom prst="rect">
            <a:avLst/>
          </a:prstGeom>
          <a:noFill/>
        </p:spPr>
        <p:txBody>
          <a:bodyPr wrap="square" rtlCol="0">
            <a:spAutoFit/>
          </a:bodyPr>
          <a:lstStyle>
            <a:defPPr>
              <a:defRPr lang="en-US"/>
            </a:defPPr>
            <a:lvl1pPr marL="409575" indent="-409575">
              <a:defRPr sz="3200" b="1">
                <a:solidFill>
                  <a:schemeClr val="bg1"/>
                </a:solidFill>
                <a:effectLst>
                  <a:glow rad="101600">
                    <a:schemeClr val="tx1">
                      <a:alpha val="75000"/>
                    </a:schemeClr>
                  </a:glow>
                </a:effectLst>
                <a:latin typeface="Techno"/>
                <a:cs typeface="Techno"/>
              </a:defRPr>
            </a:lvl1pPr>
          </a:lstStyle>
          <a:p>
            <a:pPr marL="0" indent="0" algn="r"/>
            <a:r>
              <a:rPr lang="ar-JO" dirty="0">
                <a:latin typeface="Arial" panose="020B0604020202020204" pitchFamily="34" charset="0"/>
                <a:cs typeface="Arial" panose="020B0604020202020204" pitchFamily="34" charset="0"/>
              </a:rPr>
              <a:t>3. عندما تأتي النهاية فسيكون يسوع هناك وسيكمل ما بدأه بجلب </a:t>
            </a:r>
          </a:p>
          <a:p>
            <a:pPr marL="0" indent="0" algn="r"/>
            <a:r>
              <a:rPr lang="ar-JO" dirty="0">
                <a:latin typeface="Arial" panose="020B0604020202020204" pitchFamily="34" charset="0"/>
                <a:cs typeface="Arial" panose="020B0604020202020204" pitchFamily="34" charset="0"/>
              </a:rPr>
              <a:t>     الدينونة على أعدائه والخلاص لشعبه</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8520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2400" b="1" dirty="0">
                <a:solidFill>
                  <a:srgbClr val="FFFFFF"/>
                </a:solidFill>
                <a:latin typeface="Arial" panose="020B0604020202020204" pitchFamily="34" charset="0"/>
                <a:ea typeface="ＭＳ Ｐゴシック" charset="0"/>
                <a:cs typeface="Arial" panose="020B0604020202020204" pitchFamily="34" charset="0"/>
              </a:rPr>
              <a:t>الصفحة الرئيسية على</a:t>
            </a:r>
            <a:r>
              <a:rPr lang="en-US" sz="2400" b="1" dirty="0">
                <a:solidFill>
                  <a:srgbClr val="FFFFFF"/>
                </a:solidFill>
                <a:latin typeface="Arial" panose="020B0604020202020204" pitchFamily="34" charset="0"/>
                <a:ea typeface="ＭＳ Ｐゴシック" charset="0"/>
                <a:cs typeface="Arial" panose="020B0604020202020204" pitchFamily="34" charset="0"/>
              </a:rPr>
              <a:t> BibleStudyDownloads.org</a:t>
            </a:r>
            <a:endParaRPr lang="en-US" sz="10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1"/>
            <a:ext cx="3345366" cy="32784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0" tIns="45715" rIns="91430" bIns="4571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استخدم هذا</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3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QR Code </a:t>
            </a:r>
          </a:p>
          <a:p>
            <a:pPr marL="0" marR="0" lvl="0" indent="0" algn="ctr" defTabSz="9143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للدخول</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0" y="3579541"/>
            <a:ext cx="3425631" cy="2096430"/>
          </a:xfrm>
          <a:prstGeom prst="rect">
            <a:avLst/>
          </a:prstGeom>
        </p:spPr>
      </p:pic>
      <p:pic>
        <p:nvPicPr>
          <p:cNvPr id="5" name="Picture 4">
            <a:extLst>
              <a:ext uri="{FF2B5EF4-FFF2-40B4-BE49-F238E27FC236}">
                <a16:creationId xmlns:a16="http://schemas.microsoft.com/office/drawing/2014/main" id="{98B62EE6-866D-4143-9082-63CB2850C425}"/>
              </a:ext>
            </a:extLst>
          </p:cNvPr>
          <p:cNvPicPr>
            <a:picLocks noChangeAspect="1"/>
          </p:cNvPicPr>
          <p:nvPr/>
        </p:nvPicPr>
        <p:blipFill>
          <a:blip r:embed="rId4"/>
          <a:stretch>
            <a:fillRect/>
          </a:stretch>
        </p:blipFill>
        <p:spPr>
          <a:xfrm>
            <a:off x="3735659" y="318942"/>
            <a:ext cx="5357029" cy="5357029"/>
          </a:xfrm>
          <a:prstGeom prst="rect">
            <a:avLst/>
          </a:prstGeom>
        </p:spPr>
      </p:pic>
    </p:spTree>
    <p:extLst>
      <p:ext uri="{BB962C8B-B14F-4D97-AF65-F5344CB8AC3E}">
        <p14:creationId xmlns:p14="http://schemas.microsoft.com/office/powerpoint/2010/main" val="2742199041"/>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2800" b="1" dirty="0">
                <a:solidFill>
                  <a:srgbClr val="FFFFFF"/>
                </a:solidFill>
                <a:latin typeface="Arial" panose="020B0604020202020204" pitchFamily="34" charset="0"/>
                <a:ea typeface="ＭＳ Ｐゴシック" charset="0"/>
                <a:cs typeface="Arial" panose="020B0604020202020204" pitchFamily="34" charset="0"/>
              </a:rPr>
              <a:t>خطاب جبل الزيتون</a:t>
            </a:r>
            <a:r>
              <a:rPr lang="en-US" sz="2800" b="1" dirty="0">
                <a:solidFill>
                  <a:srgbClr val="FFFFFF"/>
                </a:solidFill>
                <a:latin typeface="Arial" panose="020B0604020202020204" pitchFamily="34" charset="0"/>
                <a:ea typeface="ＭＳ Ｐゴシック" charset="0"/>
                <a:cs typeface="Arial" panose="020B0604020202020204" pitchFamily="34" charset="0"/>
              </a:rPr>
              <a:t> at BibleStudyDownloads.org</a:t>
            </a:r>
            <a:endParaRPr lang="en-US" sz="11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0" tIns="45715" rIns="91430" bIns="4571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أحصل على هذا العرض التقديمي مجاناً</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2" y="636982"/>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0101704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Screen Shot 2.png"/>
          <p:cNvPicPr>
            <a:picLocks noChangeAspect="1"/>
          </p:cNvPicPr>
          <p:nvPr/>
        </p:nvPicPr>
        <p:blipFill>
          <a:blip r:embed="rId2" cstate="screen">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tretch>
            <a:fillRect/>
          </a:stretch>
        </p:blipFill>
        <p:spPr>
          <a:xfrm>
            <a:off x="0" y="1219200"/>
            <a:ext cx="9144000" cy="4396732"/>
          </a:xfrm>
          <a:prstGeom prst="rect">
            <a:avLst/>
          </a:prstGeom>
        </p:spPr>
      </p:pic>
    </p:spTree>
    <p:extLst>
      <p:ext uri="{BB962C8B-B14F-4D97-AF65-F5344CB8AC3E}">
        <p14:creationId xmlns:p14="http://schemas.microsoft.com/office/powerpoint/2010/main" val="589021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Screen Shot 3.png"/>
          <p:cNvPicPr>
            <a:picLocks noChangeAspect="1"/>
          </p:cNvPicPr>
          <p:nvPr/>
        </p:nvPicPr>
        <p:blipFill>
          <a:blip r:embed="rId2" cstate="screen">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tretch>
            <a:fillRect/>
          </a:stretch>
        </p:blipFill>
        <p:spPr>
          <a:xfrm>
            <a:off x="0" y="971112"/>
            <a:ext cx="9144000" cy="4788776"/>
          </a:xfrm>
          <a:prstGeom prst="rect">
            <a:avLst/>
          </a:prstGeom>
        </p:spPr>
      </p:pic>
    </p:spTree>
    <p:extLst>
      <p:ext uri="{BB962C8B-B14F-4D97-AF65-F5344CB8AC3E}">
        <p14:creationId xmlns:p14="http://schemas.microsoft.com/office/powerpoint/2010/main" val="273507613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Screen Shot 1.png"/>
          <p:cNvPicPr>
            <a:picLocks noChangeAspect="1"/>
          </p:cNvPicPr>
          <p:nvPr/>
        </p:nvPicPr>
        <p:blipFill>
          <a:blip r:embed="rId2" cstate="screen">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tretch>
            <a:fillRect/>
          </a:stretch>
        </p:blipFill>
        <p:spPr>
          <a:xfrm>
            <a:off x="0" y="1371600"/>
            <a:ext cx="9144000" cy="4255129"/>
          </a:xfrm>
          <a:prstGeom prst="rect">
            <a:avLst/>
          </a:prstGeom>
        </p:spPr>
      </p:pic>
    </p:spTree>
    <p:extLst>
      <p:ext uri="{BB962C8B-B14F-4D97-AF65-F5344CB8AC3E}">
        <p14:creationId xmlns:p14="http://schemas.microsoft.com/office/powerpoint/2010/main" val="6702451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Screen Shot 6.png"/>
          <p:cNvPicPr>
            <a:picLocks noChangeAspect="1"/>
          </p:cNvPicPr>
          <p:nvPr/>
        </p:nvPicPr>
        <p:blipFill>
          <a:blip r:embed="rId2" cstate="screen">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tretch>
            <a:fillRect/>
          </a:stretch>
        </p:blipFill>
        <p:spPr>
          <a:xfrm>
            <a:off x="0" y="1371600"/>
            <a:ext cx="9144000" cy="4038600"/>
          </a:xfrm>
          <a:prstGeom prst="rect">
            <a:avLst/>
          </a:prstGeom>
        </p:spPr>
      </p:pic>
    </p:spTree>
    <p:extLst>
      <p:ext uri="{BB962C8B-B14F-4D97-AF65-F5344CB8AC3E}">
        <p14:creationId xmlns:p14="http://schemas.microsoft.com/office/powerpoint/2010/main" val="26440087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Olivet fix copy.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22912" cy="6858000"/>
          </a:xfrm>
          <a:prstGeom prst="rect">
            <a:avLst/>
          </a:prstGeom>
        </p:spPr>
      </p:pic>
      <p:sp>
        <p:nvSpPr>
          <p:cNvPr id="2" name="Rectangle 1"/>
          <p:cNvSpPr/>
          <p:nvPr/>
        </p:nvSpPr>
        <p:spPr>
          <a:xfrm>
            <a:off x="914400" y="1371600"/>
            <a:ext cx="7620000" cy="3083921"/>
          </a:xfrm>
          <a:prstGeom prst="rect">
            <a:avLst/>
          </a:prstGeom>
        </p:spPr>
        <p:txBody>
          <a:bodyPr wrap="square">
            <a:spAutoFit/>
          </a:bodyPr>
          <a:lstStyle/>
          <a:p>
            <a:pPr algn="ctr">
              <a:lnSpc>
                <a:spcPct val="90000"/>
              </a:lnSpc>
            </a:pPr>
            <a:r>
              <a:rPr lang="ar-JO" sz="36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rPr>
              <a:t>إن خطاب جبل الزيتون الذي ألقي قبل وقت قصير من صلب يسوع هو المقطع النبوي الأكثر أهمية في كل الكتاب المقدس. إنه مهم لأنه جاء من يسوع نفسه مباشرة بعد أن رفضه شعبه ولأنه يوفر الخطوط العريضة لأحداث نهاية الزمان.</a:t>
            </a:r>
          </a:p>
          <a:p>
            <a:pPr>
              <a:lnSpc>
                <a:spcPct val="90000"/>
              </a:lnSpc>
            </a:pPr>
            <a:r>
              <a:rPr lang="ar-JO" sz="36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rPr>
              <a:t> دكتور تيم لاهاي</a:t>
            </a:r>
            <a:endParaRPr lang="en-US" sz="2800" b="1" dirty="0">
              <a:solidFill>
                <a:srgbClr val="FFF69B"/>
              </a:solidFill>
              <a:effectLst>
                <a:glow rad="101600">
                  <a:schemeClr val="tx1">
                    <a:alpha val="75000"/>
                  </a:schemeClr>
                </a:glow>
              </a:effectLst>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6EE63ADC-A13C-8C5E-C5F4-FF66514E1F10}"/>
              </a:ext>
            </a:extLst>
          </p:cNvPr>
          <p:cNvSpPr txBox="1"/>
          <p:nvPr/>
        </p:nvSpPr>
        <p:spPr>
          <a:xfrm>
            <a:off x="0" y="1"/>
            <a:ext cx="9144000" cy="968170"/>
          </a:xfrm>
          <a:prstGeom prst="rect">
            <a:avLst/>
          </a:prstGeom>
          <a:solidFill>
            <a:schemeClr val="tx1"/>
          </a:solidFill>
        </p:spPr>
        <p:txBody>
          <a:bodyPr wrap="square" rtlCol="0">
            <a:spAutoFit/>
          </a:bodyPr>
          <a:lstStyle/>
          <a:p>
            <a:pPr algn="ctr">
              <a:lnSpc>
                <a:spcPct val="110000"/>
              </a:lnSpc>
            </a:pPr>
            <a:r>
              <a:rPr lang="ar-JO" sz="54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rPr>
              <a:t>خطاب جبل الزيتون</a:t>
            </a:r>
            <a:endParaRPr lang="en-US" sz="54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86062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Olivet_med.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7162800"/>
          </a:xfrm>
          <a:prstGeom prst="rect">
            <a:avLst/>
          </a:prstGeom>
        </p:spPr>
      </p:pic>
      <p:sp>
        <p:nvSpPr>
          <p:cNvPr id="2" name="Rectangle 1"/>
          <p:cNvSpPr/>
          <p:nvPr/>
        </p:nvSpPr>
        <p:spPr>
          <a:xfrm>
            <a:off x="266700" y="1366897"/>
            <a:ext cx="8610600" cy="2062103"/>
          </a:xfrm>
          <a:prstGeom prst="rect">
            <a:avLst/>
          </a:prstGeom>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يعد خطاب جبل الزيتون مقطعًا مهمًا لتطوير وجهة نظر أي شخص حول نبوءة الكتاب المقدس.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يتكون خطاب الزيتون من تعليم ربنا عن نبوة الكتاب المقدس</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وهذا موجود في متى 24-25 ومرقس 13 ولوقا 21.</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86843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3631</TotalTime>
  <Words>1403</Words>
  <Application>Microsoft Macintosh PowerPoint</Application>
  <PresentationFormat>On-screen Show (4:3)</PresentationFormat>
  <Paragraphs>130</Paragraphs>
  <Slides>34</Slides>
  <Notes>15</Notes>
  <HiddenSlides>0</HiddenSlides>
  <MMClips>0</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34</vt:i4>
      </vt:variant>
    </vt:vector>
  </HeadingPairs>
  <TitlesOfParts>
    <vt:vector size="47" baseType="lpstr">
      <vt:lpstr>ＭＳ Ｐゴシック</vt:lpstr>
      <vt:lpstr>Times</vt:lpstr>
      <vt:lpstr>Arial</vt:lpstr>
      <vt:lpstr>Arial Narrow</vt:lpstr>
      <vt:lpstr>GillSans</vt:lpstr>
      <vt:lpstr>Times New Roman</vt:lpstr>
      <vt:lpstr>Wingdings</vt:lpstr>
      <vt:lpstr>Default Design</vt:lpstr>
      <vt:lpstr>1_Default Design</vt:lpstr>
      <vt:lpstr>2_Default Design</vt:lpstr>
      <vt:lpstr>3_Default Design</vt:lpstr>
      <vt:lpstr>4_Default Design</vt:lpstr>
      <vt:lpstr>Orbit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الصفحة الرئيسية على BibleStudyDownloads.org</vt:lpstr>
      <vt:lpstr>خطاب جبل الزيتون at BibleStudyDownloads.org</vt:lpstr>
    </vt:vector>
  </TitlesOfParts>
  <Company>Faith Bible Church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Hitchcock</dc:creator>
  <cp:lastModifiedBy>Rick Griffith</cp:lastModifiedBy>
  <cp:revision>193</cp:revision>
  <dcterms:created xsi:type="dcterms:W3CDTF">2006-01-09T17:14:20Z</dcterms:created>
  <dcterms:modified xsi:type="dcterms:W3CDTF">2023-12-31T16:09:17Z</dcterms:modified>
</cp:coreProperties>
</file>