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Lst>
  <p:notesMasterIdLst>
    <p:notesMasterId r:id="rId14"/>
  </p:notesMasterIdLst>
  <p:sldIdLst>
    <p:sldId id="435" r:id="rId3"/>
    <p:sldId id="433" r:id="rId4"/>
    <p:sldId id="439" r:id="rId5"/>
    <p:sldId id="697" r:id="rId6"/>
    <p:sldId id="690" r:id="rId7"/>
    <p:sldId id="698" r:id="rId8"/>
    <p:sldId id="432" r:id="rId9"/>
    <p:sldId id="699" r:id="rId10"/>
    <p:sldId id="700" r:id="rId11"/>
    <p:sldId id="268" r:id="rId12"/>
    <p:sldId id="34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26" autoAdjust="0"/>
    <p:restoredTop sz="94249" autoAdjust="0"/>
  </p:normalViewPr>
  <p:slideViewPr>
    <p:cSldViewPr snapToGrid="0" snapToObjects="1">
      <p:cViewPr>
        <p:scale>
          <a:sx n="89" d="100"/>
          <a:sy n="89" d="100"/>
        </p:scale>
        <p:origin x="2264" y="920"/>
      </p:cViewPr>
      <p:guideLst>
        <p:guide orient="horz" pos="2160"/>
        <p:guide pos="2880"/>
      </p:guideLst>
    </p:cSldViewPr>
  </p:slideViewPr>
  <p:outlineViewPr>
    <p:cViewPr>
      <p:scale>
        <a:sx n="33" d="100"/>
        <a:sy n="33" d="100"/>
      </p:scale>
      <p:origin x="0" y="0"/>
    </p:cViewPr>
  </p:outlineViewPr>
  <p:notesTextViewPr>
    <p:cViewPr>
      <p:scale>
        <a:sx n="195" d="100"/>
        <a:sy n="195" d="100"/>
      </p:scale>
      <p:origin x="0" y="0"/>
    </p:cViewPr>
  </p:notesTextViewPr>
  <p:sorterViewPr>
    <p:cViewPr>
      <p:scale>
        <a:sx n="1" d="1"/>
        <a:sy n="1" d="1"/>
      </p:scale>
      <p:origin x="0" y="736"/>
    </p:cViewPr>
  </p:sorterViewPr>
  <p:notesViewPr>
    <p:cSldViewPr snapToGrid="0" snapToObjects="1">
      <p:cViewPr varScale="1">
        <p:scale>
          <a:sx n="97" d="100"/>
          <a:sy n="97" d="100"/>
        </p:scale>
        <p:origin x="432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1/9/24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"The two T. L. Thompson books we are concerned with: </a:t>
            </a:r>
            <a:r>
              <a:rPr lang="en-US" i="1" dirty="0">
                <a:cs typeface="ＭＳ Ｐゴシック" charset="0"/>
              </a:rPr>
              <a:t>Early History of the Israelite People from the Written and Archaeological Sources</a:t>
            </a:r>
            <a:r>
              <a:rPr lang="en-US" dirty="0">
                <a:cs typeface="ＭＳ Ｐゴシック" charset="0"/>
              </a:rPr>
              <a:t> (Leiden: Brill, 1992) and </a:t>
            </a:r>
            <a:r>
              <a:rPr lang="en-US" i="1" dirty="0">
                <a:cs typeface="ＭＳ Ｐゴシック" charset="0"/>
              </a:rPr>
              <a:t>The Bible in History </a:t>
            </a:r>
            <a:r>
              <a:rPr lang="en-US" dirty="0">
                <a:cs typeface="ＭＳ Ｐゴシック" charset="0"/>
              </a:rPr>
              <a:t>(London: Cape, 1999) = </a:t>
            </a:r>
            <a:r>
              <a:rPr lang="en-US" i="1" dirty="0">
                <a:cs typeface="ＭＳ Ｐゴシック" charset="0"/>
              </a:rPr>
              <a:t>The Mythic Past</a:t>
            </a:r>
            <a:r>
              <a:rPr lang="en-US" dirty="0">
                <a:cs typeface="ＭＳ Ｐゴシック" charset="0"/>
              </a:rPr>
              <a:t> (New York: Basic Books, 1999).”</a:t>
            </a:r>
          </a:p>
          <a:p>
            <a:endParaRPr lang="en-US" dirty="0">
              <a:cs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Cited by K. A. Kitchen,</a:t>
            </a:r>
            <a:r>
              <a:rPr lang="en-US" i="1" dirty="0"/>
              <a:t> On the Reliability of the Old Testament</a:t>
            </a:r>
            <a:r>
              <a:rPr lang="en-US" dirty="0"/>
              <a:t> (Grand Rapids: Eerdmans, 2003), Kindle Edition. Loc 9702 of 14432 (footnote 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Cited by K. A. Kitchen,</a:t>
            </a:r>
            <a:r>
              <a:rPr lang="en-US" i="1" dirty="0"/>
              <a:t> On the Reliability of the Old Testament</a:t>
            </a:r>
            <a:r>
              <a:rPr lang="en-US" dirty="0"/>
              <a:t> (Grand Rapids: Eerdmans, 2003), Kindle Edition. Loc 9808 of 14432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AD52A3B-185E-1C46-B5F3-0850D64619E4}" type="slidenum">
              <a:rPr kumimoji="0" lang="en-US" sz="1200" b="0" i="0" u="none" strike="noStrike" kern="1200" cap="none" spc="0" normalizeH="0" baseline="0" noProof="0">
                <a:ln>
                  <a:noFill/>
                </a:ln>
                <a:solidFill>
                  <a:prstClr val="black"/>
                </a:solidFill>
                <a:effectLst/>
                <a:uLnTx/>
                <a:uFillTx/>
                <a:latin typeface="Times New Roman" charset="0"/>
                <a:ea typeface="Osaka"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Times New Roman" charset="0"/>
              <a:ea typeface="Osaka" charset="0"/>
            </a:endParaRPr>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6</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“﻿(ii) TLT’s knowledge of the range of use of first person in texts is clearly minimal and hopelessly misleading. Use of the first person by a monarch does not belong exclusively to either postmortem memorial texts or to later legends about such kings. A huge army of texts shows up the falsity of his presumption. Here are a few. (1) In his Ten-Year Annals (</a:t>
            </a:r>
            <a:r>
              <a:rPr lang="en-US" dirty="0" err="1">
                <a:cs typeface="ＭＳ Ｐゴシック" charset="0"/>
              </a:rPr>
              <a:t>CoS</a:t>
            </a:r>
            <a:r>
              <a:rPr lang="en-US" dirty="0">
                <a:cs typeface="ＭＳ Ｐゴシック" charset="0"/>
              </a:rPr>
              <a:t> II, 83-91),9 </a:t>
            </a:r>
            <a:r>
              <a:rPr lang="en-US" dirty="0" err="1">
                <a:cs typeface="ＭＳ Ｐゴシック" charset="0"/>
              </a:rPr>
              <a:t>Mursil</a:t>
            </a:r>
            <a:r>
              <a:rPr lang="en-US" dirty="0">
                <a:cs typeface="ＭＳ Ｐゴシック" charset="0"/>
              </a:rPr>
              <a:t> II begins in the first person, describes his modest past (acceded young, and not the heir, asked the help of his deities), then proceeds through ten years of successful warfare exclusively in the first person, observes that he has now reigned ten years, and promises to record any further successes. We know that this is not a postmortem text, because he in fact lived and warred for many more years, as his detailed annals prove conclusively, running up to Years 21 and beyond (the end is broken). (2) In the “Hittite Hieroglyphic”/Phoenician bilingual inscription of </a:t>
            </a:r>
            <a:r>
              <a:rPr lang="en-US" dirty="0" err="1">
                <a:cs typeface="ＭＳ Ｐゴシック" charset="0"/>
              </a:rPr>
              <a:t>Azitawatas</a:t>
            </a:r>
            <a:r>
              <a:rPr lang="en-US" dirty="0">
                <a:cs typeface="ＭＳ Ｐゴシック" charset="0"/>
              </a:rPr>
              <a:t>, a local vassal king of the ruler of Adana, first millennium B.C., in Cilicia (125-26, 149-50), he begins (just like Mesha), “I am </a:t>
            </a:r>
            <a:r>
              <a:rPr lang="en-US" dirty="0" err="1">
                <a:cs typeface="ＭＳ Ｐゴシック" charset="0"/>
              </a:rPr>
              <a:t>Azitawatas</a:t>
            </a:r>
            <a:r>
              <a:rPr lang="en-US" dirty="0">
                <a:cs typeface="ＭＳ Ｐゴシック" charset="0"/>
              </a:rPr>
              <a:t>,” followed by epithets, and likewise goes on in a continuous first-person narrative. Near the end he clearly asks for health and (long) life/many years — this was not a postmortem legend, but a text contemporary with the king! (3) Exactly the same is true of </a:t>
            </a:r>
            <a:r>
              <a:rPr lang="en-US" dirty="0" err="1">
                <a:cs typeface="ＭＳ Ｐゴシック" charset="0"/>
              </a:rPr>
              <a:t>Yehawmilk</a:t>
            </a:r>
            <a:r>
              <a:rPr lang="en-US" dirty="0">
                <a:cs typeface="ＭＳ Ｐゴシック" charset="0"/>
              </a:rPr>
              <a:t>, king of Byblos (151-52) — “I am </a:t>
            </a:r>
            <a:r>
              <a:rPr lang="en-US" dirty="0" err="1">
                <a:cs typeface="ＭＳ Ｐゴシック" charset="0"/>
              </a:rPr>
              <a:t>Yehawmilk</a:t>
            </a:r>
            <a:r>
              <a:rPr lang="en-US" dirty="0">
                <a:cs typeface="ＭＳ Ｐゴシック" charset="0"/>
              </a:rPr>
              <a:t> …” — and he too asks for long years to come, being far from dead! (4) In the Mesopotamian world, as everywhere else, texts were also produced in either third- or first-person mode. For first person, not postmortem, see (e.g.) </a:t>
            </a:r>
            <a:r>
              <a:rPr lang="en-US" dirty="0" err="1">
                <a:cs typeface="ＭＳ Ｐゴシック" charset="0"/>
              </a:rPr>
              <a:t>Lipit</a:t>
            </a:r>
            <a:r>
              <a:rPr lang="en-US" dirty="0">
                <a:cs typeface="ＭＳ Ｐゴシック" charset="0"/>
              </a:rPr>
              <a:t>-Ishtar (247), </a:t>
            </a:r>
            <a:r>
              <a:rPr lang="en-US" dirty="0" err="1">
                <a:cs typeface="ＭＳ Ｐゴシック" charset="0"/>
              </a:rPr>
              <a:t>Warad</a:t>
            </a:r>
            <a:r>
              <a:rPr lang="en-US" dirty="0">
                <a:cs typeface="ＭＳ Ｐゴシック" charset="0"/>
              </a:rPr>
              <a:t>-Sin/</a:t>
            </a:r>
            <a:r>
              <a:rPr lang="en-US" dirty="0" err="1">
                <a:cs typeface="ＭＳ Ｐゴシック" charset="0"/>
              </a:rPr>
              <a:t>Kudur-mabuk</a:t>
            </a:r>
            <a:r>
              <a:rPr lang="en-US" dirty="0">
                <a:cs typeface="ＭＳ Ｐゴシック" charset="0"/>
              </a:rPr>
              <a:t> (251-52), Rim-Sin I (253, his third text), Hammurabi (256-57), Ammi-</a:t>
            </a:r>
            <a:r>
              <a:rPr lang="en-US" dirty="0" err="1">
                <a:cs typeface="ＭＳ Ｐゴシック" charset="0"/>
              </a:rPr>
              <a:t>ditana</a:t>
            </a:r>
            <a:r>
              <a:rPr lang="en-US" dirty="0">
                <a:cs typeface="ＭＳ Ｐゴシック" charset="0"/>
              </a:rPr>
              <a:t> (258-59), and </a:t>
            </a:r>
            <a:r>
              <a:rPr lang="en-US" dirty="0" err="1">
                <a:cs typeface="ＭＳ Ｐゴシック" charset="0"/>
              </a:rPr>
              <a:t>Shamshi</a:t>
            </a:r>
            <a:r>
              <a:rPr lang="en-US" dirty="0">
                <a:cs typeface="ＭＳ Ｐゴシック" charset="0"/>
              </a:rPr>
              <a:t>-Adad I (259), all early second millennium. In the first millennium every major Assyrian king did exactly likewise, in various editions of their annals that were anything but postmortem, from </a:t>
            </a:r>
            <a:r>
              <a:rPr lang="en-US" dirty="0" err="1">
                <a:cs typeface="ＭＳ Ｐゴシック" charset="0"/>
              </a:rPr>
              <a:t>Tiglath-pileser</a:t>
            </a:r>
            <a:r>
              <a:rPr lang="en-US" dirty="0">
                <a:cs typeface="ＭＳ Ｐゴシック" charset="0"/>
              </a:rPr>
              <a:t> I to Assurbanipal (cf. ANET, 274-301; </a:t>
            </a:r>
            <a:r>
              <a:rPr lang="en-US" dirty="0" err="1">
                <a:cs typeface="ＭＳ Ｐゴシック" charset="0"/>
              </a:rPr>
              <a:t>CoS</a:t>
            </a:r>
            <a:r>
              <a:rPr lang="en-US" dirty="0">
                <a:cs typeface="ＭＳ Ｐゴシック" charset="0"/>
              </a:rPr>
              <a:t> II, 261-306; RIMA, 1-3 passim). (5) And likewise their high officers in the eighth century (278-84), all strictly within their lifetimes. (6) We may add the Neo-Babylonians, Nabopolassar, </a:t>
            </a:r>
            <a:r>
              <a:rPr lang="en-US" dirty="0" err="1">
                <a:cs typeface="ＭＳ Ｐゴシック" charset="0"/>
              </a:rPr>
              <a:t>Nebuchadrezzar</a:t>
            </a:r>
            <a:r>
              <a:rPr lang="en-US" dirty="0">
                <a:cs typeface="ＭＳ Ｐゴシック" charset="0"/>
              </a:rPr>
              <a:t> II, and Nabonidus (306-14). (7) To round things out, so too in Egypt. Thus </a:t>
            </a:r>
            <a:r>
              <a:rPr lang="en-US" dirty="0" err="1">
                <a:cs typeface="ＭＳ Ｐゴシック" charset="0"/>
              </a:rPr>
              <a:t>Tuthmosis</a:t>
            </a:r>
            <a:r>
              <a:rPr lang="en-US" dirty="0">
                <a:cs typeface="ＭＳ Ｐゴシック" charset="0"/>
              </a:rPr>
              <a:t> III on his Gebel </a:t>
            </a:r>
            <a:r>
              <a:rPr lang="en-US" dirty="0" err="1">
                <a:cs typeface="ＭＳ Ｐゴシック" charset="0"/>
              </a:rPr>
              <a:t>Barkal</a:t>
            </a:r>
            <a:r>
              <a:rPr lang="en-US" dirty="0">
                <a:cs typeface="ＭＳ Ｐゴシック" charset="0"/>
              </a:rPr>
              <a:t> stela (14-18, its main account) speaks mostly in a first-person narrative after a conventional third-person date line and introduction; the monument dates to Year 47 — but the king survived its making, till his known Year 54, seven whole</a:t>
            </a:r>
          </a:p>
          <a:p>
            <a:endParaRPr lang="en-US" dirty="0">
              <a:cs typeface="ＭＳ Ｐゴシック" charset="0"/>
            </a:endParaRPr>
          </a:p>
          <a:p>
            <a:r>
              <a:rPr lang="en-US" dirty="0">
                <a:cs typeface="ＭＳ Ｐゴシック" charset="0"/>
              </a:rPr>
              <a:t>Kitchen, K. A.. On the Reliability of the Old Testament . Wm. B. Eerdmans Publishing Co.. Kindle Edition. </a:t>
            </a:r>
          </a:p>
        </p:txBody>
      </p:sp>
    </p:spTree>
    <p:extLst>
      <p:ext uri="{BB962C8B-B14F-4D97-AF65-F5344CB8AC3E}">
        <p14:creationId xmlns:p14="http://schemas.microsoft.com/office/powerpoint/2010/main" val="1089475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7</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"Well … who is the fantasizer? Biblical (and other) scholarship of the last two hundred years, or Dr. Lemche? Let us now look at these stirring (and stimulating) trumpet calls to junk both the Hebrew Bible and most scholarly study of it, in the light of NPL’s personal beliefs. Let us group these eight pronouncements in three lots: 1-2, 3-6, 7-8. </a:t>
            </a:r>
          </a:p>
          <a:p>
            <a:endParaRPr lang="en-US" dirty="0">
              <a:cs typeface="ＭＳ Ｐゴシック" charset="0"/>
            </a:endParaRPr>
          </a:p>
          <a:p>
            <a:r>
              <a:rPr lang="en-US" dirty="0">
                <a:cs typeface="ＭＳ Ｐゴシック" charset="0"/>
              </a:rPr>
              <a:t>First, items 1-2. To junk some 200 years of “historical-critical scholarship.” Hurrah! Three cheers! Whoopee! Well … maybe? Or not quite? Or not quite entirely? Yes, an uncomfortably large proportion of old books, theses, and papers on (e.g.) endless variants of literary-critical theories of the composition of the books of the Old Testament could be profitably pulped and recycled. What about the extravagances a century ago of J1, J2, J3? Or (only half a century or so ago) of Pfeiffer’s L source? Or </a:t>
            </a:r>
            <a:r>
              <a:rPr lang="en-US" dirty="0" err="1">
                <a:cs typeface="ＭＳ Ｐゴシック" charset="0"/>
              </a:rPr>
              <a:t>Eissfeldt’s</a:t>
            </a:r>
            <a:r>
              <a:rPr lang="en-US" dirty="0">
                <a:cs typeface="ＭＳ Ｐゴシック" charset="0"/>
              </a:rPr>
              <a:t> pet S source? Or most of the books locked in battle long ago over supplementary and fragmentary theses of composition, etc.? Down to the present time, biblical studies journals still carry over much of these gossamer speculations (unsullied by objective data) that real professional scholars of Near Eastern texts and material cultures could easily dispense with. </a:t>
            </a:r>
          </a:p>
          <a:p>
            <a:endParaRPr lang="en-US" dirty="0">
              <a:cs typeface="ＭＳ Ｐゴシック" charset="0"/>
            </a:endParaRPr>
          </a:p>
          <a:p>
            <a:r>
              <a:rPr lang="en-US" dirty="0">
                <a:cs typeface="ＭＳ Ｐゴシック" charset="0"/>
              </a:rPr>
              <a:t>But a quite separate issue is the properly philological side of things. The basics of standard (and “silver age”) Hebrew grammar and lexicon, and of our knowledge of other related languages and scripts, were first well laid down systematically by the end of the nineteenth century into the early twentieth — e.g., of Akkadian, and epigraphic West Semitic and Old South Arabian, as well as Egyptian. Naturally our knowledge of these languages has now progressed immensely beyond the 1890s/1900s, and others have been added (Ugaritic, Hittite, Hurrian, etc.), but it did start from those bases. Our factual knowledge of the biblical and related languages and associated bodies of texts cannot be dispensed with, now or ever. And all of it has to be taken into account. To junk everything in sight so that our Copenhagen (and related) “butterflies” may disport themselves indefinitely inside their own antibiblical, </a:t>
            </a:r>
            <a:r>
              <a:rPr lang="en-US" dirty="0" err="1">
                <a:cs typeface="ＭＳ Ｐゴシック" charset="0"/>
              </a:rPr>
              <a:t>antifactual</a:t>
            </a:r>
            <a:r>
              <a:rPr lang="en-US" dirty="0">
                <a:cs typeface="ＭＳ Ｐゴシック" charset="0"/>
              </a:rPr>
              <a:t> fantasy world is, alas, simply not on.”</a:t>
            </a:r>
          </a:p>
          <a:p>
            <a:endParaRPr lang="en-US" dirty="0">
              <a:cs typeface="ＭＳ Ｐゴシック" charset="0"/>
            </a:endParaRPr>
          </a:p>
          <a:p>
            <a:r>
              <a:rPr lang="en-US" dirty="0">
                <a:cs typeface="ＭＳ Ｐゴシック" charset="0"/>
              </a:rPr>
              <a:t>In H. Shanks’s “Quote of the Month” from </a:t>
            </a:r>
            <a:r>
              <a:rPr lang="en-US" dirty="0" err="1">
                <a:cs typeface="ＭＳ Ｐゴシック" charset="0"/>
              </a:rPr>
              <a:t>Lemche’s</a:t>
            </a:r>
            <a:r>
              <a:rPr lang="en-US" dirty="0">
                <a:cs typeface="ＭＳ Ｐゴシック" charset="0"/>
              </a:rPr>
              <a:t> publication, see in BAR 26, no. 4 (July-August 2000): 16.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Response by K. A. Kitchen,</a:t>
            </a:r>
            <a:r>
              <a:rPr lang="en-US" i="1" dirty="0"/>
              <a:t> On the Reliability of the Old Testament</a:t>
            </a:r>
            <a:r>
              <a:rPr lang="en-US" dirty="0"/>
              <a:t> (Grand Rapids: Eerdmans, 2003), Kindle Edition. </a:t>
            </a:r>
            <a:r>
              <a:rPr lang="en-US" dirty="0">
                <a:cs typeface="ＭＳ Ｐゴシック" charset="0"/>
              </a:rPr>
              <a:t>Loc 9866-9000 of 14432.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8</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ＭＳ Ｐゴシック" charset="0"/>
              </a:rPr>
              <a:t>““﻿Second, items 3-6. Here the situation is far more clear cut. If the transmitted Hebrew history does not fit the external data for that place and period, and its image cannot be reconciled with such, but is a Greco-Roman-age invention having almost no contact with earlier epochs, and offers no data for those epochs, then on the basis of real, genuinely ancient, firsthand documentation from the third to late first millennia B.C. we must pose some very awkward questions. Such as: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ＭＳ Ｐゴシック" charset="0"/>
              </a:rPr>
              <a:t>WHY, then, is the literary profile of Gen. 1–11 basically identical with the profiles of comparable Mesopotamian literature relating to creation, flood-catastrophe, and long “linkup” human successions — and, as a search of the ancient literatures shows, as a </a:t>
            </a:r>
            <a:r>
              <a:rPr lang="en-US" dirty="0" err="1">
                <a:cs typeface="ＭＳ Ｐゴシック" charset="0"/>
              </a:rPr>
              <a:t>topos</a:t>
            </a:r>
            <a:r>
              <a:rPr lang="en-US" dirty="0">
                <a:cs typeface="ＭＳ Ｐゴシック" charset="0"/>
              </a:rPr>
              <a:t> in vogue creatively only in the early second millennium B.C. (and earlier?), not later? Not my fault!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ＭＳ Ｐゴシック" charset="0"/>
              </a:rPr>
              <a:t>WHY, then, do main features in the much-maligned patriarchal narratives fit so well (and often, exclusively) into the framework supplied by the independent, objective data of the early second millennium? (E.g., details in Gen. 14; Elamite activity in the west, uniquely then; basic slave price of twenty shekels for Joseph; etc.) This is not “conservative salvaging” (as Dever would claim); it comes straight from a huge matrix of field-produced data.11 Not my fault!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ＭＳ Ｐゴシック" charset="0"/>
              </a:rPr>
              <a:t>WHY, then, do the human and other phenomena at the exodus show clearly Egyptian traits (not Palestinian, not Neo-Babylonian …), and especially of the thirteenth century? Thus (Pi)-</a:t>
            </a:r>
            <a:r>
              <a:rPr lang="en-US" dirty="0" err="1">
                <a:cs typeface="ＭＳ Ｐゴシック" charset="0"/>
              </a:rPr>
              <a:t>Ramesse</a:t>
            </a:r>
            <a:r>
              <a:rPr lang="en-US" dirty="0">
                <a:cs typeface="ＭＳ Ｐゴシック" charset="0"/>
              </a:rPr>
              <a:t> was Delta capital just for the thirteenth and most of the twelfth century, AND NOT LATER. Then, from circa 1070, Tanis (</a:t>
            </a:r>
            <a:r>
              <a:rPr lang="en-US" dirty="0" err="1">
                <a:cs typeface="ＭＳ Ｐゴシック" charset="0"/>
              </a:rPr>
              <a:t>Zoan</a:t>
            </a:r>
            <a:r>
              <a:rPr lang="en-US" dirty="0">
                <a:cs typeface="ＭＳ Ｐゴシック" charset="0"/>
              </a:rPr>
              <a:t>) took over there — a historical fact not open to dispute. Tabernacle-type worship structures are known in the Semitic world (Mari, Ugarit, </a:t>
            </a:r>
            <a:r>
              <a:rPr lang="en-US" dirty="0" err="1">
                <a:cs typeface="ＭＳ Ｐゴシック" charset="0"/>
              </a:rPr>
              <a:t>Timna</a:t>
            </a:r>
            <a:r>
              <a:rPr lang="en-US" dirty="0">
                <a:cs typeface="ＭＳ Ｐゴシック" charset="0"/>
              </a:rPr>
              <a:t>) specifically for the nineteenth to twelfth centuries; the Sinai tabernacle is based directly on Egyptian technology of the thirtieth to thirteenth centuries (with the concept extending into the eleventh). The Sinai/plains of Moab covenant (much of Exodus-Leviticus, Deuteronomy, Josh. 24) is squarely tied in format and content exclusively to the massively documented format of the fourteenth-thirteenth centuries, before and after which the formats were wholly different; we have over ninety original exemplars that settle the matter decisively, whether any of us like it or not. Most definitely, not my fault!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ＭＳ Ｐゴシック" charset="0"/>
              </a:rPr>
              <a:t>WHY, then, does </a:t>
            </a:r>
            <a:r>
              <a:rPr lang="en-US" dirty="0" err="1">
                <a:cs typeface="ＭＳ Ｐゴシック" charset="0"/>
              </a:rPr>
              <a:t>Merenptah</a:t>
            </a:r>
            <a:r>
              <a:rPr lang="en-US" dirty="0">
                <a:cs typeface="ＭＳ Ｐゴシック" charset="0"/>
              </a:rPr>
              <a:t> (in his Year 5, 1209/1208) report a people Israel, a foreign tribal grouping by the very accurate determinative signs (in a very accurately written text) who are west of </a:t>
            </a:r>
            <a:r>
              <a:rPr lang="en-US" dirty="0" err="1">
                <a:cs typeface="ＭＳ Ｐゴシック" charset="0"/>
              </a:rPr>
              <a:t>Ascalon</a:t>
            </a:r>
            <a:r>
              <a:rPr lang="en-US" dirty="0">
                <a:cs typeface="ＭＳ Ｐゴシック" charset="0"/>
              </a:rPr>
              <a:t> and Gezer, and south of </a:t>
            </a:r>
            <a:r>
              <a:rPr lang="en-US" dirty="0" err="1">
                <a:cs typeface="ＭＳ Ｐゴシック" charset="0"/>
              </a:rPr>
              <a:t>Yenoam</a:t>
            </a:r>
            <a:r>
              <a:rPr lang="en-US" dirty="0">
                <a:cs typeface="ＭＳ Ｐゴシック" charset="0"/>
              </a:rPr>
              <a:t>, and hence in the central Canaanite hill country, if no such named people existed? How curious that we have, in Canaan for 200 years directly following this episode, a clear and massive rise in population that installed themselves in a rash of fresh, new villages the length of the land. It’s either due to a sex orgy or immigrants? No escape from those options. The hill culture develops away from the coastal cultures, it eschews any pronounced taste for pigs or image-based worship, with no stone/brick-built temples, but only scattered high places. Whose fault is this factual scenario? Of a definite entry (so Joshua, a raider, not all-conqueror) and slow settlement (cf. Judges-Samuel). Not my fault!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ＭＳ Ｐゴシック" charset="0"/>
              </a:rPr>
              <a:t>WHY, then, in the oncoming tenth century, are there suddenly clear material changes in Canaan, of demographic movement from hamlets into towns, and into use of a new red-burnished pottery, first by hand and later mechanically? And suddenly “government” compounds in strategic places (where late Canaanite occupation is blitzed out) such as Hazor, Megiddo, and Gezer, with new developments in the Negev? A centralized power is the clear answer, and the “united monarchy,” its practical expression. The described Jerusalem temple and its furnishings drew directly on long-standing temple planning (besides the tabernacle precedent) and on contemporary Early Iron usages independently attested in Phoenicia, Syria, and Cyprus. Within a few years of Solomon’s death and the Shishak raid on his son Rehoboam, we find a pharaoh suddenly spending absolutely unparalleled amounts of gold and silver on his country’s temples. Hardly a total coincidence. Honest, it was </a:t>
            </a:r>
            <a:r>
              <a:rPr lang="en-US" dirty="0" err="1">
                <a:cs typeface="ＭＳ Ｐゴシック" charset="0"/>
              </a:rPr>
              <a:t>Osorkon</a:t>
            </a:r>
            <a:r>
              <a:rPr lang="en-US" dirty="0">
                <a:cs typeface="ＭＳ Ｐゴシック" charset="0"/>
              </a:rPr>
              <a:t> I who did this, not me!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ＭＳ Ｐゴシック" charset="0"/>
              </a:rPr>
              <a:t>WHY, then, is pre-853 Hebrew history to be treated as fiction, when we know that Shishak was the </a:t>
            </a:r>
            <a:r>
              <a:rPr lang="en-US" dirty="0" err="1">
                <a:cs typeface="ＭＳ Ｐゴシック" charset="0"/>
              </a:rPr>
              <a:t>Shoshenq</a:t>
            </a:r>
            <a:r>
              <a:rPr lang="en-US" dirty="0">
                <a:cs typeface="ＭＳ Ｐゴシック" charset="0"/>
              </a:rPr>
              <a:t> I who did invade Palestine and left a huge triumph scene and long (and highly original!) topographical list for both Judah and Israel, plus other records (El-Hiba list, now destroyed; Karnak stela; retainer’s remark), that indicate the reality of his campaign? And his stela at Megiddo itself, which rams the message home to ancients and moderns alike?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ＭＳ Ｐゴシック" charset="0"/>
              </a:rPr>
              <a:t>WHY, then, is the divided monarchy to be belittled down to just a king list? Or even Mesha to be refused credence? After all, he was there! TLT and NPL were not. Not only do we have a king list, we also have a detailed chronology for the twin kingdoms built on contemporary ancient Near Eastern usage, which dovetails brilliantly well with two independent chronologies: that of Assyria and that of Egypt. And time and again the histories in Kings, Chronicles, and the Prophets do dovetail very well whenever there are data to compare, be it Assyrian annals, Babylonian chronicles, West Semitic inscriptions (Mesha; Tell Dan, no fake!; Siloam; Lachish Letters; personal seals; etc.). Again, not my fault! I didn’t fake any of it — it just came out of the ground when I wasn’t looking!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ＭＳ Ｐゴシック" charset="0"/>
              </a:rPr>
              <a:t>WHY, then, do we find Jehoiachin actually in exile in Babylon, with him and his family group having their meal tickets in 592; and most of Judah empty of occupation (except where — as in Benjamin at Mizpah — the imperial authorities wanted to exploit the land), during the main part of the sixth century? The Babylonian exile was not a fiction, and the young king is explicitly labeled “king of the land of Judah,” not of an anonymous south Syrian </a:t>
            </a:r>
            <a:r>
              <a:rPr lang="en-US" dirty="0" err="1">
                <a:cs typeface="ＭＳ Ｐゴシック" charset="0"/>
              </a:rPr>
              <a:t>fringeland</a:t>
            </a:r>
            <a:r>
              <a:rPr lang="en-US" dirty="0">
                <a:cs typeface="ＭＳ Ｐゴシック" charset="0"/>
              </a:rPr>
              <a:t>. Blame the Babylonians — it’s not my fault!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ＭＳ Ｐゴシック" charset="0"/>
              </a:rPr>
              <a:t>WHY, then, if the Dead Sea Scrolls (ca. 150 B.C. onward) are the formative fragments that went into a fuller (and later) Old Testament, do we have a Greek text (certainly for the Pentateuch, and doubtless more) of the third century (LXX) that is a translation of an as-yet-nonexistent Old Testament? And why are the latter’s constituent books written in a “classical” Hebrew that — curiously! — is typical of our externally discovered examples of Hebrew prose in the ninth-to-early-sixth centuries (Samaria, </a:t>
            </a:r>
            <a:r>
              <a:rPr lang="en-US" dirty="0" err="1">
                <a:cs typeface="ＭＳ Ｐゴシック" charset="0"/>
              </a:rPr>
              <a:t>Mesad-Hashavyahu</a:t>
            </a:r>
            <a:r>
              <a:rPr lang="en-US" dirty="0">
                <a:cs typeface="ＭＳ Ｐゴシック" charset="0"/>
              </a:rPr>
              <a:t>, Arad, Lachish ostraca; </a:t>
            </a:r>
            <a:r>
              <a:rPr lang="en-US" dirty="0" err="1">
                <a:cs typeface="ＭＳ Ｐゴシック" charset="0"/>
              </a:rPr>
              <a:t>Kuntillet</a:t>
            </a:r>
            <a:r>
              <a:rPr lang="en-US" dirty="0">
                <a:cs typeface="ＭＳ Ｐゴシック" charset="0"/>
              </a:rPr>
              <a:t> </a:t>
            </a:r>
            <a:r>
              <a:rPr lang="en-US" dirty="0" err="1">
                <a:cs typeface="ＭＳ Ｐゴシック" charset="0"/>
              </a:rPr>
              <a:t>Ajrud</a:t>
            </a:r>
            <a:r>
              <a:rPr lang="en-US" dirty="0">
                <a:cs typeface="ＭＳ Ｐゴシック" charset="0"/>
              </a:rPr>
              <a:t>, Siloam, Khirbet Qom, Beit-Lei, </a:t>
            </a:r>
            <a:r>
              <a:rPr lang="en-US" dirty="0" err="1">
                <a:cs typeface="ＭＳ Ｐゴシック" charset="0"/>
              </a:rPr>
              <a:t>Ketef</a:t>
            </a:r>
            <a:r>
              <a:rPr lang="en-US" dirty="0">
                <a:cs typeface="ＭＳ Ｐゴシック" charset="0"/>
              </a:rPr>
              <a:t> Hinnom inscriptions, etc.) — but NOT of the Hellenistic/early Roman period (“</a:t>
            </a:r>
            <a:r>
              <a:rPr lang="en-US" dirty="0" err="1">
                <a:cs typeface="ＭＳ Ｐゴシック" charset="0"/>
              </a:rPr>
              <a:t>Qumranic</a:t>
            </a:r>
            <a:r>
              <a:rPr lang="en-US" dirty="0">
                <a:cs typeface="ＭＳ Ｐゴシック" charset="0"/>
              </a:rPr>
              <a:t> Hebrew,” etc.)? And which contains various peculiar features (e.g., specialized psalm headings that are no longer understood, already!). How very odd!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ＭＳ Ｐゴシック" charset="0"/>
              </a:rPr>
              <a:t>And so one might go on and on, almost indefinitely. In short, there is absolutely nothing to support sweeping claims that “ancient Israel does not fit” its screamingly obvious context, or that the biblical image cannot be reconciled with Palestine’s older history, or that the Hebrew Bible’s writings are of Hellenistic date. Therefore, even as day follows night, it is (alas!) NPL whose wholly spurious claims should be binned. Sorry! Not my fault!”</a:t>
            </a:r>
          </a:p>
          <a:p>
            <a:r>
              <a:rPr lang="en-US" dirty="0">
                <a:cs typeface="ＭＳ Ｐゴシック" charset="0"/>
              </a:rPr>
              <a:t>__________</a:t>
            </a:r>
          </a:p>
          <a:p>
            <a:endParaRPr lang="en-US" dirty="0">
              <a:cs typeface="ＭＳ Ｐゴシック" charset="0"/>
            </a:endParaRPr>
          </a:p>
          <a:p>
            <a:r>
              <a:rPr lang="en-US" dirty="0">
                <a:cs typeface="ＭＳ Ｐゴシック" charset="0"/>
              </a:rPr>
              <a:t>In H. Shanks’s “Quote of the Month” from </a:t>
            </a:r>
            <a:r>
              <a:rPr lang="en-US" dirty="0" err="1">
                <a:cs typeface="ＭＳ Ｐゴシック" charset="0"/>
              </a:rPr>
              <a:t>Lemche’s</a:t>
            </a:r>
            <a:r>
              <a:rPr lang="en-US" dirty="0">
                <a:cs typeface="ＭＳ Ｐゴシック" charset="0"/>
              </a:rPr>
              <a:t> publication, see in BAR 26, no. 4 (July-August 2000): 16.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Response by K. A. Kitchen,</a:t>
            </a:r>
            <a:r>
              <a:rPr lang="en-US" i="1" dirty="0"/>
              <a:t> On the Reliability of the Old Testament</a:t>
            </a:r>
            <a:r>
              <a:rPr lang="en-US" dirty="0"/>
              <a:t> (Grand Rapids: Eerdmans, 2003), Kindle Edition. </a:t>
            </a:r>
            <a:r>
              <a:rPr lang="en-US" dirty="0">
                <a:cs typeface="ＭＳ Ｐゴシック" charset="0"/>
              </a:rPr>
              <a:t>Loc 9900-9951 of 14432.</a:t>
            </a:r>
          </a:p>
        </p:txBody>
      </p:sp>
    </p:spTree>
    <p:extLst>
      <p:ext uri="{BB962C8B-B14F-4D97-AF65-F5344CB8AC3E}">
        <p14:creationId xmlns:p14="http://schemas.microsoft.com/office/powerpoint/2010/main" val="1469975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9</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"With all this also fall NPL’s dicta 7-8. The content of the Hebrew Bible is not “invented history” and never was. This is merely crude antibiblical (almost anti-Semitic) propaganda, and ultimately nothing more. Ancient Israel was no more “monstrous” than any of its neighbors, its history is too closely tied to verifiable fact to be undiluted fantasy; and paraphrasing is an essential tool of all history writing, to be used as and when appropriate, but not as a substitute for independent assessments involving all available data when working out properly fact-based syntheses. Goodbye to </a:t>
            </a:r>
            <a:r>
              <a:rPr lang="en-US" dirty="0" err="1">
                <a:cs typeface="ＭＳ Ｐゴシック" charset="0"/>
              </a:rPr>
              <a:t>Lemche’s</a:t>
            </a:r>
            <a:r>
              <a:rPr lang="en-US" dirty="0">
                <a:cs typeface="ＭＳ Ｐゴシック" charset="0"/>
              </a:rPr>
              <a:t> claims.”</a:t>
            </a:r>
          </a:p>
          <a:p>
            <a:r>
              <a:rPr lang="en-US" dirty="0">
                <a:cs typeface="ＭＳ Ｐゴシック" charset="0"/>
              </a:rPr>
              <a:t>________</a:t>
            </a:r>
          </a:p>
          <a:p>
            <a:r>
              <a:rPr lang="en-US" dirty="0">
                <a:cs typeface="ＭＳ Ｐゴシック" charset="0"/>
              </a:rPr>
              <a:t>In H. Shanks’s “Quote of the Month” from </a:t>
            </a:r>
            <a:r>
              <a:rPr lang="en-US" dirty="0" err="1">
                <a:cs typeface="ＭＳ Ｐゴシック" charset="0"/>
              </a:rPr>
              <a:t>Lemche’s</a:t>
            </a:r>
            <a:r>
              <a:rPr lang="en-US" dirty="0">
                <a:cs typeface="ＭＳ Ｐゴシック" charset="0"/>
              </a:rPr>
              <a:t> publication, see in BAR 26, no. 4 (July-August 2000): 16.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Response by K. A. Kitchen,</a:t>
            </a:r>
            <a:r>
              <a:rPr lang="en-US" i="1" dirty="0"/>
              <a:t> On the Reliability of the Old Testament</a:t>
            </a:r>
            <a:r>
              <a:rPr lang="en-US" dirty="0"/>
              <a:t> (Grand Rapids: Eerdmans, 2003), Kindle Edition. </a:t>
            </a:r>
            <a:r>
              <a:rPr lang="en-US" dirty="0">
                <a:cs typeface="ＭＳ Ｐゴシック" charset="0"/>
              </a:rPr>
              <a:t>Loc 9951-9960 of 14432.</a:t>
            </a:r>
          </a:p>
        </p:txBody>
      </p:sp>
    </p:spTree>
    <p:extLst>
      <p:ext uri="{BB962C8B-B14F-4D97-AF65-F5344CB8AC3E}">
        <p14:creationId xmlns:p14="http://schemas.microsoft.com/office/powerpoint/2010/main" val="138908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11</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0930" name="Rectangle 2"/>
          <p:cNvSpPr>
            <a:spLocks noGrp="1" noChangeArrowheads="1"/>
          </p:cNvSpPr>
          <p:nvPr>
            <p:ph type="ctrTitle"/>
          </p:nvPr>
        </p:nvSpPr>
        <p:spPr>
          <a:xfrm>
            <a:off x="1676400" y="1828800"/>
            <a:ext cx="7086600" cy="1828800"/>
          </a:xfrm>
          <a:effectLst>
            <a:outerShdw blurRad="63500" dist="25400" dir="5100098" algn="ctr" rotWithShape="0">
              <a:srgbClr val="FFFFFF">
                <a:alpha val="75000"/>
              </a:srgbClr>
            </a:outerShdw>
          </a:effectLst>
        </p:spPr>
        <p:txBody>
          <a:bodyPr/>
          <a:lstStyle>
            <a:lvl1pPr>
              <a:defRPr/>
            </a:lvl1pPr>
          </a:lstStyle>
          <a:p>
            <a:r>
              <a:rPr lang="en-US"/>
              <a:t>Click to edit Master title style</a:t>
            </a:r>
          </a:p>
        </p:txBody>
      </p:sp>
      <p:sp>
        <p:nvSpPr>
          <p:cNvPr id="380931" name="Rectangle 3"/>
          <p:cNvSpPr>
            <a:spLocks noGrp="1" noChangeArrowheads="1"/>
          </p:cNvSpPr>
          <p:nvPr>
            <p:ph type="subTitle" idx="1"/>
          </p:nvPr>
        </p:nvSpPr>
        <p:spPr>
          <a:xfrm>
            <a:off x="2057400" y="4038600"/>
            <a:ext cx="6400800" cy="1752600"/>
          </a:xfrm>
          <a:effectLst>
            <a:outerShdw blurRad="45720" dist="12699" dir="5100221" algn="ctr" rotWithShape="0">
              <a:srgbClr val="FFFFFF">
                <a:alpha val="75000"/>
              </a:srgbClr>
            </a:outerShdw>
          </a:effectLst>
        </p:spPr>
        <p:txBody>
          <a:bodyPr/>
          <a:lstStyle>
            <a:lvl1pPr marL="0" indent="0" algn="ctr">
              <a:buFont typeface="Times" pitchFamily="-112"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B669B4-5BC8-7B4B-B28F-43D230B874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8858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C936EF-0F6F-CC44-8754-7505F12CF3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3905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02F7BB-E9CD-B542-95CA-427F9E9501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6746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980A55-FD46-9A4D-94B5-D2A0B7351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7761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6C2886-B518-8245-8212-26259B5107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1145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23C10F-C838-0542-B740-FDF7E90BAC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654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pPr>
              <a:defRPr/>
            </a:pPr>
            <a:fld id="{5A929278-7F57-734F-AA1C-DFC4D9DB8E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1749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26C24A-0393-E84E-8B71-29B7D44227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3116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30DE40-3D35-A941-B796-D916263685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4172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AFEBE9-401F-184D-8F29-615E641D3F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3200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219200"/>
            <a:ext cx="1790700"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1219200"/>
            <a:ext cx="5219700" cy="464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D10731-8E62-5C48-B73D-0A3F44EC61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288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bwMode="auto">
          <a:xfrm>
            <a:off x="1752600" y="1219200"/>
            <a:ext cx="7162800" cy="1143000"/>
          </a:xfrm>
          <a:prstGeom prst="rect">
            <a:avLst/>
          </a:prstGeom>
          <a:noFill/>
          <a:ln w="9525">
            <a:noFill/>
            <a:miter lim="800000"/>
            <a:headEnd/>
            <a:tailEnd/>
          </a:ln>
          <a:effectLst>
            <a:outerShdw blurRad="63500" dist="25400" dir="5100233"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9907" name="Rectangle 3"/>
          <p:cNvSpPr>
            <a:spLocks noGrp="1" noChangeArrowheads="1"/>
          </p:cNvSpPr>
          <p:nvPr>
            <p:ph type="body" idx="1"/>
          </p:nvPr>
        </p:nvSpPr>
        <p:spPr bwMode="auto">
          <a:xfrm>
            <a:off x="1752600" y="2438400"/>
            <a:ext cx="7162800" cy="3429000"/>
          </a:xfrm>
          <a:prstGeom prst="rect">
            <a:avLst/>
          </a:prstGeom>
          <a:noFill/>
          <a:ln w="9525">
            <a:noFill/>
            <a:miter lim="800000"/>
            <a:headEnd/>
            <a:tailEnd/>
          </a:ln>
          <a:effectLst>
            <a:outerShdw blurRad="50800" dist="12699" dir="5100221"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9908" name="Rectangle 4"/>
          <p:cNvSpPr>
            <a:spLocks noGrp="1" noChangeArrowheads="1"/>
          </p:cNvSpPr>
          <p:nvPr>
            <p:ph type="dt" sz="half" idx="2"/>
          </p:nvPr>
        </p:nvSpPr>
        <p:spPr bwMode="auto">
          <a:xfrm>
            <a:off x="15240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rebuchet MS" pitchFamily="-112" charset="0"/>
                <a:ea typeface="+mn-ea"/>
                <a:cs typeface="+mn-cs"/>
              </a:defRPr>
            </a:lvl1pPr>
          </a:lstStyle>
          <a:p>
            <a:pPr>
              <a:defRPr/>
            </a:pPr>
            <a:endParaRPr lang="en-US">
              <a:solidFill>
                <a:srgbClr val="000000"/>
              </a:solidFill>
              <a:ea typeface="Osaka"/>
              <a:cs typeface="Osaka"/>
            </a:endParaRPr>
          </a:p>
        </p:txBody>
      </p:sp>
      <p:sp>
        <p:nvSpPr>
          <p:cNvPr id="379909" name="Rectangle 5"/>
          <p:cNvSpPr>
            <a:spLocks noGrp="1" noChangeArrowheads="1"/>
          </p:cNvSpPr>
          <p:nvPr>
            <p:ph type="ftr" sz="quarter" idx="3"/>
          </p:nvPr>
        </p:nvSpPr>
        <p:spPr bwMode="auto">
          <a:xfrm>
            <a:off x="3733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rebuchet MS" pitchFamily="-112" charset="0"/>
                <a:ea typeface="+mn-ea"/>
                <a:cs typeface="+mn-cs"/>
              </a:defRPr>
            </a:lvl1pPr>
          </a:lstStyle>
          <a:p>
            <a:pPr>
              <a:defRPr/>
            </a:pPr>
            <a:endParaRPr lang="en-US">
              <a:solidFill>
                <a:srgbClr val="000000"/>
              </a:solidFill>
              <a:ea typeface="Osaka"/>
              <a:cs typeface="Osaka"/>
            </a:endParaRPr>
          </a:p>
        </p:txBody>
      </p:sp>
      <p:sp>
        <p:nvSpPr>
          <p:cNvPr id="379910" name="Rectangle 6"/>
          <p:cNvSpPr>
            <a:spLocks noGrp="1" noChangeArrowheads="1"/>
          </p:cNvSpPr>
          <p:nvPr>
            <p:ph type="sldNum" sz="quarter" idx="4"/>
          </p:nvPr>
        </p:nvSpPr>
        <p:spPr bwMode="auto">
          <a:xfrm>
            <a:off x="70104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charset="0"/>
              </a:defRPr>
            </a:lvl1pPr>
          </a:lstStyle>
          <a:p>
            <a:pPr>
              <a:defRPr/>
            </a:pPr>
            <a:fld id="{0D01A936-1228-CA41-8BF7-5DFAD1FA2B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04742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Textual Criticism of a Coup – BJU Seminary">
            <a:extLst>
              <a:ext uri="{FF2B5EF4-FFF2-40B4-BE49-F238E27FC236}">
                <a16:creationId xmlns:a16="http://schemas.microsoft.com/office/drawing/2014/main" id="{31077968-B995-D844-BD30-705827A3287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762"/>
            <a:ext cx="9144000" cy="60975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23813" y="3391851"/>
            <a:ext cx="9144000" cy="115093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4800" b="1"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rPr>
              <a:t>قم بواجبك لو سمحت</a:t>
            </a:r>
            <a:endParaRPr lang="en-US" sz="4800" b="1"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900098" name="Rectangle 2"/>
          <p:cNvSpPr>
            <a:spLocks noGrp="1" noChangeArrowheads="1"/>
          </p:cNvSpPr>
          <p:nvPr>
            <p:ph type="ctrTitle"/>
          </p:nvPr>
        </p:nvSpPr>
        <p:spPr>
          <a:xfrm>
            <a:off x="0" y="1046826"/>
            <a:ext cx="9120187" cy="1446653"/>
          </a:xfrm>
          <a:effectLst>
            <a:outerShdw blurRad="63500" dist="35921" dir="2700000" algn="ctr" rotWithShape="0">
              <a:schemeClr val="tx2">
                <a:alpha val="74998"/>
              </a:schemeClr>
            </a:outerShdw>
          </a:effectLst>
        </p:spPr>
        <p:txBody>
          <a:bodyPr/>
          <a:lstStyle/>
          <a:p>
            <a:pPr>
              <a:defRPr/>
            </a:pPr>
            <a:r>
              <a:rPr lang="ar-JO" sz="6600" b="1" dirty="0">
                <a:effectLst>
                  <a:glow rad="127000">
                    <a:schemeClr val="tx1"/>
                  </a:glow>
                </a:effectLst>
                <a:latin typeface="Arial" panose="020B0604020202020204" pitchFamily="34" charset="0"/>
                <a:ea typeface="ＭＳ Ｐゴシック" charset="0"/>
                <a:cs typeface="Arial" panose="020B0604020202020204" pitchFamily="34" charset="0"/>
              </a:rPr>
              <a:t>دحض نقاد العهد القديم</a:t>
            </a:r>
            <a:endParaRPr lang="en-US" sz="66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
        <p:nvSpPr>
          <p:cNvPr id="5" name="Text Box 5"/>
          <p:cNvSpPr txBox="1">
            <a:spLocks noChangeArrowheads="1"/>
          </p:cNvSpPr>
          <p:nvPr/>
        </p:nvSpPr>
        <p:spPr bwMode="auto">
          <a:xfrm>
            <a:off x="-23813" y="6092825"/>
            <a:ext cx="9228216"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د. ريك جريفيث</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مؤسسة الدراسات اللاهوتية الأردنية</a:t>
            </a:r>
            <a:endPar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defTabSz="914400" eaLnBrk="0" hangingPunct="0">
              <a:defRPr/>
            </a:pP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BibleStudyDownloads.org</a:t>
            </a:r>
          </a:p>
        </p:txBody>
      </p:sp>
    </p:spTree>
    <p:extLst>
      <p:ext uri="{BB962C8B-B14F-4D97-AF65-F5344CB8AC3E}">
        <p14:creationId xmlns:p14="http://schemas.microsoft.com/office/powerpoint/2010/main" val="18084058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04123487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400" b="1" dirty="0">
                <a:solidFill>
                  <a:srgbClr val="FFFFFF"/>
                </a:solidFill>
                <a:latin typeface="Arial" charset="0"/>
                <a:ea typeface="ＭＳ Ｐゴシック" charset="0"/>
              </a:rPr>
              <a:t>دراسات نقدية في العهد القديم</a:t>
            </a:r>
            <a:r>
              <a:rPr lang="en-US" sz="2400" b="1" dirty="0">
                <a:solidFill>
                  <a:srgbClr val="FFFFFF"/>
                </a:solidFill>
                <a:latin typeface="Arial" charset="0"/>
                <a:ea typeface="ＭＳ Ｐゴシック" charset="0"/>
              </a:rPr>
              <a:t>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3200" b="1" dirty="0">
                <a:solidFill>
                  <a:srgbClr val="FFFFFF"/>
                </a:solidFill>
                <a:latin typeface="Arial" charset="0"/>
                <a:cs typeface="Arial" charset="0"/>
              </a:rPr>
              <a:t>أحصل على هذا العرض التقديمي والنص مجاناً</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259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5506438" y="1"/>
            <a:ext cx="3637562" cy="1489752"/>
          </a:xfrm>
          <a:effectLst>
            <a:outerShdw blurRad="63500" dist="35921" dir="2700000" algn="ctr" rotWithShape="0">
              <a:schemeClr val="tx2">
                <a:alpha val="74998"/>
              </a:schemeClr>
            </a:outerShdw>
          </a:effectLst>
        </p:spPr>
        <p:txBody>
          <a:bodyPr/>
          <a:lstStyle/>
          <a:p>
            <a:pPr>
              <a:defRPr/>
            </a:pPr>
            <a:r>
              <a:rPr lang="ar-JO" sz="4000" b="1" dirty="0">
                <a:effectLst>
                  <a:glow rad="127000">
                    <a:schemeClr val="tx1"/>
                  </a:glow>
                </a:effectLst>
                <a:latin typeface="Arial" panose="020B0604020202020204" pitchFamily="34" charset="0"/>
                <a:ea typeface="ＭＳ Ｐゴシック" charset="0"/>
                <a:cs typeface="Arial" panose="020B0604020202020204" pitchFamily="34" charset="0"/>
              </a:rPr>
              <a:t>توماس ل.  ثومبسون</a:t>
            </a:r>
            <a:endParaRPr lang="en-US" sz="40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pic>
        <p:nvPicPr>
          <p:cNvPr id="1026" name="Picture 2" descr="The Mythic Past: Biblical Archaeology And The Myth Of Israel: Thompson, Thomas  L: 9780465006496: Amazon.com: Books">
            <a:extLst>
              <a:ext uri="{FF2B5EF4-FFF2-40B4-BE49-F238E27FC236}">
                <a16:creationId xmlns:a16="http://schemas.microsoft.com/office/drawing/2014/main" id="{5FA737DD-1A91-EA42-BEE9-F08F147E931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2862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terview with Thomas L. Thompson #1 – Vridar">
            <a:extLst>
              <a:ext uri="{FF2B5EF4-FFF2-40B4-BE49-F238E27FC236}">
                <a16:creationId xmlns:a16="http://schemas.microsoft.com/office/drawing/2014/main" id="{24A14F9D-E860-FF40-9F15-509F03B5C12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506438" y="1489753"/>
            <a:ext cx="3610231" cy="49624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Bible in History: How Writers Create a Past by Thomas L. Thompson  (Hardcover, 1999) for sale online | eBay">
            <a:extLst>
              <a:ext uri="{FF2B5EF4-FFF2-40B4-BE49-F238E27FC236}">
                <a16:creationId xmlns:a16="http://schemas.microsoft.com/office/drawing/2014/main" id="{5E5C19FE-CC14-854B-8152-C56234894A2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02826" y="3615559"/>
            <a:ext cx="2140011" cy="3242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73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esha Stele - Wikipedia">
            <a:extLst>
              <a:ext uri="{FF2B5EF4-FFF2-40B4-BE49-F238E27FC236}">
                <a16:creationId xmlns:a16="http://schemas.microsoft.com/office/drawing/2014/main" id="{7497F168-B409-2649-8E12-A2828B646F9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4733"/>
            <a:ext cx="3647089" cy="5628947"/>
          </a:xfrm>
          <a:prstGeom prst="rect">
            <a:avLst/>
          </a:prstGeom>
          <a:noFill/>
          <a:extLst>
            <a:ext uri="{909E8E84-426E-40DD-AFC4-6F175D3DCCD1}">
              <a14:hiddenFill xmlns:a14="http://schemas.microsoft.com/office/drawing/2010/main">
                <a:solidFill>
                  <a:srgbClr val="FFFFFF"/>
                </a:solidFill>
              </a14:hiddenFill>
            </a:ext>
          </a:extLst>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Arial" panose="020B0604020202020204" pitchFamily="34" charset="0"/>
              <a:ea typeface="ＭＳ Ｐゴシック" charset="0"/>
              <a:cs typeface="Arial" panose="020B0604020202020204" pitchFamily="34" charset="0"/>
            </a:endParaRPr>
          </a:p>
        </p:txBody>
      </p:sp>
      <p:sp>
        <p:nvSpPr>
          <p:cNvPr id="900098" name="Rectangle 2"/>
          <p:cNvSpPr>
            <a:spLocks noGrp="1" noChangeArrowheads="1"/>
          </p:cNvSpPr>
          <p:nvPr>
            <p:ph type="ctrTitle"/>
          </p:nvPr>
        </p:nvSpPr>
        <p:spPr>
          <a:xfrm>
            <a:off x="3647088" y="29469"/>
            <a:ext cx="5496911" cy="6828531"/>
          </a:xfrm>
          <a:effectLst>
            <a:outerShdw blurRad="63500" dist="35921" dir="2700000" algn="ctr" rotWithShape="0">
              <a:schemeClr val="tx2">
                <a:alpha val="74998"/>
              </a:schemeClr>
            </a:outerShdw>
          </a:effectLst>
        </p:spPr>
        <p:txBody>
          <a:bodyPr anchor="t"/>
          <a:lstStyle/>
          <a:p>
            <a:pPr algn="r">
              <a:defRPr/>
            </a:pPr>
            <a:r>
              <a:rPr lang="ar-JO" sz="2000" b="1" dirty="0">
                <a:effectLst>
                  <a:glow rad="127000">
                    <a:schemeClr val="tx1"/>
                  </a:glow>
                </a:effectLst>
                <a:latin typeface="Arial" panose="020B0604020202020204" pitchFamily="34" charset="0"/>
                <a:ea typeface="ＭＳ Ｐゴシック" charset="0"/>
                <a:cs typeface="Arial" panose="020B0604020202020204" pitchFamily="34" charset="0"/>
              </a:rPr>
              <a:t>بدلاً من النص التاريخي فإن نقش عمري ملك إسرائيل كمضطهد لموآب (حوالي 830) في الواقع </a:t>
            </a:r>
            <a:r>
              <a:rPr lang="ar-JO" sz="2000" b="1" dirty="0">
                <a:solidFill>
                  <a:srgbClr val="FFFF00"/>
                </a:solidFill>
                <a:effectLst>
                  <a:glow rad="127000">
                    <a:schemeClr val="tx1"/>
                  </a:glow>
                </a:effectLst>
                <a:latin typeface="Arial" panose="020B0604020202020204" pitchFamily="34" charset="0"/>
                <a:ea typeface="ＭＳ Ｐゴシック" charset="0"/>
                <a:cs typeface="Arial" panose="020B0604020202020204" pitchFamily="34" charset="0"/>
              </a:rPr>
              <a:t>ينتمي إلى تقليد أدبي كبير لقصص ملوك الماضي</a:t>
            </a:r>
            <a:r>
              <a:rPr lang="ar-JO" sz="2000" b="1" dirty="0">
                <a:effectLst>
                  <a:glow rad="127000">
                    <a:schemeClr val="tx1"/>
                  </a:glow>
                </a:effectLst>
                <a:latin typeface="Arial" panose="020B0604020202020204" pitchFamily="34" charset="0"/>
                <a:ea typeface="ＭＳ Ｐゴシック" charset="0"/>
                <a:cs typeface="Arial" panose="020B0604020202020204" pitchFamily="34" charset="0"/>
              </a:rPr>
              <a:t>. نجد قصة مشابهة (تُروى في شكل سيرة ذاتية، بضمير المتكلم) والتي يعود تاريخها إلى القرن الثالث عشر قبل الميلاد على الأقل. وتدور أحداثها حول ملك آلالاخ الإدريمي الذي كان في الواقع قد حكم هذه المدينة آلالاخ قبل قرنين من الزمان. بشكل مشابه لقصة الإدريمي نجد أن قصة ميشع مكتوبة بضمير المتكلم ومقدمة بصوت الملك نفسه (وهي) تقدم لنا خلاصة حكم الملك.... لقد تم عمله، كلا النقشين هما تحية لملك عظيم من ملوك المملكة السابقين مجسدًا عهده.</a:t>
            </a:r>
            <a:br>
              <a:rPr lang="en-US" sz="2000" b="1" dirty="0">
                <a:effectLst>
                  <a:glow rad="127000">
                    <a:schemeClr val="tx1"/>
                  </a:glow>
                </a:effectLst>
                <a:latin typeface="Arial" panose="020B0604020202020204" pitchFamily="34" charset="0"/>
                <a:ea typeface="ＭＳ Ｐゴシック" charset="0"/>
                <a:cs typeface="Arial" panose="020B0604020202020204" pitchFamily="34" charset="0"/>
              </a:rPr>
            </a:br>
            <a:br>
              <a:rPr lang="en-US" sz="1600" b="1" dirty="0">
                <a:effectLst>
                  <a:glow rad="127000">
                    <a:schemeClr val="tx1"/>
                  </a:glow>
                </a:effectLst>
                <a:latin typeface="Arial" panose="020B0604020202020204" pitchFamily="34" charset="0"/>
                <a:ea typeface="ＭＳ Ｐゴシック" charset="0"/>
                <a:cs typeface="Arial" panose="020B0604020202020204" pitchFamily="34" charset="0"/>
              </a:rPr>
            </a:br>
            <a:r>
              <a:rPr lang="ar-JO" sz="1400" b="1" dirty="0">
                <a:effectLst>
                  <a:glow rad="127000">
                    <a:schemeClr val="tx1"/>
                  </a:glow>
                </a:effectLst>
                <a:latin typeface="Arial" panose="020B0604020202020204" pitchFamily="34" charset="0"/>
                <a:ea typeface="ＭＳ Ｐゴシック" charset="0"/>
                <a:cs typeface="Arial" panose="020B0604020202020204" pitchFamily="34" charset="0"/>
              </a:rPr>
              <a:t>توماس ل. طومسون، الماضي الأسطوري/الكتاب المقدس في التاريخ (ليدن، 1993)، 11-13</a:t>
            </a:r>
            <a:endParaRPr lang="en-US" sz="20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
        <p:nvSpPr>
          <p:cNvPr id="5" name="Rectangle 2">
            <a:extLst>
              <a:ext uri="{FF2B5EF4-FFF2-40B4-BE49-F238E27FC236}">
                <a16:creationId xmlns:a16="http://schemas.microsoft.com/office/drawing/2014/main" id="{2EA9387E-98B1-DB40-9E42-C66C720FFB59}"/>
              </a:ext>
            </a:extLst>
          </p:cNvPr>
          <p:cNvSpPr txBox="1">
            <a:spLocks noChangeArrowheads="1"/>
          </p:cNvSpPr>
          <p:nvPr/>
        </p:nvSpPr>
        <p:spPr bwMode="auto">
          <a:xfrm>
            <a:off x="-1" y="6190593"/>
            <a:ext cx="9144000" cy="695280"/>
          </a:xfrm>
          <a:prstGeom prst="rect">
            <a:avLst/>
          </a:prstGeom>
          <a:solidFill>
            <a:srgbClr val="C00000"/>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2400" b="1"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rPr>
              <a:t>الرد؟ هل قام أي من الملوك القدماء بالكتابة بضمير المتلكلم</a:t>
            </a:r>
            <a:endParaRPr lang="en-US" sz="2400" b="1"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035964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02B00"/>
        </a:solidFill>
        <a:effectLst/>
      </p:bgPr>
    </p:bg>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2362200"/>
            <a:ext cx="7162800" cy="1143000"/>
          </a:xfrm>
        </p:spPr>
        <p:txBody>
          <a:bodyPr/>
          <a:lstStyle/>
          <a:p>
            <a:pPr>
              <a:defRPr/>
            </a:pPr>
            <a:r>
              <a:rPr lang="en-US">
                <a:latin typeface="Arial" panose="020B0604020202020204" pitchFamily="34" charset="0"/>
                <a:ea typeface="Osaka" charset="0"/>
                <a:cs typeface="Arial" panose="020B0604020202020204" pitchFamily="34" charset="0"/>
              </a:rPr>
              <a:t>Assyrian Brutality</a:t>
            </a:r>
          </a:p>
        </p:txBody>
      </p:sp>
      <p:pic>
        <p:nvPicPr>
          <p:cNvPr id="528387" name="Picture 2" descr="BKA20000001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22263"/>
            <a:ext cx="8077200" cy="6213475"/>
          </a:xfrm>
          <a:prstGeom prst="rect">
            <a:avLst/>
          </a:prstGeom>
          <a:noFill/>
          <a:ln w="31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3555" name="Text Box 3"/>
          <p:cNvSpPr txBox="1">
            <a:spLocks noChangeArrowheads="1"/>
          </p:cNvSpPr>
          <p:nvPr/>
        </p:nvSpPr>
        <p:spPr bwMode="auto">
          <a:xfrm>
            <a:off x="1447800" y="76200"/>
            <a:ext cx="5915025" cy="1189038"/>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lvl1pPr>
              <a:defRPr sz="2400">
                <a:solidFill>
                  <a:schemeClr val="tx1"/>
                </a:solidFill>
                <a:latin typeface="Times New Roman" charset="0"/>
                <a:ea typeface="Osaka" charset="0"/>
                <a:cs typeface="Osaka" charset="0"/>
              </a:defRPr>
            </a:lvl1pPr>
            <a:lvl2pPr marL="37931725" indent="-37474525">
              <a:defRPr sz="2400">
                <a:solidFill>
                  <a:schemeClr val="tx1"/>
                </a:solidFill>
                <a:latin typeface="Times New Roman" charset="0"/>
                <a:ea typeface="Osaka" charset="0"/>
                <a:cs typeface="Osaka" charset="0"/>
              </a:defRPr>
            </a:lvl2pPr>
            <a:lvl3pPr>
              <a:defRPr sz="2400">
                <a:solidFill>
                  <a:schemeClr val="tx1"/>
                </a:solidFill>
                <a:latin typeface="Times New Roman" charset="0"/>
                <a:ea typeface="Osaka" charset="0"/>
                <a:cs typeface="Osaka" charset="0"/>
              </a:defRPr>
            </a:lvl3pPr>
            <a:lvl4pPr>
              <a:defRPr sz="2400">
                <a:solidFill>
                  <a:schemeClr val="tx1"/>
                </a:solidFill>
                <a:latin typeface="Times New Roman" charset="0"/>
                <a:ea typeface="Osaka" charset="0"/>
                <a:cs typeface="Osaka" charset="0"/>
              </a:defRPr>
            </a:lvl4pPr>
            <a:lvl5pPr>
              <a:defRPr sz="2400">
                <a:solidFill>
                  <a:schemeClr val="tx1"/>
                </a:solidFill>
                <a:latin typeface="Times New Roman" charset="0"/>
                <a:ea typeface="Osaka" charset="0"/>
                <a:cs typeface="Osaka" charset="0"/>
              </a:defRPr>
            </a:lvl5pPr>
            <a:lvl6pPr marL="457200" eaLnBrk="0" fontAlgn="base" hangingPunct="0">
              <a:spcBef>
                <a:spcPct val="0"/>
              </a:spcBef>
              <a:spcAft>
                <a:spcPct val="0"/>
              </a:spcAft>
              <a:defRPr sz="2400">
                <a:solidFill>
                  <a:schemeClr val="tx1"/>
                </a:solidFill>
                <a:latin typeface="Times New Roman" charset="0"/>
                <a:ea typeface="Osaka" charset="0"/>
                <a:cs typeface="Osaka" charset="0"/>
              </a:defRPr>
            </a:lvl6pPr>
            <a:lvl7pPr marL="914400" eaLnBrk="0" fontAlgn="base" hangingPunct="0">
              <a:spcBef>
                <a:spcPct val="0"/>
              </a:spcBef>
              <a:spcAft>
                <a:spcPct val="0"/>
              </a:spcAft>
              <a:defRPr sz="2400">
                <a:solidFill>
                  <a:schemeClr val="tx1"/>
                </a:solidFill>
                <a:latin typeface="Times New Roman" charset="0"/>
                <a:ea typeface="Osaka" charset="0"/>
                <a:cs typeface="Osaka" charset="0"/>
              </a:defRPr>
            </a:lvl7pPr>
            <a:lvl8pPr marL="1371600" eaLnBrk="0" fontAlgn="base" hangingPunct="0">
              <a:spcBef>
                <a:spcPct val="0"/>
              </a:spcBef>
              <a:spcAft>
                <a:spcPct val="0"/>
              </a:spcAft>
              <a:defRPr sz="2400">
                <a:solidFill>
                  <a:schemeClr val="tx1"/>
                </a:solidFill>
                <a:latin typeface="Times New Roman" charset="0"/>
                <a:ea typeface="Osaka" charset="0"/>
                <a:cs typeface="Osaka" charset="0"/>
              </a:defRPr>
            </a:lvl8pPr>
            <a:lvl9pPr marL="1828800"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7200" b="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الوحشية</a:t>
            </a:r>
            <a:endParaRPr kumimoji="0" lang="en-US" sz="7200" b="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23556" name="Text Box 4"/>
          <p:cNvSpPr txBox="1">
            <a:spLocks noChangeArrowheads="1"/>
          </p:cNvSpPr>
          <p:nvPr/>
        </p:nvSpPr>
        <p:spPr bwMode="auto">
          <a:xfrm>
            <a:off x="1495425" y="838200"/>
            <a:ext cx="7086600" cy="1189038"/>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lvl1pPr>
              <a:defRPr sz="2400">
                <a:solidFill>
                  <a:schemeClr val="tx1"/>
                </a:solidFill>
                <a:latin typeface="Times New Roman" charset="0"/>
                <a:ea typeface="Osaka" charset="0"/>
                <a:cs typeface="Osaka" charset="0"/>
              </a:defRPr>
            </a:lvl1pPr>
            <a:lvl2pPr marL="37931725" indent="-37474525">
              <a:defRPr sz="2400">
                <a:solidFill>
                  <a:schemeClr val="tx1"/>
                </a:solidFill>
                <a:latin typeface="Times New Roman" charset="0"/>
                <a:ea typeface="Osaka" charset="0"/>
                <a:cs typeface="Osaka" charset="0"/>
              </a:defRPr>
            </a:lvl2pPr>
            <a:lvl3pPr>
              <a:defRPr sz="2400">
                <a:solidFill>
                  <a:schemeClr val="tx1"/>
                </a:solidFill>
                <a:latin typeface="Times New Roman" charset="0"/>
                <a:ea typeface="Osaka" charset="0"/>
                <a:cs typeface="Osaka" charset="0"/>
              </a:defRPr>
            </a:lvl3pPr>
            <a:lvl4pPr>
              <a:defRPr sz="2400">
                <a:solidFill>
                  <a:schemeClr val="tx1"/>
                </a:solidFill>
                <a:latin typeface="Times New Roman" charset="0"/>
                <a:ea typeface="Osaka" charset="0"/>
                <a:cs typeface="Osaka" charset="0"/>
              </a:defRPr>
            </a:lvl4pPr>
            <a:lvl5pPr>
              <a:defRPr sz="2400">
                <a:solidFill>
                  <a:schemeClr val="tx1"/>
                </a:solidFill>
                <a:latin typeface="Times New Roman" charset="0"/>
                <a:ea typeface="Osaka" charset="0"/>
                <a:cs typeface="Osaka" charset="0"/>
              </a:defRPr>
            </a:lvl5pPr>
            <a:lvl6pPr marL="457200" eaLnBrk="0" fontAlgn="base" hangingPunct="0">
              <a:spcBef>
                <a:spcPct val="0"/>
              </a:spcBef>
              <a:spcAft>
                <a:spcPct val="0"/>
              </a:spcAft>
              <a:defRPr sz="2400">
                <a:solidFill>
                  <a:schemeClr val="tx1"/>
                </a:solidFill>
                <a:latin typeface="Times New Roman" charset="0"/>
                <a:ea typeface="Osaka" charset="0"/>
                <a:cs typeface="Osaka" charset="0"/>
              </a:defRPr>
            </a:lvl6pPr>
            <a:lvl7pPr marL="914400" eaLnBrk="0" fontAlgn="base" hangingPunct="0">
              <a:spcBef>
                <a:spcPct val="0"/>
              </a:spcBef>
              <a:spcAft>
                <a:spcPct val="0"/>
              </a:spcAft>
              <a:defRPr sz="2400">
                <a:solidFill>
                  <a:schemeClr val="tx1"/>
                </a:solidFill>
                <a:latin typeface="Times New Roman" charset="0"/>
                <a:ea typeface="Osaka" charset="0"/>
                <a:cs typeface="Osaka" charset="0"/>
              </a:defRPr>
            </a:lvl7pPr>
            <a:lvl8pPr marL="1371600" eaLnBrk="0" fontAlgn="base" hangingPunct="0">
              <a:spcBef>
                <a:spcPct val="0"/>
              </a:spcBef>
              <a:spcAft>
                <a:spcPct val="0"/>
              </a:spcAft>
              <a:defRPr sz="2400">
                <a:solidFill>
                  <a:schemeClr val="tx1"/>
                </a:solidFill>
                <a:latin typeface="Times New Roman" charset="0"/>
                <a:ea typeface="Osaka" charset="0"/>
                <a:cs typeface="Osaka" charset="0"/>
              </a:defRPr>
            </a:lvl8pPr>
            <a:lvl9pPr marL="1828800"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7200" b="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الاشورية</a:t>
            </a:r>
            <a:endParaRPr kumimoji="0" lang="en-US" sz="7200" b="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528390" name="Text Box 5"/>
          <p:cNvSpPr txBox="1">
            <a:spLocks noChangeArrowheads="1"/>
          </p:cNvSpPr>
          <p:nvPr/>
        </p:nvSpPr>
        <p:spPr bwMode="auto">
          <a:xfrm>
            <a:off x="8458200" y="76200"/>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614</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28391" name="TextBox 5"/>
          <p:cNvSpPr txBox="1">
            <a:spLocks noChangeArrowheads="1"/>
          </p:cNvSpPr>
          <p:nvPr/>
        </p:nvSpPr>
        <p:spPr bwMode="auto">
          <a:xfrm>
            <a:off x="5105400" y="2462213"/>
            <a:ext cx="4038600" cy="2677656"/>
          </a:xfrm>
          <a:prstGeom prst="rect">
            <a:avLst/>
          </a:prstGeom>
          <a:solidFill>
            <a:srgbClr val="03020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altLang="ja-JP" sz="2400" b="0" i="0" u="none" strike="noStrike" kern="1200" cap="none" spc="0" normalizeH="0" baseline="0" noProof="0" dirty="0">
                <a:ln>
                  <a:noFill/>
                </a:ln>
                <a:solidFill>
                  <a:srgbClr val="F5F5F2"/>
                </a:solidFill>
                <a:effectLst/>
                <a:uLnTx/>
                <a:uFillTx/>
                <a:latin typeface="Arial" panose="020B0604020202020204" pitchFamily="34" charset="0"/>
                <a:cs typeface="Arial" panose="020B0604020202020204" pitchFamily="34" charset="0"/>
              </a:rPr>
              <a:t>هرم من الرؤوس رفعته أمام مدينته. وأحرقت شبابهم وعذاريهم في النيران</a:t>
            </a:r>
          </a:p>
          <a:p>
            <a:pPr marL="0" marR="0" lvl="0" indent="0" algn="r" defTabSz="914400" rtl="0" eaLnBrk="0" fontAlgn="base" latinLnBrk="0" hangingPunct="0">
              <a:lnSpc>
                <a:spcPct val="100000"/>
              </a:lnSpc>
              <a:spcBef>
                <a:spcPct val="0"/>
              </a:spcBef>
              <a:spcAft>
                <a:spcPct val="0"/>
              </a:spcAft>
              <a:buClrTx/>
              <a:buSzTx/>
              <a:buFontTx/>
              <a:buNone/>
              <a:tabLst/>
              <a:defRPr/>
            </a:pPr>
            <a:br>
              <a:rPr kumimoji="0" lang="en-US" sz="2400" b="0" i="0" u="none" strike="noStrike" kern="1200" cap="none" spc="0" normalizeH="0" baseline="0" noProof="0" dirty="0">
                <a:ln>
                  <a:noFill/>
                </a:ln>
                <a:solidFill>
                  <a:srgbClr val="F5F5F2"/>
                </a:solidFill>
                <a:effectLst/>
                <a:uLnTx/>
                <a:uFillTx/>
                <a:latin typeface="Arial" panose="020B0604020202020204" pitchFamily="34" charset="0"/>
                <a:cs typeface="Arial" panose="020B0604020202020204" pitchFamily="34" charset="0"/>
              </a:rPr>
            </a:br>
            <a:r>
              <a:rPr kumimoji="0" lang="ar-JO" sz="2400" b="0" i="0" u="none" strike="noStrike" kern="1200" cap="none" spc="0" normalizeH="0" baseline="0" noProof="0" dirty="0">
                <a:ln>
                  <a:noFill/>
                </a:ln>
                <a:solidFill>
                  <a:srgbClr val="F5F5F2"/>
                </a:solidFill>
                <a:effectLst/>
                <a:uLnTx/>
                <a:uFillTx/>
                <a:latin typeface="Arial" panose="020B0604020202020204" pitchFamily="34" charset="0"/>
                <a:cs typeface="Arial" panose="020B0604020202020204" pitchFamily="34" charset="0"/>
              </a:rPr>
              <a:t>شلمنصر 859 – 824 ق.م = قبل يونان بثمانين سنة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5F5F2"/>
                </a:solidFill>
                <a:effectLst/>
                <a:uLnTx/>
                <a:uFillTx/>
                <a:latin typeface="Arial" panose="020B0604020202020204" pitchFamily="34" charset="0"/>
                <a:cs typeface="Arial" panose="020B0604020202020204" pitchFamily="34" charset="0"/>
              </a:rPr>
              <a:t>لوكنبيل، السجلات القديمة لآشور وبابل، 1: 213</a:t>
            </a:r>
            <a:endParaRPr kumimoji="0" lang="en-US" sz="2400" b="0" i="0" u="none" strike="noStrike" kern="1200" cap="none" spc="0" normalizeH="0" baseline="0" noProof="0" dirty="0">
              <a:ln>
                <a:noFill/>
              </a:ln>
              <a:solidFill>
                <a:srgbClr val="F5F5F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863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ar-JO" b="1" dirty="0">
                <a:latin typeface="Arial" panose="020B0604020202020204" pitchFamily="34" charset="0"/>
                <a:ea typeface="Osaka" charset="0"/>
                <a:cs typeface="Arial" panose="020B0604020202020204" pitchFamily="34" charset="0"/>
              </a:rPr>
              <a:t>غرور أسرحدون (660 ق.م)</a:t>
            </a:r>
            <a:endParaRPr lang="en-US" b="1" dirty="0">
              <a:latin typeface="Arial" panose="020B0604020202020204" pitchFamily="34" charset="0"/>
              <a:ea typeface="Osaka" charset="0"/>
              <a:cs typeface="Arial" panose="020B0604020202020204" pitchFamily="34" charset="0"/>
            </a:endParaRPr>
          </a:p>
        </p:txBody>
      </p:sp>
      <p:sp>
        <p:nvSpPr>
          <p:cNvPr id="534530" name="TextBox 2"/>
          <p:cNvSpPr txBox="1">
            <a:spLocks noChangeArrowheads="1"/>
          </p:cNvSpPr>
          <p:nvPr/>
        </p:nvSpPr>
        <p:spPr bwMode="auto">
          <a:xfrm>
            <a:off x="1905000" y="2438400"/>
            <a:ext cx="68580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أنا قوي، أنا كلي القدرة، أنا بطل، أنا عملاق، أنا هائل، أنا مكرم، أنا معظم، أنا هو من لا مثيل له بين جميع الملوك، المختار من آشور ونبو ومردوخ</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34531" name="TextBox 3"/>
          <p:cNvSpPr txBox="1">
            <a:spLocks noChangeArrowheads="1"/>
          </p:cNvSpPr>
          <p:nvPr/>
        </p:nvSpPr>
        <p:spPr bwMode="auto">
          <a:xfrm>
            <a:off x="3603666" y="5943600"/>
            <a:ext cx="406233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لوكنبيل، السجلات القديمة لآشور وبابل، 2:226</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34532" name="Text Box 5"/>
          <p:cNvSpPr txBox="1">
            <a:spLocks noChangeArrowheads="1"/>
          </p:cNvSpPr>
          <p:nvPr/>
        </p:nvSpPr>
        <p:spPr bwMode="auto">
          <a:xfrm>
            <a:off x="8458200" y="76200"/>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614</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765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2033256"/>
          </a:xfrm>
          <a:effectLst>
            <a:outerShdw blurRad="63500" dist="35921" dir="2700000" algn="ctr" rotWithShape="0">
              <a:schemeClr val="tx2">
                <a:alpha val="74998"/>
              </a:schemeClr>
            </a:outerShdw>
          </a:effectLst>
        </p:spPr>
        <p:txBody>
          <a:bodyPr anchor="t"/>
          <a:lstStyle/>
          <a:p>
            <a:pPr>
              <a:defRPr/>
            </a:pPr>
            <a:r>
              <a:rPr lang="ar-JO" sz="5400" b="1" dirty="0">
                <a:effectLst>
                  <a:glow rad="127000">
                    <a:schemeClr val="tx1"/>
                  </a:glow>
                </a:effectLst>
                <a:latin typeface="Arial" panose="020B0604020202020204" pitchFamily="34" charset="0"/>
                <a:ea typeface="ＭＳ Ｐゴシック" charset="0"/>
                <a:cs typeface="Arial" panose="020B0604020202020204" pitchFamily="34" charset="0"/>
              </a:rPr>
              <a:t>رد كيتشن</a:t>
            </a:r>
            <a:endParaRPr lang="en-US" sz="54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pic>
        <p:nvPicPr>
          <p:cNvPr id="3" name="Picture 4" descr="Kenneth A. Kitchen (Author of On the Reliability of the Old Testament)">
            <a:extLst>
              <a:ext uri="{FF2B5EF4-FFF2-40B4-BE49-F238E27FC236}">
                <a16:creationId xmlns:a16="http://schemas.microsoft.com/office/drawing/2014/main" id="{679D80CD-626F-3D4C-93EF-BA0F852DF5A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2859" y="1594463"/>
            <a:ext cx="2606899" cy="32625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9B1D83C0-5303-034F-9B9F-042D7B07FB3B}"/>
              </a:ext>
            </a:extLst>
          </p:cNvPr>
          <p:cNvSpPr txBox="1">
            <a:spLocks noChangeArrowheads="1"/>
          </p:cNvSpPr>
          <p:nvPr/>
        </p:nvSpPr>
        <p:spPr bwMode="auto">
          <a:xfrm>
            <a:off x="3105178" y="1594463"/>
            <a:ext cx="6022427" cy="526353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defTabSz="914400" rtl="1">
              <a:defRPr/>
            </a:pPr>
            <a:r>
              <a:rPr lang="ar-JO" sz="2400" b="1" kern="0" dirty="0">
                <a:effectLst>
                  <a:glow rad="127000">
                    <a:schemeClr val="tx1"/>
                  </a:glow>
                </a:effectLst>
                <a:latin typeface="Arial" panose="020B0604020202020204" pitchFamily="34" charset="0"/>
                <a:ea typeface="ＭＳ Ｐゴシック" charset="0"/>
                <a:cs typeface="Arial" panose="020B0604020202020204" pitchFamily="34" charset="0"/>
              </a:rPr>
              <a:t>من الواضح أن نطاق استخدام ضمير المتكلم في النصوص ضئيل ومضلل بشكل يائس، استخدام ضمير المتكلم من قبل الملك لا ينتمي حصرياً إلى النصوص التذكارية بعد الوفاة أو إلى الأساطير اللاحقة حول هؤلاء الملوك، وجيش ضخم من النصوص يبين كذب قرينته” (الموقع 9825 من 14432).</a:t>
            </a:r>
            <a:endParaRPr lang="en-US" sz="2400" b="1" kern="0"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7154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2823"/>
            <a:ext cx="3384331" cy="2563743"/>
          </a:xfrm>
          <a:effectLst>
            <a:outerShdw blurRad="63500" dist="35921" dir="2700000" algn="ctr" rotWithShape="0">
              <a:schemeClr val="tx2">
                <a:alpha val="74998"/>
              </a:schemeClr>
            </a:outerShdw>
          </a:effectLst>
        </p:spPr>
        <p:txBody>
          <a:bodyPr anchor="t"/>
          <a:lstStyle/>
          <a:p>
            <a:pPr>
              <a:defRPr/>
            </a:pPr>
            <a:r>
              <a:rPr lang="ar-JO" b="1" dirty="0">
                <a:effectLst>
                  <a:glow rad="127000">
                    <a:schemeClr val="tx1"/>
                  </a:glow>
                </a:effectLst>
                <a:latin typeface="Arial" panose="020B0604020202020204" pitchFamily="34" charset="0"/>
                <a:ea typeface="ＭＳ Ｐゴシック" charset="0"/>
                <a:cs typeface="Arial" panose="020B0604020202020204" pitchFamily="34" charset="0"/>
              </a:rPr>
              <a:t>هجومات من قبل ن. ب. لمخي</a:t>
            </a:r>
            <a:endParaRPr lang="en-US"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
        <p:nvSpPr>
          <p:cNvPr id="4" name="Rectangle 2">
            <a:extLst>
              <a:ext uri="{FF2B5EF4-FFF2-40B4-BE49-F238E27FC236}">
                <a16:creationId xmlns:a16="http://schemas.microsoft.com/office/drawing/2014/main" id="{9B1D83C0-5303-034F-9B9F-042D7B07FB3B}"/>
              </a:ext>
            </a:extLst>
          </p:cNvPr>
          <p:cNvSpPr txBox="1">
            <a:spLocks noChangeArrowheads="1"/>
          </p:cNvSpPr>
          <p:nvPr/>
        </p:nvSpPr>
        <p:spPr bwMode="auto">
          <a:xfrm>
            <a:off x="3531476" y="1891866"/>
            <a:ext cx="5612524" cy="493986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457200" indent="-457200" algn="r" defTabSz="914400" rtl="1">
              <a:buAutoNum type="arabicPeriod"/>
              <a:defRPr/>
            </a:pPr>
            <a:r>
              <a:rPr lang="ar-JO" sz="2400" b="1" kern="0" dirty="0">
                <a:effectLst>
                  <a:glow rad="127000">
                    <a:schemeClr val="tx1"/>
                  </a:glow>
                </a:effectLst>
                <a:latin typeface="Arial" panose="020B0604020202020204" pitchFamily="34" charset="0"/>
                <a:ea typeface="ＭＳ Ｐゴシック" charset="0"/>
                <a:cs typeface="Arial" panose="020B0604020202020204" pitchFamily="34" charset="0"/>
              </a:rPr>
              <a:t>الدراسات التاريخية النقدية (حول الكتاب المقدس العبري) مبنية على منهجية خاطئة وتؤدي إلى استنتاجات خاطئة.</a:t>
            </a:r>
          </a:p>
          <a:p>
            <a:pPr algn="l" defTabSz="914400">
              <a:defRPr/>
            </a:pPr>
            <a:endParaRPr lang="en-US" sz="2400" b="1" kern="0" dirty="0">
              <a:effectLst>
                <a:glow rad="127000">
                  <a:schemeClr val="tx1"/>
                </a:glow>
              </a:effectLst>
              <a:latin typeface="Arial" panose="020B0604020202020204" pitchFamily="34" charset="0"/>
              <a:ea typeface="ＭＳ Ｐゴシック" charset="0"/>
              <a:cs typeface="Arial" panose="020B0604020202020204" pitchFamily="34" charset="0"/>
            </a:endParaRPr>
          </a:p>
          <a:p>
            <a:pPr marL="401638" indent="-401638" algn="r" defTabSz="914400" rtl="1">
              <a:defRPr/>
            </a:pPr>
            <a:r>
              <a:rPr lang="ar-JO" sz="2400" b="1" kern="0" dirty="0">
                <a:effectLst>
                  <a:glow rad="127000">
                    <a:schemeClr val="tx1"/>
                  </a:glow>
                </a:effectLst>
                <a:latin typeface="Arial" panose="020B0604020202020204" pitchFamily="34" charset="0"/>
                <a:ea typeface="ＭＳ Ｐゴシック" charset="0"/>
                <a:cs typeface="Arial" panose="020B0604020202020204" pitchFamily="34" charset="0"/>
              </a:rPr>
              <a:t>2. والذي يعني ببساطة أنه يمكننا تجاهل 200 عام من الدراسات الكتابية وإلقائها في سلة المهملات. إنها لا تساوي الورق الذي طبعت عليه.</a:t>
            </a:r>
            <a:endParaRPr lang="en-US" sz="2400" b="1" kern="0"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pic>
        <p:nvPicPr>
          <p:cNvPr id="3078" name="Picture 6" descr="Niels Peter Lemche | University of Copenhagen - Academia.edu">
            <a:extLst>
              <a:ext uri="{FF2B5EF4-FFF2-40B4-BE49-F238E27FC236}">
                <a16:creationId xmlns:a16="http://schemas.microsoft.com/office/drawing/2014/main" id="{F73EE7CE-F7BC-9747-9C64-EE586F25783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1959" y="2495331"/>
            <a:ext cx="254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549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2823"/>
            <a:ext cx="3384331" cy="2563743"/>
          </a:xfrm>
          <a:effectLst>
            <a:outerShdw blurRad="63500" dist="35921" dir="2700000" algn="ctr" rotWithShape="0">
              <a:schemeClr val="tx2">
                <a:alpha val="74998"/>
              </a:schemeClr>
            </a:outerShdw>
          </a:effectLst>
        </p:spPr>
        <p:txBody>
          <a:bodyPr anchor="t"/>
          <a:lstStyle/>
          <a:p>
            <a:pPr>
              <a:defRPr/>
            </a:pPr>
            <a:r>
              <a:rPr lang="ar-JO" b="1" dirty="0">
                <a:effectLst>
                  <a:glow rad="127000">
                    <a:schemeClr val="tx1"/>
                  </a:glow>
                </a:effectLst>
                <a:latin typeface="Arial" panose="020B0604020202020204" pitchFamily="34" charset="0"/>
                <a:ea typeface="ＭＳ Ｐゴシック" charset="0"/>
                <a:cs typeface="Arial" panose="020B0604020202020204" pitchFamily="34" charset="0"/>
              </a:rPr>
              <a:t>هجومات من قبل ن. ب. لمخي</a:t>
            </a:r>
            <a:endParaRPr lang="en-US"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
        <p:nvSpPr>
          <p:cNvPr id="4" name="Rectangle 2">
            <a:extLst>
              <a:ext uri="{FF2B5EF4-FFF2-40B4-BE49-F238E27FC236}">
                <a16:creationId xmlns:a16="http://schemas.microsoft.com/office/drawing/2014/main" id="{9B1D83C0-5303-034F-9B9F-042D7B07FB3B}"/>
              </a:ext>
            </a:extLst>
          </p:cNvPr>
          <p:cNvSpPr txBox="1">
            <a:spLocks noChangeArrowheads="1"/>
          </p:cNvSpPr>
          <p:nvPr/>
        </p:nvSpPr>
        <p:spPr bwMode="auto">
          <a:xfrm>
            <a:off x="3531476" y="42824"/>
            <a:ext cx="5612524" cy="690451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2425" indent="-352425" algn="r" defTabSz="914400" rtl="1">
              <a:defRPr/>
            </a:pPr>
            <a:r>
              <a:rPr lang="ar-JO" sz="2200" b="1" kern="0" dirty="0">
                <a:effectLst>
                  <a:glow rad="127000">
                    <a:schemeClr val="tx1"/>
                  </a:glow>
                </a:effectLst>
                <a:latin typeface="Arial" panose="020B0604020202020204" pitchFamily="34" charset="0"/>
                <a:ea typeface="ＭＳ Ｐゴシック" charset="0"/>
                <a:cs typeface="Arial" panose="020B0604020202020204" pitchFamily="34" charset="0"/>
              </a:rPr>
              <a:t>3. إن الصورة الكتابية لإسرائيل القديمة لا تتناسب مع أي صورة للمجتمع الفلسطيني القديم التي يمكن تأسيسها على أساس المصادر القديمة من فلسطين أو الإشارة إلى فلسطين، ولكنها تتعارض معها.</a:t>
            </a:r>
            <a:endParaRPr lang="en-US" sz="2200" b="1" kern="0" dirty="0">
              <a:effectLst>
                <a:glow rad="127000">
                  <a:schemeClr val="tx1"/>
                </a:glow>
              </a:effectLst>
              <a:latin typeface="Arial" panose="020B0604020202020204" pitchFamily="34" charset="0"/>
              <a:ea typeface="ＭＳ Ｐゴシック" charset="0"/>
              <a:cs typeface="Arial" panose="020B0604020202020204" pitchFamily="34" charset="0"/>
            </a:endParaRPr>
          </a:p>
          <a:p>
            <a:pPr marL="352425" indent="-352425" algn="l" defTabSz="914400">
              <a:defRPr/>
            </a:pPr>
            <a:endParaRPr lang="en-US" sz="2200" b="1" kern="0" dirty="0">
              <a:effectLst>
                <a:glow rad="127000">
                  <a:schemeClr val="tx1"/>
                </a:glow>
              </a:effectLst>
              <a:latin typeface="Arial" panose="020B0604020202020204" pitchFamily="34" charset="0"/>
              <a:ea typeface="ＭＳ Ｐゴシック" charset="0"/>
              <a:cs typeface="Arial" panose="020B0604020202020204" pitchFamily="34" charset="0"/>
            </a:endParaRPr>
          </a:p>
          <a:p>
            <a:pPr marL="352425" indent="-352425" algn="r" defTabSz="914400" rtl="1">
              <a:defRPr/>
            </a:pPr>
            <a:r>
              <a:rPr lang="ar-JO" sz="2200" b="1" kern="0" dirty="0">
                <a:effectLst>
                  <a:glow rad="127000">
                    <a:schemeClr val="tx1"/>
                  </a:glow>
                </a:effectLst>
                <a:latin typeface="Arial" panose="020B0604020202020204" pitchFamily="34" charset="0"/>
                <a:ea typeface="ＭＳ Ｐゴシック" charset="0"/>
                <a:cs typeface="Arial" panose="020B0604020202020204" pitchFamily="34" charset="0"/>
              </a:rPr>
              <a:t>4. لا يمكن التوفيق بين هذه الصورة الموجودة في الكتاب المقدس وبين الماضي التاريخي للمنطقة.</a:t>
            </a:r>
          </a:p>
          <a:p>
            <a:pPr marL="352425" indent="-352425" algn="r" defTabSz="914400">
              <a:defRPr/>
            </a:pPr>
            <a:endParaRPr lang="en-US" sz="2200" b="1" kern="0" dirty="0">
              <a:effectLst>
                <a:glow rad="127000">
                  <a:schemeClr val="tx1"/>
                </a:glow>
              </a:effectLst>
              <a:latin typeface="Arial" panose="020B0604020202020204" pitchFamily="34" charset="0"/>
              <a:ea typeface="ＭＳ Ｐゴシック" charset="0"/>
              <a:cs typeface="Arial" panose="020B0604020202020204" pitchFamily="34" charset="0"/>
            </a:endParaRPr>
          </a:p>
          <a:p>
            <a:pPr marL="352425" indent="-352425" algn="r" defTabSz="914400" rtl="1">
              <a:defRPr/>
            </a:pPr>
            <a:r>
              <a:rPr lang="ar-JO" sz="2200" b="1" kern="0" dirty="0">
                <a:effectLst>
                  <a:glow rad="127000">
                    <a:schemeClr val="tx1"/>
                  </a:glow>
                </a:effectLst>
                <a:latin typeface="Arial" panose="020B0604020202020204" pitchFamily="34" charset="0"/>
                <a:ea typeface="ＭＳ Ｐゴシック" charset="0"/>
                <a:cs typeface="Arial" panose="020B0604020202020204" pitchFamily="34" charset="0"/>
              </a:rPr>
              <a:t>5. وإذا كان الأمر كذلك فيجب أن نتخلى عن الأمل في أننا نستطيع إعادة بناء تاريخ ما قبل الهلنستية على أساس العهد القديم.</a:t>
            </a:r>
          </a:p>
          <a:p>
            <a:pPr marL="352425" indent="-352425" algn="l" defTabSz="914400">
              <a:defRPr/>
            </a:pPr>
            <a:endParaRPr lang="en-US" sz="2200" b="1" kern="0" dirty="0">
              <a:effectLst>
                <a:glow rad="127000">
                  <a:schemeClr val="tx1"/>
                </a:glow>
              </a:effectLst>
              <a:latin typeface="Arial" panose="020B0604020202020204" pitchFamily="34" charset="0"/>
              <a:ea typeface="ＭＳ Ｐゴシック" charset="0"/>
              <a:cs typeface="Arial" panose="020B0604020202020204" pitchFamily="34" charset="0"/>
            </a:endParaRPr>
          </a:p>
          <a:p>
            <a:pPr marL="352425" indent="-352425" algn="r" defTabSz="914400" rtl="1">
              <a:defRPr/>
            </a:pPr>
            <a:r>
              <a:rPr lang="ar-JO" sz="2200" b="1" kern="0" dirty="0">
                <a:effectLst>
                  <a:glow rad="127000">
                    <a:schemeClr val="tx1"/>
                  </a:glow>
                </a:effectLst>
                <a:latin typeface="Arial" panose="020B0604020202020204" pitchFamily="34" charset="0"/>
                <a:ea typeface="ＭＳ Ｐゴシック" charset="0"/>
                <a:cs typeface="Arial" panose="020B0604020202020204" pitchFamily="34" charset="0"/>
              </a:rPr>
              <a:t>6. هذا الأخير بالكاد يسبق الفترة اليونانية الرومانية (أي ليس قبل القرن الثالث قبل الميلاد إلى القرن الأول الميلادي).</a:t>
            </a:r>
            <a:endParaRPr lang="en-US" sz="2200" b="1" kern="0"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pic>
        <p:nvPicPr>
          <p:cNvPr id="3076" name="Picture 4" descr="Face to Face: Biblical Minimalists Meet Their Challengers · The BAS Library">
            <a:extLst>
              <a:ext uri="{FF2B5EF4-FFF2-40B4-BE49-F238E27FC236}">
                <a16:creationId xmlns:a16="http://schemas.microsoft.com/office/drawing/2014/main" id="{65A19282-5C39-F446-B610-A93378F0FE0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8015" y="2346435"/>
            <a:ext cx="29083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807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2823"/>
            <a:ext cx="3384331" cy="2563743"/>
          </a:xfrm>
          <a:effectLst>
            <a:outerShdw blurRad="63500" dist="35921" dir="2700000" algn="ctr" rotWithShape="0">
              <a:schemeClr val="tx2">
                <a:alpha val="74998"/>
              </a:schemeClr>
            </a:outerShdw>
          </a:effectLst>
        </p:spPr>
        <p:txBody>
          <a:bodyPr anchor="t"/>
          <a:lstStyle/>
          <a:p>
            <a:pPr>
              <a:defRPr/>
            </a:pPr>
            <a:r>
              <a:rPr lang="ar-JO" b="1" dirty="0">
                <a:effectLst>
                  <a:glow rad="127000">
                    <a:schemeClr val="tx1"/>
                  </a:glow>
                </a:effectLst>
                <a:latin typeface="Arial" panose="020B0604020202020204" pitchFamily="34" charset="0"/>
                <a:ea typeface="ＭＳ Ｐゴシック" charset="0"/>
                <a:cs typeface="Arial" panose="020B0604020202020204" pitchFamily="34" charset="0"/>
              </a:rPr>
              <a:t>هجومات من قبل ن. ب. لمخي</a:t>
            </a:r>
            <a:endParaRPr lang="en-US"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pic>
        <p:nvPicPr>
          <p:cNvPr id="3074" name="Picture 2" descr="The Israelites in History and Tradition (Library of Ancient Israel): Lemche,  Niels Peter: 9780664227272: Amazon.com: Books">
            <a:extLst>
              <a:ext uri="{FF2B5EF4-FFF2-40B4-BE49-F238E27FC236}">
                <a16:creationId xmlns:a16="http://schemas.microsoft.com/office/drawing/2014/main" id="{1BEF9A75-34D9-BA49-96A7-7C0B8720C9D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6195" y="2406869"/>
            <a:ext cx="2840752" cy="42568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9C1EA4E7-73CB-7740-B9B3-95227E7473F4}"/>
              </a:ext>
            </a:extLst>
          </p:cNvPr>
          <p:cNvSpPr txBox="1">
            <a:spLocks noChangeArrowheads="1"/>
          </p:cNvSpPr>
          <p:nvPr/>
        </p:nvSpPr>
        <p:spPr bwMode="auto">
          <a:xfrm>
            <a:off x="3531476" y="0"/>
            <a:ext cx="5612524" cy="690451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2425" indent="-352425" algn="r" defTabSz="914400" rtl="1">
              <a:defRPr/>
            </a:pPr>
            <a:r>
              <a:rPr lang="ar-JO" sz="2400" b="1" kern="0" dirty="0">
                <a:effectLst>
                  <a:glow rad="127000">
                    <a:schemeClr val="tx1"/>
                  </a:glow>
                </a:effectLst>
                <a:latin typeface="Arial" panose="020B0604020202020204" pitchFamily="34" charset="0"/>
                <a:ea typeface="ＭＳ Ｐゴシック" charset="0"/>
                <a:cs typeface="Arial" panose="020B0604020202020204" pitchFamily="34" charset="0"/>
              </a:rPr>
              <a:t>7. العهد القديم هو ببساطة تاريخ مخترع مع عدد قليل من الإشارات (المراجع إلى أشياء حدثت بالفعل أو كانت موجودة.</a:t>
            </a:r>
          </a:p>
          <a:p>
            <a:pPr marL="352425" indent="-352425" algn="l" defTabSz="914400">
              <a:defRPr/>
            </a:pPr>
            <a:endParaRPr lang="en-US" sz="2400" b="1" kern="0" dirty="0">
              <a:effectLst>
                <a:glow rad="127000">
                  <a:schemeClr val="tx1"/>
                </a:glow>
              </a:effectLst>
              <a:latin typeface="Arial" panose="020B0604020202020204" pitchFamily="34" charset="0"/>
              <a:ea typeface="ＭＳ Ｐゴシック" charset="0"/>
              <a:cs typeface="Arial" panose="020B0604020202020204" pitchFamily="34" charset="0"/>
            </a:endParaRPr>
          </a:p>
          <a:p>
            <a:pPr marL="352425" indent="-352425" algn="r" defTabSz="914400" rtl="1">
              <a:defRPr/>
            </a:pPr>
            <a:r>
              <a:rPr lang="ar-JO" sz="2400" b="1" kern="0" dirty="0">
                <a:effectLst>
                  <a:glow rad="127000">
                    <a:schemeClr val="tx1"/>
                  </a:glow>
                </a:effectLst>
                <a:latin typeface="Arial" panose="020B0604020202020204" pitchFamily="34" charset="0"/>
                <a:ea typeface="ＭＳ Ｐゴシック" charset="0"/>
                <a:cs typeface="Arial" panose="020B0604020202020204" pitchFamily="34" charset="0"/>
              </a:rPr>
              <a:t>8. من وجهة نظر مؤرخ فإن إسرائيل القديمة هي مخلوق وحشي. لقد انبثق هذا الكتاب من خيال مؤرخي الكتاب المقدس ومعيدي صياغتهم المعاصرين أي علماء النقد التاريخي في المائتي عام الماضية.</a:t>
            </a:r>
          </a:p>
          <a:p>
            <a:pPr marL="352425" indent="-352425" algn="l" defTabSz="914400">
              <a:defRPr/>
            </a:pPr>
            <a:endParaRPr lang="en-US" sz="2400" b="1" kern="0" dirty="0">
              <a:effectLst>
                <a:glow rad="127000">
                  <a:schemeClr val="tx1"/>
                </a:glow>
              </a:effectLst>
              <a:latin typeface="Arial" panose="020B0604020202020204" pitchFamily="34" charset="0"/>
              <a:ea typeface="ＭＳ Ｐゴシック" charset="0"/>
              <a:cs typeface="Arial" panose="020B0604020202020204" pitchFamily="34" charset="0"/>
            </a:endParaRPr>
          </a:p>
          <a:p>
            <a:pPr defTabSz="914400">
              <a:defRPr/>
            </a:pPr>
            <a:r>
              <a:rPr lang="ar-JO" sz="2400" b="1" kern="0" dirty="0">
                <a:effectLst>
                  <a:glow rad="127000">
                    <a:schemeClr val="tx1"/>
                  </a:glow>
                </a:effectLst>
                <a:latin typeface="Arial" panose="020B0604020202020204" pitchFamily="34" charset="0"/>
                <a:ea typeface="ＭＳ Ｐゴシック" charset="0"/>
                <a:cs typeface="Arial" panose="020B0604020202020204" pitchFamily="34" charset="0"/>
              </a:rPr>
              <a:t>مقتبس من قبل ك. أ. كيتشن، حول مصداقية العهد القديم( غراند رابيدز: إردمانز، 2003) طبعة كيندل. لوك 9866 من 14432</a:t>
            </a:r>
            <a:endParaRPr lang="en-US" sz="2400" b="1" kern="0" dirty="0">
              <a:effectLst>
                <a:glow rad="127000">
                  <a:schemeClr val="tx1"/>
                </a:glow>
              </a:effectLst>
              <a:latin typeface="Arial" panose="020B0604020202020204" pitchFamily="34" charset="0"/>
              <a:ea typeface="ＭＳ Ｐゴシック" charset="0"/>
              <a:cs typeface="Arial" panose="020B0604020202020204" pitchFamily="34" charset="0"/>
            </a:endParaRPr>
          </a:p>
          <a:p>
            <a:pPr algn="l" defTabSz="914400">
              <a:defRPr/>
            </a:pPr>
            <a:r>
              <a:rPr lang="en-US" sz="2400" b="1" kern="0" dirty="0">
                <a:effectLst>
                  <a:glow rad="127000">
                    <a:schemeClr val="tx1"/>
                  </a:glow>
                </a:effectLst>
                <a:latin typeface="Arial" panose="020B0604020202020204" pitchFamily="34" charset="0"/>
                <a:ea typeface="ＭＳ Ｐゴシック" charset="0"/>
                <a:cs typeface="Arial" panose="020B0604020202020204" pitchFamily="34" charset="0"/>
              </a:rPr>
              <a:t> </a:t>
            </a:r>
          </a:p>
        </p:txBody>
      </p:sp>
    </p:spTree>
    <p:extLst>
      <p:ext uri="{BB962C8B-B14F-4D97-AF65-F5344CB8AC3E}">
        <p14:creationId xmlns:p14="http://schemas.microsoft.com/office/powerpoint/2010/main" val="2025028214"/>
      </p:ext>
    </p:extLst>
  </p:cSld>
  <p:clrMapOvr>
    <a:masterClrMapping/>
  </p:clrMapOvr>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sk Lamp">
  <a:themeElements>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fontScheme name="Desk Lamp">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sk Lamp 1">
        <a:dk1>
          <a:srgbClr val="000000"/>
        </a:dk1>
        <a:lt1>
          <a:srgbClr val="CDCBBF"/>
        </a:lt1>
        <a:dk2>
          <a:srgbClr val="000000"/>
        </a:dk2>
        <a:lt2>
          <a:srgbClr val="808080"/>
        </a:lt2>
        <a:accent1>
          <a:srgbClr val="BBE0E3"/>
        </a:accent1>
        <a:accent2>
          <a:srgbClr val="333399"/>
        </a:accent2>
        <a:accent3>
          <a:srgbClr val="E3E2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k Lamp 3">
        <a:dk1>
          <a:srgbClr val="000000"/>
        </a:dk1>
        <a:lt1>
          <a:srgbClr val="CDCBBF"/>
        </a:lt1>
        <a:dk2>
          <a:srgbClr val="000000"/>
        </a:dk2>
        <a:lt2>
          <a:srgbClr val="808080"/>
        </a:lt2>
        <a:accent1>
          <a:srgbClr val="99CCFF"/>
        </a:accent1>
        <a:accent2>
          <a:srgbClr val="CCCCFF"/>
        </a:accent2>
        <a:accent3>
          <a:srgbClr val="E3E2DC"/>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k Lamp 4">
        <a:dk1>
          <a:srgbClr val="000000"/>
        </a:dk1>
        <a:lt1>
          <a:srgbClr val="CDCBBF"/>
        </a:lt1>
        <a:dk2>
          <a:srgbClr val="000000"/>
        </a:dk2>
        <a:lt2>
          <a:srgbClr val="003366"/>
        </a:lt2>
        <a:accent1>
          <a:srgbClr val="3366CC"/>
        </a:accent1>
        <a:accent2>
          <a:srgbClr val="00B000"/>
        </a:accent2>
        <a:accent3>
          <a:srgbClr val="E3E2DC"/>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sk Lamp 5">
        <a:dk1>
          <a:srgbClr val="000000"/>
        </a:dk1>
        <a:lt1>
          <a:srgbClr val="CDCBBF"/>
        </a:lt1>
        <a:dk2>
          <a:srgbClr val="000000"/>
        </a:dk2>
        <a:lt2>
          <a:srgbClr val="3E3E5C"/>
        </a:lt2>
        <a:accent1>
          <a:srgbClr val="60597B"/>
        </a:accent1>
        <a:accent2>
          <a:srgbClr val="6666FF"/>
        </a:accent2>
        <a:accent3>
          <a:srgbClr val="E3E2DC"/>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363</TotalTime>
  <Words>3450</Words>
  <Application>Microsoft Macintosh PowerPoint</Application>
  <PresentationFormat>On-screen Show (4:3)</PresentationFormat>
  <Paragraphs>95</Paragraphs>
  <Slides>11</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ＭＳ Ｐゴシック</vt:lpstr>
      <vt:lpstr>Osaka</vt:lpstr>
      <vt:lpstr>Times</vt:lpstr>
      <vt:lpstr>Arial</vt:lpstr>
      <vt:lpstr>Calibri</vt:lpstr>
      <vt:lpstr>Comic Sans MS</vt:lpstr>
      <vt:lpstr>Times New Roman</vt:lpstr>
      <vt:lpstr>Trebuchet MS</vt:lpstr>
      <vt:lpstr>49_Blank Presentation</vt:lpstr>
      <vt:lpstr>7_Desk Lamp</vt:lpstr>
      <vt:lpstr>دحض نقاد العهد القديم</vt:lpstr>
      <vt:lpstr>توماس ل.  ثومبسون</vt:lpstr>
      <vt:lpstr>بدلاً من النص التاريخي فإن نقش عمري ملك إسرائيل كمضطهد لموآب (حوالي 830) في الواقع ينتمي إلى تقليد أدبي كبير لقصص ملوك الماضي. نجد قصة مشابهة (تُروى في شكل سيرة ذاتية، بضمير المتكلم) والتي يعود تاريخها إلى القرن الثالث عشر قبل الميلاد على الأقل. وتدور أحداثها حول ملك آلالاخ الإدريمي الذي كان في الواقع قد حكم هذه المدينة آلالاخ قبل قرنين من الزمان. بشكل مشابه لقصة الإدريمي نجد أن قصة ميشع مكتوبة بضمير المتكلم ومقدمة بصوت الملك نفسه (وهي) تقدم لنا خلاصة حكم الملك.... لقد تم عمله، كلا النقشين هما تحية لملك عظيم من ملوك المملكة السابقين مجسدًا عهده.  توماس ل. طومسون، الماضي الأسطوري/الكتاب المقدس في التاريخ (ليدن، 1993)، 11-13</vt:lpstr>
      <vt:lpstr>Assyrian Brutality</vt:lpstr>
      <vt:lpstr>غرور أسرحدون (660 ق.م)</vt:lpstr>
      <vt:lpstr>رد كيتشن</vt:lpstr>
      <vt:lpstr>هجومات من قبل ن. ب. لمخي</vt:lpstr>
      <vt:lpstr>هجومات من قبل ن. ب. لمخي</vt:lpstr>
      <vt:lpstr>هجومات من قبل ن. ب. لمخي</vt:lpstr>
      <vt:lpstr>Black</vt:lpstr>
      <vt:lpstr>دراسات نقدية في العهد القديم at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80</cp:revision>
  <dcterms:created xsi:type="dcterms:W3CDTF">2014-08-02T06:39:19Z</dcterms:created>
  <dcterms:modified xsi:type="dcterms:W3CDTF">2024-01-09T17:41:31Z</dcterms:modified>
</cp:coreProperties>
</file>